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8" r:id="rId2"/>
    <p:sldId id="257" r:id="rId3"/>
    <p:sldId id="272" r:id="rId4"/>
    <p:sldId id="273" r:id="rId5"/>
    <p:sldId id="274" r:id="rId6"/>
    <p:sldId id="275" r:id="rId7"/>
    <p:sldId id="282" r:id="rId8"/>
    <p:sldId id="277" r:id="rId9"/>
    <p:sldId id="278" r:id="rId10"/>
    <p:sldId id="279" r:id="rId11"/>
    <p:sldId id="280" r:id="rId12"/>
    <p:sldId id="284" r:id="rId13"/>
    <p:sldId id="287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E47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09" autoAdjust="0"/>
    <p:restoredTop sz="90929"/>
  </p:normalViewPr>
  <p:slideViewPr>
    <p:cSldViewPr>
      <p:cViewPr varScale="1">
        <p:scale>
          <a:sx n="61" d="100"/>
          <a:sy n="61" d="100"/>
        </p:scale>
        <p:origin x="-7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710A21-5454-4E04-9A2D-EA2D95FA4628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B05A17-FE03-483A-AA37-51C1CA66B8FD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2DDC94-397B-4663-8D21-988FA4ADA473}" type="slidenum">
              <a:rPr lang="es-ES"/>
              <a:pPr/>
              <a:t>1</a:t>
            </a:fld>
            <a:endParaRPr lang="es-ES"/>
          </a:p>
        </p:txBody>
      </p:sp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/>
        <p:txBody>
          <a:bodyPr lIns="91435" tIns="45718" rIns="91435" bIns="45718"/>
          <a:lstStyle/>
          <a:p>
            <a:r>
              <a:rPr lang="es-ES"/>
              <a:t>Plan didáctico FOMIN (método y guía) es preliminar y el objetivo de esta sesión es presentarlo</a:t>
            </a:r>
          </a:p>
        </p:txBody>
      </p:sp>
      <p:sp>
        <p:nvSpPr>
          <p:cNvPr id="7885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0B89A1A3-9859-4C7C-B5DB-49947CBAB667}" type="slidenum">
              <a:rPr lang="en-US" sz="1200"/>
              <a:pPr algn="r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05C823-7084-4F15-A06F-6D4D34F5C25D}" type="slidenum">
              <a:rPr lang="es-ES"/>
              <a:pPr/>
              <a:t>10</a:t>
            </a:fld>
            <a:endParaRPr lang="es-E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6748E8-625D-420B-A40A-8F021C6389D7}" type="slidenum">
              <a:rPr lang="es-ES"/>
              <a:pPr/>
              <a:t>11</a:t>
            </a:fld>
            <a:endParaRPr lang="es-E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1188B2-2A37-436E-B569-B3223E4DFD34}" type="slidenum">
              <a:rPr lang="es-ES"/>
              <a:pPr/>
              <a:t>12</a:t>
            </a:fld>
            <a:endParaRPr lang="es-ES"/>
          </a:p>
        </p:txBody>
      </p:sp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45F67-8EFF-4021-9FEC-68C18AA88BDA}" type="slidenum">
              <a:rPr lang="es-ES"/>
              <a:pPr/>
              <a:t>13</a:t>
            </a:fld>
            <a:endParaRPr lang="es-ES"/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FCBB9-E0D4-489C-BB18-710ABE6560A1}" type="slidenum">
              <a:rPr lang="es-ES"/>
              <a:pPr/>
              <a:t>2</a:t>
            </a:fld>
            <a:endParaRPr lang="es-ES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ACFA76-CACB-42F7-BB43-07D66A21467E}" type="slidenum">
              <a:rPr lang="es-ES"/>
              <a:pPr/>
              <a:t>3</a:t>
            </a:fld>
            <a:endParaRPr lang="es-E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683C45-1372-4585-B71B-DE3AED917AE1}" type="slidenum">
              <a:rPr lang="es-ES"/>
              <a:pPr/>
              <a:t>4</a:t>
            </a:fld>
            <a:endParaRPr lang="es-E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B31319-67DE-44FF-9AE8-0946DAE8CEEA}" type="slidenum">
              <a:rPr lang="es-ES"/>
              <a:pPr/>
              <a:t>5</a:t>
            </a:fld>
            <a:endParaRPr lang="es-E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6F635-4FE7-4022-B644-96468C46E7CA}" type="slidenum">
              <a:rPr lang="es-ES"/>
              <a:pPr/>
              <a:t>6</a:t>
            </a:fld>
            <a:endParaRPr lang="es-E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E6A6DE-C603-4E68-B1DF-1E1965DF79CF}" type="slidenum">
              <a:rPr lang="es-ES"/>
              <a:pPr/>
              <a:t>7</a:t>
            </a:fld>
            <a:endParaRPr lang="es-E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8CDBBC-D42C-4375-B4A7-2481CD278A2E}" type="slidenum">
              <a:rPr lang="es-ES"/>
              <a:pPr/>
              <a:t>8</a:t>
            </a:fld>
            <a:endParaRPr lang="es-E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CB38C3-7BC0-4FC3-A501-274AFD188921}" type="slidenum">
              <a:rPr lang="es-ES"/>
              <a:pPr/>
              <a:t>9</a:t>
            </a:fld>
            <a:endParaRPr lang="es-E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B9595-EB02-4C69-9D4A-8E5F1A34C83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BDD73-E1CF-4C39-975E-CE8874E7420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07247-6F5D-451B-90E6-440E6152B8D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09440-E4A0-46BC-B3B3-BD0ABBF6EEB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3DDCD-6C82-4DFD-B783-9EAD8C31AA9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7197E-368D-47D9-9446-D96759642F7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54A2A-3F7F-440D-9548-880F5E3F6BE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BF8FC-DF30-4090-8A8D-91DC22671D0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9C42E-23B3-420B-8C5E-9A7C09283D9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7EB56-9BA6-404A-9D73-479DCE4C49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4EE9E-64BC-4629-9572-34B48DF05AB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63ECA3-2F5F-44CA-AA15-4ECEB0A42E21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066800"/>
            <a:ext cx="8153400" cy="1143000"/>
          </a:xfrm>
        </p:spPr>
        <p:txBody>
          <a:bodyPr/>
          <a:lstStyle/>
          <a:p>
            <a:r>
              <a:rPr lang="en-US" sz="3200" b="1">
                <a:latin typeface="CG Times" pitchFamily="18" charset="0"/>
                <a:cs typeface="Times New Roman" pitchFamily="18" charset="0"/>
              </a:rPr>
              <a:t>Setting up a Learning Community</a:t>
            </a:r>
            <a:endParaRPr lang="es-ES" sz="3200" b="1">
              <a:latin typeface="CG Times" pitchFamily="18" charset="0"/>
              <a:cs typeface="Times New Roman" pitchFamily="18" charset="0"/>
            </a:endParaRP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676400" y="4800600"/>
            <a:ext cx="6400800" cy="19812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es-ES" sz="1800"/>
              <a:t>INTERINSTITUTIONAL MEETING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es-ES" sz="1800"/>
              <a:t>KNOWLEDEGE &amp; LEARNING FROM EXPERIENCE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es-ES" sz="1800"/>
              <a:t>THE VALUE CHAIN &amp; CLUSTER PROJECTS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es-ES" sz="1800"/>
              <a:t>Washington DC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es-ES" sz="1800"/>
              <a:t> May 11, 2007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es-ES" sz="1800"/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es-ES" sz="1800"/>
              <a:t>Joaquim Tres</a:t>
            </a:r>
          </a:p>
        </p:txBody>
      </p:sp>
      <p:pic>
        <p:nvPicPr>
          <p:cNvPr id="77829" name="Picture 5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2286000"/>
            <a:ext cx="32766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2" name="Text Box 8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REUNIÓN INTERINSTITUCIONAL PIP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2227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Compartir propósitos:  </a:t>
            </a:r>
            <a:r>
              <a:rPr lang="es-ES" sz="2800" i="1"/>
              <a:t>Entender las percepciones de los otros sobre la situación, sus deseos y necesidades;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Definir aspectos críticos: </a:t>
            </a:r>
            <a:r>
              <a:rPr lang="es-ES" sz="2800" i="1"/>
              <a:t>Clarificar los temas que tienen que ser discutidos;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Identificar intereses: </a:t>
            </a:r>
            <a:r>
              <a:rPr lang="es-ES" sz="2800" i="1"/>
              <a:t>Avanzar más allá de las posiciones asumidas para buscar  y compartir temas coincidentes;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533400" y="1066800"/>
            <a:ext cx="792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3200" b="1">
                <a:solidFill>
                  <a:srgbClr val="E47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Agenda común</a:t>
            </a:r>
            <a:endParaRPr lang="es-ES" sz="3600">
              <a:solidFill>
                <a:srgbClr val="E47200"/>
              </a:solidFill>
            </a:endParaRP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REUNIÓN INTERINSTITUCIONAL PIP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4275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685800" y="2514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Generar opciones:  </a:t>
            </a:r>
            <a:r>
              <a:rPr lang="es-ES" sz="2800" i="1"/>
              <a:t>Plantear opciones y mirar los problemas desde diferentes ángulos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Desarrollar criterios objetivos: </a:t>
            </a:r>
            <a:r>
              <a:rPr lang="es-ES" sz="2800" i="1"/>
              <a:t>Desarrollar criterios objetivos para permitir seleccionar opciones que sean mutuamente compartidas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Evaluar opciones: </a:t>
            </a:r>
            <a:r>
              <a:rPr lang="es-ES" sz="2800" i="1"/>
              <a:t>Evaluar todas las opciones y lograr acuerdos.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066800" y="12954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3200" b="1">
                <a:solidFill>
                  <a:srgbClr val="E47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Agenda común</a:t>
            </a:r>
            <a:endParaRPr lang="es-ES" sz="3600">
              <a:solidFill>
                <a:srgbClr val="E47200"/>
              </a:solidFill>
            </a:endParaRP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REUNIÓN INTERINSTITUCIONAL PIP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7587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685800" y="2514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 i="1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1066800" y="9906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Agenda común.  </a:t>
            </a:r>
            <a:r>
              <a:rPr lang="es-ES" sz="3200" b="1">
                <a:solidFill>
                  <a:srgbClr val="E47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nuestra</a:t>
            </a:r>
            <a:endParaRPr lang="es-ES" sz="3600">
              <a:solidFill>
                <a:srgbClr val="E47200"/>
              </a:solidFill>
            </a:endParaRP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762000" y="1524000"/>
            <a:ext cx="8153400" cy="525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Qué propósitos compartimos en RSE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-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-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-</a:t>
            </a:r>
            <a:endParaRPr lang="es-ES" sz="2800" i="1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Qué temas queremos discutir en 2007-2008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-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-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-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-</a:t>
            </a:r>
            <a:endParaRPr lang="es-ES"/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1965325" y="4848225"/>
            <a:ext cx="5883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b="1">
                <a:solidFill>
                  <a:srgbClr val="E47200"/>
                </a:solidFill>
              </a:rPr>
              <a:t>Recuerden</a:t>
            </a:r>
          </a:p>
          <a:p>
            <a:r>
              <a:rPr lang="es-ES" b="1">
                <a:solidFill>
                  <a:srgbClr val="E47200"/>
                </a:solidFill>
              </a:rPr>
              <a:t>Esto es un medio para mejorar nuestro impacto, replicar nuestras buenas ideas o llevarlas a mayor escala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1905000" y="4800600"/>
            <a:ext cx="6019800" cy="16764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REUNIÓN INTERINSTITUCIONAL PIP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 autoUpdateAnimBg="0"/>
      <p:bldP spid="675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3731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685800" y="2514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i="1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609600" y="16764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s-ES" sz="2800">
                <a:solidFill>
                  <a:schemeClr val="tx2"/>
                </a:solidFill>
              </a:rPr>
              <a:t>Identificar y diseminar las lecciones de sus proyectos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ES" sz="2800">
                <a:solidFill>
                  <a:schemeClr val="tx2"/>
                </a:solidFill>
              </a:rPr>
              <a:t>Sistematizar y difundir el conocimiento que generen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ES" sz="2800">
                <a:solidFill>
                  <a:schemeClr val="tx2"/>
                </a:solidFill>
              </a:rPr>
              <a:t>Apoyar en estudios de temas relacionados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ES" sz="2800">
                <a:solidFill>
                  <a:schemeClr val="tx2"/>
                </a:solidFill>
              </a:rPr>
              <a:t>Elaboración de Guías de Aprendizaje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ES" sz="2800">
                <a:solidFill>
                  <a:schemeClr val="tx2"/>
                </a:solidFill>
              </a:rPr>
              <a:t>Realización de pasantías para directores de proyectos de AE FOMIN y </a:t>
            </a:r>
            <a:r>
              <a:rPr lang="es-ES" sz="2800" b="1">
                <a:solidFill>
                  <a:srgbClr val="E47200"/>
                </a:solidFill>
              </a:rPr>
              <a:t>otros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838200" y="1066800"/>
            <a:ext cx="807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3200" b="1">
                <a:solidFill>
                  <a:srgbClr val="E47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¿Cómo  puede contribuir el FOMIN ayudar?</a:t>
            </a:r>
            <a:endParaRPr lang="es-ES" sz="3600">
              <a:solidFill>
                <a:srgbClr val="E47200"/>
              </a:solidFill>
            </a:endParaRP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REUNIÓN INTERINSTITUCIONAL PIP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080" name="Picture 8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REUNIÓN INTERINSTITUCIONAL PIP</a:t>
            </a:r>
            <a:endParaRPr lang="es-CR" sz="2200">
              <a:solidFill>
                <a:schemeClr val="bg1"/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85800" y="1473200"/>
            <a:ext cx="8229600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s-ES" sz="2800" b="1">
                <a:solidFill>
                  <a:srgbClr val="E47200"/>
                </a:solidFill>
              </a:rPr>
              <a:t>PLAN DE LA SESIÓN</a:t>
            </a:r>
          </a:p>
          <a:p>
            <a:pPr marL="457200" indent="-457200" algn="ctr"/>
            <a:endParaRPr lang="es-ES" sz="2800" b="1">
              <a:solidFill>
                <a:srgbClr val="E47200"/>
              </a:solidFill>
            </a:endParaRPr>
          </a:p>
          <a:p>
            <a:pPr marL="457200" indent="-457200">
              <a:lnSpc>
                <a:spcPct val="110000"/>
              </a:lnSpc>
              <a:buFontTx/>
              <a:buAutoNum type="arabicPeriod"/>
            </a:pPr>
            <a:r>
              <a:rPr lang="es-ES" sz="2800" b="1"/>
              <a:t>Qué pretendemos</a:t>
            </a:r>
          </a:p>
          <a:p>
            <a:pPr marL="457200" indent="-457200">
              <a:lnSpc>
                <a:spcPct val="110000"/>
              </a:lnSpc>
              <a:buFontTx/>
              <a:buAutoNum type="arabicPeriod"/>
            </a:pPr>
            <a:r>
              <a:rPr lang="es-ES" sz="2800" b="1"/>
              <a:t>Qué es una comunidad de aprendizaje o práctica</a:t>
            </a:r>
          </a:p>
          <a:p>
            <a:pPr marL="457200" indent="-457200">
              <a:lnSpc>
                <a:spcPct val="110000"/>
              </a:lnSpc>
              <a:buFontTx/>
              <a:buAutoNum type="arabicPeriod"/>
            </a:pPr>
            <a:r>
              <a:rPr lang="es-ES" sz="2800" b="1"/>
              <a:t>Qué implica tener una comunidad virtual</a:t>
            </a:r>
          </a:p>
          <a:p>
            <a:pPr marL="914400" lvl="1" indent="-457200">
              <a:lnSpc>
                <a:spcPct val="110000"/>
              </a:lnSpc>
              <a:buFontTx/>
              <a:buChar char="•"/>
            </a:pPr>
            <a:r>
              <a:rPr lang="es-ES" sz="2800" b="1"/>
              <a:t>Los pasos para crearla</a:t>
            </a:r>
          </a:p>
          <a:p>
            <a:pPr marL="914400" lvl="1" indent="-457200">
              <a:lnSpc>
                <a:spcPct val="110000"/>
              </a:lnSpc>
              <a:buFontTx/>
              <a:buChar char="•"/>
            </a:pPr>
            <a:r>
              <a:rPr lang="es-ES" sz="2800" b="1"/>
              <a:t>La construcción de una agenda común</a:t>
            </a:r>
          </a:p>
          <a:p>
            <a:pPr marL="457200" indent="-457200"/>
            <a:endParaRPr lang="es-E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7891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685800" y="2514600"/>
            <a:ext cx="8153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2800"/>
              <a:t>Qué conocimientos tenemos. </a:t>
            </a:r>
            <a:r>
              <a:rPr lang="es-ES" sz="2800">
                <a:solidFill>
                  <a:srgbClr val="E47200"/>
                </a:solidFill>
              </a:rPr>
              <a:t>Nuestra matriz</a:t>
            </a:r>
            <a:endParaRPr lang="es-ES" sz="2800"/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2800"/>
              <a:t>Quiénes de nosotros tienen esos conocimientos. </a:t>
            </a:r>
            <a:r>
              <a:rPr lang="es-ES" sz="2800">
                <a:solidFill>
                  <a:srgbClr val="E47200"/>
                </a:solidFill>
              </a:rPr>
              <a:t>Nuestra matriz</a:t>
            </a:r>
            <a:r>
              <a:rPr lang="es-ES" sz="2800"/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2800"/>
              <a:t>Cómo podemos intercambiar conocimientos. </a:t>
            </a:r>
            <a:r>
              <a:rPr lang="es-ES" sz="2800">
                <a:solidFill>
                  <a:srgbClr val="E47200"/>
                </a:solidFill>
              </a:rPr>
              <a:t>El Plan de Acción Interinstitucional</a:t>
            </a:r>
            <a:endParaRPr lang="es-ES" sz="2800"/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2800"/>
              <a:t>Dónde se generan otros conocimientos... </a:t>
            </a:r>
            <a:r>
              <a:rPr lang="es-ES" sz="2800">
                <a:solidFill>
                  <a:srgbClr val="E47200"/>
                </a:solidFill>
              </a:rPr>
              <a:t>Nuestra matriz ampliada</a:t>
            </a:r>
            <a:endParaRPr lang="es-ES" sz="2800"/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2800"/>
              <a:t>...Y muchas otras cosas más que nos interesen o convengan.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533400" y="9144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3600" b="1">
                <a:solidFill>
                  <a:srgbClr val="E47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¿Qué podemos identificar conjuntamente?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REUNIÓN INTERINSTITUCIONAL PIP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9939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609600" y="2133600"/>
            <a:ext cx="8382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Son </a:t>
            </a:r>
            <a:r>
              <a:rPr lang="es-ES" sz="3200"/>
              <a:t>grupos de personas que comparten inquietudes, problemas y pasión por un tema.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s-ES" sz="320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sz="3200"/>
              <a:t>Profundizan sus conocimientos y experiencia en un área, interactuando periódicamente.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s-ES" sz="320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sz="3200"/>
              <a:t>Son grupos  de personas que comparten lo que ellos conocen y aprenden uno del otro sobre sus respectivas áreas de</a:t>
            </a:r>
            <a:r>
              <a:rPr lang="en-US" sz="3200"/>
              <a:t> </a:t>
            </a:r>
            <a:r>
              <a:rPr lang="es-ES" sz="3200"/>
              <a:t>experiencia.</a:t>
            </a:r>
            <a:endParaRPr lang="en-US" sz="3200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009650" y="1162050"/>
            <a:ext cx="7383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3200" b="1">
                <a:solidFill>
                  <a:srgbClr val="E47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Definición de Comunidad de Aprendizaje</a:t>
            </a:r>
            <a:endParaRPr lang="es-ES" sz="4400">
              <a:solidFill>
                <a:srgbClr val="E47200"/>
              </a:solidFill>
            </a:endParaRP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REUNIÓN INTERINSTITUCIONAL PIP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1987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09600" y="1981200"/>
            <a:ext cx="8001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s-ES" sz="3200"/>
              <a:t>Dos clases de Comunidades:</a:t>
            </a:r>
          </a:p>
          <a:p>
            <a:pPr lvl="1">
              <a:lnSpc>
                <a:spcPct val="70000"/>
              </a:lnSpc>
              <a:spcBef>
                <a:spcPct val="20000"/>
              </a:spcBef>
              <a:buFontTx/>
              <a:buChar char="–"/>
            </a:pPr>
            <a:r>
              <a:rPr lang="es-ES" sz="3200"/>
              <a:t>Auto organizadas</a:t>
            </a:r>
          </a:p>
          <a:p>
            <a:pPr lvl="1">
              <a:lnSpc>
                <a:spcPct val="70000"/>
              </a:lnSpc>
              <a:spcBef>
                <a:spcPct val="20000"/>
              </a:spcBef>
              <a:buFontTx/>
              <a:buChar char="–"/>
            </a:pPr>
            <a:r>
              <a:rPr lang="es-ES" sz="3200"/>
              <a:t>Patrocinadas por la Organización</a:t>
            </a:r>
          </a:p>
          <a:p>
            <a:pPr lvl="1">
              <a:lnSpc>
                <a:spcPct val="70000"/>
              </a:lnSpc>
              <a:spcBef>
                <a:spcPct val="20000"/>
              </a:spcBef>
              <a:buFontTx/>
              <a:buChar char="–"/>
            </a:pPr>
            <a:endParaRPr lang="es-ES" sz="3200"/>
          </a:p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s-ES" sz="3200"/>
              <a:t>Se diferencian de una </a:t>
            </a:r>
            <a:r>
              <a:rPr lang="es-ES" sz="3200" b="1" u="sng">
                <a:solidFill>
                  <a:srgbClr val="E47200"/>
                </a:solidFill>
              </a:rPr>
              <a:t>Red</a:t>
            </a:r>
            <a:r>
              <a:rPr lang="es-ES" sz="3200" b="1">
                <a:solidFill>
                  <a:srgbClr val="E47200"/>
                </a:solidFill>
              </a:rPr>
              <a:t> </a:t>
            </a:r>
            <a:r>
              <a:rPr lang="es-ES" sz="3200"/>
              <a:t>porque se enfocan en temas sustantivos y no solamente en relaciones.</a:t>
            </a:r>
          </a:p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endParaRPr lang="es-ES" sz="3200"/>
          </a:p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s-ES" sz="3200"/>
              <a:t>Se diferencian de un </a:t>
            </a:r>
            <a:r>
              <a:rPr lang="es-ES" sz="3200" b="1" u="sng">
                <a:solidFill>
                  <a:srgbClr val="E47200"/>
                </a:solidFill>
              </a:rPr>
              <a:t>equipo de trabajo</a:t>
            </a:r>
            <a:r>
              <a:rPr lang="es-ES" sz="3200"/>
              <a:t> porque están orientadas a compartir conocimientos en lugar de realizar tareas.</a:t>
            </a:r>
            <a:endParaRPr lang="en-US" sz="3200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609600" y="1066800"/>
            <a:ext cx="83058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3200" b="1">
                <a:solidFill>
                  <a:srgbClr val="E47200"/>
                </a:solidFill>
              </a:rPr>
              <a:t>Características</a:t>
            </a:r>
            <a:r>
              <a:rPr lang="es-ES" sz="2800" b="1">
                <a:solidFill>
                  <a:srgbClr val="E47200"/>
                </a:solidFill>
              </a:rPr>
              <a:t> C</a:t>
            </a:r>
            <a:r>
              <a:rPr lang="es-ES" sz="3200" b="1">
                <a:solidFill>
                  <a:srgbClr val="E47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omunidad de Aprendizaje (1)</a:t>
            </a:r>
            <a:endParaRPr lang="es-ES" sz="3200" b="1">
              <a:solidFill>
                <a:srgbClr val="E47200"/>
              </a:solidFill>
            </a:endParaRP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REUNIÓN INTERINSTITUCIONAL PIP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026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4035" name="Picture 1027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44037" name="Rectangle 1029"/>
          <p:cNvSpPr>
            <a:spLocks noChangeArrowheads="1"/>
          </p:cNvSpPr>
          <p:nvPr/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s-ES" sz="2800"/>
              <a:t>Las Comunidades necesitan crear eventos, actividades y relaciones que ayuden a que emerja su valor potencial, que permitan descubrir nuevas formas de incrementarlo, en lugar de determinar anticipadamente el valor esperado.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s-ES" sz="280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2800"/>
              <a:t>Una Comunidad explora tanto el conocimiento existente como los últimos avances en el tema en  cuestión;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44038" name="Text Box 1030"/>
          <p:cNvSpPr txBox="1">
            <a:spLocks noChangeArrowheads="1"/>
          </p:cNvSpPr>
          <p:nvPr/>
        </p:nvSpPr>
        <p:spPr bwMode="auto">
          <a:xfrm>
            <a:off x="609600" y="1066800"/>
            <a:ext cx="83058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3200" b="1">
                <a:solidFill>
                  <a:srgbClr val="E47200"/>
                </a:solidFill>
              </a:rPr>
              <a:t>Características</a:t>
            </a:r>
            <a:r>
              <a:rPr lang="es-ES" sz="2800" b="1">
                <a:solidFill>
                  <a:srgbClr val="E47200"/>
                </a:solidFill>
              </a:rPr>
              <a:t> C</a:t>
            </a:r>
            <a:r>
              <a:rPr lang="es-ES" sz="3200" b="1">
                <a:solidFill>
                  <a:srgbClr val="E47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omunidad de Aprendizaje (2)</a:t>
            </a:r>
            <a:endParaRPr lang="es-ES" sz="3200" b="1">
              <a:solidFill>
                <a:srgbClr val="E47200"/>
              </a:solidFill>
            </a:endParaRPr>
          </a:p>
        </p:txBody>
      </p:sp>
      <p:sp>
        <p:nvSpPr>
          <p:cNvPr id="44039" name="Text Box 1031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REUNIÓN INTERINSTITUCIONAL PIP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3491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609600" y="19812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s-ES" sz="3200"/>
              <a:t>Las Comunidades son lugares neutros, separados de las presiones de la actividad diaria</a:t>
            </a:r>
          </a:p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endParaRPr lang="es-ES" sz="3200"/>
          </a:p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s-ES" sz="3200"/>
              <a:t>No tienen jerarquía</a:t>
            </a:r>
          </a:p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endParaRPr lang="es-ES" sz="3200"/>
          </a:p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s-ES" sz="3200"/>
              <a:t>El factor más importante de una Comunidad es la vitalidad de su liderazgo</a:t>
            </a:r>
          </a:p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endParaRPr lang="es-ES" sz="3200"/>
          </a:p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s-ES" sz="3200"/>
              <a:t>Los buenos coordinadores son conocedores y apasionados por el tema.</a:t>
            </a:r>
            <a:endParaRPr lang="en-US" sz="3200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609600" y="1066800"/>
            <a:ext cx="830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800" b="1">
                <a:solidFill>
                  <a:srgbClr val="E47200"/>
                </a:solidFill>
              </a:rPr>
              <a:t>Características</a:t>
            </a:r>
            <a:r>
              <a:rPr lang="es-ES" b="1">
                <a:solidFill>
                  <a:srgbClr val="E47200"/>
                </a:solidFill>
              </a:rPr>
              <a:t> C</a:t>
            </a:r>
            <a:r>
              <a:rPr lang="es-ES" sz="2800" b="1">
                <a:solidFill>
                  <a:srgbClr val="E47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omunidades de Aprendizaje (3)</a:t>
            </a:r>
            <a:endParaRPr lang="es-ES" sz="2800" b="1">
              <a:solidFill>
                <a:srgbClr val="E47200"/>
              </a:solidFill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REUNIÓN INTERINSTITUCIONAL PIP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8131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685800" y="22860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Ayuda mútua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Generar conocimiento nuevo a través de la interacción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Gestionar el conocimiento;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Desarrollar buenas prácticas;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Innovar e influir en el entorno sobre la cultrua de innovación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09600" y="1066800"/>
            <a:ext cx="830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800" b="1">
                <a:solidFill>
                  <a:srgbClr val="E47200"/>
                </a:solidFill>
              </a:rPr>
              <a:t>Los papeles de la</a:t>
            </a:r>
            <a:r>
              <a:rPr lang="es-ES" b="1">
                <a:solidFill>
                  <a:srgbClr val="E47200"/>
                </a:solidFill>
              </a:rPr>
              <a:t> C</a:t>
            </a:r>
            <a:r>
              <a:rPr lang="es-ES" sz="2800" b="1">
                <a:solidFill>
                  <a:srgbClr val="E47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omunidad de Aprendizaje</a:t>
            </a:r>
            <a:endParaRPr lang="es-ES" sz="2800" b="1">
              <a:solidFill>
                <a:srgbClr val="E47200"/>
              </a:solidFill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REUNIÓN INTERINSTITUCIONAL PIP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0179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609600" y="1676400"/>
            <a:ext cx="8305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s-ES"/>
              <a:t>Identificar una Agenda común.  </a:t>
            </a:r>
            <a:r>
              <a:rPr lang="es-ES" b="1">
                <a:solidFill>
                  <a:srgbClr val="E47200"/>
                </a:solidFill>
              </a:rPr>
              <a:t>¿Cuál?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s-ES"/>
              <a:t>Construir confianza y adquirir compromisos;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s-ES"/>
              <a:t>Tenemos la confianza ya, pero podemos adquirir más compromisos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s-ES"/>
              <a:t>Trabajar en conjunto; </a:t>
            </a:r>
            <a:r>
              <a:rPr lang="es-ES" b="1">
                <a:solidFill>
                  <a:srgbClr val="E47200"/>
                </a:solidFill>
              </a:rPr>
              <a:t>¿Queremos avanzas más?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s-ES"/>
              <a:t>Lograr primeros resultados exitosos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s-ES"/>
              <a:t>Incrementar la productividad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s-ES"/>
              <a:t>Desarrollar comunicaciones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s-ES"/>
              <a:t>Implementar sus productos</a:t>
            </a:r>
            <a:r>
              <a:rPr lang="es-ES" sz="2000"/>
              <a:t> 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s-ES" b="1">
                <a:solidFill>
                  <a:srgbClr val="E47200"/>
                </a:solidFill>
              </a:rPr>
              <a:t>No olvidar que es un medio (potente) para mejorar nuestros resultados, por tanto limitar la inversión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914400" y="10668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2800" b="1">
                <a:solidFill>
                  <a:srgbClr val="E47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Pasos para crear una Comunidad de Aprendizaje</a:t>
            </a:r>
            <a:r>
              <a:rPr lang="es-ES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s-ES" sz="4400">
              <a:solidFill>
                <a:schemeClr val="tx2"/>
              </a:solidFill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REUNIÓN INTERINSTITUCIONAL PIP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680</Words>
  <Application>Microsoft Office PowerPoint</Application>
  <PresentationFormat>On-screen Show (4:3)</PresentationFormat>
  <Paragraphs>117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Times New Roman</vt:lpstr>
      <vt:lpstr>CG Times</vt:lpstr>
      <vt:lpstr>Default Design</vt:lpstr>
      <vt:lpstr>Setting up a Learning Community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JTres</dc:creator>
  <cp:lastModifiedBy>anarod</cp:lastModifiedBy>
  <cp:revision>15</cp:revision>
  <dcterms:created xsi:type="dcterms:W3CDTF">2007-04-25T23:17:44Z</dcterms:created>
  <dcterms:modified xsi:type="dcterms:W3CDTF">2010-07-12T06:06:11Z</dcterms:modified>
</cp:coreProperties>
</file>