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0080625" cy="7559675"/>
  <p:notesSz cx="7556500" cy="10691813"/>
  <p:embeddedFontLst>
    <p:embeddedFont>
      <p:font typeface="Helvetica" pitchFamily="34" charset="0"/>
      <p:regular r:id="rId27"/>
      <p:bold r:id="rId28"/>
      <p:italic r:id="rId29"/>
      <p:boldItalic r:id="rId30"/>
    </p:embeddedFont>
    <p:embeddedFont>
      <p:font typeface="Verdana" pitchFamily="34" charset="0"/>
      <p:regular r:id="rId31"/>
      <p:bold r:id="rId32"/>
      <p:italic r:id="rId33"/>
      <p:boldItalic r:id="rId34"/>
    </p:embeddedFont>
    <p:embeddedFont>
      <p:font typeface="Arial Black" pitchFamily="34" charset="0"/>
      <p:bold r:id="rId35"/>
    </p:embeddedFont>
  </p:embeddedFontLst>
  <p:defaultTextStyle>
    <a:defPPr>
      <a:defRPr lang="en-GB"/>
    </a:defPPr>
    <a:lvl1pPr algn="l" defTabSz="449263" rtl="0" fontAlgn="base" hangingPunct="0">
      <a:lnSpc>
        <a:spcPct val="81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pitchFamily="2" charset="2"/>
      <a:defRPr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1pPr>
    <a:lvl2pPr marL="428625" indent="-215900" algn="l" defTabSz="449263" rtl="0" fontAlgn="base" hangingPunct="0">
      <a:lnSpc>
        <a:spcPct val="81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pitchFamily="2" charset="2"/>
      <a:defRPr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2pPr>
    <a:lvl3pPr marL="644525" indent="-214313" algn="l" defTabSz="449263" rtl="0" fontAlgn="base" hangingPunct="0">
      <a:lnSpc>
        <a:spcPct val="81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pitchFamily="2" charset="2"/>
      <a:defRPr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3pPr>
    <a:lvl4pPr marL="860425" indent="-212725" algn="l" defTabSz="449263" rtl="0" fontAlgn="base" hangingPunct="0">
      <a:lnSpc>
        <a:spcPct val="81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pitchFamily="2" charset="2"/>
      <a:defRPr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4pPr>
    <a:lvl5pPr marL="1076325" indent="-215900" algn="l" defTabSz="449263" rtl="0" fontAlgn="base" hangingPunct="0">
      <a:lnSpc>
        <a:spcPct val="81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pitchFamily="2" charset="2"/>
      <a:defRPr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55" d="100"/>
          <a:sy n="55" d="100"/>
        </p:scale>
        <p:origin x="-108" y="-10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7556500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7556500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ldImg"/>
          </p:nvPr>
        </p:nvSpPr>
        <p:spPr bwMode="auto">
          <a:xfrm>
            <a:off x="1104900" y="812800"/>
            <a:ext cx="5340350" cy="4005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sp>
      <p:sp>
        <p:nvSpPr>
          <p:cNvPr id="2052" name="Rectangle 4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0438" cy="4806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5013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dt"/>
          </p:nvPr>
        </p:nvSpPr>
        <p:spPr bwMode="auto">
          <a:xfrm>
            <a:off x="4276725" y="0"/>
            <a:ext cx="3275013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0" y="10158413"/>
            <a:ext cx="3275013" cy="530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4276725" y="10158413"/>
            <a:ext cx="3275013" cy="530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fld id="{74970100-C28F-4EA4-958B-BC3CB46B89BD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BA7F068-6496-4CBC-926E-36938A3B60CF}" type="slidenum">
              <a:rPr lang="en-GB"/>
              <a:pPr/>
              <a:t>1</a:t>
            </a:fld>
            <a:endParaRPr lang="en-GB"/>
          </a:p>
        </p:txBody>
      </p:sp>
      <p:sp>
        <p:nvSpPr>
          <p:cNvPr id="27649" name="Text Box 1"/>
          <p:cNvSpPr txBox="1">
            <a:spLocks noChangeArrowheads="1"/>
          </p:cNvSpPr>
          <p:nvPr/>
        </p:nvSpPr>
        <p:spPr bwMode="auto">
          <a:xfrm>
            <a:off x="1104900" y="812800"/>
            <a:ext cx="5345113" cy="40084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50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755650" y="5078413"/>
            <a:ext cx="6042025" cy="48101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2CD5CBD-1F32-4848-9475-FAD6F491D9AE}" type="slidenum">
              <a:rPr lang="en-GB"/>
              <a:pPr/>
              <a:t>10</a:t>
            </a:fld>
            <a:endParaRPr lang="en-GB"/>
          </a:p>
        </p:txBody>
      </p:sp>
      <p:sp>
        <p:nvSpPr>
          <p:cNvPr id="36865" name="Text Box 1"/>
          <p:cNvSpPr txBox="1">
            <a:spLocks noChangeArrowheads="1"/>
          </p:cNvSpPr>
          <p:nvPr/>
        </p:nvSpPr>
        <p:spPr bwMode="auto">
          <a:xfrm>
            <a:off x="1214438" y="801688"/>
            <a:ext cx="5108575" cy="40116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866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1008063" y="5080000"/>
            <a:ext cx="5518150" cy="481171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C17F405-8217-4078-973C-2B2064011A94}" type="slidenum">
              <a:rPr lang="en-GB"/>
              <a:pPr/>
              <a:t>11</a:t>
            </a:fld>
            <a:endParaRPr lang="en-GB"/>
          </a:p>
        </p:txBody>
      </p:sp>
      <p:sp>
        <p:nvSpPr>
          <p:cNvPr id="37889" name="Text Box 1"/>
          <p:cNvSpPr txBox="1">
            <a:spLocks noChangeArrowheads="1"/>
          </p:cNvSpPr>
          <p:nvPr/>
        </p:nvSpPr>
        <p:spPr bwMode="auto">
          <a:xfrm>
            <a:off x="1214438" y="801688"/>
            <a:ext cx="5108575" cy="40116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890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1008063" y="5080000"/>
            <a:ext cx="5518150" cy="481171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7FF786D-9FC0-4A94-B9EE-4C2FDE602AE6}" type="slidenum">
              <a:rPr lang="en-GB"/>
              <a:pPr/>
              <a:t>12</a:t>
            </a:fld>
            <a:endParaRPr lang="en-GB"/>
          </a:p>
        </p:txBody>
      </p:sp>
      <p:sp>
        <p:nvSpPr>
          <p:cNvPr id="38913" name="Text Box 1"/>
          <p:cNvSpPr txBox="1">
            <a:spLocks noChangeArrowheads="1"/>
          </p:cNvSpPr>
          <p:nvPr/>
        </p:nvSpPr>
        <p:spPr bwMode="auto">
          <a:xfrm>
            <a:off x="1214438" y="801688"/>
            <a:ext cx="5108575" cy="40116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914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1008063" y="5080000"/>
            <a:ext cx="5518150" cy="481171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A8E2F83-5863-464E-B112-9C16224973E9}" type="slidenum">
              <a:rPr lang="en-GB"/>
              <a:pPr/>
              <a:t>13</a:t>
            </a:fld>
            <a:endParaRPr lang="en-GB"/>
          </a:p>
        </p:txBody>
      </p:sp>
      <p:sp>
        <p:nvSpPr>
          <p:cNvPr id="39937" name="Text Box 1"/>
          <p:cNvSpPr txBox="1">
            <a:spLocks noChangeArrowheads="1"/>
          </p:cNvSpPr>
          <p:nvPr/>
        </p:nvSpPr>
        <p:spPr bwMode="auto">
          <a:xfrm>
            <a:off x="1214438" y="801688"/>
            <a:ext cx="5108575" cy="40116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938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1008063" y="5080000"/>
            <a:ext cx="5518150" cy="481171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A26A343-2F03-4B18-AB59-E54545BE5E11}" type="slidenum">
              <a:rPr lang="en-GB"/>
              <a:pPr/>
              <a:t>14</a:t>
            </a:fld>
            <a:endParaRPr lang="en-GB"/>
          </a:p>
        </p:txBody>
      </p:sp>
      <p:sp>
        <p:nvSpPr>
          <p:cNvPr id="40961" name="Text Box 1"/>
          <p:cNvSpPr txBox="1">
            <a:spLocks noChangeArrowheads="1"/>
          </p:cNvSpPr>
          <p:nvPr/>
        </p:nvSpPr>
        <p:spPr bwMode="auto">
          <a:xfrm>
            <a:off x="1214438" y="801688"/>
            <a:ext cx="5108575" cy="40116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962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1008063" y="5080000"/>
            <a:ext cx="5518150" cy="481171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2C38383-353F-480E-B9B4-FC23E1BAE5C8}" type="slidenum">
              <a:rPr lang="en-GB"/>
              <a:pPr/>
              <a:t>15</a:t>
            </a:fld>
            <a:endParaRPr lang="en-GB"/>
          </a:p>
        </p:txBody>
      </p:sp>
      <p:sp>
        <p:nvSpPr>
          <p:cNvPr id="41985" name="Text Box 1"/>
          <p:cNvSpPr txBox="1">
            <a:spLocks noChangeArrowheads="1"/>
          </p:cNvSpPr>
          <p:nvPr/>
        </p:nvSpPr>
        <p:spPr bwMode="auto">
          <a:xfrm>
            <a:off x="1104900" y="812800"/>
            <a:ext cx="5345113" cy="40084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986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755650" y="5078413"/>
            <a:ext cx="6042025" cy="48101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933E4A3-A42D-4A84-9182-39FB7DEE5186}" type="slidenum">
              <a:rPr lang="en-GB"/>
              <a:pPr/>
              <a:t>16</a:t>
            </a:fld>
            <a:endParaRPr lang="en-GB"/>
          </a:p>
        </p:txBody>
      </p:sp>
      <p:sp>
        <p:nvSpPr>
          <p:cNvPr id="43009" name="Text Box 1"/>
          <p:cNvSpPr txBox="1">
            <a:spLocks noChangeArrowheads="1"/>
          </p:cNvSpPr>
          <p:nvPr/>
        </p:nvSpPr>
        <p:spPr bwMode="auto">
          <a:xfrm>
            <a:off x="1214438" y="801688"/>
            <a:ext cx="5129212" cy="40116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010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1008063" y="5080000"/>
            <a:ext cx="5529262" cy="481171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2A71169-5AAC-46DB-99C7-A9262173E476}" type="slidenum">
              <a:rPr lang="en-GB"/>
              <a:pPr/>
              <a:t>17</a:t>
            </a:fld>
            <a:endParaRPr lang="en-GB"/>
          </a:p>
        </p:txBody>
      </p:sp>
      <p:sp>
        <p:nvSpPr>
          <p:cNvPr id="44033" name="Text Box 1"/>
          <p:cNvSpPr txBox="1">
            <a:spLocks noChangeArrowheads="1"/>
          </p:cNvSpPr>
          <p:nvPr/>
        </p:nvSpPr>
        <p:spPr bwMode="auto">
          <a:xfrm>
            <a:off x="1104900" y="812800"/>
            <a:ext cx="5345113" cy="40084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034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755650" y="5078413"/>
            <a:ext cx="6042025" cy="48101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7A9D977-43B3-487C-8EC5-2D77B53BD977}" type="slidenum">
              <a:rPr lang="en-GB"/>
              <a:pPr/>
              <a:t>18</a:t>
            </a:fld>
            <a:endParaRPr lang="en-GB"/>
          </a:p>
        </p:txBody>
      </p:sp>
      <p:sp>
        <p:nvSpPr>
          <p:cNvPr id="45057" name="Text Box 1"/>
          <p:cNvSpPr txBox="1">
            <a:spLocks noChangeArrowheads="1"/>
          </p:cNvSpPr>
          <p:nvPr/>
        </p:nvSpPr>
        <p:spPr bwMode="auto">
          <a:xfrm>
            <a:off x="1104900" y="812800"/>
            <a:ext cx="5345113" cy="40084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058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755650" y="5078413"/>
            <a:ext cx="6042025" cy="48101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3BC962D-F14E-4F13-A814-D72C312DF00D}" type="slidenum">
              <a:rPr lang="en-GB"/>
              <a:pPr/>
              <a:t>19</a:t>
            </a:fld>
            <a:endParaRPr lang="en-GB"/>
          </a:p>
        </p:txBody>
      </p:sp>
      <p:sp>
        <p:nvSpPr>
          <p:cNvPr id="4608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4900" y="812800"/>
            <a:ext cx="5341938" cy="40068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2025" cy="471963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D2F4D0E-D5E4-471F-A376-98302720C62A}" type="slidenum">
              <a:rPr lang="en-GB"/>
              <a:pPr/>
              <a:t>2</a:t>
            </a:fld>
            <a:endParaRPr lang="en-GB"/>
          </a:p>
        </p:txBody>
      </p:sp>
      <p:sp>
        <p:nvSpPr>
          <p:cNvPr id="28673" name="Text Box 1"/>
          <p:cNvSpPr txBox="1">
            <a:spLocks noChangeArrowheads="1"/>
          </p:cNvSpPr>
          <p:nvPr/>
        </p:nvSpPr>
        <p:spPr bwMode="auto">
          <a:xfrm>
            <a:off x="1104900" y="812800"/>
            <a:ext cx="5345113" cy="40084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74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755650" y="5078413"/>
            <a:ext cx="6042025" cy="48101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F19854D-53B8-4ED8-9519-831A45C661DD}" type="slidenum">
              <a:rPr lang="en-GB"/>
              <a:pPr/>
              <a:t>20</a:t>
            </a:fld>
            <a:endParaRPr lang="en-GB"/>
          </a:p>
        </p:txBody>
      </p:sp>
      <p:sp>
        <p:nvSpPr>
          <p:cNvPr id="47105" name="Text Box 1"/>
          <p:cNvSpPr txBox="1">
            <a:spLocks noChangeArrowheads="1"/>
          </p:cNvSpPr>
          <p:nvPr/>
        </p:nvSpPr>
        <p:spPr bwMode="auto">
          <a:xfrm>
            <a:off x="1104900" y="812800"/>
            <a:ext cx="5345113" cy="40084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106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755650" y="5078413"/>
            <a:ext cx="6042025" cy="48101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7216981-8C8F-4803-8EF4-E718067F749F}" type="slidenum">
              <a:rPr lang="en-GB"/>
              <a:pPr/>
              <a:t>21</a:t>
            </a:fld>
            <a:endParaRPr lang="en-GB"/>
          </a:p>
        </p:txBody>
      </p:sp>
      <p:sp>
        <p:nvSpPr>
          <p:cNvPr id="48129" name="Text Box 1"/>
          <p:cNvSpPr txBox="1">
            <a:spLocks noChangeArrowheads="1"/>
          </p:cNvSpPr>
          <p:nvPr/>
        </p:nvSpPr>
        <p:spPr bwMode="auto">
          <a:xfrm>
            <a:off x="1104900" y="812800"/>
            <a:ext cx="5345113" cy="40084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130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755650" y="5078413"/>
            <a:ext cx="6042025" cy="48101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54972C8-E0B6-42DB-A93B-2042133D8944}" type="slidenum">
              <a:rPr lang="en-GB"/>
              <a:pPr/>
              <a:t>22</a:t>
            </a:fld>
            <a:endParaRPr lang="en-GB"/>
          </a:p>
        </p:txBody>
      </p:sp>
      <p:sp>
        <p:nvSpPr>
          <p:cNvPr id="4915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4900" y="812800"/>
            <a:ext cx="5341938" cy="40068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2025" cy="471963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770BB4D-E317-4C82-92A4-A2A153EFB6E1}" type="slidenum">
              <a:rPr lang="en-GB"/>
              <a:pPr/>
              <a:t>23</a:t>
            </a:fld>
            <a:endParaRPr lang="en-GB"/>
          </a:p>
        </p:txBody>
      </p:sp>
      <p:sp>
        <p:nvSpPr>
          <p:cNvPr id="5017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4900" y="812800"/>
            <a:ext cx="5341938" cy="40068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2025" cy="471963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B48F404-8EF0-432A-AB81-E95616E0ED67}" type="slidenum">
              <a:rPr lang="en-GB"/>
              <a:pPr/>
              <a:t>24</a:t>
            </a:fld>
            <a:endParaRPr lang="en-GB"/>
          </a:p>
        </p:txBody>
      </p:sp>
      <p:sp>
        <p:nvSpPr>
          <p:cNvPr id="5120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4900" y="812800"/>
            <a:ext cx="5341938" cy="40068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2025" cy="471963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7DB6C17-4616-4A87-9624-392230AB8B40}" type="slidenum">
              <a:rPr lang="en-GB"/>
              <a:pPr/>
              <a:t>3</a:t>
            </a:fld>
            <a:endParaRPr lang="en-GB"/>
          </a:p>
        </p:txBody>
      </p:sp>
      <p:sp>
        <p:nvSpPr>
          <p:cNvPr id="29697" name="Text Box 1"/>
          <p:cNvSpPr txBox="1">
            <a:spLocks noChangeArrowheads="1"/>
          </p:cNvSpPr>
          <p:nvPr/>
        </p:nvSpPr>
        <p:spPr bwMode="auto">
          <a:xfrm>
            <a:off x="1214438" y="801688"/>
            <a:ext cx="5124450" cy="40116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698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1008063" y="5080000"/>
            <a:ext cx="5519737" cy="481171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ED81133-DCDC-4573-86D6-E7E141E6A95B}" type="slidenum">
              <a:rPr lang="en-GB"/>
              <a:pPr/>
              <a:t>4</a:t>
            </a:fld>
            <a:endParaRPr lang="en-GB"/>
          </a:p>
        </p:txBody>
      </p:sp>
      <p:sp>
        <p:nvSpPr>
          <p:cNvPr id="30721" name="Text Box 1"/>
          <p:cNvSpPr txBox="1">
            <a:spLocks noChangeArrowheads="1"/>
          </p:cNvSpPr>
          <p:nvPr/>
        </p:nvSpPr>
        <p:spPr bwMode="auto">
          <a:xfrm>
            <a:off x="1214438" y="801688"/>
            <a:ext cx="5129212" cy="40116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22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1008063" y="5080000"/>
            <a:ext cx="5519737" cy="481171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372CCE3-E22C-4082-8395-A0E5912AB207}" type="slidenum">
              <a:rPr lang="en-GB"/>
              <a:pPr/>
              <a:t>5</a:t>
            </a:fld>
            <a:endParaRPr lang="en-GB"/>
          </a:p>
        </p:txBody>
      </p:sp>
      <p:sp>
        <p:nvSpPr>
          <p:cNvPr id="31745" name="Text Box 1"/>
          <p:cNvSpPr txBox="1">
            <a:spLocks noChangeArrowheads="1"/>
          </p:cNvSpPr>
          <p:nvPr/>
        </p:nvSpPr>
        <p:spPr bwMode="auto">
          <a:xfrm>
            <a:off x="1214438" y="801688"/>
            <a:ext cx="5129212" cy="40116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46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1008063" y="5080000"/>
            <a:ext cx="5519737" cy="481171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2A1E90E-3E89-4819-99F1-968D73A375B1}" type="slidenum">
              <a:rPr lang="en-GB"/>
              <a:pPr/>
              <a:t>6</a:t>
            </a:fld>
            <a:endParaRPr lang="en-GB"/>
          </a:p>
        </p:txBody>
      </p:sp>
      <p:sp>
        <p:nvSpPr>
          <p:cNvPr id="32769" name="Text Box 1"/>
          <p:cNvSpPr txBox="1">
            <a:spLocks noChangeArrowheads="1"/>
          </p:cNvSpPr>
          <p:nvPr/>
        </p:nvSpPr>
        <p:spPr bwMode="auto">
          <a:xfrm>
            <a:off x="1214438" y="801688"/>
            <a:ext cx="5129212" cy="40116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770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1008063" y="5080000"/>
            <a:ext cx="5519737" cy="481171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AF42453-683E-4AEA-8D64-C0C3CBA910C5}" type="slidenum">
              <a:rPr lang="en-GB"/>
              <a:pPr/>
              <a:t>7</a:t>
            </a:fld>
            <a:endParaRPr lang="en-GB"/>
          </a:p>
        </p:txBody>
      </p:sp>
      <p:sp>
        <p:nvSpPr>
          <p:cNvPr id="33793" name="Text Box 1"/>
          <p:cNvSpPr txBox="1">
            <a:spLocks noChangeArrowheads="1"/>
          </p:cNvSpPr>
          <p:nvPr/>
        </p:nvSpPr>
        <p:spPr bwMode="auto">
          <a:xfrm>
            <a:off x="1214438" y="801688"/>
            <a:ext cx="5110162" cy="40116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794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1008063" y="5080000"/>
            <a:ext cx="5519737" cy="481171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8D0A72B-90BA-4DA1-8F6E-C3781C46479E}" type="slidenum">
              <a:rPr lang="en-GB"/>
              <a:pPr/>
              <a:t>8</a:t>
            </a:fld>
            <a:endParaRPr lang="en-GB"/>
          </a:p>
        </p:txBody>
      </p:sp>
      <p:sp>
        <p:nvSpPr>
          <p:cNvPr id="34817" name="Text Box 1"/>
          <p:cNvSpPr txBox="1">
            <a:spLocks noChangeArrowheads="1"/>
          </p:cNvSpPr>
          <p:nvPr/>
        </p:nvSpPr>
        <p:spPr bwMode="auto">
          <a:xfrm>
            <a:off x="1104900" y="812800"/>
            <a:ext cx="5345113" cy="40084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18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755650" y="5078413"/>
            <a:ext cx="6042025" cy="48101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5463826-3CC6-490F-AF1D-F6A8D6D632E0}" type="slidenum">
              <a:rPr lang="en-GB"/>
              <a:pPr/>
              <a:t>9</a:t>
            </a:fld>
            <a:endParaRPr lang="en-GB"/>
          </a:p>
        </p:txBody>
      </p:sp>
      <p:sp>
        <p:nvSpPr>
          <p:cNvPr id="35841" name="Text Box 1"/>
          <p:cNvSpPr txBox="1">
            <a:spLocks noChangeArrowheads="1"/>
          </p:cNvSpPr>
          <p:nvPr/>
        </p:nvSpPr>
        <p:spPr bwMode="auto">
          <a:xfrm>
            <a:off x="1214438" y="801688"/>
            <a:ext cx="5108575" cy="40116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42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1008063" y="5080000"/>
            <a:ext cx="5518150" cy="481171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E166C6C-AE00-402D-BC61-F592F8A3237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1A7D4FC-9CCE-4ECE-ABE9-360A563FF666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4088" y="301625"/>
            <a:ext cx="2266950" cy="64547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48450" cy="64547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9CEC015-04AF-40B6-9D02-0ABF95C43B1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5B15066-12F3-44B9-B955-ABD290B7DAA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9CE321C-DEE1-46F8-BE97-A2BF8C09517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7700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B92EB17-A441-4EAC-8C4E-9B03B6165B9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DF693B0-7142-48D7-89E3-CBDB964CF82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2C1EE78-B399-415B-9EF2-02EED1CEB9B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F4EAE28-10CC-4F86-8AA2-FEFE32B350E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0133F88-F157-419E-9F12-CD8085607206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11CFFC5-E510-4559-AC19-E793008224B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7800" cy="1257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 para editar o formato do título de texto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7800" cy="4987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 para editar o formato do texto em estrutura de tópicos</a:t>
            </a:r>
          </a:p>
          <a:p>
            <a:pPr lvl="1"/>
            <a:r>
              <a:rPr lang="en-GB" smtClean="0"/>
              <a:t>Segundo Nível da Estrutura de Tópicos</a:t>
            </a:r>
          </a:p>
          <a:p>
            <a:pPr lvl="2"/>
            <a:r>
              <a:rPr lang="en-GB" smtClean="0"/>
              <a:t>Terceiro Nível da Estrutura de Tópicos</a:t>
            </a:r>
          </a:p>
          <a:p>
            <a:pPr lvl="3"/>
            <a:r>
              <a:rPr lang="en-GB" smtClean="0"/>
              <a:t>Quarto Nível da Estrutura de Tópicos</a:t>
            </a:r>
          </a:p>
          <a:p>
            <a:pPr lvl="4"/>
            <a:r>
              <a:rPr lang="en-GB" smtClean="0"/>
              <a:t>Quinto Nível da Estrutura de Tópicos</a:t>
            </a:r>
          </a:p>
          <a:p>
            <a:pPr lvl="4"/>
            <a:r>
              <a:rPr lang="en-GB" smtClean="0"/>
              <a:t>Sexto Nível da Estrutura de Tópicos</a:t>
            </a:r>
          </a:p>
          <a:p>
            <a:pPr lvl="4"/>
            <a:r>
              <a:rPr lang="en-GB" smtClean="0"/>
              <a:t>Sétimo Nível da Estrutura de Tópicos</a:t>
            </a:r>
          </a:p>
          <a:p>
            <a:pPr lvl="4"/>
            <a:r>
              <a:rPr lang="en-GB" smtClean="0"/>
              <a:t>Oitavo Nível da Estrutura de Tópicos</a:t>
            </a:r>
          </a:p>
          <a:p>
            <a:pPr lvl="4"/>
            <a:r>
              <a:rPr lang="en-GB" smtClean="0"/>
              <a:t>Nono Nível da Estrutura de Tópicos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3150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0875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6300" y="6886575"/>
            <a:ext cx="2343150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fld id="{765D885E-D1BE-4DA9-8BDA-230B3310E022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9263" rtl="0" fontAlgn="base" hangingPunct="0">
        <a:lnSpc>
          <a:spcPct val="81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fontAlgn="base" hangingPunct="0">
        <a:lnSpc>
          <a:spcPct val="81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4400">
          <a:solidFill>
            <a:srgbClr val="000000"/>
          </a:solidFill>
          <a:latin typeface="Arial" pitchFamily="34" charset="0"/>
          <a:cs typeface="Arial" pitchFamily="34" charset="0"/>
        </a:defRPr>
      </a:lvl2pPr>
      <a:lvl3pPr algn="ctr" defTabSz="449263" rtl="0" fontAlgn="base" hangingPunct="0">
        <a:lnSpc>
          <a:spcPct val="81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4400">
          <a:solidFill>
            <a:srgbClr val="000000"/>
          </a:solidFill>
          <a:latin typeface="Arial" pitchFamily="34" charset="0"/>
          <a:cs typeface="Arial" pitchFamily="34" charset="0"/>
        </a:defRPr>
      </a:lvl3pPr>
      <a:lvl4pPr algn="ctr" defTabSz="449263" rtl="0" fontAlgn="base" hangingPunct="0">
        <a:lnSpc>
          <a:spcPct val="81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4400">
          <a:solidFill>
            <a:srgbClr val="000000"/>
          </a:solidFill>
          <a:latin typeface="Arial" pitchFamily="34" charset="0"/>
          <a:cs typeface="Arial" pitchFamily="34" charset="0"/>
        </a:defRPr>
      </a:lvl4pPr>
      <a:lvl5pPr algn="ctr" defTabSz="449263" rtl="0" fontAlgn="base" hangingPunct="0">
        <a:lnSpc>
          <a:spcPct val="81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4400">
          <a:solidFill>
            <a:srgbClr val="000000"/>
          </a:solidFill>
          <a:latin typeface="Arial" pitchFamily="34" charset="0"/>
          <a:cs typeface="Arial" pitchFamily="34" charset="0"/>
        </a:defRPr>
      </a:lvl5pPr>
      <a:lvl6pPr marL="457200" algn="ctr" defTabSz="449263" rtl="0" fontAlgn="base" hangingPunct="0">
        <a:lnSpc>
          <a:spcPct val="81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4400">
          <a:solidFill>
            <a:srgbClr val="000000"/>
          </a:solidFill>
          <a:latin typeface="Arial" pitchFamily="34" charset="0"/>
          <a:cs typeface="Arial" pitchFamily="34" charset="0"/>
        </a:defRPr>
      </a:lvl6pPr>
      <a:lvl7pPr marL="914400" algn="ctr" defTabSz="449263" rtl="0" fontAlgn="base" hangingPunct="0">
        <a:lnSpc>
          <a:spcPct val="81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4400">
          <a:solidFill>
            <a:srgbClr val="000000"/>
          </a:solidFill>
          <a:latin typeface="Arial" pitchFamily="34" charset="0"/>
          <a:cs typeface="Arial" pitchFamily="34" charset="0"/>
        </a:defRPr>
      </a:lvl7pPr>
      <a:lvl8pPr marL="1371600" algn="ctr" defTabSz="449263" rtl="0" fontAlgn="base" hangingPunct="0">
        <a:lnSpc>
          <a:spcPct val="81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4400">
          <a:solidFill>
            <a:srgbClr val="000000"/>
          </a:solidFill>
          <a:latin typeface="Arial" pitchFamily="34" charset="0"/>
          <a:cs typeface="Arial" pitchFamily="34" charset="0"/>
        </a:defRPr>
      </a:lvl8pPr>
      <a:lvl9pPr marL="1828800" algn="ctr" defTabSz="449263" rtl="0" fontAlgn="base" hangingPunct="0">
        <a:lnSpc>
          <a:spcPct val="81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4400">
          <a:solidFill>
            <a:srgbClr val="000000"/>
          </a:solidFill>
          <a:latin typeface="Arial" pitchFamily="34" charset="0"/>
          <a:cs typeface="Arial" pitchFamily="34" charset="0"/>
        </a:defRPr>
      </a:lvl9pPr>
    </p:titleStyle>
    <p:bodyStyle>
      <a:lvl1pPr marL="428625" indent="-323850" algn="l" defTabSz="449263" rtl="0" fontAlgn="base" hangingPunct="0">
        <a:lnSpc>
          <a:spcPct val="81000"/>
        </a:lnSpc>
        <a:spcBef>
          <a:spcPct val="0"/>
        </a:spcBef>
        <a:spcAft>
          <a:spcPts val="1425"/>
        </a:spcAft>
        <a:buClr>
          <a:srgbClr val="000000"/>
        </a:buClr>
        <a:buSzPct val="45000"/>
        <a:buFont typeface="Wingdings" pitchFamily="2" charset="2"/>
        <a:buChar char="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860425" indent="-285750" algn="l" defTabSz="449263" rtl="0" fontAlgn="base" hangingPunct="0">
        <a:lnSpc>
          <a:spcPct val="81000"/>
        </a:lnSpc>
        <a:spcBef>
          <a:spcPct val="0"/>
        </a:spcBef>
        <a:spcAft>
          <a:spcPts val="1138"/>
        </a:spcAft>
        <a:buClr>
          <a:srgbClr val="000000"/>
        </a:buClr>
        <a:buSzPct val="75000"/>
        <a:buFont typeface="Symbol" pitchFamily="18" charset="2"/>
        <a:buChar char=""/>
        <a:defRPr sz="2800">
          <a:solidFill>
            <a:srgbClr val="000000"/>
          </a:solidFill>
          <a:latin typeface="+mn-lt"/>
          <a:cs typeface="+mn-cs"/>
        </a:defRPr>
      </a:lvl2pPr>
      <a:lvl3pPr marL="1292225" indent="-214313" algn="l" defTabSz="449263" rtl="0" fontAlgn="base" hangingPunct="0">
        <a:lnSpc>
          <a:spcPct val="81000"/>
        </a:lnSpc>
        <a:spcBef>
          <a:spcPct val="0"/>
        </a:spcBef>
        <a:spcAft>
          <a:spcPts val="850"/>
        </a:spcAft>
        <a:buClr>
          <a:srgbClr val="000000"/>
        </a:buClr>
        <a:buSzPct val="45000"/>
        <a:buFont typeface="Wingdings" pitchFamily="2" charset="2"/>
        <a:buChar char=""/>
        <a:defRPr sz="2400">
          <a:solidFill>
            <a:srgbClr val="000000"/>
          </a:solidFill>
          <a:latin typeface="+mn-lt"/>
          <a:cs typeface="+mn-cs"/>
        </a:defRPr>
      </a:lvl3pPr>
      <a:lvl4pPr marL="1724025" indent="-212725" algn="l" defTabSz="449263" rtl="0" fontAlgn="base" hangingPunct="0">
        <a:lnSpc>
          <a:spcPct val="81000"/>
        </a:lnSpc>
        <a:spcBef>
          <a:spcPct val="0"/>
        </a:spcBef>
        <a:spcAft>
          <a:spcPts val="575"/>
        </a:spcAft>
        <a:buClr>
          <a:srgbClr val="000000"/>
        </a:buClr>
        <a:buSzPct val="75000"/>
        <a:buFont typeface="Symbol" pitchFamily="18" charset="2"/>
        <a:buChar char=""/>
        <a:defRPr sz="2000">
          <a:solidFill>
            <a:srgbClr val="000000"/>
          </a:solidFill>
          <a:latin typeface="+mn-lt"/>
          <a:cs typeface="+mn-cs"/>
        </a:defRPr>
      </a:lvl4pPr>
      <a:lvl5pPr marL="2155825" indent="-214313" algn="l" defTabSz="449263" rtl="0" fontAlgn="base" hangingPunct="0">
        <a:lnSpc>
          <a:spcPct val="81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pitchFamily="2" charset="2"/>
        <a:buChar char=""/>
        <a:defRPr sz="2000">
          <a:solidFill>
            <a:srgbClr val="000000"/>
          </a:solidFill>
          <a:latin typeface="+mn-lt"/>
          <a:cs typeface="+mn-cs"/>
        </a:defRPr>
      </a:lvl5pPr>
      <a:lvl6pPr marL="2613025" indent="-214313" algn="l" defTabSz="449263" rtl="0" fontAlgn="base" hangingPunct="0">
        <a:lnSpc>
          <a:spcPct val="81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pitchFamily="2" charset="2"/>
        <a:buChar char=""/>
        <a:defRPr sz="2000">
          <a:solidFill>
            <a:srgbClr val="000000"/>
          </a:solidFill>
          <a:latin typeface="+mn-lt"/>
          <a:cs typeface="+mn-cs"/>
        </a:defRPr>
      </a:lvl6pPr>
      <a:lvl7pPr marL="3070225" indent="-214313" algn="l" defTabSz="449263" rtl="0" fontAlgn="base" hangingPunct="0">
        <a:lnSpc>
          <a:spcPct val="81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pitchFamily="2" charset="2"/>
        <a:buChar char=""/>
        <a:defRPr sz="2000">
          <a:solidFill>
            <a:srgbClr val="000000"/>
          </a:solidFill>
          <a:latin typeface="+mn-lt"/>
          <a:cs typeface="+mn-cs"/>
        </a:defRPr>
      </a:lvl7pPr>
      <a:lvl8pPr marL="3527425" indent="-214313" algn="l" defTabSz="449263" rtl="0" fontAlgn="base" hangingPunct="0">
        <a:lnSpc>
          <a:spcPct val="81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pitchFamily="2" charset="2"/>
        <a:buChar char=""/>
        <a:defRPr sz="2000">
          <a:solidFill>
            <a:srgbClr val="000000"/>
          </a:solidFill>
          <a:latin typeface="+mn-lt"/>
          <a:cs typeface="+mn-cs"/>
        </a:defRPr>
      </a:lvl8pPr>
      <a:lvl9pPr marL="3984625" indent="-214313" algn="l" defTabSz="449263" rtl="0" fontAlgn="base" hangingPunct="0">
        <a:lnSpc>
          <a:spcPct val="81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pitchFamily="2" charset="2"/>
        <a:buChar char="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906463" y="2211388"/>
            <a:ext cx="8129587" cy="179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>
            <a:spAutoFit/>
          </a:bodyPr>
          <a:lstStyle/>
          <a:p>
            <a:pPr algn="ctr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4000" b="1">
                <a:solidFill>
                  <a:srgbClr val="0000FF"/>
                </a:solidFill>
                <a:latin typeface="Helvetica" pitchFamily="32" charset="0"/>
              </a:rPr>
              <a:t>SME Metasys:</a:t>
            </a:r>
          </a:p>
          <a:p>
            <a:pPr algn="ctr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4000" b="1">
                <a:solidFill>
                  <a:srgbClr val="0000FF"/>
                </a:solidFill>
                <a:latin typeface="Helvetica" pitchFamily="32" charset="0"/>
              </a:rPr>
              <a:t>A Business Management System</a:t>
            </a:r>
          </a:p>
          <a:p>
            <a:pPr algn="ctr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4000" b="1">
                <a:solidFill>
                  <a:srgbClr val="0000FF"/>
                </a:solidFill>
                <a:latin typeface="Helvetica" pitchFamily="32" charset="0"/>
              </a:rPr>
              <a:t>for SMEs </a:t>
            </a:r>
          </a:p>
        </p:txBody>
      </p:sp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2282825" y="4149725"/>
            <a:ext cx="5826125" cy="1111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>
            <a:spAutoFit/>
          </a:bodyPr>
          <a:lstStyle/>
          <a:p>
            <a:pPr algn="ctr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600" i="1">
                <a:solidFill>
                  <a:srgbClr val="000000"/>
                </a:solidFill>
                <a:latin typeface="Helvetica" pitchFamily="32" charset="0"/>
              </a:rPr>
              <a:t>Sérgio Vale Aguiar Campos</a:t>
            </a:r>
          </a:p>
          <a:p>
            <a:pPr algn="ctr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600" i="1">
                <a:solidFill>
                  <a:srgbClr val="000000"/>
                </a:solidFill>
                <a:latin typeface="Helvetica" pitchFamily="32" charset="0"/>
              </a:rPr>
              <a:t>DCC/UFMG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69387" cy="1260475"/>
          </a:xfrm>
          <a:ln/>
        </p:spPr>
        <p:txBody>
          <a:bodyPr>
            <a:spAutoFit/>
          </a:bodyPr>
          <a:lstStyle/>
          <a:p>
            <a:pPr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>
                <a:solidFill>
                  <a:srgbClr val="0000FF"/>
                </a:solidFill>
              </a:rPr>
              <a:t>Estratégias Competitivas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768475"/>
            <a:ext cx="9069387" cy="4989513"/>
          </a:xfrm>
          <a:ln/>
        </p:spPr>
        <p:txBody>
          <a:bodyPr>
            <a:spAutoFit/>
          </a:bodyPr>
          <a:lstStyle/>
          <a:p>
            <a:pPr eaLnBrk="0">
              <a:lnSpc>
                <a:spcPct val="93000"/>
              </a:lnSpc>
              <a:spcBef>
                <a:spcPts val="550"/>
              </a:spcBef>
              <a:spcAft>
                <a:spcPct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b="1"/>
              <a:t>Preço</a:t>
            </a:r>
          </a:p>
          <a:p>
            <a:pPr lvl="1" eaLnBrk="0">
              <a:lnSpc>
                <a:spcPct val="115000"/>
              </a:lnSpc>
              <a:spcBef>
                <a:spcPts val="500"/>
              </a:spcBef>
              <a:spcAft>
                <a:spcPct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i="1"/>
              <a:t>Oferecer </a:t>
            </a:r>
            <a:r>
              <a:rPr lang="en-GB" i="1">
                <a:solidFill>
                  <a:srgbClr val="E00000"/>
                </a:solidFill>
              </a:rPr>
              <a:t>produtos com preços total extremamente competitivos</a:t>
            </a:r>
            <a:r>
              <a:rPr lang="en-GB" i="1"/>
              <a:t> quando comparado soluções ERP existentes para ambiente Windows.</a:t>
            </a:r>
          </a:p>
          <a:p>
            <a:pPr lvl="2" eaLnBrk="0">
              <a:lnSpc>
                <a:spcPct val="115000"/>
              </a:lnSpc>
              <a:spcBef>
                <a:spcPts val="450"/>
              </a:spcBef>
              <a:spcAft>
                <a:spcPct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i="1"/>
              <a:t>Preço como diferencial competitivo!</a:t>
            </a:r>
          </a:p>
          <a:p>
            <a:pPr lvl="2" eaLnBrk="0">
              <a:lnSpc>
                <a:spcPct val="115000"/>
              </a:lnSpc>
              <a:spcBef>
                <a:spcPts val="450"/>
              </a:spcBef>
              <a:spcAft>
                <a:spcPct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i="1"/>
              <a:t>Preço baixo graças à venda em larga escala!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69387" cy="1260475"/>
          </a:xfrm>
          <a:ln/>
        </p:spPr>
        <p:txBody>
          <a:bodyPr>
            <a:spAutoFit/>
          </a:bodyPr>
          <a:lstStyle/>
          <a:p>
            <a:pPr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>
                <a:solidFill>
                  <a:srgbClr val="0000FF"/>
                </a:solidFill>
              </a:rPr>
              <a:t>Estratégias Competitivas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768475"/>
            <a:ext cx="9069387" cy="4989513"/>
          </a:xfrm>
          <a:ln/>
        </p:spPr>
        <p:txBody>
          <a:bodyPr>
            <a:spAutoFit/>
          </a:bodyPr>
          <a:lstStyle/>
          <a:p>
            <a:pPr eaLnBrk="0">
              <a:lnSpc>
                <a:spcPct val="93000"/>
              </a:lnSpc>
              <a:spcBef>
                <a:spcPts val="550"/>
              </a:spcBef>
              <a:spcAft>
                <a:spcPct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b="1"/>
              <a:t>Produtos</a:t>
            </a:r>
          </a:p>
          <a:p>
            <a:pPr lvl="1" eaLnBrk="0">
              <a:lnSpc>
                <a:spcPct val="115000"/>
              </a:lnSpc>
              <a:spcBef>
                <a:spcPts val="500"/>
              </a:spcBef>
              <a:spcAft>
                <a:spcPct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i="1"/>
              <a:t>Oferecer </a:t>
            </a:r>
            <a:r>
              <a:rPr lang="en-GB" i="1">
                <a:solidFill>
                  <a:srgbClr val="E00000"/>
                </a:solidFill>
              </a:rPr>
              <a:t>produtos e serviços que agreguem valor para os clientes</a:t>
            </a:r>
            <a:r>
              <a:rPr lang="en-GB" i="1"/>
              <a:t>, aprimorando sua capacidade de gestão, que permita a implantação de um ambiente computacional de baixo custo total de implantação (software, hardware) e de manutenção, transmitindo ao cliente uma percepção clara dessas vantagens.</a:t>
            </a:r>
          </a:p>
          <a:p>
            <a:pPr lvl="2" eaLnBrk="0">
              <a:lnSpc>
                <a:spcPct val="115000"/>
              </a:lnSpc>
              <a:spcBef>
                <a:spcPts val="450"/>
              </a:spcBef>
              <a:spcAft>
                <a:spcPct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i="1"/>
              <a:t>Simples, adequado e barato!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69387" cy="1260475"/>
          </a:xfrm>
          <a:ln/>
        </p:spPr>
        <p:txBody>
          <a:bodyPr>
            <a:spAutoFit/>
          </a:bodyPr>
          <a:lstStyle/>
          <a:p>
            <a:pPr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>
                <a:solidFill>
                  <a:srgbClr val="0000FF"/>
                </a:solidFill>
              </a:rPr>
              <a:t>Estratégias Competitivas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768475"/>
            <a:ext cx="9069387" cy="5616575"/>
          </a:xfrm>
          <a:ln/>
        </p:spPr>
        <p:txBody>
          <a:bodyPr>
            <a:spAutoFit/>
          </a:bodyPr>
          <a:lstStyle/>
          <a:p>
            <a:pPr eaLnBrk="0">
              <a:lnSpc>
                <a:spcPct val="93000"/>
              </a:lnSpc>
              <a:spcBef>
                <a:spcPts val="550"/>
              </a:spcBef>
              <a:spcAft>
                <a:spcPct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b="1"/>
              <a:t>Canais de Vendas</a:t>
            </a:r>
          </a:p>
          <a:p>
            <a:pPr lvl="1" eaLnBrk="0">
              <a:lnSpc>
                <a:spcPct val="115000"/>
              </a:lnSpc>
              <a:spcBef>
                <a:spcPts val="500"/>
              </a:spcBef>
              <a:spcAft>
                <a:spcPct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i="1"/>
              <a:t>Prioridade em canais de venda indiretos.</a:t>
            </a:r>
          </a:p>
          <a:p>
            <a:pPr lvl="2" eaLnBrk="0">
              <a:lnSpc>
                <a:spcPct val="115000"/>
              </a:lnSpc>
              <a:spcBef>
                <a:spcPts val="450"/>
              </a:spcBef>
              <a:spcAft>
                <a:spcPct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i="1"/>
              <a:t>Vendas diretas: para “contas especiais”, prioritariamenmte para associações de empresas, definidas como estratégicas ou de grande volume.</a:t>
            </a:r>
          </a:p>
          <a:p>
            <a:pPr lvl="2" eaLnBrk="0">
              <a:lnSpc>
                <a:spcPct val="115000"/>
              </a:lnSpc>
              <a:spcBef>
                <a:spcPts val="450"/>
              </a:spcBef>
              <a:spcAft>
                <a:spcPct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i="1"/>
              <a:t>Vendas indiretas: através de canais de distribuição (ISV, VAR) ou através de fabricantes de computadores (OEM).</a:t>
            </a:r>
          </a:p>
          <a:p>
            <a:pPr lvl="2" eaLnBrk="0">
              <a:lnSpc>
                <a:spcPct val="115000"/>
              </a:lnSpc>
              <a:spcBef>
                <a:spcPts val="450"/>
              </a:spcBef>
              <a:spcAft>
                <a:spcPct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i="1"/>
              <a:t>Vendas diretas via web: para renovação de GAT e para venda de produtos avulsos.</a:t>
            </a:r>
          </a:p>
          <a:p>
            <a:pPr lvl="1" eaLnBrk="0">
              <a:lnSpc>
                <a:spcPct val="115000"/>
              </a:lnSpc>
              <a:spcBef>
                <a:spcPts val="500"/>
              </a:spcBef>
              <a:spcAft>
                <a:spcPct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i="1"/>
              <a:t>Dispor de canais preparados e treinados para venda de produtos e serviços. </a:t>
            </a:r>
          </a:p>
          <a:p>
            <a:pPr lvl="2" eaLnBrk="0">
              <a:lnSpc>
                <a:spcPct val="115000"/>
              </a:lnSpc>
              <a:spcBef>
                <a:spcPts val="450"/>
              </a:spcBef>
              <a:spcAft>
                <a:spcPct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i="1"/>
              <a:t>Alcance de capilaridade na venda!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69387" cy="1260475"/>
          </a:xfrm>
          <a:ln/>
        </p:spPr>
        <p:txBody>
          <a:bodyPr>
            <a:spAutoFit/>
          </a:bodyPr>
          <a:lstStyle/>
          <a:p>
            <a:pPr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>
                <a:solidFill>
                  <a:srgbClr val="0000FF"/>
                </a:solidFill>
              </a:rPr>
              <a:t>Estratégias Competitivas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768475"/>
            <a:ext cx="9069387" cy="4989513"/>
          </a:xfrm>
          <a:ln/>
        </p:spPr>
        <p:txBody>
          <a:bodyPr>
            <a:spAutoFit/>
          </a:bodyPr>
          <a:lstStyle/>
          <a:p>
            <a:pPr eaLnBrk="0">
              <a:lnSpc>
                <a:spcPct val="93000"/>
              </a:lnSpc>
              <a:spcBef>
                <a:spcPts val="550"/>
              </a:spcBef>
              <a:spcAft>
                <a:spcPct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b="1"/>
              <a:t>Marketing</a:t>
            </a:r>
          </a:p>
          <a:p>
            <a:pPr lvl="1" eaLnBrk="0">
              <a:lnSpc>
                <a:spcPct val="115000"/>
              </a:lnSpc>
              <a:spcBef>
                <a:spcPts val="500"/>
              </a:spcBef>
              <a:spcAft>
                <a:spcPct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i="1"/>
              <a:t>Buscar o aumento da visibilidade através de ações institucionais e material de divulgação, eventos e imprensa.</a:t>
            </a:r>
          </a:p>
          <a:p>
            <a:pPr lvl="2" eaLnBrk="0">
              <a:lnSpc>
                <a:spcPct val="115000"/>
              </a:lnSpc>
              <a:spcBef>
                <a:spcPts val="450"/>
              </a:spcBef>
              <a:spcAft>
                <a:spcPct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i="1"/>
              <a:t>Marketing conjunto com associações de empresas.</a:t>
            </a:r>
          </a:p>
          <a:p>
            <a:pPr lvl="2" eaLnBrk="0">
              <a:lnSpc>
                <a:spcPct val="115000"/>
              </a:lnSpc>
              <a:spcBef>
                <a:spcPts val="450"/>
              </a:spcBef>
              <a:spcAft>
                <a:spcPct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i="1"/>
              <a:t>Marketing cooperado com canais de distribuição e fabricantes de microcomputadores e equipamentos de automação comercial.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69387" cy="1260475"/>
          </a:xfrm>
          <a:ln/>
        </p:spPr>
        <p:txBody>
          <a:bodyPr>
            <a:spAutoFit/>
          </a:bodyPr>
          <a:lstStyle/>
          <a:p>
            <a:pPr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>
                <a:solidFill>
                  <a:srgbClr val="0000FF"/>
                </a:solidFill>
              </a:rPr>
              <a:t>Estratégias Competitivas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768475"/>
            <a:ext cx="9069387" cy="4989513"/>
          </a:xfrm>
          <a:ln/>
        </p:spPr>
        <p:txBody>
          <a:bodyPr>
            <a:spAutoFit/>
          </a:bodyPr>
          <a:lstStyle/>
          <a:p>
            <a:pPr eaLnBrk="0">
              <a:lnSpc>
                <a:spcPct val="93000"/>
              </a:lnSpc>
              <a:spcBef>
                <a:spcPts val="550"/>
              </a:spcBef>
              <a:spcAft>
                <a:spcPct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b="1"/>
              <a:t>Alianças Estratégicas</a:t>
            </a:r>
          </a:p>
          <a:p>
            <a:pPr lvl="1" eaLnBrk="0">
              <a:lnSpc>
                <a:spcPct val="115000"/>
              </a:lnSpc>
              <a:spcBef>
                <a:spcPts val="500"/>
              </a:spcBef>
              <a:spcAft>
                <a:spcPct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i="1"/>
              <a:t>Buscar o desenvolvimento de alianças para alavancagem do posicionamento estratégico e oportunidades comerciais. </a:t>
            </a:r>
          </a:p>
          <a:p>
            <a:pPr lvl="1" eaLnBrk="0">
              <a:lnSpc>
                <a:spcPct val="115000"/>
              </a:lnSpc>
              <a:spcBef>
                <a:spcPts val="500"/>
              </a:spcBef>
              <a:spcAft>
                <a:spcPct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i="1"/>
              <a:t>Desenvolver relacionamento com fabricantes de microcomputadores e equipamentos de automação comercial.</a:t>
            </a:r>
          </a:p>
          <a:p>
            <a:pPr lvl="2" eaLnBrk="0">
              <a:lnSpc>
                <a:spcPct val="115000"/>
              </a:lnSpc>
              <a:spcBef>
                <a:spcPts val="450"/>
              </a:spcBef>
              <a:spcAft>
                <a:spcPct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i="1"/>
              <a:t>Intel como catalizador de relacionamento com fabricantes de microcomputadores!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2562" cy="1263650"/>
          </a:xfrm>
          <a:ln/>
        </p:spPr>
        <p:txBody>
          <a:bodyPr>
            <a:spAutoFit/>
          </a:bodyPr>
          <a:lstStyle/>
          <a:p>
            <a:pPr algn="l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>
                <a:solidFill>
                  <a:srgbClr val="0000FF"/>
                </a:solidFill>
                <a:latin typeface="Helvetica" pitchFamily="32" charset="0"/>
              </a:rPr>
              <a:t>New Deployment Initiatives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768475"/>
            <a:ext cx="9072562" cy="4992688"/>
          </a:xfrm>
          <a:ln/>
        </p:spPr>
        <p:txBody>
          <a:bodyPr>
            <a:spAutoFit/>
          </a:bodyPr>
          <a:lstStyle/>
          <a:p>
            <a:pPr>
              <a:lnSpc>
                <a:spcPct val="93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/>
              <a:t>Three fronts:</a:t>
            </a:r>
          </a:p>
          <a:p>
            <a:pPr lvl="1">
              <a:lnSpc>
                <a:spcPct val="93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/>
              <a:t>Internal:</a:t>
            </a:r>
          </a:p>
          <a:p>
            <a:pPr lvl="2">
              <a:lnSpc>
                <a:spcPct val="93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/>
              <a:t>Coocachaça</a:t>
            </a:r>
          </a:p>
          <a:p>
            <a:pPr lvl="2">
              <a:lnSpc>
                <a:spcPct val="93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/>
              <a:t>Lagoa Santa</a:t>
            </a:r>
          </a:p>
          <a:p>
            <a:pPr lvl="2">
              <a:lnSpc>
                <a:spcPct val="93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/>
              <a:t>Road show with Intel</a:t>
            </a:r>
          </a:p>
          <a:p>
            <a:pPr lvl="1">
              <a:lnSpc>
                <a:spcPct val="93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/>
              <a:t>SEBRAE</a:t>
            </a:r>
          </a:p>
          <a:p>
            <a:pPr lvl="1">
              <a:lnSpc>
                <a:spcPct val="93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/>
              <a:t>CDL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xfrm>
            <a:off x="276225" y="655638"/>
            <a:ext cx="9685338" cy="857250"/>
          </a:xfrm>
          <a:ln/>
        </p:spPr>
        <p:txBody>
          <a:bodyPr lIns="90000" tIns="46800" rIns="90000" bIns="46800">
            <a:spAutoFit/>
          </a:bodyPr>
          <a:lstStyle/>
          <a:p>
            <a:pPr>
              <a:lnSpc>
                <a:spcPct val="102000"/>
              </a:lnSpc>
              <a:buClr>
                <a:srgbClr val="000058"/>
              </a:buClr>
              <a:buSzPct val="100000"/>
              <a:buFont typeface="Verdan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en-GB">
                <a:solidFill>
                  <a:srgbClr val="0000FF"/>
                </a:solidFill>
              </a:rPr>
              <a:t>Project Supporters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84988" y="2203450"/>
            <a:ext cx="1389062" cy="1042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3263" y="2320925"/>
            <a:ext cx="992187" cy="938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5325" y="4332288"/>
            <a:ext cx="1258888" cy="669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11475" y="4525963"/>
            <a:ext cx="1647825" cy="498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08313" y="2338388"/>
            <a:ext cx="1728787" cy="7508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76950" y="4248150"/>
            <a:ext cx="2608263" cy="1154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2562" cy="1263650"/>
          </a:xfrm>
          <a:ln/>
        </p:spPr>
        <p:txBody>
          <a:bodyPr>
            <a:spAutoFit/>
          </a:bodyPr>
          <a:lstStyle/>
          <a:p>
            <a:pPr algn="l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>
                <a:solidFill>
                  <a:srgbClr val="0000FF"/>
                </a:solidFill>
                <a:latin typeface="Helvetica" pitchFamily="32" charset="0"/>
              </a:rPr>
              <a:t>Internal Front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768475"/>
            <a:ext cx="9072562" cy="4992688"/>
          </a:xfrm>
          <a:ln/>
        </p:spPr>
        <p:txBody>
          <a:bodyPr>
            <a:spAutoFit/>
          </a:bodyPr>
          <a:lstStyle/>
          <a:p>
            <a:pPr>
              <a:lnSpc>
                <a:spcPct val="93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/>
              <a:t>Coocachaça</a:t>
            </a:r>
          </a:p>
          <a:p>
            <a:pPr lvl="1">
              <a:lnSpc>
                <a:spcPct val="87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/>
              <a:t>4 SMEs already contracted</a:t>
            </a:r>
          </a:p>
          <a:p>
            <a:pPr lvl="1">
              <a:lnSpc>
                <a:spcPct val="87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/>
              <a:t>Plan: 20 SMEs in 6 months</a:t>
            </a:r>
          </a:p>
          <a:p>
            <a:pPr>
              <a:lnSpc>
                <a:spcPct val="87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/>
              <a:t>Associação Comercial de Lagoa Santa</a:t>
            </a:r>
          </a:p>
          <a:p>
            <a:pPr lvl="1">
              <a:lnSpc>
                <a:spcPct val="87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/>
              <a:t>Plan: about 30 SMEs in 12 months</a:t>
            </a:r>
          </a:p>
          <a:p>
            <a:pPr lvl="1">
              <a:lnSpc>
                <a:spcPct val="87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/>
              <a:t>Next step: presentation to the company representatives to determine first pilots</a:t>
            </a:r>
          </a:p>
          <a:p>
            <a:pPr lvl="1">
              <a:lnSpc>
                <a:spcPct val="87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/>
              <a:t>Total of about 300 companies in the Associação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2562" cy="1263650"/>
          </a:xfrm>
          <a:ln/>
        </p:spPr>
        <p:txBody>
          <a:bodyPr>
            <a:spAutoFit/>
          </a:bodyPr>
          <a:lstStyle/>
          <a:p>
            <a:pPr algn="l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>
                <a:solidFill>
                  <a:srgbClr val="0000FF"/>
                </a:solidFill>
                <a:latin typeface="Helvetica" pitchFamily="32" charset="0"/>
              </a:rPr>
              <a:t>Internal Front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768475"/>
            <a:ext cx="9072562" cy="4992688"/>
          </a:xfrm>
          <a:ln/>
        </p:spPr>
        <p:txBody>
          <a:bodyPr>
            <a:spAutoFit/>
          </a:bodyPr>
          <a:lstStyle/>
          <a:p>
            <a:pPr>
              <a:lnSpc>
                <a:spcPct val="93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/>
              <a:t>Road show with Intel and Gigabyte</a:t>
            </a:r>
          </a:p>
          <a:p>
            <a:pPr lvl="1">
              <a:lnSpc>
                <a:spcPct val="87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/>
              <a:t>8 cities: </a:t>
            </a:r>
            <a:r>
              <a:rPr lang="en-GB">
                <a:solidFill>
                  <a:srgbClr val="FF0000"/>
                </a:solidFill>
              </a:rPr>
              <a:t>Ribeirão Preto; São Paulo; Maringá; Florianópolis;</a:t>
            </a:r>
            <a:r>
              <a:rPr lang="en-GB"/>
              <a:t> Rio de Janeiro; Belo Horizonte; Salvador; Porto Alegre</a:t>
            </a:r>
          </a:p>
          <a:p>
            <a:pPr lvl="1">
              <a:lnSpc>
                <a:spcPct val="87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/>
              <a:t>From Sept to Dec 2006</a:t>
            </a:r>
          </a:p>
          <a:p>
            <a:pPr lvl="1">
              <a:lnSpc>
                <a:spcPct val="87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/>
              <a:t>About 120 to 150 potential local VARs in each show</a:t>
            </a:r>
          </a:p>
          <a:p>
            <a:pPr lvl="1">
              <a:lnSpc>
                <a:spcPct val="87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/>
              <a:t>Usually 10 to 15 show interest in each city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82775" y="0"/>
            <a:ext cx="6432550" cy="7434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2562" cy="1263650"/>
          </a:xfrm>
          <a:ln/>
        </p:spPr>
        <p:txBody>
          <a:bodyPr>
            <a:spAutoFit/>
          </a:bodyPr>
          <a:lstStyle/>
          <a:p>
            <a:pPr algn="l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>
                <a:solidFill>
                  <a:srgbClr val="0000FF"/>
                </a:solidFill>
                <a:latin typeface="Helvetica" pitchFamily="32" charset="0"/>
              </a:rPr>
              <a:t>SME Metasys = Metasys + SME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768475"/>
            <a:ext cx="9072562" cy="5016500"/>
          </a:xfrm>
          <a:ln/>
        </p:spPr>
        <p:txBody>
          <a:bodyPr>
            <a:spAutoFit/>
          </a:bodyPr>
          <a:lstStyle/>
          <a:p>
            <a:pPr>
              <a:lnSpc>
                <a:spcPct val="93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/>
              <a:t>Metasys</a:t>
            </a:r>
          </a:p>
          <a:p>
            <a:pPr lvl="1">
              <a:lnSpc>
                <a:spcPct val="87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/>
              <a:t>A complete IT infrastructure based on Linux</a:t>
            </a:r>
          </a:p>
          <a:p>
            <a:pPr lvl="1">
              <a:lnSpc>
                <a:spcPct val="87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/>
              <a:t>100K+ licenses, 2500 public schools in MG</a:t>
            </a:r>
          </a:p>
          <a:p>
            <a:pPr>
              <a:lnSpc>
                <a:spcPct val="87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/>
              <a:t>SME Metasys, a.k.a. </a:t>
            </a:r>
            <a:r>
              <a:rPr lang="en-GB" b="1" i="1">
                <a:solidFill>
                  <a:srgbClr val="FF0000"/>
                </a:solidFill>
              </a:rPr>
              <a:t>NeoSyst</a:t>
            </a:r>
          </a:p>
          <a:p>
            <a:pPr lvl="1">
              <a:lnSpc>
                <a:spcPct val="87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/>
              <a:t>Complete business management system</a:t>
            </a:r>
          </a:p>
          <a:p>
            <a:pPr lvl="1">
              <a:lnSpc>
                <a:spcPct val="87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/>
              <a:t>modules: products, services, purchasing, transport, inventory, sales, financing, ... </a:t>
            </a:r>
          </a:p>
          <a:p>
            <a:pPr>
              <a:lnSpc>
                <a:spcPct val="87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/>
              <a:t>New modules:</a:t>
            </a:r>
          </a:p>
          <a:p>
            <a:pPr lvl="1">
              <a:lnSpc>
                <a:spcPct val="87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/>
              <a:t>Front office, store supervisor, bar code readers, fiscal printers, EFT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2562" cy="1263650"/>
          </a:xfrm>
          <a:ln/>
        </p:spPr>
        <p:txBody>
          <a:bodyPr>
            <a:spAutoFit/>
          </a:bodyPr>
          <a:lstStyle/>
          <a:p>
            <a:pPr algn="l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>
                <a:solidFill>
                  <a:srgbClr val="0000FF"/>
                </a:solidFill>
                <a:latin typeface="Helvetica" pitchFamily="32" charset="0"/>
              </a:rPr>
              <a:t>SEBRAE</a:t>
            </a: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768475"/>
            <a:ext cx="9072562" cy="4992688"/>
          </a:xfrm>
          <a:ln/>
        </p:spPr>
        <p:txBody>
          <a:bodyPr>
            <a:spAutoFit/>
          </a:bodyPr>
          <a:lstStyle/>
          <a:p>
            <a:pPr>
              <a:lnSpc>
                <a:spcPct val="93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/>
              <a:t>48 SMEs, 12 in each of 4 APLs</a:t>
            </a:r>
          </a:p>
          <a:p>
            <a:pPr lvl="1">
              <a:lnSpc>
                <a:spcPct val="87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/>
              <a:t>Similar SMEs in each APL</a:t>
            </a:r>
          </a:p>
          <a:p>
            <a:pPr lvl="1">
              <a:lnSpc>
                <a:spcPct val="87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/>
              <a:t>Control panel for SEBRAE: will provide consolidated indicators of APL performance.</a:t>
            </a:r>
          </a:p>
          <a:p>
            <a:pPr>
              <a:lnSpc>
                <a:spcPct val="93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/>
              <a:t>Contract already signed by SEBRAE president.</a:t>
            </a:r>
          </a:p>
          <a:p>
            <a:pPr>
              <a:lnSpc>
                <a:spcPct val="87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/>
              <a:t>2 weeks for selecting APLs</a:t>
            </a:r>
          </a:p>
          <a:p>
            <a:pPr>
              <a:lnSpc>
                <a:spcPct val="87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/>
              <a:t>4 weeks for control panel development</a:t>
            </a:r>
          </a:p>
          <a:p>
            <a:pPr>
              <a:lnSpc>
                <a:spcPct val="87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/>
              <a:t>4 deployment teams:</a:t>
            </a:r>
          </a:p>
          <a:p>
            <a:pPr lvl="1">
              <a:lnSpc>
                <a:spcPct val="87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/>
              <a:t>1 per week, 16 weeks total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1"/>
          <p:cNvSpPr txBox="1">
            <a:spLocks noChangeArrowheads="1"/>
          </p:cNvSpPr>
          <p:nvPr/>
        </p:nvSpPr>
        <p:spPr bwMode="auto">
          <a:xfrm>
            <a:off x="1406525" y="3144838"/>
            <a:ext cx="7627938" cy="2438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>
            <a:spAutoFit/>
          </a:bodyPr>
          <a:lstStyle/>
          <a:p>
            <a:pPr algn="ctr">
              <a:lnSpc>
                <a:spcPct val="97000"/>
              </a:lnSpc>
              <a:spcBef>
                <a:spcPts val="2113"/>
              </a:spcBef>
              <a:spcAft>
                <a:spcPts val="1063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GB" sz="3600" b="1">
                <a:solidFill>
                  <a:srgbClr val="000080"/>
                </a:solidFill>
                <a:latin typeface="Verdana" pitchFamily="34" charset="0"/>
              </a:rPr>
              <a:t>MINAS PROVAREJO</a:t>
            </a:r>
            <a:r>
              <a:rPr lang="en-GB" sz="3300" b="1">
                <a:solidFill>
                  <a:srgbClr val="000080"/>
                </a:solidFill>
                <a:latin typeface="Verdana" pitchFamily="34" charset="0"/>
              </a:rPr>
              <a:t/>
            </a:r>
            <a:br>
              <a:rPr lang="en-GB" sz="3300" b="1">
                <a:solidFill>
                  <a:srgbClr val="000080"/>
                </a:solidFill>
                <a:latin typeface="Verdana" pitchFamily="34" charset="0"/>
              </a:rPr>
            </a:br>
            <a:r>
              <a:rPr lang="en-GB" sz="2800" b="1">
                <a:solidFill>
                  <a:srgbClr val="000080"/>
                </a:solidFill>
                <a:latin typeface="Arial Black" pitchFamily="34" charset="0"/>
              </a:rPr>
              <a:t>Programa de Modernização das</a:t>
            </a:r>
            <a:br>
              <a:rPr lang="en-GB" sz="2800" b="1">
                <a:solidFill>
                  <a:srgbClr val="000080"/>
                </a:solidFill>
                <a:latin typeface="Arial Black" pitchFamily="34" charset="0"/>
              </a:rPr>
            </a:br>
            <a:r>
              <a:rPr lang="en-GB" sz="2800" b="1">
                <a:solidFill>
                  <a:srgbClr val="000080"/>
                </a:solidFill>
                <a:latin typeface="Arial Black" pitchFamily="34" charset="0"/>
              </a:rPr>
              <a:t>Micro e Pequenas Empresas do Varejo</a:t>
            </a:r>
          </a:p>
          <a:p>
            <a:pPr algn="ctr">
              <a:lnSpc>
                <a:spcPct val="97000"/>
              </a:lnSpc>
              <a:spcBef>
                <a:spcPts val="2113"/>
              </a:spcBef>
              <a:spcAft>
                <a:spcPts val="1063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GB" sz="2800" b="1">
                <a:solidFill>
                  <a:srgbClr val="000080"/>
                </a:solidFill>
                <a:latin typeface="Verdana" pitchFamily="34" charset="0"/>
              </a:rPr>
              <a:t>Projeto CDL Painel de Indicadores</a:t>
            </a: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69387" cy="1260475"/>
          </a:xfrm>
          <a:ln/>
        </p:spPr>
        <p:txBody>
          <a:bodyPr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>
                <a:solidFill>
                  <a:srgbClr val="0000FF"/>
                </a:solidFill>
              </a:rPr>
              <a:t>CDL: Câmara de Dirigentes Lojistas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69387" cy="1260475"/>
          </a:xfrm>
          <a:ln/>
        </p:spPr>
        <p:txBody>
          <a:bodyPr>
            <a:spAutoFit/>
          </a:bodyPr>
          <a:lstStyle/>
          <a:p>
            <a:pPr algn="l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>
                <a:solidFill>
                  <a:srgbClr val="0000FF"/>
                </a:solidFill>
              </a:rPr>
              <a:t>CDL Minas Próvarejo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828800"/>
            <a:ext cx="8413750" cy="5081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69387" cy="1260475"/>
          </a:xfrm>
          <a:ln/>
        </p:spPr>
        <p:txBody>
          <a:bodyPr>
            <a:spAutoFit/>
          </a:bodyPr>
          <a:lstStyle/>
          <a:p>
            <a:pPr algn="l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>
                <a:solidFill>
                  <a:srgbClr val="0000FF"/>
                </a:solidFill>
              </a:rPr>
              <a:t>CDL Minas Próvarejo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768475"/>
            <a:ext cx="9069387" cy="4989513"/>
          </a:xfrm>
          <a:ln/>
        </p:spPr>
        <p:txBody>
          <a:bodyPr>
            <a:spAutoFit/>
          </a:bodyPr>
          <a:lstStyle/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/>
              <a:t>CDL has 90.000 associated companies in MG</a:t>
            </a:r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/>
              <a:t>Our goal is to have 5% in 3 years</a:t>
            </a:r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/>
              <a:t>Product includes hardware and software</a:t>
            </a:r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/>
              <a:t>Financing available within the project</a:t>
            </a:r>
          </a:p>
          <a:p>
            <a:pPr lvl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/>
              <a:t>About R$600 per month (US$250)</a:t>
            </a:r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/>
              <a:t>Support from Intel and Fapemig</a:t>
            </a:r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/>
              <a:t>Start in Jan 2007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69387" cy="1260475"/>
          </a:xfrm>
          <a:ln/>
        </p:spPr>
        <p:txBody>
          <a:bodyPr>
            <a:spAutoFit/>
          </a:bodyPr>
          <a:lstStyle/>
          <a:p>
            <a:pPr algn="l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>
                <a:solidFill>
                  <a:srgbClr val="0000FF"/>
                </a:solidFill>
              </a:rPr>
              <a:t>Conclusion</a:t>
            </a: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768475"/>
            <a:ext cx="9069387" cy="4989513"/>
          </a:xfrm>
          <a:ln/>
        </p:spPr>
        <p:txBody>
          <a:bodyPr>
            <a:spAutoFit/>
          </a:bodyPr>
          <a:lstStyle/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/>
              <a:t>SME Metasys product ready</a:t>
            </a:r>
          </a:p>
          <a:p>
            <a:pPr lvl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/>
              <a:t>Metasys is already a commercial success</a:t>
            </a:r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/>
              <a:t>NeoSyst = SME Metasys ++</a:t>
            </a:r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/>
              <a:t>Commercialization has started with Coocachaça</a:t>
            </a:r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/>
              <a:t>SEBRAE, CDL, Lagoa Santa will provide large numbers in 2007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Freeform 1"/>
          <p:cNvSpPr>
            <a:spLocks noChangeArrowheads="1"/>
          </p:cNvSpPr>
          <p:nvPr/>
        </p:nvSpPr>
        <p:spPr bwMode="auto">
          <a:xfrm>
            <a:off x="4087813" y="4244975"/>
            <a:ext cx="5556250" cy="1274763"/>
          </a:xfrm>
          <a:custGeom>
            <a:avLst/>
            <a:gdLst/>
            <a:ahLst/>
            <a:cxnLst>
              <a:cxn ang="0">
                <a:pos x="0" y="18000"/>
              </a:cxn>
              <a:cxn ang="0">
                <a:pos x="0" y="0"/>
              </a:cxn>
              <a:cxn ang="0">
                <a:pos x="24500" y="0"/>
              </a:cxn>
              <a:cxn ang="0">
                <a:pos x="24500" y="18000"/>
              </a:cxn>
              <a:cxn ang="0">
                <a:pos x="0" y="18000"/>
              </a:cxn>
            </a:cxnLst>
            <a:rect l="0" t="0" r="r" b="b"/>
            <a:pathLst>
              <a:path w="24501" h="18001">
                <a:moveTo>
                  <a:pt x="0" y="18000"/>
                </a:moveTo>
                <a:lnTo>
                  <a:pt x="0" y="0"/>
                </a:lnTo>
                <a:lnTo>
                  <a:pt x="24500" y="0"/>
                </a:lnTo>
                <a:lnTo>
                  <a:pt x="24500" y="18000"/>
                </a:lnTo>
                <a:lnTo>
                  <a:pt x="0" y="18000"/>
                </a:lnTo>
              </a:path>
            </a:pathLst>
          </a:custGeom>
          <a:solidFill>
            <a:srgbClr val="CCCCFF">
              <a:alpha val="50000"/>
            </a:srgbClr>
          </a:solidFill>
          <a:ln w="9360">
            <a:solidFill>
              <a:srgbClr val="9999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2" name="Freeform 2"/>
          <p:cNvSpPr>
            <a:spLocks noChangeArrowheads="1"/>
          </p:cNvSpPr>
          <p:nvPr/>
        </p:nvSpPr>
        <p:spPr bwMode="auto">
          <a:xfrm>
            <a:off x="4087813" y="2857500"/>
            <a:ext cx="5556250" cy="1274763"/>
          </a:xfrm>
          <a:custGeom>
            <a:avLst/>
            <a:gdLst/>
            <a:ahLst/>
            <a:cxnLst>
              <a:cxn ang="0">
                <a:pos x="0" y="18000"/>
              </a:cxn>
              <a:cxn ang="0">
                <a:pos x="0" y="0"/>
              </a:cxn>
              <a:cxn ang="0">
                <a:pos x="24500" y="0"/>
              </a:cxn>
              <a:cxn ang="0">
                <a:pos x="24500" y="18000"/>
              </a:cxn>
              <a:cxn ang="0">
                <a:pos x="0" y="18000"/>
              </a:cxn>
            </a:cxnLst>
            <a:rect l="0" t="0" r="r" b="b"/>
            <a:pathLst>
              <a:path w="24501" h="18001">
                <a:moveTo>
                  <a:pt x="0" y="18000"/>
                </a:moveTo>
                <a:lnTo>
                  <a:pt x="0" y="0"/>
                </a:lnTo>
                <a:lnTo>
                  <a:pt x="24500" y="0"/>
                </a:lnTo>
                <a:lnTo>
                  <a:pt x="24500" y="18000"/>
                </a:lnTo>
                <a:lnTo>
                  <a:pt x="0" y="18000"/>
                </a:lnTo>
              </a:path>
            </a:pathLst>
          </a:custGeom>
          <a:solidFill>
            <a:srgbClr val="CCCCFF">
              <a:alpha val="50000"/>
            </a:srgbClr>
          </a:solidFill>
          <a:ln w="9360">
            <a:solidFill>
              <a:srgbClr val="9999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3" name="Freeform 3"/>
          <p:cNvSpPr>
            <a:spLocks noChangeArrowheads="1"/>
          </p:cNvSpPr>
          <p:nvPr/>
        </p:nvSpPr>
        <p:spPr bwMode="auto">
          <a:xfrm>
            <a:off x="4087813" y="5634038"/>
            <a:ext cx="5556250" cy="1274762"/>
          </a:xfrm>
          <a:custGeom>
            <a:avLst/>
            <a:gdLst/>
            <a:ahLst/>
            <a:cxnLst>
              <a:cxn ang="0">
                <a:pos x="0" y="18000"/>
              </a:cxn>
              <a:cxn ang="0">
                <a:pos x="0" y="0"/>
              </a:cxn>
              <a:cxn ang="0">
                <a:pos x="24500" y="0"/>
              </a:cxn>
              <a:cxn ang="0">
                <a:pos x="24500" y="18000"/>
              </a:cxn>
              <a:cxn ang="0">
                <a:pos x="0" y="18000"/>
              </a:cxn>
            </a:cxnLst>
            <a:rect l="0" t="0" r="r" b="b"/>
            <a:pathLst>
              <a:path w="24501" h="18001">
                <a:moveTo>
                  <a:pt x="0" y="18000"/>
                </a:moveTo>
                <a:lnTo>
                  <a:pt x="0" y="0"/>
                </a:lnTo>
                <a:lnTo>
                  <a:pt x="24500" y="0"/>
                </a:lnTo>
                <a:lnTo>
                  <a:pt x="24500" y="18000"/>
                </a:lnTo>
                <a:lnTo>
                  <a:pt x="0" y="18000"/>
                </a:lnTo>
              </a:path>
            </a:pathLst>
          </a:custGeom>
          <a:solidFill>
            <a:srgbClr val="CCCCFF">
              <a:alpha val="50000"/>
            </a:srgbClr>
          </a:solidFill>
          <a:ln w="9360">
            <a:solidFill>
              <a:srgbClr val="9999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>
          <a:xfrm>
            <a:off x="214313" y="747713"/>
            <a:ext cx="9667875" cy="933450"/>
          </a:xfrm>
          <a:ln/>
        </p:spPr>
        <p:txBody>
          <a:bodyPr lIns="90000" tIns="46800" rIns="90000" bIns="46800">
            <a:spAutoFit/>
          </a:bodyPr>
          <a:lstStyle/>
          <a:p>
            <a:pPr algn="l">
              <a:lnSpc>
                <a:spcPct val="100000"/>
              </a:lnSpc>
              <a:buClr>
                <a:srgbClr val="000058"/>
              </a:buClr>
              <a:buSzPct val="100000"/>
              <a:buFont typeface="Verdana" pitchFamily="34" charset="0"/>
              <a:buNone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895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1925" algn="l"/>
                <a:tab pos="10779125" algn="l"/>
                <a:tab pos="10779125" algn="l"/>
                <a:tab pos="10780713" algn="l"/>
              </a:tabLst>
            </a:pPr>
            <a:r>
              <a:rPr lang="en-GB"/>
              <a:t>Módulos do Sistema	</a:t>
            </a: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5313" y="3173413"/>
            <a:ext cx="868362" cy="812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05313" y="5854700"/>
            <a:ext cx="868362" cy="812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05313" y="4545013"/>
            <a:ext cx="868362" cy="812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5913" y="6110288"/>
            <a:ext cx="2897187" cy="830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56250" y="3214688"/>
            <a:ext cx="2393950" cy="7572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70538" y="4579938"/>
            <a:ext cx="3346450" cy="7667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61013" y="5940425"/>
            <a:ext cx="3346450" cy="7667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080625" cy="7566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69" name="Object 1"/>
          <p:cNvGraphicFramePr>
            <a:graphicFrameLocks noChangeAspect="1"/>
          </p:cNvGraphicFramePr>
          <p:nvPr/>
        </p:nvGraphicFramePr>
        <p:xfrm>
          <a:off x="0" y="7175500"/>
          <a:ext cx="10080625" cy="384175"/>
        </p:xfrm>
        <a:graphic>
          <a:graphicData uri="http://schemas.openxmlformats.org/presentationml/2006/ole">
            <p:oleObj spid="_x0000_s7169" r:id="rId4" imgW="13003175" imgH="495063" progId="">
              <p:embed/>
            </p:oleObj>
          </a:graphicData>
        </a:graphic>
      </p:graphicFrame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9247188" y="7254875"/>
            <a:ext cx="7000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0">
              <a:lnSpc>
                <a:spcPct val="100000"/>
              </a:lnSpc>
              <a:buClr>
                <a:srgbClr val="CCCCFF"/>
              </a:buClr>
              <a:buSzPct val="100000"/>
              <a:buFont typeface="Verdan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b="1">
                <a:solidFill>
                  <a:srgbClr val="CCCCFF"/>
                </a:solidFill>
                <a:latin typeface="Verdana" pitchFamily="34" charset="0"/>
              </a:rPr>
              <a:t>Home</a:t>
            </a:r>
          </a:p>
        </p:txBody>
      </p:sp>
      <p:pic>
        <p:nvPicPr>
          <p:cNvPr id="7171" name="Picture 3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70938" y="7316788"/>
            <a:ext cx="177800" cy="179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7172" name="Picture 4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023350" y="7316788"/>
            <a:ext cx="177800" cy="179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0080625" cy="7559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080625" cy="7559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638"/>
            <a:ext cx="10080625" cy="7519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2562" cy="1263650"/>
          </a:xfrm>
          <a:ln/>
        </p:spPr>
        <p:txBody>
          <a:bodyPr>
            <a:spAutoFit/>
          </a:bodyPr>
          <a:lstStyle/>
          <a:p>
            <a:pPr algn="l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>
                <a:solidFill>
                  <a:srgbClr val="0000FF"/>
                </a:solidFill>
                <a:latin typeface="Helvetica" pitchFamily="32" charset="0"/>
              </a:rPr>
              <a:t>SME Metasys Current Status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768475"/>
            <a:ext cx="9072562" cy="4992688"/>
          </a:xfrm>
          <a:ln/>
        </p:spPr>
        <p:txBody>
          <a:bodyPr>
            <a:spAutoFit/>
          </a:bodyPr>
          <a:lstStyle/>
          <a:p>
            <a:pPr>
              <a:lnSpc>
                <a:spcPct val="93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/>
              <a:t>No funds for deployment stage</a:t>
            </a:r>
          </a:p>
          <a:p>
            <a:pPr>
              <a:lnSpc>
                <a:spcPct val="93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/>
              <a:t>Technical development continued</a:t>
            </a:r>
          </a:p>
          <a:p>
            <a:pPr lvl="1">
              <a:lnSpc>
                <a:spcPct val="87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/>
              <a:t>Support from Finep</a:t>
            </a:r>
          </a:p>
          <a:p>
            <a:pPr>
              <a:lnSpc>
                <a:spcPct val="93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/>
              <a:t>New partners:</a:t>
            </a:r>
          </a:p>
          <a:p>
            <a:pPr lvl="1">
              <a:lnSpc>
                <a:spcPct val="93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/>
              <a:t>SEBRAE</a:t>
            </a:r>
          </a:p>
          <a:p>
            <a:pPr lvl="1">
              <a:lnSpc>
                <a:spcPct val="93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/>
              <a:t>Intel</a:t>
            </a:r>
          </a:p>
          <a:p>
            <a:pPr lvl="1">
              <a:lnSpc>
                <a:spcPct val="93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/>
              <a:t>CDL </a:t>
            </a:r>
          </a:p>
          <a:p>
            <a:pPr lvl="1">
              <a:lnSpc>
                <a:spcPct val="93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/>
              <a:t>Coocachaça 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214313" y="501650"/>
            <a:ext cx="9666287" cy="798513"/>
          </a:xfrm>
          <a:ln/>
        </p:spPr>
        <p:txBody>
          <a:bodyPr>
            <a:spAutoFit/>
          </a:bodyPr>
          <a:lstStyle/>
          <a:p>
            <a:pPr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en-GB">
                <a:solidFill>
                  <a:srgbClr val="0000FF"/>
                </a:solidFill>
              </a:rPr>
              <a:t>Estratégias Competitivas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39713" y="1379538"/>
            <a:ext cx="9666287" cy="6972300"/>
          </a:xfrm>
          <a:ln/>
        </p:spPr>
        <p:txBody>
          <a:bodyPr>
            <a:spAutoFit/>
          </a:bodyPr>
          <a:lstStyle/>
          <a:p>
            <a:pPr eaLnBrk="0">
              <a:lnSpc>
                <a:spcPct val="93000"/>
              </a:lnSpc>
              <a:spcBef>
                <a:spcPts val="550"/>
              </a:spcBef>
              <a:spcAft>
                <a:spcPct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10700" algn="l"/>
              </a:tabLst>
            </a:pPr>
            <a:r>
              <a:rPr lang="en-GB" i="1"/>
              <a:t>Focar no desenvolvimento de </a:t>
            </a:r>
            <a:r>
              <a:rPr lang="en-GB" i="1">
                <a:solidFill>
                  <a:srgbClr val="E00000"/>
                </a:solidFill>
              </a:rPr>
              <a:t>projetos de inclusão digital de empresas</a:t>
            </a:r>
            <a:r>
              <a:rPr lang="en-GB" i="1"/>
              <a:t> fomentados por meio de associações comerciais e entidades de promoção do desenvolvimento de pequenas e micro empresas.</a:t>
            </a:r>
          </a:p>
          <a:p>
            <a:pPr lvl="2" eaLnBrk="0">
              <a:lnSpc>
                <a:spcPct val="115000"/>
              </a:lnSpc>
              <a:spcBef>
                <a:spcPts val="450"/>
              </a:spcBef>
              <a:spcAft>
                <a:spcPct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10700" algn="l"/>
              </a:tabLst>
            </a:pPr>
            <a:r>
              <a:rPr lang="en-GB" i="1"/>
              <a:t>Inclusão digital de empresas!</a:t>
            </a:r>
          </a:p>
          <a:p>
            <a:pPr lvl="2" eaLnBrk="0">
              <a:lnSpc>
                <a:spcPct val="115000"/>
              </a:lnSpc>
              <a:spcBef>
                <a:spcPts val="450"/>
              </a:spcBef>
              <a:spcAft>
                <a:spcPct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10700" algn="l"/>
              </a:tabLst>
            </a:pPr>
            <a:r>
              <a:rPr lang="en-GB" i="1"/>
              <a:t>Venda em larga escala, para a base da pirâmide!</a:t>
            </a:r>
          </a:p>
          <a:p>
            <a:pPr lvl="1" eaLnBrk="0">
              <a:lnSpc>
                <a:spcPct val="115000"/>
              </a:lnSpc>
              <a:spcBef>
                <a:spcPts val="500"/>
              </a:spcBef>
              <a:spcAft>
                <a:spcPct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10700" algn="l"/>
              </a:tabLst>
            </a:pPr>
            <a:r>
              <a:rPr lang="en-GB" i="1"/>
              <a:t>Buscar </a:t>
            </a:r>
            <a:r>
              <a:rPr lang="en-GB" i="1">
                <a:solidFill>
                  <a:srgbClr val="E00000"/>
                </a:solidFill>
              </a:rPr>
              <a:t>mercado local capilarizado </a:t>
            </a:r>
            <a:r>
              <a:rPr lang="en-GB" i="1"/>
              <a:t>através de ação de venda indireta por meio de canais de venda de soluções para SMB em atuação local.</a:t>
            </a:r>
          </a:p>
          <a:p>
            <a:pPr lvl="2" eaLnBrk="0">
              <a:lnSpc>
                <a:spcPct val="115000"/>
              </a:lnSpc>
              <a:spcBef>
                <a:spcPts val="450"/>
              </a:spcBef>
              <a:spcAft>
                <a:spcPct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10700" algn="l"/>
              </a:tabLst>
            </a:pPr>
            <a:r>
              <a:rPr lang="en-GB" i="1"/>
              <a:t>NeoSyst como oportunidade de oferta em mercados locais para canais de soluções!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81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pitchFamily="2" charset="2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81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pitchFamily="2" charset="2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749</Words>
  <Application>Microsoft Office PowerPoint</Application>
  <PresentationFormat>Custom</PresentationFormat>
  <Paragraphs>132</Paragraphs>
  <Slides>24</Slides>
  <Notes>24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Wingdings</vt:lpstr>
      <vt:lpstr>Symbol</vt:lpstr>
      <vt:lpstr>Times New Roman</vt:lpstr>
      <vt:lpstr>Helvetica</vt:lpstr>
      <vt:lpstr>Verdana</vt:lpstr>
      <vt:lpstr>Arial Black</vt:lpstr>
      <vt:lpstr>Default Design</vt:lpstr>
      <vt:lpstr>Slide 1</vt:lpstr>
      <vt:lpstr>SME Metasys = Metasys + SME</vt:lpstr>
      <vt:lpstr>Módulos do Sistema </vt:lpstr>
      <vt:lpstr>Slide 4</vt:lpstr>
      <vt:lpstr>Slide 5</vt:lpstr>
      <vt:lpstr>Slide 6</vt:lpstr>
      <vt:lpstr>Slide 7</vt:lpstr>
      <vt:lpstr>SME Metasys Current Status</vt:lpstr>
      <vt:lpstr>Estratégias Competitivas</vt:lpstr>
      <vt:lpstr>Estratégias Competitivas</vt:lpstr>
      <vt:lpstr>Estratégias Competitivas</vt:lpstr>
      <vt:lpstr>Estratégias Competitivas</vt:lpstr>
      <vt:lpstr>Estratégias Competitivas</vt:lpstr>
      <vt:lpstr>Estratégias Competitivas</vt:lpstr>
      <vt:lpstr>New Deployment Initiatives</vt:lpstr>
      <vt:lpstr>Project Supporters</vt:lpstr>
      <vt:lpstr>Internal Front</vt:lpstr>
      <vt:lpstr>Internal Front</vt:lpstr>
      <vt:lpstr>Slide 19</vt:lpstr>
      <vt:lpstr>SEBRAE</vt:lpstr>
      <vt:lpstr>CDL: Câmara de Dirigentes Lojistas</vt:lpstr>
      <vt:lpstr>CDL Minas Próvarejo</vt:lpstr>
      <vt:lpstr>CDL Minas Próvarejo</vt:lpstr>
      <vt:lpstr>Conclusion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anarod</cp:lastModifiedBy>
  <cp:revision>1</cp:revision>
  <dcterms:modified xsi:type="dcterms:W3CDTF">2010-07-11T23:36:45Z</dcterms:modified>
</cp:coreProperties>
</file>