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5E541A-2FE2-4728-B61D-22F2B743B5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DF1C04-40E1-492A-B488-829F6C9BEC19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C3437-BCDB-445E-9DEA-3C9A7E2640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D61CC-2182-4F9A-BE1C-07AF361DCA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4A9A0-0E57-4256-9028-99825C744C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4E43D-58CC-4AB0-AFA5-3A36F4DE94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19588-228D-4E00-A0F1-5D27E210B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0E930-4CD3-40CD-8887-F435DBFDF1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ADD1F-AE53-4EBD-A184-D95AB60E3F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B31FC-E6D6-46F6-900D-27876A0EA6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7BB0F-17C6-4C09-83D0-AE13698B7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F68D0-8755-4DA4-AD1C-8A31C049D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9ECFB-14EE-419D-A003-B31BF5EA31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F745EC-4617-4BC9-B9B7-CB640C3CD0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200400"/>
            <a:ext cx="7105650" cy="1282700"/>
          </a:xfrm>
        </p:spPr>
        <p:txBody>
          <a:bodyPr/>
          <a:lstStyle/>
          <a:p>
            <a:pPr marL="914400" indent="-914400"/>
            <a:r>
              <a:rPr lang="es-ES_tradnl" b="1">
                <a:solidFill>
                  <a:schemeClr val="tx1"/>
                </a:solidFill>
              </a:rPr>
              <a:t>   RISK MANAGEMENT</a:t>
            </a:r>
            <a:br>
              <a:rPr lang="es-ES_tradnl" b="1">
                <a:solidFill>
                  <a:schemeClr val="tx1"/>
                </a:solidFill>
              </a:rPr>
            </a:br>
            <a:endParaRPr lang="es-ES_tradnl" b="1">
              <a:solidFill>
                <a:schemeClr val="tx1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Risk Management</a:t>
            </a:r>
          </a:p>
        </p:txBody>
      </p:sp>
      <p:pic>
        <p:nvPicPr>
          <p:cNvPr id="3077" name="Picture 5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/>
              <a:t>RM Application Sequence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Phase I: Identification</a:t>
            </a:r>
          </a:p>
          <a:p>
            <a:pPr>
              <a:buFontTx/>
              <a:buNone/>
            </a:pPr>
            <a:r>
              <a:rPr lang="en-US"/>
              <a:t>Phase II: Quantification and analysis</a:t>
            </a:r>
          </a:p>
          <a:p>
            <a:pPr>
              <a:buFontTx/>
              <a:buNone/>
            </a:pPr>
            <a:r>
              <a:rPr lang="en-US"/>
              <a:t>Phase III: Action Plan (Mitigation)</a:t>
            </a:r>
          </a:p>
          <a:p>
            <a:pPr>
              <a:buFontTx/>
              <a:buNone/>
            </a:pPr>
            <a:r>
              <a:rPr lang="en-US"/>
              <a:t>Phase IV: Supervision and Evaluation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 rot="-5400000">
            <a:off x="-3212307" y="3210719"/>
            <a:ext cx="6858001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R" sz="2200">
                <a:solidFill>
                  <a:schemeClr val="bg1"/>
                </a:solidFill>
              </a:rPr>
              <a:t>Risk Management</a:t>
            </a:r>
          </a:p>
        </p:txBody>
      </p:sp>
      <p:pic>
        <p:nvPicPr>
          <p:cNvPr id="9221" name="Picture 5" descr="M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7772400" cy="1143000"/>
          </a:xfrm>
        </p:spPr>
        <p:txBody>
          <a:bodyPr/>
          <a:lstStyle/>
          <a:p>
            <a:r>
              <a:rPr lang="en-US"/>
              <a:t>Identification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r>
              <a:rPr lang="en-US"/>
              <a:t>Review of background information and materials</a:t>
            </a:r>
          </a:p>
          <a:p>
            <a:r>
              <a:rPr lang="en-US"/>
              <a:t>Adjustment of standard questionnaire</a:t>
            </a:r>
          </a:p>
          <a:p>
            <a:r>
              <a:rPr lang="en-US"/>
              <a:t>Identification of relevant stakeholders</a:t>
            </a:r>
          </a:p>
          <a:p>
            <a:r>
              <a:rPr lang="en-US"/>
              <a:t>Interviews with stakeholders (Individual or focus groups)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Risk Management</a:t>
            </a:r>
            <a:endParaRPr lang="es-CR" sz="2200">
              <a:solidFill>
                <a:schemeClr val="bg1"/>
              </a:solidFill>
            </a:endParaRPr>
          </a:p>
        </p:txBody>
      </p:sp>
      <p:pic>
        <p:nvPicPr>
          <p:cNvPr id="10245" name="Picture 5" descr="M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14400"/>
            <a:ext cx="7772400" cy="1143000"/>
          </a:xfrm>
        </p:spPr>
        <p:txBody>
          <a:bodyPr/>
          <a:lstStyle/>
          <a:p>
            <a:r>
              <a:rPr lang="en-US"/>
              <a:t>Quantification and analysis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r>
              <a:rPr lang="en-US"/>
              <a:t>Analysis of probability (1-100%) and degree of impact (1- 5)</a:t>
            </a:r>
          </a:p>
          <a:p>
            <a:r>
              <a:rPr lang="en-US"/>
              <a:t>Tabulating results</a:t>
            </a:r>
          </a:p>
          <a:p>
            <a:r>
              <a:rPr lang="en-US"/>
              <a:t>Risk Matrix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Risk Management</a:t>
            </a:r>
            <a:endParaRPr lang="es-CR" sz="2200">
              <a:solidFill>
                <a:schemeClr val="bg1"/>
              </a:solidFill>
            </a:endParaRPr>
          </a:p>
        </p:txBody>
      </p:sp>
      <p:pic>
        <p:nvPicPr>
          <p:cNvPr id="11269" name="Picture 5" descr="M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7" name="Rectangle 89"/>
          <p:cNvSpPr>
            <a:spLocks noChangeArrowheads="1"/>
          </p:cNvSpPr>
          <p:nvPr/>
        </p:nvSpPr>
        <p:spPr bwMode="auto">
          <a:xfrm>
            <a:off x="692150" y="2139950"/>
            <a:ext cx="7989888" cy="427038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/>
          <a:lstStyle/>
          <a:p>
            <a:r>
              <a:rPr lang="en-US"/>
              <a:t>Risk Matrix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766888" y="1914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378" name="Rectangle 90"/>
          <p:cNvSpPr>
            <a:spLocks noChangeArrowheads="1"/>
          </p:cNvSpPr>
          <p:nvPr/>
        </p:nvSpPr>
        <p:spPr bwMode="auto">
          <a:xfrm>
            <a:off x="685800" y="2590800"/>
            <a:ext cx="7989888" cy="1857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79" name="Rectangle 91"/>
          <p:cNvSpPr>
            <a:spLocks noChangeArrowheads="1"/>
          </p:cNvSpPr>
          <p:nvPr/>
        </p:nvSpPr>
        <p:spPr bwMode="auto">
          <a:xfrm>
            <a:off x="5749925" y="2749550"/>
            <a:ext cx="747713" cy="3524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0" name="Rectangle 92"/>
          <p:cNvSpPr>
            <a:spLocks noChangeArrowheads="1"/>
          </p:cNvSpPr>
          <p:nvPr/>
        </p:nvSpPr>
        <p:spPr bwMode="auto">
          <a:xfrm>
            <a:off x="6496050" y="2749550"/>
            <a:ext cx="1076325" cy="3524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1" name="Rectangle 93"/>
          <p:cNvSpPr>
            <a:spLocks noChangeArrowheads="1"/>
          </p:cNvSpPr>
          <p:nvPr/>
        </p:nvSpPr>
        <p:spPr bwMode="auto">
          <a:xfrm>
            <a:off x="5791200" y="3124200"/>
            <a:ext cx="762000" cy="3524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2" name="Rectangle 94"/>
          <p:cNvSpPr>
            <a:spLocks noChangeArrowheads="1"/>
          </p:cNvSpPr>
          <p:nvPr/>
        </p:nvSpPr>
        <p:spPr bwMode="auto">
          <a:xfrm>
            <a:off x="7570788" y="3100388"/>
            <a:ext cx="1111250" cy="3524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3" name="Rectangle 95"/>
          <p:cNvSpPr>
            <a:spLocks noChangeArrowheads="1"/>
          </p:cNvSpPr>
          <p:nvPr/>
        </p:nvSpPr>
        <p:spPr bwMode="auto">
          <a:xfrm>
            <a:off x="5749925" y="3451225"/>
            <a:ext cx="747713" cy="3524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7570788" y="3451225"/>
            <a:ext cx="1111250" cy="3524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5" name="Rectangle 97"/>
          <p:cNvSpPr>
            <a:spLocks noChangeArrowheads="1"/>
          </p:cNvSpPr>
          <p:nvPr/>
        </p:nvSpPr>
        <p:spPr bwMode="auto">
          <a:xfrm>
            <a:off x="692150" y="3986213"/>
            <a:ext cx="7989888" cy="3619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6" name="Rectangle 98"/>
          <p:cNvSpPr>
            <a:spLocks noChangeArrowheads="1"/>
          </p:cNvSpPr>
          <p:nvPr/>
        </p:nvSpPr>
        <p:spPr bwMode="auto">
          <a:xfrm>
            <a:off x="5749925" y="4346575"/>
            <a:ext cx="747713" cy="5270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7" name="Rectangle 99"/>
          <p:cNvSpPr>
            <a:spLocks noChangeArrowheads="1"/>
          </p:cNvSpPr>
          <p:nvPr/>
        </p:nvSpPr>
        <p:spPr bwMode="auto">
          <a:xfrm>
            <a:off x="7570788" y="4346575"/>
            <a:ext cx="1111250" cy="5270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8" name="Rectangle 100"/>
          <p:cNvSpPr>
            <a:spLocks noChangeArrowheads="1"/>
          </p:cNvSpPr>
          <p:nvPr/>
        </p:nvSpPr>
        <p:spPr bwMode="auto">
          <a:xfrm>
            <a:off x="692150" y="5056188"/>
            <a:ext cx="7989888" cy="185737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5749925" y="5240338"/>
            <a:ext cx="747713" cy="3524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0" name="Rectangle 102"/>
          <p:cNvSpPr>
            <a:spLocks noChangeArrowheads="1"/>
          </p:cNvSpPr>
          <p:nvPr/>
        </p:nvSpPr>
        <p:spPr bwMode="auto">
          <a:xfrm>
            <a:off x="6496050" y="5240338"/>
            <a:ext cx="1076325" cy="3524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1" name="Rectangle 103"/>
          <p:cNvSpPr>
            <a:spLocks noChangeArrowheads="1"/>
          </p:cNvSpPr>
          <p:nvPr/>
        </p:nvSpPr>
        <p:spPr bwMode="auto">
          <a:xfrm>
            <a:off x="692150" y="5775325"/>
            <a:ext cx="7989888" cy="1857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2" name="Rectangle 104"/>
          <p:cNvSpPr>
            <a:spLocks noChangeArrowheads="1"/>
          </p:cNvSpPr>
          <p:nvPr/>
        </p:nvSpPr>
        <p:spPr bwMode="auto">
          <a:xfrm>
            <a:off x="5749925" y="5959475"/>
            <a:ext cx="747713" cy="360363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3" name="Rectangle 105"/>
          <p:cNvSpPr>
            <a:spLocks noChangeArrowheads="1"/>
          </p:cNvSpPr>
          <p:nvPr/>
        </p:nvSpPr>
        <p:spPr bwMode="auto">
          <a:xfrm>
            <a:off x="6496050" y="5959475"/>
            <a:ext cx="1076325" cy="360363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94" name="Rectangle 106"/>
          <p:cNvSpPr>
            <a:spLocks noChangeArrowheads="1"/>
          </p:cNvSpPr>
          <p:nvPr/>
        </p:nvSpPr>
        <p:spPr bwMode="auto">
          <a:xfrm flipH="1">
            <a:off x="2025650" y="2151063"/>
            <a:ext cx="10239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300" b="1">
                <a:solidFill>
                  <a:srgbClr val="FFFFFF"/>
                </a:solidFill>
              </a:rPr>
              <a:t>Event</a:t>
            </a:r>
            <a:endParaRPr lang="en-US"/>
          </a:p>
        </p:txBody>
      </p:sp>
      <p:sp>
        <p:nvSpPr>
          <p:cNvPr id="12395" name="Rectangle 107"/>
          <p:cNvSpPr>
            <a:spLocks noChangeArrowheads="1"/>
          </p:cNvSpPr>
          <p:nvPr/>
        </p:nvSpPr>
        <p:spPr bwMode="auto">
          <a:xfrm>
            <a:off x="4032250" y="2149475"/>
            <a:ext cx="8001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FFFFFF"/>
                </a:solidFill>
              </a:rPr>
              <a:t>Probability</a:t>
            </a:r>
            <a:endParaRPr lang="en-US"/>
          </a:p>
        </p:txBody>
      </p:sp>
      <p:sp>
        <p:nvSpPr>
          <p:cNvPr id="12396" name="Rectangle 108"/>
          <p:cNvSpPr>
            <a:spLocks noChangeArrowheads="1"/>
          </p:cNvSpPr>
          <p:nvPr/>
        </p:nvSpPr>
        <p:spPr bwMode="auto">
          <a:xfrm>
            <a:off x="5081588" y="2149475"/>
            <a:ext cx="5572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300" b="1">
                <a:solidFill>
                  <a:srgbClr val="FFFFFF"/>
                </a:solidFill>
              </a:rPr>
              <a:t>Impact</a:t>
            </a:r>
            <a:endParaRPr lang="en-US"/>
          </a:p>
        </p:txBody>
      </p:sp>
      <p:sp>
        <p:nvSpPr>
          <p:cNvPr id="12397" name="Rectangle 109"/>
          <p:cNvSpPr>
            <a:spLocks noChangeArrowheads="1"/>
          </p:cNvSpPr>
          <p:nvPr/>
        </p:nvSpPr>
        <p:spPr bwMode="auto">
          <a:xfrm>
            <a:off x="5791200" y="2133600"/>
            <a:ext cx="6858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300" b="1">
                <a:solidFill>
                  <a:srgbClr val="FFFFFF"/>
                </a:solidFill>
              </a:rPr>
              <a:t>Product</a:t>
            </a:r>
            <a:endParaRPr lang="en-US"/>
          </a:p>
        </p:txBody>
      </p:sp>
      <p:sp>
        <p:nvSpPr>
          <p:cNvPr id="12398" name="Rectangle 110"/>
          <p:cNvSpPr>
            <a:spLocks noChangeArrowheads="1"/>
          </p:cNvSpPr>
          <p:nvPr/>
        </p:nvSpPr>
        <p:spPr bwMode="auto">
          <a:xfrm>
            <a:off x="6727825" y="2149475"/>
            <a:ext cx="6794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FFFFFF"/>
                </a:solidFill>
              </a:rPr>
              <a:t>Objective</a:t>
            </a:r>
            <a:endParaRPr lang="en-US"/>
          </a:p>
        </p:txBody>
      </p:sp>
      <p:sp>
        <p:nvSpPr>
          <p:cNvPr id="12399" name="Rectangle 111"/>
          <p:cNvSpPr>
            <a:spLocks noChangeArrowheads="1"/>
          </p:cNvSpPr>
          <p:nvPr/>
        </p:nvSpPr>
        <p:spPr bwMode="auto">
          <a:xfrm>
            <a:off x="7646988" y="2149475"/>
            <a:ext cx="8905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FFFFFF"/>
                </a:solidFill>
              </a:rPr>
              <a:t>Components</a:t>
            </a:r>
            <a:endParaRPr lang="en-US"/>
          </a:p>
        </p:txBody>
      </p:sp>
      <p:sp>
        <p:nvSpPr>
          <p:cNvPr id="12400" name="Rectangle 112"/>
          <p:cNvSpPr>
            <a:spLocks noChangeArrowheads="1"/>
          </p:cNvSpPr>
          <p:nvPr/>
        </p:nvSpPr>
        <p:spPr bwMode="auto">
          <a:xfrm>
            <a:off x="4181475" y="2354263"/>
            <a:ext cx="722313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FFFFFF"/>
                </a:solidFill>
              </a:rPr>
              <a:t>0 - 100%</a:t>
            </a:r>
            <a:endParaRPr lang="en-US"/>
          </a:p>
        </p:txBody>
      </p:sp>
      <p:sp>
        <p:nvSpPr>
          <p:cNvPr id="12401" name="Rectangle 113"/>
          <p:cNvSpPr>
            <a:spLocks noChangeArrowheads="1"/>
          </p:cNvSpPr>
          <p:nvPr/>
        </p:nvSpPr>
        <p:spPr bwMode="auto">
          <a:xfrm>
            <a:off x="5245100" y="2354263"/>
            <a:ext cx="3175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300" b="1">
                <a:solidFill>
                  <a:srgbClr val="FFFFFF"/>
                </a:solidFill>
              </a:rPr>
              <a:t>1 -5</a:t>
            </a:r>
            <a:endParaRPr lang="en-US"/>
          </a:p>
        </p:txBody>
      </p:sp>
      <p:sp>
        <p:nvSpPr>
          <p:cNvPr id="12402" name="Rectangle 114"/>
          <p:cNvSpPr>
            <a:spLocks noChangeArrowheads="1"/>
          </p:cNvSpPr>
          <p:nvPr/>
        </p:nvSpPr>
        <p:spPr bwMode="auto">
          <a:xfrm>
            <a:off x="6553200" y="2362200"/>
            <a:ext cx="9271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FFFFFF"/>
                </a:solidFill>
              </a:rPr>
              <a:t>Development</a:t>
            </a:r>
            <a:endParaRPr lang="en-US"/>
          </a:p>
        </p:txBody>
      </p:sp>
      <p:sp>
        <p:nvSpPr>
          <p:cNvPr id="12403" name="Rectangle 115"/>
          <p:cNvSpPr>
            <a:spLocks noChangeArrowheads="1"/>
          </p:cNvSpPr>
          <p:nvPr/>
        </p:nvSpPr>
        <p:spPr bwMode="auto">
          <a:xfrm>
            <a:off x="8110538" y="2354263"/>
            <a:ext cx="11588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 b="1">
                <a:solidFill>
                  <a:srgbClr val="FFFFFF"/>
                </a:solidFill>
              </a:rPr>
              <a:t> </a:t>
            </a:r>
            <a:endParaRPr lang="en-US"/>
          </a:p>
        </p:txBody>
      </p:sp>
      <p:sp>
        <p:nvSpPr>
          <p:cNvPr id="12404" name="Rectangle 116"/>
          <p:cNvSpPr>
            <a:spLocks noChangeArrowheads="1"/>
          </p:cNvSpPr>
          <p:nvPr/>
        </p:nvSpPr>
        <p:spPr bwMode="auto">
          <a:xfrm>
            <a:off x="715963" y="2576513"/>
            <a:ext cx="20240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SOCIO-ECONOMIC CONTEXT</a:t>
            </a:r>
            <a:endParaRPr lang="en-US"/>
          </a:p>
        </p:txBody>
      </p:sp>
      <p:sp>
        <p:nvSpPr>
          <p:cNvPr id="12405" name="Rectangle 117"/>
          <p:cNvSpPr>
            <a:spLocks noChangeArrowheads="1"/>
          </p:cNvSpPr>
          <p:nvPr/>
        </p:nvSpPr>
        <p:spPr bwMode="auto">
          <a:xfrm>
            <a:off x="715963" y="2760663"/>
            <a:ext cx="19907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Delays in rules approval  process.</a:t>
            </a:r>
            <a:endParaRPr lang="en-US"/>
          </a:p>
        </p:txBody>
      </p:sp>
      <p:sp>
        <p:nvSpPr>
          <p:cNvPr id="12406" name="Rectangle 118"/>
          <p:cNvSpPr>
            <a:spLocks noChangeArrowheads="1"/>
          </p:cNvSpPr>
          <p:nvPr/>
        </p:nvSpPr>
        <p:spPr bwMode="auto">
          <a:xfrm>
            <a:off x="4357688" y="2847975"/>
            <a:ext cx="34607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80%</a:t>
            </a:r>
            <a:endParaRPr lang="en-US"/>
          </a:p>
        </p:txBody>
      </p:sp>
      <p:sp>
        <p:nvSpPr>
          <p:cNvPr id="12407" name="Rectangle 119"/>
          <p:cNvSpPr>
            <a:spLocks noChangeArrowheads="1"/>
          </p:cNvSpPr>
          <p:nvPr/>
        </p:nvSpPr>
        <p:spPr bwMode="auto">
          <a:xfrm>
            <a:off x="5341938" y="2847975"/>
            <a:ext cx="13176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4</a:t>
            </a:r>
            <a:endParaRPr lang="en-US"/>
          </a:p>
        </p:txBody>
      </p:sp>
      <p:sp>
        <p:nvSpPr>
          <p:cNvPr id="12408" name="Rectangle 120"/>
          <p:cNvSpPr>
            <a:spLocks noChangeArrowheads="1"/>
          </p:cNvSpPr>
          <p:nvPr/>
        </p:nvSpPr>
        <p:spPr bwMode="auto">
          <a:xfrm>
            <a:off x="6022975" y="2847975"/>
            <a:ext cx="2095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320</a:t>
            </a:r>
            <a:endParaRPr lang="en-US"/>
          </a:p>
        </p:txBody>
      </p:sp>
      <p:sp>
        <p:nvSpPr>
          <p:cNvPr id="12409" name="Rectangle 121"/>
          <p:cNvSpPr>
            <a:spLocks noChangeArrowheads="1"/>
          </p:cNvSpPr>
          <p:nvPr/>
        </p:nvSpPr>
        <p:spPr bwMode="auto">
          <a:xfrm>
            <a:off x="715963" y="3111500"/>
            <a:ext cx="3127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Persists lack of interest in the program by </a:t>
            </a:r>
            <a:endParaRPr lang="en-US"/>
          </a:p>
        </p:txBody>
      </p:sp>
      <p:sp>
        <p:nvSpPr>
          <p:cNvPr id="12410" name="Rectangle 122"/>
          <p:cNvSpPr>
            <a:spLocks noChangeArrowheads="1"/>
          </p:cNvSpPr>
          <p:nvPr/>
        </p:nvSpPr>
        <p:spPr bwMode="auto">
          <a:xfrm>
            <a:off x="715963" y="3287713"/>
            <a:ext cx="21812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Education Centers and Universities. </a:t>
            </a:r>
            <a:endParaRPr lang="en-US"/>
          </a:p>
        </p:txBody>
      </p:sp>
      <p:sp>
        <p:nvSpPr>
          <p:cNvPr id="12411" name="Rectangle 123"/>
          <p:cNvSpPr>
            <a:spLocks noChangeArrowheads="1"/>
          </p:cNvSpPr>
          <p:nvPr/>
        </p:nvSpPr>
        <p:spPr bwMode="auto">
          <a:xfrm>
            <a:off x="4322763" y="3200400"/>
            <a:ext cx="41751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100%</a:t>
            </a:r>
            <a:endParaRPr lang="en-US"/>
          </a:p>
        </p:txBody>
      </p:sp>
      <p:sp>
        <p:nvSpPr>
          <p:cNvPr id="12412" name="Rectangle 124"/>
          <p:cNvSpPr>
            <a:spLocks noChangeArrowheads="1"/>
          </p:cNvSpPr>
          <p:nvPr/>
        </p:nvSpPr>
        <p:spPr bwMode="auto">
          <a:xfrm>
            <a:off x="5341938" y="3200400"/>
            <a:ext cx="13176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12413" name="Rectangle 125"/>
          <p:cNvSpPr>
            <a:spLocks noChangeArrowheads="1"/>
          </p:cNvSpPr>
          <p:nvPr/>
        </p:nvSpPr>
        <p:spPr bwMode="auto">
          <a:xfrm>
            <a:off x="6019800" y="3200400"/>
            <a:ext cx="2095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500</a:t>
            </a:r>
            <a:endParaRPr lang="en-US"/>
          </a:p>
        </p:txBody>
      </p:sp>
      <p:sp>
        <p:nvSpPr>
          <p:cNvPr id="12414" name="Rectangle 126"/>
          <p:cNvSpPr>
            <a:spLocks noChangeArrowheads="1"/>
          </p:cNvSpPr>
          <p:nvPr/>
        </p:nvSpPr>
        <p:spPr bwMode="auto">
          <a:xfrm>
            <a:off x="8101013" y="3314700"/>
            <a:ext cx="1079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3</a:t>
            </a:r>
            <a:endParaRPr lang="en-US"/>
          </a:p>
        </p:txBody>
      </p:sp>
      <p:sp>
        <p:nvSpPr>
          <p:cNvPr id="12415" name="Rectangle 127"/>
          <p:cNvSpPr>
            <a:spLocks noChangeArrowheads="1"/>
          </p:cNvSpPr>
          <p:nvPr/>
        </p:nvSpPr>
        <p:spPr bwMode="auto">
          <a:xfrm>
            <a:off x="715963" y="3462338"/>
            <a:ext cx="2060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Instructors – Evaluators offer still </a:t>
            </a:r>
            <a:endParaRPr lang="en-US"/>
          </a:p>
        </p:txBody>
      </p:sp>
      <p:sp>
        <p:nvSpPr>
          <p:cNvPr id="12416" name="Rectangle 128"/>
          <p:cNvSpPr>
            <a:spLocks noChangeArrowheads="1"/>
          </p:cNvSpPr>
          <p:nvPr/>
        </p:nvSpPr>
        <p:spPr bwMode="auto">
          <a:xfrm>
            <a:off x="715963" y="3640138"/>
            <a:ext cx="6873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Not enough</a:t>
            </a:r>
            <a:endParaRPr lang="en-US"/>
          </a:p>
        </p:txBody>
      </p:sp>
      <p:sp>
        <p:nvSpPr>
          <p:cNvPr id="12417" name="Rectangle 129"/>
          <p:cNvSpPr>
            <a:spLocks noChangeArrowheads="1"/>
          </p:cNvSpPr>
          <p:nvPr/>
        </p:nvSpPr>
        <p:spPr bwMode="auto">
          <a:xfrm>
            <a:off x="4322763" y="3551238"/>
            <a:ext cx="41751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100%</a:t>
            </a:r>
            <a:endParaRPr lang="en-US"/>
          </a:p>
        </p:txBody>
      </p:sp>
      <p:sp>
        <p:nvSpPr>
          <p:cNvPr id="12418" name="Rectangle 130"/>
          <p:cNvSpPr>
            <a:spLocks noChangeArrowheads="1"/>
          </p:cNvSpPr>
          <p:nvPr/>
        </p:nvSpPr>
        <p:spPr bwMode="auto">
          <a:xfrm>
            <a:off x="5341938" y="3551238"/>
            <a:ext cx="13176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12419" name="Rectangle 131"/>
          <p:cNvSpPr>
            <a:spLocks noChangeArrowheads="1"/>
          </p:cNvSpPr>
          <p:nvPr/>
        </p:nvSpPr>
        <p:spPr bwMode="auto">
          <a:xfrm>
            <a:off x="6022975" y="3551238"/>
            <a:ext cx="2095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500</a:t>
            </a:r>
            <a:endParaRPr lang="en-US"/>
          </a:p>
        </p:txBody>
      </p:sp>
      <p:sp>
        <p:nvSpPr>
          <p:cNvPr id="12420" name="Rectangle 132"/>
          <p:cNvSpPr>
            <a:spLocks noChangeArrowheads="1"/>
          </p:cNvSpPr>
          <p:nvPr/>
        </p:nvSpPr>
        <p:spPr bwMode="auto">
          <a:xfrm>
            <a:off x="8101013" y="3657600"/>
            <a:ext cx="1079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3</a:t>
            </a:r>
            <a:endParaRPr lang="en-US"/>
          </a:p>
        </p:txBody>
      </p:sp>
      <p:sp>
        <p:nvSpPr>
          <p:cNvPr id="12421" name="Rectangle 133"/>
          <p:cNvSpPr>
            <a:spLocks noChangeArrowheads="1"/>
          </p:cNvSpPr>
          <p:nvPr/>
        </p:nvSpPr>
        <p:spPr bwMode="auto">
          <a:xfrm>
            <a:off x="715963" y="3997325"/>
            <a:ext cx="25431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INSTITUTIONAL-ORGANIZATIONAL-</a:t>
            </a:r>
            <a:endParaRPr lang="en-US"/>
          </a:p>
        </p:txBody>
      </p:sp>
      <p:sp>
        <p:nvSpPr>
          <p:cNvPr id="12422" name="Rectangle 134"/>
          <p:cNvSpPr>
            <a:spLocks noChangeArrowheads="1"/>
          </p:cNvSpPr>
          <p:nvPr/>
        </p:nvSpPr>
        <p:spPr bwMode="auto">
          <a:xfrm>
            <a:off x="715963" y="4183063"/>
            <a:ext cx="7953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FINANCIAL</a:t>
            </a:r>
            <a:endParaRPr lang="en-US"/>
          </a:p>
        </p:txBody>
      </p:sp>
      <p:sp>
        <p:nvSpPr>
          <p:cNvPr id="12423" name="Rectangle 135"/>
          <p:cNvSpPr>
            <a:spLocks noChangeArrowheads="1"/>
          </p:cNvSpPr>
          <p:nvPr/>
        </p:nvSpPr>
        <p:spPr bwMode="auto">
          <a:xfrm>
            <a:off x="715963" y="4357688"/>
            <a:ext cx="30051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FENCAPUTUR’s lack of institutional capacity to  </a:t>
            </a:r>
            <a:endParaRPr lang="en-US"/>
          </a:p>
        </p:txBody>
      </p:sp>
      <p:sp>
        <p:nvSpPr>
          <p:cNvPr id="12424" name="Rectangle 136"/>
          <p:cNvSpPr>
            <a:spLocks noChangeArrowheads="1"/>
          </p:cNvSpPr>
          <p:nvPr/>
        </p:nvSpPr>
        <p:spPr bwMode="auto">
          <a:xfrm>
            <a:off x="715963" y="4710113"/>
            <a:ext cx="2590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Become a competencies certification entity .</a:t>
            </a:r>
            <a:endParaRPr lang="en-US"/>
          </a:p>
        </p:txBody>
      </p:sp>
      <p:sp>
        <p:nvSpPr>
          <p:cNvPr id="12425" name="Rectangle 137"/>
          <p:cNvSpPr>
            <a:spLocks noChangeArrowheads="1"/>
          </p:cNvSpPr>
          <p:nvPr/>
        </p:nvSpPr>
        <p:spPr bwMode="auto">
          <a:xfrm>
            <a:off x="4322763" y="4532313"/>
            <a:ext cx="41751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100%</a:t>
            </a:r>
            <a:endParaRPr lang="en-US"/>
          </a:p>
        </p:txBody>
      </p:sp>
      <p:sp>
        <p:nvSpPr>
          <p:cNvPr id="12426" name="Rectangle 138"/>
          <p:cNvSpPr>
            <a:spLocks noChangeArrowheads="1"/>
          </p:cNvSpPr>
          <p:nvPr/>
        </p:nvSpPr>
        <p:spPr bwMode="auto">
          <a:xfrm>
            <a:off x="5341938" y="4532313"/>
            <a:ext cx="13176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12427" name="Rectangle 139"/>
          <p:cNvSpPr>
            <a:spLocks noChangeArrowheads="1"/>
          </p:cNvSpPr>
          <p:nvPr/>
        </p:nvSpPr>
        <p:spPr bwMode="auto">
          <a:xfrm>
            <a:off x="6022975" y="4532313"/>
            <a:ext cx="2762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500</a:t>
            </a:r>
            <a:endParaRPr lang="en-US"/>
          </a:p>
        </p:txBody>
      </p:sp>
      <p:sp>
        <p:nvSpPr>
          <p:cNvPr id="12428" name="Rectangle 140"/>
          <p:cNvSpPr>
            <a:spLocks noChangeArrowheads="1"/>
          </p:cNvSpPr>
          <p:nvPr/>
        </p:nvSpPr>
        <p:spPr bwMode="auto">
          <a:xfrm>
            <a:off x="8101013" y="4735513"/>
            <a:ext cx="107950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12429" name="Rectangle 141"/>
          <p:cNvSpPr>
            <a:spLocks noChangeArrowheads="1"/>
          </p:cNvSpPr>
          <p:nvPr/>
        </p:nvSpPr>
        <p:spPr bwMode="auto">
          <a:xfrm>
            <a:off x="685800" y="5029200"/>
            <a:ext cx="849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EXECUTION</a:t>
            </a:r>
            <a:endParaRPr lang="en-US"/>
          </a:p>
        </p:txBody>
      </p:sp>
      <p:sp>
        <p:nvSpPr>
          <p:cNvPr id="12430" name="Rectangle 142"/>
          <p:cNvSpPr>
            <a:spLocks noChangeArrowheads="1"/>
          </p:cNvSpPr>
          <p:nvPr/>
        </p:nvSpPr>
        <p:spPr bwMode="auto">
          <a:xfrm>
            <a:off x="685800" y="5410200"/>
            <a:ext cx="28892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Lack of coordination between SubEAs continues</a:t>
            </a:r>
            <a:endParaRPr lang="en-US"/>
          </a:p>
        </p:txBody>
      </p:sp>
      <p:sp>
        <p:nvSpPr>
          <p:cNvPr id="12432" name="Rectangle 144"/>
          <p:cNvSpPr>
            <a:spLocks noChangeArrowheads="1"/>
          </p:cNvSpPr>
          <p:nvPr/>
        </p:nvSpPr>
        <p:spPr bwMode="auto">
          <a:xfrm>
            <a:off x="4322763" y="5340350"/>
            <a:ext cx="41751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100%</a:t>
            </a:r>
            <a:endParaRPr lang="en-US"/>
          </a:p>
        </p:txBody>
      </p:sp>
      <p:sp>
        <p:nvSpPr>
          <p:cNvPr id="12433" name="Rectangle 145"/>
          <p:cNvSpPr>
            <a:spLocks noChangeArrowheads="1"/>
          </p:cNvSpPr>
          <p:nvPr/>
        </p:nvSpPr>
        <p:spPr bwMode="auto">
          <a:xfrm>
            <a:off x="5341938" y="5340350"/>
            <a:ext cx="13176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12434" name="Rectangle 146"/>
          <p:cNvSpPr>
            <a:spLocks noChangeArrowheads="1"/>
          </p:cNvSpPr>
          <p:nvPr/>
        </p:nvSpPr>
        <p:spPr bwMode="auto">
          <a:xfrm>
            <a:off x="6022975" y="5340350"/>
            <a:ext cx="2095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500</a:t>
            </a:r>
            <a:endParaRPr lang="en-US"/>
          </a:p>
        </p:txBody>
      </p:sp>
      <p:sp>
        <p:nvSpPr>
          <p:cNvPr id="12435" name="Rectangle 147"/>
          <p:cNvSpPr>
            <a:spLocks noChangeArrowheads="1"/>
          </p:cNvSpPr>
          <p:nvPr/>
        </p:nvSpPr>
        <p:spPr bwMode="auto">
          <a:xfrm>
            <a:off x="766763" y="5786438"/>
            <a:ext cx="1200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SUSTAINABILITY</a:t>
            </a:r>
            <a:endParaRPr lang="en-US"/>
          </a:p>
        </p:txBody>
      </p:sp>
      <p:sp>
        <p:nvSpPr>
          <p:cNvPr id="12436" name="Rectangle 148"/>
          <p:cNvSpPr>
            <a:spLocks noChangeArrowheads="1"/>
          </p:cNvSpPr>
          <p:nvPr/>
        </p:nvSpPr>
        <p:spPr bwMode="auto">
          <a:xfrm>
            <a:off x="715963" y="5970588"/>
            <a:ext cx="21367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Program lacks a Sustainability Plan</a:t>
            </a:r>
            <a:endParaRPr lang="en-US"/>
          </a:p>
        </p:txBody>
      </p:sp>
      <p:sp>
        <p:nvSpPr>
          <p:cNvPr id="12437" name="Rectangle 149"/>
          <p:cNvSpPr>
            <a:spLocks noChangeArrowheads="1"/>
          </p:cNvSpPr>
          <p:nvPr/>
        </p:nvSpPr>
        <p:spPr bwMode="auto">
          <a:xfrm>
            <a:off x="4322763" y="6062663"/>
            <a:ext cx="41751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100%</a:t>
            </a:r>
            <a:endParaRPr lang="en-US"/>
          </a:p>
        </p:txBody>
      </p:sp>
      <p:sp>
        <p:nvSpPr>
          <p:cNvPr id="12438" name="Rectangle 150"/>
          <p:cNvSpPr>
            <a:spLocks noChangeArrowheads="1"/>
          </p:cNvSpPr>
          <p:nvPr/>
        </p:nvSpPr>
        <p:spPr bwMode="auto">
          <a:xfrm>
            <a:off x="5341938" y="6062663"/>
            <a:ext cx="131762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12439" name="Rectangle 151"/>
          <p:cNvSpPr>
            <a:spLocks noChangeArrowheads="1"/>
          </p:cNvSpPr>
          <p:nvPr/>
        </p:nvSpPr>
        <p:spPr bwMode="auto">
          <a:xfrm>
            <a:off x="5949950" y="6062663"/>
            <a:ext cx="41751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</a:rPr>
              <a:t>500%</a:t>
            </a:r>
            <a:endParaRPr lang="en-US"/>
          </a:p>
        </p:txBody>
      </p:sp>
      <p:sp>
        <p:nvSpPr>
          <p:cNvPr id="12440" name="Rectangle 152"/>
          <p:cNvSpPr>
            <a:spLocks noChangeArrowheads="1"/>
          </p:cNvSpPr>
          <p:nvPr/>
        </p:nvSpPr>
        <p:spPr bwMode="auto">
          <a:xfrm>
            <a:off x="7023100" y="6170613"/>
            <a:ext cx="77788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900" b="1">
                <a:solidFill>
                  <a:srgbClr val="000000"/>
                </a:solidFill>
              </a:rPr>
              <a:t> </a:t>
            </a:r>
            <a:endParaRPr lang="en-US"/>
          </a:p>
        </p:txBody>
      </p:sp>
      <p:sp>
        <p:nvSpPr>
          <p:cNvPr id="12441" name="Rectangle 153"/>
          <p:cNvSpPr>
            <a:spLocks noChangeArrowheads="1"/>
          </p:cNvSpPr>
          <p:nvPr/>
        </p:nvSpPr>
        <p:spPr bwMode="auto">
          <a:xfrm>
            <a:off x="679450" y="2128838"/>
            <a:ext cx="23813" cy="42021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2" name="Rectangle 154"/>
          <p:cNvSpPr>
            <a:spLocks noChangeArrowheads="1"/>
          </p:cNvSpPr>
          <p:nvPr/>
        </p:nvSpPr>
        <p:spPr bwMode="auto">
          <a:xfrm>
            <a:off x="3984625" y="2149475"/>
            <a:ext cx="22225" cy="4181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3" name="Rectangle 155"/>
          <p:cNvSpPr>
            <a:spLocks noChangeArrowheads="1"/>
          </p:cNvSpPr>
          <p:nvPr/>
        </p:nvSpPr>
        <p:spPr bwMode="auto">
          <a:xfrm>
            <a:off x="4983163" y="2149475"/>
            <a:ext cx="22225" cy="4181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4" name="Rectangle 156"/>
          <p:cNvSpPr>
            <a:spLocks noChangeArrowheads="1"/>
          </p:cNvSpPr>
          <p:nvPr/>
        </p:nvSpPr>
        <p:spPr bwMode="auto">
          <a:xfrm>
            <a:off x="5738813" y="2149475"/>
            <a:ext cx="22225" cy="4181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5" name="Rectangle 157"/>
          <p:cNvSpPr>
            <a:spLocks noChangeArrowheads="1"/>
          </p:cNvSpPr>
          <p:nvPr/>
        </p:nvSpPr>
        <p:spPr bwMode="auto">
          <a:xfrm>
            <a:off x="6484938" y="2149475"/>
            <a:ext cx="23812" cy="4181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6" name="Rectangle 158"/>
          <p:cNvSpPr>
            <a:spLocks noChangeArrowheads="1"/>
          </p:cNvSpPr>
          <p:nvPr/>
        </p:nvSpPr>
        <p:spPr bwMode="auto">
          <a:xfrm>
            <a:off x="7559675" y="2149475"/>
            <a:ext cx="22225" cy="4181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7" name="Rectangle 159"/>
          <p:cNvSpPr>
            <a:spLocks noChangeArrowheads="1"/>
          </p:cNvSpPr>
          <p:nvPr/>
        </p:nvSpPr>
        <p:spPr bwMode="auto">
          <a:xfrm>
            <a:off x="8669338" y="2149475"/>
            <a:ext cx="23812" cy="4181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8" name="Rectangle 160"/>
          <p:cNvSpPr>
            <a:spLocks noChangeArrowheads="1"/>
          </p:cNvSpPr>
          <p:nvPr/>
        </p:nvSpPr>
        <p:spPr bwMode="auto">
          <a:xfrm>
            <a:off x="703263" y="2128838"/>
            <a:ext cx="7989887" cy="206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49" name="Rectangle 161"/>
          <p:cNvSpPr>
            <a:spLocks noChangeArrowheads="1"/>
          </p:cNvSpPr>
          <p:nvPr/>
        </p:nvSpPr>
        <p:spPr bwMode="auto">
          <a:xfrm>
            <a:off x="703263" y="2554288"/>
            <a:ext cx="798988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0" name="Rectangle 162"/>
          <p:cNvSpPr>
            <a:spLocks noChangeArrowheads="1"/>
          </p:cNvSpPr>
          <p:nvPr/>
        </p:nvSpPr>
        <p:spPr bwMode="auto">
          <a:xfrm>
            <a:off x="703263" y="2738438"/>
            <a:ext cx="798988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1" name="Rectangle 163"/>
          <p:cNvSpPr>
            <a:spLocks noChangeArrowheads="1"/>
          </p:cNvSpPr>
          <p:nvPr/>
        </p:nvSpPr>
        <p:spPr bwMode="auto">
          <a:xfrm>
            <a:off x="703263" y="3975100"/>
            <a:ext cx="798988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2" name="Rectangle 164"/>
          <p:cNvSpPr>
            <a:spLocks noChangeArrowheads="1"/>
          </p:cNvSpPr>
          <p:nvPr/>
        </p:nvSpPr>
        <p:spPr bwMode="auto">
          <a:xfrm>
            <a:off x="703263" y="4335463"/>
            <a:ext cx="798988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3" name="Rectangle 165"/>
          <p:cNvSpPr>
            <a:spLocks noChangeArrowheads="1"/>
          </p:cNvSpPr>
          <p:nvPr/>
        </p:nvSpPr>
        <p:spPr bwMode="auto">
          <a:xfrm>
            <a:off x="703263" y="5045075"/>
            <a:ext cx="798988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4" name="Rectangle 166"/>
          <p:cNvSpPr>
            <a:spLocks noChangeArrowheads="1"/>
          </p:cNvSpPr>
          <p:nvPr/>
        </p:nvSpPr>
        <p:spPr bwMode="auto">
          <a:xfrm>
            <a:off x="703263" y="5229225"/>
            <a:ext cx="798988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5" name="Rectangle 167"/>
          <p:cNvSpPr>
            <a:spLocks noChangeArrowheads="1"/>
          </p:cNvSpPr>
          <p:nvPr/>
        </p:nvSpPr>
        <p:spPr bwMode="auto">
          <a:xfrm>
            <a:off x="703263" y="5764213"/>
            <a:ext cx="798988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6" name="Rectangle 168"/>
          <p:cNvSpPr>
            <a:spLocks noChangeArrowheads="1"/>
          </p:cNvSpPr>
          <p:nvPr/>
        </p:nvSpPr>
        <p:spPr bwMode="auto">
          <a:xfrm>
            <a:off x="703263" y="5948363"/>
            <a:ext cx="798988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457" name="Rectangle 169"/>
          <p:cNvSpPr>
            <a:spLocks noChangeArrowheads="1"/>
          </p:cNvSpPr>
          <p:nvPr/>
        </p:nvSpPr>
        <p:spPr bwMode="auto">
          <a:xfrm>
            <a:off x="703263" y="6308725"/>
            <a:ext cx="7989887" cy="222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Risk Management </a:t>
            </a:r>
            <a:endParaRPr lang="es-CR" sz="2200">
              <a:solidFill>
                <a:schemeClr val="bg1"/>
              </a:solidFill>
            </a:endParaRPr>
          </a:p>
        </p:txBody>
      </p:sp>
      <p:pic>
        <p:nvPicPr>
          <p:cNvPr id="12295" name="Picture 7" descr="M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2286000"/>
            <a:ext cx="6762750" cy="4114800"/>
          </a:xfrm>
          <a:noFill/>
          <a:ln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14400"/>
            <a:ext cx="7772400" cy="1143000"/>
          </a:xfrm>
        </p:spPr>
        <p:txBody>
          <a:bodyPr/>
          <a:lstStyle/>
          <a:p>
            <a:r>
              <a:rPr lang="en-US"/>
              <a:t>Measurement parameters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Risk Management</a:t>
            </a:r>
            <a:endParaRPr lang="es-CR" sz="2200">
              <a:solidFill>
                <a:schemeClr val="bg1"/>
              </a:solidFill>
            </a:endParaRPr>
          </a:p>
        </p:txBody>
      </p:sp>
      <p:pic>
        <p:nvPicPr>
          <p:cNvPr id="14342" name="Picture 6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772400" cy="1143000"/>
          </a:xfrm>
        </p:spPr>
        <p:txBody>
          <a:bodyPr/>
          <a:lstStyle/>
          <a:p>
            <a:r>
              <a:rPr lang="en-US"/>
              <a:t>Action Plan (Mitigation)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/>
              <a:t>Meeting with the EA and stakeholders to agree on results of the risk assessment.</a:t>
            </a:r>
          </a:p>
          <a:p>
            <a:r>
              <a:rPr lang="en-US"/>
              <a:t>Identify activities to mitigate risks.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Risk Management</a:t>
            </a:r>
            <a:endParaRPr lang="es-CR" sz="2200">
              <a:solidFill>
                <a:schemeClr val="bg1"/>
              </a:solidFill>
            </a:endParaRPr>
          </a:p>
        </p:txBody>
      </p:sp>
      <p:pic>
        <p:nvPicPr>
          <p:cNvPr id="13317" name="Picture 5" descr="M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14400"/>
            <a:ext cx="7772400" cy="1143000"/>
          </a:xfrm>
        </p:spPr>
        <p:txBody>
          <a:bodyPr/>
          <a:lstStyle/>
          <a:p>
            <a:r>
              <a:rPr lang="en-US"/>
              <a:t>Monitoring and Evaluation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/>
              <a:t>Activities to mitigate risks are incorporated into PEP and AOP.</a:t>
            </a:r>
          </a:p>
          <a:p>
            <a:r>
              <a:rPr lang="en-US"/>
              <a:t>Their execution and results are documented in the Progress Report (PR) and PPMR.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Risk Management </a:t>
            </a:r>
            <a:endParaRPr lang="es-CR" sz="2200">
              <a:solidFill>
                <a:schemeClr val="bg1"/>
              </a:solidFill>
            </a:endParaRPr>
          </a:p>
        </p:txBody>
      </p:sp>
      <p:pic>
        <p:nvPicPr>
          <p:cNvPr id="15365" name="Picture 5" descr="M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en-US" sz="4400" b="1"/>
          </a:p>
          <a:p>
            <a:pPr algn="ctr">
              <a:buFontTx/>
              <a:buNone/>
            </a:pPr>
            <a:r>
              <a:rPr lang="en-US" sz="4400" b="1"/>
              <a:t>Thank you!!!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Risk Management </a:t>
            </a:r>
            <a:endParaRPr lang="es-CR" sz="2200">
              <a:solidFill>
                <a:schemeClr val="bg1"/>
              </a:solidFill>
            </a:endParaRPr>
          </a:p>
        </p:txBody>
      </p:sp>
      <p:pic>
        <p:nvPicPr>
          <p:cNvPr id="16389" name="Picture 5" descr="M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256</Words>
  <Application>Microsoft Office PowerPoint</Application>
  <PresentationFormat>On-screen Show 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   RISK MANAGEMENT </vt:lpstr>
      <vt:lpstr>RM Application Sequence</vt:lpstr>
      <vt:lpstr>Identification</vt:lpstr>
      <vt:lpstr>Quantification and analysis</vt:lpstr>
      <vt:lpstr>Risk Matrix</vt:lpstr>
      <vt:lpstr>Measurement parameters</vt:lpstr>
      <vt:lpstr>Action Plan (Mitigation)</vt:lpstr>
      <vt:lpstr>Monitoring and Evaluation</vt:lpstr>
      <vt:lpstr>Slide 9</vt:lpstr>
    </vt:vector>
  </TitlesOfParts>
  <Company>Information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GESTION DE RIESGO </dc:title>
  <dc:creator>Mariaem</dc:creator>
  <cp:lastModifiedBy>anarod</cp:lastModifiedBy>
  <cp:revision>7</cp:revision>
  <dcterms:created xsi:type="dcterms:W3CDTF">2007-02-08T05:44:44Z</dcterms:created>
  <dcterms:modified xsi:type="dcterms:W3CDTF">2010-07-12T01:37:32Z</dcterms:modified>
</cp:coreProperties>
</file>