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1" r:id="rId1"/>
  </p:sldMasterIdLst>
  <p:handoutMasterIdLst>
    <p:handoutMasterId r:id="rId36"/>
  </p:handoutMasterIdLst>
  <p:sldIdLst>
    <p:sldId id="256" r:id="rId2"/>
    <p:sldId id="257" r:id="rId3"/>
    <p:sldId id="260" r:id="rId4"/>
    <p:sldId id="258" r:id="rId5"/>
    <p:sldId id="259" r:id="rId6"/>
    <p:sldId id="262" r:id="rId7"/>
    <p:sldId id="297" r:id="rId8"/>
    <p:sldId id="298" r:id="rId9"/>
    <p:sldId id="299" r:id="rId10"/>
    <p:sldId id="300" r:id="rId11"/>
    <p:sldId id="267" r:id="rId12"/>
    <p:sldId id="301" r:id="rId13"/>
    <p:sldId id="270" r:id="rId14"/>
    <p:sldId id="269" r:id="rId15"/>
    <p:sldId id="271" r:id="rId16"/>
    <p:sldId id="272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3" r:id="rId26"/>
    <p:sldId id="284" r:id="rId27"/>
    <p:sldId id="285" r:id="rId28"/>
    <p:sldId id="286" r:id="rId29"/>
    <p:sldId id="287" r:id="rId30"/>
    <p:sldId id="288" r:id="rId31"/>
    <p:sldId id="293" r:id="rId32"/>
    <p:sldId id="290" r:id="rId33"/>
    <p:sldId id="295" r:id="rId34"/>
    <p:sldId id="296" r:id="rId35"/>
  </p:sldIdLst>
  <p:sldSz cx="9144000" cy="6858000" type="screen4x3"/>
  <p:notesSz cx="6858000" cy="9180513"/>
  <p:embeddedFontLst>
    <p:embeddedFont>
      <p:font typeface="Tahoma" pitchFamily="34" charset="0"/>
      <p:regular r:id="rId37"/>
      <p:bold r:id="rId38"/>
    </p:embeddedFont>
  </p:embeddedFontLst>
  <p:defaultTextStyle>
    <a:defPPr>
      <a:defRPr lang="pt-BR"/>
    </a:defPPr>
    <a:lvl1pPr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0709"/>
    <a:srgbClr val="FF0000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6772" autoAdjust="0"/>
    <p:restoredTop sz="94660"/>
  </p:normalViewPr>
  <p:slideViewPr>
    <p:cSldViewPr>
      <p:cViewPr varScale="1">
        <p:scale>
          <a:sx n="63" d="100"/>
          <a:sy n="63" d="100"/>
        </p:scale>
        <p:origin x="-804" y="-102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>
                <a:latin typeface="Times New Roman" pitchFamily="18" charset="0"/>
              </a:defRPr>
            </a:lvl1pPr>
          </a:lstStyle>
          <a:p>
            <a:endParaRPr lang="pt-BR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Times New Roman" pitchFamily="18" charset="0"/>
              </a:defRPr>
            </a:lvl1pPr>
          </a:lstStyle>
          <a:p>
            <a:endParaRPr lang="pt-BR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21725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>
                <a:latin typeface="Times New Roman" pitchFamily="18" charset="0"/>
              </a:defRPr>
            </a:lvl1pPr>
          </a:lstStyle>
          <a:p>
            <a:endParaRPr lang="pt-BR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721725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Times New Roman" pitchFamily="18" charset="0"/>
              </a:defRPr>
            </a:lvl1pPr>
          </a:lstStyle>
          <a:p>
            <a:fld id="{73420DCD-9A3C-46A7-8DEC-C405498A133A}" type="slidenum">
              <a:rPr lang="pt-BR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450" name="Group 2"/>
          <p:cNvGrpSpPr>
            <a:grpSpLocks/>
          </p:cNvGrpSpPr>
          <p:nvPr/>
        </p:nvGrpSpPr>
        <p:grpSpPr bwMode="auto">
          <a:xfrm>
            <a:off x="19050" y="1109663"/>
            <a:ext cx="9156700" cy="757237"/>
            <a:chOff x="0" y="0"/>
            <a:chExt cx="5768" cy="477"/>
          </a:xfrm>
        </p:grpSpPr>
        <p:sp>
          <p:nvSpPr>
            <p:cNvPr id="104451" name="Freeform 3"/>
            <p:cNvSpPr>
              <a:spLocks/>
            </p:cNvSpPr>
            <p:nvPr userDrawn="1"/>
          </p:nvSpPr>
          <p:spPr bwMode="auto">
            <a:xfrm>
              <a:off x="5" y="0"/>
              <a:ext cx="5763" cy="477"/>
            </a:xfrm>
            <a:custGeom>
              <a:avLst/>
              <a:gdLst/>
              <a:ahLst/>
              <a:cxnLst>
                <a:cxn ang="0">
                  <a:pos x="0" y="450"/>
                </a:cxn>
                <a:cxn ang="0">
                  <a:pos x="3" y="0"/>
                </a:cxn>
                <a:cxn ang="0">
                  <a:pos x="5763" y="0"/>
                </a:cxn>
                <a:cxn ang="0">
                  <a:pos x="5763" y="465"/>
                </a:cxn>
                <a:cxn ang="0">
                  <a:pos x="4821" y="477"/>
                </a:cxn>
                <a:cxn ang="0">
                  <a:pos x="4326" y="447"/>
                </a:cxn>
                <a:cxn ang="0">
                  <a:pos x="3783" y="465"/>
                </a:cxn>
                <a:cxn ang="0">
                  <a:pos x="3417" y="456"/>
                </a:cxn>
                <a:cxn ang="0">
                  <a:pos x="2973" y="459"/>
                </a:cxn>
                <a:cxn ang="0">
                  <a:pos x="2451" y="453"/>
                </a:cxn>
                <a:cxn ang="0">
                  <a:pos x="2289" y="441"/>
                </a:cxn>
                <a:cxn ang="0">
                  <a:pos x="2010" y="453"/>
                </a:cxn>
                <a:cxn ang="0">
                  <a:pos x="1827" y="450"/>
                </a:cxn>
                <a:cxn ang="0">
                  <a:pos x="1215" y="465"/>
                </a:cxn>
                <a:cxn ang="0">
                  <a:pos x="660" y="456"/>
                </a:cxn>
                <a:cxn ang="0">
                  <a:pos x="0" y="450"/>
                </a:cxn>
              </a:cxnLst>
              <a:rect l="0" t="0" r="r" b="b"/>
              <a:pathLst>
                <a:path w="5763" h="477">
                  <a:moveTo>
                    <a:pt x="0" y="450"/>
                  </a:moveTo>
                  <a:lnTo>
                    <a:pt x="3" y="0"/>
                  </a:lnTo>
                  <a:lnTo>
                    <a:pt x="5763" y="0"/>
                  </a:lnTo>
                  <a:lnTo>
                    <a:pt x="5763" y="465"/>
                  </a:lnTo>
                  <a:lnTo>
                    <a:pt x="4821" y="477"/>
                  </a:lnTo>
                  <a:lnTo>
                    <a:pt x="4326" y="447"/>
                  </a:lnTo>
                  <a:lnTo>
                    <a:pt x="3783" y="465"/>
                  </a:lnTo>
                  <a:lnTo>
                    <a:pt x="3417" y="456"/>
                  </a:lnTo>
                  <a:lnTo>
                    <a:pt x="2973" y="459"/>
                  </a:lnTo>
                  <a:lnTo>
                    <a:pt x="2451" y="453"/>
                  </a:lnTo>
                  <a:lnTo>
                    <a:pt x="2289" y="441"/>
                  </a:lnTo>
                  <a:lnTo>
                    <a:pt x="2010" y="453"/>
                  </a:lnTo>
                  <a:lnTo>
                    <a:pt x="1827" y="450"/>
                  </a:lnTo>
                  <a:lnTo>
                    <a:pt x="1215" y="465"/>
                  </a:lnTo>
                  <a:lnTo>
                    <a:pt x="660" y="456"/>
                  </a:lnTo>
                  <a:lnTo>
                    <a:pt x="0" y="450"/>
                  </a:ln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52" name="Freeform 4"/>
            <p:cNvSpPr>
              <a:spLocks/>
            </p:cNvSpPr>
            <p:nvPr userDrawn="1"/>
          </p:nvSpPr>
          <p:spPr bwMode="auto">
            <a:xfrm>
              <a:off x="0" y="98"/>
              <a:ext cx="256" cy="253"/>
            </a:xfrm>
            <a:custGeom>
              <a:avLst/>
              <a:gdLst/>
              <a:ahLst/>
              <a:cxnLst>
                <a:cxn ang="0">
                  <a:pos x="8" y="190"/>
                </a:cxn>
                <a:cxn ang="0">
                  <a:pos x="71" y="115"/>
                </a:cxn>
                <a:cxn ang="0">
                  <a:pos x="203" y="16"/>
                </a:cxn>
                <a:cxn ang="0">
                  <a:pos x="251" y="19"/>
                </a:cxn>
                <a:cxn ang="0">
                  <a:pos x="236" y="46"/>
                </a:cxn>
                <a:cxn ang="0">
                  <a:pos x="176" y="82"/>
                </a:cxn>
                <a:cxn ang="0">
                  <a:pos x="92" y="154"/>
                </a:cxn>
                <a:cxn ang="0">
                  <a:pos x="23" y="247"/>
                </a:cxn>
                <a:cxn ang="0">
                  <a:pos x="8" y="190"/>
                </a:cxn>
              </a:cxnLst>
              <a:rect l="0" t="0" r="r" b="b"/>
              <a:pathLst>
                <a:path w="256" h="253">
                  <a:moveTo>
                    <a:pt x="8" y="190"/>
                  </a:moveTo>
                  <a:cubicBezTo>
                    <a:pt x="16" y="168"/>
                    <a:pt x="38" y="144"/>
                    <a:pt x="71" y="115"/>
                  </a:cubicBezTo>
                  <a:cubicBezTo>
                    <a:pt x="104" y="86"/>
                    <a:pt x="173" y="32"/>
                    <a:pt x="203" y="16"/>
                  </a:cubicBezTo>
                  <a:cubicBezTo>
                    <a:pt x="233" y="0"/>
                    <a:pt x="246" y="14"/>
                    <a:pt x="251" y="19"/>
                  </a:cubicBezTo>
                  <a:cubicBezTo>
                    <a:pt x="256" y="24"/>
                    <a:pt x="249" y="35"/>
                    <a:pt x="236" y="46"/>
                  </a:cubicBezTo>
                  <a:cubicBezTo>
                    <a:pt x="223" y="57"/>
                    <a:pt x="200" y="64"/>
                    <a:pt x="176" y="82"/>
                  </a:cubicBezTo>
                  <a:cubicBezTo>
                    <a:pt x="152" y="100"/>
                    <a:pt x="118" y="126"/>
                    <a:pt x="92" y="154"/>
                  </a:cubicBezTo>
                  <a:cubicBezTo>
                    <a:pt x="66" y="182"/>
                    <a:pt x="36" y="241"/>
                    <a:pt x="23" y="247"/>
                  </a:cubicBezTo>
                  <a:cubicBezTo>
                    <a:pt x="10" y="253"/>
                    <a:pt x="0" y="212"/>
                    <a:pt x="8" y="19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53" name="Freeform 5"/>
            <p:cNvSpPr>
              <a:spLocks/>
            </p:cNvSpPr>
            <p:nvPr userDrawn="1"/>
          </p:nvSpPr>
          <p:spPr bwMode="auto">
            <a:xfrm>
              <a:off x="56" y="0"/>
              <a:ext cx="708" cy="459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0" y="453"/>
                </a:cxn>
                <a:cxn ang="0">
                  <a:pos x="72" y="324"/>
                </a:cxn>
                <a:cxn ang="0">
                  <a:pos x="198" y="201"/>
                </a:cxn>
                <a:cxn ang="0">
                  <a:pos x="366" y="102"/>
                </a:cxn>
                <a:cxn ang="0">
                  <a:pos x="531" y="36"/>
                </a:cxn>
                <a:cxn ang="0">
                  <a:pos x="609" y="0"/>
                </a:cxn>
                <a:cxn ang="0">
                  <a:pos x="708" y="3"/>
                </a:cxn>
                <a:cxn ang="0">
                  <a:pos x="591" y="66"/>
                </a:cxn>
                <a:cxn ang="0">
                  <a:pos x="417" y="126"/>
                </a:cxn>
                <a:cxn ang="0">
                  <a:pos x="237" y="231"/>
                </a:cxn>
                <a:cxn ang="0">
                  <a:pos x="117" y="345"/>
                </a:cxn>
                <a:cxn ang="0">
                  <a:pos x="51" y="459"/>
                </a:cxn>
                <a:cxn ang="0">
                  <a:pos x="0" y="453"/>
                </a:cxn>
              </a:cxnLst>
              <a:rect l="0" t="0" r="r" b="b"/>
              <a:pathLst>
                <a:path w="708" h="459">
                  <a:moveTo>
                    <a:pt x="0" y="432"/>
                  </a:moveTo>
                  <a:lnTo>
                    <a:pt x="0" y="453"/>
                  </a:lnTo>
                  <a:cubicBezTo>
                    <a:pt x="12" y="435"/>
                    <a:pt x="39" y="366"/>
                    <a:pt x="72" y="324"/>
                  </a:cubicBezTo>
                  <a:cubicBezTo>
                    <a:pt x="105" y="282"/>
                    <a:pt x="149" y="238"/>
                    <a:pt x="198" y="201"/>
                  </a:cubicBezTo>
                  <a:cubicBezTo>
                    <a:pt x="247" y="164"/>
                    <a:pt x="311" y="129"/>
                    <a:pt x="366" y="102"/>
                  </a:cubicBezTo>
                  <a:cubicBezTo>
                    <a:pt x="421" y="75"/>
                    <a:pt x="490" y="53"/>
                    <a:pt x="531" y="36"/>
                  </a:cubicBezTo>
                  <a:cubicBezTo>
                    <a:pt x="572" y="19"/>
                    <a:pt x="580" y="5"/>
                    <a:pt x="609" y="0"/>
                  </a:cubicBezTo>
                  <a:lnTo>
                    <a:pt x="708" y="3"/>
                  </a:lnTo>
                  <a:cubicBezTo>
                    <a:pt x="705" y="14"/>
                    <a:pt x="640" y="45"/>
                    <a:pt x="591" y="66"/>
                  </a:cubicBezTo>
                  <a:cubicBezTo>
                    <a:pt x="542" y="87"/>
                    <a:pt x="476" y="98"/>
                    <a:pt x="417" y="126"/>
                  </a:cubicBezTo>
                  <a:cubicBezTo>
                    <a:pt x="358" y="154"/>
                    <a:pt x="287" y="195"/>
                    <a:pt x="237" y="231"/>
                  </a:cubicBezTo>
                  <a:cubicBezTo>
                    <a:pt x="187" y="267"/>
                    <a:pt x="148" y="307"/>
                    <a:pt x="117" y="345"/>
                  </a:cubicBezTo>
                  <a:cubicBezTo>
                    <a:pt x="86" y="383"/>
                    <a:pt x="70" y="441"/>
                    <a:pt x="51" y="459"/>
                  </a:cubicBezTo>
                  <a:lnTo>
                    <a:pt x="0" y="453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54" name="Freeform 6"/>
            <p:cNvSpPr>
              <a:spLocks/>
            </p:cNvSpPr>
            <p:nvPr userDrawn="1"/>
          </p:nvSpPr>
          <p:spPr bwMode="auto">
            <a:xfrm>
              <a:off x="131" y="269"/>
              <a:ext cx="251" cy="194"/>
            </a:xfrm>
            <a:custGeom>
              <a:avLst/>
              <a:gdLst/>
              <a:ahLst/>
              <a:cxnLst>
                <a:cxn ang="0">
                  <a:pos x="21" y="163"/>
                </a:cxn>
                <a:cxn ang="0">
                  <a:pos x="9" y="184"/>
                </a:cxn>
                <a:cxn ang="0">
                  <a:pos x="75" y="103"/>
                </a:cxn>
                <a:cxn ang="0">
                  <a:pos x="165" y="28"/>
                </a:cxn>
                <a:cxn ang="0">
                  <a:pos x="207" y="7"/>
                </a:cxn>
                <a:cxn ang="0">
                  <a:pos x="246" y="4"/>
                </a:cxn>
                <a:cxn ang="0">
                  <a:pos x="237" y="34"/>
                </a:cxn>
                <a:cxn ang="0">
                  <a:pos x="183" y="61"/>
                </a:cxn>
                <a:cxn ang="0">
                  <a:pos x="108" y="124"/>
                </a:cxn>
                <a:cxn ang="0">
                  <a:pos x="54" y="190"/>
                </a:cxn>
                <a:cxn ang="0">
                  <a:pos x="6" y="184"/>
                </a:cxn>
              </a:cxnLst>
              <a:rect l="0" t="0" r="r" b="b"/>
              <a:pathLst>
                <a:path w="251" h="194">
                  <a:moveTo>
                    <a:pt x="21" y="163"/>
                  </a:moveTo>
                  <a:cubicBezTo>
                    <a:pt x="10" y="178"/>
                    <a:pt x="0" y="194"/>
                    <a:pt x="9" y="184"/>
                  </a:cubicBezTo>
                  <a:cubicBezTo>
                    <a:pt x="18" y="174"/>
                    <a:pt x="49" y="129"/>
                    <a:pt x="75" y="103"/>
                  </a:cubicBezTo>
                  <a:cubicBezTo>
                    <a:pt x="101" y="77"/>
                    <a:pt x="143" y="44"/>
                    <a:pt x="165" y="28"/>
                  </a:cubicBezTo>
                  <a:cubicBezTo>
                    <a:pt x="187" y="12"/>
                    <a:pt x="194" y="11"/>
                    <a:pt x="207" y="7"/>
                  </a:cubicBezTo>
                  <a:cubicBezTo>
                    <a:pt x="220" y="3"/>
                    <a:pt x="241" y="0"/>
                    <a:pt x="246" y="4"/>
                  </a:cubicBezTo>
                  <a:cubicBezTo>
                    <a:pt x="251" y="8"/>
                    <a:pt x="247" y="25"/>
                    <a:pt x="237" y="34"/>
                  </a:cubicBezTo>
                  <a:cubicBezTo>
                    <a:pt x="227" y="43"/>
                    <a:pt x="204" y="46"/>
                    <a:pt x="183" y="61"/>
                  </a:cubicBezTo>
                  <a:cubicBezTo>
                    <a:pt x="162" y="76"/>
                    <a:pt x="129" y="103"/>
                    <a:pt x="108" y="124"/>
                  </a:cubicBezTo>
                  <a:cubicBezTo>
                    <a:pt x="87" y="145"/>
                    <a:pt x="71" y="180"/>
                    <a:pt x="54" y="190"/>
                  </a:cubicBezTo>
                  <a:lnTo>
                    <a:pt x="6" y="18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55" name="Freeform 7"/>
            <p:cNvSpPr>
              <a:spLocks/>
            </p:cNvSpPr>
            <p:nvPr userDrawn="1"/>
          </p:nvSpPr>
          <p:spPr bwMode="auto">
            <a:xfrm>
              <a:off x="341" y="0"/>
              <a:ext cx="159" cy="72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5" y="36"/>
                </a:cxn>
                <a:cxn ang="0">
                  <a:pos x="6" y="60"/>
                </a:cxn>
                <a:cxn ang="0">
                  <a:pos x="36" y="69"/>
                </a:cxn>
                <a:cxn ang="0">
                  <a:pos x="87" y="42"/>
                </a:cxn>
                <a:cxn ang="0">
                  <a:pos x="159" y="0"/>
                </a:cxn>
                <a:cxn ang="0">
                  <a:pos x="99" y="0"/>
                </a:cxn>
              </a:cxnLst>
              <a:rect l="0" t="0" r="r" b="b"/>
              <a:pathLst>
                <a:path w="159" h="72">
                  <a:moveTo>
                    <a:pt x="99" y="0"/>
                  </a:moveTo>
                  <a:cubicBezTo>
                    <a:pt x="75" y="6"/>
                    <a:pt x="30" y="26"/>
                    <a:pt x="15" y="36"/>
                  </a:cubicBezTo>
                  <a:cubicBezTo>
                    <a:pt x="0" y="46"/>
                    <a:pt x="3" y="55"/>
                    <a:pt x="6" y="60"/>
                  </a:cubicBezTo>
                  <a:cubicBezTo>
                    <a:pt x="9" y="65"/>
                    <a:pt x="23" y="72"/>
                    <a:pt x="36" y="69"/>
                  </a:cubicBezTo>
                  <a:cubicBezTo>
                    <a:pt x="49" y="66"/>
                    <a:pt x="67" y="53"/>
                    <a:pt x="87" y="42"/>
                  </a:cubicBezTo>
                  <a:cubicBezTo>
                    <a:pt x="107" y="31"/>
                    <a:pt x="158" y="6"/>
                    <a:pt x="159" y="0"/>
                  </a:cubicBezTo>
                  <a:lnTo>
                    <a:pt x="99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56" name="Freeform 8"/>
            <p:cNvSpPr>
              <a:spLocks/>
            </p:cNvSpPr>
            <p:nvPr userDrawn="1"/>
          </p:nvSpPr>
          <p:spPr bwMode="auto">
            <a:xfrm>
              <a:off x="488" y="0"/>
              <a:ext cx="455" cy="216"/>
            </a:xfrm>
            <a:custGeom>
              <a:avLst/>
              <a:gdLst/>
              <a:ahLst/>
              <a:cxnLst>
                <a:cxn ang="0">
                  <a:pos x="395" y="0"/>
                </a:cxn>
                <a:cxn ang="0">
                  <a:pos x="338" y="48"/>
                </a:cxn>
                <a:cxn ang="0">
                  <a:pos x="242" y="102"/>
                </a:cxn>
                <a:cxn ang="0">
                  <a:pos x="104" y="147"/>
                </a:cxn>
                <a:cxn ang="0">
                  <a:pos x="35" y="168"/>
                </a:cxn>
                <a:cxn ang="0">
                  <a:pos x="8" y="192"/>
                </a:cxn>
                <a:cxn ang="0">
                  <a:pos x="8" y="213"/>
                </a:cxn>
                <a:cxn ang="0">
                  <a:pos x="59" y="213"/>
                </a:cxn>
                <a:cxn ang="0">
                  <a:pos x="86" y="192"/>
                </a:cxn>
                <a:cxn ang="0">
                  <a:pos x="173" y="159"/>
                </a:cxn>
                <a:cxn ang="0">
                  <a:pos x="299" y="126"/>
                </a:cxn>
                <a:cxn ang="0">
                  <a:pos x="392" y="72"/>
                </a:cxn>
                <a:cxn ang="0">
                  <a:pos x="455" y="0"/>
                </a:cxn>
                <a:cxn ang="0">
                  <a:pos x="395" y="0"/>
                </a:cxn>
              </a:cxnLst>
              <a:rect l="0" t="0" r="r" b="b"/>
              <a:pathLst>
                <a:path w="455" h="216">
                  <a:moveTo>
                    <a:pt x="395" y="0"/>
                  </a:moveTo>
                  <a:cubicBezTo>
                    <a:pt x="376" y="8"/>
                    <a:pt x="364" y="31"/>
                    <a:pt x="338" y="48"/>
                  </a:cubicBezTo>
                  <a:cubicBezTo>
                    <a:pt x="312" y="65"/>
                    <a:pt x="281" y="86"/>
                    <a:pt x="242" y="102"/>
                  </a:cubicBezTo>
                  <a:cubicBezTo>
                    <a:pt x="203" y="118"/>
                    <a:pt x="138" y="136"/>
                    <a:pt x="104" y="147"/>
                  </a:cubicBezTo>
                  <a:cubicBezTo>
                    <a:pt x="70" y="158"/>
                    <a:pt x="51" y="161"/>
                    <a:pt x="35" y="168"/>
                  </a:cubicBezTo>
                  <a:cubicBezTo>
                    <a:pt x="19" y="175"/>
                    <a:pt x="12" y="185"/>
                    <a:pt x="8" y="192"/>
                  </a:cubicBezTo>
                  <a:cubicBezTo>
                    <a:pt x="4" y="199"/>
                    <a:pt x="0" y="210"/>
                    <a:pt x="8" y="213"/>
                  </a:cubicBezTo>
                  <a:cubicBezTo>
                    <a:pt x="16" y="216"/>
                    <a:pt x="46" y="216"/>
                    <a:pt x="59" y="213"/>
                  </a:cubicBezTo>
                  <a:cubicBezTo>
                    <a:pt x="72" y="210"/>
                    <a:pt x="67" y="201"/>
                    <a:pt x="86" y="192"/>
                  </a:cubicBezTo>
                  <a:cubicBezTo>
                    <a:pt x="105" y="183"/>
                    <a:pt x="138" y="170"/>
                    <a:pt x="173" y="159"/>
                  </a:cubicBezTo>
                  <a:cubicBezTo>
                    <a:pt x="208" y="148"/>
                    <a:pt x="263" y="140"/>
                    <a:pt x="299" y="126"/>
                  </a:cubicBezTo>
                  <a:cubicBezTo>
                    <a:pt x="335" y="112"/>
                    <a:pt x="366" y="93"/>
                    <a:pt x="392" y="72"/>
                  </a:cubicBezTo>
                  <a:cubicBezTo>
                    <a:pt x="418" y="51"/>
                    <a:pt x="454" y="12"/>
                    <a:pt x="455" y="0"/>
                  </a:cubicBezTo>
                  <a:lnTo>
                    <a:pt x="39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57" name="Freeform 9"/>
            <p:cNvSpPr>
              <a:spLocks/>
            </p:cNvSpPr>
            <p:nvPr userDrawn="1"/>
          </p:nvSpPr>
          <p:spPr bwMode="auto">
            <a:xfrm>
              <a:off x="1448" y="37"/>
              <a:ext cx="414" cy="10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24" y="11"/>
                </a:cxn>
                <a:cxn ang="0">
                  <a:pos x="156" y="2"/>
                </a:cxn>
                <a:cxn ang="0">
                  <a:pos x="288" y="23"/>
                </a:cxn>
                <a:cxn ang="0">
                  <a:pos x="384" y="53"/>
                </a:cxn>
                <a:cxn ang="0">
                  <a:pos x="411" y="74"/>
                </a:cxn>
                <a:cxn ang="0">
                  <a:pos x="405" y="104"/>
                </a:cxn>
                <a:cxn ang="0">
                  <a:pos x="363" y="101"/>
                </a:cxn>
                <a:cxn ang="0">
                  <a:pos x="294" y="77"/>
                </a:cxn>
                <a:cxn ang="0">
                  <a:pos x="174" y="50"/>
                </a:cxn>
                <a:cxn ang="0">
                  <a:pos x="72" y="62"/>
                </a:cxn>
                <a:cxn ang="0">
                  <a:pos x="36" y="59"/>
                </a:cxn>
                <a:cxn ang="0">
                  <a:pos x="0" y="11"/>
                </a:cxn>
              </a:cxnLst>
              <a:rect l="0" t="0" r="r" b="b"/>
              <a:pathLst>
                <a:path w="414" h="108">
                  <a:moveTo>
                    <a:pt x="0" y="11"/>
                  </a:moveTo>
                  <a:lnTo>
                    <a:pt x="24" y="11"/>
                  </a:lnTo>
                  <a:cubicBezTo>
                    <a:pt x="50" y="9"/>
                    <a:pt x="112" y="0"/>
                    <a:pt x="156" y="2"/>
                  </a:cubicBezTo>
                  <a:cubicBezTo>
                    <a:pt x="200" y="4"/>
                    <a:pt x="250" y="15"/>
                    <a:pt x="288" y="23"/>
                  </a:cubicBezTo>
                  <a:cubicBezTo>
                    <a:pt x="326" y="31"/>
                    <a:pt x="363" y="44"/>
                    <a:pt x="384" y="53"/>
                  </a:cubicBezTo>
                  <a:cubicBezTo>
                    <a:pt x="405" y="62"/>
                    <a:pt x="408" y="66"/>
                    <a:pt x="411" y="74"/>
                  </a:cubicBezTo>
                  <a:cubicBezTo>
                    <a:pt x="414" y="82"/>
                    <a:pt x="413" y="100"/>
                    <a:pt x="405" y="104"/>
                  </a:cubicBezTo>
                  <a:cubicBezTo>
                    <a:pt x="397" y="108"/>
                    <a:pt x="381" y="105"/>
                    <a:pt x="363" y="101"/>
                  </a:cubicBezTo>
                  <a:cubicBezTo>
                    <a:pt x="345" y="97"/>
                    <a:pt x="325" y="85"/>
                    <a:pt x="294" y="77"/>
                  </a:cubicBezTo>
                  <a:cubicBezTo>
                    <a:pt x="263" y="69"/>
                    <a:pt x="211" y="53"/>
                    <a:pt x="174" y="50"/>
                  </a:cubicBezTo>
                  <a:cubicBezTo>
                    <a:pt x="137" y="47"/>
                    <a:pt x="95" y="61"/>
                    <a:pt x="72" y="62"/>
                  </a:cubicBezTo>
                  <a:cubicBezTo>
                    <a:pt x="49" y="63"/>
                    <a:pt x="48" y="66"/>
                    <a:pt x="36" y="59"/>
                  </a:cubicBezTo>
                  <a:cubicBezTo>
                    <a:pt x="24" y="52"/>
                    <a:pt x="13" y="36"/>
                    <a:pt x="0" y="11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58" name="Freeform 10"/>
            <p:cNvSpPr>
              <a:spLocks/>
            </p:cNvSpPr>
            <p:nvPr userDrawn="1"/>
          </p:nvSpPr>
          <p:spPr bwMode="auto">
            <a:xfrm>
              <a:off x="1790" y="0"/>
              <a:ext cx="520" cy="225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12" y="24"/>
                </a:cxn>
                <a:cxn ang="0">
                  <a:pos x="114" y="54"/>
                </a:cxn>
                <a:cxn ang="0">
                  <a:pos x="240" y="117"/>
                </a:cxn>
                <a:cxn ang="0">
                  <a:pos x="333" y="153"/>
                </a:cxn>
                <a:cxn ang="0">
                  <a:pos x="438" y="219"/>
                </a:cxn>
                <a:cxn ang="0">
                  <a:pos x="426" y="192"/>
                </a:cxn>
                <a:cxn ang="0">
                  <a:pos x="441" y="180"/>
                </a:cxn>
                <a:cxn ang="0">
                  <a:pos x="519" y="216"/>
                </a:cxn>
                <a:cxn ang="0">
                  <a:pos x="450" y="162"/>
                </a:cxn>
                <a:cxn ang="0">
                  <a:pos x="381" y="135"/>
                </a:cxn>
                <a:cxn ang="0">
                  <a:pos x="285" y="84"/>
                </a:cxn>
                <a:cxn ang="0">
                  <a:pos x="186" y="18"/>
                </a:cxn>
                <a:cxn ang="0">
                  <a:pos x="123" y="0"/>
                </a:cxn>
                <a:cxn ang="0">
                  <a:pos x="42" y="0"/>
                </a:cxn>
              </a:cxnLst>
              <a:rect l="0" t="0" r="r" b="b"/>
              <a:pathLst>
                <a:path w="520" h="225">
                  <a:moveTo>
                    <a:pt x="42" y="0"/>
                  </a:moveTo>
                  <a:cubicBezTo>
                    <a:pt x="24" y="4"/>
                    <a:pt x="0" y="15"/>
                    <a:pt x="12" y="24"/>
                  </a:cubicBezTo>
                  <a:cubicBezTo>
                    <a:pt x="24" y="33"/>
                    <a:pt x="76" y="39"/>
                    <a:pt x="114" y="54"/>
                  </a:cubicBezTo>
                  <a:cubicBezTo>
                    <a:pt x="152" y="69"/>
                    <a:pt x="203" y="100"/>
                    <a:pt x="240" y="117"/>
                  </a:cubicBezTo>
                  <a:cubicBezTo>
                    <a:pt x="277" y="134"/>
                    <a:pt x="300" y="136"/>
                    <a:pt x="333" y="153"/>
                  </a:cubicBezTo>
                  <a:cubicBezTo>
                    <a:pt x="366" y="170"/>
                    <a:pt x="423" y="213"/>
                    <a:pt x="438" y="219"/>
                  </a:cubicBezTo>
                  <a:cubicBezTo>
                    <a:pt x="453" y="225"/>
                    <a:pt x="426" y="198"/>
                    <a:pt x="426" y="192"/>
                  </a:cubicBezTo>
                  <a:cubicBezTo>
                    <a:pt x="426" y="186"/>
                    <a:pt x="426" y="176"/>
                    <a:pt x="441" y="180"/>
                  </a:cubicBezTo>
                  <a:cubicBezTo>
                    <a:pt x="456" y="184"/>
                    <a:pt x="518" y="219"/>
                    <a:pt x="519" y="216"/>
                  </a:cubicBezTo>
                  <a:cubicBezTo>
                    <a:pt x="520" y="213"/>
                    <a:pt x="473" y="176"/>
                    <a:pt x="450" y="162"/>
                  </a:cubicBezTo>
                  <a:cubicBezTo>
                    <a:pt x="427" y="148"/>
                    <a:pt x="408" y="148"/>
                    <a:pt x="381" y="135"/>
                  </a:cubicBezTo>
                  <a:cubicBezTo>
                    <a:pt x="354" y="122"/>
                    <a:pt x="318" y="104"/>
                    <a:pt x="285" y="84"/>
                  </a:cubicBezTo>
                  <a:cubicBezTo>
                    <a:pt x="252" y="64"/>
                    <a:pt x="213" y="32"/>
                    <a:pt x="186" y="18"/>
                  </a:cubicBezTo>
                  <a:cubicBezTo>
                    <a:pt x="159" y="4"/>
                    <a:pt x="147" y="2"/>
                    <a:pt x="123" y="0"/>
                  </a:cubicBezTo>
                  <a:lnTo>
                    <a:pt x="4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59" name="Freeform 11"/>
            <p:cNvSpPr>
              <a:spLocks/>
            </p:cNvSpPr>
            <p:nvPr userDrawn="1"/>
          </p:nvSpPr>
          <p:spPr bwMode="auto">
            <a:xfrm>
              <a:off x="1943" y="154"/>
              <a:ext cx="431" cy="233"/>
            </a:xfrm>
            <a:custGeom>
              <a:avLst/>
              <a:gdLst/>
              <a:ahLst/>
              <a:cxnLst>
                <a:cxn ang="0">
                  <a:pos x="6" y="38"/>
                </a:cxn>
                <a:cxn ang="0">
                  <a:pos x="9" y="20"/>
                </a:cxn>
                <a:cxn ang="0">
                  <a:pos x="42" y="2"/>
                </a:cxn>
                <a:cxn ang="0">
                  <a:pos x="90" y="35"/>
                </a:cxn>
                <a:cxn ang="0">
                  <a:pos x="189" y="89"/>
                </a:cxn>
                <a:cxn ang="0">
                  <a:pos x="288" y="140"/>
                </a:cxn>
                <a:cxn ang="0">
                  <a:pos x="375" y="176"/>
                </a:cxn>
                <a:cxn ang="0">
                  <a:pos x="396" y="176"/>
                </a:cxn>
                <a:cxn ang="0">
                  <a:pos x="429" y="212"/>
                </a:cxn>
                <a:cxn ang="0">
                  <a:pos x="408" y="233"/>
                </a:cxn>
                <a:cxn ang="0">
                  <a:pos x="333" y="212"/>
                </a:cxn>
                <a:cxn ang="0">
                  <a:pos x="186" y="143"/>
                </a:cxn>
                <a:cxn ang="0">
                  <a:pos x="48" y="68"/>
                </a:cxn>
                <a:cxn ang="0">
                  <a:pos x="6" y="38"/>
                </a:cxn>
              </a:cxnLst>
              <a:rect l="0" t="0" r="r" b="b"/>
              <a:pathLst>
                <a:path w="431" h="233">
                  <a:moveTo>
                    <a:pt x="6" y="38"/>
                  </a:moveTo>
                  <a:cubicBezTo>
                    <a:pt x="0" y="26"/>
                    <a:pt x="3" y="26"/>
                    <a:pt x="9" y="20"/>
                  </a:cubicBezTo>
                  <a:cubicBezTo>
                    <a:pt x="15" y="14"/>
                    <a:pt x="29" y="0"/>
                    <a:pt x="42" y="2"/>
                  </a:cubicBezTo>
                  <a:cubicBezTo>
                    <a:pt x="55" y="4"/>
                    <a:pt x="66" y="21"/>
                    <a:pt x="90" y="35"/>
                  </a:cubicBezTo>
                  <a:cubicBezTo>
                    <a:pt x="114" y="49"/>
                    <a:pt x="156" y="72"/>
                    <a:pt x="189" y="89"/>
                  </a:cubicBezTo>
                  <a:cubicBezTo>
                    <a:pt x="222" y="106"/>
                    <a:pt x="257" y="126"/>
                    <a:pt x="288" y="140"/>
                  </a:cubicBezTo>
                  <a:cubicBezTo>
                    <a:pt x="319" y="154"/>
                    <a:pt x="357" y="170"/>
                    <a:pt x="375" y="176"/>
                  </a:cubicBezTo>
                  <a:cubicBezTo>
                    <a:pt x="393" y="182"/>
                    <a:pt x="387" y="170"/>
                    <a:pt x="396" y="176"/>
                  </a:cubicBezTo>
                  <a:cubicBezTo>
                    <a:pt x="405" y="182"/>
                    <a:pt x="427" y="203"/>
                    <a:pt x="429" y="212"/>
                  </a:cubicBezTo>
                  <a:cubicBezTo>
                    <a:pt x="431" y="221"/>
                    <a:pt x="424" y="233"/>
                    <a:pt x="408" y="233"/>
                  </a:cubicBezTo>
                  <a:cubicBezTo>
                    <a:pt x="392" y="233"/>
                    <a:pt x="370" y="227"/>
                    <a:pt x="333" y="212"/>
                  </a:cubicBezTo>
                  <a:cubicBezTo>
                    <a:pt x="296" y="197"/>
                    <a:pt x="234" y="167"/>
                    <a:pt x="186" y="143"/>
                  </a:cubicBezTo>
                  <a:cubicBezTo>
                    <a:pt x="138" y="119"/>
                    <a:pt x="78" y="86"/>
                    <a:pt x="48" y="68"/>
                  </a:cubicBezTo>
                  <a:cubicBezTo>
                    <a:pt x="18" y="50"/>
                    <a:pt x="12" y="50"/>
                    <a:pt x="6" y="3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60" name="Freeform 12"/>
            <p:cNvSpPr>
              <a:spLocks/>
            </p:cNvSpPr>
            <p:nvPr userDrawn="1"/>
          </p:nvSpPr>
          <p:spPr bwMode="auto">
            <a:xfrm>
              <a:off x="2262" y="87"/>
              <a:ext cx="396" cy="227"/>
            </a:xfrm>
            <a:custGeom>
              <a:avLst/>
              <a:gdLst/>
              <a:ahLst/>
              <a:cxnLst>
                <a:cxn ang="0">
                  <a:pos x="2" y="9"/>
                </a:cxn>
                <a:cxn ang="0">
                  <a:pos x="53" y="66"/>
                </a:cxn>
                <a:cxn ang="0">
                  <a:pos x="176" y="132"/>
                </a:cxn>
                <a:cxn ang="0">
                  <a:pos x="293" y="189"/>
                </a:cxn>
                <a:cxn ang="0">
                  <a:pos x="341" y="222"/>
                </a:cxn>
                <a:cxn ang="0">
                  <a:pos x="377" y="219"/>
                </a:cxn>
                <a:cxn ang="0">
                  <a:pos x="377" y="180"/>
                </a:cxn>
                <a:cxn ang="0">
                  <a:pos x="260" y="126"/>
                </a:cxn>
                <a:cxn ang="0">
                  <a:pos x="113" y="51"/>
                </a:cxn>
                <a:cxn ang="0">
                  <a:pos x="41" y="9"/>
                </a:cxn>
                <a:cxn ang="0">
                  <a:pos x="2" y="9"/>
                </a:cxn>
              </a:cxnLst>
              <a:rect l="0" t="0" r="r" b="b"/>
              <a:pathLst>
                <a:path w="396" h="227">
                  <a:moveTo>
                    <a:pt x="2" y="9"/>
                  </a:moveTo>
                  <a:cubicBezTo>
                    <a:pt x="4" y="18"/>
                    <a:pt x="24" y="45"/>
                    <a:pt x="53" y="66"/>
                  </a:cubicBezTo>
                  <a:cubicBezTo>
                    <a:pt x="82" y="87"/>
                    <a:pt x="136" y="111"/>
                    <a:pt x="176" y="132"/>
                  </a:cubicBezTo>
                  <a:cubicBezTo>
                    <a:pt x="216" y="153"/>
                    <a:pt x="266" y="174"/>
                    <a:pt x="293" y="189"/>
                  </a:cubicBezTo>
                  <a:cubicBezTo>
                    <a:pt x="320" y="204"/>
                    <a:pt x="327" y="217"/>
                    <a:pt x="341" y="222"/>
                  </a:cubicBezTo>
                  <a:cubicBezTo>
                    <a:pt x="355" y="227"/>
                    <a:pt x="371" y="226"/>
                    <a:pt x="377" y="219"/>
                  </a:cubicBezTo>
                  <a:cubicBezTo>
                    <a:pt x="383" y="212"/>
                    <a:pt x="396" y="195"/>
                    <a:pt x="377" y="180"/>
                  </a:cubicBezTo>
                  <a:cubicBezTo>
                    <a:pt x="358" y="165"/>
                    <a:pt x="304" y="147"/>
                    <a:pt x="260" y="126"/>
                  </a:cubicBezTo>
                  <a:cubicBezTo>
                    <a:pt x="216" y="105"/>
                    <a:pt x="149" y="70"/>
                    <a:pt x="113" y="51"/>
                  </a:cubicBezTo>
                  <a:cubicBezTo>
                    <a:pt x="77" y="32"/>
                    <a:pt x="60" y="17"/>
                    <a:pt x="41" y="9"/>
                  </a:cubicBezTo>
                  <a:cubicBezTo>
                    <a:pt x="22" y="1"/>
                    <a:pt x="0" y="0"/>
                    <a:pt x="2" y="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61" name="Freeform 13"/>
            <p:cNvSpPr>
              <a:spLocks/>
            </p:cNvSpPr>
            <p:nvPr userDrawn="1"/>
          </p:nvSpPr>
          <p:spPr bwMode="auto">
            <a:xfrm>
              <a:off x="2264" y="240"/>
              <a:ext cx="516" cy="223"/>
            </a:xfrm>
            <a:custGeom>
              <a:avLst/>
              <a:gdLst/>
              <a:ahLst/>
              <a:cxnLst>
                <a:cxn ang="0">
                  <a:pos x="3" y="10"/>
                </a:cxn>
                <a:cxn ang="0">
                  <a:pos x="105" y="97"/>
                </a:cxn>
                <a:cxn ang="0">
                  <a:pos x="243" y="178"/>
                </a:cxn>
                <a:cxn ang="0">
                  <a:pos x="357" y="217"/>
                </a:cxn>
                <a:cxn ang="0">
                  <a:pos x="498" y="214"/>
                </a:cxn>
                <a:cxn ang="0">
                  <a:pos x="468" y="187"/>
                </a:cxn>
                <a:cxn ang="0">
                  <a:pos x="309" y="136"/>
                </a:cxn>
                <a:cxn ang="0">
                  <a:pos x="123" y="34"/>
                </a:cxn>
                <a:cxn ang="0">
                  <a:pos x="3" y="10"/>
                </a:cxn>
              </a:cxnLst>
              <a:rect l="0" t="0" r="r" b="b"/>
              <a:pathLst>
                <a:path w="516" h="223">
                  <a:moveTo>
                    <a:pt x="3" y="10"/>
                  </a:moveTo>
                  <a:cubicBezTo>
                    <a:pt x="0" y="20"/>
                    <a:pt x="65" y="69"/>
                    <a:pt x="105" y="97"/>
                  </a:cubicBezTo>
                  <a:cubicBezTo>
                    <a:pt x="145" y="125"/>
                    <a:pt x="201" y="158"/>
                    <a:pt x="243" y="178"/>
                  </a:cubicBezTo>
                  <a:cubicBezTo>
                    <a:pt x="285" y="198"/>
                    <a:pt x="315" y="211"/>
                    <a:pt x="357" y="217"/>
                  </a:cubicBezTo>
                  <a:cubicBezTo>
                    <a:pt x="399" y="223"/>
                    <a:pt x="480" y="219"/>
                    <a:pt x="498" y="214"/>
                  </a:cubicBezTo>
                  <a:cubicBezTo>
                    <a:pt x="516" y="209"/>
                    <a:pt x="499" y="200"/>
                    <a:pt x="468" y="187"/>
                  </a:cubicBezTo>
                  <a:cubicBezTo>
                    <a:pt x="437" y="174"/>
                    <a:pt x="366" y="161"/>
                    <a:pt x="309" y="136"/>
                  </a:cubicBezTo>
                  <a:cubicBezTo>
                    <a:pt x="252" y="111"/>
                    <a:pt x="172" y="54"/>
                    <a:pt x="123" y="34"/>
                  </a:cubicBezTo>
                  <a:cubicBezTo>
                    <a:pt x="74" y="14"/>
                    <a:pt x="6" y="0"/>
                    <a:pt x="3" y="1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62" name="Freeform 14"/>
            <p:cNvSpPr>
              <a:spLocks/>
            </p:cNvSpPr>
            <p:nvPr userDrawn="1"/>
          </p:nvSpPr>
          <p:spPr bwMode="auto">
            <a:xfrm>
              <a:off x="2723" y="324"/>
              <a:ext cx="414" cy="100"/>
            </a:xfrm>
            <a:custGeom>
              <a:avLst/>
              <a:gdLst/>
              <a:ahLst/>
              <a:cxnLst>
                <a:cxn ang="0">
                  <a:pos x="69" y="60"/>
                </a:cxn>
                <a:cxn ang="0">
                  <a:pos x="12" y="42"/>
                </a:cxn>
                <a:cxn ang="0">
                  <a:pos x="3" y="15"/>
                </a:cxn>
                <a:cxn ang="0">
                  <a:pos x="30" y="0"/>
                </a:cxn>
                <a:cxn ang="0">
                  <a:pos x="117" y="18"/>
                </a:cxn>
                <a:cxn ang="0">
                  <a:pos x="243" y="48"/>
                </a:cxn>
                <a:cxn ang="0">
                  <a:pos x="387" y="48"/>
                </a:cxn>
                <a:cxn ang="0">
                  <a:pos x="408" y="54"/>
                </a:cxn>
                <a:cxn ang="0">
                  <a:pos x="381" y="87"/>
                </a:cxn>
                <a:cxn ang="0">
                  <a:pos x="318" y="99"/>
                </a:cxn>
                <a:cxn ang="0">
                  <a:pos x="195" y="93"/>
                </a:cxn>
                <a:cxn ang="0">
                  <a:pos x="69" y="60"/>
                </a:cxn>
              </a:cxnLst>
              <a:rect l="0" t="0" r="r" b="b"/>
              <a:pathLst>
                <a:path w="414" h="100">
                  <a:moveTo>
                    <a:pt x="69" y="60"/>
                  </a:moveTo>
                  <a:cubicBezTo>
                    <a:pt x="39" y="52"/>
                    <a:pt x="23" y="49"/>
                    <a:pt x="12" y="42"/>
                  </a:cubicBezTo>
                  <a:cubicBezTo>
                    <a:pt x="1" y="35"/>
                    <a:pt x="0" y="22"/>
                    <a:pt x="3" y="15"/>
                  </a:cubicBezTo>
                  <a:cubicBezTo>
                    <a:pt x="6" y="8"/>
                    <a:pt x="11" y="0"/>
                    <a:pt x="30" y="0"/>
                  </a:cubicBezTo>
                  <a:cubicBezTo>
                    <a:pt x="49" y="0"/>
                    <a:pt x="82" y="10"/>
                    <a:pt x="117" y="18"/>
                  </a:cubicBezTo>
                  <a:cubicBezTo>
                    <a:pt x="152" y="26"/>
                    <a:pt x="198" y="43"/>
                    <a:pt x="243" y="48"/>
                  </a:cubicBezTo>
                  <a:cubicBezTo>
                    <a:pt x="288" y="53"/>
                    <a:pt x="360" y="47"/>
                    <a:pt x="387" y="48"/>
                  </a:cubicBezTo>
                  <a:cubicBezTo>
                    <a:pt x="414" y="49"/>
                    <a:pt x="409" y="48"/>
                    <a:pt x="408" y="54"/>
                  </a:cubicBezTo>
                  <a:cubicBezTo>
                    <a:pt x="407" y="60"/>
                    <a:pt x="396" y="80"/>
                    <a:pt x="381" y="87"/>
                  </a:cubicBezTo>
                  <a:cubicBezTo>
                    <a:pt x="366" y="94"/>
                    <a:pt x="349" y="98"/>
                    <a:pt x="318" y="99"/>
                  </a:cubicBezTo>
                  <a:cubicBezTo>
                    <a:pt x="287" y="100"/>
                    <a:pt x="237" y="99"/>
                    <a:pt x="195" y="93"/>
                  </a:cubicBezTo>
                  <a:cubicBezTo>
                    <a:pt x="153" y="87"/>
                    <a:pt x="99" y="68"/>
                    <a:pt x="69" y="6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63" name="Freeform 15"/>
            <p:cNvSpPr>
              <a:spLocks/>
            </p:cNvSpPr>
            <p:nvPr userDrawn="1"/>
          </p:nvSpPr>
          <p:spPr bwMode="auto">
            <a:xfrm>
              <a:off x="3165" y="375"/>
              <a:ext cx="150" cy="72"/>
            </a:xfrm>
            <a:custGeom>
              <a:avLst/>
              <a:gdLst/>
              <a:ahLst/>
              <a:cxnLst>
                <a:cxn ang="0">
                  <a:pos x="3" y="67"/>
                </a:cxn>
                <a:cxn ang="0">
                  <a:pos x="84" y="19"/>
                </a:cxn>
                <a:cxn ang="0">
                  <a:pos x="123" y="1"/>
                </a:cxn>
                <a:cxn ang="0">
                  <a:pos x="150" y="22"/>
                </a:cxn>
                <a:cxn ang="0">
                  <a:pos x="123" y="55"/>
                </a:cxn>
                <a:cxn ang="0">
                  <a:pos x="90" y="70"/>
                </a:cxn>
                <a:cxn ang="0">
                  <a:pos x="0" y="67"/>
                </a:cxn>
              </a:cxnLst>
              <a:rect l="0" t="0" r="r" b="b"/>
              <a:pathLst>
                <a:path w="150" h="72">
                  <a:moveTo>
                    <a:pt x="3" y="67"/>
                  </a:moveTo>
                  <a:cubicBezTo>
                    <a:pt x="16" y="59"/>
                    <a:pt x="64" y="30"/>
                    <a:pt x="84" y="19"/>
                  </a:cubicBezTo>
                  <a:cubicBezTo>
                    <a:pt x="104" y="8"/>
                    <a:pt x="112" y="0"/>
                    <a:pt x="123" y="1"/>
                  </a:cubicBezTo>
                  <a:cubicBezTo>
                    <a:pt x="134" y="2"/>
                    <a:pt x="150" y="13"/>
                    <a:pt x="150" y="22"/>
                  </a:cubicBezTo>
                  <a:cubicBezTo>
                    <a:pt x="150" y="31"/>
                    <a:pt x="133" y="47"/>
                    <a:pt x="123" y="55"/>
                  </a:cubicBezTo>
                  <a:cubicBezTo>
                    <a:pt x="113" y="63"/>
                    <a:pt x="110" y="68"/>
                    <a:pt x="90" y="70"/>
                  </a:cubicBezTo>
                  <a:cubicBezTo>
                    <a:pt x="70" y="72"/>
                    <a:pt x="35" y="69"/>
                    <a:pt x="0" y="67"/>
                  </a:cubicBez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64" name="Freeform 16"/>
            <p:cNvSpPr>
              <a:spLocks/>
            </p:cNvSpPr>
            <p:nvPr userDrawn="1"/>
          </p:nvSpPr>
          <p:spPr bwMode="auto">
            <a:xfrm>
              <a:off x="3463" y="267"/>
              <a:ext cx="148" cy="91"/>
            </a:xfrm>
            <a:custGeom>
              <a:avLst/>
              <a:gdLst/>
              <a:ahLst/>
              <a:cxnLst>
                <a:cxn ang="0">
                  <a:pos x="1" y="69"/>
                </a:cxn>
                <a:cxn ang="0">
                  <a:pos x="25" y="51"/>
                </a:cxn>
                <a:cxn ang="0">
                  <a:pos x="100" y="9"/>
                </a:cxn>
                <a:cxn ang="0">
                  <a:pos x="133" y="3"/>
                </a:cxn>
                <a:cxn ang="0">
                  <a:pos x="136" y="27"/>
                </a:cxn>
                <a:cxn ang="0">
                  <a:pos x="61" y="75"/>
                </a:cxn>
                <a:cxn ang="0">
                  <a:pos x="19" y="90"/>
                </a:cxn>
                <a:cxn ang="0">
                  <a:pos x="1" y="69"/>
                </a:cxn>
              </a:cxnLst>
              <a:rect l="0" t="0" r="r" b="b"/>
              <a:pathLst>
                <a:path w="148" h="91">
                  <a:moveTo>
                    <a:pt x="1" y="69"/>
                  </a:moveTo>
                  <a:cubicBezTo>
                    <a:pt x="2" y="63"/>
                    <a:pt x="9" y="61"/>
                    <a:pt x="25" y="51"/>
                  </a:cubicBezTo>
                  <a:cubicBezTo>
                    <a:pt x="41" y="41"/>
                    <a:pt x="82" y="17"/>
                    <a:pt x="100" y="9"/>
                  </a:cubicBezTo>
                  <a:cubicBezTo>
                    <a:pt x="118" y="1"/>
                    <a:pt x="127" y="0"/>
                    <a:pt x="133" y="3"/>
                  </a:cubicBezTo>
                  <a:cubicBezTo>
                    <a:pt x="139" y="6"/>
                    <a:pt x="148" y="15"/>
                    <a:pt x="136" y="27"/>
                  </a:cubicBezTo>
                  <a:cubicBezTo>
                    <a:pt x="124" y="39"/>
                    <a:pt x="80" y="65"/>
                    <a:pt x="61" y="75"/>
                  </a:cubicBezTo>
                  <a:cubicBezTo>
                    <a:pt x="42" y="85"/>
                    <a:pt x="29" y="91"/>
                    <a:pt x="19" y="90"/>
                  </a:cubicBezTo>
                  <a:cubicBezTo>
                    <a:pt x="9" y="89"/>
                    <a:pt x="0" y="75"/>
                    <a:pt x="1" y="6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65" name="Freeform 17"/>
            <p:cNvSpPr>
              <a:spLocks/>
            </p:cNvSpPr>
            <p:nvPr userDrawn="1"/>
          </p:nvSpPr>
          <p:spPr bwMode="auto">
            <a:xfrm>
              <a:off x="3580" y="58"/>
              <a:ext cx="938" cy="158"/>
            </a:xfrm>
            <a:custGeom>
              <a:avLst/>
              <a:gdLst/>
              <a:ahLst/>
              <a:cxnLst>
                <a:cxn ang="0">
                  <a:pos x="172" y="86"/>
                </a:cxn>
                <a:cxn ang="0">
                  <a:pos x="61" y="137"/>
                </a:cxn>
                <a:cxn ang="0">
                  <a:pos x="16" y="155"/>
                </a:cxn>
                <a:cxn ang="0">
                  <a:pos x="7" y="122"/>
                </a:cxn>
                <a:cxn ang="0">
                  <a:pos x="58" y="80"/>
                </a:cxn>
                <a:cxn ang="0">
                  <a:pos x="172" y="38"/>
                </a:cxn>
                <a:cxn ang="0">
                  <a:pos x="304" y="11"/>
                </a:cxn>
                <a:cxn ang="0">
                  <a:pos x="463" y="2"/>
                </a:cxn>
                <a:cxn ang="0">
                  <a:pos x="631" y="23"/>
                </a:cxn>
                <a:cxn ang="0">
                  <a:pos x="796" y="53"/>
                </a:cxn>
                <a:cxn ang="0">
                  <a:pos x="841" y="47"/>
                </a:cxn>
                <a:cxn ang="0">
                  <a:pos x="907" y="71"/>
                </a:cxn>
                <a:cxn ang="0">
                  <a:pos x="919" y="101"/>
                </a:cxn>
                <a:cxn ang="0">
                  <a:pos x="793" y="98"/>
                </a:cxn>
                <a:cxn ang="0">
                  <a:pos x="634" y="62"/>
                </a:cxn>
                <a:cxn ang="0">
                  <a:pos x="439" y="38"/>
                </a:cxn>
                <a:cxn ang="0">
                  <a:pos x="238" y="59"/>
                </a:cxn>
                <a:cxn ang="0">
                  <a:pos x="172" y="86"/>
                </a:cxn>
              </a:cxnLst>
              <a:rect l="0" t="0" r="r" b="b"/>
              <a:pathLst>
                <a:path w="938" h="158">
                  <a:moveTo>
                    <a:pt x="172" y="86"/>
                  </a:moveTo>
                  <a:cubicBezTo>
                    <a:pt x="142" y="99"/>
                    <a:pt x="87" y="126"/>
                    <a:pt x="61" y="137"/>
                  </a:cubicBezTo>
                  <a:cubicBezTo>
                    <a:pt x="35" y="148"/>
                    <a:pt x="25" y="158"/>
                    <a:pt x="16" y="155"/>
                  </a:cubicBezTo>
                  <a:cubicBezTo>
                    <a:pt x="7" y="152"/>
                    <a:pt x="0" y="134"/>
                    <a:pt x="7" y="122"/>
                  </a:cubicBezTo>
                  <a:cubicBezTo>
                    <a:pt x="14" y="110"/>
                    <a:pt x="31" y="94"/>
                    <a:pt x="58" y="80"/>
                  </a:cubicBezTo>
                  <a:cubicBezTo>
                    <a:pt x="85" y="66"/>
                    <a:pt x="131" y="49"/>
                    <a:pt x="172" y="38"/>
                  </a:cubicBezTo>
                  <a:cubicBezTo>
                    <a:pt x="213" y="27"/>
                    <a:pt x="256" y="17"/>
                    <a:pt x="304" y="11"/>
                  </a:cubicBezTo>
                  <a:cubicBezTo>
                    <a:pt x="352" y="5"/>
                    <a:pt x="409" y="0"/>
                    <a:pt x="463" y="2"/>
                  </a:cubicBezTo>
                  <a:cubicBezTo>
                    <a:pt x="517" y="4"/>
                    <a:pt x="576" y="15"/>
                    <a:pt x="631" y="23"/>
                  </a:cubicBezTo>
                  <a:cubicBezTo>
                    <a:pt x="686" y="31"/>
                    <a:pt x="761" y="49"/>
                    <a:pt x="796" y="53"/>
                  </a:cubicBezTo>
                  <a:cubicBezTo>
                    <a:pt x="831" y="57"/>
                    <a:pt x="823" y="44"/>
                    <a:pt x="841" y="47"/>
                  </a:cubicBezTo>
                  <a:cubicBezTo>
                    <a:pt x="859" y="50"/>
                    <a:pt x="894" y="62"/>
                    <a:pt x="907" y="71"/>
                  </a:cubicBezTo>
                  <a:cubicBezTo>
                    <a:pt x="920" y="80"/>
                    <a:pt x="938" y="97"/>
                    <a:pt x="919" y="101"/>
                  </a:cubicBezTo>
                  <a:cubicBezTo>
                    <a:pt x="900" y="105"/>
                    <a:pt x="840" y="104"/>
                    <a:pt x="793" y="98"/>
                  </a:cubicBezTo>
                  <a:cubicBezTo>
                    <a:pt x="746" y="92"/>
                    <a:pt x="693" y="72"/>
                    <a:pt x="634" y="62"/>
                  </a:cubicBezTo>
                  <a:cubicBezTo>
                    <a:pt x="575" y="52"/>
                    <a:pt x="505" y="38"/>
                    <a:pt x="439" y="38"/>
                  </a:cubicBezTo>
                  <a:cubicBezTo>
                    <a:pt x="373" y="38"/>
                    <a:pt x="284" y="51"/>
                    <a:pt x="238" y="59"/>
                  </a:cubicBezTo>
                  <a:cubicBezTo>
                    <a:pt x="192" y="67"/>
                    <a:pt x="202" y="73"/>
                    <a:pt x="172" y="8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66" name="Freeform 18"/>
            <p:cNvSpPr>
              <a:spLocks/>
            </p:cNvSpPr>
            <p:nvPr userDrawn="1"/>
          </p:nvSpPr>
          <p:spPr bwMode="auto">
            <a:xfrm>
              <a:off x="3686" y="145"/>
              <a:ext cx="372" cy="98"/>
            </a:xfrm>
            <a:custGeom>
              <a:avLst/>
              <a:gdLst/>
              <a:ahLst/>
              <a:cxnLst>
                <a:cxn ang="0">
                  <a:pos x="18" y="47"/>
                </a:cxn>
                <a:cxn ang="0">
                  <a:pos x="141" y="17"/>
                </a:cxn>
                <a:cxn ang="0">
                  <a:pos x="246" y="2"/>
                </a:cxn>
                <a:cxn ang="0">
                  <a:pos x="351" y="5"/>
                </a:cxn>
                <a:cxn ang="0">
                  <a:pos x="372" y="23"/>
                </a:cxn>
                <a:cxn ang="0">
                  <a:pos x="354" y="44"/>
                </a:cxn>
                <a:cxn ang="0">
                  <a:pos x="264" y="50"/>
                </a:cxn>
                <a:cxn ang="0">
                  <a:pos x="168" y="53"/>
                </a:cxn>
                <a:cxn ang="0">
                  <a:pos x="72" y="77"/>
                </a:cxn>
                <a:cxn ang="0">
                  <a:pos x="15" y="95"/>
                </a:cxn>
                <a:cxn ang="0">
                  <a:pos x="0" y="56"/>
                </a:cxn>
              </a:cxnLst>
              <a:rect l="0" t="0" r="r" b="b"/>
              <a:pathLst>
                <a:path w="372" h="98">
                  <a:moveTo>
                    <a:pt x="18" y="47"/>
                  </a:moveTo>
                  <a:cubicBezTo>
                    <a:pt x="60" y="36"/>
                    <a:pt x="103" y="25"/>
                    <a:pt x="141" y="17"/>
                  </a:cubicBezTo>
                  <a:cubicBezTo>
                    <a:pt x="179" y="9"/>
                    <a:pt x="211" y="4"/>
                    <a:pt x="246" y="2"/>
                  </a:cubicBezTo>
                  <a:cubicBezTo>
                    <a:pt x="281" y="0"/>
                    <a:pt x="330" y="1"/>
                    <a:pt x="351" y="5"/>
                  </a:cubicBezTo>
                  <a:cubicBezTo>
                    <a:pt x="372" y="9"/>
                    <a:pt x="372" y="17"/>
                    <a:pt x="372" y="23"/>
                  </a:cubicBezTo>
                  <a:cubicBezTo>
                    <a:pt x="372" y="29"/>
                    <a:pt x="372" y="40"/>
                    <a:pt x="354" y="44"/>
                  </a:cubicBezTo>
                  <a:cubicBezTo>
                    <a:pt x="336" y="48"/>
                    <a:pt x="295" y="49"/>
                    <a:pt x="264" y="50"/>
                  </a:cubicBezTo>
                  <a:cubicBezTo>
                    <a:pt x="233" y="51"/>
                    <a:pt x="200" y="49"/>
                    <a:pt x="168" y="53"/>
                  </a:cubicBezTo>
                  <a:cubicBezTo>
                    <a:pt x="136" y="57"/>
                    <a:pt x="98" y="70"/>
                    <a:pt x="72" y="77"/>
                  </a:cubicBezTo>
                  <a:cubicBezTo>
                    <a:pt x="46" y="84"/>
                    <a:pt x="27" y="98"/>
                    <a:pt x="15" y="95"/>
                  </a:cubicBezTo>
                  <a:cubicBezTo>
                    <a:pt x="3" y="92"/>
                    <a:pt x="1" y="74"/>
                    <a:pt x="0" y="56"/>
                  </a:cubicBez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67" name="Freeform 19"/>
            <p:cNvSpPr>
              <a:spLocks/>
            </p:cNvSpPr>
            <p:nvPr userDrawn="1"/>
          </p:nvSpPr>
          <p:spPr bwMode="auto">
            <a:xfrm>
              <a:off x="3618" y="308"/>
              <a:ext cx="318" cy="158"/>
            </a:xfrm>
            <a:custGeom>
              <a:avLst/>
              <a:gdLst/>
              <a:ahLst/>
              <a:cxnLst>
                <a:cxn ang="0">
                  <a:pos x="0" y="158"/>
                </a:cxn>
                <a:cxn ang="0">
                  <a:pos x="12" y="137"/>
                </a:cxn>
                <a:cxn ang="0">
                  <a:pos x="162" y="71"/>
                </a:cxn>
                <a:cxn ang="0">
                  <a:pos x="249" y="20"/>
                </a:cxn>
                <a:cxn ang="0">
                  <a:pos x="285" y="2"/>
                </a:cxn>
                <a:cxn ang="0">
                  <a:pos x="309" y="11"/>
                </a:cxn>
                <a:cxn ang="0">
                  <a:pos x="303" y="47"/>
                </a:cxn>
                <a:cxn ang="0">
                  <a:pos x="219" y="89"/>
                </a:cxn>
                <a:cxn ang="0">
                  <a:pos x="108" y="140"/>
                </a:cxn>
                <a:cxn ang="0">
                  <a:pos x="57" y="152"/>
                </a:cxn>
                <a:cxn ang="0">
                  <a:pos x="0" y="158"/>
                </a:cxn>
              </a:cxnLst>
              <a:rect l="0" t="0" r="r" b="b"/>
              <a:pathLst>
                <a:path w="318" h="158">
                  <a:moveTo>
                    <a:pt x="0" y="158"/>
                  </a:moveTo>
                  <a:lnTo>
                    <a:pt x="12" y="137"/>
                  </a:lnTo>
                  <a:cubicBezTo>
                    <a:pt x="39" y="123"/>
                    <a:pt x="122" y="90"/>
                    <a:pt x="162" y="71"/>
                  </a:cubicBezTo>
                  <a:cubicBezTo>
                    <a:pt x="202" y="52"/>
                    <a:pt x="229" y="31"/>
                    <a:pt x="249" y="20"/>
                  </a:cubicBezTo>
                  <a:cubicBezTo>
                    <a:pt x="269" y="9"/>
                    <a:pt x="275" y="4"/>
                    <a:pt x="285" y="2"/>
                  </a:cubicBezTo>
                  <a:cubicBezTo>
                    <a:pt x="295" y="0"/>
                    <a:pt x="306" y="4"/>
                    <a:pt x="309" y="11"/>
                  </a:cubicBezTo>
                  <a:cubicBezTo>
                    <a:pt x="312" y="18"/>
                    <a:pt x="318" y="34"/>
                    <a:pt x="303" y="47"/>
                  </a:cubicBezTo>
                  <a:cubicBezTo>
                    <a:pt x="288" y="60"/>
                    <a:pt x="252" y="74"/>
                    <a:pt x="219" y="89"/>
                  </a:cubicBezTo>
                  <a:cubicBezTo>
                    <a:pt x="186" y="104"/>
                    <a:pt x="135" y="130"/>
                    <a:pt x="108" y="140"/>
                  </a:cubicBezTo>
                  <a:cubicBezTo>
                    <a:pt x="81" y="150"/>
                    <a:pt x="74" y="150"/>
                    <a:pt x="57" y="152"/>
                  </a:cubicBezTo>
                  <a:cubicBezTo>
                    <a:pt x="40" y="154"/>
                    <a:pt x="23" y="154"/>
                    <a:pt x="0" y="15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68" name="Freeform 20"/>
            <p:cNvSpPr>
              <a:spLocks/>
            </p:cNvSpPr>
            <p:nvPr userDrawn="1"/>
          </p:nvSpPr>
          <p:spPr bwMode="auto">
            <a:xfrm>
              <a:off x="3413" y="291"/>
              <a:ext cx="380" cy="174"/>
            </a:xfrm>
            <a:custGeom>
              <a:avLst/>
              <a:gdLst/>
              <a:ahLst/>
              <a:cxnLst>
                <a:cxn ang="0">
                  <a:pos x="3" y="165"/>
                </a:cxn>
                <a:cxn ang="0">
                  <a:pos x="129" y="93"/>
                </a:cxn>
                <a:cxn ang="0">
                  <a:pos x="261" y="30"/>
                </a:cxn>
                <a:cxn ang="0">
                  <a:pos x="351" y="0"/>
                </a:cxn>
                <a:cxn ang="0">
                  <a:pos x="378" y="27"/>
                </a:cxn>
                <a:cxn ang="0">
                  <a:pos x="336" y="51"/>
                </a:cxn>
                <a:cxn ang="0">
                  <a:pos x="291" y="60"/>
                </a:cxn>
                <a:cxn ang="0">
                  <a:pos x="240" y="75"/>
                </a:cxn>
                <a:cxn ang="0">
                  <a:pos x="189" y="120"/>
                </a:cxn>
                <a:cxn ang="0">
                  <a:pos x="102" y="174"/>
                </a:cxn>
                <a:cxn ang="0">
                  <a:pos x="0" y="162"/>
                </a:cxn>
              </a:cxnLst>
              <a:rect l="0" t="0" r="r" b="b"/>
              <a:pathLst>
                <a:path w="380" h="174">
                  <a:moveTo>
                    <a:pt x="3" y="165"/>
                  </a:moveTo>
                  <a:cubicBezTo>
                    <a:pt x="24" y="153"/>
                    <a:pt x="86" y="115"/>
                    <a:pt x="129" y="93"/>
                  </a:cubicBezTo>
                  <a:cubicBezTo>
                    <a:pt x="172" y="71"/>
                    <a:pt x="224" y="45"/>
                    <a:pt x="261" y="30"/>
                  </a:cubicBezTo>
                  <a:cubicBezTo>
                    <a:pt x="298" y="15"/>
                    <a:pt x="332" y="0"/>
                    <a:pt x="351" y="0"/>
                  </a:cubicBezTo>
                  <a:cubicBezTo>
                    <a:pt x="370" y="0"/>
                    <a:pt x="380" y="19"/>
                    <a:pt x="378" y="27"/>
                  </a:cubicBezTo>
                  <a:cubicBezTo>
                    <a:pt x="376" y="35"/>
                    <a:pt x="350" y="46"/>
                    <a:pt x="336" y="51"/>
                  </a:cubicBezTo>
                  <a:cubicBezTo>
                    <a:pt x="322" y="56"/>
                    <a:pt x="307" y="56"/>
                    <a:pt x="291" y="60"/>
                  </a:cubicBezTo>
                  <a:cubicBezTo>
                    <a:pt x="275" y="64"/>
                    <a:pt x="257" y="65"/>
                    <a:pt x="240" y="75"/>
                  </a:cubicBezTo>
                  <a:cubicBezTo>
                    <a:pt x="223" y="85"/>
                    <a:pt x="212" y="104"/>
                    <a:pt x="189" y="120"/>
                  </a:cubicBezTo>
                  <a:cubicBezTo>
                    <a:pt x="166" y="136"/>
                    <a:pt x="133" y="167"/>
                    <a:pt x="102" y="174"/>
                  </a:cubicBezTo>
                  <a:lnTo>
                    <a:pt x="0" y="162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69" name="Freeform 21"/>
            <p:cNvSpPr>
              <a:spLocks/>
            </p:cNvSpPr>
            <p:nvPr userDrawn="1"/>
          </p:nvSpPr>
          <p:spPr bwMode="auto">
            <a:xfrm>
              <a:off x="4178" y="187"/>
              <a:ext cx="523" cy="69"/>
            </a:xfrm>
            <a:custGeom>
              <a:avLst/>
              <a:gdLst/>
              <a:ahLst/>
              <a:cxnLst>
                <a:cxn ang="0">
                  <a:pos x="84" y="11"/>
                </a:cxn>
                <a:cxn ang="0">
                  <a:pos x="27" y="5"/>
                </a:cxn>
                <a:cxn ang="0">
                  <a:pos x="9" y="35"/>
                </a:cxn>
                <a:cxn ang="0">
                  <a:pos x="81" y="56"/>
                </a:cxn>
                <a:cxn ang="0">
                  <a:pos x="255" y="68"/>
                </a:cxn>
                <a:cxn ang="0">
                  <a:pos x="432" y="50"/>
                </a:cxn>
                <a:cxn ang="0">
                  <a:pos x="513" y="5"/>
                </a:cxn>
                <a:cxn ang="0">
                  <a:pos x="372" y="20"/>
                </a:cxn>
                <a:cxn ang="0">
                  <a:pos x="141" y="14"/>
                </a:cxn>
                <a:cxn ang="0">
                  <a:pos x="84" y="11"/>
                </a:cxn>
              </a:cxnLst>
              <a:rect l="0" t="0" r="r" b="b"/>
              <a:pathLst>
                <a:path w="523" h="69">
                  <a:moveTo>
                    <a:pt x="84" y="11"/>
                  </a:moveTo>
                  <a:cubicBezTo>
                    <a:pt x="65" y="9"/>
                    <a:pt x="40" y="1"/>
                    <a:pt x="27" y="5"/>
                  </a:cubicBezTo>
                  <a:cubicBezTo>
                    <a:pt x="14" y="9"/>
                    <a:pt x="0" y="27"/>
                    <a:pt x="9" y="35"/>
                  </a:cubicBezTo>
                  <a:cubicBezTo>
                    <a:pt x="18" y="43"/>
                    <a:pt x="40" y="51"/>
                    <a:pt x="81" y="56"/>
                  </a:cubicBezTo>
                  <a:cubicBezTo>
                    <a:pt x="122" y="61"/>
                    <a:pt x="197" y="69"/>
                    <a:pt x="255" y="68"/>
                  </a:cubicBezTo>
                  <a:cubicBezTo>
                    <a:pt x="313" y="67"/>
                    <a:pt x="389" y="60"/>
                    <a:pt x="432" y="50"/>
                  </a:cubicBezTo>
                  <a:cubicBezTo>
                    <a:pt x="475" y="40"/>
                    <a:pt x="523" y="10"/>
                    <a:pt x="513" y="5"/>
                  </a:cubicBezTo>
                  <a:cubicBezTo>
                    <a:pt x="503" y="0"/>
                    <a:pt x="434" y="19"/>
                    <a:pt x="372" y="20"/>
                  </a:cubicBezTo>
                  <a:cubicBezTo>
                    <a:pt x="310" y="21"/>
                    <a:pt x="189" y="15"/>
                    <a:pt x="141" y="14"/>
                  </a:cubicBezTo>
                  <a:cubicBezTo>
                    <a:pt x="93" y="13"/>
                    <a:pt x="103" y="13"/>
                    <a:pt x="84" y="11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70" name="Freeform 22"/>
            <p:cNvSpPr>
              <a:spLocks/>
            </p:cNvSpPr>
            <p:nvPr userDrawn="1"/>
          </p:nvSpPr>
          <p:spPr bwMode="auto">
            <a:xfrm>
              <a:off x="4689" y="186"/>
              <a:ext cx="537" cy="120"/>
            </a:xfrm>
            <a:custGeom>
              <a:avLst/>
              <a:gdLst/>
              <a:ahLst/>
              <a:cxnLst>
                <a:cxn ang="0">
                  <a:pos x="23" y="6"/>
                </a:cxn>
                <a:cxn ang="0">
                  <a:pos x="188" y="3"/>
                </a:cxn>
                <a:cxn ang="0">
                  <a:pos x="323" y="27"/>
                </a:cxn>
                <a:cxn ang="0">
                  <a:pos x="464" y="69"/>
                </a:cxn>
                <a:cxn ang="0">
                  <a:pos x="521" y="90"/>
                </a:cxn>
                <a:cxn ang="0">
                  <a:pos x="533" y="105"/>
                </a:cxn>
                <a:cxn ang="0">
                  <a:pos x="497" y="120"/>
                </a:cxn>
                <a:cxn ang="0">
                  <a:pos x="452" y="108"/>
                </a:cxn>
                <a:cxn ang="0">
                  <a:pos x="350" y="72"/>
                </a:cxn>
                <a:cxn ang="0">
                  <a:pos x="158" y="39"/>
                </a:cxn>
                <a:cxn ang="0">
                  <a:pos x="50" y="39"/>
                </a:cxn>
                <a:cxn ang="0">
                  <a:pos x="23" y="6"/>
                </a:cxn>
              </a:cxnLst>
              <a:rect l="0" t="0" r="r" b="b"/>
              <a:pathLst>
                <a:path w="537" h="120">
                  <a:moveTo>
                    <a:pt x="23" y="6"/>
                  </a:moveTo>
                  <a:cubicBezTo>
                    <a:pt x="46" y="0"/>
                    <a:pt x="138" y="0"/>
                    <a:pt x="188" y="3"/>
                  </a:cubicBezTo>
                  <a:cubicBezTo>
                    <a:pt x="238" y="6"/>
                    <a:pt x="277" y="16"/>
                    <a:pt x="323" y="27"/>
                  </a:cubicBezTo>
                  <a:cubicBezTo>
                    <a:pt x="369" y="38"/>
                    <a:pt x="431" y="59"/>
                    <a:pt x="464" y="69"/>
                  </a:cubicBezTo>
                  <a:cubicBezTo>
                    <a:pt x="497" y="79"/>
                    <a:pt x="509" y="84"/>
                    <a:pt x="521" y="90"/>
                  </a:cubicBezTo>
                  <a:cubicBezTo>
                    <a:pt x="533" y="96"/>
                    <a:pt x="537" y="100"/>
                    <a:pt x="533" y="105"/>
                  </a:cubicBezTo>
                  <a:cubicBezTo>
                    <a:pt x="529" y="110"/>
                    <a:pt x="510" y="120"/>
                    <a:pt x="497" y="120"/>
                  </a:cubicBezTo>
                  <a:cubicBezTo>
                    <a:pt x="484" y="120"/>
                    <a:pt x="476" y="116"/>
                    <a:pt x="452" y="108"/>
                  </a:cubicBezTo>
                  <a:cubicBezTo>
                    <a:pt x="428" y="100"/>
                    <a:pt x="399" y="84"/>
                    <a:pt x="350" y="72"/>
                  </a:cubicBezTo>
                  <a:cubicBezTo>
                    <a:pt x="301" y="60"/>
                    <a:pt x="208" y="45"/>
                    <a:pt x="158" y="39"/>
                  </a:cubicBezTo>
                  <a:cubicBezTo>
                    <a:pt x="108" y="33"/>
                    <a:pt x="72" y="43"/>
                    <a:pt x="50" y="39"/>
                  </a:cubicBezTo>
                  <a:cubicBezTo>
                    <a:pt x="28" y="35"/>
                    <a:pt x="0" y="12"/>
                    <a:pt x="23" y="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71" name="Freeform 23"/>
            <p:cNvSpPr>
              <a:spLocks/>
            </p:cNvSpPr>
            <p:nvPr userDrawn="1"/>
          </p:nvSpPr>
          <p:spPr bwMode="auto">
            <a:xfrm>
              <a:off x="4968" y="312"/>
              <a:ext cx="800" cy="143"/>
            </a:xfrm>
            <a:custGeom>
              <a:avLst/>
              <a:gdLst/>
              <a:ahLst/>
              <a:cxnLst>
                <a:cxn ang="0">
                  <a:pos x="800" y="24"/>
                </a:cxn>
                <a:cxn ang="0">
                  <a:pos x="782" y="15"/>
                </a:cxn>
                <a:cxn ang="0">
                  <a:pos x="659" y="63"/>
                </a:cxn>
                <a:cxn ang="0">
                  <a:pos x="500" y="84"/>
                </a:cxn>
                <a:cxn ang="0">
                  <a:pos x="326" y="69"/>
                </a:cxn>
                <a:cxn ang="0">
                  <a:pos x="98" y="21"/>
                </a:cxn>
                <a:cxn ang="0">
                  <a:pos x="11" y="6"/>
                </a:cxn>
                <a:cxn ang="0">
                  <a:pos x="32" y="60"/>
                </a:cxn>
                <a:cxn ang="0">
                  <a:pos x="155" y="96"/>
                </a:cxn>
                <a:cxn ang="0">
                  <a:pos x="410" y="138"/>
                </a:cxn>
                <a:cxn ang="0">
                  <a:pos x="596" y="129"/>
                </a:cxn>
                <a:cxn ang="0">
                  <a:pos x="737" y="90"/>
                </a:cxn>
                <a:cxn ang="0">
                  <a:pos x="788" y="69"/>
                </a:cxn>
                <a:cxn ang="0">
                  <a:pos x="800" y="24"/>
                </a:cxn>
              </a:cxnLst>
              <a:rect l="0" t="0" r="r" b="b"/>
              <a:pathLst>
                <a:path w="800" h="143">
                  <a:moveTo>
                    <a:pt x="800" y="24"/>
                  </a:moveTo>
                  <a:lnTo>
                    <a:pt x="782" y="15"/>
                  </a:lnTo>
                  <a:cubicBezTo>
                    <a:pt x="759" y="21"/>
                    <a:pt x="706" y="51"/>
                    <a:pt x="659" y="63"/>
                  </a:cubicBezTo>
                  <a:cubicBezTo>
                    <a:pt x="612" y="75"/>
                    <a:pt x="555" y="83"/>
                    <a:pt x="500" y="84"/>
                  </a:cubicBezTo>
                  <a:cubicBezTo>
                    <a:pt x="445" y="85"/>
                    <a:pt x="393" y="79"/>
                    <a:pt x="326" y="69"/>
                  </a:cubicBezTo>
                  <a:cubicBezTo>
                    <a:pt x="259" y="59"/>
                    <a:pt x="150" y="31"/>
                    <a:pt x="98" y="21"/>
                  </a:cubicBezTo>
                  <a:cubicBezTo>
                    <a:pt x="46" y="11"/>
                    <a:pt x="22" y="0"/>
                    <a:pt x="11" y="6"/>
                  </a:cubicBezTo>
                  <a:cubicBezTo>
                    <a:pt x="0" y="12"/>
                    <a:pt x="8" y="45"/>
                    <a:pt x="32" y="60"/>
                  </a:cubicBezTo>
                  <a:cubicBezTo>
                    <a:pt x="56" y="75"/>
                    <a:pt x="92" y="83"/>
                    <a:pt x="155" y="96"/>
                  </a:cubicBezTo>
                  <a:cubicBezTo>
                    <a:pt x="218" y="109"/>
                    <a:pt x="337" y="133"/>
                    <a:pt x="410" y="138"/>
                  </a:cubicBezTo>
                  <a:cubicBezTo>
                    <a:pt x="483" y="143"/>
                    <a:pt x="542" y="137"/>
                    <a:pt x="596" y="129"/>
                  </a:cubicBezTo>
                  <a:cubicBezTo>
                    <a:pt x="650" y="121"/>
                    <a:pt x="705" y="100"/>
                    <a:pt x="737" y="90"/>
                  </a:cubicBezTo>
                  <a:cubicBezTo>
                    <a:pt x="769" y="80"/>
                    <a:pt x="780" y="80"/>
                    <a:pt x="788" y="69"/>
                  </a:cubicBezTo>
                  <a:cubicBezTo>
                    <a:pt x="796" y="58"/>
                    <a:pt x="792" y="39"/>
                    <a:pt x="800" y="2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72" name="Freeform 24"/>
            <p:cNvSpPr>
              <a:spLocks/>
            </p:cNvSpPr>
            <p:nvPr userDrawn="1"/>
          </p:nvSpPr>
          <p:spPr bwMode="auto">
            <a:xfrm>
              <a:off x="5318" y="240"/>
              <a:ext cx="402" cy="115"/>
            </a:xfrm>
            <a:custGeom>
              <a:avLst/>
              <a:gdLst/>
              <a:ahLst/>
              <a:cxnLst>
                <a:cxn ang="0">
                  <a:pos x="402" y="0"/>
                </a:cxn>
                <a:cxn ang="0">
                  <a:pos x="384" y="12"/>
                </a:cxn>
                <a:cxn ang="0">
                  <a:pos x="276" y="51"/>
                </a:cxn>
                <a:cxn ang="0">
                  <a:pos x="165" y="66"/>
                </a:cxn>
                <a:cxn ang="0">
                  <a:pos x="51" y="57"/>
                </a:cxn>
                <a:cxn ang="0">
                  <a:pos x="15" y="54"/>
                </a:cxn>
                <a:cxn ang="0">
                  <a:pos x="3" y="69"/>
                </a:cxn>
                <a:cxn ang="0">
                  <a:pos x="9" y="93"/>
                </a:cxn>
                <a:cxn ang="0">
                  <a:pos x="54" y="102"/>
                </a:cxn>
                <a:cxn ang="0">
                  <a:pos x="198" y="111"/>
                </a:cxn>
                <a:cxn ang="0">
                  <a:pos x="336" y="75"/>
                </a:cxn>
                <a:cxn ang="0">
                  <a:pos x="375" y="54"/>
                </a:cxn>
                <a:cxn ang="0">
                  <a:pos x="402" y="0"/>
                </a:cxn>
              </a:cxnLst>
              <a:rect l="0" t="0" r="r" b="b"/>
              <a:pathLst>
                <a:path w="402" h="115">
                  <a:moveTo>
                    <a:pt x="402" y="0"/>
                  </a:moveTo>
                  <a:lnTo>
                    <a:pt x="384" y="12"/>
                  </a:lnTo>
                  <a:cubicBezTo>
                    <a:pt x="363" y="20"/>
                    <a:pt x="312" y="42"/>
                    <a:pt x="276" y="51"/>
                  </a:cubicBezTo>
                  <a:cubicBezTo>
                    <a:pt x="240" y="60"/>
                    <a:pt x="202" y="65"/>
                    <a:pt x="165" y="66"/>
                  </a:cubicBezTo>
                  <a:cubicBezTo>
                    <a:pt x="128" y="67"/>
                    <a:pt x="76" y="59"/>
                    <a:pt x="51" y="57"/>
                  </a:cubicBezTo>
                  <a:cubicBezTo>
                    <a:pt x="26" y="55"/>
                    <a:pt x="23" y="52"/>
                    <a:pt x="15" y="54"/>
                  </a:cubicBezTo>
                  <a:cubicBezTo>
                    <a:pt x="7" y="56"/>
                    <a:pt x="4" y="63"/>
                    <a:pt x="3" y="69"/>
                  </a:cubicBezTo>
                  <a:cubicBezTo>
                    <a:pt x="2" y="75"/>
                    <a:pt x="0" y="88"/>
                    <a:pt x="9" y="93"/>
                  </a:cubicBezTo>
                  <a:cubicBezTo>
                    <a:pt x="18" y="98"/>
                    <a:pt x="22" y="99"/>
                    <a:pt x="54" y="102"/>
                  </a:cubicBezTo>
                  <a:cubicBezTo>
                    <a:pt x="86" y="105"/>
                    <a:pt x="151" y="115"/>
                    <a:pt x="198" y="111"/>
                  </a:cubicBezTo>
                  <a:cubicBezTo>
                    <a:pt x="245" y="107"/>
                    <a:pt x="307" y="84"/>
                    <a:pt x="336" y="75"/>
                  </a:cubicBezTo>
                  <a:cubicBezTo>
                    <a:pt x="365" y="66"/>
                    <a:pt x="365" y="65"/>
                    <a:pt x="375" y="54"/>
                  </a:cubicBezTo>
                  <a:cubicBezTo>
                    <a:pt x="385" y="43"/>
                    <a:pt x="392" y="26"/>
                    <a:pt x="402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4473" name="Group 25"/>
          <p:cNvGrpSpPr>
            <a:grpSpLocks/>
          </p:cNvGrpSpPr>
          <p:nvPr/>
        </p:nvGrpSpPr>
        <p:grpSpPr bwMode="auto">
          <a:xfrm>
            <a:off x="20638" y="6161088"/>
            <a:ext cx="9169400" cy="138112"/>
            <a:chOff x="0" y="4032"/>
            <a:chExt cx="5776" cy="87"/>
          </a:xfrm>
        </p:grpSpPr>
        <p:sp>
          <p:nvSpPr>
            <p:cNvPr id="104474" name="Freeform 26"/>
            <p:cNvSpPr>
              <a:spLocks/>
            </p:cNvSpPr>
            <p:nvPr userDrawn="1"/>
          </p:nvSpPr>
          <p:spPr bwMode="auto">
            <a:xfrm>
              <a:off x="4041" y="4047"/>
              <a:ext cx="1735" cy="72"/>
            </a:xfrm>
            <a:custGeom>
              <a:avLst/>
              <a:gdLst/>
              <a:ahLst/>
              <a:cxnLst>
                <a:cxn ang="0">
                  <a:pos x="165" y="6"/>
                </a:cxn>
                <a:cxn ang="0">
                  <a:pos x="450" y="3"/>
                </a:cxn>
                <a:cxn ang="0">
                  <a:pos x="714" y="12"/>
                </a:cxn>
                <a:cxn ang="0">
                  <a:pos x="957" y="24"/>
                </a:cxn>
                <a:cxn ang="0">
                  <a:pos x="1173" y="24"/>
                </a:cxn>
                <a:cxn ang="0">
                  <a:pos x="1473" y="15"/>
                </a:cxn>
                <a:cxn ang="0">
                  <a:pos x="1617" y="0"/>
                </a:cxn>
                <a:cxn ang="0">
                  <a:pos x="1719" y="15"/>
                </a:cxn>
                <a:cxn ang="0">
                  <a:pos x="1716" y="66"/>
                </a:cxn>
                <a:cxn ang="0">
                  <a:pos x="1632" y="51"/>
                </a:cxn>
                <a:cxn ang="0">
                  <a:pos x="1407" y="51"/>
                </a:cxn>
                <a:cxn ang="0">
                  <a:pos x="1191" y="48"/>
                </a:cxn>
                <a:cxn ang="0">
                  <a:pos x="870" y="60"/>
                </a:cxn>
                <a:cxn ang="0">
                  <a:pos x="492" y="48"/>
                </a:cxn>
                <a:cxn ang="0">
                  <a:pos x="291" y="27"/>
                </a:cxn>
                <a:cxn ang="0">
                  <a:pos x="21" y="36"/>
                </a:cxn>
                <a:cxn ang="0">
                  <a:pos x="165" y="6"/>
                </a:cxn>
              </a:cxnLst>
              <a:rect l="0" t="0" r="r" b="b"/>
              <a:pathLst>
                <a:path w="1735" h="72">
                  <a:moveTo>
                    <a:pt x="165" y="6"/>
                  </a:moveTo>
                  <a:cubicBezTo>
                    <a:pt x="236" y="1"/>
                    <a:pt x="359" y="2"/>
                    <a:pt x="450" y="3"/>
                  </a:cubicBezTo>
                  <a:cubicBezTo>
                    <a:pt x="541" y="4"/>
                    <a:pt x="630" y="9"/>
                    <a:pt x="714" y="12"/>
                  </a:cubicBezTo>
                  <a:cubicBezTo>
                    <a:pt x="798" y="15"/>
                    <a:pt x="881" y="22"/>
                    <a:pt x="957" y="24"/>
                  </a:cubicBezTo>
                  <a:cubicBezTo>
                    <a:pt x="1033" y="26"/>
                    <a:pt x="1087" y="25"/>
                    <a:pt x="1173" y="24"/>
                  </a:cubicBezTo>
                  <a:cubicBezTo>
                    <a:pt x="1259" y="23"/>
                    <a:pt x="1399" y="19"/>
                    <a:pt x="1473" y="15"/>
                  </a:cubicBezTo>
                  <a:cubicBezTo>
                    <a:pt x="1547" y="11"/>
                    <a:pt x="1576" y="0"/>
                    <a:pt x="1617" y="0"/>
                  </a:cubicBezTo>
                  <a:cubicBezTo>
                    <a:pt x="1658" y="0"/>
                    <a:pt x="1703" y="4"/>
                    <a:pt x="1719" y="15"/>
                  </a:cubicBezTo>
                  <a:cubicBezTo>
                    <a:pt x="1735" y="26"/>
                    <a:pt x="1730" y="60"/>
                    <a:pt x="1716" y="66"/>
                  </a:cubicBezTo>
                  <a:cubicBezTo>
                    <a:pt x="1702" y="72"/>
                    <a:pt x="1683" y="53"/>
                    <a:pt x="1632" y="51"/>
                  </a:cubicBezTo>
                  <a:cubicBezTo>
                    <a:pt x="1581" y="49"/>
                    <a:pt x="1480" y="51"/>
                    <a:pt x="1407" y="51"/>
                  </a:cubicBezTo>
                  <a:cubicBezTo>
                    <a:pt x="1334" y="51"/>
                    <a:pt x="1280" y="47"/>
                    <a:pt x="1191" y="48"/>
                  </a:cubicBezTo>
                  <a:cubicBezTo>
                    <a:pt x="1102" y="49"/>
                    <a:pt x="986" y="60"/>
                    <a:pt x="870" y="60"/>
                  </a:cubicBezTo>
                  <a:cubicBezTo>
                    <a:pt x="754" y="60"/>
                    <a:pt x="588" y="53"/>
                    <a:pt x="492" y="48"/>
                  </a:cubicBezTo>
                  <a:cubicBezTo>
                    <a:pt x="396" y="43"/>
                    <a:pt x="369" y="29"/>
                    <a:pt x="291" y="27"/>
                  </a:cubicBezTo>
                  <a:cubicBezTo>
                    <a:pt x="213" y="25"/>
                    <a:pt x="42" y="39"/>
                    <a:pt x="21" y="36"/>
                  </a:cubicBezTo>
                  <a:cubicBezTo>
                    <a:pt x="0" y="33"/>
                    <a:pt x="94" y="11"/>
                    <a:pt x="165" y="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75" name="Freeform 27"/>
            <p:cNvSpPr>
              <a:spLocks/>
            </p:cNvSpPr>
            <p:nvPr userDrawn="1"/>
          </p:nvSpPr>
          <p:spPr bwMode="auto">
            <a:xfrm>
              <a:off x="1727" y="4038"/>
              <a:ext cx="2655" cy="60"/>
            </a:xfrm>
            <a:custGeom>
              <a:avLst/>
              <a:gdLst/>
              <a:ahLst/>
              <a:cxnLst>
                <a:cxn ang="0">
                  <a:pos x="2641" y="6"/>
                </a:cxn>
                <a:cxn ang="0">
                  <a:pos x="2620" y="30"/>
                </a:cxn>
                <a:cxn ang="0">
                  <a:pos x="2368" y="45"/>
                </a:cxn>
                <a:cxn ang="0">
                  <a:pos x="2023" y="60"/>
                </a:cxn>
                <a:cxn ang="0">
                  <a:pos x="1786" y="48"/>
                </a:cxn>
                <a:cxn ang="0">
                  <a:pos x="1525" y="36"/>
                </a:cxn>
                <a:cxn ang="0">
                  <a:pos x="1195" y="45"/>
                </a:cxn>
                <a:cxn ang="0">
                  <a:pos x="817" y="39"/>
                </a:cxn>
                <a:cxn ang="0">
                  <a:pos x="499" y="27"/>
                </a:cxn>
                <a:cxn ang="0">
                  <a:pos x="136" y="39"/>
                </a:cxn>
                <a:cxn ang="0">
                  <a:pos x="10" y="33"/>
                </a:cxn>
                <a:cxn ang="0">
                  <a:pos x="76" y="24"/>
                </a:cxn>
                <a:cxn ang="0">
                  <a:pos x="310" y="18"/>
                </a:cxn>
                <a:cxn ang="0">
                  <a:pos x="544" y="0"/>
                </a:cxn>
                <a:cxn ang="0">
                  <a:pos x="853" y="21"/>
                </a:cxn>
                <a:cxn ang="0">
                  <a:pos x="1114" y="21"/>
                </a:cxn>
                <a:cxn ang="0">
                  <a:pos x="1399" y="3"/>
                </a:cxn>
                <a:cxn ang="0">
                  <a:pos x="1588" y="9"/>
                </a:cxn>
                <a:cxn ang="0">
                  <a:pos x="1807" y="21"/>
                </a:cxn>
                <a:cxn ang="0">
                  <a:pos x="2035" y="12"/>
                </a:cxn>
                <a:cxn ang="0">
                  <a:pos x="2290" y="18"/>
                </a:cxn>
                <a:cxn ang="0">
                  <a:pos x="2596" y="3"/>
                </a:cxn>
                <a:cxn ang="0">
                  <a:pos x="2641" y="6"/>
                </a:cxn>
              </a:cxnLst>
              <a:rect l="0" t="0" r="r" b="b"/>
              <a:pathLst>
                <a:path w="2655" h="60">
                  <a:moveTo>
                    <a:pt x="2641" y="6"/>
                  </a:moveTo>
                  <a:lnTo>
                    <a:pt x="2620" y="30"/>
                  </a:lnTo>
                  <a:cubicBezTo>
                    <a:pt x="2575" y="36"/>
                    <a:pt x="2467" y="40"/>
                    <a:pt x="2368" y="45"/>
                  </a:cubicBezTo>
                  <a:cubicBezTo>
                    <a:pt x="2269" y="50"/>
                    <a:pt x="2120" y="60"/>
                    <a:pt x="2023" y="60"/>
                  </a:cubicBezTo>
                  <a:cubicBezTo>
                    <a:pt x="1926" y="60"/>
                    <a:pt x="1869" y="52"/>
                    <a:pt x="1786" y="48"/>
                  </a:cubicBezTo>
                  <a:cubicBezTo>
                    <a:pt x="1703" y="44"/>
                    <a:pt x="1623" y="36"/>
                    <a:pt x="1525" y="36"/>
                  </a:cubicBezTo>
                  <a:cubicBezTo>
                    <a:pt x="1427" y="36"/>
                    <a:pt x="1313" y="44"/>
                    <a:pt x="1195" y="45"/>
                  </a:cubicBezTo>
                  <a:cubicBezTo>
                    <a:pt x="1077" y="46"/>
                    <a:pt x="933" y="42"/>
                    <a:pt x="817" y="39"/>
                  </a:cubicBezTo>
                  <a:cubicBezTo>
                    <a:pt x="701" y="36"/>
                    <a:pt x="612" y="27"/>
                    <a:pt x="499" y="27"/>
                  </a:cubicBezTo>
                  <a:cubicBezTo>
                    <a:pt x="386" y="27"/>
                    <a:pt x="217" y="38"/>
                    <a:pt x="136" y="39"/>
                  </a:cubicBezTo>
                  <a:cubicBezTo>
                    <a:pt x="55" y="40"/>
                    <a:pt x="20" y="36"/>
                    <a:pt x="10" y="33"/>
                  </a:cubicBezTo>
                  <a:cubicBezTo>
                    <a:pt x="0" y="30"/>
                    <a:pt x="26" y="27"/>
                    <a:pt x="76" y="24"/>
                  </a:cubicBezTo>
                  <a:cubicBezTo>
                    <a:pt x="126" y="21"/>
                    <a:pt x="232" y="22"/>
                    <a:pt x="310" y="18"/>
                  </a:cubicBezTo>
                  <a:cubicBezTo>
                    <a:pt x="388" y="14"/>
                    <a:pt x="454" y="0"/>
                    <a:pt x="544" y="0"/>
                  </a:cubicBezTo>
                  <a:cubicBezTo>
                    <a:pt x="634" y="0"/>
                    <a:pt x="758" y="18"/>
                    <a:pt x="853" y="21"/>
                  </a:cubicBezTo>
                  <a:cubicBezTo>
                    <a:pt x="948" y="24"/>
                    <a:pt x="1023" y="24"/>
                    <a:pt x="1114" y="21"/>
                  </a:cubicBezTo>
                  <a:cubicBezTo>
                    <a:pt x="1205" y="18"/>
                    <a:pt x="1320" y="5"/>
                    <a:pt x="1399" y="3"/>
                  </a:cubicBezTo>
                  <a:cubicBezTo>
                    <a:pt x="1478" y="1"/>
                    <a:pt x="1520" y="6"/>
                    <a:pt x="1588" y="9"/>
                  </a:cubicBezTo>
                  <a:cubicBezTo>
                    <a:pt x="1656" y="12"/>
                    <a:pt x="1733" y="21"/>
                    <a:pt x="1807" y="21"/>
                  </a:cubicBezTo>
                  <a:cubicBezTo>
                    <a:pt x="1881" y="21"/>
                    <a:pt x="1955" y="12"/>
                    <a:pt x="2035" y="12"/>
                  </a:cubicBezTo>
                  <a:cubicBezTo>
                    <a:pt x="2115" y="12"/>
                    <a:pt x="2197" y="19"/>
                    <a:pt x="2290" y="18"/>
                  </a:cubicBezTo>
                  <a:cubicBezTo>
                    <a:pt x="2383" y="17"/>
                    <a:pt x="2537" y="5"/>
                    <a:pt x="2596" y="3"/>
                  </a:cubicBezTo>
                  <a:cubicBezTo>
                    <a:pt x="2655" y="1"/>
                    <a:pt x="2651" y="3"/>
                    <a:pt x="2641" y="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76" name="Freeform 28"/>
            <p:cNvSpPr>
              <a:spLocks/>
            </p:cNvSpPr>
            <p:nvPr userDrawn="1"/>
          </p:nvSpPr>
          <p:spPr bwMode="auto">
            <a:xfrm>
              <a:off x="0" y="4032"/>
              <a:ext cx="2041" cy="62"/>
            </a:xfrm>
            <a:custGeom>
              <a:avLst/>
              <a:gdLst/>
              <a:ahLst/>
              <a:cxnLst>
                <a:cxn ang="0">
                  <a:pos x="1893" y="39"/>
                </a:cxn>
                <a:cxn ang="0">
                  <a:pos x="1578" y="45"/>
                </a:cxn>
                <a:cxn ang="0">
                  <a:pos x="1011" y="60"/>
                </a:cxn>
                <a:cxn ang="0">
                  <a:pos x="438" y="57"/>
                </a:cxn>
                <a:cxn ang="0">
                  <a:pos x="0" y="36"/>
                </a:cxn>
                <a:cxn ang="0">
                  <a:pos x="0" y="3"/>
                </a:cxn>
                <a:cxn ang="0">
                  <a:pos x="210" y="18"/>
                </a:cxn>
                <a:cxn ang="0">
                  <a:pos x="474" y="21"/>
                </a:cxn>
                <a:cxn ang="0">
                  <a:pos x="678" y="9"/>
                </a:cxn>
                <a:cxn ang="0">
                  <a:pos x="897" y="9"/>
                </a:cxn>
                <a:cxn ang="0">
                  <a:pos x="1167" y="30"/>
                </a:cxn>
                <a:cxn ang="0">
                  <a:pos x="1500" y="24"/>
                </a:cxn>
                <a:cxn ang="0">
                  <a:pos x="1758" y="3"/>
                </a:cxn>
                <a:cxn ang="0">
                  <a:pos x="1938" y="18"/>
                </a:cxn>
                <a:cxn ang="0">
                  <a:pos x="2034" y="33"/>
                </a:cxn>
                <a:cxn ang="0">
                  <a:pos x="1893" y="39"/>
                </a:cxn>
              </a:cxnLst>
              <a:rect l="0" t="0" r="r" b="b"/>
              <a:pathLst>
                <a:path w="2041" h="62">
                  <a:moveTo>
                    <a:pt x="1893" y="39"/>
                  </a:moveTo>
                  <a:cubicBezTo>
                    <a:pt x="1817" y="41"/>
                    <a:pt x="1725" y="42"/>
                    <a:pt x="1578" y="45"/>
                  </a:cubicBezTo>
                  <a:cubicBezTo>
                    <a:pt x="1431" y="48"/>
                    <a:pt x="1201" y="58"/>
                    <a:pt x="1011" y="60"/>
                  </a:cubicBezTo>
                  <a:cubicBezTo>
                    <a:pt x="821" y="62"/>
                    <a:pt x="606" y="61"/>
                    <a:pt x="438" y="57"/>
                  </a:cubicBezTo>
                  <a:cubicBezTo>
                    <a:pt x="270" y="53"/>
                    <a:pt x="73" y="45"/>
                    <a:pt x="0" y="36"/>
                  </a:cubicBezTo>
                  <a:lnTo>
                    <a:pt x="0" y="3"/>
                  </a:lnTo>
                  <a:cubicBezTo>
                    <a:pt x="35" y="0"/>
                    <a:pt x="131" y="15"/>
                    <a:pt x="210" y="18"/>
                  </a:cubicBezTo>
                  <a:cubicBezTo>
                    <a:pt x="289" y="21"/>
                    <a:pt x="396" y="22"/>
                    <a:pt x="474" y="21"/>
                  </a:cubicBezTo>
                  <a:cubicBezTo>
                    <a:pt x="552" y="20"/>
                    <a:pt x="608" y="11"/>
                    <a:pt x="678" y="9"/>
                  </a:cubicBezTo>
                  <a:cubicBezTo>
                    <a:pt x="748" y="7"/>
                    <a:pt x="816" y="6"/>
                    <a:pt x="897" y="9"/>
                  </a:cubicBezTo>
                  <a:cubicBezTo>
                    <a:pt x="978" y="12"/>
                    <a:pt x="1067" y="28"/>
                    <a:pt x="1167" y="30"/>
                  </a:cubicBezTo>
                  <a:cubicBezTo>
                    <a:pt x="1267" y="32"/>
                    <a:pt x="1402" y="28"/>
                    <a:pt x="1500" y="24"/>
                  </a:cubicBezTo>
                  <a:cubicBezTo>
                    <a:pt x="1598" y="20"/>
                    <a:pt x="1685" y="4"/>
                    <a:pt x="1758" y="3"/>
                  </a:cubicBezTo>
                  <a:cubicBezTo>
                    <a:pt x="1831" y="2"/>
                    <a:pt x="1892" y="13"/>
                    <a:pt x="1938" y="18"/>
                  </a:cubicBezTo>
                  <a:cubicBezTo>
                    <a:pt x="1984" y="23"/>
                    <a:pt x="2041" y="30"/>
                    <a:pt x="2034" y="33"/>
                  </a:cubicBezTo>
                  <a:cubicBezTo>
                    <a:pt x="2027" y="36"/>
                    <a:pt x="1969" y="37"/>
                    <a:pt x="1893" y="3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4477" name="Rectangle 2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68488"/>
            <a:ext cx="7772400" cy="1600200"/>
          </a:xfrm>
        </p:spPr>
        <p:txBody>
          <a:bodyPr anchorCtr="1"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104478" name="Rectangle 3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273175" y="3729038"/>
            <a:ext cx="6400800" cy="1371600"/>
          </a:xfrm>
        </p:spPr>
        <p:txBody>
          <a:bodyPr anchorCtr="1"/>
          <a:lstStyle>
            <a:lvl1pPr marL="0" indent="0" algn="ctr">
              <a:buFontTx/>
              <a:buNone/>
              <a:defRPr/>
            </a:lvl1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104479" name="Rectangle 31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63484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104480" name="Rectangle 32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484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104481" name="Rectangle 33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484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982A17A-7380-406F-A021-75155AB6103D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005E2E-B53C-4171-8A90-7F255AC14095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8350"/>
            <a:ext cx="1943100" cy="532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8350"/>
            <a:ext cx="5676900" cy="532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51BD83-9E62-4716-AD7B-6D750638F0A2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79E7E3-C23B-4C1D-824F-6FAD3F50863B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4F13B6-8CDC-4F8D-B354-C5EFD11B401F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C5B510-9014-4834-B3BB-9535BA757D07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DA6EFE-4726-4F33-94C5-6A52858695DC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D7565A-137D-4647-8F90-9253540D7ED7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1E751B-0B8E-4D04-A8E1-492977756114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91A75E-6292-4F21-B1E8-3B446BE25441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F9B6D-8115-45C6-AE12-C33C8E4BE446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426" name="Group 2"/>
          <p:cNvGrpSpPr>
            <a:grpSpLocks/>
          </p:cNvGrpSpPr>
          <p:nvPr/>
        </p:nvGrpSpPr>
        <p:grpSpPr bwMode="auto">
          <a:xfrm>
            <a:off x="0" y="0"/>
            <a:ext cx="9156700" cy="757238"/>
            <a:chOff x="0" y="0"/>
            <a:chExt cx="5768" cy="477"/>
          </a:xfrm>
        </p:grpSpPr>
        <p:sp>
          <p:nvSpPr>
            <p:cNvPr id="103427" name="Freeform 3"/>
            <p:cNvSpPr>
              <a:spLocks/>
            </p:cNvSpPr>
            <p:nvPr userDrawn="1"/>
          </p:nvSpPr>
          <p:spPr bwMode="auto">
            <a:xfrm>
              <a:off x="5" y="0"/>
              <a:ext cx="5763" cy="477"/>
            </a:xfrm>
            <a:custGeom>
              <a:avLst/>
              <a:gdLst/>
              <a:ahLst/>
              <a:cxnLst>
                <a:cxn ang="0">
                  <a:pos x="0" y="450"/>
                </a:cxn>
                <a:cxn ang="0">
                  <a:pos x="3" y="0"/>
                </a:cxn>
                <a:cxn ang="0">
                  <a:pos x="5763" y="0"/>
                </a:cxn>
                <a:cxn ang="0">
                  <a:pos x="5763" y="465"/>
                </a:cxn>
                <a:cxn ang="0">
                  <a:pos x="4821" y="477"/>
                </a:cxn>
                <a:cxn ang="0">
                  <a:pos x="4326" y="447"/>
                </a:cxn>
                <a:cxn ang="0">
                  <a:pos x="3783" y="465"/>
                </a:cxn>
                <a:cxn ang="0">
                  <a:pos x="3417" y="456"/>
                </a:cxn>
                <a:cxn ang="0">
                  <a:pos x="2973" y="459"/>
                </a:cxn>
                <a:cxn ang="0">
                  <a:pos x="2451" y="453"/>
                </a:cxn>
                <a:cxn ang="0">
                  <a:pos x="2289" y="441"/>
                </a:cxn>
                <a:cxn ang="0">
                  <a:pos x="2010" y="453"/>
                </a:cxn>
                <a:cxn ang="0">
                  <a:pos x="1827" y="450"/>
                </a:cxn>
                <a:cxn ang="0">
                  <a:pos x="1215" y="465"/>
                </a:cxn>
                <a:cxn ang="0">
                  <a:pos x="660" y="456"/>
                </a:cxn>
                <a:cxn ang="0">
                  <a:pos x="0" y="450"/>
                </a:cxn>
              </a:cxnLst>
              <a:rect l="0" t="0" r="r" b="b"/>
              <a:pathLst>
                <a:path w="5763" h="477">
                  <a:moveTo>
                    <a:pt x="0" y="450"/>
                  </a:moveTo>
                  <a:lnTo>
                    <a:pt x="3" y="0"/>
                  </a:lnTo>
                  <a:lnTo>
                    <a:pt x="5763" y="0"/>
                  </a:lnTo>
                  <a:lnTo>
                    <a:pt x="5763" y="465"/>
                  </a:lnTo>
                  <a:lnTo>
                    <a:pt x="4821" y="477"/>
                  </a:lnTo>
                  <a:lnTo>
                    <a:pt x="4326" y="447"/>
                  </a:lnTo>
                  <a:lnTo>
                    <a:pt x="3783" y="465"/>
                  </a:lnTo>
                  <a:lnTo>
                    <a:pt x="3417" y="456"/>
                  </a:lnTo>
                  <a:lnTo>
                    <a:pt x="2973" y="459"/>
                  </a:lnTo>
                  <a:lnTo>
                    <a:pt x="2451" y="453"/>
                  </a:lnTo>
                  <a:lnTo>
                    <a:pt x="2289" y="441"/>
                  </a:lnTo>
                  <a:lnTo>
                    <a:pt x="2010" y="453"/>
                  </a:lnTo>
                  <a:lnTo>
                    <a:pt x="1827" y="450"/>
                  </a:lnTo>
                  <a:lnTo>
                    <a:pt x="1215" y="465"/>
                  </a:lnTo>
                  <a:lnTo>
                    <a:pt x="660" y="456"/>
                  </a:lnTo>
                  <a:lnTo>
                    <a:pt x="0" y="450"/>
                  </a:ln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28" name="Freeform 4"/>
            <p:cNvSpPr>
              <a:spLocks/>
            </p:cNvSpPr>
            <p:nvPr userDrawn="1"/>
          </p:nvSpPr>
          <p:spPr bwMode="auto">
            <a:xfrm>
              <a:off x="0" y="98"/>
              <a:ext cx="256" cy="253"/>
            </a:xfrm>
            <a:custGeom>
              <a:avLst/>
              <a:gdLst/>
              <a:ahLst/>
              <a:cxnLst>
                <a:cxn ang="0">
                  <a:pos x="8" y="190"/>
                </a:cxn>
                <a:cxn ang="0">
                  <a:pos x="71" y="115"/>
                </a:cxn>
                <a:cxn ang="0">
                  <a:pos x="203" y="16"/>
                </a:cxn>
                <a:cxn ang="0">
                  <a:pos x="251" y="19"/>
                </a:cxn>
                <a:cxn ang="0">
                  <a:pos x="236" y="46"/>
                </a:cxn>
                <a:cxn ang="0">
                  <a:pos x="176" y="82"/>
                </a:cxn>
                <a:cxn ang="0">
                  <a:pos x="92" y="154"/>
                </a:cxn>
                <a:cxn ang="0">
                  <a:pos x="23" y="247"/>
                </a:cxn>
                <a:cxn ang="0">
                  <a:pos x="8" y="190"/>
                </a:cxn>
              </a:cxnLst>
              <a:rect l="0" t="0" r="r" b="b"/>
              <a:pathLst>
                <a:path w="256" h="253">
                  <a:moveTo>
                    <a:pt x="8" y="190"/>
                  </a:moveTo>
                  <a:cubicBezTo>
                    <a:pt x="16" y="168"/>
                    <a:pt x="38" y="144"/>
                    <a:pt x="71" y="115"/>
                  </a:cubicBezTo>
                  <a:cubicBezTo>
                    <a:pt x="104" y="86"/>
                    <a:pt x="173" y="32"/>
                    <a:pt x="203" y="16"/>
                  </a:cubicBezTo>
                  <a:cubicBezTo>
                    <a:pt x="233" y="0"/>
                    <a:pt x="246" y="14"/>
                    <a:pt x="251" y="19"/>
                  </a:cubicBezTo>
                  <a:cubicBezTo>
                    <a:pt x="256" y="24"/>
                    <a:pt x="249" y="35"/>
                    <a:pt x="236" y="46"/>
                  </a:cubicBezTo>
                  <a:cubicBezTo>
                    <a:pt x="223" y="57"/>
                    <a:pt x="200" y="64"/>
                    <a:pt x="176" y="82"/>
                  </a:cubicBezTo>
                  <a:cubicBezTo>
                    <a:pt x="152" y="100"/>
                    <a:pt x="118" y="126"/>
                    <a:pt x="92" y="154"/>
                  </a:cubicBezTo>
                  <a:cubicBezTo>
                    <a:pt x="66" y="182"/>
                    <a:pt x="36" y="241"/>
                    <a:pt x="23" y="247"/>
                  </a:cubicBezTo>
                  <a:cubicBezTo>
                    <a:pt x="10" y="253"/>
                    <a:pt x="0" y="212"/>
                    <a:pt x="8" y="19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29" name="Freeform 5"/>
            <p:cNvSpPr>
              <a:spLocks/>
            </p:cNvSpPr>
            <p:nvPr userDrawn="1"/>
          </p:nvSpPr>
          <p:spPr bwMode="auto">
            <a:xfrm>
              <a:off x="56" y="0"/>
              <a:ext cx="708" cy="459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0" y="453"/>
                </a:cxn>
                <a:cxn ang="0">
                  <a:pos x="72" y="324"/>
                </a:cxn>
                <a:cxn ang="0">
                  <a:pos x="198" y="201"/>
                </a:cxn>
                <a:cxn ang="0">
                  <a:pos x="366" y="102"/>
                </a:cxn>
                <a:cxn ang="0">
                  <a:pos x="531" y="36"/>
                </a:cxn>
                <a:cxn ang="0">
                  <a:pos x="609" y="0"/>
                </a:cxn>
                <a:cxn ang="0">
                  <a:pos x="708" y="3"/>
                </a:cxn>
                <a:cxn ang="0">
                  <a:pos x="591" y="66"/>
                </a:cxn>
                <a:cxn ang="0">
                  <a:pos x="417" y="126"/>
                </a:cxn>
                <a:cxn ang="0">
                  <a:pos x="237" y="231"/>
                </a:cxn>
                <a:cxn ang="0">
                  <a:pos x="117" y="345"/>
                </a:cxn>
                <a:cxn ang="0">
                  <a:pos x="51" y="459"/>
                </a:cxn>
                <a:cxn ang="0">
                  <a:pos x="0" y="453"/>
                </a:cxn>
              </a:cxnLst>
              <a:rect l="0" t="0" r="r" b="b"/>
              <a:pathLst>
                <a:path w="708" h="459">
                  <a:moveTo>
                    <a:pt x="0" y="432"/>
                  </a:moveTo>
                  <a:lnTo>
                    <a:pt x="0" y="453"/>
                  </a:lnTo>
                  <a:cubicBezTo>
                    <a:pt x="12" y="435"/>
                    <a:pt x="39" y="366"/>
                    <a:pt x="72" y="324"/>
                  </a:cubicBezTo>
                  <a:cubicBezTo>
                    <a:pt x="105" y="282"/>
                    <a:pt x="149" y="238"/>
                    <a:pt x="198" y="201"/>
                  </a:cubicBezTo>
                  <a:cubicBezTo>
                    <a:pt x="247" y="164"/>
                    <a:pt x="311" y="129"/>
                    <a:pt x="366" y="102"/>
                  </a:cubicBezTo>
                  <a:cubicBezTo>
                    <a:pt x="421" y="75"/>
                    <a:pt x="490" y="53"/>
                    <a:pt x="531" y="36"/>
                  </a:cubicBezTo>
                  <a:cubicBezTo>
                    <a:pt x="572" y="19"/>
                    <a:pt x="580" y="5"/>
                    <a:pt x="609" y="0"/>
                  </a:cubicBezTo>
                  <a:lnTo>
                    <a:pt x="708" y="3"/>
                  </a:lnTo>
                  <a:cubicBezTo>
                    <a:pt x="705" y="14"/>
                    <a:pt x="640" y="45"/>
                    <a:pt x="591" y="66"/>
                  </a:cubicBezTo>
                  <a:cubicBezTo>
                    <a:pt x="542" y="87"/>
                    <a:pt x="476" y="98"/>
                    <a:pt x="417" y="126"/>
                  </a:cubicBezTo>
                  <a:cubicBezTo>
                    <a:pt x="358" y="154"/>
                    <a:pt x="287" y="195"/>
                    <a:pt x="237" y="231"/>
                  </a:cubicBezTo>
                  <a:cubicBezTo>
                    <a:pt x="187" y="267"/>
                    <a:pt x="148" y="307"/>
                    <a:pt x="117" y="345"/>
                  </a:cubicBezTo>
                  <a:cubicBezTo>
                    <a:pt x="86" y="383"/>
                    <a:pt x="70" y="441"/>
                    <a:pt x="51" y="459"/>
                  </a:cubicBezTo>
                  <a:lnTo>
                    <a:pt x="0" y="453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30" name="Freeform 6"/>
            <p:cNvSpPr>
              <a:spLocks/>
            </p:cNvSpPr>
            <p:nvPr userDrawn="1"/>
          </p:nvSpPr>
          <p:spPr bwMode="auto">
            <a:xfrm>
              <a:off x="131" y="269"/>
              <a:ext cx="251" cy="194"/>
            </a:xfrm>
            <a:custGeom>
              <a:avLst/>
              <a:gdLst/>
              <a:ahLst/>
              <a:cxnLst>
                <a:cxn ang="0">
                  <a:pos x="21" y="163"/>
                </a:cxn>
                <a:cxn ang="0">
                  <a:pos x="9" y="184"/>
                </a:cxn>
                <a:cxn ang="0">
                  <a:pos x="75" y="103"/>
                </a:cxn>
                <a:cxn ang="0">
                  <a:pos x="165" y="28"/>
                </a:cxn>
                <a:cxn ang="0">
                  <a:pos x="207" y="7"/>
                </a:cxn>
                <a:cxn ang="0">
                  <a:pos x="246" y="4"/>
                </a:cxn>
                <a:cxn ang="0">
                  <a:pos x="237" y="34"/>
                </a:cxn>
                <a:cxn ang="0">
                  <a:pos x="183" y="61"/>
                </a:cxn>
                <a:cxn ang="0">
                  <a:pos x="108" y="124"/>
                </a:cxn>
                <a:cxn ang="0">
                  <a:pos x="54" y="190"/>
                </a:cxn>
                <a:cxn ang="0">
                  <a:pos x="6" y="184"/>
                </a:cxn>
              </a:cxnLst>
              <a:rect l="0" t="0" r="r" b="b"/>
              <a:pathLst>
                <a:path w="251" h="194">
                  <a:moveTo>
                    <a:pt x="21" y="163"/>
                  </a:moveTo>
                  <a:cubicBezTo>
                    <a:pt x="10" y="178"/>
                    <a:pt x="0" y="194"/>
                    <a:pt x="9" y="184"/>
                  </a:cubicBezTo>
                  <a:cubicBezTo>
                    <a:pt x="18" y="174"/>
                    <a:pt x="49" y="129"/>
                    <a:pt x="75" y="103"/>
                  </a:cubicBezTo>
                  <a:cubicBezTo>
                    <a:pt x="101" y="77"/>
                    <a:pt x="143" y="44"/>
                    <a:pt x="165" y="28"/>
                  </a:cubicBezTo>
                  <a:cubicBezTo>
                    <a:pt x="187" y="12"/>
                    <a:pt x="194" y="11"/>
                    <a:pt x="207" y="7"/>
                  </a:cubicBezTo>
                  <a:cubicBezTo>
                    <a:pt x="220" y="3"/>
                    <a:pt x="241" y="0"/>
                    <a:pt x="246" y="4"/>
                  </a:cubicBezTo>
                  <a:cubicBezTo>
                    <a:pt x="251" y="8"/>
                    <a:pt x="247" y="25"/>
                    <a:pt x="237" y="34"/>
                  </a:cubicBezTo>
                  <a:cubicBezTo>
                    <a:pt x="227" y="43"/>
                    <a:pt x="204" y="46"/>
                    <a:pt x="183" y="61"/>
                  </a:cubicBezTo>
                  <a:cubicBezTo>
                    <a:pt x="162" y="76"/>
                    <a:pt x="129" y="103"/>
                    <a:pt x="108" y="124"/>
                  </a:cubicBezTo>
                  <a:cubicBezTo>
                    <a:pt x="87" y="145"/>
                    <a:pt x="71" y="180"/>
                    <a:pt x="54" y="190"/>
                  </a:cubicBezTo>
                  <a:lnTo>
                    <a:pt x="6" y="18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31" name="Freeform 7"/>
            <p:cNvSpPr>
              <a:spLocks/>
            </p:cNvSpPr>
            <p:nvPr userDrawn="1"/>
          </p:nvSpPr>
          <p:spPr bwMode="auto">
            <a:xfrm>
              <a:off x="341" y="0"/>
              <a:ext cx="159" cy="72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5" y="36"/>
                </a:cxn>
                <a:cxn ang="0">
                  <a:pos x="6" y="60"/>
                </a:cxn>
                <a:cxn ang="0">
                  <a:pos x="36" y="69"/>
                </a:cxn>
                <a:cxn ang="0">
                  <a:pos x="87" y="42"/>
                </a:cxn>
                <a:cxn ang="0">
                  <a:pos x="159" y="0"/>
                </a:cxn>
                <a:cxn ang="0">
                  <a:pos x="99" y="0"/>
                </a:cxn>
              </a:cxnLst>
              <a:rect l="0" t="0" r="r" b="b"/>
              <a:pathLst>
                <a:path w="159" h="72">
                  <a:moveTo>
                    <a:pt x="99" y="0"/>
                  </a:moveTo>
                  <a:cubicBezTo>
                    <a:pt x="75" y="6"/>
                    <a:pt x="30" y="26"/>
                    <a:pt x="15" y="36"/>
                  </a:cubicBezTo>
                  <a:cubicBezTo>
                    <a:pt x="0" y="46"/>
                    <a:pt x="3" y="55"/>
                    <a:pt x="6" y="60"/>
                  </a:cubicBezTo>
                  <a:cubicBezTo>
                    <a:pt x="9" y="65"/>
                    <a:pt x="23" y="72"/>
                    <a:pt x="36" y="69"/>
                  </a:cubicBezTo>
                  <a:cubicBezTo>
                    <a:pt x="49" y="66"/>
                    <a:pt x="67" y="53"/>
                    <a:pt x="87" y="42"/>
                  </a:cubicBezTo>
                  <a:cubicBezTo>
                    <a:pt x="107" y="31"/>
                    <a:pt x="158" y="6"/>
                    <a:pt x="159" y="0"/>
                  </a:cubicBezTo>
                  <a:lnTo>
                    <a:pt x="99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32" name="Freeform 8"/>
            <p:cNvSpPr>
              <a:spLocks/>
            </p:cNvSpPr>
            <p:nvPr userDrawn="1"/>
          </p:nvSpPr>
          <p:spPr bwMode="auto">
            <a:xfrm>
              <a:off x="488" y="0"/>
              <a:ext cx="455" cy="216"/>
            </a:xfrm>
            <a:custGeom>
              <a:avLst/>
              <a:gdLst/>
              <a:ahLst/>
              <a:cxnLst>
                <a:cxn ang="0">
                  <a:pos x="395" y="0"/>
                </a:cxn>
                <a:cxn ang="0">
                  <a:pos x="338" y="48"/>
                </a:cxn>
                <a:cxn ang="0">
                  <a:pos x="242" y="102"/>
                </a:cxn>
                <a:cxn ang="0">
                  <a:pos x="104" y="147"/>
                </a:cxn>
                <a:cxn ang="0">
                  <a:pos x="35" y="168"/>
                </a:cxn>
                <a:cxn ang="0">
                  <a:pos x="8" y="192"/>
                </a:cxn>
                <a:cxn ang="0">
                  <a:pos x="8" y="213"/>
                </a:cxn>
                <a:cxn ang="0">
                  <a:pos x="59" y="213"/>
                </a:cxn>
                <a:cxn ang="0">
                  <a:pos x="86" y="192"/>
                </a:cxn>
                <a:cxn ang="0">
                  <a:pos x="173" y="159"/>
                </a:cxn>
                <a:cxn ang="0">
                  <a:pos x="299" y="126"/>
                </a:cxn>
                <a:cxn ang="0">
                  <a:pos x="392" y="72"/>
                </a:cxn>
                <a:cxn ang="0">
                  <a:pos x="455" y="0"/>
                </a:cxn>
                <a:cxn ang="0">
                  <a:pos x="395" y="0"/>
                </a:cxn>
              </a:cxnLst>
              <a:rect l="0" t="0" r="r" b="b"/>
              <a:pathLst>
                <a:path w="455" h="216">
                  <a:moveTo>
                    <a:pt x="395" y="0"/>
                  </a:moveTo>
                  <a:cubicBezTo>
                    <a:pt x="376" y="8"/>
                    <a:pt x="364" y="31"/>
                    <a:pt x="338" y="48"/>
                  </a:cubicBezTo>
                  <a:cubicBezTo>
                    <a:pt x="312" y="65"/>
                    <a:pt x="281" y="86"/>
                    <a:pt x="242" y="102"/>
                  </a:cubicBezTo>
                  <a:cubicBezTo>
                    <a:pt x="203" y="118"/>
                    <a:pt x="138" y="136"/>
                    <a:pt x="104" y="147"/>
                  </a:cubicBezTo>
                  <a:cubicBezTo>
                    <a:pt x="70" y="158"/>
                    <a:pt x="51" y="161"/>
                    <a:pt x="35" y="168"/>
                  </a:cubicBezTo>
                  <a:cubicBezTo>
                    <a:pt x="19" y="175"/>
                    <a:pt x="12" y="185"/>
                    <a:pt x="8" y="192"/>
                  </a:cubicBezTo>
                  <a:cubicBezTo>
                    <a:pt x="4" y="199"/>
                    <a:pt x="0" y="210"/>
                    <a:pt x="8" y="213"/>
                  </a:cubicBezTo>
                  <a:cubicBezTo>
                    <a:pt x="16" y="216"/>
                    <a:pt x="46" y="216"/>
                    <a:pt x="59" y="213"/>
                  </a:cubicBezTo>
                  <a:cubicBezTo>
                    <a:pt x="72" y="210"/>
                    <a:pt x="67" y="201"/>
                    <a:pt x="86" y="192"/>
                  </a:cubicBezTo>
                  <a:cubicBezTo>
                    <a:pt x="105" y="183"/>
                    <a:pt x="138" y="170"/>
                    <a:pt x="173" y="159"/>
                  </a:cubicBezTo>
                  <a:cubicBezTo>
                    <a:pt x="208" y="148"/>
                    <a:pt x="263" y="140"/>
                    <a:pt x="299" y="126"/>
                  </a:cubicBezTo>
                  <a:cubicBezTo>
                    <a:pt x="335" y="112"/>
                    <a:pt x="366" y="93"/>
                    <a:pt x="392" y="72"/>
                  </a:cubicBezTo>
                  <a:cubicBezTo>
                    <a:pt x="418" y="51"/>
                    <a:pt x="454" y="12"/>
                    <a:pt x="455" y="0"/>
                  </a:cubicBezTo>
                  <a:lnTo>
                    <a:pt x="39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33" name="Freeform 9"/>
            <p:cNvSpPr>
              <a:spLocks/>
            </p:cNvSpPr>
            <p:nvPr userDrawn="1"/>
          </p:nvSpPr>
          <p:spPr bwMode="auto">
            <a:xfrm>
              <a:off x="1448" y="37"/>
              <a:ext cx="414" cy="10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24" y="11"/>
                </a:cxn>
                <a:cxn ang="0">
                  <a:pos x="156" y="2"/>
                </a:cxn>
                <a:cxn ang="0">
                  <a:pos x="288" y="23"/>
                </a:cxn>
                <a:cxn ang="0">
                  <a:pos x="384" y="53"/>
                </a:cxn>
                <a:cxn ang="0">
                  <a:pos x="411" y="74"/>
                </a:cxn>
                <a:cxn ang="0">
                  <a:pos x="405" y="104"/>
                </a:cxn>
                <a:cxn ang="0">
                  <a:pos x="363" y="101"/>
                </a:cxn>
                <a:cxn ang="0">
                  <a:pos x="294" y="77"/>
                </a:cxn>
                <a:cxn ang="0">
                  <a:pos x="174" y="50"/>
                </a:cxn>
                <a:cxn ang="0">
                  <a:pos x="72" y="62"/>
                </a:cxn>
                <a:cxn ang="0">
                  <a:pos x="36" y="59"/>
                </a:cxn>
                <a:cxn ang="0">
                  <a:pos x="0" y="11"/>
                </a:cxn>
              </a:cxnLst>
              <a:rect l="0" t="0" r="r" b="b"/>
              <a:pathLst>
                <a:path w="414" h="108">
                  <a:moveTo>
                    <a:pt x="0" y="11"/>
                  </a:moveTo>
                  <a:lnTo>
                    <a:pt x="24" y="11"/>
                  </a:lnTo>
                  <a:cubicBezTo>
                    <a:pt x="50" y="9"/>
                    <a:pt x="112" y="0"/>
                    <a:pt x="156" y="2"/>
                  </a:cubicBezTo>
                  <a:cubicBezTo>
                    <a:pt x="200" y="4"/>
                    <a:pt x="250" y="15"/>
                    <a:pt x="288" y="23"/>
                  </a:cubicBezTo>
                  <a:cubicBezTo>
                    <a:pt x="326" y="31"/>
                    <a:pt x="363" y="44"/>
                    <a:pt x="384" y="53"/>
                  </a:cubicBezTo>
                  <a:cubicBezTo>
                    <a:pt x="405" y="62"/>
                    <a:pt x="408" y="66"/>
                    <a:pt x="411" y="74"/>
                  </a:cubicBezTo>
                  <a:cubicBezTo>
                    <a:pt x="414" y="82"/>
                    <a:pt x="413" y="100"/>
                    <a:pt x="405" y="104"/>
                  </a:cubicBezTo>
                  <a:cubicBezTo>
                    <a:pt x="397" y="108"/>
                    <a:pt x="381" y="105"/>
                    <a:pt x="363" y="101"/>
                  </a:cubicBezTo>
                  <a:cubicBezTo>
                    <a:pt x="345" y="97"/>
                    <a:pt x="325" y="85"/>
                    <a:pt x="294" y="77"/>
                  </a:cubicBezTo>
                  <a:cubicBezTo>
                    <a:pt x="263" y="69"/>
                    <a:pt x="211" y="53"/>
                    <a:pt x="174" y="50"/>
                  </a:cubicBezTo>
                  <a:cubicBezTo>
                    <a:pt x="137" y="47"/>
                    <a:pt x="95" y="61"/>
                    <a:pt x="72" y="62"/>
                  </a:cubicBezTo>
                  <a:cubicBezTo>
                    <a:pt x="49" y="63"/>
                    <a:pt x="48" y="66"/>
                    <a:pt x="36" y="59"/>
                  </a:cubicBezTo>
                  <a:cubicBezTo>
                    <a:pt x="24" y="52"/>
                    <a:pt x="13" y="36"/>
                    <a:pt x="0" y="11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34" name="Freeform 10"/>
            <p:cNvSpPr>
              <a:spLocks/>
            </p:cNvSpPr>
            <p:nvPr userDrawn="1"/>
          </p:nvSpPr>
          <p:spPr bwMode="auto">
            <a:xfrm>
              <a:off x="1790" y="0"/>
              <a:ext cx="520" cy="225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12" y="24"/>
                </a:cxn>
                <a:cxn ang="0">
                  <a:pos x="114" y="54"/>
                </a:cxn>
                <a:cxn ang="0">
                  <a:pos x="240" y="117"/>
                </a:cxn>
                <a:cxn ang="0">
                  <a:pos x="333" y="153"/>
                </a:cxn>
                <a:cxn ang="0">
                  <a:pos x="438" y="219"/>
                </a:cxn>
                <a:cxn ang="0">
                  <a:pos x="426" y="192"/>
                </a:cxn>
                <a:cxn ang="0">
                  <a:pos x="441" y="180"/>
                </a:cxn>
                <a:cxn ang="0">
                  <a:pos x="519" y="216"/>
                </a:cxn>
                <a:cxn ang="0">
                  <a:pos x="450" y="162"/>
                </a:cxn>
                <a:cxn ang="0">
                  <a:pos x="381" y="135"/>
                </a:cxn>
                <a:cxn ang="0">
                  <a:pos x="285" y="84"/>
                </a:cxn>
                <a:cxn ang="0">
                  <a:pos x="186" y="18"/>
                </a:cxn>
                <a:cxn ang="0">
                  <a:pos x="123" y="0"/>
                </a:cxn>
                <a:cxn ang="0">
                  <a:pos x="42" y="0"/>
                </a:cxn>
              </a:cxnLst>
              <a:rect l="0" t="0" r="r" b="b"/>
              <a:pathLst>
                <a:path w="520" h="225">
                  <a:moveTo>
                    <a:pt x="42" y="0"/>
                  </a:moveTo>
                  <a:cubicBezTo>
                    <a:pt x="24" y="4"/>
                    <a:pt x="0" y="15"/>
                    <a:pt x="12" y="24"/>
                  </a:cubicBezTo>
                  <a:cubicBezTo>
                    <a:pt x="24" y="33"/>
                    <a:pt x="76" y="39"/>
                    <a:pt x="114" y="54"/>
                  </a:cubicBezTo>
                  <a:cubicBezTo>
                    <a:pt x="152" y="69"/>
                    <a:pt x="203" y="100"/>
                    <a:pt x="240" y="117"/>
                  </a:cubicBezTo>
                  <a:cubicBezTo>
                    <a:pt x="277" y="134"/>
                    <a:pt x="300" y="136"/>
                    <a:pt x="333" y="153"/>
                  </a:cubicBezTo>
                  <a:cubicBezTo>
                    <a:pt x="366" y="170"/>
                    <a:pt x="423" y="213"/>
                    <a:pt x="438" y="219"/>
                  </a:cubicBezTo>
                  <a:cubicBezTo>
                    <a:pt x="453" y="225"/>
                    <a:pt x="426" y="198"/>
                    <a:pt x="426" y="192"/>
                  </a:cubicBezTo>
                  <a:cubicBezTo>
                    <a:pt x="426" y="186"/>
                    <a:pt x="426" y="176"/>
                    <a:pt x="441" y="180"/>
                  </a:cubicBezTo>
                  <a:cubicBezTo>
                    <a:pt x="456" y="184"/>
                    <a:pt x="518" y="219"/>
                    <a:pt x="519" y="216"/>
                  </a:cubicBezTo>
                  <a:cubicBezTo>
                    <a:pt x="520" y="213"/>
                    <a:pt x="473" y="176"/>
                    <a:pt x="450" y="162"/>
                  </a:cubicBezTo>
                  <a:cubicBezTo>
                    <a:pt x="427" y="148"/>
                    <a:pt x="408" y="148"/>
                    <a:pt x="381" y="135"/>
                  </a:cubicBezTo>
                  <a:cubicBezTo>
                    <a:pt x="354" y="122"/>
                    <a:pt x="318" y="104"/>
                    <a:pt x="285" y="84"/>
                  </a:cubicBezTo>
                  <a:cubicBezTo>
                    <a:pt x="252" y="64"/>
                    <a:pt x="213" y="32"/>
                    <a:pt x="186" y="18"/>
                  </a:cubicBezTo>
                  <a:cubicBezTo>
                    <a:pt x="159" y="4"/>
                    <a:pt x="147" y="2"/>
                    <a:pt x="123" y="0"/>
                  </a:cubicBezTo>
                  <a:lnTo>
                    <a:pt x="4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35" name="Freeform 11"/>
            <p:cNvSpPr>
              <a:spLocks/>
            </p:cNvSpPr>
            <p:nvPr userDrawn="1"/>
          </p:nvSpPr>
          <p:spPr bwMode="auto">
            <a:xfrm>
              <a:off x="1943" y="154"/>
              <a:ext cx="431" cy="233"/>
            </a:xfrm>
            <a:custGeom>
              <a:avLst/>
              <a:gdLst/>
              <a:ahLst/>
              <a:cxnLst>
                <a:cxn ang="0">
                  <a:pos x="6" y="38"/>
                </a:cxn>
                <a:cxn ang="0">
                  <a:pos x="9" y="20"/>
                </a:cxn>
                <a:cxn ang="0">
                  <a:pos x="42" y="2"/>
                </a:cxn>
                <a:cxn ang="0">
                  <a:pos x="90" y="35"/>
                </a:cxn>
                <a:cxn ang="0">
                  <a:pos x="189" y="89"/>
                </a:cxn>
                <a:cxn ang="0">
                  <a:pos x="288" y="140"/>
                </a:cxn>
                <a:cxn ang="0">
                  <a:pos x="375" y="176"/>
                </a:cxn>
                <a:cxn ang="0">
                  <a:pos x="396" y="176"/>
                </a:cxn>
                <a:cxn ang="0">
                  <a:pos x="429" y="212"/>
                </a:cxn>
                <a:cxn ang="0">
                  <a:pos x="408" y="233"/>
                </a:cxn>
                <a:cxn ang="0">
                  <a:pos x="333" y="212"/>
                </a:cxn>
                <a:cxn ang="0">
                  <a:pos x="186" y="143"/>
                </a:cxn>
                <a:cxn ang="0">
                  <a:pos x="48" y="68"/>
                </a:cxn>
                <a:cxn ang="0">
                  <a:pos x="6" y="38"/>
                </a:cxn>
              </a:cxnLst>
              <a:rect l="0" t="0" r="r" b="b"/>
              <a:pathLst>
                <a:path w="431" h="233">
                  <a:moveTo>
                    <a:pt x="6" y="38"/>
                  </a:moveTo>
                  <a:cubicBezTo>
                    <a:pt x="0" y="26"/>
                    <a:pt x="3" y="26"/>
                    <a:pt x="9" y="20"/>
                  </a:cubicBezTo>
                  <a:cubicBezTo>
                    <a:pt x="15" y="14"/>
                    <a:pt x="29" y="0"/>
                    <a:pt x="42" y="2"/>
                  </a:cubicBezTo>
                  <a:cubicBezTo>
                    <a:pt x="55" y="4"/>
                    <a:pt x="66" y="21"/>
                    <a:pt x="90" y="35"/>
                  </a:cubicBezTo>
                  <a:cubicBezTo>
                    <a:pt x="114" y="49"/>
                    <a:pt x="156" y="72"/>
                    <a:pt x="189" y="89"/>
                  </a:cubicBezTo>
                  <a:cubicBezTo>
                    <a:pt x="222" y="106"/>
                    <a:pt x="257" y="126"/>
                    <a:pt x="288" y="140"/>
                  </a:cubicBezTo>
                  <a:cubicBezTo>
                    <a:pt x="319" y="154"/>
                    <a:pt x="357" y="170"/>
                    <a:pt x="375" y="176"/>
                  </a:cubicBezTo>
                  <a:cubicBezTo>
                    <a:pt x="393" y="182"/>
                    <a:pt x="387" y="170"/>
                    <a:pt x="396" y="176"/>
                  </a:cubicBezTo>
                  <a:cubicBezTo>
                    <a:pt x="405" y="182"/>
                    <a:pt x="427" y="203"/>
                    <a:pt x="429" y="212"/>
                  </a:cubicBezTo>
                  <a:cubicBezTo>
                    <a:pt x="431" y="221"/>
                    <a:pt x="424" y="233"/>
                    <a:pt x="408" y="233"/>
                  </a:cubicBezTo>
                  <a:cubicBezTo>
                    <a:pt x="392" y="233"/>
                    <a:pt x="370" y="227"/>
                    <a:pt x="333" y="212"/>
                  </a:cubicBezTo>
                  <a:cubicBezTo>
                    <a:pt x="296" y="197"/>
                    <a:pt x="234" y="167"/>
                    <a:pt x="186" y="143"/>
                  </a:cubicBezTo>
                  <a:cubicBezTo>
                    <a:pt x="138" y="119"/>
                    <a:pt x="78" y="86"/>
                    <a:pt x="48" y="68"/>
                  </a:cubicBezTo>
                  <a:cubicBezTo>
                    <a:pt x="18" y="50"/>
                    <a:pt x="12" y="50"/>
                    <a:pt x="6" y="3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36" name="Freeform 12"/>
            <p:cNvSpPr>
              <a:spLocks/>
            </p:cNvSpPr>
            <p:nvPr userDrawn="1"/>
          </p:nvSpPr>
          <p:spPr bwMode="auto">
            <a:xfrm>
              <a:off x="2262" y="87"/>
              <a:ext cx="396" cy="227"/>
            </a:xfrm>
            <a:custGeom>
              <a:avLst/>
              <a:gdLst/>
              <a:ahLst/>
              <a:cxnLst>
                <a:cxn ang="0">
                  <a:pos x="2" y="9"/>
                </a:cxn>
                <a:cxn ang="0">
                  <a:pos x="53" y="66"/>
                </a:cxn>
                <a:cxn ang="0">
                  <a:pos x="176" y="132"/>
                </a:cxn>
                <a:cxn ang="0">
                  <a:pos x="293" y="189"/>
                </a:cxn>
                <a:cxn ang="0">
                  <a:pos x="341" y="222"/>
                </a:cxn>
                <a:cxn ang="0">
                  <a:pos x="377" y="219"/>
                </a:cxn>
                <a:cxn ang="0">
                  <a:pos x="377" y="180"/>
                </a:cxn>
                <a:cxn ang="0">
                  <a:pos x="260" y="126"/>
                </a:cxn>
                <a:cxn ang="0">
                  <a:pos x="113" y="51"/>
                </a:cxn>
                <a:cxn ang="0">
                  <a:pos x="41" y="9"/>
                </a:cxn>
                <a:cxn ang="0">
                  <a:pos x="2" y="9"/>
                </a:cxn>
              </a:cxnLst>
              <a:rect l="0" t="0" r="r" b="b"/>
              <a:pathLst>
                <a:path w="396" h="227">
                  <a:moveTo>
                    <a:pt x="2" y="9"/>
                  </a:moveTo>
                  <a:cubicBezTo>
                    <a:pt x="4" y="18"/>
                    <a:pt x="24" y="45"/>
                    <a:pt x="53" y="66"/>
                  </a:cubicBezTo>
                  <a:cubicBezTo>
                    <a:pt x="82" y="87"/>
                    <a:pt x="136" y="111"/>
                    <a:pt x="176" y="132"/>
                  </a:cubicBezTo>
                  <a:cubicBezTo>
                    <a:pt x="216" y="153"/>
                    <a:pt x="266" y="174"/>
                    <a:pt x="293" y="189"/>
                  </a:cubicBezTo>
                  <a:cubicBezTo>
                    <a:pt x="320" y="204"/>
                    <a:pt x="327" y="217"/>
                    <a:pt x="341" y="222"/>
                  </a:cubicBezTo>
                  <a:cubicBezTo>
                    <a:pt x="355" y="227"/>
                    <a:pt x="371" y="226"/>
                    <a:pt x="377" y="219"/>
                  </a:cubicBezTo>
                  <a:cubicBezTo>
                    <a:pt x="383" y="212"/>
                    <a:pt x="396" y="195"/>
                    <a:pt x="377" y="180"/>
                  </a:cubicBezTo>
                  <a:cubicBezTo>
                    <a:pt x="358" y="165"/>
                    <a:pt x="304" y="147"/>
                    <a:pt x="260" y="126"/>
                  </a:cubicBezTo>
                  <a:cubicBezTo>
                    <a:pt x="216" y="105"/>
                    <a:pt x="149" y="70"/>
                    <a:pt x="113" y="51"/>
                  </a:cubicBezTo>
                  <a:cubicBezTo>
                    <a:pt x="77" y="32"/>
                    <a:pt x="60" y="17"/>
                    <a:pt x="41" y="9"/>
                  </a:cubicBezTo>
                  <a:cubicBezTo>
                    <a:pt x="22" y="1"/>
                    <a:pt x="0" y="0"/>
                    <a:pt x="2" y="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37" name="Freeform 13"/>
            <p:cNvSpPr>
              <a:spLocks/>
            </p:cNvSpPr>
            <p:nvPr userDrawn="1"/>
          </p:nvSpPr>
          <p:spPr bwMode="auto">
            <a:xfrm>
              <a:off x="2264" y="240"/>
              <a:ext cx="516" cy="223"/>
            </a:xfrm>
            <a:custGeom>
              <a:avLst/>
              <a:gdLst/>
              <a:ahLst/>
              <a:cxnLst>
                <a:cxn ang="0">
                  <a:pos x="3" y="10"/>
                </a:cxn>
                <a:cxn ang="0">
                  <a:pos x="105" y="97"/>
                </a:cxn>
                <a:cxn ang="0">
                  <a:pos x="243" y="178"/>
                </a:cxn>
                <a:cxn ang="0">
                  <a:pos x="357" y="217"/>
                </a:cxn>
                <a:cxn ang="0">
                  <a:pos x="498" y="214"/>
                </a:cxn>
                <a:cxn ang="0">
                  <a:pos x="468" y="187"/>
                </a:cxn>
                <a:cxn ang="0">
                  <a:pos x="309" y="136"/>
                </a:cxn>
                <a:cxn ang="0">
                  <a:pos x="123" y="34"/>
                </a:cxn>
                <a:cxn ang="0">
                  <a:pos x="3" y="10"/>
                </a:cxn>
              </a:cxnLst>
              <a:rect l="0" t="0" r="r" b="b"/>
              <a:pathLst>
                <a:path w="516" h="223">
                  <a:moveTo>
                    <a:pt x="3" y="10"/>
                  </a:moveTo>
                  <a:cubicBezTo>
                    <a:pt x="0" y="20"/>
                    <a:pt x="65" y="69"/>
                    <a:pt x="105" y="97"/>
                  </a:cubicBezTo>
                  <a:cubicBezTo>
                    <a:pt x="145" y="125"/>
                    <a:pt x="201" y="158"/>
                    <a:pt x="243" y="178"/>
                  </a:cubicBezTo>
                  <a:cubicBezTo>
                    <a:pt x="285" y="198"/>
                    <a:pt x="315" y="211"/>
                    <a:pt x="357" y="217"/>
                  </a:cubicBezTo>
                  <a:cubicBezTo>
                    <a:pt x="399" y="223"/>
                    <a:pt x="480" y="219"/>
                    <a:pt x="498" y="214"/>
                  </a:cubicBezTo>
                  <a:cubicBezTo>
                    <a:pt x="516" y="209"/>
                    <a:pt x="499" y="200"/>
                    <a:pt x="468" y="187"/>
                  </a:cubicBezTo>
                  <a:cubicBezTo>
                    <a:pt x="437" y="174"/>
                    <a:pt x="366" y="161"/>
                    <a:pt x="309" y="136"/>
                  </a:cubicBezTo>
                  <a:cubicBezTo>
                    <a:pt x="252" y="111"/>
                    <a:pt x="172" y="54"/>
                    <a:pt x="123" y="34"/>
                  </a:cubicBezTo>
                  <a:cubicBezTo>
                    <a:pt x="74" y="14"/>
                    <a:pt x="6" y="0"/>
                    <a:pt x="3" y="1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38" name="Freeform 14"/>
            <p:cNvSpPr>
              <a:spLocks/>
            </p:cNvSpPr>
            <p:nvPr userDrawn="1"/>
          </p:nvSpPr>
          <p:spPr bwMode="auto">
            <a:xfrm>
              <a:off x="2723" y="324"/>
              <a:ext cx="414" cy="100"/>
            </a:xfrm>
            <a:custGeom>
              <a:avLst/>
              <a:gdLst/>
              <a:ahLst/>
              <a:cxnLst>
                <a:cxn ang="0">
                  <a:pos x="69" y="60"/>
                </a:cxn>
                <a:cxn ang="0">
                  <a:pos x="12" y="42"/>
                </a:cxn>
                <a:cxn ang="0">
                  <a:pos x="3" y="15"/>
                </a:cxn>
                <a:cxn ang="0">
                  <a:pos x="30" y="0"/>
                </a:cxn>
                <a:cxn ang="0">
                  <a:pos x="117" y="18"/>
                </a:cxn>
                <a:cxn ang="0">
                  <a:pos x="243" y="48"/>
                </a:cxn>
                <a:cxn ang="0">
                  <a:pos x="387" y="48"/>
                </a:cxn>
                <a:cxn ang="0">
                  <a:pos x="408" y="54"/>
                </a:cxn>
                <a:cxn ang="0">
                  <a:pos x="381" y="87"/>
                </a:cxn>
                <a:cxn ang="0">
                  <a:pos x="318" y="99"/>
                </a:cxn>
                <a:cxn ang="0">
                  <a:pos x="195" y="93"/>
                </a:cxn>
                <a:cxn ang="0">
                  <a:pos x="69" y="60"/>
                </a:cxn>
              </a:cxnLst>
              <a:rect l="0" t="0" r="r" b="b"/>
              <a:pathLst>
                <a:path w="414" h="100">
                  <a:moveTo>
                    <a:pt x="69" y="60"/>
                  </a:moveTo>
                  <a:cubicBezTo>
                    <a:pt x="39" y="52"/>
                    <a:pt x="23" y="49"/>
                    <a:pt x="12" y="42"/>
                  </a:cubicBezTo>
                  <a:cubicBezTo>
                    <a:pt x="1" y="35"/>
                    <a:pt x="0" y="22"/>
                    <a:pt x="3" y="15"/>
                  </a:cubicBezTo>
                  <a:cubicBezTo>
                    <a:pt x="6" y="8"/>
                    <a:pt x="11" y="0"/>
                    <a:pt x="30" y="0"/>
                  </a:cubicBezTo>
                  <a:cubicBezTo>
                    <a:pt x="49" y="0"/>
                    <a:pt x="82" y="10"/>
                    <a:pt x="117" y="18"/>
                  </a:cubicBezTo>
                  <a:cubicBezTo>
                    <a:pt x="152" y="26"/>
                    <a:pt x="198" y="43"/>
                    <a:pt x="243" y="48"/>
                  </a:cubicBezTo>
                  <a:cubicBezTo>
                    <a:pt x="288" y="53"/>
                    <a:pt x="360" y="47"/>
                    <a:pt x="387" y="48"/>
                  </a:cubicBezTo>
                  <a:cubicBezTo>
                    <a:pt x="414" y="49"/>
                    <a:pt x="409" y="48"/>
                    <a:pt x="408" y="54"/>
                  </a:cubicBezTo>
                  <a:cubicBezTo>
                    <a:pt x="407" y="60"/>
                    <a:pt x="396" y="80"/>
                    <a:pt x="381" y="87"/>
                  </a:cubicBezTo>
                  <a:cubicBezTo>
                    <a:pt x="366" y="94"/>
                    <a:pt x="349" y="98"/>
                    <a:pt x="318" y="99"/>
                  </a:cubicBezTo>
                  <a:cubicBezTo>
                    <a:pt x="287" y="100"/>
                    <a:pt x="237" y="99"/>
                    <a:pt x="195" y="93"/>
                  </a:cubicBezTo>
                  <a:cubicBezTo>
                    <a:pt x="153" y="87"/>
                    <a:pt x="99" y="68"/>
                    <a:pt x="69" y="6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39" name="Freeform 15"/>
            <p:cNvSpPr>
              <a:spLocks/>
            </p:cNvSpPr>
            <p:nvPr userDrawn="1"/>
          </p:nvSpPr>
          <p:spPr bwMode="auto">
            <a:xfrm>
              <a:off x="3165" y="375"/>
              <a:ext cx="150" cy="72"/>
            </a:xfrm>
            <a:custGeom>
              <a:avLst/>
              <a:gdLst/>
              <a:ahLst/>
              <a:cxnLst>
                <a:cxn ang="0">
                  <a:pos x="3" y="67"/>
                </a:cxn>
                <a:cxn ang="0">
                  <a:pos x="84" y="19"/>
                </a:cxn>
                <a:cxn ang="0">
                  <a:pos x="123" y="1"/>
                </a:cxn>
                <a:cxn ang="0">
                  <a:pos x="150" y="22"/>
                </a:cxn>
                <a:cxn ang="0">
                  <a:pos x="123" y="55"/>
                </a:cxn>
                <a:cxn ang="0">
                  <a:pos x="90" y="70"/>
                </a:cxn>
                <a:cxn ang="0">
                  <a:pos x="0" y="67"/>
                </a:cxn>
              </a:cxnLst>
              <a:rect l="0" t="0" r="r" b="b"/>
              <a:pathLst>
                <a:path w="150" h="72">
                  <a:moveTo>
                    <a:pt x="3" y="67"/>
                  </a:moveTo>
                  <a:cubicBezTo>
                    <a:pt x="16" y="59"/>
                    <a:pt x="64" y="30"/>
                    <a:pt x="84" y="19"/>
                  </a:cubicBezTo>
                  <a:cubicBezTo>
                    <a:pt x="104" y="8"/>
                    <a:pt x="112" y="0"/>
                    <a:pt x="123" y="1"/>
                  </a:cubicBezTo>
                  <a:cubicBezTo>
                    <a:pt x="134" y="2"/>
                    <a:pt x="150" y="13"/>
                    <a:pt x="150" y="22"/>
                  </a:cubicBezTo>
                  <a:cubicBezTo>
                    <a:pt x="150" y="31"/>
                    <a:pt x="133" y="47"/>
                    <a:pt x="123" y="55"/>
                  </a:cubicBezTo>
                  <a:cubicBezTo>
                    <a:pt x="113" y="63"/>
                    <a:pt x="110" y="68"/>
                    <a:pt x="90" y="70"/>
                  </a:cubicBezTo>
                  <a:cubicBezTo>
                    <a:pt x="70" y="72"/>
                    <a:pt x="35" y="69"/>
                    <a:pt x="0" y="67"/>
                  </a:cubicBez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40" name="Freeform 16"/>
            <p:cNvSpPr>
              <a:spLocks/>
            </p:cNvSpPr>
            <p:nvPr userDrawn="1"/>
          </p:nvSpPr>
          <p:spPr bwMode="auto">
            <a:xfrm>
              <a:off x="3463" y="267"/>
              <a:ext cx="148" cy="91"/>
            </a:xfrm>
            <a:custGeom>
              <a:avLst/>
              <a:gdLst/>
              <a:ahLst/>
              <a:cxnLst>
                <a:cxn ang="0">
                  <a:pos x="1" y="69"/>
                </a:cxn>
                <a:cxn ang="0">
                  <a:pos x="25" y="51"/>
                </a:cxn>
                <a:cxn ang="0">
                  <a:pos x="100" y="9"/>
                </a:cxn>
                <a:cxn ang="0">
                  <a:pos x="133" y="3"/>
                </a:cxn>
                <a:cxn ang="0">
                  <a:pos x="136" y="27"/>
                </a:cxn>
                <a:cxn ang="0">
                  <a:pos x="61" y="75"/>
                </a:cxn>
                <a:cxn ang="0">
                  <a:pos x="19" y="90"/>
                </a:cxn>
                <a:cxn ang="0">
                  <a:pos x="1" y="69"/>
                </a:cxn>
              </a:cxnLst>
              <a:rect l="0" t="0" r="r" b="b"/>
              <a:pathLst>
                <a:path w="148" h="91">
                  <a:moveTo>
                    <a:pt x="1" y="69"/>
                  </a:moveTo>
                  <a:cubicBezTo>
                    <a:pt x="2" y="63"/>
                    <a:pt x="9" y="61"/>
                    <a:pt x="25" y="51"/>
                  </a:cubicBezTo>
                  <a:cubicBezTo>
                    <a:pt x="41" y="41"/>
                    <a:pt x="82" y="17"/>
                    <a:pt x="100" y="9"/>
                  </a:cubicBezTo>
                  <a:cubicBezTo>
                    <a:pt x="118" y="1"/>
                    <a:pt x="127" y="0"/>
                    <a:pt x="133" y="3"/>
                  </a:cubicBezTo>
                  <a:cubicBezTo>
                    <a:pt x="139" y="6"/>
                    <a:pt x="148" y="15"/>
                    <a:pt x="136" y="27"/>
                  </a:cubicBezTo>
                  <a:cubicBezTo>
                    <a:pt x="124" y="39"/>
                    <a:pt x="80" y="65"/>
                    <a:pt x="61" y="75"/>
                  </a:cubicBezTo>
                  <a:cubicBezTo>
                    <a:pt x="42" y="85"/>
                    <a:pt x="29" y="91"/>
                    <a:pt x="19" y="90"/>
                  </a:cubicBezTo>
                  <a:cubicBezTo>
                    <a:pt x="9" y="89"/>
                    <a:pt x="0" y="75"/>
                    <a:pt x="1" y="6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41" name="Freeform 17"/>
            <p:cNvSpPr>
              <a:spLocks/>
            </p:cNvSpPr>
            <p:nvPr userDrawn="1"/>
          </p:nvSpPr>
          <p:spPr bwMode="auto">
            <a:xfrm>
              <a:off x="3580" y="58"/>
              <a:ext cx="938" cy="158"/>
            </a:xfrm>
            <a:custGeom>
              <a:avLst/>
              <a:gdLst/>
              <a:ahLst/>
              <a:cxnLst>
                <a:cxn ang="0">
                  <a:pos x="172" y="86"/>
                </a:cxn>
                <a:cxn ang="0">
                  <a:pos x="61" y="137"/>
                </a:cxn>
                <a:cxn ang="0">
                  <a:pos x="16" y="155"/>
                </a:cxn>
                <a:cxn ang="0">
                  <a:pos x="7" y="122"/>
                </a:cxn>
                <a:cxn ang="0">
                  <a:pos x="58" y="80"/>
                </a:cxn>
                <a:cxn ang="0">
                  <a:pos x="172" y="38"/>
                </a:cxn>
                <a:cxn ang="0">
                  <a:pos x="304" y="11"/>
                </a:cxn>
                <a:cxn ang="0">
                  <a:pos x="463" y="2"/>
                </a:cxn>
                <a:cxn ang="0">
                  <a:pos x="631" y="23"/>
                </a:cxn>
                <a:cxn ang="0">
                  <a:pos x="796" y="53"/>
                </a:cxn>
                <a:cxn ang="0">
                  <a:pos x="841" y="47"/>
                </a:cxn>
                <a:cxn ang="0">
                  <a:pos x="907" y="71"/>
                </a:cxn>
                <a:cxn ang="0">
                  <a:pos x="919" y="101"/>
                </a:cxn>
                <a:cxn ang="0">
                  <a:pos x="793" y="98"/>
                </a:cxn>
                <a:cxn ang="0">
                  <a:pos x="634" y="62"/>
                </a:cxn>
                <a:cxn ang="0">
                  <a:pos x="439" y="38"/>
                </a:cxn>
                <a:cxn ang="0">
                  <a:pos x="238" y="59"/>
                </a:cxn>
                <a:cxn ang="0">
                  <a:pos x="172" y="86"/>
                </a:cxn>
              </a:cxnLst>
              <a:rect l="0" t="0" r="r" b="b"/>
              <a:pathLst>
                <a:path w="938" h="158">
                  <a:moveTo>
                    <a:pt x="172" y="86"/>
                  </a:moveTo>
                  <a:cubicBezTo>
                    <a:pt x="142" y="99"/>
                    <a:pt x="87" y="126"/>
                    <a:pt x="61" y="137"/>
                  </a:cubicBezTo>
                  <a:cubicBezTo>
                    <a:pt x="35" y="148"/>
                    <a:pt x="25" y="158"/>
                    <a:pt x="16" y="155"/>
                  </a:cubicBezTo>
                  <a:cubicBezTo>
                    <a:pt x="7" y="152"/>
                    <a:pt x="0" y="134"/>
                    <a:pt x="7" y="122"/>
                  </a:cubicBezTo>
                  <a:cubicBezTo>
                    <a:pt x="14" y="110"/>
                    <a:pt x="31" y="94"/>
                    <a:pt x="58" y="80"/>
                  </a:cubicBezTo>
                  <a:cubicBezTo>
                    <a:pt x="85" y="66"/>
                    <a:pt x="131" y="49"/>
                    <a:pt x="172" y="38"/>
                  </a:cubicBezTo>
                  <a:cubicBezTo>
                    <a:pt x="213" y="27"/>
                    <a:pt x="256" y="17"/>
                    <a:pt x="304" y="11"/>
                  </a:cubicBezTo>
                  <a:cubicBezTo>
                    <a:pt x="352" y="5"/>
                    <a:pt x="409" y="0"/>
                    <a:pt x="463" y="2"/>
                  </a:cubicBezTo>
                  <a:cubicBezTo>
                    <a:pt x="517" y="4"/>
                    <a:pt x="576" y="15"/>
                    <a:pt x="631" y="23"/>
                  </a:cubicBezTo>
                  <a:cubicBezTo>
                    <a:pt x="686" y="31"/>
                    <a:pt x="761" y="49"/>
                    <a:pt x="796" y="53"/>
                  </a:cubicBezTo>
                  <a:cubicBezTo>
                    <a:pt x="831" y="57"/>
                    <a:pt x="823" y="44"/>
                    <a:pt x="841" y="47"/>
                  </a:cubicBezTo>
                  <a:cubicBezTo>
                    <a:pt x="859" y="50"/>
                    <a:pt x="894" y="62"/>
                    <a:pt x="907" y="71"/>
                  </a:cubicBezTo>
                  <a:cubicBezTo>
                    <a:pt x="920" y="80"/>
                    <a:pt x="938" y="97"/>
                    <a:pt x="919" y="101"/>
                  </a:cubicBezTo>
                  <a:cubicBezTo>
                    <a:pt x="900" y="105"/>
                    <a:pt x="840" y="104"/>
                    <a:pt x="793" y="98"/>
                  </a:cubicBezTo>
                  <a:cubicBezTo>
                    <a:pt x="746" y="92"/>
                    <a:pt x="693" y="72"/>
                    <a:pt x="634" y="62"/>
                  </a:cubicBezTo>
                  <a:cubicBezTo>
                    <a:pt x="575" y="52"/>
                    <a:pt x="505" y="38"/>
                    <a:pt x="439" y="38"/>
                  </a:cubicBezTo>
                  <a:cubicBezTo>
                    <a:pt x="373" y="38"/>
                    <a:pt x="284" y="51"/>
                    <a:pt x="238" y="59"/>
                  </a:cubicBezTo>
                  <a:cubicBezTo>
                    <a:pt x="192" y="67"/>
                    <a:pt x="202" y="73"/>
                    <a:pt x="172" y="8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42" name="Freeform 18"/>
            <p:cNvSpPr>
              <a:spLocks/>
            </p:cNvSpPr>
            <p:nvPr userDrawn="1"/>
          </p:nvSpPr>
          <p:spPr bwMode="auto">
            <a:xfrm>
              <a:off x="3686" y="145"/>
              <a:ext cx="372" cy="98"/>
            </a:xfrm>
            <a:custGeom>
              <a:avLst/>
              <a:gdLst/>
              <a:ahLst/>
              <a:cxnLst>
                <a:cxn ang="0">
                  <a:pos x="18" y="47"/>
                </a:cxn>
                <a:cxn ang="0">
                  <a:pos x="141" y="17"/>
                </a:cxn>
                <a:cxn ang="0">
                  <a:pos x="246" y="2"/>
                </a:cxn>
                <a:cxn ang="0">
                  <a:pos x="351" y="5"/>
                </a:cxn>
                <a:cxn ang="0">
                  <a:pos x="372" y="23"/>
                </a:cxn>
                <a:cxn ang="0">
                  <a:pos x="354" y="44"/>
                </a:cxn>
                <a:cxn ang="0">
                  <a:pos x="264" y="50"/>
                </a:cxn>
                <a:cxn ang="0">
                  <a:pos x="168" y="53"/>
                </a:cxn>
                <a:cxn ang="0">
                  <a:pos x="72" y="77"/>
                </a:cxn>
                <a:cxn ang="0">
                  <a:pos x="15" y="95"/>
                </a:cxn>
                <a:cxn ang="0">
                  <a:pos x="0" y="56"/>
                </a:cxn>
              </a:cxnLst>
              <a:rect l="0" t="0" r="r" b="b"/>
              <a:pathLst>
                <a:path w="372" h="98">
                  <a:moveTo>
                    <a:pt x="18" y="47"/>
                  </a:moveTo>
                  <a:cubicBezTo>
                    <a:pt x="60" y="36"/>
                    <a:pt x="103" y="25"/>
                    <a:pt x="141" y="17"/>
                  </a:cubicBezTo>
                  <a:cubicBezTo>
                    <a:pt x="179" y="9"/>
                    <a:pt x="211" y="4"/>
                    <a:pt x="246" y="2"/>
                  </a:cubicBezTo>
                  <a:cubicBezTo>
                    <a:pt x="281" y="0"/>
                    <a:pt x="330" y="1"/>
                    <a:pt x="351" y="5"/>
                  </a:cubicBezTo>
                  <a:cubicBezTo>
                    <a:pt x="372" y="9"/>
                    <a:pt x="372" y="17"/>
                    <a:pt x="372" y="23"/>
                  </a:cubicBezTo>
                  <a:cubicBezTo>
                    <a:pt x="372" y="29"/>
                    <a:pt x="372" y="40"/>
                    <a:pt x="354" y="44"/>
                  </a:cubicBezTo>
                  <a:cubicBezTo>
                    <a:pt x="336" y="48"/>
                    <a:pt x="295" y="49"/>
                    <a:pt x="264" y="50"/>
                  </a:cubicBezTo>
                  <a:cubicBezTo>
                    <a:pt x="233" y="51"/>
                    <a:pt x="200" y="49"/>
                    <a:pt x="168" y="53"/>
                  </a:cubicBezTo>
                  <a:cubicBezTo>
                    <a:pt x="136" y="57"/>
                    <a:pt x="98" y="70"/>
                    <a:pt x="72" y="77"/>
                  </a:cubicBezTo>
                  <a:cubicBezTo>
                    <a:pt x="46" y="84"/>
                    <a:pt x="27" y="98"/>
                    <a:pt x="15" y="95"/>
                  </a:cubicBezTo>
                  <a:cubicBezTo>
                    <a:pt x="3" y="92"/>
                    <a:pt x="1" y="74"/>
                    <a:pt x="0" y="56"/>
                  </a:cubicBezTo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43" name="Freeform 19"/>
            <p:cNvSpPr>
              <a:spLocks/>
            </p:cNvSpPr>
            <p:nvPr userDrawn="1"/>
          </p:nvSpPr>
          <p:spPr bwMode="auto">
            <a:xfrm>
              <a:off x="3618" y="308"/>
              <a:ext cx="318" cy="158"/>
            </a:xfrm>
            <a:custGeom>
              <a:avLst/>
              <a:gdLst/>
              <a:ahLst/>
              <a:cxnLst>
                <a:cxn ang="0">
                  <a:pos x="0" y="158"/>
                </a:cxn>
                <a:cxn ang="0">
                  <a:pos x="12" y="137"/>
                </a:cxn>
                <a:cxn ang="0">
                  <a:pos x="162" y="71"/>
                </a:cxn>
                <a:cxn ang="0">
                  <a:pos x="249" y="20"/>
                </a:cxn>
                <a:cxn ang="0">
                  <a:pos x="285" y="2"/>
                </a:cxn>
                <a:cxn ang="0">
                  <a:pos x="309" y="11"/>
                </a:cxn>
                <a:cxn ang="0">
                  <a:pos x="303" y="47"/>
                </a:cxn>
                <a:cxn ang="0">
                  <a:pos x="219" y="89"/>
                </a:cxn>
                <a:cxn ang="0">
                  <a:pos x="108" y="140"/>
                </a:cxn>
                <a:cxn ang="0">
                  <a:pos x="57" y="152"/>
                </a:cxn>
                <a:cxn ang="0">
                  <a:pos x="0" y="158"/>
                </a:cxn>
              </a:cxnLst>
              <a:rect l="0" t="0" r="r" b="b"/>
              <a:pathLst>
                <a:path w="318" h="158">
                  <a:moveTo>
                    <a:pt x="0" y="158"/>
                  </a:moveTo>
                  <a:lnTo>
                    <a:pt x="12" y="137"/>
                  </a:lnTo>
                  <a:cubicBezTo>
                    <a:pt x="39" y="123"/>
                    <a:pt x="122" y="90"/>
                    <a:pt x="162" y="71"/>
                  </a:cubicBezTo>
                  <a:cubicBezTo>
                    <a:pt x="202" y="52"/>
                    <a:pt x="229" y="31"/>
                    <a:pt x="249" y="20"/>
                  </a:cubicBezTo>
                  <a:cubicBezTo>
                    <a:pt x="269" y="9"/>
                    <a:pt x="275" y="4"/>
                    <a:pt x="285" y="2"/>
                  </a:cubicBezTo>
                  <a:cubicBezTo>
                    <a:pt x="295" y="0"/>
                    <a:pt x="306" y="4"/>
                    <a:pt x="309" y="11"/>
                  </a:cubicBezTo>
                  <a:cubicBezTo>
                    <a:pt x="312" y="18"/>
                    <a:pt x="318" y="34"/>
                    <a:pt x="303" y="47"/>
                  </a:cubicBezTo>
                  <a:cubicBezTo>
                    <a:pt x="288" y="60"/>
                    <a:pt x="252" y="74"/>
                    <a:pt x="219" y="89"/>
                  </a:cubicBezTo>
                  <a:cubicBezTo>
                    <a:pt x="186" y="104"/>
                    <a:pt x="135" y="130"/>
                    <a:pt x="108" y="140"/>
                  </a:cubicBezTo>
                  <a:cubicBezTo>
                    <a:pt x="81" y="150"/>
                    <a:pt x="74" y="150"/>
                    <a:pt x="57" y="152"/>
                  </a:cubicBezTo>
                  <a:cubicBezTo>
                    <a:pt x="40" y="154"/>
                    <a:pt x="23" y="154"/>
                    <a:pt x="0" y="15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44" name="Freeform 20"/>
            <p:cNvSpPr>
              <a:spLocks/>
            </p:cNvSpPr>
            <p:nvPr userDrawn="1"/>
          </p:nvSpPr>
          <p:spPr bwMode="auto">
            <a:xfrm>
              <a:off x="3413" y="291"/>
              <a:ext cx="380" cy="174"/>
            </a:xfrm>
            <a:custGeom>
              <a:avLst/>
              <a:gdLst/>
              <a:ahLst/>
              <a:cxnLst>
                <a:cxn ang="0">
                  <a:pos x="3" y="165"/>
                </a:cxn>
                <a:cxn ang="0">
                  <a:pos x="129" y="93"/>
                </a:cxn>
                <a:cxn ang="0">
                  <a:pos x="261" y="30"/>
                </a:cxn>
                <a:cxn ang="0">
                  <a:pos x="351" y="0"/>
                </a:cxn>
                <a:cxn ang="0">
                  <a:pos x="378" y="27"/>
                </a:cxn>
                <a:cxn ang="0">
                  <a:pos x="336" y="51"/>
                </a:cxn>
                <a:cxn ang="0">
                  <a:pos x="291" y="60"/>
                </a:cxn>
                <a:cxn ang="0">
                  <a:pos x="240" y="75"/>
                </a:cxn>
                <a:cxn ang="0">
                  <a:pos x="189" y="120"/>
                </a:cxn>
                <a:cxn ang="0">
                  <a:pos x="102" y="174"/>
                </a:cxn>
                <a:cxn ang="0">
                  <a:pos x="0" y="162"/>
                </a:cxn>
              </a:cxnLst>
              <a:rect l="0" t="0" r="r" b="b"/>
              <a:pathLst>
                <a:path w="380" h="174">
                  <a:moveTo>
                    <a:pt x="3" y="165"/>
                  </a:moveTo>
                  <a:cubicBezTo>
                    <a:pt x="24" y="153"/>
                    <a:pt x="86" y="115"/>
                    <a:pt x="129" y="93"/>
                  </a:cubicBezTo>
                  <a:cubicBezTo>
                    <a:pt x="172" y="71"/>
                    <a:pt x="224" y="45"/>
                    <a:pt x="261" y="30"/>
                  </a:cubicBezTo>
                  <a:cubicBezTo>
                    <a:pt x="298" y="15"/>
                    <a:pt x="332" y="0"/>
                    <a:pt x="351" y="0"/>
                  </a:cubicBezTo>
                  <a:cubicBezTo>
                    <a:pt x="370" y="0"/>
                    <a:pt x="380" y="19"/>
                    <a:pt x="378" y="27"/>
                  </a:cubicBezTo>
                  <a:cubicBezTo>
                    <a:pt x="376" y="35"/>
                    <a:pt x="350" y="46"/>
                    <a:pt x="336" y="51"/>
                  </a:cubicBezTo>
                  <a:cubicBezTo>
                    <a:pt x="322" y="56"/>
                    <a:pt x="307" y="56"/>
                    <a:pt x="291" y="60"/>
                  </a:cubicBezTo>
                  <a:cubicBezTo>
                    <a:pt x="275" y="64"/>
                    <a:pt x="257" y="65"/>
                    <a:pt x="240" y="75"/>
                  </a:cubicBezTo>
                  <a:cubicBezTo>
                    <a:pt x="223" y="85"/>
                    <a:pt x="212" y="104"/>
                    <a:pt x="189" y="120"/>
                  </a:cubicBezTo>
                  <a:cubicBezTo>
                    <a:pt x="166" y="136"/>
                    <a:pt x="133" y="167"/>
                    <a:pt x="102" y="174"/>
                  </a:cubicBezTo>
                  <a:lnTo>
                    <a:pt x="0" y="162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45" name="Freeform 21"/>
            <p:cNvSpPr>
              <a:spLocks/>
            </p:cNvSpPr>
            <p:nvPr userDrawn="1"/>
          </p:nvSpPr>
          <p:spPr bwMode="auto">
            <a:xfrm>
              <a:off x="4178" y="187"/>
              <a:ext cx="523" cy="69"/>
            </a:xfrm>
            <a:custGeom>
              <a:avLst/>
              <a:gdLst/>
              <a:ahLst/>
              <a:cxnLst>
                <a:cxn ang="0">
                  <a:pos x="84" y="11"/>
                </a:cxn>
                <a:cxn ang="0">
                  <a:pos x="27" y="5"/>
                </a:cxn>
                <a:cxn ang="0">
                  <a:pos x="9" y="35"/>
                </a:cxn>
                <a:cxn ang="0">
                  <a:pos x="81" y="56"/>
                </a:cxn>
                <a:cxn ang="0">
                  <a:pos x="255" y="68"/>
                </a:cxn>
                <a:cxn ang="0">
                  <a:pos x="432" y="50"/>
                </a:cxn>
                <a:cxn ang="0">
                  <a:pos x="513" y="5"/>
                </a:cxn>
                <a:cxn ang="0">
                  <a:pos x="372" y="20"/>
                </a:cxn>
                <a:cxn ang="0">
                  <a:pos x="141" y="14"/>
                </a:cxn>
                <a:cxn ang="0">
                  <a:pos x="84" y="11"/>
                </a:cxn>
              </a:cxnLst>
              <a:rect l="0" t="0" r="r" b="b"/>
              <a:pathLst>
                <a:path w="523" h="69">
                  <a:moveTo>
                    <a:pt x="84" y="11"/>
                  </a:moveTo>
                  <a:cubicBezTo>
                    <a:pt x="65" y="9"/>
                    <a:pt x="40" y="1"/>
                    <a:pt x="27" y="5"/>
                  </a:cubicBezTo>
                  <a:cubicBezTo>
                    <a:pt x="14" y="9"/>
                    <a:pt x="0" y="27"/>
                    <a:pt x="9" y="35"/>
                  </a:cubicBezTo>
                  <a:cubicBezTo>
                    <a:pt x="18" y="43"/>
                    <a:pt x="40" y="51"/>
                    <a:pt x="81" y="56"/>
                  </a:cubicBezTo>
                  <a:cubicBezTo>
                    <a:pt x="122" y="61"/>
                    <a:pt x="197" y="69"/>
                    <a:pt x="255" y="68"/>
                  </a:cubicBezTo>
                  <a:cubicBezTo>
                    <a:pt x="313" y="67"/>
                    <a:pt x="389" y="60"/>
                    <a:pt x="432" y="50"/>
                  </a:cubicBezTo>
                  <a:cubicBezTo>
                    <a:pt x="475" y="40"/>
                    <a:pt x="523" y="10"/>
                    <a:pt x="513" y="5"/>
                  </a:cubicBezTo>
                  <a:cubicBezTo>
                    <a:pt x="503" y="0"/>
                    <a:pt x="434" y="19"/>
                    <a:pt x="372" y="20"/>
                  </a:cubicBezTo>
                  <a:cubicBezTo>
                    <a:pt x="310" y="21"/>
                    <a:pt x="189" y="15"/>
                    <a:pt x="141" y="14"/>
                  </a:cubicBezTo>
                  <a:cubicBezTo>
                    <a:pt x="93" y="13"/>
                    <a:pt x="103" y="13"/>
                    <a:pt x="84" y="11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189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46" name="Freeform 22"/>
            <p:cNvSpPr>
              <a:spLocks/>
            </p:cNvSpPr>
            <p:nvPr userDrawn="1"/>
          </p:nvSpPr>
          <p:spPr bwMode="auto">
            <a:xfrm>
              <a:off x="4689" y="186"/>
              <a:ext cx="537" cy="120"/>
            </a:xfrm>
            <a:custGeom>
              <a:avLst/>
              <a:gdLst/>
              <a:ahLst/>
              <a:cxnLst>
                <a:cxn ang="0">
                  <a:pos x="23" y="6"/>
                </a:cxn>
                <a:cxn ang="0">
                  <a:pos x="188" y="3"/>
                </a:cxn>
                <a:cxn ang="0">
                  <a:pos x="323" y="27"/>
                </a:cxn>
                <a:cxn ang="0">
                  <a:pos x="464" y="69"/>
                </a:cxn>
                <a:cxn ang="0">
                  <a:pos x="521" y="90"/>
                </a:cxn>
                <a:cxn ang="0">
                  <a:pos x="533" y="105"/>
                </a:cxn>
                <a:cxn ang="0">
                  <a:pos x="497" y="120"/>
                </a:cxn>
                <a:cxn ang="0">
                  <a:pos x="452" y="108"/>
                </a:cxn>
                <a:cxn ang="0">
                  <a:pos x="350" y="72"/>
                </a:cxn>
                <a:cxn ang="0">
                  <a:pos x="158" y="39"/>
                </a:cxn>
                <a:cxn ang="0">
                  <a:pos x="50" y="39"/>
                </a:cxn>
                <a:cxn ang="0">
                  <a:pos x="23" y="6"/>
                </a:cxn>
              </a:cxnLst>
              <a:rect l="0" t="0" r="r" b="b"/>
              <a:pathLst>
                <a:path w="537" h="120">
                  <a:moveTo>
                    <a:pt x="23" y="6"/>
                  </a:moveTo>
                  <a:cubicBezTo>
                    <a:pt x="46" y="0"/>
                    <a:pt x="138" y="0"/>
                    <a:pt x="188" y="3"/>
                  </a:cubicBezTo>
                  <a:cubicBezTo>
                    <a:pt x="238" y="6"/>
                    <a:pt x="277" y="16"/>
                    <a:pt x="323" y="27"/>
                  </a:cubicBezTo>
                  <a:cubicBezTo>
                    <a:pt x="369" y="38"/>
                    <a:pt x="431" y="59"/>
                    <a:pt x="464" y="69"/>
                  </a:cubicBezTo>
                  <a:cubicBezTo>
                    <a:pt x="497" y="79"/>
                    <a:pt x="509" y="84"/>
                    <a:pt x="521" y="90"/>
                  </a:cubicBezTo>
                  <a:cubicBezTo>
                    <a:pt x="533" y="96"/>
                    <a:pt x="537" y="100"/>
                    <a:pt x="533" y="105"/>
                  </a:cubicBezTo>
                  <a:cubicBezTo>
                    <a:pt x="529" y="110"/>
                    <a:pt x="510" y="120"/>
                    <a:pt x="497" y="120"/>
                  </a:cubicBezTo>
                  <a:cubicBezTo>
                    <a:pt x="484" y="120"/>
                    <a:pt x="476" y="116"/>
                    <a:pt x="452" y="108"/>
                  </a:cubicBezTo>
                  <a:cubicBezTo>
                    <a:pt x="428" y="100"/>
                    <a:pt x="399" y="84"/>
                    <a:pt x="350" y="72"/>
                  </a:cubicBezTo>
                  <a:cubicBezTo>
                    <a:pt x="301" y="60"/>
                    <a:pt x="208" y="45"/>
                    <a:pt x="158" y="39"/>
                  </a:cubicBezTo>
                  <a:cubicBezTo>
                    <a:pt x="108" y="33"/>
                    <a:pt x="72" y="43"/>
                    <a:pt x="50" y="39"/>
                  </a:cubicBezTo>
                  <a:cubicBezTo>
                    <a:pt x="28" y="35"/>
                    <a:pt x="0" y="12"/>
                    <a:pt x="23" y="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47" name="Freeform 23"/>
            <p:cNvSpPr>
              <a:spLocks/>
            </p:cNvSpPr>
            <p:nvPr userDrawn="1"/>
          </p:nvSpPr>
          <p:spPr bwMode="auto">
            <a:xfrm>
              <a:off x="4968" y="312"/>
              <a:ext cx="800" cy="143"/>
            </a:xfrm>
            <a:custGeom>
              <a:avLst/>
              <a:gdLst/>
              <a:ahLst/>
              <a:cxnLst>
                <a:cxn ang="0">
                  <a:pos x="800" y="24"/>
                </a:cxn>
                <a:cxn ang="0">
                  <a:pos x="782" y="15"/>
                </a:cxn>
                <a:cxn ang="0">
                  <a:pos x="659" y="63"/>
                </a:cxn>
                <a:cxn ang="0">
                  <a:pos x="500" y="84"/>
                </a:cxn>
                <a:cxn ang="0">
                  <a:pos x="326" y="69"/>
                </a:cxn>
                <a:cxn ang="0">
                  <a:pos x="98" y="21"/>
                </a:cxn>
                <a:cxn ang="0">
                  <a:pos x="11" y="6"/>
                </a:cxn>
                <a:cxn ang="0">
                  <a:pos x="32" y="60"/>
                </a:cxn>
                <a:cxn ang="0">
                  <a:pos x="155" y="96"/>
                </a:cxn>
                <a:cxn ang="0">
                  <a:pos x="410" y="138"/>
                </a:cxn>
                <a:cxn ang="0">
                  <a:pos x="596" y="129"/>
                </a:cxn>
                <a:cxn ang="0">
                  <a:pos x="737" y="90"/>
                </a:cxn>
                <a:cxn ang="0">
                  <a:pos x="788" y="69"/>
                </a:cxn>
                <a:cxn ang="0">
                  <a:pos x="800" y="24"/>
                </a:cxn>
              </a:cxnLst>
              <a:rect l="0" t="0" r="r" b="b"/>
              <a:pathLst>
                <a:path w="800" h="143">
                  <a:moveTo>
                    <a:pt x="800" y="24"/>
                  </a:moveTo>
                  <a:lnTo>
                    <a:pt x="782" y="15"/>
                  </a:lnTo>
                  <a:cubicBezTo>
                    <a:pt x="759" y="21"/>
                    <a:pt x="706" y="51"/>
                    <a:pt x="659" y="63"/>
                  </a:cubicBezTo>
                  <a:cubicBezTo>
                    <a:pt x="612" y="75"/>
                    <a:pt x="555" y="83"/>
                    <a:pt x="500" y="84"/>
                  </a:cubicBezTo>
                  <a:cubicBezTo>
                    <a:pt x="445" y="85"/>
                    <a:pt x="393" y="79"/>
                    <a:pt x="326" y="69"/>
                  </a:cubicBezTo>
                  <a:cubicBezTo>
                    <a:pt x="259" y="59"/>
                    <a:pt x="150" y="31"/>
                    <a:pt x="98" y="21"/>
                  </a:cubicBezTo>
                  <a:cubicBezTo>
                    <a:pt x="46" y="11"/>
                    <a:pt x="22" y="0"/>
                    <a:pt x="11" y="6"/>
                  </a:cubicBezTo>
                  <a:cubicBezTo>
                    <a:pt x="0" y="12"/>
                    <a:pt x="8" y="45"/>
                    <a:pt x="32" y="60"/>
                  </a:cubicBezTo>
                  <a:cubicBezTo>
                    <a:pt x="56" y="75"/>
                    <a:pt x="92" y="83"/>
                    <a:pt x="155" y="96"/>
                  </a:cubicBezTo>
                  <a:cubicBezTo>
                    <a:pt x="218" y="109"/>
                    <a:pt x="337" y="133"/>
                    <a:pt x="410" y="138"/>
                  </a:cubicBezTo>
                  <a:cubicBezTo>
                    <a:pt x="483" y="143"/>
                    <a:pt x="542" y="137"/>
                    <a:pt x="596" y="129"/>
                  </a:cubicBezTo>
                  <a:cubicBezTo>
                    <a:pt x="650" y="121"/>
                    <a:pt x="705" y="100"/>
                    <a:pt x="737" y="90"/>
                  </a:cubicBezTo>
                  <a:cubicBezTo>
                    <a:pt x="769" y="80"/>
                    <a:pt x="780" y="80"/>
                    <a:pt x="788" y="69"/>
                  </a:cubicBezTo>
                  <a:cubicBezTo>
                    <a:pt x="796" y="58"/>
                    <a:pt x="792" y="39"/>
                    <a:pt x="800" y="2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48" name="Freeform 24"/>
            <p:cNvSpPr>
              <a:spLocks/>
            </p:cNvSpPr>
            <p:nvPr userDrawn="1"/>
          </p:nvSpPr>
          <p:spPr bwMode="auto">
            <a:xfrm>
              <a:off x="5318" y="240"/>
              <a:ext cx="402" cy="115"/>
            </a:xfrm>
            <a:custGeom>
              <a:avLst/>
              <a:gdLst/>
              <a:ahLst/>
              <a:cxnLst>
                <a:cxn ang="0">
                  <a:pos x="402" y="0"/>
                </a:cxn>
                <a:cxn ang="0">
                  <a:pos x="384" y="12"/>
                </a:cxn>
                <a:cxn ang="0">
                  <a:pos x="276" y="51"/>
                </a:cxn>
                <a:cxn ang="0">
                  <a:pos x="165" y="66"/>
                </a:cxn>
                <a:cxn ang="0">
                  <a:pos x="51" y="57"/>
                </a:cxn>
                <a:cxn ang="0">
                  <a:pos x="15" y="54"/>
                </a:cxn>
                <a:cxn ang="0">
                  <a:pos x="3" y="69"/>
                </a:cxn>
                <a:cxn ang="0">
                  <a:pos x="9" y="93"/>
                </a:cxn>
                <a:cxn ang="0">
                  <a:pos x="54" y="102"/>
                </a:cxn>
                <a:cxn ang="0">
                  <a:pos x="198" y="111"/>
                </a:cxn>
                <a:cxn ang="0">
                  <a:pos x="336" y="75"/>
                </a:cxn>
                <a:cxn ang="0">
                  <a:pos x="375" y="54"/>
                </a:cxn>
                <a:cxn ang="0">
                  <a:pos x="402" y="0"/>
                </a:cxn>
              </a:cxnLst>
              <a:rect l="0" t="0" r="r" b="b"/>
              <a:pathLst>
                <a:path w="402" h="115">
                  <a:moveTo>
                    <a:pt x="402" y="0"/>
                  </a:moveTo>
                  <a:lnTo>
                    <a:pt x="384" y="12"/>
                  </a:lnTo>
                  <a:cubicBezTo>
                    <a:pt x="363" y="20"/>
                    <a:pt x="312" y="42"/>
                    <a:pt x="276" y="51"/>
                  </a:cubicBezTo>
                  <a:cubicBezTo>
                    <a:pt x="240" y="60"/>
                    <a:pt x="202" y="65"/>
                    <a:pt x="165" y="66"/>
                  </a:cubicBezTo>
                  <a:cubicBezTo>
                    <a:pt x="128" y="67"/>
                    <a:pt x="76" y="59"/>
                    <a:pt x="51" y="57"/>
                  </a:cubicBezTo>
                  <a:cubicBezTo>
                    <a:pt x="26" y="55"/>
                    <a:pt x="23" y="52"/>
                    <a:pt x="15" y="54"/>
                  </a:cubicBezTo>
                  <a:cubicBezTo>
                    <a:pt x="7" y="56"/>
                    <a:pt x="4" y="63"/>
                    <a:pt x="3" y="69"/>
                  </a:cubicBezTo>
                  <a:cubicBezTo>
                    <a:pt x="2" y="75"/>
                    <a:pt x="0" y="88"/>
                    <a:pt x="9" y="93"/>
                  </a:cubicBezTo>
                  <a:cubicBezTo>
                    <a:pt x="18" y="98"/>
                    <a:pt x="22" y="99"/>
                    <a:pt x="54" y="102"/>
                  </a:cubicBezTo>
                  <a:cubicBezTo>
                    <a:pt x="86" y="105"/>
                    <a:pt x="151" y="115"/>
                    <a:pt x="198" y="111"/>
                  </a:cubicBezTo>
                  <a:cubicBezTo>
                    <a:pt x="245" y="107"/>
                    <a:pt x="307" y="84"/>
                    <a:pt x="336" y="75"/>
                  </a:cubicBezTo>
                  <a:cubicBezTo>
                    <a:pt x="365" y="66"/>
                    <a:pt x="365" y="65"/>
                    <a:pt x="375" y="54"/>
                  </a:cubicBezTo>
                  <a:cubicBezTo>
                    <a:pt x="385" y="43"/>
                    <a:pt x="392" y="26"/>
                    <a:pt x="402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3449" name="Group 25"/>
          <p:cNvGrpSpPr>
            <a:grpSpLocks/>
          </p:cNvGrpSpPr>
          <p:nvPr/>
        </p:nvGrpSpPr>
        <p:grpSpPr bwMode="auto">
          <a:xfrm>
            <a:off x="0" y="6180138"/>
            <a:ext cx="9169400" cy="138112"/>
            <a:chOff x="0" y="4032"/>
            <a:chExt cx="5776" cy="87"/>
          </a:xfrm>
        </p:grpSpPr>
        <p:sp>
          <p:nvSpPr>
            <p:cNvPr id="103450" name="Freeform 26"/>
            <p:cNvSpPr>
              <a:spLocks/>
            </p:cNvSpPr>
            <p:nvPr userDrawn="1"/>
          </p:nvSpPr>
          <p:spPr bwMode="auto">
            <a:xfrm>
              <a:off x="4041" y="4047"/>
              <a:ext cx="1735" cy="72"/>
            </a:xfrm>
            <a:custGeom>
              <a:avLst/>
              <a:gdLst/>
              <a:ahLst/>
              <a:cxnLst>
                <a:cxn ang="0">
                  <a:pos x="165" y="6"/>
                </a:cxn>
                <a:cxn ang="0">
                  <a:pos x="450" y="3"/>
                </a:cxn>
                <a:cxn ang="0">
                  <a:pos x="714" y="12"/>
                </a:cxn>
                <a:cxn ang="0">
                  <a:pos x="957" y="24"/>
                </a:cxn>
                <a:cxn ang="0">
                  <a:pos x="1173" y="24"/>
                </a:cxn>
                <a:cxn ang="0">
                  <a:pos x="1473" y="15"/>
                </a:cxn>
                <a:cxn ang="0">
                  <a:pos x="1617" y="0"/>
                </a:cxn>
                <a:cxn ang="0">
                  <a:pos x="1719" y="15"/>
                </a:cxn>
                <a:cxn ang="0">
                  <a:pos x="1716" y="66"/>
                </a:cxn>
                <a:cxn ang="0">
                  <a:pos x="1632" y="51"/>
                </a:cxn>
                <a:cxn ang="0">
                  <a:pos x="1407" y="51"/>
                </a:cxn>
                <a:cxn ang="0">
                  <a:pos x="1191" y="48"/>
                </a:cxn>
                <a:cxn ang="0">
                  <a:pos x="870" y="60"/>
                </a:cxn>
                <a:cxn ang="0">
                  <a:pos x="492" y="48"/>
                </a:cxn>
                <a:cxn ang="0">
                  <a:pos x="291" y="27"/>
                </a:cxn>
                <a:cxn ang="0">
                  <a:pos x="21" y="36"/>
                </a:cxn>
                <a:cxn ang="0">
                  <a:pos x="165" y="6"/>
                </a:cxn>
              </a:cxnLst>
              <a:rect l="0" t="0" r="r" b="b"/>
              <a:pathLst>
                <a:path w="1735" h="72">
                  <a:moveTo>
                    <a:pt x="165" y="6"/>
                  </a:moveTo>
                  <a:cubicBezTo>
                    <a:pt x="236" y="1"/>
                    <a:pt x="359" y="2"/>
                    <a:pt x="450" y="3"/>
                  </a:cubicBezTo>
                  <a:cubicBezTo>
                    <a:pt x="541" y="4"/>
                    <a:pt x="630" y="9"/>
                    <a:pt x="714" y="12"/>
                  </a:cubicBezTo>
                  <a:cubicBezTo>
                    <a:pt x="798" y="15"/>
                    <a:pt x="881" y="22"/>
                    <a:pt x="957" y="24"/>
                  </a:cubicBezTo>
                  <a:cubicBezTo>
                    <a:pt x="1033" y="26"/>
                    <a:pt x="1087" y="25"/>
                    <a:pt x="1173" y="24"/>
                  </a:cubicBezTo>
                  <a:cubicBezTo>
                    <a:pt x="1259" y="23"/>
                    <a:pt x="1399" y="19"/>
                    <a:pt x="1473" y="15"/>
                  </a:cubicBezTo>
                  <a:cubicBezTo>
                    <a:pt x="1547" y="11"/>
                    <a:pt x="1576" y="0"/>
                    <a:pt x="1617" y="0"/>
                  </a:cubicBezTo>
                  <a:cubicBezTo>
                    <a:pt x="1658" y="0"/>
                    <a:pt x="1703" y="4"/>
                    <a:pt x="1719" y="15"/>
                  </a:cubicBezTo>
                  <a:cubicBezTo>
                    <a:pt x="1735" y="26"/>
                    <a:pt x="1730" y="60"/>
                    <a:pt x="1716" y="66"/>
                  </a:cubicBezTo>
                  <a:cubicBezTo>
                    <a:pt x="1702" y="72"/>
                    <a:pt x="1683" y="53"/>
                    <a:pt x="1632" y="51"/>
                  </a:cubicBezTo>
                  <a:cubicBezTo>
                    <a:pt x="1581" y="49"/>
                    <a:pt x="1480" y="51"/>
                    <a:pt x="1407" y="51"/>
                  </a:cubicBezTo>
                  <a:cubicBezTo>
                    <a:pt x="1334" y="51"/>
                    <a:pt x="1280" y="47"/>
                    <a:pt x="1191" y="48"/>
                  </a:cubicBezTo>
                  <a:cubicBezTo>
                    <a:pt x="1102" y="49"/>
                    <a:pt x="986" y="60"/>
                    <a:pt x="870" y="60"/>
                  </a:cubicBezTo>
                  <a:cubicBezTo>
                    <a:pt x="754" y="60"/>
                    <a:pt x="588" y="53"/>
                    <a:pt x="492" y="48"/>
                  </a:cubicBezTo>
                  <a:cubicBezTo>
                    <a:pt x="396" y="43"/>
                    <a:pt x="369" y="29"/>
                    <a:pt x="291" y="27"/>
                  </a:cubicBezTo>
                  <a:cubicBezTo>
                    <a:pt x="213" y="25"/>
                    <a:pt x="42" y="39"/>
                    <a:pt x="21" y="36"/>
                  </a:cubicBezTo>
                  <a:cubicBezTo>
                    <a:pt x="0" y="33"/>
                    <a:pt x="94" y="11"/>
                    <a:pt x="165" y="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51" name="Freeform 27"/>
            <p:cNvSpPr>
              <a:spLocks/>
            </p:cNvSpPr>
            <p:nvPr userDrawn="1"/>
          </p:nvSpPr>
          <p:spPr bwMode="auto">
            <a:xfrm>
              <a:off x="1727" y="4038"/>
              <a:ext cx="2655" cy="60"/>
            </a:xfrm>
            <a:custGeom>
              <a:avLst/>
              <a:gdLst/>
              <a:ahLst/>
              <a:cxnLst>
                <a:cxn ang="0">
                  <a:pos x="2641" y="6"/>
                </a:cxn>
                <a:cxn ang="0">
                  <a:pos x="2620" y="30"/>
                </a:cxn>
                <a:cxn ang="0">
                  <a:pos x="2368" y="45"/>
                </a:cxn>
                <a:cxn ang="0">
                  <a:pos x="2023" y="60"/>
                </a:cxn>
                <a:cxn ang="0">
                  <a:pos x="1786" y="48"/>
                </a:cxn>
                <a:cxn ang="0">
                  <a:pos x="1525" y="36"/>
                </a:cxn>
                <a:cxn ang="0">
                  <a:pos x="1195" y="45"/>
                </a:cxn>
                <a:cxn ang="0">
                  <a:pos x="817" y="39"/>
                </a:cxn>
                <a:cxn ang="0">
                  <a:pos x="499" y="27"/>
                </a:cxn>
                <a:cxn ang="0">
                  <a:pos x="136" y="39"/>
                </a:cxn>
                <a:cxn ang="0">
                  <a:pos x="10" y="33"/>
                </a:cxn>
                <a:cxn ang="0">
                  <a:pos x="76" y="24"/>
                </a:cxn>
                <a:cxn ang="0">
                  <a:pos x="310" y="18"/>
                </a:cxn>
                <a:cxn ang="0">
                  <a:pos x="544" y="0"/>
                </a:cxn>
                <a:cxn ang="0">
                  <a:pos x="853" y="21"/>
                </a:cxn>
                <a:cxn ang="0">
                  <a:pos x="1114" y="21"/>
                </a:cxn>
                <a:cxn ang="0">
                  <a:pos x="1399" y="3"/>
                </a:cxn>
                <a:cxn ang="0">
                  <a:pos x="1588" y="9"/>
                </a:cxn>
                <a:cxn ang="0">
                  <a:pos x="1807" y="21"/>
                </a:cxn>
                <a:cxn ang="0">
                  <a:pos x="2035" y="12"/>
                </a:cxn>
                <a:cxn ang="0">
                  <a:pos x="2290" y="18"/>
                </a:cxn>
                <a:cxn ang="0">
                  <a:pos x="2596" y="3"/>
                </a:cxn>
                <a:cxn ang="0">
                  <a:pos x="2641" y="6"/>
                </a:cxn>
              </a:cxnLst>
              <a:rect l="0" t="0" r="r" b="b"/>
              <a:pathLst>
                <a:path w="2655" h="60">
                  <a:moveTo>
                    <a:pt x="2641" y="6"/>
                  </a:moveTo>
                  <a:lnTo>
                    <a:pt x="2620" y="30"/>
                  </a:lnTo>
                  <a:cubicBezTo>
                    <a:pt x="2575" y="36"/>
                    <a:pt x="2467" y="40"/>
                    <a:pt x="2368" y="45"/>
                  </a:cubicBezTo>
                  <a:cubicBezTo>
                    <a:pt x="2269" y="50"/>
                    <a:pt x="2120" y="60"/>
                    <a:pt x="2023" y="60"/>
                  </a:cubicBezTo>
                  <a:cubicBezTo>
                    <a:pt x="1926" y="60"/>
                    <a:pt x="1869" y="52"/>
                    <a:pt x="1786" y="48"/>
                  </a:cubicBezTo>
                  <a:cubicBezTo>
                    <a:pt x="1703" y="44"/>
                    <a:pt x="1623" y="36"/>
                    <a:pt x="1525" y="36"/>
                  </a:cubicBezTo>
                  <a:cubicBezTo>
                    <a:pt x="1427" y="36"/>
                    <a:pt x="1313" y="44"/>
                    <a:pt x="1195" y="45"/>
                  </a:cubicBezTo>
                  <a:cubicBezTo>
                    <a:pt x="1077" y="46"/>
                    <a:pt x="933" y="42"/>
                    <a:pt x="817" y="39"/>
                  </a:cubicBezTo>
                  <a:cubicBezTo>
                    <a:pt x="701" y="36"/>
                    <a:pt x="612" y="27"/>
                    <a:pt x="499" y="27"/>
                  </a:cubicBezTo>
                  <a:cubicBezTo>
                    <a:pt x="386" y="27"/>
                    <a:pt x="217" y="38"/>
                    <a:pt x="136" y="39"/>
                  </a:cubicBezTo>
                  <a:cubicBezTo>
                    <a:pt x="55" y="40"/>
                    <a:pt x="20" y="36"/>
                    <a:pt x="10" y="33"/>
                  </a:cubicBezTo>
                  <a:cubicBezTo>
                    <a:pt x="0" y="30"/>
                    <a:pt x="26" y="27"/>
                    <a:pt x="76" y="24"/>
                  </a:cubicBezTo>
                  <a:cubicBezTo>
                    <a:pt x="126" y="21"/>
                    <a:pt x="232" y="22"/>
                    <a:pt x="310" y="18"/>
                  </a:cubicBezTo>
                  <a:cubicBezTo>
                    <a:pt x="388" y="14"/>
                    <a:pt x="454" y="0"/>
                    <a:pt x="544" y="0"/>
                  </a:cubicBezTo>
                  <a:cubicBezTo>
                    <a:pt x="634" y="0"/>
                    <a:pt x="758" y="18"/>
                    <a:pt x="853" y="21"/>
                  </a:cubicBezTo>
                  <a:cubicBezTo>
                    <a:pt x="948" y="24"/>
                    <a:pt x="1023" y="24"/>
                    <a:pt x="1114" y="21"/>
                  </a:cubicBezTo>
                  <a:cubicBezTo>
                    <a:pt x="1205" y="18"/>
                    <a:pt x="1320" y="5"/>
                    <a:pt x="1399" y="3"/>
                  </a:cubicBezTo>
                  <a:cubicBezTo>
                    <a:pt x="1478" y="1"/>
                    <a:pt x="1520" y="6"/>
                    <a:pt x="1588" y="9"/>
                  </a:cubicBezTo>
                  <a:cubicBezTo>
                    <a:pt x="1656" y="12"/>
                    <a:pt x="1733" y="21"/>
                    <a:pt x="1807" y="21"/>
                  </a:cubicBezTo>
                  <a:cubicBezTo>
                    <a:pt x="1881" y="21"/>
                    <a:pt x="1955" y="12"/>
                    <a:pt x="2035" y="12"/>
                  </a:cubicBezTo>
                  <a:cubicBezTo>
                    <a:pt x="2115" y="12"/>
                    <a:pt x="2197" y="19"/>
                    <a:pt x="2290" y="18"/>
                  </a:cubicBezTo>
                  <a:cubicBezTo>
                    <a:pt x="2383" y="17"/>
                    <a:pt x="2537" y="5"/>
                    <a:pt x="2596" y="3"/>
                  </a:cubicBezTo>
                  <a:cubicBezTo>
                    <a:pt x="2655" y="1"/>
                    <a:pt x="2651" y="3"/>
                    <a:pt x="2641" y="6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52" name="Freeform 28"/>
            <p:cNvSpPr>
              <a:spLocks/>
            </p:cNvSpPr>
            <p:nvPr userDrawn="1"/>
          </p:nvSpPr>
          <p:spPr bwMode="auto">
            <a:xfrm>
              <a:off x="0" y="4032"/>
              <a:ext cx="2041" cy="62"/>
            </a:xfrm>
            <a:custGeom>
              <a:avLst/>
              <a:gdLst/>
              <a:ahLst/>
              <a:cxnLst>
                <a:cxn ang="0">
                  <a:pos x="1893" y="39"/>
                </a:cxn>
                <a:cxn ang="0">
                  <a:pos x="1578" y="45"/>
                </a:cxn>
                <a:cxn ang="0">
                  <a:pos x="1011" y="60"/>
                </a:cxn>
                <a:cxn ang="0">
                  <a:pos x="438" y="57"/>
                </a:cxn>
                <a:cxn ang="0">
                  <a:pos x="0" y="36"/>
                </a:cxn>
                <a:cxn ang="0">
                  <a:pos x="0" y="3"/>
                </a:cxn>
                <a:cxn ang="0">
                  <a:pos x="210" y="18"/>
                </a:cxn>
                <a:cxn ang="0">
                  <a:pos x="474" y="21"/>
                </a:cxn>
                <a:cxn ang="0">
                  <a:pos x="678" y="9"/>
                </a:cxn>
                <a:cxn ang="0">
                  <a:pos x="897" y="9"/>
                </a:cxn>
                <a:cxn ang="0">
                  <a:pos x="1167" y="30"/>
                </a:cxn>
                <a:cxn ang="0">
                  <a:pos x="1500" y="24"/>
                </a:cxn>
                <a:cxn ang="0">
                  <a:pos x="1758" y="3"/>
                </a:cxn>
                <a:cxn ang="0">
                  <a:pos x="1938" y="18"/>
                </a:cxn>
                <a:cxn ang="0">
                  <a:pos x="2034" y="33"/>
                </a:cxn>
                <a:cxn ang="0">
                  <a:pos x="1893" y="39"/>
                </a:cxn>
              </a:cxnLst>
              <a:rect l="0" t="0" r="r" b="b"/>
              <a:pathLst>
                <a:path w="2041" h="62">
                  <a:moveTo>
                    <a:pt x="1893" y="39"/>
                  </a:moveTo>
                  <a:cubicBezTo>
                    <a:pt x="1817" y="41"/>
                    <a:pt x="1725" y="42"/>
                    <a:pt x="1578" y="45"/>
                  </a:cubicBezTo>
                  <a:cubicBezTo>
                    <a:pt x="1431" y="48"/>
                    <a:pt x="1201" y="58"/>
                    <a:pt x="1011" y="60"/>
                  </a:cubicBezTo>
                  <a:cubicBezTo>
                    <a:pt x="821" y="62"/>
                    <a:pt x="606" y="61"/>
                    <a:pt x="438" y="57"/>
                  </a:cubicBezTo>
                  <a:cubicBezTo>
                    <a:pt x="270" y="53"/>
                    <a:pt x="73" y="45"/>
                    <a:pt x="0" y="36"/>
                  </a:cubicBezTo>
                  <a:lnTo>
                    <a:pt x="0" y="3"/>
                  </a:lnTo>
                  <a:cubicBezTo>
                    <a:pt x="35" y="0"/>
                    <a:pt x="131" y="15"/>
                    <a:pt x="210" y="18"/>
                  </a:cubicBezTo>
                  <a:cubicBezTo>
                    <a:pt x="289" y="21"/>
                    <a:pt x="396" y="22"/>
                    <a:pt x="474" y="21"/>
                  </a:cubicBezTo>
                  <a:cubicBezTo>
                    <a:pt x="552" y="20"/>
                    <a:pt x="608" y="11"/>
                    <a:pt x="678" y="9"/>
                  </a:cubicBezTo>
                  <a:cubicBezTo>
                    <a:pt x="748" y="7"/>
                    <a:pt x="816" y="6"/>
                    <a:pt x="897" y="9"/>
                  </a:cubicBezTo>
                  <a:cubicBezTo>
                    <a:pt x="978" y="12"/>
                    <a:pt x="1067" y="28"/>
                    <a:pt x="1167" y="30"/>
                  </a:cubicBezTo>
                  <a:cubicBezTo>
                    <a:pt x="1267" y="32"/>
                    <a:pt x="1402" y="28"/>
                    <a:pt x="1500" y="24"/>
                  </a:cubicBezTo>
                  <a:cubicBezTo>
                    <a:pt x="1598" y="20"/>
                    <a:pt x="1685" y="4"/>
                    <a:pt x="1758" y="3"/>
                  </a:cubicBezTo>
                  <a:cubicBezTo>
                    <a:pt x="1831" y="2"/>
                    <a:pt x="1892" y="13"/>
                    <a:pt x="1938" y="18"/>
                  </a:cubicBezTo>
                  <a:cubicBezTo>
                    <a:pt x="1984" y="23"/>
                    <a:pt x="2041" y="30"/>
                    <a:pt x="2034" y="33"/>
                  </a:cubicBezTo>
                  <a:cubicBezTo>
                    <a:pt x="2027" y="36"/>
                    <a:pt x="1969" y="37"/>
                    <a:pt x="1893" y="3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3453" name="Rectangle 2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83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3454" name="Rectangle 3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103455" name="Rectangle 3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5163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>
                <a:latin typeface="Times New Roman" pitchFamily="18" charset="0"/>
              </a:defRPr>
            </a:lvl1pPr>
          </a:lstStyle>
          <a:p>
            <a:endParaRPr lang="pt-BR"/>
          </a:p>
        </p:txBody>
      </p:sp>
      <p:sp>
        <p:nvSpPr>
          <p:cNvPr id="103456" name="Rectangle 3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03563" y="63674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latin typeface="Times New Roman" pitchFamily="18" charset="0"/>
              </a:defRPr>
            </a:lvl1pPr>
          </a:lstStyle>
          <a:p>
            <a:endParaRPr lang="pt-BR"/>
          </a:p>
        </p:txBody>
      </p:sp>
      <p:sp>
        <p:nvSpPr>
          <p:cNvPr id="103457" name="Rectangle 3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32563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Times New Roman" pitchFamily="18" charset="0"/>
              </a:defRPr>
            </a:lvl1pPr>
          </a:lstStyle>
          <a:p>
            <a:fld id="{64475121-9553-447F-977A-A1B9BE89952C}" type="slidenum">
              <a:rPr lang="pt-BR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90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80000"/>
        <a:buBlip>
          <a:blip r:embed="rId15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7"/>
        </a:buBlip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8"/>
        </a:buBlip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8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8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8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8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2.doc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3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4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685800"/>
            <a:ext cx="7772400" cy="2133600"/>
          </a:xfrm>
        </p:spPr>
        <p:txBody>
          <a:bodyPr/>
          <a:lstStyle/>
          <a:p>
            <a:r>
              <a:rPr lang="en-US" sz="3200" b="1"/>
              <a:t>Remuneration of Senior Managers in The Public Sector – An Analysis of the Latin American Countries</a:t>
            </a:r>
            <a:r>
              <a:rPr lang="es-AR" sz="3200" b="1"/>
              <a:t> </a:t>
            </a:r>
            <a:endParaRPr lang="es-ES" sz="3200" b="1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4953000"/>
            <a:ext cx="6934200" cy="876300"/>
          </a:xfrm>
        </p:spPr>
        <p:txBody>
          <a:bodyPr/>
          <a:lstStyle/>
          <a:p>
            <a:r>
              <a:rPr lang="es-AR" sz="1600"/>
              <a:t>Nelson Marconi</a:t>
            </a:r>
          </a:p>
          <a:p>
            <a:r>
              <a:rPr lang="es-AR" sz="1600"/>
              <a:t>Laura Carrillo</a:t>
            </a:r>
          </a:p>
          <a:p>
            <a:r>
              <a:rPr lang="es-AR" sz="1600"/>
              <a:t>Claudia Helena Cavalieri </a:t>
            </a:r>
            <a:endParaRPr lang="es-ES" sz="1600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04800" y="4495800"/>
            <a:ext cx="845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0" lang="en-US" sz="1900" b="1"/>
              <a:t>Latin American Center for Development Administration, CLAD</a:t>
            </a:r>
            <a:r>
              <a:rPr kumimoji="0" lang="es-AR"/>
              <a:t> </a:t>
            </a:r>
            <a:endParaRPr kumimoji="0"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Rectangle 3"/>
          <p:cNvSpPr>
            <a:spLocks noChangeArrowheads="1"/>
          </p:cNvSpPr>
          <p:nvPr/>
        </p:nvSpPr>
        <p:spPr bwMode="auto">
          <a:xfrm>
            <a:off x="1174750" y="1582738"/>
            <a:ext cx="6854825" cy="3716337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48" name="Line 4"/>
          <p:cNvSpPr>
            <a:spLocks noChangeShapeType="1"/>
          </p:cNvSpPr>
          <p:nvPr/>
        </p:nvSpPr>
        <p:spPr bwMode="auto">
          <a:xfrm>
            <a:off x="1174750" y="4886325"/>
            <a:ext cx="68548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49" name="Line 5"/>
          <p:cNvSpPr>
            <a:spLocks noChangeShapeType="1"/>
          </p:cNvSpPr>
          <p:nvPr/>
        </p:nvSpPr>
        <p:spPr bwMode="auto">
          <a:xfrm>
            <a:off x="1174750" y="4473575"/>
            <a:ext cx="68548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50" name="Line 6"/>
          <p:cNvSpPr>
            <a:spLocks noChangeShapeType="1"/>
          </p:cNvSpPr>
          <p:nvPr/>
        </p:nvSpPr>
        <p:spPr bwMode="auto">
          <a:xfrm>
            <a:off x="1174750" y="4059238"/>
            <a:ext cx="68548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51" name="Line 7"/>
          <p:cNvSpPr>
            <a:spLocks noChangeShapeType="1"/>
          </p:cNvSpPr>
          <p:nvPr/>
        </p:nvSpPr>
        <p:spPr bwMode="auto">
          <a:xfrm>
            <a:off x="1174750" y="3646488"/>
            <a:ext cx="68548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52" name="Line 8"/>
          <p:cNvSpPr>
            <a:spLocks noChangeShapeType="1"/>
          </p:cNvSpPr>
          <p:nvPr/>
        </p:nvSpPr>
        <p:spPr bwMode="auto">
          <a:xfrm>
            <a:off x="1174750" y="3235325"/>
            <a:ext cx="68548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53" name="Line 9"/>
          <p:cNvSpPr>
            <a:spLocks noChangeShapeType="1"/>
          </p:cNvSpPr>
          <p:nvPr/>
        </p:nvSpPr>
        <p:spPr bwMode="auto">
          <a:xfrm>
            <a:off x="1174750" y="2822575"/>
            <a:ext cx="68548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54" name="Line 10"/>
          <p:cNvSpPr>
            <a:spLocks noChangeShapeType="1"/>
          </p:cNvSpPr>
          <p:nvPr/>
        </p:nvSpPr>
        <p:spPr bwMode="auto">
          <a:xfrm>
            <a:off x="1174750" y="2409825"/>
            <a:ext cx="68548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55" name="Line 11"/>
          <p:cNvSpPr>
            <a:spLocks noChangeShapeType="1"/>
          </p:cNvSpPr>
          <p:nvPr/>
        </p:nvSpPr>
        <p:spPr bwMode="auto">
          <a:xfrm>
            <a:off x="1174750" y="1995488"/>
            <a:ext cx="68548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56" name="Line 12"/>
          <p:cNvSpPr>
            <a:spLocks noChangeShapeType="1"/>
          </p:cNvSpPr>
          <p:nvPr/>
        </p:nvSpPr>
        <p:spPr bwMode="auto">
          <a:xfrm>
            <a:off x="1174750" y="1582738"/>
            <a:ext cx="68548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57" name="Rectangle 13"/>
          <p:cNvSpPr>
            <a:spLocks noChangeArrowheads="1"/>
          </p:cNvSpPr>
          <p:nvPr/>
        </p:nvSpPr>
        <p:spPr bwMode="auto">
          <a:xfrm>
            <a:off x="1174750" y="1582738"/>
            <a:ext cx="6854825" cy="3716337"/>
          </a:xfrm>
          <a:prstGeom prst="rect">
            <a:avLst/>
          </a:prstGeom>
          <a:noFill/>
          <a:ln w="11113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58" name="Rectangle 14"/>
          <p:cNvSpPr>
            <a:spLocks noChangeArrowheads="1"/>
          </p:cNvSpPr>
          <p:nvPr/>
        </p:nvSpPr>
        <p:spPr bwMode="auto">
          <a:xfrm>
            <a:off x="1287463" y="5035550"/>
            <a:ext cx="149225" cy="263525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59" name="Rectangle 15"/>
          <p:cNvSpPr>
            <a:spLocks noChangeArrowheads="1"/>
          </p:cNvSpPr>
          <p:nvPr/>
        </p:nvSpPr>
        <p:spPr bwMode="auto">
          <a:xfrm>
            <a:off x="1814513" y="4886325"/>
            <a:ext cx="150812" cy="412750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60" name="Rectangle 16"/>
          <p:cNvSpPr>
            <a:spLocks noChangeArrowheads="1"/>
          </p:cNvSpPr>
          <p:nvPr/>
        </p:nvSpPr>
        <p:spPr bwMode="auto">
          <a:xfrm>
            <a:off x="2341563" y="4879975"/>
            <a:ext cx="150812" cy="419100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61" name="Rectangle 17"/>
          <p:cNvSpPr>
            <a:spLocks noChangeArrowheads="1"/>
          </p:cNvSpPr>
          <p:nvPr/>
        </p:nvSpPr>
        <p:spPr bwMode="auto">
          <a:xfrm>
            <a:off x="2868613" y="4337050"/>
            <a:ext cx="150812" cy="962025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62" name="Rectangle 18"/>
          <p:cNvSpPr>
            <a:spLocks noChangeArrowheads="1"/>
          </p:cNvSpPr>
          <p:nvPr/>
        </p:nvSpPr>
        <p:spPr bwMode="auto">
          <a:xfrm>
            <a:off x="3395663" y="5075238"/>
            <a:ext cx="150812" cy="223837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63" name="Rectangle 19"/>
          <p:cNvSpPr>
            <a:spLocks noChangeArrowheads="1"/>
          </p:cNvSpPr>
          <p:nvPr/>
        </p:nvSpPr>
        <p:spPr bwMode="auto">
          <a:xfrm>
            <a:off x="3922713" y="4860925"/>
            <a:ext cx="150812" cy="438150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64" name="Rectangle 20"/>
          <p:cNvSpPr>
            <a:spLocks noChangeArrowheads="1"/>
          </p:cNvSpPr>
          <p:nvPr/>
        </p:nvSpPr>
        <p:spPr bwMode="auto">
          <a:xfrm>
            <a:off x="4449763" y="4835525"/>
            <a:ext cx="150812" cy="463550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65" name="Rectangle 21"/>
          <p:cNvSpPr>
            <a:spLocks noChangeArrowheads="1"/>
          </p:cNvSpPr>
          <p:nvPr/>
        </p:nvSpPr>
        <p:spPr bwMode="auto">
          <a:xfrm>
            <a:off x="4978400" y="4230688"/>
            <a:ext cx="150813" cy="1068387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66" name="Rectangle 22"/>
          <p:cNvSpPr>
            <a:spLocks noChangeArrowheads="1"/>
          </p:cNvSpPr>
          <p:nvPr/>
        </p:nvSpPr>
        <p:spPr bwMode="auto">
          <a:xfrm>
            <a:off x="5505450" y="3170238"/>
            <a:ext cx="150813" cy="2128837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67" name="Rectangle 23"/>
          <p:cNvSpPr>
            <a:spLocks noChangeArrowheads="1"/>
          </p:cNvSpPr>
          <p:nvPr/>
        </p:nvSpPr>
        <p:spPr bwMode="auto">
          <a:xfrm>
            <a:off x="6032500" y="2867025"/>
            <a:ext cx="150813" cy="2432050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68" name="Rectangle 24"/>
          <p:cNvSpPr>
            <a:spLocks noChangeArrowheads="1"/>
          </p:cNvSpPr>
          <p:nvPr/>
        </p:nvSpPr>
        <p:spPr bwMode="auto">
          <a:xfrm>
            <a:off x="6559550" y="1947863"/>
            <a:ext cx="150813" cy="3351212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69" name="Rectangle 25"/>
          <p:cNvSpPr>
            <a:spLocks noChangeArrowheads="1"/>
          </p:cNvSpPr>
          <p:nvPr/>
        </p:nvSpPr>
        <p:spPr bwMode="auto">
          <a:xfrm>
            <a:off x="7086600" y="5030788"/>
            <a:ext cx="150813" cy="268287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70" name="Rectangle 26"/>
          <p:cNvSpPr>
            <a:spLocks noChangeArrowheads="1"/>
          </p:cNvSpPr>
          <p:nvPr/>
        </p:nvSpPr>
        <p:spPr bwMode="auto">
          <a:xfrm>
            <a:off x="7613650" y="5194300"/>
            <a:ext cx="150813" cy="104775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71" name="Rectangle 27"/>
          <p:cNvSpPr>
            <a:spLocks noChangeArrowheads="1"/>
          </p:cNvSpPr>
          <p:nvPr/>
        </p:nvSpPr>
        <p:spPr bwMode="auto">
          <a:xfrm>
            <a:off x="1436688" y="5014913"/>
            <a:ext cx="150812" cy="284162"/>
          </a:xfrm>
          <a:prstGeom prst="rect">
            <a:avLst/>
          </a:prstGeom>
          <a:solidFill>
            <a:srgbClr val="993366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72" name="Rectangle 28"/>
          <p:cNvSpPr>
            <a:spLocks noChangeArrowheads="1"/>
          </p:cNvSpPr>
          <p:nvPr/>
        </p:nvSpPr>
        <p:spPr bwMode="auto">
          <a:xfrm>
            <a:off x="1965325" y="4852988"/>
            <a:ext cx="149225" cy="446087"/>
          </a:xfrm>
          <a:prstGeom prst="rect">
            <a:avLst/>
          </a:prstGeom>
          <a:solidFill>
            <a:srgbClr val="993366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73" name="Rectangle 29"/>
          <p:cNvSpPr>
            <a:spLocks noChangeArrowheads="1"/>
          </p:cNvSpPr>
          <p:nvPr/>
        </p:nvSpPr>
        <p:spPr bwMode="auto">
          <a:xfrm>
            <a:off x="2492375" y="4640263"/>
            <a:ext cx="150813" cy="658812"/>
          </a:xfrm>
          <a:prstGeom prst="rect">
            <a:avLst/>
          </a:prstGeom>
          <a:solidFill>
            <a:srgbClr val="993366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74" name="Rectangle 30"/>
          <p:cNvSpPr>
            <a:spLocks noChangeArrowheads="1"/>
          </p:cNvSpPr>
          <p:nvPr/>
        </p:nvSpPr>
        <p:spPr bwMode="auto">
          <a:xfrm>
            <a:off x="3019425" y="4292600"/>
            <a:ext cx="150813" cy="1006475"/>
          </a:xfrm>
          <a:prstGeom prst="rect">
            <a:avLst/>
          </a:prstGeom>
          <a:solidFill>
            <a:srgbClr val="993366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75" name="Rectangle 31"/>
          <p:cNvSpPr>
            <a:spLocks noChangeArrowheads="1"/>
          </p:cNvSpPr>
          <p:nvPr/>
        </p:nvSpPr>
        <p:spPr bwMode="auto">
          <a:xfrm>
            <a:off x="3546475" y="4852988"/>
            <a:ext cx="150813" cy="446087"/>
          </a:xfrm>
          <a:prstGeom prst="rect">
            <a:avLst/>
          </a:prstGeom>
          <a:solidFill>
            <a:srgbClr val="993366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76" name="Rectangle 32"/>
          <p:cNvSpPr>
            <a:spLocks noChangeArrowheads="1"/>
          </p:cNvSpPr>
          <p:nvPr/>
        </p:nvSpPr>
        <p:spPr bwMode="auto">
          <a:xfrm>
            <a:off x="4073525" y="4787900"/>
            <a:ext cx="150813" cy="511175"/>
          </a:xfrm>
          <a:prstGeom prst="rect">
            <a:avLst/>
          </a:prstGeom>
          <a:solidFill>
            <a:srgbClr val="993366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77" name="Rectangle 33"/>
          <p:cNvSpPr>
            <a:spLocks noChangeArrowheads="1"/>
          </p:cNvSpPr>
          <p:nvPr/>
        </p:nvSpPr>
        <p:spPr bwMode="auto">
          <a:xfrm>
            <a:off x="4600575" y="4618038"/>
            <a:ext cx="150813" cy="681037"/>
          </a:xfrm>
          <a:prstGeom prst="rect">
            <a:avLst/>
          </a:prstGeom>
          <a:solidFill>
            <a:srgbClr val="993366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78" name="Rectangle 34"/>
          <p:cNvSpPr>
            <a:spLocks noChangeArrowheads="1"/>
          </p:cNvSpPr>
          <p:nvPr/>
        </p:nvSpPr>
        <p:spPr bwMode="auto">
          <a:xfrm>
            <a:off x="5129213" y="4205288"/>
            <a:ext cx="149225" cy="1093787"/>
          </a:xfrm>
          <a:prstGeom prst="rect">
            <a:avLst/>
          </a:prstGeom>
          <a:solidFill>
            <a:srgbClr val="993366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79" name="Rectangle 35"/>
          <p:cNvSpPr>
            <a:spLocks noChangeArrowheads="1"/>
          </p:cNvSpPr>
          <p:nvPr/>
        </p:nvSpPr>
        <p:spPr bwMode="auto">
          <a:xfrm>
            <a:off x="5656263" y="3170238"/>
            <a:ext cx="150812" cy="2128837"/>
          </a:xfrm>
          <a:prstGeom prst="rect">
            <a:avLst/>
          </a:prstGeom>
          <a:solidFill>
            <a:srgbClr val="993366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80" name="Rectangle 36"/>
          <p:cNvSpPr>
            <a:spLocks noChangeArrowheads="1"/>
          </p:cNvSpPr>
          <p:nvPr/>
        </p:nvSpPr>
        <p:spPr bwMode="auto">
          <a:xfrm>
            <a:off x="6183313" y="2379663"/>
            <a:ext cx="150812" cy="2919412"/>
          </a:xfrm>
          <a:prstGeom prst="rect">
            <a:avLst/>
          </a:prstGeom>
          <a:solidFill>
            <a:srgbClr val="993366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81" name="Rectangle 37"/>
          <p:cNvSpPr>
            <a:spLocks noChangeArrowheads="1"/>
          </p:cNvSpPr>
          <p:nvPr/>
        </p:nvSpPr>
        <p:spPr bwMode="auto">
          <a:xfrm>
            <a:off x="6710363" y="1870075"/>
            <a:ext cx="150812" cy="3429000"/>
          </a:xfrm>
          <a:prstGeom prst="rect">
            <a:avLst/>
          </a:prstGeom>
          <a:solidFill>
            <a:srgbClr val="993366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82" name="Rectangle 38"/>
          <p:cNvSpPr>
            <a:spLocks noChangeArrowheads="1"/>
          </p:cNvSpPr>
          <p:nvPr/>
        </p:nvSpPr>
        <p:spPr bwMode="auto">
          <a:xfrm>
            <a:off x="7237413" y="5010150"/>
            <a:ext cx="150812" cy="288925"/>
          </a:xfrm>
          <a:prstGeom prst="rect">
            <a:avLst/>
          </a:prstGeom>
          <a:solidFill>
            <a:srgbClr val="993366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83" name="Rectangle 39"/>
          <p:cNvSpPr>
            <a:spLocks noChangeArrowheads="1"/>
          </p:cNvSpPr>
          <p:nvPr/>
        </p:nvSpPr>
        <p:spPr bwMode="auto">
          <a:xfrm>
            <a:off x="7764463" y="5133975"/>
            <a:ext cx="150812" cy="165100"/>
          </a:xfrm>
          <a:prstGeom prst="rect">
            <a:avLst/>
          </a:prstGeom>
          <a:solidFill>
            <a:srgbClr val="993366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84" name="Line 40"/>
          <p:cNvSpPr>
            <a:spLocks noChangeShapeType="1"/>
          </p:cNvSpPr>
          <p:nvPr/>
        </p:nvSpPr>
        <p:spPr bwMode="auto">
          <a:xfrm>
            <a:off x="1174750" y="1582738"/>
            <a:ext cx="1588" cy="37163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85" name="Line 41"/>
          <p:cNvSpPr>
            <a:spLocks noChangeShapeType="1"/>
          </p:cNvSpPr>
          <p:nvPr/>
        </p:nvSpPr>
        <p:spPr bwMode="auto">
          <a:xfrm>
            <a:off x="1131888" y="5299075"/>
            <a:ext cx="42862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86" name="Line 42"/>
          <p:cNvSpPr>
            <a:spLocks noChangeShapeType="1"/>
          </p:cNvSpPr>
          <p:nvPr/>
        </p:nvSpPr>
        <p:spPr bwMode="auto">
          <a:xfrm>
            <a:off x="1131888" y="4886325"/>
            <a:ext cx="42862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87" name="Line 43"/>
          <p:cNvSpPr>
            <a:spLocks noChangeShapeType="1"/>
          </p:cNvSpPr>
          <p:nvPr/>
        </p:nvSpPr>
        <p:spPr bwMode="auto">
          <a:xfrm>
            <a:off x="1131888" y="4473575"/>
            <a:ext cx="42862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88" name="Line 44"/>
          <p:cNvSpPr>
            <a:spLocks noChangeShapeType="1"/>
          </p:cNvSpPr>
          <p:nvPr/>
        </p:nvSpPr>
        <p:spPr bwMode="auto">
          <a:xfrm>
            <a:off x="1131888" y="4059238"/>
            <a:ext cx="4286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89" name="Line 45"/>
          <p:cNvSpPr>
            <a:spLocks noChangeShapeType="1"/>
          </p:cNvSpPr>
          <p:nvPr/>
        </p:nvSpPr>
        <p:spPr bwMode="auto">
          <a:xfrm>
            <a:off x="1131888" y="3646488"/>
            <a:ext cx="4286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90" name="Line 46"/>
          <p:cNvSpPr>
            <a:spLocks noChangeShapeType="1"/>
          </p:cNvSpPr>
          <p:nvPr/>
        </p:nvSpPr>
        <p:spPr bwMode="auto">
          <a:xfrm>
            <a:off x="1131888" y="3235325"/>
            <a:ext cx="42862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91" name="Line 47"/>
          <p:cNvSpPr>
            <a:spLocks noChangeShapeType="1"/>
          </p:cNvSpPr>
          <p:nvPr/>
        </p:nvSpPr>
        <p:spPr bwMode="auto">
          <a:xfrm>
            <a:off x="1131888" y="2822575"/>
            <a:ext cx="42862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92" name="Line 48"/>
          <p:cNvSpPr>
            <a:spLocks noChangeShapeType="1"/>
          </p:cNvSpPr>
          <p:nvPr/>
        </p:nvSpPr>
        <p:spPr bwMode="auto">
          <a:xfrm>
            <a:off x="1131888" y="2409825"/>
            <a:ext cx="42862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93" name="Line 49"/>
          <p:cNvSpPr>
            <a:spLocks noChangeShapeType="1"/>
          </p:cNvSpPr>
          <p:nvPr/>
        </p:nvSpPr>
        <p:spPr bwMode="auto">
          <a:xfrm>
            <a:off x="1131888" y="1995488"/>
            <a:ext cx="4286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94" name="Line 50"/>
          <p:cNvSpPr>
            <a:spLocks noChangeShapeType="1"/>
          </p:cNvSpPr>
          <p:nvPr/>
        </p:nvSpPr>
        <p:spPr bwMode="auto">
          <a:xfrm>
            <a:off x="1131888" y="1582738"/>
            <a:ext cx="4286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95" name="Line 51"/>
          <p:cNvSpPr>
            <a:spLocks noChangeShapeType="1"/>
          </p:cNvSpPr>
          <p:nvPr/>
        </p:nvSpPr>
        <p:spPr bwMode="auto">
          <a:xfrm>
            <a:off x="1174750" y="5299075"/>
            <a:ext cx="68548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96" name="Line 52"/>
          <p:cNvSpPr>
            <a:spLocks noChangeShapeType="1"/>
          </p:cNvSpPr>
          <p:nvPr/>
        </p:nvSpPr>
        <p:spPr bwMode="auto">
          <a:xfrm flipV="1">
            <a:off x="1174750" y="5299075"/>
            <a:ext cx="1588" cy="396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97" name="Line 53"/>
          <p:cNvSpPr>
            <a:spLocks noChangeShapeType="1"/>
          </p:cNvSpPr>
          <p:nvPr/>
        </p:nvSpPr>
        <p:spPr bwMode="auto">
          <a:xfrm flipV="1">
            <a:off x="1701800" y="5299075"/>
            <a:ext cx="1588" cy="396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98" name="Line 54"/>
          <p:cNvSpPr>
            <a:spLocks noChangeShapeType="1"/>
          </p:cNvSpPr>
          <p:nvPr/>
        </p:nvSpPr>
        <p:spPr bwMode="auto">
          <a:xfrm flipV="1">
            <a:off x="2228850" y="5299075"/>
            <a:ext cx="1588" cy="396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99" name="Line 55"/>
          <p:cNvSpPr>
            <a:spLocks noChangeShapeType="1"/>
          </p:cNvSpPr>
          <p:nvPr/>
        </p:nvSpPr>
        <p:spPr bwMode="auto">
          <a:xfrm flipV="1">
            <a:off x="2755900" y="5299075"/>
            <a:ext cx="1588" cy="396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00" name="Line 56"/>
          <p:cNvSpPr>
            <a:spLocks noChangeShapeType="1"/>
          </p:cNvSpPr>
          <p:nvPr/>
        </p:nvSpPr>
        <p:spPr bwMode="auto">
          <a:xfrm flipV="1">
            <a:off x="3282950" y="5299075"/>
            <a:ext cx="1588" cy="396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01" name="Line 57"/>
          <p:cNvSpPr>
            <a:spLocks noChangeShapeType="1"/>
          </p:cNvSpPr>
          <p:nvPr/>
        </p:nvSpPr>
        <p:spPr bwMode="auto">
          <a:xfrm flipV="1">
            <a:off x="3811588" y="5299075"/>
            <a:ext cx="1587" cy="396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02" name="Line 58"/>
          <p:cNvSpPr>
            <a:spLocks noChangeShapeType="1"/>
          </p:cNvSpPr>
          <p:nvPr/>
        </p:nvSpPr>
        <p:spPr bwMode="auto">
          <a:xfrm flipV="1">
            <a:off x="4338638" y="5299075"/>
            <a:ext cx="1587" cy="396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03" name="Line 59"/>
          <p:cNvSpPr>
            <a:spLocks noChangeShapeType="1"/>
          </p:cNvSpPr>
          <p:nvPr/>
        </p:nvSpPr>
        <p:spPr bwMode="auto">
          <a:xfrm flipV="1">
            <a:off x="4865688" y="5299075"/>
            <a:ext cx="1587" cy="396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04" name="Line 60"/>
          <p:cNvSpPr>
            <a:spLocks noChangeShapeType="1"/>
          </p:cNvSpPr>
          <p:nvPr/>
        </p:nvSpPr>
        <p:spPr bwMode="auto">
          <a:xfrm flipV="1">
            <a:off x="5392738" y="5299075"/>
            <a:ext cx="1587" cy="396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05" name="Line 61"/>
          <p:cNvSpPr>
            <a:spLocks noChangeShapeType="1"/>
          </p:cNvSpPr>
          <p:nvPr/>
        </p:nvSpPr>
        <p:spPr bwMode="auto">
          <a:xfrm flipV="1">
            <a:off x="5919788" y="5299075"/>
            <a:ext cx="1587" cy="396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06" name="Line 62"/>
          <p:cNvSpPr>
            <a:spLocks noChangeShapeType="1"/>
          </p:cNvSpPr>
          <p:nvPr/>
        </p:nvSpPr>
        <p:spPr bwMode="auto">
          <a:xfrm flipV="1">
            <a:off x="6446838" y="5299075"/>
            <a:ext cx="1587" cy="396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07" name="Line 63"/>
          <p:cNvSpPr>
            <a:spLocks noChangeShapeType="1"/>
          </p:cNvSpPr>
          <p:nvPr/>
        </p:nvSpPr>
        <p:spPr bwMode="auto">
          <a:xfrm flipV="1">
            <a:off x="6975475" y="5299075"/>
            <a:ext cx="1588" cy="396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08" name="Line 64"/>
          <p:cNvSpPr>
            <a:spLocks noChangeShapeType="1"/>
          </p:cNvSpPr>
          <p:nvPr/>
        </p:nvSpPr>
        <p:spPr bwMode="auto">
          <a:xfrm flipV="1">
            <a:off x="7502525" y="5299075"/>
            <a:ext cx="1588" cy="396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09" name="Line 65"/>
          <p:cNvSpPr>
            <a:spLocks noChangeShapeType="1"/>
          </p:cNvSpPr>
          <p:nvPr/>
        </p:nvSpPr>
        <p:spPr bwMode="auto">
          <a:xfrm flipV="1">
            <a:off x="8029575" y="5299075"/>
            <a:ext cx="1588" cy="396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10" name="Rectangle 66"/>
          <p:cNvSpPr>
            <a:spLocks noChangeArrowheads="1"/>
          </p:cNvSpPr>
          <p:nvPr/>
        </p:nvSpPr>
        <p:spPr bwMode="auto">
          <a:xfrm>
            <a:off x="3125788" y="668338"/>
            <a:ext cx="32750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600" b="1">
                <a:solidFill>
                  <a:srgbClr val="070709"/>
                </a:solidFill>
                <a:latin typeface="Times New Roman" pitchFamily="18" charset="0"/>
              </a:rPr>
              <a:t>MONTHLY WAGE – IN DOLLARS </a:t>
            </a:r>
          </a:p>
        </p:txBody>
      </p:sp>
      <p:sp>
        <p:nvSpPr>
          <p:cNvPr id="108611" name="Rectangle 67"/>
          <p:cNvSpPr>
            <a:spLocks noChangeArrowheads="1"/>
          </p:cNvSpPr>
          <p:nvPr/>
        </p:nvSpPr>
        <p:spPr bwMode="auto">
          <a:xfrm>
            <a:off x="1962150" y="920750"/>
            <a:ext cx="55499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70709"/>
                </a:solidFill>
                <a:latin typeface="Times New Roman" pitchFamily="18" charset="0"/>
              </a:rPr>
              <a:t>FOR THE FIRST HIERARCHY LEVEL BELOW MINISTER</a:t>
            </a:r>
            <a:r>
              <a:rPr lang="es-AR" sz="1600" b="1">
                <a:solidFill>
                  <a:srgbClr val="070709"/>
                </a:solidFill>
                <a:latin typeface="Times New Roman" pitchFamily="18" charset="0"/>
              </a:rPr>
              <a:t> </a:t>
            </a:r>
            <a:endParaRPr lang="en-US" sz="1600" b="1">
              <a:solidFill>
                <a:srgbClr val="070709"/>
              </a:solidFill>
              <a:latin typeface="Times New Roman" pitchFamily="18" charset="0"/>
            </a:endParaRPr>
          </a:p>
        </p:txBody>
      </p:sp>
      <p:sp>
        <p:nvSpPr>
          <p:cNvPr id="108612" name="Rectangle 68"/>
          <p:cNvSpPr>
            <a:spLocks noChangeArrowheads="1"/>
          </p:cNvSpPr>
          <p:nvPr/>
        </p:nvSpPr>
        <p:spPr bwMode="auto">
          <a:xfrm>
            <a:off x="1003300" y="5216525"/>
            <a:ext cx="125413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8613" name="Rectangle 69"/>
          <p:cNvSpPr>
            <a:spLocks noChangeArrowheads="1"/>
          </p:cNvSpPr>
          <p:nvPr/>
        </p:nvSpPr>
        <p:spPr bwMode="auto">
          <a:xfrm>
            <a:off x="788988" y="4803775"/>
            <a:ext cx="3143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2.500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8614" name="Rectangle 70"/>
          <p:cNvSpPr>
            <a:spLocks noChangeArrowheads="1"/>
          </p:cNvSpPr>
          <p:nvPr/>
        </p:nvSpPr>
        <p:spPr bwMode="auto">
          <a:xfrm>
            <a:off x="788988" y="4391025"/>
            <a:ext cx="3143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5.000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8615" name="Rectangle 71"/>
          <p:cNvSpPr>
            <a:spLocks noChangeArrowheads="1"/>
          </p:cNvSpPr>
          <p:nvPr/>
        </p:nvSpPr>
        <p:spPr bwMode="auto">
          <a:xfrm>
            <a:off x="788988" y="3978275"/>
            <a:ext cx="3143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7.500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8616" name="Rectangle 72"/>
          <p:cNvSpPr>
            <a:spLocks noChangeArrowheads="1"/>
          </p:cNvSpPr>
          <p:nvPr/>
        </p:nvSpPr>
        <p:spPr bwMode="auto">
          <a:xfrm>
            <a:off x="720725" y="3563938"/>
            <a:ext cx="3841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10.000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8617" name="Rectangle 73"/>
          <p:cNvSpPr>
            <a:spLocks noChangeArrowheads="1"/>
          </p:cNvSpPr>
          <p:nvPr/>
        </p:nvSpPr>
        <p:spPr bwMode="auto">
          <a:xfrm>
            <a:off x="720725" y="3152775"/>
            <a:ext cx="3841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12.500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8618" name="Rectangle 74"/>
          <p:cNvSpPr>
            <a:spLocks noChangeArrowheads="1"/>
          </p:cNvSpPr>
          <p:nvPr/>
        </p:nvSpPr>
        <p:spPr bwMode="auto">
          <a:xfrm>
            <a:off x="720725" y="2740025"/>
            <a:ext cx="3841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15.000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8619" name="Rectangle 75"/>
          <p:cNvSpPr>
            <a:spLocks noChangeArrowheads="1"/>
          </p:cNvSpPr>
          <p:nvPr/>
        </p:nvSpPr>
        <p:spPr bwMode="auto">
          <a:xfrm>
            <a:off x="720725" y="2327275"/>
            <a:ext cx="3841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17.500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8620" name="Rectangle 76"/>
          <p:cNvSpPr>
            <a:spLocks noChangeArrowheads="1"/>
          </p:cNvSpPr>
          <p:nvPr/>
        </p:nvSpPr>
        <p:spPr bwMode="auto">
          <a:xfrm>
            <a:off x="720725" y="1914525"/>
            <a:ext cx="3841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20.000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8621" name="Rectangle 77"/>
          <p:cNvSpPr>
            <a:spLocks noChangeArrowheads="1"/>
          </p:cNvSpPr>
          <p:nvPr/>
        </p:nvSpPr>
        <p:spPr bwMode="auto">
          <a:xfrm>
            <a:off x="720725" y="1500188"/>
            <a:ext cx="3841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22.500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8622" name="Rectangle 78"/>
          <p:cNvSpPr>
            <a:spLocks noChangeArrowheads="1"/>
          </p:cNvSpPr>
          <p:nvPr/>
        </p:nvSpPr>
        <p:spPr bwMode="auto">
          <a:xfrm>
            <a:off x="1303338" y="5411788"/>
            <a:ext cx="323850" cy="16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000" b="1">
                <a:solidFill>
                  <a:srgbClr val="000000"/>
                </a:solidFill>
                <a:latin typeface="Times New Roman" pitchFamily="18" charset="0"/>
              </a:rPr>
              <a:t>ARG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8623" name="Rectangle 79"/>
          <p:cNvSpPr>
            <a:spLocks noChangeArrowheads="1"/>
          </p:cNvSpPr>
          <p:nvPr/>
        </p:nvSpPr>
        <p:spPr bwMode="auto">
          <a:xfrm>
            <a:off x="1836738" y="5411788"/>
            <a:ext cx="311150" cy="16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000" b="1">
                <a:solidFill>
                  <a:srgbClr val="000000"/>
                </a:solidFill>
                <a:latin typeface="Times New Roman" pitchFamily="18" charset="0"/>
              </a:rPr>
              <a:t>BOL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8624" name="Rectangle 80"/>
          <p:cNvSpPr>
            <a:spLocks noChangeArrowheads="1"/>
          </p:cNvSpPr>
          <p:nvPr/>
        </p:nvSpPr>
        <p:spPr bwMode="auto">
          <a:xfrm>
            <a:off x="2363788" y="5411788"/>
            <a:ext cx="311150" cy="16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000" b="1">
                <a:solidFill>
                  <a:srgbClr val="000000"/>
                </a:solidFill>
                <a:latin typeface="Times New Roman" pitchFamily="18" charset="0"/>
              </a:rPr>
              <a:t>BRA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8625" name="Rectangle 81"/>
          <p:cNvSpPr>
            <a:spLocks noChangeArrowheads="1"/>
          </p:cNvSpPr>
          <p:nvPr/>
        </p:nvSpPr>
        <p:spPr bwMode="auto">
          <a:xfrm>
            <a:off x="2905125" y="5411788"/>
            <a:ext cx="284163" cy="16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000" b="1">
                <a:solidFill>
                  <a:srgbClr val="000000"/>
                </a:solidFill>
                <a:latin typeface="Times New Roman" pitchFamily="18" charset="0"/>
              </a:rPr>
              <a:t>CHI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8626" name="Rectangle 82"/>
          <p:cNvSpPr>
            <a:spLocks noChangeArrowheads="1"/>
          </p:cNvSpPr>
          <p:nvPr/>
        </p:nvSpPr>
        <p:spPr bwMode="auto">
          <a:xfrm>
            <a:off x="3414713" y="5411788"/>
            <a:ext cx="317500" cy="16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000" b="1">
                <a:solidFill>
                  <a:srgbClr val="000000"/>
                </a:solidFill>
                <a:latin typeface="Times New Roman" pitchFamily="18" charset="0"/>
              </a:rPr>
              <a:t>COL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8627" name="Rectangle 83"/>
          <p:cNvSpPr>
            <a:spLocks noChangeArrowheads="1"/>
          </p:cNvSpPr>
          <p:nvPr/>
        </p:nvSpPr>
        <p:spPr bwMode="auto">
          <a:xfrm>
            <a:off x="3859213" y="5411788"/>
            <a:ext cx="484187" cy="16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000" b="1">
                <a:solidFill>
                  <a:srgbClr val="000000"/>
                </a:solidFill>
                <a:latin typeface="Times New Roman" pitchFamily="18" charset="0"/>
              </a:rPr>
              <a:t>C RICA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8628" name="Rectangle 84"/>
          <p:cNvSpPr>
            <a:spLocks noChangeArrowheads="1"/>
          </p:cNvSpPr>
          <p:nvPr/>
        </p:nvSpPr>
        <p:spPr bwMode="auto">
          <a:xfrm>
            <a:off x="4473575" y="5411788"/>
            <a:ext cx="309563" cy="16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000" b="1">
                <a:solidFill>
                  <a:srgbClr val="000000"/>
                </a:solidFill>
                <a:latin typeface="Times New Roman" pitchFamily="18" charset="0"/>
              </a:rPr>
              <a:t>ECU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8629" name="Rectangle 85"/>
          <p:cNvSpPr>
            <a:spLocks noChangeArrowheads="1"/>
          </p:cNvSpPr>
          <p:nvPr/>
        </p:nvSpPr>
        <p:spPr bwMode="auto">
          <a:xfrm>
            <a:off x="4965700" y="5411788"/>
            <a:ext cx="381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000" b="1">
                <a:solidFill>
                  <a:srgbClr val="000000"/>
                </a:solidFill>
                <a:latin typeface="Times New Roman" pitchFamily="18" charset="0"/>
              </a:rPr>
              <a:t>SPAIN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8630" name="Rectangle 86"/>
          <p:cNvSpPr>
            <a:spLocks noChangeArrowheads="1"/>
          </p:cNvSpPr>
          <p:nvPr/>
        </p:nvSpPr>
        <p:spPr bwMode="auto">
          <a:xfrm>
            <a:off x="5556250" y="5411788"/>
            <a:ext cx="254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000" b="1">
                <a:solidFill>
                  <a:srgbClr val="000000"/>
                </a:solidFill>
                <a:latin typeface="Times New Roman" pitchFamily="18" charset="0"/>
              </a:rPr>
              <a:t>USA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8631" name="Rectangle 87"/>
          <p:cNvSpPr>
            <a:spLocks noChangeArrowheads="1"/>
          </p:cNvSpPr>
          <p:nvPr/>
        </p:nvSpPr>
        <p:spPr bwMode="auto">
          <a:xfrm>
            <a:off x="6113463" y="5411788"/>
            <a:ext cx="1905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000" b="1">
                <a:solidFill>
                  <a:srgbClr val="000000"/>
                </a:solidFill>
                <a:latin typeface="Times New Roman" pitchFamily="18" charset="0"/>
              </a:rPr>
              <a:t>UK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8632" name="Rectangle 88"/>
          <p:cNvSpPr>
            <a:spLocks noChangeArrowheads="1"/>
          </p:cNvSpPr>
          <p:nvPr/>
        </p:nvSpPr>
        <p:spPr bwMode="auto">
          <a:xfrm>
            <a:off x="6569075" y="5411788"/>
            <a:ext cx="339725" cy="16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000" b="1">
                <a:solidFill>
                  <a:srgbClr val="000000"/>
                </a:solidFill>
                <a:latin typeface="Times New Roman" pitchFamily="18" charset="0"/>
              </a:rPr>
              <a:t>MEX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8633" name="Rectangle 89"/>
          <p:cNvSpPr>
            <a:spLocks noChangeArrowheads="1"/>
          </p:cNvSpPr>
          <p:nvPr/>
        </p:nvSpPr>
        <p:spPr bwMode="auto">
          <a:xfrm>
            <a:off x="7046913" y="5411788"/>
            <a:ext cx="4349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000" b="1">
                <a:solidFill>
                  <a:srgbClr val="000000"/>
                </a:solidFill>
                <a:latin typeface="Times New Roman" pitchFamily="18" charset="0"/>
              </a:rPr>
              <a:t>DOM R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8634" name="Rectangle 90"/>
          <p:cNvSpPr>
            <a:spLocks noChangeArrowheads="1"/>
          </p:cNvSpPr>
          <p:nvPr/>
        </p:nvSpPr>
        <p:spPr bwMode="auto">
          <a:xfrm>
            <a:off x="7656513" y="5411788"/>
            <a:ext cx="26828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000" b="1">
                <a:solidFill>
                  <a:srgbClr val="000000"/>
                </a:solidFill>
                <a:latin typeface="Times New Roman" pitchFamily="18" charset="0"/>
              </a:rPr>
              <a:t>VEN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8635" name="Rectangle 91"/>
          <p:cNvSpPr>
            <a:spLocks noChangeArrowheads="1"/>
          </p:cNvSpPr>
          <p:nvPr/>
        </p:nvSpPr>
        <p:spPr bwMode="auto">
          <a:xfrm>
            <a:off x="1327150" y="5792788"/>
            <a:ext cx="6583363" cy="331787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36" name="Rectangle 92"/>
          <p:cNvSpPr>
            <a:spLocks noChangeArrowheads="1"/>
          </p:cNvSpPr>
          <p:nvPr/>
        </p:nvSpPr>
        <p:spPr bwMode="auto">
          <a:xfrm>
            <a:off x="1898650" y="5913438"/>
            <a:ext cx="93663" cy="96837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37" name="Rectangle 93"/>
          <p:cNvSpPr>
            <a:spLocks noChangeArrowheads="1"/>
          </p:cNvSpPr>
          <p:nvPr/>
        </p:nvSpPr>
        <p:spPr bwMode="auto">
          <a:xfrm>
            <a:off x="2117725" y="5875338"/>
            <a:ext cx="13303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200" b="1">
                <a:solidFill>
                  <a:srgbClr val="070709"/>
                </a:solidFill>
                <a:latin typeface="Times New Roman" pitchFamily="18" charset="0"/>
              </a:rPr>
              <a:t>monthly direct wage</a:t>
            </a:r>
            <a:endParaRPr kumimoji="0" lang="en-US" sz="12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8638" name="Rectangle 94"/>
          <p:cNvSpPr>
            <a:spLocks noChangeArrowheads="1"/>
          </p:cNvSpPr>
          <p:nvPr/>
        </p:nvSpPr>
        <p:spPr bwMode="auto">
          <a:xfrm>
            <a:off x="4614863" y="5913438"/>
            <a:ext cx="93662" cy="96837"/>
          </a:xfrm>
          <a:prstGeom prst="rect">
            <a:avLst/>
          </a:prstGeom>
          <a:solidFill>
            <a:srgbClr val="993366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39" name="Rectangle 95"/>
          <p:cNvSpPr>
            <a:spLocks noChangeArrowheads="1"/>
          </p:cNvSpPr>
          <p:nvPr/>
        </p:nvSpPr>
        <p:spPr bwMode="auto">
          <a:xfrm>
            <a:off x="4859338" y="5876925"/>
            <a:ext cx="28511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200" b="1">
                <a:solidFill>
                  <a:srgbClr val="070709"/>
                </a:solidFill>
                <a:latin typeface="Times New Roman" pitchFamily="18" charset="0"/>
              </a:rPr>
              <a:t>total wage (includes incidental and indirect)</a:t>
            </a:r>
            <a:endParaRPr kumimoji="0" lang="en-US" sz="1200" b="1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0" y="111125"/>
            <a:ext cx="8637588" cy="1373188"/>
          </a:xfrm>
        </p:spPr>
        <p:txBody>
          <a:bodyPr/>
          <a:lstStyle/>
          <a:p>
            <a:r>
              <a:rPr lang="en-US" sz="2800"/>
              <a:t>WHAT COULD ACCOUNT FOR THE DIFFERENCES AMONG THE WAGES PAID IN THE COUNTRIES?</a:t>
            </a:r>
            <a:r>
              <a:rPr lang="es-AR" sz="2800"/>
              <a:t> </a:t>
            </a:r>
            <a:endParaRPr lang="es-ES" sz="280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458200" cy="4114800"/>
          </a:xfrm>
        </p:spPr>
        <p:txBody>
          <a:bodyPr/>
          <a:lstStyle/>
          <a:p>
            <a:pPr marL="609600" indent="-609600">
              <a:buFontTx/>
              <a:buChar char="•"/>
            </a:pPr>
            <a:r>
              <a:rPr lang="en-US" sz="2400" b="1"/>
              <a:t>Distortions as a consequence of the conversion into dollars</a:t>
            </a:r>
          </a:p>
          <a:p>
            <a:pPr marL="609600" indent="-609600">
              <a:buFontTx/>
              <a:buChar char="•"/>
            </a:pPr>
            <a:r>
              <a:rPr lang="en-US" sz="2400" b="1"/>
              <a:t>Different levels of productivity, development and cost of living</a:t>
            </a:r>
          </a:p>
          <a:p>
            <a:pPr marL="609600" indent="-609600">
              <a:buFontTx/>
              <a:buChar char="•"/>
            </a:pPr>
            <a:r>
              <a:rPr lang="en-US" sz="2400" b="1"/>
              <a:t>Different degrees of distribution of income</a:t>
            </a:r>
          </a:p>
          <a:p>
            <a:pPr marL="609600" indent="-609600">
              <a:buFontTx/>
              <a:buChar char="•"/>
            </a:pPr>
            <a:r>
              <a:rPr lang="en-US" sz="2400" b="1"/>
              <a:t>Different wage policies adopted for leaders in each country</a:t>
            </a:r>
          </a:p>
          <a:p>
            <a:pPr marL="609600" indent="-609600" algn="ctr">
              <a:buFont typeface="Wingdings" pitchFamily="2" charset="2"/>
              <a:buChar char="Ø"/>
            </a:pPr>
            <a:r>
              <a:rPr lang="en-US" sz="2800"/>
              <a:t>THEREFORE, IT IS IMPORTANT TO ANALYZE RELATIVE WAGES</a:t>
            </a:r>
            <a:endParaRPr lang="es-ES" sz="2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1" name="Rectangle 1027"/>
          <p:cNvSpPr>
            <a:spLocks noChangeArrowheads="1"/>
          </p:cNvSpPr>
          <p:nvPr/>
        </p:nvSpPr>
        <p:spPr bwMode="auto">
          <a:xfrm>
            <a:off x="1001713" y="1312863"/>
            <a:ext cx="7337425" cy="3971925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572" name="Line 1028"/>
          <p:cNvSpPr>
            <a:spLocks noChangeShapeType="1"/>
          </p:cNvSpPr>
          <p:nvPr/>
        </p:nvSpPr>
        <p:spPr bwMode="auto">
          <a:xfrm>
            <a:off x="1001713" y="4887913"/>
            <a:ext cx="73374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573" name="Line 1029"/>
          <p:cNvSpPr>
            <a:spLocks noChangeShapeType="1"/>
          </p:cNvSpPr>
          <p:nvPr/>
        </p:nvSpPr>
        <p:spPr bwMode="auto">
          <a:xfrm>
            <a:off x="1001713" y="4491038"/>
            <a:ext cx="73374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574" name="Line 1030"/>
          <p:cNvSpPr>
            <a:spLocks noChangeShapeType="1"/>
          </p:cNvSpPr>
          <p:nvPr/>
        </p:nvSpPr>
        <p:spPr bwMode="auto">
          <a:xfrm>
            <a:off x="1001713" y="4094163"/>
            <a:ext cx="73374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575" name="Line 1031"/>
          <p:cNvSpPr>
            <a:spLocks noChangeShapeType="1"/>
          </p:cNvSpPr>
          <p:nvPr/>
        </p:nvSpPr>
        <p:spPr bwMode="auto">
          <a:xfrm>
            <a:off x="1001713" y="3697288"/>
            <a:ext cx="73374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576" name="Line 1032"/>
          <p:cNvSpPr>
            <a:spLocks noChangeShapeType="1"/>
          </p:cNvSpPr>
          <p:nvPr/>
        </p:nvSpPr>
        <p:spPr bwMode="auto">
          <a:xfrm>
            <a:off x="1001713" y="3298825"/>
            <a:ext cx="73374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577" name="Line 1033"/>
          <p:cNvSpPr>
            <a:spLocks noChangeShapeType="1"/>
          </p:cNvSpPr>
          <p:nvPr/>
        </p:nvSpPr>
        <p:spPr bwMode="auto">
          <a:xfrm>
            <a:off x="1001713" y="2901950"/>
            <a:ext cx="73374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578" name="Line 1034"/>
          <p:cNvSpPr>
            <a:spLocks noChangeShapeType="1"/>
          </p:cNvSpPr>
          <p:nvPr/>
        </p:nvSpPr>
        <p:spPr bwMode="auto">
          <a:xfrm>
            <a:off x="1001713" y="2505075"/>
            <a:ext cx="73374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579" name="Line 1035"/>
          <p:cNvSpPr>
            <a:spLocks noChangeShapeType="1"/>
          </p:cNvSpPr>
          <p:nvPr/>
        </p:nvSpPr>
        <p:spPr bwMode="auto">
          <a:xfrm>
            <a:off x="1001713" y="2108200"/>
            <a:ext cx="73374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580" name="Line 1036"/>
          <p:cNvSpPr>
            <a:spLocks noChangeShapeType="1"/>
          </p:cNvSpPr>
          <p:nvPr/>
        </p:nvSpPr>
        <p:spPr bwMode="auto">
          <a:xfrm>
            <a:off x="1001713" y="1711325"/>
            <a:ext cx="73374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581" name="Line 1037"/>
          <p:cNvSpPr>
            <a:spLocks noChangeShapeType="1"/>
          </p:cNvSpPr>
          <p:nvPr/>
        </p:nvSpPr>
        <p:spPr bwMode="auto">
          <a:xfrm>
            <a:off x="1001713" y="1312863"/>
            <a:ext cx="73374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582" name="Rectangle 1038"/>
          <p:cNvSpPr>
            <a:spLocks noChangeArrowheads="1"/>
          </p:cNvSpPr>
          <p:nvPr/>
        </p:nvSpPr>
        <p:spPr bwMode="auto">
          <a:xfrm>
            <a:off x="1001713" y="1312863"/>
            <a:ext cx="7337425" cy="3971925"/>
          </a:xfrm>
          <a:prstGeom prst="rect">
            <a:avLst/>
          </a:prstGeom>
          <a:noFill/>
          <a:ln w="1270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583" name="Rectangle 1039"/>
          <p:cNvSpPr>
            <a:spLocks noChangeArrowheads="1"/>
          </p:cNvSpPr>
          <p:nvPr/>
        </p:nvSpPr>
        <p:spPr bwMode="auto">
          <a:xfrm>
            <a:off x="1112838" y="4506913"/>
            <a:ext cx="150812" cy="777875"/>
          </a:xfrm>
          <a:prstGeom prst="rect">
            <a:avLst/>
          </a:prstGeom>
          <a:solidFill>
            <a:srgbClr val="9999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584" name="Rectangle 1040"/>
          <p:cNvSpPr>
            <a:spLocks noChangeArrowheads="1"/>
          </p:cNvSpPr>
          <p:nvPr/>
        </p:nvSpPr>
        <p:spPr bwMode="auto">
          <a:xfrm>
            <a:off x="1638300" y="3667125"/>
            <a:ext cx="149225" cy="1617663"/>
          </a:xfrm>
          <a:prstGeom prst="rect">
            <a:avLst/>
          </a:prstGeom>
          <a:solidFill>
            <a:srgbClr val="9999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585" name="Rectangle 1041"/>
          <p:cNvSpPr>
            <a:spLocks noChangeArrowheads="1"/>
          </p:cNvSpPr>
          <p:nvPr/>
        </p:nvSpPr>
        <p:spPr bwMode="auto">
          <a:xfrm>
            <a:off x="2160588" y="4365625"/>
            <a:ext cx="150812" cy="919163"/>
          </a:xfrm>
          <a:prstGeom prst="rect">
            <a:avLst/>
          </a:prstGeom>
          <a:solidFill>
            <a:srgbClr val="9999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586" name="Rectangle 1042"/>
          <p:cNvSpPr>
            <a:spLocks noChangeArrowheads="1"/>
          </p:cNvSpPr>
          <p:nvPr/>
        </p:nvSpPr>
        <p:spPr bwMode="auto">
          <a:xfrm>
            <a:off x="2686050" y="4260850"/>
            <a:ext cx="150813" cy="1023938"/>
          </a:xfrm>
          <a:prstGeom prst="rect">
            <a:avLst/>
          </a:prstGeom>
          <a:solidFill>
            <a:srgbClr val="9999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587" name="Rectangle 1043"/>
          <p:cNvSpPr>
            <a:spLocks noChangeArrowheads="1"/>
          </p:cNvSpPr>
          <p:nvPr/>
        </p:nvSpPr>
        <p:spPr bwMode="auto">
          <a:xfrm>
            <a:off x="3209925" y="4595813"/>
            <a:ext cx="150813" cy="688975"/>
          </a:xfrm>
          <a:prstGeom prst="rect">
            <a:avLst/>
          </a:prstGeom>
          <a:solidFill>
            <a:srgbClr val="9999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588" name="Rectangle 1044"/>
          <p:cNvSpPr>
            <a:spLocks noChangeArrowheads="1"/>
          </p:cNvSpPr>
          <p:nvPr/>
        </p:nvSpPr>
        <p:spPr bwMode="auto">
          <a:xfrm>
            <a:off x="3733800" y="4729163"/>
            <a:ext cx="150813" cy="555625"/>
          </a:xfrm>
          <a:prstGeom prst="rect">
            <a:avLst/>
          </a:prstGeom>
          <a:solidFill>
            <a:srgbClr val="9999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589" name="Rectangle 1045"/>
          <p:cNvSpPr>
            <a:spLocks noChangeArrowheads="1"/>
          </p:cNvSpPr>
          <p:nvPr/>
        </p:nvSpPr>
        <p:spPr bwMode="auto">
          <a:xfrm>
            <a:off x="4257675" y="4259263"/>
            <a:ext cx="150813" cy="1025525"/>
          </a:xfrm>
          <a:prstGeom prst="rect">
            <a:avLst/>
          </a:prstGeom>
          <a:solidFill>
            <a:srgbClr val="9999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590" name="Rectangle 1046"/>
          <p:cNvSpPr>
            <a:spLocks noChangeArrowheads="1"/>
          </p:cNvSpPr>
          <p:nvPr/>
        </p:nvSpPr>
        <p:spPr bwMode="auto">
          <a:xfrm>
            <a:off x="4783138" y="4987925"/>
            <a:ext cx="150812" cy="296863"/>
          </a:xfrm>
          <a:prstGeom prst="rect">
            <a:avLst/>
          </a:prstGeom>
          <a:solidFill>
            <a:srgbClr val="9999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591" name="Rectangle 1047"/>
          <p:cNvSpPr>
            <a:spLocks noChangeArrowheads="1"/>
          </p:cNvSpPr>
          <p:nvPr/>
        </p:nvSpPr>
        <p:spPr bwMode="auto">
          <a:xfrm>
            <a:off x="5305425" y="4945063"/>
            <a:ext cx="150813" cy="339725"/>
          </a:xfrm>
          <a:prstGeom prst="rect">
            <a:avLst/>
          </a:prstGeom>
          <a:solidFill>
            <a:srgbClr val="9999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592" name="Rectangle 1048"/>
          <p:cNvSpPr>
            <a:spLocks noChangeArrowheads="1"/>
          </p:cNvSpPr>
          <p:nvPr/>
        </p:nvSpPr>
        <p:spPr bwMode="auto">
          <a:xfrm>
            <a:off x="5830888" y="4849813"/>
            <a:ext cx="150812" cy="434975"/>
          </a:xfrm>
          <a:prstGeom prst="rect">
            <a:avLst/>
          </a:prstGeom>
          <a:solidFill>
            <a:srgbClr val="9999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593" name="Rectangle 1049"/>
          <p:cNvSpPr>
            <a:spLocks noChangeArrowheads="1"/>
          </p:cNvSpPr>
          <p:nvPr/>
        </p:nvSpPr>
        <p:spPr bwMode="auto">
          <a:xfrm>
            <a:off x="6353175" y="1825625"/>
            <a:ext cx="150813" cy="3459163"/>
          </a:xfrm>
          <a:prstGeom prst="rect">
            <a:avLst/>
          </a:prstGeom>
          <a:solidFill>
            <a:srgbClr val="9999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594" name="Rectangle 1050"/>
          <p:cNvSpPr>
            <a:spLocks noChangeArrowheads="1"/>
          </p:cNvSpPr>
          <p:nvPr/>
        </p:nvSpPr>
        <p:spPr bwMode="auto">
          <a:xfrm>
            <a:off x="6878638" y="4384675"/>
            <a:ext cx="150812" cy="900113"/>
          </a:xfrm>
          <a:prstGeom prst="rect">
            <a:avLst/>
          </a:prstGeom>
          <a:solidFill>
            <a:srgbClr val="9999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595" name="Rectangle 1051"/>
          <p:cNvSpPr>
            <a:spLocks noChangeArrowheads="1"/>
          </p:cNvSpPr>
          <p:nvPr/>
        </p:nvSpPr>
        <p:spPr bwMode="auto">
          <a:xfrm>
            <a:off x="7402513" y="4710113"/>
            <a:ext cx="150812" cy="574675"/>
          </a:xfrm>
          <a:prstGeom prst="rect">
            <a:avLst/>
          </a:prstGeom>
          <a:solidFill>
            <a:srgbClr val="9999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596" name="Rectangle 1052"/>
          <p:cNvSpPr>
            <a:spLocks noChangeArrowheads="1"/>
          </p:cNvSpPr>
          <p:nvPr/>
        </p:nvSpPr>
        <p:spPr bwMode="auto">
          <a:xfrm>
            <a:off x="7926388" y="5126038"/>
            <a:ext cx="150812" cy="158750"/>
          </a:xfrm>
          <a:prstGeom prst="rect">
            <a:avLst/>
          </a:prstGeom>
          <a:solidFill>
            <a:srgbClr val="9999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597" name="Rectangle 1053"/>
          <p:cNvSpPr>
            <a:spLocks noChangeArrowheads="1"/>
          </p:cNvSpPr>
          <p:nvPr/>
        </p:nvSpPr>
        <p:spPr bwMode="auto">
          <a:xfrm>
            <a:off x="1263650" y="4672013"/>
            <a:ext cx="150813" cy="612775"/>
          </a:xfrm>
          <a:prstGeom prst="rect">
            <a:avLst/>
          </a:prstGeom>
          <a:solidFill>
            <a:srgbClr val="993366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598" name="Rectangle 1054"/>
          <p:cNvSpPr>
            <a:spLocks noChangeArrowheads="1"/>
          </p:cNvSpPr>
          <p:nvPr/>
        </p:nvSpPr>
        <p:spPr bwMode="auto">
          <a:xfrm>
            <a:off x="1787525" y="2254250"/>
            <a:ext cx="149225" cy="3030538"/>
          </a:xfrm>
          <a:prstGeom prst="rect">
            <a:avLst/>
          </a:prstGeom>
          <a:solidFill>
            <a:srgbClr val="993366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599" name="Rectangle 1055"/>
          <p:cNvSpPr>
            <a:spLocks noChangeArrowheads="1"/>
          </p:cNvSpPr>
          <p:nvPr/>
        </p:nvSpPr>
        <p:spPr bwMode="auto">
          <a:xfrm>
            <a:off x="2311400" y="3676650"/>
            <a:ext cx="150813" cy="1608138"/>
          </a:xfrm>
          <a:prstGeom prst="rect">
            <a:avLst/>
          </a:prstGeom>
          <a:solidFill>
            <a:srgbClr val="993366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00" name="Rectangle 1056"/>
          <p:cNvSpPr>
            <a:spLocks noChangeArrowheads="1"/>
          </p:cNvSpPr>
          <p:nvPr/>
        </p:nvSpPr>
        <p:spPr bwMode="auto">
          <a:xfrm>
            <a:off x="2836863" y="3983038"/>
            <a:ext cx="149225" cy="1301750"/>
          </a:xfrm>
          <a:prstGeom prst="rect">
            <a:avLst/>
          </a:prstGeom>
          <a:solidFill>
            <a:srgbClr val="993366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01" name="Rectangle 1057"/>
          <p:cNvSpPr>
            <a:spLocks noChangeArrowheads="1"/>
          </p:cNvSpPr>
          <p:nvPr/>
        </p:nvSpPr>
        <p:spPr bwMode="auto">
          <a:xfrm>
            <a:off x="3360738" y="3459163"/>
            <a:ext cx="149225" cy="1825625"/>
          </a:xfrm>
          <a:prstGeom prst="rect">
            <a:avLst/>
          </a:prstGeom>
          <a:solidFill>
            <a:srgbClr val="993366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02" name="Rectangle 1058"/>
          <p:cNvSpPr>
            <a:spLocks noChangeArrowheads="1"/>
          </p:cNvSpPr>
          <p:nvPr/>
        </p:nvSpPr>
        <p:spPr bwMode="auto">
          <a:xfrm>
            <a:off x="3884613" y="4519613"/>
            <a:ext cx="149225" cy="765175"/>
          </a:xfrm>
          <a:prstGeom prst="rect">
            <a:avLst/>
          </a:prstGeom>
          <a:solidFill>
            <a:srgbClr val="993366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03" name="Rectangle 1059"/>
          <p:cNvSpPr>
            <a:spLocks noChangeArrowheads="1"/>
          </p:cNvSpPr>
          <p:nvPr/>
        </p:nvSpPr>
        <p:spPr bwMode="auto">
          <a:xfrm>
            <a:off x="4408488" y="3025775"/>
            <a:ext cx="150812" cy="2259013"/>
          </a:xfrm>
          <a:prstGeom prst="rect">
            <a:avLst/>
          </a:prstGeom>
          <a:solidFill>
            <a:srgbClr val="993366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04" name="Rectangle 1060"/>
          <p:cNvSpPr>
            <a:spLocks noChangeArrowheads="1"/>
          </p:cNvSpPr>
          <p:nvPr/>
        </p:nvSpPr>
        <p:spPr bwMode="auto">
          <a:xfrm>
            <a:off x="4933950" y="4987925"/>
            <a:ext cx="147638" cy="296863"/>
          </a:xfrm>
          <a:prstGeom prst="rect">
            <a:avLst/>
          </a:prstGeom>
          <a:solidFill>
            <a:srgbClr val="993366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05" name="Rectangle 1061"/>
          <p:cNvSpPr>
            <a:spLocks noChangeArrowheads="1"/>
          </p:cNvSpPr>
          <p:nvPr/>
        </p:nvSpPr>
        <p:spPr bwMode="auto">
          <a:xfrm>
            <a:off x="5456238" y="4929188"/>
            <a:ext cx="150812" cy="355600"/>
          </a:xfrm>
          <a:prstGeom prst="rect">
            <a:avLst/>
          </a:prstGeom>
          <a:solidFill>
            <a:srgbClr val="993366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06" name="Rectangle 1062"/>
          <p:cNvSpPr>
            <a:spLocks noChangeArrowheads="1"/>
          </p:cNvSpPr>
          <p:nvPr/>
        </p:nvSpPr>
        <p:spPr bwMode="auto">
          <a:xfrm>
            <a:off x="5981700" y="4748213"/>
            <a:ext cx="149225" cy="536575"/>
          </a:xfrm>
          <a:prstGeom prst="rect">
            <a:avLst/>
          </a:prstGeom>
          <a:solidFill>
            <a:srgbClr val="993366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07" name="Rectangle 1063"/>
          <p:cNvSpPr>
            <a:spLocks noChangeArrowheads="1"/>
          </p:cNvSpPr>
          <p:nvPr/>
        </p:nvSpPr>
        <p:spPr bwMode="auto">
          <a:xfrm>
            <a:off x="6503988" y="2530475"/>
            <a:ext cx="150812" cy="2754313"/>
          </a:xfrm>
          <a:prstGeom prst="rect">
            <a:avLst/>
          </a:prstGeom>
          <a:solidFill>
            <a:srgbClr val="993366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08" name="Rectangle 1064"/>
          <p:cNvSpPr>
            <a:spLocks noChangeArrowheads="1"/>
          </p:cNvSpPr>
          <p:nvPr/>
        </p:nvSpPr>
        <p:spPr bwMode="auto">
          <a:xfrm>
            <a:off x="7029450" y="2409825"/>
            <a:ext cx="150813" cy="2874963"/>
          </a:xfrm>
          <a:prstGeom prst="rect">
            <a:avLst/>
          </a:prstGeom>
          <a:solidFill>
            <a:srgbClr val="993366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09" name="Rectangle 1065"/>
          <p:cNvSpPr>
            <a:spLocks noChangeArrowheads="1"/>
          </p:cNvSpPr>
          <p:nvPr/>
        </p:nvSpPr>
        <p:spPr bwMode="auto">
          <a:xfrm>
            <a:off x="7553325" y="4135438"/>
            <a:ext cx="149225" cy="1149350"/>
          </a:xfrm>
          <a:prstGeom prst="rect">
            <a:avLst/>
          </a:prstGeom>
          <a:solidFill>
            <a:srgbClr val="993366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10" name="Rectangle 1066"/>
          <p:cNvSpPr>
            <a:spLocks noChangeArrowheads="1"/>
          </p:cNvSpPr>
          <p:nvPr/>
        </p:nvSpPr>
        <p:spPr bwMode="auto">
          <a:xfrm>
            <a:off x="8077200" y="4949825"/>
            <a:ext cx="150813" cy="334963"/>
          </a:xfrm>
          <a:prstGeom prst="rect">
            <a:avLst/>
          </a:prstGeom>
          <a:solidFill>
            <a:srgbClr val="993366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11" name="Line 1067"/>
          <p:cNvSpPr>
            <a:spLocks noChangeShapeType="1"/>
          </p:cNvSpPr>
          <p:nvPr/>
        </p:nvSpPr>
        <p:spPr bwMode="auto">
          <a:xfrm>
            <a:off x="1001713" y="1312863"/>
            <a:ext cx="1587" cy="39719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12" name="Line 1068"/>
          <p:cNvSpPr>
            <a:spLocks noChangeShapeType="1"/>
          </p:cNvSpPr>
          <p:nvPr/>
        </p:nvSpPr>
        <p:spPr bwMode="auto">
          <a:xfrm>
            <a:off x="957263" y="5284788"/>
            <a:ext cx="444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13" name="Line 1069"/>
          <p:cNvSpPr>
            <a:spLocks noChangeShapeType="1"/>
          </p:cNvSpPr>
          <p:nvPr/>
        </p:nvSpPr>
        <p:spPr bwMode="auto">
          <a:xfrm>
            <a:off x="957263" y="4887913"/>
            <a:ext cx="444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14" name="Line 1070"/>
          <p:cNvSpPr>
            <a:spLocks noChangeShapeType="1"/>
          </p:cNvSpPr>
          <p:nvPr/>
        </p:nvSpPr>
        <p:spPr bwMode="auto">
          <a:xfrm>
            <a:off x="957263" y="4491038"/>
            <a:ext cx="444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15" name="Line 1071"/>
          <p:cNvSpPr>
            <a:spLocks noChangeShapeType="1"/>
          </p:cNvSpPr>
          <p:nvPr/>
        </p:nvSpPr>
        <p:spPr bwMode="auto">
          <a:xfrm>
            <a:off x="957263" y="4094163"/>
            <a:ext cx="444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16" name="Line 1072"/>
          <p:cNvSpPr>
            <a:spLocks noChangeShapeType="1"/>
          </p:cNvSpPr>
          <p:nvPr/>
        </p:nvSpPr>
        <p:spPr bwMode="auto">
          <a:xfrm>
            <a:off x="957263" y="3697288"/>
            <a:ext cx="444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17" name="Line 1073"/>
          <p:cNvSpPr>
            <a:spLocks noChangeShapeType="1"/>
          </p:cNvSpPr>
          <p:nvPr/>
        </p:nvSpPr>
        <p:spPr bwMode="auto">
          <a:xfrm>
            <a:off x="957263" y="3298825"/>
            <a:ext cx="444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18" name="Line 1074"/>
          <p:cNvSpPr>
            <a:spLocks noChangeShapeType="1"/>
          </p:cNvSpPr>
          <p:nvPr/>
        </p:nvSpPr>
        <p:spPr bwMode="auto">
          <a:xfrm>
            <a:off x="957263" y="2901950"/>
            <a:ext cx="444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19" name="Line 1075"/>
          <p:cNvSpPr>
            <a:spLocks noChangeShapeType="1"/>
          </p:cNvSpPr>
          <p:nvPr/>
        </p:nvSpPr>
        <p:spPr bwMode="auto">
          <a:xfrm>
            <a:off x="957263" y="2505075"/>
            <a:ext cx="444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20" name="Line 1076"/>
          <p:cNvSpPr>
            <a:spLocks noChangeShapeType="1"/>
          </p:cNvSpPr>
          <p:nvPr/>
        </p:nvSpPr>
        <p:spPr bwMode="auto">
          <a:xfrm>
            <a:off x="957263" y="2108200"/>
            <a:ext cx="444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21" name="Line 1077"/>
          <p:cNvSpPr>
            <a:spLocks noChangeShapeType="1"/>
          </p:cNvSpPr>
          <p:nvPr/>
        </p:nvSpPr>
        <p:spPr bwMode="auto">
          <a:xfrm>
            <a:off x="957263" y="1711325"/>
            <a:ext cx="444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22" name="Line 1078"/>
          <p:cNvSpPr>
            <a:spLocks noChangeShapeType="1"/>
          </p:cNvSpPr>
          <p:nvPr/>
        </p:nvSpPr>
        <p:spPr bwMode="auto">
          <a:xfrm>
            <a:off x="957263" y="1312863"/>
            <a:ext cx="444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23" name="Line 1079"/>
          <p:cNvSpPr>
            <a:spLocks noChangeShapeType="1"/>
          </p:cNvSpPr>
          <p:nvPr/>
        </p:nvSpPr>
        <p:spPr bwMode="auto">
          <a:xfrm>
            <a:off x="1001713" y="5284788"/>
            <a:ext cx="73374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24" name="Line 1080"/>
          <p:cNvSpPr>
            <a:spLocks noChangeShapeType="1"/>
          </p:cNvSpPr>
          <p:nvPr/>
        </p:nvSpPr>
        <p:spPr bwMode="auto">
          <a:xfrm flipV="1">
            <a:off x="1001713" y="5284788"/>
            <a:ext cx="1587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25" name="Line 1081"/>
          <p:cNvSpPr>
            <a:spLocks noChangeShapeType="1"/>
          </p:cNvSpPr>
          <p:nvPr/>
        </p:nvSpPr>
        <p:spPr bwMode="auto">
          <a:xfrm flipV="1">
            <a:off x="1525588" y="5284788"/>
            <a:ext cx="1587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26" name="Line 1082"/>
          <p:cNvSpPr>
            <a:spLocks noChangeShapeType="1"/>
          </p:cNvSpPr>
          <p:nvPr/>
        </p:nvSpPr>
        <p:spPr bwMode="auto">
          <a:xfrm flipV="1">
            <a:off x="2049463" y="5284788"/>
            <a:ext cx="1587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27" name="Line 1083"/>
          <p:cNvSpPr>
            <a:spLocks noChangeShapeType="1"/>
          </p:cNvSpPr>
          <p:nvPr/>
        </p:nvSpPr>
        <p:spPr bwMode="auto">
          <a:xfrm flipV="1">
            <a:off x="2573338" y="5284788"/>
            <a:ext cx="1587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28" name="Line 1084"/>
          <p:cNvSpPr>
            <a:spLocks noChangeShapeType="1"/>
          </p:cNvSpPr>
          <p:nvPr/>
        </p:nvSpPr>
        <p:spPr bwMode="auto">
          <a:xfrm flipV="1">
            <a:off x="3098800" y="5284788"/>
            <a:ext cx="1588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29" name="Line 1085"/>
          <p:cNvSpPr>
            <a:spLocks noChangeShapeType="1"/>
          </p:cNvSpPr>
          <p:nvPr/>
        </p:nvSpPr>
        <p:spPr bwMode="auto">
          <a:xfrm flipV="1">
            <a:off x="3621088" y="5284788"/>
            <a:ext cx="1587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30" name="Line 1086"/>
          <p:cNvSpPr>
            <a:spLocks noChangeShapeType="1"/>
          </p:cNvSpPr>
          <p:nvPr/>
        </p:nvSpPr>
        <p:spPr bwMode="auto">
          <a:xfrm flipV="1">
            <a:off x="4146550" y="5284788"/>
            <a:ext cx="1588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31" name="Line 1087"/>
          <p:cNvSpPr>
            <a:spLocks noChangeShapeType="1"/>
          </p:cNvSpPr>
          <p:nvPr/>
        </p:nvSpPr>
        <p:spPr bwMode="auto">
          <a:xfrm flipV="1">
            <a:off x="4670425" y="5284788"/>
            <a:ext cx="1588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32" name="Line 1088"/>
          <p:cNvSpPr>
            <a:spLocks noChangeShapeType="1"/>
          </p:cNvSpPr>
          <p:nvPr/>
        </p:nvSpPr>
        <p:spPr bwMode="auto">
          <a:xfrm flipV="1">
            <a:off x="5194300" y="5284788"/>
            <a:ext cx="1588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33" name="Line 1089"/>
          <p:cNvSpPr>
            <a:spLocks noChangeShapeType="1"/>
          </p:cNvSpPr>
          <p:nvPr/>
        </p:nvSpPr>
        <p:spPr bwMode="auto">
          <a:xfrm flipV="1">
            <a:off x="5718175" y="5284788"/>
            <a:ext cx="1588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34" name="Line 1090"/>
          <p:cNvSpPr>
            <a:spLocks noChangeShapeType="1"/>
          </p:cNvSpPr>
          <p:nvPr/>
        </p:nvSpPr>
        <p:spPr bwMode="auto">
          <a:xfrm flipV="1">
            <a:off x="6242050" y="5284788"/>
            <a:ext cx="1588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35" name="Line 1091"/>
          <p:cNvSpPr>
            <a:spLocks noChangeShapeType="1"/>
          </p:cNvSpPr>
          <p:nvPr/>
        </p:nvSpPr>
        <p:spPr bwMode="auto">
          <a:xfrm flipV="1">
            <a:off x="6765925" y="5284788"/>
            <a:ext cx="1588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36" name="Line 1092"/>
          <p:cNvSpPr>
            <a:spLocks noChangeShapeType="1"/>
          </p:cNvSpPr>
          <p:nvPr/>
        </p:nvSpPr>
        <p:spPr bwMode="auto">
          <a:xfrm flipV="1">
            <a:off x="7291388" y="5284788"/>
            <a:ext cx="1587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37" name="Line 1093"/>
          <p:cNvSpPr>
            <a:spLocks noChangeShapeType="1"/>
          </p:cNvSpPr>
          <p:nvPr/>
        </p:nvSpPr>
        <p:spPr bwMode="auto">
          <a:xfrm flipV="1">
            <a:off x="7813675" y="5284788"/>
            <a:ext cx="1588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38" name="Line 1094"/>
          <p:cNvSpPr>
            <a:spLocks noChangeShapeType="1"/>
          </p:cNvSpPr>
          <p:nvPr/>
        </p:nvSpPr>
        <p:spPr bwMode="auto">
          <a:xfrm flipV="1">
            <a:off x="8339138" y="5284788"/>
            <a:ext cx="1587" cy="396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39" name="Rectangle 1095"/>
          <p:cNvSpPr>
            <a:spLocks noChangeArrowheads="1"/>
          </p:cNvSpPr>
          <p:nvPr/>
        </p:nvSpPr>
        <p:spPr bwMode="auto">
          <a:xfrm>
            <a:off x="2887663" y="668338"/>
            <a:ext cx="36226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600" b="1">
                <a:solidFill>
                  <a:srgbClr val="070709"/>
                </a:solidFill>
                <a:latin typeface="Times New Roman" pitchFamily="18" charset="0"/>
              </a:rPr>
              <a:t>MEDIAN OF THE RELATIVE WAGES</a:t>
            </a:r>
            <a:r>
              <a:rPr kumimoji="0" lang="es-AR" sz="1600" b="1">
                <a:solidFill>
                  <a:srgbClr val="070709"/>
                </a:solidFill>
                <a:latin typeface="Times New Roman" pitchFamily="18" charset="0"/>
              </a:rPr>
              <a:t> </a:t>
            </a:r>
            <a:endParaRPr kumimoji="0" lang="en-US" sz="16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9640" name="Rectangle 1096"/>
          <p:cNvSpPr>
            <a:spLocks noChangeArrowheads="1"/>
          </p:cNvSpPr>
          <p:nvPr/>
        </p:nvSpPr>
        <p:spPr bwMode="auto">
          <a:xfrm>
            <a:off x="3282950" y="920750"/>
            <a:ext cx="28384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600" b="1">
                <a:solidFill>
                  <a:srgbClr val="070709"/>
                </a:solidFill>
                <a:latin typeface="Times New Roman" pitchFamily="18" charset="0"/>
              </a:rPr>
              <a:t>OF GOVERNMENT LEADERS</a:t>
            </a:r>
            <a:endParaRPr kumimoji="0" lang="en-US" sz="16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9641" name="Rectangle 1097"/>
          <p:cNvSpPr>
            <a:spLocks noChangeArrowheads="1"/>
          </p:cNvSpPr>
          <p:nvPr/>
        </p:nvSpPr>
        <p:spPr bwMode="auto">
          <a:xfrm>
            <a:off x="828675" y="5203825"/>
            <a:ext cx="127000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9642" name="Rectangle 1098"/>
          <p:cNvSpPr>
            <a:spLocks noChangeArrowheads="1"/>
          </p:cNvSpPr>
          <p:nvPr/>
        </p:nvSpPr>
        <p:spPr bwMode="auto">
          <a:xfrm>
            <a:off x="828675" y="4805363"/>
            <a:ext cx="12700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5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9643" name="Rectangle 1099"/>
          <p:cNvSpPr>
            <a:spLocks noChangeArrowheads="1"/>
          </p:cNvSpPr>
          <p:nvPr/>
        </p:nvSpPr>
        <p:spPr bwMode="auto">
          <a:xfrm>
            <a:off x="760413" y="4408488"/>
            <a:ext cx="195262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10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9644" name="Rectangle 1100"/>
          <p:cNvSpPr>
            <a:spLocks noChangeArrowheads="1"/>
          </p:cNvSpPr>
          <p:nvPr/>
        </p:nvSpPr>
        <p:spPr bwMode="auto">
          <a:xfrm>
            <a:off x="760413" y="4011613"/>
            <a:ext cx="195262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15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9645" name="Rectangle 1101"/>
          <p:cNvSpPr>
            <a:spLocks noChangeArrowheads="1"/>
          </p:cNvSpPr>
          <p:nvPr/>
        </p:nvSpPr>
        <p:spPr bwMode="auto">
          <a:xfrm>
            <a:off x="760413" y="3614738"/>
            <a:ext cx="195262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20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9646" name="Rectangle 1102"/>
          <p:cNvSpPr>
            <a:spLocks noChangeArrowheads="1"/>
          </p:cNvSpPr>
          <p:nvPr/>
        </p:nvSpPr>
        <p:spPr bwMode="auto">
          <a:xfrm>
            <a:off x="760413" y="3217863"/>
            <a:ext cx="195262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25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9647" name="Rectangle 1103"/>
          <p:cNvSpPr>
            <a:spLocks noChangeArrowheads="1"/>
          </p:cNvSpPr>
          <p:nvPr/>
        </p:nvSpPr>
        <p:spPr bwMode="auto">
          <a:xfrm>
            <a:off x="760413" y="2819400"/>
            <a:ext cx="195262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30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9648" name="Rectangle 1104"/>
          <p:cNvSpPr>
            <a:spLocks noChangeArrowheads="1"/>
          </p:cNvSpPr>
          <p:nvPr/>
        </p:nvSpPr>
        <p:spPr bwMode="auto">
          <a:xfrm>
            <a:off x="760413" y="2422525"/>
            <a:ext cx="195262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35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9649" name="Rectangle 1105"/>
          <p:cNvSpPr>
            <a:spLocks noChangeArrowheads="1"/>
          </p:cNvSpPr>
          <p:nvPr/>
        </p:nvSpPr>
        <p:spPr bwMode="auto">
          <a:xfrm>
            <a:off x="760413" y="2025650"/>
            <a:ext cx="195262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40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9650" name="Rectangle 1106"/>
          <p:cNvSpPr>
            <a:spLocks noChangeArrowheads="1"/>
          </p:cNvSpPr>
          <p:nvPr/>
        </p:nvSpPr>
        <p:spPr bwMode="auto">
          <a:xfrm>
            <a:off x="760413" y="1628775"/>
            <a:ext cx="195262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45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9651" name="Rectangle 1107"/>
          <p:cNvSpPr>
            <a:spLocks noChangeArrowheads="1"/>
          </p:cNvSpPr>
          <p:nvPr/>
        </p:nvSpPr>
        <p:spPr bwMode="auto">
          <a:xfrm>
            <a:off x="760413" y="1231900"/>
            <a:ext cx="195262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50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9652" name="Rectangle 1108"/>
          <p:cNvSpPr>
            <a:spLocks noChangeArrowheads="1"/>
          </p:cNvSpPr>
          <p:nvPr/>
        </p:nvSpPr>
        <p:spPr bwMode="auto">
          <a:xfrm>
            <a:off x="1127125" y="5397500"/>
            <a:ext cx="327025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000" b="1">
                <a:solidFill>
                  <a:srgbClr val="000000"/>
                </a:solidFill>
                <a:latin typeface="Times New Roman" pitchFamily="18" charset="0"/>
              </a:rPr>
              <a:t>ARG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9653" name="Rectangle 1109"/>
          <p:cNvSpPr>
            <a:spLocks noChangeArrowheads="1"/>
          </p:cNvSpPr>
          <p:nvPr/>
        </p:nvSpPr>
        <p:spPr bwMode="auto">
          <a:xfrm>
            <a:off x="1655763" y="5397500"/>
            <a:ext cx="314325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000" b="1">
                <a:solidFill>
                  <a:srgbClr val="000000"/>
                </a:solidFill>
                <a:latin typeface="Times New Roman" pitchFamily="18" charset="0"/>
              </a:rPr>
              <a:t>BOL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9654" name="Rectangle 1110"/>
          <p:cNvSpPr>
            <a:spLocks noChangeArrowheads="1"/>
          </p:cNvSpPr>
          <p:nvPr/>
        </p:nvSpPr>
        <p:spPr bwMode="auto">
          <a:xfrm>
            <a:off x="2179638" y="5397500"/>
            <a:ext cx="314325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000" b="1">
                <a:solidFill>
                  <a:srgbClr val="000000"/>
                </a:solidFill>
                <a:latin typeface="Times New Roman" pitchFamily="18" charset="0"/>
              </a:rPr>
              <a:t>BRA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9655" name="Rectangle 1111"/>
          <p:cNvSpPr>
            <a:spLocks noChangeArrowheads="1"/>
          </p:cNvSpPr>
          <p:nvPr/>
        </p:nvSpPr>
        <p:spPr bwMode="auto">
          <a:xfrm>
            <a:off x="2719388" y="5397500"/>
            <a:ext cx="285750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000" b="1">
                <a:solidFill>
                  <a:srgbClr val="000000"/>
                </a:solidFill>
                <a:latin typeface="Times New Roman" pitchFamily="18" charset="0"/>
              </a:rPr>
              <a:t>CHI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9656" name="Rectangle 1112"/>
          <p:cNvSpPr>
            <a:spLocks noChangeArrowheads="1"/>
          </p:cNvSpPr>
          <p:nvPr/>
        </p:nvSpPr>
        <p:spPr bwMode="auto">
          <a:xfrm>
            <a:off x="3225800" y="5397500"/>
            <a:ext cx="320675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000" b="1">
                <a:solidFill>
                  <a:srgbClr val="000000"/>
                </a:solidFill>
                <a:latin typeface="Times New Roman" pitchFamily="18" charset="0"/>
              </a:rPr>
              <a:t>COL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9657" name="Rectangle 1113"/>
          <p:cNvSpPr>
            <a:spLocks noChangeArrowheads="1"/>
          </p:cNvSpPr>
          <p:nvPr/>
        </p:nvSpPr>
        <p:spPr bwMode="auto">
          <a:xfrm>
            <a:off x="3665538" y="5397500"/>
            <a:ext cx="488950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000" b="1">
                <a:solidFill>
                  <a:srgbClr val="000000"/>
                </a:solidFill>
                <a:latin typeface="Times New Roman" pitchFamily="18" charset="0"/>
              </a:rPr>
              <a:t>C RICA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9658" name="Rectangle 1114"/>
          <p:cNvSpPr>
            <a:spLocks noChangeArrowheads="1"/>
          </p:cNvSpPr>
          <p:nvPr/>
        </p:nvSpPr>
        <p:spPr bwMode="auto">
          <a:xfrm>
            <a:off x="4278313" y="5397500"/>
            <a:ext cx="312737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000" b="1">
                <a:solidFill>
                  <a:srgbClr val="000000"/>
                </a:solidFill>
                <a:latin typeface="Times New Roman" pitchFamily="18" charset="0"/>
              </a:rPr>
              <a:t>ECU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9659" name="Rectangle 1115"/>
          <p:cNvSpPr>
            <a:spLocks noChangeArrowheads="1"/>
          </p:cNvSpPr>
          <p:nvPr/>
        </p:nvSpPr>
        <p:spPr bwMode="auto">
          <a:xfrm>
            <a:off x="4767263" y="5397500"/>
            <a:ext cx="381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000" b="1">
                <a:solidFill>
                  <a:srgbClr val="000000"/>
                </a:solidFill>
                <a:latin typeface="Times New Roman" pitchFamily="18" charset="0"/>
              </a:rPr>
              <a:t>SPAIN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9660" name="Rectangle 1116"/>
          <p:cNvSpPr>
            <a:spLocks noChangeArrowheads="1"/>
          </p:cNvSpPr>
          <p:nvPr/>
        </p:nvSpPr>
        <p:spPr bwMode="auto">
          <a:xfrm>
            <a:off x="5354638" y="5397500"/>
            <a:ext cx="254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000" b="1">
                <a:solidFill>
                  <a:srgbClr val="000000"/>
                </a:solidFill>
                <a:latin typeface="Times New Roman" pitchFamily="18" charset="0"/>
              </a:rPr>
              <a:t>USA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9661" name="Rectangle 1117"/>
          <p:cNvSpPr>
            <a:spLocks noChangeArrowheads="1"/>
          </p:cNvSpPr>
          <p:nvPr/>
        </p:nvSpPr>
        <p:spPr bwMode="auto">
          <a:xfrm>
            <a:off x="5910263" y="5397500"/>
            <a:ext cx="1905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000" b="1">
                <a:solidFill>
                  <a:srgbClr val="000000"/>
                </a:solidFill>
                <a:latin typeface="Times New Roman" pitchFamily="18" charset="0"/>
              </a:rPr>
              <a:t>UK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9662" name="Rectangle 1118"/>
          <p:cNvSpPr>
            <a:spLocks noChangeArrowheads="1"/>
          </p:cNvSpPr>
          <p:nvPr/>
        </p:nvSpPr>
        <p:spPr bwMode="auto">
          <a:xfrm>
            <a:off x="6359525" y="5397500"/>
            <a:ext cx="342900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000" b="1">
                <a:solidFill>
                  <a:srgbClr val="000000"/>
                </a:solidFill>
                <a:latin typeface="Times New Roman" pitchFamily="18" charset="0"/>
              </a:rPr>
              <a:t>MEX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9663" name="Rectangle 1119"/>
          <p:cNvSpPr>
            <a:spLocks noChangeArrowheads="1"/>
          </p:cNvSpPr>
          <p:nvPr/>
        </p:nvSpPr>
        <p:spPr bwMode="auto">
          <a:xfrm>
            <a:off x="6905625" y="5397500"/>
            <a:ext cx="300038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000" b="1">
                <a:solidFill>
                  <a:srgbClr val="000000"/>
                </a:solidFill>
                <a:latin typeface="Times New Roman" pitchFamily="18" charset="0"/>
              </a:rPr>
              <a:t>PER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9664" name="Rectangle 1120"/>
          <p:cNvSpPr>
            <a:spLocks noChangeArrowheads="1"/>
          </p:cNvSpPr>
          <p:nvPr/>
        </p:nvSpPr>
        <p:spPr bwMode="auto">
          <a:xfrm>
            <a:off x="7361238" y="5397500"/>
            <a:ext cx="4349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000" b="1">
                <a:solidFill>
                  <a:srgbClr val="000000"/>
                </a:solidFill>
                <a:latin typeface="Times New Roman" pitchFamily="18" charset="0"/>
              </a:rPr>
              <a:t>DOM R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9665" name="Rectangle 1121"/>
          <p:cNvSpPr>
            <a:spLocks noChangeArrowheads="1"/>
          </p:cNvSpPr>
          <p:nvPr/>
        </p:nvSpPr>
        <p:spPr bwMode="auto">
          <a:xfrm>
            <a:off x="7967663" y="5397500"/>
            <a:ext cx="26828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000" b="1">
                <a:solidFill>
                  <a:srgbClr val="000000"/>
                </a:solidFill>
                <a:latin typeface="Times New Roman" pitchFamily="18" charset="0"/>
              </a:rPr>
              <a:t>VEN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9667" name="Rectangle 1123"/>
          <p:cNvSpPr>
            <a:spLocks noChangeArrowheads="1"/>
          </p:cNvSpPr>
          <p:nvPr/>
        </p:nvSpPr>
        <p:spPr bwMode="auto">
          <a:xfrm>
            <a:off x="1793875" y="5891213"/>
            <a:ext cx="95250" cy="96837"/>
          </a:xfrm>
          <a:prstGeom prst="rect">
            <a:avLst/>
          </a:prstGeom>
          <a:solidFill>
            <a:srgbClr val="9999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68" name="Rectangle 1124"/>
          <p:cNvSpPr>
            <a:spLocks noChangeArrowheads="1"/>
          </p:cNvSpPr>
          <p:nvPr/>
        </p:nvSpPr>
        <p:spPr bwMode="auto">
          <a:xfrm>
            <a:off x="2065338" y="5853113"/>
            <a:ext cx="33210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200" b="1">
                <a:solidFill>
                  <a:srgbClr val="070709"/>
                </a:solidFill>
                <a:latin typeface="Times New Roman" pitchFamily="18" charset="0"/>
              </a:rPr>
              <a:t>direct monthly wage / median wage in the economy</a:t>
            </a:r>
            <a:endParaRPr kumimoji="0" lang="en-US" sz="12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9669" name="Rectangle 1125"/>
          <p:cNvSpPr>
            <a:spLocks noChangeArrowheads="1"/>
          </p:cNvSpPr>
          <p:nvPr/>
        </p:nvSpPr>
        <p:spPr bwMode="auto">
          <a:xfrm>
            <a:off x="6110288" y="5891213"/>
            <a:ext cx="95250" cy="96837"/>
          </a:xfrm>
          <a:prstGeom prst="rect">
            <a:avLst/>
          </a:prstGeom>
          <a:solidFill>
            <a:srgbClr val="993366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70" name="Rectangle 1126"/>
          <p:cNvSpPr>
            <a:spLocks noChangeArrowheads="1"/>
          </p:cNvSpPr>
          <p:nvPr/>
        </p:nvSpPr>
        <p:spPr bwMode="auto">
          <a:xfrm>
            <a:off x="6291263" y="5853113"/>
            <a:ext cx="1839912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200" b="1">
                <a:solidFill>
                  <a:srgbClr val="070709"/>
                </a:solidFill>
                <a:latin typeface="Times New Roman" pitchFamily="18" charset="0"/>
              </a:rPr>
              <a:t>total wage / per capita GDP</a:t>
            </a:r>
            <a:r>
              <a:rPr kumimoji="0" lang="es-AR" sz="1200" b="1">
                <a:solidFill>
                  <a:srgbClr val="070709"/>
                </a:solidFill>
                <a:latin typeface="Times New Roman" pitchFamily="18" charset="0"/>
              </a:rPr>
              <a:t> </a:t>
            </a:r>
            <a:endParaRPr kumimoji="0" lang="en-US" sz="1200" b="1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0" y="293688"/>
            <a:ext cx="8637588" cy="1190625"/>
          </a:xfrm>
        </p:spPr>
        <p:txBody>
          <a:bodyPr/>
          <a:lstStyle/>
          <a:p>
            <a:r>
              <a:rPr lang="en-US" sz="3600"/>
              <a:t>INFORMATION IN THE HOUSEHOLD SURVEYS</a:t>
            </a:r>
            <a:r>
              <a:rPr lang="es-ES" sz="3600"/>
              <a:t>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2133600"/>
            <a:ext cx="77724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/>
              <a:t>Personal characteristics: years of education, median age, sex, hours worked</a:t>
            </a:r>
          </a:p>
          <a:p>
            <a:pPr>
              <a:lnSpc>
                <a:spcPct val="80000"/>
              </a:lnSpc>
            </a:pPr>
            <a:r>
              <a:rPr lang="en-US" sz="2400" b="1"/>
              <a:t>Amount of the wages reported by the people interviewed (may include personal perquisites; identification of posts and broader sample)</a:t>
            </a:r>
          </a:p>
          <a:p>
            <a:pPr>
              <a:lnSpc>
                <a:spcPct val="80000"/>
              </a:lnSpc>
            </a:pPr>
            <a:r>
              <a:rPr lang="en-US" sz="2400" b="1"/>
              <a:t>Comparison among data in the overall universe (all workers) and specific universe (only higher ranks)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400" b="1"/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000" b="1"/>
              <a:t>THEY ALLOW CALCULATION OF THE WAGE DIFFERENTIAL AMONG WORKERS, SEPARATING THE IMPACTS OF PERSONAL CHARACTERISTICS</a:t>
            </a:r>
            <a:r>
              <a:rPr lang="en-US" sz="2400"/>
              <a:t>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0" y="111125"/>
            <a:ext cx="8637588" cy="1373188"/>
          </a:xfrm>
        </p:spPr>
        <p:txBody>
          <a:bodyPr/>
          <a:lstStyle/>
          <a:p>
            <a:r>
              <a:rPr lang="en-US" sz="2800"/>
              <a:t>SUMMARY OF THE PERSONAL </a:t>
            </a:r>
            <a:br>
              <a:rPr lang="en-US" sz="2800"/>
            </a:br>
            <a:r>
              <a:rPr lang="en-US" sz="2800"/>
              <a:t>CHARACTERISTICS OF EMPLOYEES </a:t>
            </a:r>
            <a:br>
              <a:rPr lang="en-US" sz="2800"/>
            </a:br>
            <a:r>
              <a:rPr lang="en-US" sz="2800"/>
              <a:t>IN THE PUBLIC AND PRIVATE SECTORS</a:t>
            </a:r>
            <a:r>
              <a:rPr lang="es-AR" sz="2800"/>
              <a:t> </a:t>
            </a:r>
            <a:endParaRPr lang="es-ES" sz="280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153400" cy="4114800"/>
          </a:xfrm>
        </p:spPr>
        <p:txBody>
          <a:bodyPr/>
          <a:lstStyle/>
          <a:p>
            <a:r>
              <a:rPr lang="en-US" sz="2400" b="1"/>
              <a:t>OVERALL UNIVERSE (ALL WORKERS)</a:t>
            </a:r>
          </a:p>
          <a:p>
            <a:pPr>
              <a:buFont typeface="Wingdings" pitchFamily="2" charset="2"/>
              <a:buChar char="Ø"/>
            </a:pPr>
            <a:r>
              <a:rPr lang="en-US" sz="2400" b="1"/>
              <a:t>Public servants have more years of education and are older; greater percentage of men in the private sector; number of hours worked is higher among private workers</a:t>
            </a:r>
          </a:p>
          <a:p>
            <a:pPr>
              <a:buFontTx/>
              <a:buChar char="•"/>
            </a:pPr>
            <a:r>
              <a:rPr lang="en-US" sz="2400" b="1"/>
              <a:t>SPECIFIC UNIVERSE (ONLY HIGHER RANKS)</a:t>
            </a:r>
          </a:p>
          <a:p>
            <a:pPr>
              <a:buFont typeface="Wingdings" pitchFamily="2" charset="2"/>
              <a:buChar char="Ø"/>
            </a:pPr>
            <a:r>
              <a:rPr lang="en-US" sz="2400" b="1"/>
              <a:t>Same number of years of education for both sectors; higher median age for public servants; women have a greater chance to hold managerial posts in the private sector; number of hours worked is higher for private managers</a:t>
            </a:r>
            <a:r>
              <a:rPr lang="es-AR" sz="2400" b="1"/>
              <a:t> </a:t>
            </a:r>
            <a:endParaRPr lang="es-ES" sz="2400" b="1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6" name="Object 6"/>
          <p:cNvGraphicFramePr>
            <a:graphicFrameLocks noChangeAspect="1"/>
          </p:cNvGraphicFramePr>
          <p:nvPr/>
        </p:nvGraphicFramePr>
        <p:xfrm>
          <a:off x="2811463" y="1397000"/>
          <a:ext cx="3519487" cy="4064000"/>
        </p:xfrm>
        <a:graphic>
          <a:graphicData uri="http://schemas.openxmlformats.org/presentationml/2006/ole">
            <p:oleObj spid="_x0000_s20486" name="Documento" r:id="rId3" imgW="6240983" imgH="7206627" progId="Word.Document.8">
              <p:embed/>
            </p:oleObj>
          </a:graphicData>
        </a:graphic>
      </p:graphicFrame>
      <p:graphicFrame>
        <p:nvGraphicFramePr>
          <p:cNvPr id="20500" name="Object 20"/>
          <p:cNvGraphicFramePr>
            <a:graphicFrameLocks noChangeAspect="1"/>
          </p:cNvGraphicFramePr>
          <p:nvPr/>
        </p:nvGraphicFramePr>
        <p:xfrm>
          <a:off x="1403350" y="1638300"/>
          <a:ext cx="6350000" cy="5219700"/>
        </p:xfrm>
        <a:graphic>
          <a:graphicData uri="http://schemas.openxmlformats.org/presentationml/2006/ole">
            <p:oleObj spid="_x0000_s20500" name="Documento" r:id="rId4" imgW="6446745" imgH="5308932" progId="Word.Document.8">
              <p:embed/>
            </p:oleObj>
          </a:graphicData>
        </a:graphic>
      </p:graphicFrame>
      <p:sp>
        <p:nvSpPr>
          <p:cNvPr id="20501" name="Rectangle 21"/>
          <p:cNvSpPr>
            <a:spLocks noGrp="1" noChangeArrowheads="1"/>
          </p:cNvSpPr>
          <p:nvPr>
            <p:ph type="title"/>
          </p:nvPr>
        </p:nvSpPr>
        <p:spPr>
          <a:xfrm>
            <a:off x="539750" y="620713"/>
            <a:ext cx="8229600" cy="822325"/>
          </a:xfrm>
        </p:spPr>
        <p:txBody>
          <a:bodyPr/>
          <a:lstStyle/>
          <a:p>
            <a:r>
              <a:rPr lang="en-US" sz="2400" b="1"/>
              <a:t>WAGE DIFFERENTIALS WITHOUT CONTROL FOR PERSONAL CHARACTERISTICS (IN %)</a:t>
            </a:r>
            <a:r>
              <a:rPr lang="es-AR" sz="4000"/>
              <a:t> </a:t>
            </a:r>
            <a:endParaRPr lang="es-ES" sz="40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12725"/>
            <a:ext cx="7772400" cy="1006475"/>
          </a:xfrm>
        </p:spPr>
        <p:txBody>
          <a:bodyPr/>
          <a:lstStyle/>
          <a:p>
            <a:r>
              <a:rPr lang="en-US" sz="2000" b="1"/>
              <a:t>WAGE DIFFERENTIALS WITH CONTROL FOR PERSONAL CHARACTERISTICS (IN %)</a:t>
            </a:r>
            <a:br>
              <a:rPr lang="en-US" sz="2000" b="1"/>
            </a:br>
            <a:r>
              <a:rPr lang="en-US" sz="2000" b="1"/>
              <a:t>(CONTROLS FOR AGE, EDUCATION AND SEX)</a:t>
            </a:r>
            <a:r>
              <a:rPr lang="es-MX" sz="2000" b="1"/>
              <a:t> </a:t>
            </a:r>
            <a:endParaRPr lang="es-ES" sz="2000" b="1"/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1206500" y="1600200"/>
          <a:ext cx="6032500" cy="4940300"/>
        </p:xfrm>
        <a:graphic>
          <a:graphicData uri="http://schemas.openxmlformats.org/presentationml/2006/ole">
            <p:oleObj spid="_x0000_s22531" name="Documento" r:id="rId3" imgW="6385125" imgH="5234336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47688"/>
            <a:ext cx="7772400" cy="519112"/>
          </a:xfrm>
        </p:spPr>
        <p:txBody>
          <a:bodyPr/>
          <a:lstStyle/>
          <a:p>
            <a:r>
              <a:rPr lang="en-US" sz="2800"/>
              <a:t>ANALYSIS OF THE RESULTS</a:t>
            </a:r>
            <a:r>
              <a:rPr lang="es-AR" sz="2800"/>
              <a:t> </a:t>
            </a:r>
            <a:endParaRPr lang="es-ES" sz="280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pPr marL="533400" indent="-533400">
              <a:lnSpc>
                <a:spcPct val="90000"/>
              </a:lnSpc>
            </a:pPr>
            <a:r>
              <a:rPr lang="en-US" sz="2400"/>
              <a:t>Classification of relative wages linked to the distribution of income (and not to economic development)</a:t>
            </a:r>
          </a:p>
          <a:p>
            <a:pPr marL="533400" indent="-533400">
              <a:lnSpc>
                <a:spcPct val="90000"/>
              </a:lnSpc>
            </a:pPr>
            <a:r>
              <a:rPr lang="en-US" sz="2400"/>
              <a:t>Countries in which relative wages are high and the public / private differential is negative (Bolivia, Mexico and Ecuador):</a:t>
            </a:r>
          </a:p>
          <a:p>
            <a:pPr marL="914400" lvl="1" indent="-457200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b="1"/>
              <a:t>difference in the sample</a:t>
            </a:r>
          </a:p>
          <a:p>
            <a:pPr marL="914400" lvl="1" indent="-457200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b="1"/>
              <a:t>concentration of income</a:t>
            </a:r>
          </a:p>
          <a:p>
            <a:pPr marL="914400" lvl="1" indent="-457200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b="1"/>
              <a:t>lack of resources, political restrictions, additional benefits</a:t>
            </a:r>
          </a:p>
          <a:p>
            <a:pPr marL="914400" lvl="1" indent="-457200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b="1"/>
              <a:t>the wage policy applied in the private sector is not a parameter</a:t>
            </a:r>
            <a:endParaRPr lang="es-ES" sz="2400" b="1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47688"/>
            <a:ext cx="7772400" cy="519112"/>
          </a:xfrm>
        </p:spPr>
        <p:txBody>
          <a:bodyPr/>
          <a:lstStyle/>
          <a:p>
            <a:r>
              <a:rPr lang="en-US" sz="2800"/>
              <a:t>ANALYSIS OF THE RESULTS</a:t>
            </a:r>
            <a:r>
              <a:rPr lang="es-ES" sz="2800"/>
              <a:t>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6610350"/>
          </a:xfrm>
        </p:spPr>
        <p:txBody>
          <a:bodyPr/>
          <a:lstStyle/>
          <a:p>
            <a:pPr marL="533400" indent="-533400">
              <a:lnSpc>
                <a:spcPct val="90000"/>
              </a:lnSpc>
            </a:pPr>
            <a:r>
              <a:rPr lang="en-US" sz="2800"/>
              <a:t>Brazil: reasonable relative wage and positive public / private differential</a:t>
            </a:r>
          </a:p>
          <a:p>
            <a:pPr marL="914400" lvl="1" indent="-457200">
              <a:lnSpc>
                <a:spcPct val="90000"/>
              </a:lnSpc>
              <a:buFont typeface="Wingdings" pitchFamily="2" charset="2"/>
              <a:buChar char="Ø"/>
            </a:pPr>
            <a:r>
              <a:rPr lang="es-AR" b="1"/>
              <a:t> </a:t>
            </a:r>
            <a:r>
              <a:rPr lang="en-US" sz="2400" b="1"/>
              <a:t>other studies state the same</a:t>
            </a:r>
            <a:r>
              <a:rPr lang="es-MX" sz="2400" b="1"/>
              <a:t> </a:t>
            </a:r>
            <a:endParaRPr lang="es-ES" sz="2400" b="1"/>
          </a:p>
          <a:p>
            <a:pPr marL="533400" indent="-533400">
              <a:lnSpc>
                <a:spcPct val="90000"/>
              </a:lnSpc>
              <a:buFontTx/>
              <a:buNone/>
            </a:pPr>
            <a:endParaRPr lang="es-ES" sz="2000" b="1"/>
          </a:p>
          <a:p>
            <a:pPr marL="533400" indent="-533400">
              <a:lnSpc>
                <a:spcPct val="90000"/>
              </a:lnSpc>
            </a:pPr>
            <a:r>
              <a:rPr lang="en-US" sz="2800"/>
              <a:t>Chile: reasonable relative wage and negative public / private differential</a:t>
            </a:r>
            <a:r>
              <a:rPr lang="es-AR"/>
              <a:t> </a:t>
            </a:r>
            <a:endParaRPr lang="es-ES" sz="2800"/>
          </a:p>
          <a:p>
            <a:pPr marL="914400" lvl="1" indent="-457200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b="1"/>
              <a:t>concentration of income</a:t>
            </a:r>
            <a:r>
              <a:rPr lang="es-AR"/>
              <a:t> </a:t>
            </a:r>
            <a:endParaRPr lang="es-ES" sz="2400" b="1"/>
          </a:p>
          <a:p>
            <a:pPr marL="533400" indent="-533400">
              <a:lnSpc>
                <a:spcPct val="90000"/>
              </a:lnSpc>
              <a:buFontTx/>
              <a:buNone/>
            </a:pPr>
            <a:endParaRPr lang="es-ES" sz="2000"/>
          </a:p>
          <a:p>
            <a:pPr marL="533400" indent="-533400">
              <a:lnSpc>
                <a:spcPct val="90000"/>
              </a:lnSpc>
            </a:pPr>
            <a:r>
              <a:rPr lang="en-US" sz="2800"/>
              <a:t>Argentina: low relative wage and positive public / private differential</a:t>
            </a:r>
            <a:r>
              <a:rPr lang="es-MX" sz="2800"/>
              <a:t> </a:t>
            </a:r>
            <a:endParaRPr lang="es-ES" sz="2800"/>
          </a:p>
          <a:p>
            <a:pPr marL="914400" lvl="1" indent="-457200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b="1"/>
              <a:t>difference among samples and personal benefits</a:t>
            </a:r>
            <a:r>
              <a:rPr lang="es-AR"/>
              <a:t> </a:t>
            </a:r>
            <a:endParaRPr lang="es-ES" sz="2400" b="1"/>
          </a:p>
          <a:p>
            <a:pPr marL="914400" lvl="1" indent="-457200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b="1"/>
              <a:t>precarious situation of the labor market</a:t>
            </a:r>
            <a:endParaRPr lang="es-ES" sz="2400" b="1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47688"/>
            <a:ext cx="7772400" cy="519112"/>
          </a:xfrm>
        </p:spPr>
        <p:txBody>
          <a:bodyPr/>
          <a:lstStyle/>
          <a:p>
            <a:r>
              <a:rPr lang="en-US" sz="2800"/>
              <a:t>ANALYSIS OF THE RESULTS</a:t>
            </a:r>
            <a:endParaRPr lang="es-ES" sz="280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5334000"/>
          </a:xfrm>
        </p:spPr>
        <p:txBody>
          <a:bodyPr/>
          <a:lstStyle/>
          <a:p>
            <a:pPr marL="533400" indent="-533400">
              <a:lnSpc>
                <a:spcPct val="90000"/>
              </a:lnSpc>
            </a:pPr>
            <a:r>
              <a:rPr lang="en-US" sz="2800"/>
              <a:t>Countries in which it wasn’t possible to calculate the wage differential:</a:t>
            </a:r>
            <a:r>
              <a:rPr lang="es-MX"/>
              <a:t> </a:t>
            </a:r>
            <a:endParaRPr lang="es-ES" sz="2800"/>
          </a:p>
          <a:p>
            <a:pPr marL="914400" lvl="1" indent="-457200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b="1"/>
              <a:t>Peru: high relative wages (only Legislative and Judiciary)</a:t>
            </a:r>
            <a:r>
              <a:rPr lang="es-MX"/>
              <a:t> </a:t>
            </a:r>
            <a:endParaRPr lang="es-ES" sz="2400" b="1"/>
          </a:p>
          <a:p>
            <a:pPr marL="914400" lvl="1" indent="-457200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b="1"/>
              <a:t>Colombia: reasonable relative wages, high participation of benefits</a:t>
            </a:r>
            <a:endParaRPr lang="es-ES" sz="2400" b="1"/>
          </a:p>
          <a:p>
            <a:pPr marL="914400" lvl="1" indent="-457200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b="1"/>
              <a:t>Dominican Republic and Costa Rica: medium relative wages, better distributed income</a:t>
            </a:r>
            <a:endParaRPr lang="es-ES" sz="2400" b="1"/>
          </a:p>
          <a:p>
            <a:pPr marL="914400" lvl="1" indent="-457200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b="1"/>
              <a:t>United Kingdom, United States and Spain: low relative wages, low concentration of income</a:t>
            </a:r>
            <a:endParaRPr lang="es-ES" sz="2400" b="1"/>
          </a:p>
          <a:p>
            <a:pPr marL="914400" lvl="1" indent="-457200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b="1"/>
              <a:t>Venezuela: low relative wages, higher concentration of income</a:t>
            </a:r>
            <a:r>
              <a:rPr lang="es-MX" sz="2400"/>
              <a:t> </a:t>
            </a:r>
            <a:endParaRPr lang="es-ES"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49325"/>
            <a:ext cx="7772400" cy="962025"/>
          </a:xfrm>
        </p:spPr>
        <p:txBody>
          <a:bodyPr/>
          <a:lstStyle/>
          <a:p>
            <a:r>
              <a:rPr lang="es-AR" sz="3600"/>
              <a:t>GOALS</a:t>
            </a:r>
            <a:endParaRPr lang="es-ES" sz="4800" b="1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3820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/>
              <a:t>COMPARE AND ANALYZE THE WAGES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/>
              <a:t>	OBTAINED BY TOP OFFICIALS IN THE PUBLIC SECTOR IN LATIN AMERICA</a:t>
            </a:r>
          </a:p>
          <a:p>
            <a:pPr>
              <a:lnSpc>
                <a:spcPct val="90000"/>
              </a:lnSpc>
            </a:pPr>
            <a:endParaRPr lang="en-US" sz="2400" b="1"/>
          </a:p>
          <a:p>
            <a:pPr>
              <a:lnSpc>
                <a:spcPct val="90000"/>
              </a:lnSpc>
            </a:pPr>
            <a:r>
              <a:rPr lang="en-US" sz="2400" b="1"/>
              <a:t>DISCUSS THE RULES FOR THE SETTING OF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/>
              <a:t>	WAGES AND THE FEATURES OF THE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/>
              <a:t>	WAGE STRUCTURE</a:t>
            </a:r>
          </a:p>
          <a:p>
            <a:pPr>
              <a:lnSpc>
                <a:spcPct val="90000"/>
              </a:lnSpc>
            </a:pPr>
            <a:endParaRPr lang="en-US" sz="2400" b="1"/>
          </a:p>
          <a:p>
            <a:pPr>
              <a:lnSpc>
                <a:spcPct val="90000"/>
              </a:lnSpc>
            </a:pPr>
            <a:r>
              <a:rPr lang="en-US" sz="2400" b="1"/>
              <a:t>SUGGEST IMPROVEMENTS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/>
              <a:t>	FOR PERFECTING THAT STRUCTURE</a:t>
            </a:r>
            <a:endParaRPr lang="es-ES" sz="2400" b="1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549275"/>
            <a:ext cx="7772400" cy="1552575"/>
          </a:xfrm>
        </p:spPr>
        <p:txBody>
          <a:bodyPr/>
          <a:lstStyle/>
          <a:p>
            <a:r>
              <a:rPr lang="en-US" sz="2400" b="1"/>
              <a:t>IN GENERAL, THE DIFFERENCES BETWEEN THE WAGES PAID TO LEADERS IN THE PUBLIC AND PRIVATE SECTOR MAY BE EXPLAINED BY:</a:t>
            </a:r>
            <a:endParaRPr lang="es-ES" sz="2400" b="1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667000"/>
            <a:ext cx="7772400" cy="3429000"/>
          </a:xfrm>
        </p:spPr>
        <p:txBody>
          <a:bodyPr/>
          <a:lstStyle/>
          <a:p>
            <a:r>
              <a:rPr lang="en-US" sz="2800"/>
              <a:t>Restrictions of a fiscal or political nature</a:t>
            </a:r>
            <a:r>
              <a:rPr lang="es-MX" sz="2800"/>
              <a:t> </a:t>
            </a:r>
            <a:endParaRPr lang="es-ES" sz="2800"/>
          </a:p>
          <a:p>
            <a:r>
              <a:rPr lang="en-US" sz="2800"/>
              <a:t>Existence of other benefits and personal preferences</a:t>
            </a:r>
          </a:p>
          <a:p>
            <a:r>
              <a:rPr lang="en-US" sz="2800"/>
              <a:t>Reduced negotiating power (unlikely)</a:t>
            </a:r>
          </a:p>
          <a:p>
            <a:r>
              <a:rPr lang="en-US" sz="2800"/>
              <a:t>Lack of correlation between the wage policy defined for top public officials and that which is established for private managers</a:t>
            </a:r>
            <a:r>
              <a:rPr lang="es-MX" sz="2800"/>
              <a:t> </a:t>
            </a:r>
            <a:endParaRPr lang="es-ES" sz="2800"/>
          </a:p>
          <a:p>
            <a:pPr>
              <a:buFontTx/>
              <a:buNone/>
            </a:pPr>
            <a:endParaRPr lang="es-ES" sz="28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12750"/>
            <a:ext cx="7772400" cy="1187450"/>
          </a:xfrm>
        </p:spPr>
        <p:txBody>
          <a:bodyPr/>
          <a:lstStyle/>
          <a:p>
            <a:r>
              <a:rPr lang="en-US" sz="2400" b="1"/>
              <a:t>FACTORS THAT CONTRIBUTE TO THE DETERMINATION OF THE MEDIAN WAGE OF PUBLIC SERVANTS</a:t>
            </a:r>
            <a:r>
              <a:rPr lang="es-MX" sz="2400"/>
              <a:t> </a:t>
            </a:r>
            <a:endParaRPr lang="es-ES" sz="2400" b="1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724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/>
              <a:t>Availability of fiscal resources</a:t>
            </a:r>
            <a:r>
              <a:rPr lang="es-MX" sz="2400"/>
              <a:t> </a:t>
            </a:r>
            <a:endParaRPr lang="es-ES" sz="2400"/>
          </a:p>
          <a:p>
            <a:pPr>
              <a:lnSpc>
                <a:spcPct val="80000"/>
              </a:lnSpc>
            </a:pPr>
            <a:r>
              <a:rPr lang="en-US" sz="2400" b="1"/>
              <a:t>Participation in a locality’s income of fiscal resources originating in other governments</a:t>
            </a:r>
            <a:r>
              <a:rPr lang="es-MX" sz="2400"/>
              <a:t> </a:t>
            </a:r>
            <a:endParaRPr lang="es-ES" sz="2400" b="1"/>
          </a:p>
          <a:p>
            <a:pPr>
              <a:lnSpc>
                <a:spcPct val="80000"/>
              </a:lnSpc>
            </a:pPr>
            <a:r>
              <a:rPr lang="en-US" sz="2400" b="1"/>
              <a:t>Asymmetry of information</a:t>
            </a:r>
            <a:r>
              <a:rPr lang="es-MX" sz="2400"/>
              <a:t> </a:t>
            </a:r>
            <a:endParaRPr lang="es-ES" sz="2400" b="1"/>
          </a:p>
          <a:p>
            <a:pPr>
              <a:lnSpc>
                <a:spcPct val="80000"/>
              </a:lnSpc>
            </a:pPr>
            <a:r>
              <a:rPr lang="en-US" sz="2400" b="1"/>
              <a:t>Conditions of the local labor market</a:t>
            </a:r>
            <a:r>
              <a:rPr lang="es-MX" sz="2400"/>
              <a:t> </a:t>
            </a:r>
            <a:endParaRPr lang="es-ES" sz="2400" b="1"/>
          </a:p>
          <a:p>
            <a:pPr>
              <a:lnSpc>
                <a:spcPct val="80000"/>
              </a:lnSpc>
            </a:pPr>
            <a:r>
              <a:rPr lang="en-US" sz="2400" b="1"/>
              <a:t>Evolution of the cost of living</a:t>
            </a:r>
            <a:r>
              <a:rPr lang="es-MX" sz="2400"/>
              <a:t> </a:t>
            </a:r>
            <a:endParaRPr lang="es-ES" sz="2400" b="1"/>
          </a:p>
          <a:p>
            <a:pPr>
              <a:lnSpc>
                <a:spcPct val="80000"/>
              </a:lnSpc>
            </a:pPr>
            <a:r>
              <a:rPr lang="en-US" sz="2400" b="1"/>
              <a:t>Negotiating power:</a:t>
            </a:r>
            <a:r>
              <a:rPr lang="es-MX" sz="2400"/>
              <a:t> </a:t>
            </a:r>
            <a:endParaRPr lang="es-ES" sz="2400" b="1"/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400" b="1"/>
              <a:t>Political pressures of groups close to the decision-taking nucleus</a:t>
            </a:r>
            <a:endParaRPr lang="es-ES" sz="2400" b="1"/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400" b="1"/>
              <a:t>Significance of the tasks performed</a:t>
            </a:r>
            <a:endParaRPr lang="es-ES" sz="2400" b="1"/>
          </a:p>
          <a:p>
            <a:pPr lvl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400" b="1"/>
              <a:t>Number of voters and family members in the more numerous and better organized categories</a:t>
            </a:r>
            <a:endParaRPr lang="es-ES" sz="2400" b="1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74713"/>
            <a:ext cx="7772400" cy="579437"/>
          </a:xfrm>
        </p:spPr>
        <p:txBody>
          <a:bodyPr/>
          <a:lstStyle/>
          <a:p>
            <a:r>
              <a:rPr lang="en-US" sz="3200"/>
              <a:t>POLICY RECOMMENDATIONS</a:t>
            </a:r>
            <a:endParaRPr lang="es-ES" sz="320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572000"/>
          </a:xfrm>
        </p:spPr>
        <p:txBody>
          <a:bodyPr/>
          <a:lstStyle/>
          <a:p>
            <a:r>
              <a:rPr lang="en-US" sz="2800"/>
              <a:t>Reduce the number of wage components (one fixed and another associated with the variable income, if the latter exists)</a:t>
            </a:r>
            <a:r>
              <a:rPr lang="es-MX"/>
              <a:t> </a:t>
            </a:r>
            <a:endParaRPr lang="es-ES" sz="2800"/>
          </a:p>
          <a:p>
            <a:r>
              <a:rPr lang="en-US" sz="2800"/>
              <a:t>Incorporate benefits into wages; greater transparency</a:t>
            </a:r>
            <a:r>
              <a:rPr lang="es-MX" sz="2800"/>
              <a:t> </a:t>
            </a:r>
            <a:endParaRPr lang="es-ES" sz="2800"/>
          </a:p>
          <a:p>
            <a:r>
              <a:rPr lang="en-US" sz="2800">
                <a:latin typeface="Arial" pitchFamily="34" charset="0"/>
              </a:rPr>
              <a:t>The existence of more flexible wage rules requires the definition of very clear rules and controls over their application</a:t>
            </a:r>
          </a:p>
          <a:p>
            <a:r>
              <a:rPr lang="en-US" sz="2800"/>
              <a:t>Increase in the wage range</a:t>
            </a:r>
            <a:endParaRPr lang="es-ES" sz="28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74713"/>
            <a:ext cx="7772400" cy="579437"/>
          </a:xfrm>
        </p:spPr>
        <p:txBody>
          <a:bodyPr/>
          <a:lstStyle/>
          <a:p>
            <a:r>
              <a:rPr lang="en-US" sz="3200"/>
              <a:t>POLICY RECOMMENDATIONS</a:t>
            </a:r>
            <a:endParaRPr lang="es-ES" sz="320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572000"/>
          </a:xfrm>
        </p:spPr>
        <p:txBody>
          <a:bodyPr/>
          <a:lstStyle/>
          <a:p>
            <a:r>
              <a:rPr lang="en-US"/>
              <a:t>The remuneration of public servants, from an individual point of view, must have a satisfactory correlation with:</a:t>
            </a:r>
            <a:endParaRPr lang="es-ES"/>
          </a:p>
          <a:p>
            <a:pPr lvl="1">
              <a:buFont typeface="Wingdings" pitchFamily="2" charset="2"/>
              <a:buChar char="Ø"/>
            </a:pPr>
            <a:r>
              <a:rPr lang="es-ES" sz="3200"/>
              <a:t> </a:t>
            </a:r>
            <a:r>
              <a:rPr lang="en-US" sz="3200"/>
              <a:t>Powers of the public servants</a:t>
            </a:r>
            <a:endParaRPr lang="es-ES" sz="3200"/>
          </a:p>
          <a:p>
            <a:pPr lvl="1">
              <a:buFont typeface="Wingdings" pitchFamily="2" charset="2"/>
              <a:buChar char="Ø"/>
            </a:pPr>
            <a:r>
              <a:rPr lang="es-ES" sz="3200"/>
              <a:t> </a:t>
            </a:r>
            <a:r>
              <a:rPr lang="en-US" sz="3200"/>
              <a:t>Responsibilities inherent in the post</a:t>
            </a:r>
          </a:p>
          <a:p>
            <a:pPr lvl="1">
              <a:buFont typeface="Wingdings" pitchFamily="2" charset="2"/>
              <a:buChar char="Ø"/>
            </a:pPr>
            <a:r>
              <a:rPr lang="en-US" sz="3200"/>
              <a:t> Capabilities required</a:t>
            </a:r>
            <a:endParaRPr lang="es-ES" sz="3200"/>
          </a:p>
          <a:p>
            <a:pPr lvl="1">
              <a:buFont typeface="Wingdings" pitchFamily="2" charset="2"/>
              <a:buChar char="Ø"/>
            </a:pPr>
            <a:r>
              <a:rPr lang="es-ES" sz="3200"/>
              <a:t> </a:t>
            </a:r>
            <a:r>
              <a:rPr lang="en-US" sz="3200"/>
              <a:t>Performance of the public servants</a:t>
            </a:r>
            <a:endParaRPr lang="es-ES" sz="32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74713"/>
            <a:ext cx="7772400" cy="579437"/>
          </a:xfrm>
        </p:spPr>
        <p:txBody>
          <a:bodyPr/>
          <a:lstStyle/>
          <a:p>
            <a:r>
              <a:rPr lang="en-US" sz="3200"/>
              <a:t>POLICY RECOMMENDATIONS</a:t>
            </a:r>
            <a:endParaRPr lang="es-ES" sz="320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572000"/>
          </a:xfrm>
        </p:spPr>
        <p:txBody>
          <a:bodyPr/>
          <a:lstStyle/>
          <a:p>
            <a:r>
              <a:rPr lang="en-US" sz="2400" b="1"/>
              <a:t>To link the wage to the powers and capabilities, it is necessary to:</a:t>
            </a:r>
            <a:endParaRPr lang="es-ES" sz="2400" b="1"/>
          </a:p>
          <a:p>
            <a:pPr lvl="1">
              <a:buFont typeface="Wingdings" pitchFamily="2" charset="2"/>
              <a:buChar char="Ø"/>
            </a:pPr>
            <a:endParaRPr lang="en-US" sz="2400" b="1"/>
          </a:p>
          <a:p>
            <a:pPr lvl="1">
              <a:buFont typeface="Wingdings" pitchFamily="2" charset="2"/>
              <a:buChar char="Ø"/>
            </a:pPr>
            <a:r>
              <a:rPr lang="en-US" sz="2400" b="1"/>
              <a:t>Reduce the number of wage components (including benefits) in order to make the wage structure comprehensible and transparent</a:t>
            </a:r>
            <a:endParaRPr lang="es-ES" sz="2400" b="1"/>
          </a:p>
          <a:p>
            <a:pPr lvl="1">
              <a:buFont typeface="Wingdings" pitchFamily="2" charset="2"/>
              <a:buChar char="Ø"/>
            </a:pPr>
            <a:r>
              <a:rPr lang="en-US" sz="2400" b="1"/>
              <a:t>Reorganize the wage hierarchy; gradually recompose the wages of leadership ranks</a:t>
            </a:r>
            <a:endParaRPr lang="es-ES" sz="2400" b="1"/>
          </a:p>
          <a:p>
            <a:pPr lvl="1">
              <a:buFont typeface="Wingdings" pitchFamily="2" charset="2"/>
              <a:buChar char="Ø"/>
            </a:pPr>
            <a:r>
              <a:rPr lang="en-US" sz="2400" b="1"/>
              <a:t>Reduce the resistance of society to raises</a:t>
            </a:r>
            <a:endParaRPr lang="es-ES" sz="2400" b="1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74713"/>
            <a:ext cx="7772400" cy="579437"/>
          </a:xfrm>
        </p:spPr>
        <p:txBody>
          <a:bodyPr/>
          <a:lstStyle/>
          <a:p>
            <a:r>
              <a:rPr lang="en-US" sz="3200"/>
              <a:t>POLICY RECOMMENDATIONS</a:t>
            </a:r>
            <a:endParaRPr lang="es-ES" sz="320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To link the wage to the powers and capabilities, it is necessary to:</a:t>
            </a:r>
            <a:r>
              <a:rPr lang="es-MX"/>
              <a:t> </a:t>
            </a:r>
            <a:endParaRPr lang="es-ES" sz="2800"/>
          </a:p>
          <a:p>
            <a:pPr>
              <a:lnSpc>
                <a:spcPct val="90000"/>
              </a:lnSpc>
            </a:pPr>
            <a:endParaRPr lang="es-ES" sz="2800"/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/>
              <a:t>Evaluate the need for an adjustment in wages, via:</a:t>
            </a:r>
            <a:endParaRPr lang="es-ES"/>
          </a:p>
          <a:p>
            <a:pPr lvl="2">
              <a:lnSpc>
                <a:spcPct val="90000"/>
              </a:lnSpc>
              <a:buFont typeface="Wingdings" pitchFamily="2" charset="2"/>
              <a:buChar char="Ø"/>
            </a:pPr>
            <a:r>
              <a:rPr lang="en-US" b="1"/>
              <a:t>prior study of the relative evaluation of posts, according to powers and required capabilities</a:t>
            </a:r>
            <a:r>
              <a:rPr lang="es-MX"/>
              <a:t> 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Ø"/>
            </a:pPr>
            <a:r>
              <a:rPr lang="en-US" b="1"/>
              <a:t>comparison with the remuneration paid to equivalent posts in the private sector</a:t>
            </a:r>
            <a:r>
              <a:rPr lang="es-MX"/>
              <a:t> </a:t>
            </a:r>
            <a:endParaRPr lang="es-ES" b="1"/>
          </a:p>
          <a:p>
            <a:pPr lvl="2">
              <a:lnSpc>
                <a:spcPct val="90000"/>
              </a:lnSpc>
              <a:buFont typeface="Wingdings" pitchFamily="2" charset="2"/>
              <a:buChar char="Ø"/>
            </a:pPr>
            <a:r>
              <a:rPr lang="en-US" b="1"/>
              <a:t>elimination of the other monetary and non-monetary benefits</a:t>
            </a:r>
            <a:r>
              <a:rPr lang="es-MX"/>
              <a:t> </a:t>
            </a:r>
            <a:endParaRPr lang="es-E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579437"/>
          </a:xfrm>
        </p:spPr>
        <p:txBody>
          <a:bodyPr/>
          <a:lstStyle/>
          <a:p>
            <a:r>
              <a:rPr lang="en-US" sz="3200"/>
              <a:t>POLICY RECOMMENDATIONS</a:t>
            </a:r>
            <a:endParaRPr lang="es-ES" sz="320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484313"/>
            <a:ext cx="77724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Implantation of policy involves negotiations and results that may differ from those expected; nevertheless, they may generate greater involvement by the public servants</a:t>
            </a:r>
            <a:r>
              <a:rPr lang="es-MX"/>
              <a:t> </a:t>
            </a:r>
            <a:endParaRPr lang="es-ES" sz="2800"/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It is essential to have a policy guideline that considers powers, responsibilities, capabilities, performance, remuneration in alternative markets and, cost of living, as well as monetary and non-monetary benefits, in the determination of wages</a:t>
            </a:r>
            <a:endParaRPr lang="es-ES" sz="28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772400" cy="579437"/>
          </a:xfrm>
        </p:spPr>
        <p:txBody>
          <a:bodyPr/>
          <a:lstStyle/>
          <a:p>
            <a:r>
              <a:rPr lang="en-US" sz="3200"/>
              <a:t>POLICY RECOMMENDATIONS</a:t>
            </a:r>
            <a:endParaRPr lang="es-ES" sz="320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836613"/>
            <a:ext cx="7772400" cy="5486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One component of remuneration must be associated with performance, to adequately reward those who perform best</a:t>
            </a:r>
            <a:endParaRPr lang="es-ES" sz="2800"/>
          </a:p>
          <a:p>
            <a:pPr>
              <a:lnSpc>
                <a:spcPct val="90000"/>
              </a:lnSpc>
            </a:pPr>
            <a:r>
              <a:rPr lang="en-US" sz="2800"/>
              <a:t>Positive aspects (individual evaluation)</a:t>
            </a:r>
            <a:endParaRPr lang="es-ES" sz="2800"/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b="1"/>
              <a:t>Possibility of assigning responsibility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b="1"/>
              <a:t>Greater stimulation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b="1"/>
              <a:t>Link between a part of expenditure and results</a:t>
            </a:r>
            <a:endParaRPr lang="es-ES" sz="2400" b="1"/>
          </a:p>
          <a:p>
            <a:pPr>
              <a:lnSpc>
                <a:spcPct val="90000"/>
              </a:lnSpc>
            </a:pPr>
            <a:r>
              <a:rPr lang="en-US" sz="2800"/>
              <a:t>Negative aspects (individual evaluation)</a:t>
            </a:r>
            <a:r>
              <a:rPr lang="es-MX"/>
              <a:t> </a:t>
            </a:r>
            <a:endParaRPr lang="es-ES" sz="2800"/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b="1"/>
              <a:t>Difficulty in establishing objective criteria</a:t>
            </a:r>
            <a:endParaRPr lang="es-ES" sz="2400" b="1"/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b="1"/>
              <a:t>Wage oscillations inhibit fair evaluation</a:t>
            </a:r>
            <a:endParaRPr lang="es-ES" sz="2400" b="1"/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b="1"/>
              <a:t>Social and cultural resistance to evaluation</a:t>
            </a:r>
            <a:endParaRPr lang="es-ES" sz="2400" b="1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58763"/>
            <a:ext cx="7772400" cy="579437"/>
          </a:xfrm>
        </p:spPr>
        <p:txBody>
          <a:bodyPr/>
          <a:lstStyle/>
          <a:p>
            <a:r>
              <a:rPr lang="en-US" sz="3200"/>
              <a:t>POLICY RECOMMENDATIONS</a:t>
            </a:r>
            <a:endParaRPr lang="es-ES" sz="320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7724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Alternative: application of evaluations to groups or organizations</a:t>
            </a:r>
            <a:r>
              <a:rPr lang="es-MX"/>
              <a:t> </a:t>
            </a:r>
            <a:endParaRPr lang="es-ES"/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endParaRPr lang="en-US" sz="3200"/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/>
              <a:t>Evaluation is not personalized</a:t>
            </a:r>
            <a:endParaRPr lang="es-ES"/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/>
              <a:t>Teamwork privileged</a:t>
            </a:r>
            <a:endParaRPr lang="es-ES"/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/>
              <a:t>Reinforcement of the role of manages as team leaders</a:t>
            </a:r>
            <a:endParaRPr lang="es-ES"/>
          </a:p>
          <a:p>
            <a:pPr lvl="1">
              <a:lnSpc>
                <a:spcPct val="90000"/>
              </a:lnSpc>
              <a:buFont typeface="Wingdings" pitchFamily="2" charset="2"/>
              <a:buChar char="Ø"/>
            </a:pPr>
            <a:r>
              <a:rPr lang="en-US"/>
              <a:t>Solution of the dichotomy between the need to make rules uniform and to create flexibility to reward different performances: bonus</a:t>
            </a:r>
            <a:endParaRPr lang="es-E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58763"/>
            <a:ext cx="7772400" cy="579437"/>
          </a:xfrm>
        </p:spPr>
        <p:txBody>
          <a:bodyPr/>
          <a:lstStyle/>
          <a:p>
            <a:r>
              <a:rPr lang="en-US" sz="3200"/>
              <a:t>POLICY RECOMMENDATIONS</a:t>
            </a:r>
            <a:endParaRPr lang="es-ES" sz="320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7724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The organization must have clear, objective and measurable goals</a:t>
            </a:r>
            <a:r>
              <a:rPr lang="es-MX" sz="2800"/>
              <a:t> </a:t>
            </a:r>
            <a:endParaRPr lang="es-ES" sz="2800"/>
          </a:p>
          <a:p>
            <a:pPr>
              <a:lnSpc>
                <a:spcPct val="90000"/>
              </a:lnSpc>
            </a:pPr>
            <a:r>
              <a:rPr lang="en-US" sz="2800"/>
              <a:t>It must begin with a pilot project, with simple indicators</a:t>
            </a:r>
            <a:r>
              <a:rPr lang="es-MX" sz="2800"/>
              <a:t> </a:t>
            </a:r>
            <a:endParaRPr lang="es-ES" sz="2800"/>
          </a:p>
          <a:p>
            <a:pPr>
              <a:lnSpc>
                <a:spcPct val="90000"/>
              </a:lnSpc>
            </a:pPr>
            <a:r>
              <a:rPr lang="en-US" sz="2800"/>
              <a:t>Management contract</a:t>
            </a:r>
            <a:r>
              <a:rPr lang="es-MX" sz="2800"/>
              <a:t> </a:t>
            </a:r>
            <a:endParaRPr lang="es-ES" sz="2800"/>
          </a:p>
          <a:p>
            <a:pPr>
              <a:lnSpc>
                <a:spcPct val="90000"/>
              </a:lnSpc>
            </a:pPr>
            <a:r>
              <a:rPr lang="en-US" sz="2800"/>
              <a:t>Percentage share of the bonus in the remuneration must be small</a:t>
            </a:r>
            <a:r>
              <a:rPr lang="es-MX" sz="2800"/>
              <a:t> </a:t>
            </a:r>
            <a:endParaRPr lang="es-ES" sz="2800"/>
          </a:p>
          <a:p>
            <a:pPr>
              <a:lnSpc>
                <a:spcPct val="90000"/>
              </a:lnSpc>
            </a:pPr>
            <a:r>
              <a:rPr lang="en-US" sz="2800"/>
              <a:t>The payment of bonuses must be contingent</a:t>
            </a:r>
            <a:r>
              <a:rPr lang="es-MX" sz="2800"/>
              <a:t> </a:t>
            </a:r>
            <a:endParaRPr lang="es-ES" sz="2800"/>
          </a:p>
          <a:p>
            <a:pPr>
              <a:lnSpc>
                <a:spcPct val="90000"/>
              </a:lnSpc>
            </a:pPr>
            <a:r>
              <a:rPr lang="en-US" sz="2800"/>
              <a:t>Evaluation of institutional performance linked to wage, and of individual linked to progression</a:t>
            </a:r>
            <a:r>
              <a:rPr lang="es-MX" sz="2800"/>
              <a:t> </a:t>
            </a:r>
            <a:endParaRPr lang="es-ES" sz="2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0" y="293688"/>
            <a:ext cx="8637588" cy="1190625"/>
          </a:xfrm>
        </p:spPr>
        <p:txBody>
          <a:bodyPr/>
          <a:lstStyle/>
          <a:p>
            <a:r>
              <a:rPr lang="en-US" sz="3600"/>
              <a:t>COUNTRIES INCLUDED IN </a:t>
            </a:r>
            <a:br>
              <a:rPr lang="en-US" sz="3600"/>
            </a:br>
            <a:r>
              <a:rPr lang="en-US" sz="3600"/>
              <a:t>THE SURVEY</a:t>
            </a:r>
            <a:endParaRPr lang="es-ES" sz="360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395288" y="2060575"/>
            <a:ext cx="4572000" cy="35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kumimoji="0" lang="es-AR" sz="3200" b="1"/>
              <a:t>Argentina</a:t>
            </a:r>
          </a:p>
          <a:p>
            <a:pPr algn="l"/>
            <a:r>
              <a:rPr kumimoji="0" lang="es-AR" sz="3200" b="1"/>
              <a:t>Bolivia</a:t>
            </a:r>
          </a:p>
          <a:p>
            <a:pPr algn="l"/>
            <a:r>
              <a:rPr kumimoji="0" lang="es-AR" sz="3200" b="1"/>
              <a:t>Brazil</a:t>
            </a:r>
          </a:p>
          <a:p>
            <a:pPr algn="l"/>
            <a:r>
              <a:rPr kumimoji="0" lang="es-AR" sz="3200" b="1"/>
              <a:t>Chile</a:t>
            </a:r>
            <a:endParaRPr kumimoji="0" lang="en-US" sz="3200" b="1"/>
          </a:p>
          <a:p>
            <a:pPr algn="l"/>
            <a:r>
              <a:rPr kumimoji="0" lang="en-US" sz="3200" b="1"/>
              <a:t>Colombia</a:t>
            </a:r>
          </a:p>
          <a:p>
            <a:pPr algn="l"/>
            <a:r>
              <a:rPr kumimoji="0" lang="en-US" sz="3200" b="1"/>
              <a:t>Costa Rica</a:t>
            </a:r>
          </a:p>
          <a:p>
            <a:pPr algn="l"/>
            <a:r>
              <a:rPr kumimoji="0" lang="en-US" sz="3200" b="1"/>
              <a:t>Dominican Republic</a:t>
            </a:r>
            <a:endParaRPr kumimoji="0" lang="es-ES" sz="3200" b="1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4787900" y="2060575"/>
            <a:ext cx="4800600" cy="35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kumimoji="0" lang="es-AR" sz="3200" b="1"/>
              <a:t>Ecuador</a:t>
            </a:r>
          </a:p>
          <a:p>
            <a:pPr algn="l"/>
            <a:r>
              <a:rPr kumimoji="0" lang="es-AR" sz="3200" b="1"/>
              <a:t>Mexico</a:t>
            </a:r>
          </a:p>
          <a:p>
            <a:pPr algn="l"/>
            <a:r>
              <a:rPr kumimoji="0" lang="es-AR" sz="3200" b="1"/>
              <a:t>Peru</a:t>
            </a:r>
          </a:p>
          <a:p>
            <a:pPr algn="l"/>
            <a:r>
              <a:rPr kumimoji="0" lang="es-AR" sz="3200" b="1"/>
              <a:t>Spain</a:t>
            </a:r>
            <a:endParaRPr kumimoji="0" lang="en-US" sz="3200" b="1"/>
          </a:p>
          <a:p>
            <a:pPr algn="l"/>
            <a:r>
              <a:rPr kumimoji="0" lang="en-US" sz="3200" b="1"/>
              <a:t>United Kingdom</a:t>
            </a:r>
          </a:p>
          <a:p>
            <a:pPr algn="l"/>
            <a:r>
              <a:rPr kumimoji="0" lang="en-US" sz="3200" b="1"/>
              <a:t>United States</a:t>
            </a:r>
          </a:p>
          <a:p>
            <a:pPr algn="l"/>
            <a:r>
              <a:rPr kumimoji="0" lang="en-US" sz="3200" b="1"/>
              <a:t>Venezuela</a:t>
            </a:r>
            <a:endParaRPr kumimoji="0" lang="es-ES" sz="3200" b="1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0" y="6786563"/>
            <a:ext cx="73025" cy="7143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s-MX" sz="8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58763"/>
            <a:ext cx="7772400" cy="579437"/>
          </a:xfrm>
        </p:spPr>
        <p:txBody>
          <a:bodyPr/>
          <a:lstStyle/>
          <a:p>
            <a:r>
              <a:rPr lang="en-US" sz="3200"/>
              <a:t>POLICY RECOMMENDATIONS</a:t>
            </a:r>
            <a:endParaRPr lang="es-ES" sz="320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836613"/>
            <a:ext cx="8208962" cy="5105400"/>
          </a:xfrm>
        </p:spPr>
        <p:txBody>
          <a:bodyPr/>
          <a:lstStyle/>
          <a:p>
            <a:r>
              <a:rPr lang="en-US" sz="2800"/>
              <a:t>Wage and bonus raises must obey realistic budgetary programming</a:t>
            </a:r>
          </a:p>
          <a:p>
            <a:r>
              <a:rPr lang="en-US" sz="2800"/>
              <a:t>Elimination of automatic adjustments (e.g., linked to years of service) must be gradual and substituted by other mechanisms linked to evaluation</a:t>
            </a:r>
          </a:p>
          <a:p>
            <a:r>
              <a:rPr lang="en-US" sz="2800"/>
              <a:t>Legal limits must be created for the exaggerated expansion of wages and expenditure on staff</a:t>
            </a:r>
          </a:p>
          <a:p>
            <a:r>
              <a:rPr lang="en-US" sz="2800"/>
              <a:t> Availability of information for the decision-making process</a:t>
            </a:r>
          </a:p>
          <a:p>
            <a:r>
              <a:rPr lang="en-US" sz="2800"/>
              <a:t>Consolidation of the legislation referring to the management of human resources</a:t>
            </a:r>
            <a:r>
              <a:rPr lang="es-MX" sz="2800"/>
              <a:t> </a:t>
            </a:r>
            <a:endParaRPr lang="es-ES" sz="28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58763"/>
            <a:ext cx="7772400" cy="579437"/>
          </a:xfrm>
        </p:spPr>
        <p:txBody>
          <a:bodyPr/>
          <a:lstStyle/>
          <a:p>
            <a:r>
              <a:rPr lang="en-US" sz="3200"/>
              <a:t>POLICY RECOMMENDATIONS</a:t>
            </a:r>
            <a:endParaRPr lang="es-ES" sz="320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772400" cy="5105400"/>
          </a:xfrm>
        </p:spPr>
        <p:txBody>
          <a:bodyPr/>
          <a:lstStyle/>
          <a:p>
            <a:endParaRPr lang="es-ES"/>
          </a:p>
          <a:p>
            <a:r>
              <a:rPr lang="en-US"/>
              <a:t>The practice of competitive wages is essential to guarantee attracting and retaining public servants</a:t>
            </a:r>
          </a:p>
          <a:p>
            <a:endParaRPr lang="en-US"/>
          </a:p>
          <a:p>
            <a:pPr>
              <a:buFontTx/>
              <a:buNone/>
            </a:pPr>
            <a:endParaRPr lang="en-US"/>
          </a:p>
          <a:p>
            <a:r>
              <a:rPr lang="en-US"/>
              <a:t>Nevertheless, to stimulate performance, other measures are also necessary</a:t>
            </a:r>
            <a:endParaRPr lang="es-E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58763"/>
            <a:ext cx="7772400" cy="579437"/>
          </a:xfrm>
        </p:spPr>
        <p:txBody>
          <a:bodyPr/>
          <a:lstStyle/>
          <a:p>
            <a:r>
              <a:rPr lang="en-US" sz="3200"/>
              <a:t>POLICY RECOMMENDATIONS</a:t>
            </a:r>
            <a:endParaRPr lang="es-ES" sz="320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772400" cy="51054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800"/>
              <a:t>Positive stimuli to performance</a:t>
            </a:r>
            <a:endParaRPr lang="es-ES" sz="2800"/>
          </a:p>
          <a:p>
            <a:pPr lvl="2">
              <a:lnSpc>
                <a:spcPct val="90000"/>
              </a:lnSpc>
              <a:buFont typeface="Wingdings" pitchFamily="2" charset="2"/>
              <a:buChar char="Ø"/>
            </a:pPr>
            <a:r>
              <a:rPr lang="en-US" b="1"/>
              <a:t>Evaluation mechanisms linked to training and progression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Ø"/>
            </a:pPr>
            <a:r>
              <a:rPr lang="en-US" b="1"/>
              <a:t>Involvement of managers in the professional development of subordinates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Ø"/>
            </a:pPr>
            <a:r>
              <a:rPr lang="en-US" b="1"/>
              <a:t>Rewards linked to achievement</a:t>
            </a:r>
          </a:p>
          <a:p>
            <a:pPr lvl="2">
              <a:lnSpc>
                <a:spcPct val="90000"/>
              </a:lnSpc>
              <a:buFont typeface="Wingdings" pitchFamily="2" charset="2"/>
              <a:buChar char="Ø"/>
            </a:pPr>
            <a:r>
              <a:rPr lang="en-US" b="1"/>
              <a:t>Discussion of the goals with the team</a:t>
            </a:r>
            <a:endParaRPr lang="es-ES" sz="1800"/>
          </a:p>
          <a:p>
            <a:pPr>
              <a:lnSpc>
                <a:spcPct val="90000"/>
              </a:lnSpc>
            </a:pPr>
            <a:r>
              <a:rPr lang="en-US" sz="2800"/>
              <a:t>Negative stimuli to performance</a:t>
            </a:r>
            <a:r>
              <a:rPr lang="es-MX"/>
              <a:t> </a:t>
            </a:r>
            <a:endParaRPr lang="es-ES" sz="2800"/>
          </a:p>
          <a:p>
            <a:pPr lvl="2">
              <a:lnSpc>
                <a:spcPct val="90000"/>
              </a:lnSpc>
            </a:pPr>
            <a:r>
              <a:rPr lang="en-US" b="1"/>
              <a:t>Possibility of paying against results and dismissing staffers</a:t>
            </a:r>
          </a:p>
          <a:p>
            <a:pPr lvl="2">
              <a:lnSpc>
                <a:spcPct val="90000"/>
              </a:lnSpc>
            </a:pPr>
            <a:r>
              <a:rPr lang="en-US" b="1"/>
              <a:t>Creation of actually applicable punitive mechanisms</a:t>
            </a:r>
            <a:endParaRPr lang="es-ES" b="1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58763"/>
            <a:ext cx="7772400" cy="579437"/>
          </a:xfrm>
        </p:spPr>
        <p:txBody>
          <a:bodyPr/>
          <a:lstStyle/>
          <a:p>
            <a:r>
              <a:rPr lang="en-US" sz="3200"/>
              <a:t>POLICY RECOMMENDATIONS</a:t>
            </a:r>
            <a:endParaRPr lang="es-ES" sz="320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981075"/>
            <a:ext cx="7772400" cy="51054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endParaRPr lang="es-ES" b="1"/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/>
              <a:t>THE ROLE OF THE MANAGERS IS ESSENTIAL IN REACHING THE DESIRED RESULTS; THEY MUST BE TRAINED TO PERFORM AS LEADERS</a:t>
            </a:r>
            <a:r>
              <a:rPr lang="es-MX" sz="3600"/>
              <a:t> </a:t>
            </a:r>
            <a:endParaRPr lang="es-ES"/>
          </a:p>
          <a:p>
            <a:pPr>
              <a:lnSpc>
                <a:spcPct val="90000"/>
              </a:lnSpc>
              <a:buFontTx/>
              <a:buChar char="•"/>
            </a:pPr>
            <a:endParaRPr lang="es-ES"/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/>
              <a:t>AN APPROPRIATE REMUNERATION POLICY FOR THIS GROUP IS A REQUIREMENT FOR THE SUCCESS OF PUBLIC ORGANIZATIONS</a:t>
            </a:r>
            <a:r>
              <a:rPr lang="es-MX"/>
              <a:t> </a:t>
            </a:r>
            <a:endParaRPr lang="es-E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8066" name="Object 2"/>
          <p:cNvGraphicFramePr>
            <a:graphicFrameLocks noChangeAspect="1"/>
          </p:cNvGraphicFramePr>
          <p:nvPr/>
        </p:nvGraphicFramePr>
        <p:xfrm>
          <a:off x="250825" y="908050"/>
          <a:ext cx="8636000" cy="6731000"/>
        </p:xfrm>
        <a:graphic>
          <a:graphicData uri="http://schemas.openxmlformats.org/presentationml/2006/ole">
            <p:oleObj spid="_x0000_s88066" name="Documento" r:id="rId3" imgW="10462177" imgH="8163042" progId="Word.Document.8">
              <p:embed/>
            </p:oleObj>
          </a:graphicData>
        </a:graphic>
      </p:graphicFrame>
      <p:sp>
        <p:nvSpPr>
          <p:cNvPr id="8806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168275"/>
            <a:ext cx="7772400" cy="822325"/>
          </a:xfrm>
        </p:spPr>
        <p:txBody>
          <a:bodyPr/>
          <a:lstStyle/>
          <a:p>
            <a:r>
              <a:rPr lang="en-US" sz="2400" b="1"/>
              <a:t>SUMMARY OF THE RESULTS </a:t>
            </a:r>
            <a:br>
              <a:rPr lang="en-US" sz="2400" b="1"/>
            </a:br>
            <a:r>
              <a:rPr lang="en-US" sz="2400" b="1"/>
              <a:t>OF THE WAGE DIFFERENTIALS</a:t>
            </a:r>
            <a:r>
              <a:rPr lang="es-MX" sz="2400"/>
              <a:t> </a:t>
            </a:r>
            <a:endParaRPr lang="es-ES"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0" y="293688"/>
            <a:ext cx="8637588" cy="1190625"/>
          </a:xfrm>
        </p:spPr>
        <p:txBody>
          <a:bodyPr/>
          <a:lstStyle/>
          <a:p>
            <a:r>
              <a:rPr lang="en-US" sz="3600"/>
              <a:t>METHODOLOGY OF THE ANALYSIS OF WAGE LEVELS</a:t>
            </a:r>
            <a:r>
              <a:rPr lang="es-AR" sz="3600"/>
              <a:t> </a:t>
            </a:r>
            <a:endParaRPr lang="es-ES" sz="360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s-ES" sz="2000" b="1"/>
          </a:p>
          <a:p>
            <a:r>
              <a:rPr lang="en-US" sz="2400" b="1"/>
              <a:t>COMPARISON AMONG THE RELATIVE WAGES OF EACH COUNTRY’S LEADERS</a:t>
            </a:r>
          </a:p>
          <a:p>
            <a:endParaRPr lang="en-US" sz="2400" b="1"/>
          </a:p>
          <a:p>
            <a:r>
              <a:rPr lang="en-US" sz="2400" b="1"/>
              <a:t>TWO FORMS OF CALCULATION:</a:t>
            </a:r>
          </a:p>
          <a:p>
            <a:r>
              <a:rPr lang="en-US" sz="2400" b="1"/>
              <a:t>through the data supplied by the representatives of the governments of the countries themselves</a:t>
            </a:r>
          </a:p>
          <a:p>
            <a:pPr>
              <a:buFont typeface="Wingdings" pitchFamily="2" charset="2"/>
              <a:buChar char="Ø"/>
            </a:pPr>
            <a:r>
              <a:rPr lang="en-US" sz="2400" b="1"/>
              <a:t>through the data of the household surveys of the countries’ statistics institutes</a:t>
            </a:r>
            <a:endParaRPr lang="es-ES" sz="2400"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17500" y="293688"/>
            <a:ext cx="8637588" cy="1190625"/>
          </a:xfrm>
        </p:spPr>
        <p:txBody>
          <a:bodyPr/>
          <a:lstStyle/>
          <a:p>
            <a:r>
              <a:rPr lang="en-US" sz="3600"/>
              <a:t>INFORMATION REQUESTED </a:t>
            </a:r>
            <a:br>
              <a:rPr lang="en-US" sz="3600"/>
            </a:br>
            <a:r>
              <a:rPr lang="en-US" sz="3600"/>
              <a:t>FROM THE COUNTRIES</a:t>
            </a:r>
            <a:r>
              <a:rPr lang="es-AR" sz="3600"/>
              <a:t> </a:t>
            </a:r>
            <a:endParaRPr lang="es-ES" sz="360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sz="2800" b="1"/>
          </a:p>
          <a:p>
            <a:r>
              <a:rPr lang="en-US" sz="2400" b="1"/>
              <a:t>Names of the hierarchy levels</a:t>
            </a:r>
          </a:p>
          <a:p>
            <a:r>
              <a:rPr lang="en-US" sz="2400" b="1"/>
              <a:t>Levels of direct, incidental and indirect wages</a:t>
            </a:r>
          </a:p>
          <a:p>
            <a:r>
              <a:rPr lang="en-US" sz="2400" b="1"/>
              <a:t>Components of the wage structure</a:t>
            </a:r>
          </a:p>
          <a:p>
            <a:r>
              <a:rPr lang="en-US" sz="2400" b="1"/>
              <a:t>Rules for the calculation of those components</a:t>
            </a:r>
          </a:p>
          <a:p>
            <a:r>
              <a:rPr lang="en-US" sz="2400" b="1"/>
              <a:t>Indirect (non-monetary) benefits</a:t>
            </a:r>
          </a:p>
          <a:p>
            <a:r>
              <a:rPr lang="en-US" sz="2400" b="1"/>
              <a:t>Taxation rules</a:t>
            </a:r>
          </a:p>
          <a:p>
            <a:r>
              <a:rPr lang="en-US" sz="2400" b="1"/>
              <a:t>Retirement rules</a:t>
            </a:r>
            <a:endParaRPr lang="es-ES" sz="2400" b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8350"/>
            <a:ext cx="7772400" cy="914400"/>
          </a:xfrm>
        </p:spPr>
        <p:txBody>
          <a:bodyPr/>
          <a:lstStyle/>
          <a:p>
            <a:r>
              <a:rPr lang="en-US" sz="2800"/>
              <a:t>FEATURES NOTED IN EACH COUNTRY’S </a:t>
            </a:r>
            <a:br>
              <a:rPr lang="en-US" sz="2800"/>
            </a:br>
            <a:r>
              <a:rPr lang="en-US" sz="2800"/>
              <a:t>WAGE STRUCTURE</a:t>
            </a:r>
            <a:r>
              <a:rPr lang="es-AR" sz="2800"/>
              <a:t> </a:t>
            </a:r>
            <a:endParaRPr lang="es-ES" sz="280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00213"/>
            <a:ext cx="7772400" cy="4724400"/>
          </a:xfrm>
        </p:spPr>
        <p:txBody>
          <a:bodyPr/>
          <a:lstStyle/>
          <a:p>
            <a:r>
              <a:rPr lang="en-US" sz="2400" b="1"/>
              <a:t>Excessive number of wage divisions (to make sectorial adjustments possible)</a:t>
            </a:r>
          </a:p>
          <a:p>
            <a:r>
              <a:rPr lang="en-US" sz="2400" b="1"/>
              <a:t>Widespread adoption of benefits</a:t>
            </a:r>
          </a:p>
          <a:p>
            <a:r>
              <a:rPr lang="en-US" sz="2400" b="1"/>
              <a:t>Absence of wage hierarchy (8 countries, 25% of the situations open to analysis); no problems were exhibited by: BOL, BR, CR, EC, USA and VEN</a:t>
            </a:r>
          </a:p>
          <a:p>
            <a:r>
              <a:rPr lang="en-US" sz="2400" b="1"/>
              <a:t>Reduced or negative wage spread</a:t>
            </a:r>
          </a:p>
          <a:p>
            <a:r>
              <a:rPr lang="en-US" sz="2400" b="1"/>
              <a:t>Higher wages in the Judiciary (considering benefits, also in the Legislative Branch)</a:t>
            </a:r>
          </a:p>
          <a:p>
            <a:r>
              <a:rPr lang="en-US" sz="2400" b="1"/>
              <a:t>Absence of evaluation mechanisms associated with performance</a:t>
            </a:r>
            <a:endParaRPr lang="es-ES" sz="2400"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5" name="Rectangle 3"/>
          <p:cNvSpPr>
            <a:spLocks noChangeArrowheads="1"/>
          </p:cNvSpPr>
          <p:nvPr/>
        </p:nvSpPr>
        <p:spPr bwMode="auto">
          <a:xfrm>
            <a:off x="1444625" y="1308100"/>
            <a:ext cx="6508750" cy="4651375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AR">
              <a:latin typeface="Times New Roman" pitchFamily="18" charset="0"/>
            </a:endParaRPr>
          </a:p>
        </p:txBody>
      </p:sp>
      <p:sp>
        <p:nvSpPr>
          <p:cNvPr id="105476" name="Line 4"/>
          <p:cNvSpPr>
            <a:spLocks noChangeShapeType="1"/>
          </p:cNvSpPr>
          <p:nvPr/>
        </p:nvSpPr>
        <p:spPr bwMode="auto">
          <a:xfrm>
            <a:off x="1444625" y="5959475"/>
            <a:ext cx="65087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477" name="Line 5"/>
          <p:cNvSpPr>
            <a:spLocks noChangeShapeType="1"/>
          </p:cNvSpPr>
          <p:nvPr/>
        </p:nvSpPr>
        <p:spPr bwMode="auto">
          <a:xfrm>
            <a:off x="1444625" y="4630738"/>
            <a:ext cx="65087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478" name="Line 6"/>
          <p:cNvSpPr>
            <a:spLocks noChangeShapeType="1"/>
          </p:cNvSpPr>
          <p:nvPr/>
        </p:nvSpPr>
        <p:spPr bwMode="auto">
          <a:xfrm>
            <a:off x="1444625" y="3965575"/>
            <a:ext cx="65087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479" name="Line 7"/>
          <p:cNvSpPr>
            <a:spLocks noChangeShapeType="1"/>
          </p:cNvSpPr>
          <p:nvPr/>
        </p:nvSpPr>
        <p:spPr bwMode="auto">
          <a:xfrm>
            <a:off x="1444625" y="3302000"/>
            <a:ext cx="65087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480" name="Line 8"/>
          <p:cNvSpPr>
            <a:spLocks noChangeShapeType="1"/>
          </p:cNvSpPr>
          <p:nvPr/>
        </p:nvSpPr>
        <p:spPr bwMode="auto">
          <a:xfrm>
            <a:off x="1444625" y="2638425"/>
            <a:ext cx="65087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481" name="Line 9"/>
          <p:cNvSpPr>
            <a:spLocks noChangeShapeType="1"/>
          </p:cNvSpPr>
          <p:nvPr/>
        </p:nvSpPr>
        <p:spPr bwMode="auto">
          <a:xfrm>
            <a:off x="1444625" y="1973263"/>
            <a:ext cx="65087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482" name="Line 10"/>
          <p:cNvSpPr>
            <a:spLocks noChangeShapeType="1"/>
          </p:cNvSpPr>
          <p:nvPr/>
        </p:nvSpPr>
        <p:spPr bwMode="auto">
          <a:xfrm>
            <a:off x="1444625" y="1308100"/>
            <a:ext cx="65087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483" name="Rectangle 11"/>
          <p:cNvSpPr>
            <a:spLocks noChangeArrowheads="1"/>
          </p:cNvSpPr>
          <p:nvPr/>
        </p:nvSpPr>
        <p:spPr bwMode="auto">
          <a:xfrm>
            <a:off x="1444625" y="1308100"/>
            <a:ext cx="6508750" cy="4651375"/>
          </a:xfrm>
          <a:prstGeom prst="rect">
            <a:avLst/>
          </a:prstGeom>
          <a:noFill/>
          <a:ln w="11113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484" name="Rectangle 12"/>
          <p:cNvSpPr>
            <a:spLocks noChangeArrowheads="1"/>
          </p:cNvSpPr>
          <p:nvPr/>
        </p:nvSpPr>
        <p:spPr bwMode="auto">
          <a:xfrm>
            <a:off x="1595438" y="5294313"/>
            <a:ext cx="200025" cy="396875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485" name="Rectangle 13"/>
          <p:cNvSpPr>
            <a:spLocks noChangeArrowheads="1"/>
          </p:cNvSpPr>
          <p:nvPr/>
        </p:nvSpPr>
        <p:spPr bwMode="auto">
          <a:xfrm>
            <a:off x="2095500" y="3367088"/>
            <a:ext cx="201613" cy="1927225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486" name="Rectangle 14"/>
          <p:cNvSpPr>
            <a:spLocks noChangeArrowheads="1"/>
          </p:cNvSpPr>
          <p:nvPr/>
        </p:nvSpPr>
        <p:spPr bwMode="auto">
          <a:xfrm>
            <a:off x="2597150" y="4876800"/>
            <a:ext cx="200025" cy="417513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487" name="Rectangle 15"/>
          <p:cNvSpPr>
            <a:spLocks noChangeArrowheads="1"/>
          </p:cNvSpPr>
          <p:nvPr/>
        </p:nvSpPr>
        <p:spPr bwMode="auto">
          <a:xfrm>
            <a:off x="3097213" y="1724025"/>
            <a:ext cx="200025" cy="3570288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488" name="Rectangle 16"/>
          <p:cNvSpPr>
            <a:spLocks noChangeArrowheads="1"/>
          </p:cNvSpPr>
          <p:nvPr/>
        </p:nvSpPr>
        <p:spPr bwMode="auto">
          <a:xfrm>
            <a:off x="3597275" y="5294313"/>
            <a:ext cx="201613" cy="209550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489" name="Rectangle 17"/>
          <p:cNvSpPr>
            <a:spLocks noChangeArrowheads="1"/>
          </p:cNvSpPr>
          <p:nvPr/>
        </p:nvSpPr>
        <p:spPr bwMode="auto">
          <a:xfrm>
            <a:off x="4098925" y="5127625"/>
            <a:ext cx="200025" cy="166688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490" name="Rectangle 18"/>
          <p:cNvSpPr>
            <a:spLocks noChangeArrowheads="1"/>
          </p:cNvSpPr>
          <p:nvPr/>
        </p:nvSpPr>
        <p:spPr bwMode="auto">
          <a:xfrm>
            <a:off x="4598988" y="4311650"/>
            <a:ext cx="200025" cy="982663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491" name="Rectangle 19"/>
          <p:cNvSpPr>
            <a:spLocks noChangeArrowheads="1"/>
          </p:cNvSpPr>
          <p:nvPr/>
        </p:nvSpPr>
        <p:spPr bwMode="auto">
          <a:xfrm>
            <a:off x="5099050" y="5149850"/>
            <a:ext cx="200025" cy="144463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492" name="Rectangle 20"/>
          <p:cNvSpPr>
            <a:spLocks noChangeArrowheads="1"/>
          </p:cNvSpPr>
          <p:nvPr/>
        </p:nvSpPr>
        <p:spPr bwMode="auto">
          <a:xfrm>
            <a:off x="5600700" y="4919663"/>
            <a:ext cx="200025" cy="374650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493" name="Rectangle 21"/>
          <p:cNvSpPr>
            <a:spLocks noChangeArrowheads="1"/>
          </p:cNvSpPr>
          <p:nvPr/>
        </p:nvSpPr>
        <p:spPr bwMode="auto">
          <a:xfrm>
            <a:off x="6102350" y="4868863"/>
            <a:ext cx="200025" cy="425450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494" name="Rectangle 22"/>
          <p:cNvSpPr>
            <a:spLocks noChangeArrowheads="1"/>
          </p:cNvSpPr>
          <p:nvPr/>
        </p:nvSpPr>
        <p:spPr bwMode="auto">
          <a:xfrm>
            <a:off x="6602413" y="4545013"/>
            <a:ext cx="200025" cy="749300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495" name="Rectangle 23"/>
          <p:cNvSpPr>
            <a:spLocks noChangeArrowheads="1"/>
          </p:cNvSpPr>
          <p:nvPr/>
        </p:nvSpPr>
        <p:spPr bwMode="auto">
          <a:xfrm>
            <a:off x="7102475" y="4408488"/>
            <a:ext cx="201613" cy="885825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496" name="Rectangle 24"/>
          <p:cNvSpPr>
            <a:spLocks noChangeArrowheads="1"/>
          </p:cNvSpPr>
          <p:nvPr/>
        </p:nvSpPr>
        <p:spPr bwMode="auto">
          <a:xfrm>
            <a:off x="7604125" y="4919663"/>
            <a:ext cx="200025" cy="374650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497" name="Line 25"/>
          <p:cNvSpPr>
            <a:spLocks noChangeShapeType="1"/>
          </p:cNvSpPr>
          <p:nvPr/>
        </p:nvSpPr>
        <p:spPr bwMode="auto">
          <a:xfrm>
            <a:off x="1444625" y="1308100"/>
            <a:ext cx="1588" cy="46513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498" name="Line 26"/>
          <p:cNvSpPr>
            <a:spLocks noChangeShapeType="1"/>
          </p:cNvSpPr>
          <p:nvPr/>
        </p:nvSpPr>
        <p:spPr bwMode="auto">
          <a:xfrm>
            <a:off x="1404938" y="5959475"/>
            <a:ext cx="3968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499" name="Line 27"/>
          <p:cNvSpPr>
            <a:spLocks noChangeShapeType="1"/>
          </p:cNvSpPr>
          <p:nvPr/>
        </p:nvSpPr>
        <p:spPr bwMode="auto">
          <a:xfrm>
            <a:off x="1404938" y="5294313"/>
            <a:ext cx="3968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500" name="Line 28"/>
          <p:cNvSpPr>
            <a:spLocks noChangeShapeType="1"/>
          </p:cNvSpPr>
          <p:nvPr/>
        </p:nvSpPr>
        <p:spPr bwMode="auto">
          <a:xfrm>
            <a:off x="1404938" y="4630738"/>
            <a:ext cx="3968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501" name="Line 29"/>
          <p:cNvSpPr>
            <a:spLocks noChangeShapeType="1"/>
          </p:cNvSpPr>
          <p:nvPr/>
        </p:nvSpPr>
        <p:spPr bwMode="auto">
          <a:xfrm>
            <a:off x="1404938" y="3965575"/>
            <a:ext cx="3968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502" name="Line 30"/>
          <p:cNvSpPr>
            <a:spLocks noChangeShapeType="1"/>
          </p:cNvSpPr>
          <p:nvPr/>
        </p:nvSpPr>
        <p:spPr bwMode="auto">
          <a:xfrm>
            <a:off x="1404938" y="3302000"/>
            <a:ext cx="3968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503" name="Line 31"/>
          <p:cNvSpPr>
            <a:spLocks noChangeShapeType="1"/>
          </p:cNvSpPr>
          <p:nvPr/>
        </p:nvSpPr>
        <p:spPr bwMode="auto">
          <a:xfrm>
            <a:off x="1404938" y="2638425"/>
            <a:ext cx="3968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504" name="Line 32"/>
          <p:cNvSpPr>
            <a:spLocks noChangeShapeType="1"/>
          </p:cNvSpPr>
          <p:nvPr/>
        </p:nvSpPr>
        <p:spPr bwMode="auto">
          <a:xfrm>
            <a:off x="1404938" y="1973263"/>
            <a:ext cx="3968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505" name="Line 33"/>
          <p:cNvSpPr>
            <a:spLocks noChangeShapeType="1"/>
          </p:cNvSpPr>
          <p:nvPr/>
        </p:nvSpPr>
        <p:spPr bwMode="auto">
          <a:xfrm>
            <a:off x="1404938" y="1308100"/>
            <a:ext cx="3968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506" name="Line 34"/>
          <p:cNvSpPr>
            <a:spLocks noChangeShapeType="1"/>
          </p:cNvSpPr>
          <p:nvPr/>
        </p:nvSpPr>
        <p:spPr bwMode="auto">
          <a:xfrm>
            <a:off x="1444625" y="5294313"/>
            <a:ext cx="65087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507" name="Line 35"/>
          <p:cNvSpPr>
            <a:spLocks noChangeShapeType="1"/>
          </p:cNvSpPr>
          <p:nvPr/>
        </p:nvSpPr>
        <p:spPr bwMode="auto">
          <a:xfrm flipV="1">
            <a:off x="1444625" y="5294313"/>
            <a:ext cx="1588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508" name="Line 36"/>
          <p:cNvSpPr>
            <a:spLocks noChangeShapeType="1"/>
          </p:cNvSpPr>
          <p:nvPr/>
        </p:nvSpPr>
        <p:spPr bwMode="auto">
          <a:xfrm flipV="1">
            <a:off x="1944688" y="5294313"/>
            <a:ext cx="1587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509" name="Line 37"/>
          <p:cNvSpPr>
            <a:spLocks noChangeShapeType="1"/>
          </p:cNvSpPr>
          <p:nvPr/>
        </p:nvSpPr>
        <p:spPr bwMode="auto">
          <a:xfrm flipV="1">
            <a:off x="2446338" y="5294313"/>
            <a:ext cx="1587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510" name="Line 38"/>
          <p:cNvSpPr>
            <a:spLocks noChangeShapeType="1"/>
          </p:cNvSpPr>
          <p:nvPr/>
        </p:nvSpPr>
        <p:spPr bwMode="auto">
          <a:xfrm flipV="1">
            <a:off x="2946400" y="5294313"/>
            <a:ext cx="1588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511" name="Line 39"/>
          <p:cNvSpPr>
            <a:spLocks noChangeShapeType="1"/>
          </p:cNvSpPr>
          <p:nvPr/>
        </p:nvSpPr>
        <p:spPr bwMode="auto">
          <a:xfrm flipV="1">
            <a:off x="3448050" y="5294313"/>
            <a:ext cx="1588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512" name="Line 40"/>
          <p:cNvSpPr>
            <a:spLocks noChangeShapeType="1"/>
          </p:cNvSpPr>
          <p:nvPr/>
        </p:nvSpPr>
        <p:spPr bwMode="auto">
          <a:xfrm flipV="1">
            <a:off x="3949700" y="5294313"/>
            <a:ext cx="1588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513" name="Line 41"/>
          <p:cNvSpPr>
            <a:spLocks noChangeShapeType="1"/>
          </p:cNvSpPr>
          <p:nvPr/>
        </p:nvSpPr>
        <p:spPr bwMode="auto">
          <a:xfrm flipV="1">
            <a:off x="4449763" y="5294313"/>
            <a:ext cx="1587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514" name="Line 42"/>
          <p:cNvSpPr>
            <a:spLocks noChangeShapeType="1"/>
          </p:cNvSpPr>
          <p:nvPr/>
        </p:nvSpPr>
        <p:spPr bwMode="auto">
          <a:xfrm flipV="1">
            <a:off x="4949825" y="5294313"/>
            <a:ext cx="1588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515" name="Line 43"/>
          <p:cNvSpPr>
            <a:spLocks noChangeShapeType="1"/>
          </p:cNvSpPr>
          <p:nvPr/>
        </p:nvSpPr>
        <p:spPr bwMode="auto">
          <a:xfrm flipV="1">
            <a:off x="5449888" y="5294313"/>
            <a:ext cx="1587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516" name="Line 44"/>
          <p:cNvSpPr>
            <a:spLocks noChangeShapeType="1"/>
          </p:cNvSpPr>
          <p:nvPr/>
        </p:nvSpPr>
        <p:spPr bwMode="auto">
          <a:xfrm flipV="1">
            <a:off x="5951538" y="5294313"/>
            <a:ext cx="1587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517" name="Line 45"/>
          <p:cNvSpPr>
            <a:spLocks noChangeShapeType="1"/>
          </p:cNvSpPr>
          <p:nvPr/>
        </p:nvSpPr>
        <p:spPr bwMode="auto">
          <a:xfrm flipV="1">
            <a:off x="6451600" y="5294313"/>
            <a:ext cx="1588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518" name="Line 46"/>
          <p:cNvSpPr>
            <a:spLocks noChangeShapeType="1"/>
          </p:cNvSpPr>
          <p:nvPr/>
        </p:nvSpPr>
        <p:spPr bwMode="auto">
          <a:xfrm flipV="1">
            <a:off x="6951663" y="5294313"/>
            <a:ext cx="1587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519" name="Line 47"/>
          <p:cNvSpPr>
            <a:spLocks noChangeShapeType="1"/>
          </p:cNvSpPr>
          <p:nvPr/>
        </p:nvSpPr>
        <p:spPr bwMode="auto">
          <a:xfrm flipV="1">
            <a:off x="7453313" y="5294313"/>
            <a:ext cx="1587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520" name="Line 48"/>
          <p:cNvSpPr>
            <a:spLocks noChangeShapeType="1"/>
          </p:cNvSpPr>
          <p:nvPr/>
        </p:nvSpPr>
        <p:spPr bwMode="auto">
          <a:xfrm flipV="1">
            <a:off x="7953375" y="5294313"/>
            <a:ext cx="1588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521" name="Rectangle 49"/>
          <p:cNvSpPr>
            <a:spLocks noChangeArrowheads="1"/>
          </p:cNvSpPr>
          <p:nvPr/>
        </p:nvSpPr>
        <p:spPr bwMode="auto">
          <a:xfrm>
            <a:off x="2159000" y="668338"/>
            <a:ext cx="50530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600" b="1">
                <a:solidFill>
                  <a:srgbClr val="070709"/>
                </a:solidFill>
                <a:latin typeface="Times New Roman" pitchFamily="18" charset="0"/>
              </a:rPr>
              <a:t>WAGE SPREAD IN THE EXECUTIVE BRANCH (in %)</a:t>
            </a:r>
          </a:p>
          <a:p>
            <a:pPr algn="l"/>
            <a:endParaRPr lang="en-US" sz="1600" b="1">
              <a:solidFill>
                <a:srgbClr val="070709"/>
              </a:solidFill>
              <a:latin typeface="Times New Roman" pitchFamily="18" charset="0"/>
            </a:endParaRPr>
          </a:p>
        </p:txBody>
      </p:sp>
      <p:sp>
        <p:nvSpPr>
          <p:cNvPr id="105522" name="Rectangle 50"/>
          <p:cNvSpPr>
            <a:spLocks noChangeArrowheads="1"/>
          </p:cNvSpPr>
          <p:nvPr/>
        </p:nvSpPr>
        <p:spPr bwMode="auto">
          <a:xfrm>
            <a:off x="2484438" y="981075"/>
            <a:ext cx="44069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70709"/>
                </a:solidFill>
                <a:latin typeface="Times New Roman" pitchFamily="18" charset="0"/>
              </a:rPr>
              <a:t>IN RELATION TO DIRECT MONTHLY WAGE</a:t>
            </a:r>
            <a:r>
              <a:rPr lang="es-AR" sz="1600" b="1">
                <a:solidFill>
                  <a:srgbClr val="070709"/>
                </a:solidFill>
                <a:latin typeface="Times New Roman" pitchFamily="18" charset="0"/>
              </a:rPr>
              <a:t> </a:t>
            </a:r>
            <a:endParaRPr lang="en-US" sz="1600" b="1">
              <a:solidFill>
                <a:srgbClr val="070709"/>
              </a:solidFill>
              <a:latin typeface="Times New Roman" pitchFamily="18" charset="0"/>
            </a:endParaRPr>
          </a:p>
        </p:txBody>
      </p:sp>
      <p:sp>
        <p:nvSpPr>
          <p:cNvPr id="105523" name="Rectangle 51"/>
          <p:cNvSpPr>
            <a:spLocks noChangeArrowheads="1"/>
          </p:cNvSpPr>
          <p:nvPr/>
        </p:nvSpPr>
        <p:spPr bwMode="auto">
          <a:xfrm>
            <a:off x="1181100" y="5878513"/>
            <a:ext cx="2254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-50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5524" name="Rectangle 52"/>
          <p:cNvSpPr>
            <a:spLocks noChangeArrowheads="1"/>
          </p:cNvSpPr>
          <p:nvPr/>
        </p:nvSpPr>
        <p:spPr bwMode="auto">
          <a:xfrm>
            <a:off x="1285875" y="5213350"/>
            <a:ext cx="117475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5525" name="Rectangle 53"/>
          <p:cNvSpPr>
            <a:spLocks noChangeArrowheads="1"/>
          </p:cNvSpPr>
          <p:nvPr/>
        </p:nvSpPr>
        <p:spPr bwMode="auto">
          <a:xfrm>
            <a:off x="1222375" y="4549775"/>
            <a:ext cx="182563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50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5526" name="Rectangle 54"/>
          <p:cNvSpPr>
            <a:spLocks noChangeArrowheads="1"/>
          </p:cNvSpPr>
          <p:nvPr/>
        </p:nvSpPr>
        <p:spPr bwMode="auto">
          <a:xfrm>
            <a:off x="1160463" y="3884613"/>
            <a:ext cx="246062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100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5527" name="Rectangle 55"/>
          <p:cNvSpPr>
            <a:spLocks noChangeArrowheads="1"/>
          </p:cNvSpPr>
          <p:nvPr/>
        </p:nvSpPr>
        <p:spPr bwMode="auto">
          <a:xfrm>
            <a:off x="1160463" y="3221038"/>
            <a:ext cx="246062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150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5528" name="Rectangle 56"/>
          <p:cNvSpPr>
            <a:spLocks noChangeArrowheads="1"/>
          </p:cNvSpPr>
          <p:nvPr/>
        </p:nvSpPr>
        <p:spPr bwMode="auto">
          <a:xfrm>
            <a:off x="1160463" y="2557463"/>
            <a:ext cx="246062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200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5529" name="Rectangle 57"/>
          <p:cNvSpPr>
            <a:spLocks noChangeArrowheads="1"/>
          </p:cNvSpPr>
          <p:nvPr/>
        </p:nvSpPr>
        <p:spPr bwMode="auto">
          <a:xfrm>
            <a:off x="1160463" y="1892300"/>
            <a:ext cx="246062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250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5530" name="Rectangle 58"/>
          <p:cNvSpPr>
            <a:spLocks noChangeArrowheads="1"/>
          </p:cNvSpPr>
          <p:nvPr/>
        </p:nvSpPr>
        <p:spPr bwMode="auto">
          <a:xfrm>
            <a:off x="1160463" y="1228725"/>
            <a:ext cx="246062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300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5531" name="Rectangle 59"/>
          <p:cNvSpPr>
            <a:spLocks noChangeArrowheads="1"/>
          </p:cNvSpPr>
          <p:nvPr/>
        </p:nvSpPr>
        <p:spPr bwMode="auto">
          <a:xfrm>
            <a:off x="1555750" y="6064250"/>
            <a:ext cx="336550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ARG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5532" name="Rectangle 60"/>
          <p:cNvSpPr>
            <a:spLocks noChangeArrowheads="1"/>
          </p:cNvSpPr>
          <p:nvPr/>
        </p:nvSpPr>
        <p:spPr bwMode="auto">
          <a:xfrm>
            <a:off x="2063750" y="6064250"/>
            <a:ext cx="325438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BOL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5533" name="Rectangle 61"/>
          <p:cNvSpPr>
            <a:spLocks noChangeArrowheads="1"/>
          </p:cNvSpPr>
          <p:nvPr/>
        </p:nvSpPr>
        <p:spPr bwMode="auto">
          <a:xfrm>
            <a:off x="2565400" y="6064250"/>
            <a:ext cx="323850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BRA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5534" name="Rectangle 62"/>
          <p:cNvSpPr>
            <a:spLocks noChangeArrowheads="1"/>
          </p:cNvSpPr>
          <p:nvPr/>
        </p:nvSpPr>
        <p:spPr bwMode="auto">
          <a:xfrm>
            <a:off x="3079750" y="6064250"/>
            <a:ext cx="295275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CHI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5535" name="Rectangle 63"/>
          <p:cNvSpPr>
            <a:spLocks noChangeArrowheads="1"/>
          </p:cNvSpPr>
          <p:nvPr/>
        </p:nvSpPr>
        <p:spPr bwMode="auto">
          <a:xfrm>
            <a:off x="3562350" y="6064250"/>
            <a:ext cx="330200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COL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5536" name="Rectangle 64"/>
          <p:cNvSpPr>
            <a:spLocks noChangeArrowheads="1"/>
          </p:cNvSpPr>
          <p:nvPr/>
        </p:nvSpPr>
        <p:spPr bwMode="auto">
          <a:xfrm>
            <a:off x="3978275" y="6064250"/>
            <a:ext cx="503238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C RICA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5537" name="Rectangle 65"/>
          <p:cNvSpPr>
            <a:spLocks noChangeArrowheads="1"/>
          </p:cNvSpPr>
          <p:nvPr/>
        </p:nvSpPr>
        <p:spPr bwMode="auto">
          <a:xfrm>
            <a:off x="4567238" y="6064250"/>
            <a:ext cx="322262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ECU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5538" name="Rectangle 66"/>
          <p:cNvSpPr>
            <a:spLocks noChangeArrowheads="1"/>
          </p:cNvSpPr>
          <p:nvPr/>
        </p:nvSpPr>
        <p:spPr bwMode="auto">
          <a:xfrm>
            <a:off x="5086350" y="6064250"/>
            <a:ext cx="4206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SPAIN</a:t>
            </a:r>
          </a:p>
        </p:txBody>
      </p:sp>
      <p:sp>
        <p:nvSpPr>
          <p:cNvPr id="105539" name="Rectangle 67"/>
          <p:cNvSpPr>
            <a:spLocks noChangeArrowheads="1"/>
          </p:cNvSpPr>
          <p:nvPr/>
        </p:nvSpPr>
        <p:spPr bwMode="auto">
          <a:xfrm>
            <a:off x="5568950" y="6064250"/>
            <a:ext cx="2809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USA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5540" name="Rectangle 68"/>
          <p:cNvSpPr>
            <a:spLocks noChangeArrowheads="1"/>
          </p:cNvSpPr>
          <p:nvPr/>
        </p:nvSpPr>
        <p:spPr bwMode="auto">
          <a:xfrm>
            <a:off x="6083300" y="6064250"/>
            <a:ext cx="2095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UK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5541" name="Rectangle 69"/>
          <p:cNvSpPr>
            <a:spLocks noChangeArrowheads="1"/>
          </p:cNvSpPr>
          <p:nvPr/>
        </p:nvSpPr>
        <p:spPr bwMode="auto">
          <a:xfrm>
            <a:off x="6557963" y="6064250"/>
            <a:ext cx="350837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MEX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5542" name="Rectangle 70"/>
          <p:cNvSpPr>
            <a:spLocks noChangeArrowheads="1"/>
          </p:cNvSpPr>
          <p:nvPr/>
        </p:nvSpPr>
        <p:spPr bwMode="auto">
          <a:xfrm>
            <a:off x="6989763" y="6064250"/>
            <a:ext cx="4778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DOM R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5543" name="Rectangle 71"/>
          <p:cNvSpPr>
            <a:spLocks noChangeArrowheads="1"/>
          </p:cNvSpPr>
          <p:nvPr/>
        </p:nvSpPr>
        <p:spPr bwMode="auto">
          <a:xfrm>
            <a:off x="7529513" y="6064250"/>
            <a:ext cx="2968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VEN</a:t>
            </a:r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Rectangle 3"/>
          <p:cNvSpPr>
            <a:spLocks noChangeArrowheads="1"/>
          </p:cNvSpPr>
          <p:nvPr/>
        </p:nvSpPr>
        <p:spPr bwMode="auto">
          <a:xfrm>
            <a:off x="1087438" y="1563688"/>
            <a:ext cx="7029450" cy="4068762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00" name="Line 4"/>
          <p:cNvSpPr>
            <a:spLocks noChangeShapeType="1"/>
          </p:cNvSpPr>
          <p:nvPr/>
        </p:nvSpPr>
        <p:spPr bwMode="auto">
          <a:xfrm>
            <a:off x="1087438" y="5180013"/>
            <a:ext cx="70294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01" name="Line 5"/>
          <p:cNvSpPr>
            <a:spLocks noChangeShapeType="1"/>
          </p:cNvSpPr>
          <p:nvPr/>
        </p:nvSpPr>
        <p:spPr bwMode="auto">
          <a:xfrm>
            <a:off x="1087438" y="4729163"/>
            <a:ext cx="70294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02" name="Line 6"/>
          <p:cNvSpPr>
            <a:spLocks noChangeShapeType="1"/>
          </p:cNvSpPr>
          <p:nvPr/>
        </p:nvSpPr>
        <p:spPr bwMode="auto">
          <a:xfrm>
            <a:off x="1087438" y="4276725"/>
            <a:ext cx="70294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03" name="Line 7"/>
          <p:cNvSpPr>
            <a:spLocks noChangeShapeType="1"/>
          </p:cNvSpPr>
          <p:nvPr/>
        </p:nvSpPr>
        <p:spPr bwMode="auto">
          <a:xfrm>
            <a:off x="1087438" y="3824288"/>
            <a:ext cx="70294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04" name="Line 8"/>
          <p:cNvSpPr>
            <a:spLocks noChangeShapeType="1"/>
          </p:cNvSpPr>
          <p:nvPr/>
        </p:nvSpPr>
        <p:spPr bwMode="auto">
          <a:xfrm>
            <a:off x="1087438" y="3371850"/>
            <a:ext cx="70294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05" name="Line 9"/>
          <p:cNvSpPr>
            <a:spLocks noChangeShapeType="1"/>
          </p:cNvSpPr>
          <p:nvPr/>
        </p:nvSpPr>
        <p:spPr bwMode="auto">
          <a:xfrm>
            <a:off x="1087438" y="2919413"/>
            <a:ext cx="70294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06" name="Line 10"/>
          <p:cNvSpPr>
            <a:spLocks noChangeShapeType="1"/>
          </p:cNvSpPr>
          <p:nvPr/>
        </p:nvSpPr>
        <p:spPr bwMode="auto">
          <a:xfrm>
            <a:off x="1087438" y="2466975"/>
            <a:ext cx="70294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07" name="Line 11"/>
          <p:cNvSpPr>
            <a:spLocks noChangeShapeType="1"/>
          </p:cNvSpPr>
          <p:nvPr/>
        </p:nvSpPr>
        <p:spPr bwMode="auto">
          <a:xfrm>
            <a:off x="1087438" y="2016125"/>
            <a:ext cx="70294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08" name="Line 12"/>
          <p:cNvSpPr>
            <a:spLocks noChangeShapeType="1"/>
          </p:cNvSpPr>
          <p:nvPr/>
        </p:nvSpPr>
        <p:spPr bwMode="auto">
          <a:xfrm>
            <a:off x="1087438" y="1563688"/>
            <a:ext cx="70294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09" name="Rectangle 13"/>
          <p:cNvSpPr>
            <a:spLocks noChangeArrowheads="1"/>
          </p:cNvSpPr>
          <p:nvPr/>
        </p:nvSpPr>
        <p:spPr bwMode="auto">
          <a:xfrm>
            <a:off x="1087438" y="1563688"/>
            <a:ext cx="7029450" cy="4068762"/>
          </a:xfrm>
          <a:prstGeom prst="rect">
            <a:avLst/>
          </a:prstGeom>
          <a:noFill/>
          <a:ln w="11113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10" name="Rectangle 14"/>
          <p:cNvSpPr>
            <a:spLocks noChangeArrowheads="1"/>
          </p:cNvSpPr>
          <p:nvPr/>
        </p:nvSpPr>
        <p:spPr bwMode="auto">
          <a:xfrm>
            <a:off x="1236663" y="4938713"/>
            <a:ext cx="201612" cy="693737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11" name="Rectangle 15"/>
          <p:cNvSpPr>
            <a:spLocks noChangeArrowheads="1"/>
          </p:cNvSpPr>
          <p:nvPr/>
        </p:nvSpPr>
        <p:spPr bwMode="auto">
          <a:xfrm>
            <a:off x="1939925" y="4938713"/>
            <a:ext cx="201613" cy="693737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12" name="Rectangle 16"/>
          <p:cNvSpPr>
            <a:spLocks noChangeArrowheads="1"/>
          </p:cNvSpPr>
          <p:nvPr/>
        </p:nvSpPr>
        <p:spPr bwMode="auto">
          <a:xfrm>
            <a:off x="2643188" y="4989513"/>
            <a:ext cx="200025" cy="642937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13" name="Rectangle 17"/>
          <p:cNvSpPr>
            <a:spLocks noChangeArrowheads="1"/>
          </p:cNvSpPr>
          <p:nvPr/>
        </p:nvSpPr>
        <p:spPr bwMode="auto">
          <a:xfrm>
            <a:off x="3346450" y="5253038"/>
            <a:ext cx="200025" cy="379412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14" name="Rectangle 18"/>
          <p:cNvSpPr>
            <a:spLocks noChangeArrowheads="1"/>
          </p:cNvSpPr>
          <p:nvPr/>
        </p:nvSpPr>
        <p:spPr bwMode="auto">
          <a:xfrm>
            <a:off x="4049713" y="4389438"/>
            <a:ext cx="200025" cy="1243012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15" name="Rectangle 19"/>
          <p:cNvSpPr>
            <a:spLocks noChangeArrowheads="1"/>
          </p:cNvSpPr>
          <p:nvPr/>
        </p:nvSpPr>
        <p:spPr bwMode="auto">
          <a:xfrm>
            <a:off x="4752975" y="4351338"/>
            <a:ext cx="200025" cy="1281112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16" name="Rectangle 20"/>
          <p:cNvSpPr>
            <a:spLocks noChangeArrowheads="1"/>
          </p:cNvSpPr>
          <p:nvPr/>
        </p:nvSpPr>
        <p:spPr bwMode="auto">
          <a:xfrm>
            <a:off x="5454650" y="5145088"/>
            <a:ext cx="201613" cy="487362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17" name="Rectangle 21"/>
          <p:cNvSpPr>
            <a:spLocks noChangeArrowheads="1"/>
          </p:cNvSpPr>
          <p:nvPr/>
        </p:nvSpPr>
        <p:spPr bwMode="auto">
          <a:xfrm>
            <a:off x="6157913" y="5468938"/>
            <a:ext cx="201612" cy="163512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18" name="Rectangle 22"/>
          <p:cNvSpPr>
            <a:spLocks noChangeArrowheads="1"/>
          </p:cNvSpPr>
          <p:nvPr/>
        </p:nvSpPr>
        <p:spPr bwMode="auto">
          <a:xfrm>
            <a:off x="6861175" y="4938713"/>
            <a:ext cx="201613" cy="693737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19" name="Rectangle 23"/>
          <p:cNvSpPr>
            <a:spLocks noChangeArrowheads="1"/>
          </p:cNvSpPr>
          <p:nvPr/>
        </p:nvSpPr>
        <p:spPr bwMode="auto">
          <a:xfrm>
            <a:off x="7564438" y="3743325"/>
            <a:ext cx="200025" cy="1889125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20" name="Rectangle 24"/>
          <p:cNvSpPr>
            <a:spLocks noChangeArrowheads="1"/>
          </p:cNvSpPr>
          <p:nvPr/>
        </p:nvSpPr>
        <p:spPr bwMode="auto">
          <a:xfrm>
            <a:off x="2843213" y="3035300"/>
            <a:ext cx="201612" cy="2597150"/>
          </a:xfrm>
          <a:prstGeom prst="rect">
            <a:avLst/>
          </a:prstGeom>
          <a:solidFill>
            <a:srgbClr val="993366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21" name="Rectangle 25"/>
          <p:cNvSpPr>
            <a:spLocks noChangeArrowheads="1"/>
          </p:cNvSpPr>
          <p:nvPr/>
        </p:nvSpPr>
        <p:spPr bwMode="auto">
          <a:xfrm>
            <a:off x="4249738" y="1839913"/>
            <a:ext cx="201612" cy="3792537"/>
          </a:xfrm>
          <a:prstGeom prst="rect">
            <a:avLst/>
          </a:prstGeom>
          <a:solidFill>
            <a:srgbClr val="993366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22" name="Rectangle 26"/>
          <p:cNvSpPr>
            <a:spLocks noChangeArrowheads="1"/>
          </p:cNvSpPr>
          <p:nvPr/>
        </p:nvSpPr>
        <p:spPr bwMode="auto">
          <a:xfrm>
            <a:off x="5656263" y="3233738"/>
            <a:ext cx="200025" cy="2398712"/>
          </a:xfrm>
          <a:prstGeom prst="rect">
            <a:avLst/>
          </a:prstGeom>
          <a:solidFill>
            <a:srgbClr val="993366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23" name="Rectangle 27"/>
          <p:cNvSpPr>
            <a:spLocks noChangeArrowheads="1"/>
          </p:cNvSpPr>
          <p:nvPr/>
        </p:nvSpPr>
        <p:spPr bwMode="auto">
          <a:xfrm>
            <a:off x="6359525" y="5427663"/>
            <a:ext cx="200025" cy="204787"/>
          </a:xfrm>
          <a:prstGeom prst="rect">
            <a:avLst/>
          </a:prstGeom>
          <a:solidFill>
            <a:srgbClr val="993366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24" name="Rectangle 28"/>
          <p:cNvSpPr>
            <a:spLocks noChangeArrowheads="1"/>
          </p:cNvSpPr>
          <p:nvPr/>
        </p:nvSpPr>
        <p:spPr bwMode="auto">
          <a:xfrm>
            <a:off x="7764463" y="4237038"/>
            <a:ext cx="201612" cy="1395412"/>
          </a:xfrm>
          <a:prstGeom prst="rect">
            <a:avLst/>
          </a:prstGeom>
          <a:solidFill>
            <a:srgbClr val="993366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25" name="Line 29"/>
          <p:cNvSpPr>
            <a:spLocks noChangeShapeType="1"/>
          </p:cNvSpPr>
          <p:nvPr/>
        </p:nvSpPr>
        <p:spPr bwMode="auto">
          <a:xfrm>
            <a:off x="1087438" y="1563688"/>
            <a:ext cx="1587" cy="40687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26" name="Line 30"/>
          <p:cNvSpPr>
            <a:spLocks noChangeShapeType="1"/>
          </p:cNvSpPr>
          <p:nvPr/>
        </p:nvSpPr>
        <p:spPr bwMode="auto">
          <a:xfrm>
            <a:off x="1044575" y="5632450"/>
            <a:ext cx="4286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27" name="Line 31"/>
          <p:cNvSpPr>
            <a:spLocks noChangeShapeType="1"/>
          </p:cNvSpPr>
          <p:nvPr/>
        </p:nvSpPr>
        <p:spPr bwMode="auto">
          <a:xfrm>
            <a:off x="1044575" y="5180013"/>
            <a:ext cx="42863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28" name="Line 32"/>
          <p:cNvSpPr>
            <a:spLocks noChangeShapeType="1"/>
          </p:cNvSpPr>
          <p:nvPr/>
        </p:nvSpPr>
        <p:spPr bwMode="auto">
          <a:xfrm>
            <a:off x="1044575" y="4729163"/>
            <a:ext cx="42863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29" name="Line 33"/>
          <p:cNvSpPr>
            <a:spLocks noChangeShapeType="1"/>
          </p:cNvSpPr>
          <p:nvPr/>
        </p:nvSpPr>
        <p:spPr bwMode="auto">
          <a:xfrm>
            <a:off x="1044575" y="4276725"/>
            <a:ext cx="4286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30" name="Line 34"/>
          <p:cNvSpPr>
            <a:spLocks noChangeShapeType="1"/>
          </p:cNvSpPr>
          <p:nvPr/>
        </p:nvSpPr>
        <p:spPr bwMode="auto">
          <a:xfrm>
            <a:off x="1044575" y="3824288"/>
            <a:ext cx="42863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31" name="Line 35"/>
          <p:cNvSpPr>
            <a:spLocks noChangeShapeType="1"/>
          </p:cNvSpPr>
          <p:nvPr/>
        </p:nvSpPr>
        <p:spPr bwMode="auto">
          <a:xfrm>
            <a:off x="1044575" y="3371850"/>
            <a:ext cx="4286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32" name="Line 36"/>
          <p:cNvSpPr>
            <a:spLocks noChangeShapeType="1"/>
          </p:cNvSpPr>
          <p:nvPr/>
        </p:nvSpPr>
        <p:spPr bwMode="auto">
          <a:xfrm>
            <a:off x="1044575" y="2919413"/>
            <a:ext cx="42863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33" name="Line 37"/>
          <p:cNvSpPr>
            <a:spLocks noChangeShapeType="1"/>
          </p:cNvSpPr>
          <p:nvPr/>
        </p:nvSpPr>
        <p:spPr bwMode="auto">
          <a:xfrm>
            <a:off x="1044575" y="2466975"/>
            <a:ext cx="4286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34" name="Line 38"/>
          <p:cNvSpPr>
            <a:spLocks noChangeShapeType="1"/>
          </p:cNvSpPr>
          <p:nvPr/>
        </p:nvSpPr>
        <p:spPr bwMode="auto">
          <a:xfrm>
            <a:off x="1044575" y="2016125"/>
            <a:ext cx="4286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35" name="Line 39"/>
          <p:cNvSpPr>
            <a:spLocks noChangeShapeType="1"/>
          </p:cNvSpPr>
          <p:nvPr/>
        </p:nvSpPr>
        <p:spPr bwMode="auto">
          <a:xfrm>
            <a:off x="1044575" y="1563688"/>
            <a:ext cx="42863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36" name="Line 40"/>
          <p:cNvSpPr>
            <a:spLocks noChangeShapeType="1"/>
          </p:cNvSpPr>
          <p:nvPr/>
        </p:nvSpPr>
        <p:spPr bwMode="auto">
          <a:xfrm>
            <a:off x="1087438" y="5632450"/>
            <a:ext cx="70294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37" name="Line 41"/>
          <p:cNvSpPr>
            <a:spLocks noChangeShapeType="1"/>
          </p:cNvSpPr>
          <p:nvPr/>
        </p:nvSpPr>
        <p:spPr bwMode="auto">
          <a:xfrm flipV="1">
            <a:off x="1087438" y="5632450"/>
            <a:ext cx="1587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38" name="Line 42"/>
          <p:cNvSpPr>
            <a:spLocks noChangeShapeType="1"/>
          </p:cNvSpPr>
          <p:nvPr/>
        </p:nvSpPr>
        <p:spPr bwMode="auto">
          <a:xfrm flipV="1">
            <a:off x="1790700" y="5632450"/>
            <a:ext cx="1588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39" name="Line 43"/>
          <p:cNvSpPr>
            <a:spLocks noChangeShapeType="1"/>
          </p:cNvSpPr>
          <p:nvPr/>
        </p:nvSpPr>
        <p:spPr bwMode="auto">
          <a:xfrm flipV="1">
            <a:off x="2493963" y="5632450"/>
            <a:ext cx="1587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40" name="Line 44"/>
          <p:cNvSpPr>
            <a:spLocks noChangeShapeType="1"/>
          </p:cNvSpPr>
          <p:nvPr/>
        </p:nvSpPr>
        <p:spPr bwMode="auto">
          <a:xfrm flipV="1">
            <a:off x="3195638" y="5632450"/>
            <a:ext cx="1587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41" name="Line 45"/>
          <p:cNvSpPr>
            <a:spLocks noChangeShapeType="1"/>
          </p:cNvSpPr>
          <p:nvPr/>
        </p:nvSpPr>
        <p:spPr bwMode="auto">
          <a:xfrm flipV="1">
            <a:off x="3898900" y="5632450"/>
            <a:ext cx="1588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42" name="Line 46"/>
          <p:cNvSpPr>
            <a:spLocks noChangeShapeType="1"/>
          </p:cNvSpPr>
          <p:nvPr/>
        </p:nvSpPr>
        <p:spPr bwMode="auto">
          <a:xfrm flipV="1">
            <a:off x="4602163" y="5632450"/>
            <a:ext cx="1587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43" name="Line 47"/>
          <p:cNvSpPr>
            <a:spLocks noChangeShapeType="1"/>
          </p:cNvSpPr>
          <p:nvPr/>
        </p:nvSpPr>
        <p:spPr bwMode="auto">
          <a:xfrm flipV="1">
            <a:off x="5305425" y="5632450"/>
            <a:ext cx="1588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44" name="Line 48"/>
          <p:cNvSpPr>
            <a:spLocks noChangeShapeType="1"/>
          </p:cNvSpPr>
          <p:nvPr/>
        </p:nvSpPr>
        <p:spPr bwMode="auto">
          <a:xfrm flipV="1">
            <a:off x="6008688" y="5632450"/>
            <a:ext cx="1587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45" name="Line 49"/>
          <p:cNvSpPr>
            <a:spLocks noChangeShapeType="1"/>
          </p:cNvSpPr>
          <p:nvPr/>
        </p:nvSpPr>
        <p:spPr bwMode="auto">
          <a:xfrm flipV="1">
            <a:off x="6711950" y="5632450"/>
            <a:ext cx="1588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46" name="Line 50"/>
          <p:cNvSpPr>
            <a:spLocks noChangeShapeType="1"/>
          </p:cNvSpPr>
          <p:nvPr/>
        </p:nvSpPr>
        <p:spPr bwMode="auto">
          <a:xfrm flipV="1">
            <a:off x="7413625" y="5632450"/>
            <a:ext cx="1588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47" name="Line 51"/>
          <p:cNvSpPr>
            <a:spLocks noChangeShapeType="1"/>
          </p:cNvSpPr>
          <p:nvPr/>
        </p:nvSpPr>
        <p:spPr bwMode="auto">
          <a:xfrm flipV="1">
            <a:off x="8116888" y="5632450"/>
            <a:ext cx="1587" cy="444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48" name="Rectangle 52"/>
          <p:cNvSpPr>
            <a:spLocks noChangeArrowheads="1"/>
          </p:cNvSpPr>
          <p:nvPr/>
        </p:nvSpPr>
        <p:spPr bwMode="auto">
          <a:xfrm>
            <a:off x="1708150" y="668338"/>
            <a:ext cx="62436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600" b="1">
                <a:solidFill>
                  <a:srgbClr val="070709"/>
                </a:solidFill>
                <a:latin typeface="Times New Roman" pitchFamily="18" charset="0"/>
              </a:rPr>
              <a:t>PERCENTAGE SHARE OF INCIDENTAL AND INDIRECT WAGES</a:t>
            </a:r>
            <a:r>
              <a:rPr kumimoji="0" lang="en-US" sz="1600" b="1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06549" name="Rectangle 53"/>
          <p:cNvSpPr>
            <a:spLocks noChangeArrowheads="1"/>
          </p:cNvSpPr>
          <p:nvPr/>
        </p:nvSpPr>
        <p:spPr bwMode="auto">
          <a:xfrm>
            <a:off x="3254375" y="920750"/>
            <a:ext cx="31003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600" b="1">
                <a:solidFill>
                  <a:srgbClr val="070709"/>
                </a:solidFill>
                <a:latin typeface="Times New Roman" pitchFamily="18" charset="0"/>
              </a:rPr>
              <a:t>IN MINISTERS’ TOTAL WAGES</a:t>
            </a:r>
            <a:r>
              <a:rPr kumimoji="0" lang="es-AR" sz="1600" b="1">
                <a:solidFill>
                  <a:srgbClr val="070709"/>
                </a:solidFill>
                <a:latin typeface="Times New Roman" pitchFamily="18" charset="0"/>
              </a:rPr>
              <a:t> </a:t>
            </a:r>
            <a:endParaRPr kumimoji="0" lang="en-US" sz="1600" b="1">
              <a:solidFill>
                <a:srgbClr val="070709"/>
              </a:solidFill>
              <a:latin typeface="Times New Roman" pitchFamily="18" charset="0"/>
            </a:endParaRPr>
          </a:p>
        </p:txBody>
      </p:sp>
      <p:sp>
        <p:nvSpPr>
          <p:cNvPr id="106550" name="Rectangle 54"/>
          <p:cNvSpPr>
            <a:spLocks noChangeArrowheads="1"/>
          </p:cNvSpPr>
          <p:nvPr/>
        </p:nvSpPr>
        <p:spPr bwMode="auto">
          <a:xfrm>
            <a:off x="919163" y="5549900"/>
            <a:ext cx="122237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6551" name="Rectangle 55"/>
          <p:cNvSpPr>
            <a:spLocks noChangeArrowheads="1"/>
          </p:cNvSpPr>
          <p:nvPr/>
        </p:nvSpPr>
        <p:spPr bwMode="auto">
          <a:xfrm>
            <a:off x="919163" y="5097463"/>
            <a:ext cx="12223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5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6552" name="Rectangle 56"/>
          <p:cNvSpPr>
            <a:spLocks noChangeArrowheads="1"/>
          </p:cNvSpPr>
          <p:nvPr/>
        </p:nvSpPr>
        <p:spPr bwMode="auto">
          <a:xfrm>
            <a:off x="852488" y="4646613"/>
            <a:ext cx="188912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10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6553" name="Rectangle 57"/>
          <p:cNvSpPr>
            <a:spLocks noChangeArrowheads="1"/>
          </p:cNvSpPr>
          <p:nvPr/>
        </p:nvSpPr>
        <p:spPr bwMode="auto">
          <a:xfrm>
            <a:off x="852488" y="4194175"/>
            <a:ext cx="188912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15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6554" name="Rectangle 58"/>
          <p:cNvSpPr>
            <a:spLocks noChangeArrowheads="1"/>
          </p:cNvSpPr>
          <p:nvPr/>
        </p:nvSpPr>
        <p:spPr bwMode="auto">
          <a:xfrm>
            <a:off x="852488" y="3741738"/>
            <a:ext cx="188912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20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6555" name="Rectangle 59"/>
          <p:cNvSpPr>
            <a:spLocks noChangeArrowheads="1"/>
          </p:cNvSpPr>
          <p:nvPr/>
        </p:nvSpPr>
        <p:spPr bwMode="auto">
          <a:xfrm>
            <a:off x="852488" y="3290888"/>
            <a:ext cx="188912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25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6556" name="Rectangle 60"/>
          <p:cNvSpPr>
            <a:spLocks noChangeArrowheads="1"/>
          </p:cNvSpPr>
          <p:nvPr/>
        </p:nvSpPr>
        <p:spPr bwMode="auto">
          <a:xfrm>
            <a:off x="852488" y="2836863"/>
            <a:ext cx="188912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30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6557" name="Rectangle 61"/>
          <p:cNvSpPr>
            <a:spLocks noChangeArrowheads="1"/>
          </p:cNvSpPr>
          <p:nvPr/>
        </p:nvSpPr>
        <p:spPr bwMode="auto">
          <a:xfrm>
            <a:off x="852488" y="2384425"/>
            <a:ext cx="188912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35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6558" name="Rectangle 62"/>
          <p:cNvSpPr>
            <a:spLocks noChangeArrowheads="1"/>
          </p:cNvSpPr>
          <p:nvPr/>
        </p:nvSpPr>
        <p:spPr bwMode="auto">
          <a:xfrm>
            <a:off x="852488" y="1933575"/>
            <a:ext cx="188912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40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6559" name="Rectangle 63"/>
          <p:cNvSpPr>
            <a:spLocks noChangeArrowheads="1"/>
          </p:cNvSpPr>
          <p:nvPr/>
        </p:nvSpPr>
        <p:spPr bwMode="auto">
          <a:xfrm>
            <a:off x="852488" y="1481138"/>
            <a:ext cx="188912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45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6560" name="Rectangle 64"/>
          <p:cNvSpPr>
            <a:spLocks noChangeArrowheads="1"/>
          </p:cNvSpPr>
          <p:nvPr/>
        </p:nvSpPr>
        <p:spPr bwMode="auto">
          <a:xfrm>
            <a:off x="1293813" y="5757863"/>
            <a:ext cx="34925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ARG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6561" name="Rectangle 65"/>
          <p:cNvSpPr>
            <a:spLocks noChangeArrowheads="1"/>
          </p:cNvSpPr>
          <p:nvPr/>
        </p:nvSpPr>
        <p:spPr bwMode="auto">
          <a:xfrm>
            <a:off x="2001838" y="5757863"/>
            <a:ext cx="33813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BOL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6562" name="Rectangle 66"/>
          <p:cNvSpPr>
            <a:spLocks noChangeArrowheads="1"/>
          </p:cNvSpPr>
          <p:nvPr/>
        </p:nvSpPr>
        <p:spPr bwMode="auto">
          <a:xfrm>
            <a:off x="2705100" y="5757863"/>
            <a:ext cx="33655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BRA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6563" name="Rectangle 67"/>
          <p:cNvSpPr>
            <a:spLocks noChangeArrowheads="1"/>
          </p:cNvSpPr>
          <p:nvPr/>
        </p:nvSpPr>
        <p:spPr bwMode="auto">
          <a:xfrm>
            <a:off x="3422650" y="5757863"/>
            <a:ext cx="3079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CHI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6564" name="Rectangle 68"/>
          <p:cNvSpPr>
            <a:spLocks noChangeArrowheads="1"/>
          </p:cNvSpPr>
          <p:nvPr/>
        </p:nvSpPr>
        <p:spPr bwMode="auto">
          <a:xfrm>
            <a:off x="4108450" y="5757863"/>
            <a:ext cx="34290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COL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6565" name="Rectangle 69"/>
          <p:cNvSpPr>
            <a:spLocks noChangeArrowheads="1"/>
          </p:cNvSpPr>
          <p:nvPr/>
        </p:nvSpPr>
        <p:spPr bwMode="auto">
          <a:xfrm>
            <a:off x="4722813" y="5757863"/>
            <a:ext cx="522287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C RICA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6566" name="Rectangle 70"/>
          <p:cNvSpPr>
            <a:spLocks noChangeArrowheads="1"/>
          </p:cNvSpPr>
          <p:nvPr/>
        </p:nvSpPr>
        <p:spPr bwMode="auto">
          <a:xfrm>
            <a:off x="5518150" y="5757863"/>
            <a:ext cx="33496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ECU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6567" name="Rectangle 71"/>
          <p:cNvSpPr>
            <a:spLocks noChangeArrowheads="1"/>
          </p:cNvSpPr>
          <p:nvPr/>
        </p:nvSpPr>
        <p:spPr bwMode="auto">
          <a:xfrm>
            <a:off x="6205538" y="5757863"/>
            <a:ext cx="36512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MEX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6568" name="Rectangle 72"/>
          <p:cNvSpPr>
            <a:spLocks noChangeArrowheads="1"/>
          </p:cNvSpPr>
          <p:nvPr/>
        </p:nvSpPr>
        <p:spPr bwMode="auto">
          <a:xfrm>
            <a:off x="6853238" y="5757863"/>
            <a:ext cx="4778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DOM R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6569" name="Rectangle 73"/>
          <p:cNvSpPr>
            <a:spLocks noChangeArrowheads="1"/>
          </p:cNvSpPr>
          <p:nvPr/>
        </p:nvSpPr>
        <p:spPr bwMode="auto">
          <a:xfrm>
            <a:off x="7645400" y="5757863"/>
            <a:ext cx="29686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VEN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6570" name="Rectangle 74"/>
          <p:cNvSpPr>
            <a:spLocks noChangeArrowheads="1"/>
          </p:cNvSpPr>
          <p:nvPr/>
        </p:nvSpPr>
        <p:spPr bwMode="auto">
          <a:xfrm>
            <a:off x="3441700" y="6080125"/>
            <a:ext cx="3006725" cy="241300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71" name="Rectangle 75"/>
          <p:cNvSpPr>
            <a:spLocks noChangeArrowheads="1"/>
          </p:cNvSpPr>
          <p:nvPr/>
        </p:nvSpPr>
        <p:spPr bwMode="auto">
          <a:xfrm>
            <a:off x="3873500" y="6156325"/>
            <a:ext cx="92075" cy="96838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72" name="Rectangle 76"/>
          <p:cNvSpPr>
            <a:spLocks noChangeArrowheads="1"/>
          </p:cNvSpPr>
          <p:nvPr/>
        </p:nvSpPr>
        <p:spPr bwMode="auto">
          <a:xfrm>
            <a:off x="4067175" y="5949950"/>
            <a:ext cx="7397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200" b="1">
                <a:solidFill>
                  <a:srgbClr val="070709"/>
                </a:solidFill>
                <a:latin typeface="Times New Roman" pitchFamily="18" charset="0"/>
              </a:rPr>
              <a:t>incidental</a:t>
            </a:r>
            <a:r>
              <a:rPr kumimoji="0" lang="es-AR"/>
              <a:t> </a:t>
            </a:r>
            <a:endParaRPr kumimoji="0" lang="en-US"/>
          </a:p>
        </p:txBody>
      </p:sp>
      <p:sp>
        <p:nvSpPr>
          <p:cNvPr id="106573" name="Rectangle 77"/>
          <p:cNvSpPr>
            <a:spLocks noChangeArrowheads="1"/>
          </p:cNvSpPr>
          <p:nvPr/>
        </p:nvSpPr>
        <p:spPr bwMode="auto">
          <a:xfrm>
            <a:off x="5360988" y="6156325"/>
            <a:ext cx="93662" cy="96838"/>
          </a:xfrm>
          <a:prstGeom prst="rect">
            <a:avLst/>
          </a:prstGeom>
          <a:solidFill>
            <a:srgbClr val="993366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574" name="Rectangle 78"/>
          <p:cNvSpPr>
            <a:spLocks noChangeArrowheads="1"/>
          </p:cNvSpPr>
          <p:nvPr/>
        </p:nvSpPr>
        <p:spPr bwMode="auto">
          <a:xfrm>
            <a:off x="5508625" y="6092825"/>
            <a:ext cx="50958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200" b="1">
                <a:solidFill>
                  <a:srgbClr val="000000"/>
                </a:solidFill>
                <a:latin typeface="Times New Roman" pitchFamily="18" charset="0"/>
              </a:rPr>
              <a:t>indirect</a:t>
            </a:r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3" name="Rectangle 3"/>
          <p:cNvSpPr>
            <a:spLocks noChangeArrowheads="1"/>
          </p:cNvSpPr>
          <p:nvPr/>
        </p:nvSpPr>
        <p:spPr bwMode="auto">
          <a:xfrm>
            <a:off x="1150938" y="1563688"/>
            <a:ext cx="6723062" cy="3794125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1150938" y="4883150"/>
            <a:ext cx="6723062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25" name="Line 5"/>
          <p:cNvSpPr>
            <a:spLocks noChangeShapeType="1"/>
          </p:cNvSpPr>
          <p:nvPr/>
        </p:nvSpPr>
        <p:spPr bwMode="auto">
          <a:xfrm>
            <a:off x="1150938" y="4408488"/>
            <a:ext cx="672306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26" name="Line 6"/>
          <p:cNvSpPr>
            <a:spLocks noChangeShapeType="1"/>
          </p:cNvSpPr>
          <p:nvPr/>
        </p:nvSpPr>
        <p:spPr bwMode="auto">
          <a:xfrm>
            <a:off x="1150938" y="3935413"/>
            <a:ext cx="672306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27" name="Line 7"/>
          <p:cNvSpPr>
            <a:spLocks noChangeShapeType="1"/>
          </p:cNvSpPr>
          <p:nvPr/>
        </p:nvSpPr>
        <p:spPr bwMode="auto">
          <a:xfrm>
            <a:off x="1150938" y="3460750"/>
            <a:ext cx="6723062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28" name="Line 8"/>
          <p:cNvSpPr>
            <a:spLocks noChangeShapeType="1"/>
          </p:cNvSpPr>
          <p:nvPr/>
        </p:nvSpPr>
        <p:spPr bwMode="auto">
          <a:xfrm>
            <a:off x="1150938" y="2986088"/>
            <a:ext cx="672306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29" name="Line 9"/>
          <p:cNvSpPr>
            <a:spLocks noChangeShapeType="1"/>
          </p:cNvSpPr>
          <p:nvPr/>
        </p:nvSpPr>
        <p:spPr bwMode="auto">
          <a:xfrm>
            <a:off x="1150938" y="2511425"/>
            <a:ext cx="6723062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30" name="Line 10"/>
          <p:cNvSpPr>
            <a:spLocks noChangeShapeType="1"/>
          </p:cNvSpPr>
          <p:nvPr/>
        </p:nvSpPr>
        <p:spPr bwMode="auto">
          <a:xfrm>
            <a:off x="1150938" y="2036763"/>
            <a:ext cx="672306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31" name="Line 11"/>
          <p:cNvSpPr>
            <a:spLocks noChangeShapeType="1"/>
          </p:cNvSpPr>
          <p:nvPr/>
        </p:nvSpPr>
        <p:spPr bwMode="auto">
          <a:xfrm>
            <a:off x="1150938" y="1563688"/>
            <a:ext cx="672306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32" name="Rectangle 12"/>
          <p:cNvSpPr>
            <a:spLocks noChangeArrowheads="1"/>
          </p:cNvSpPr>
          <p:nvPr/>
        </p:nvSpPr>
        <p:spPr bwMode="auto">
          <a:xfrm>
            <a:off x="1150938" y="1563688"/>
            <a:ext cx="6723062" cy="3794125"/>
          </a:xfrm>
          <a:prstGeom prst="rect">
            <a:avLst/>
          </a:prstGeom>
          <a:noFill/>
          <a:ln w="11113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33" name="Rectangle 13"/>
          <p:cNvSpPr>
            <a:spLocks noChangeArrowheads="1"/>
          </p:cNvSpPr>
          <p:nvPr/>
        </p:nvSpPr>
        <p:spPr bwMode="auto">
          <a:xfrm>
            <a:off x="1357313" y="4992688"/>
            <a:ext cx="274637" cy="365125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34" name="Rectangle 14"/>
          <p:cNvSpPr>
            <a:spLocks noChangeArrowheads="1"/>
          </p:cNvSpPr>
          <p:nvPr/>
        </p:nvSpPr>
        <p:spPr bwMode="auto">
          <a:xfrm>
            <a:off x="2317750" y="5024438"/>
            <a:ext cx="274638" cy="333375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35" name="Rectangle 15"/>
          <p:cNvSpPr>
            <a:spLocks noChangeArrowheads="1"/>
          </p:cNvSpPr>
          <p:nvPr/>
        </p:nvSpPr>
        <p:spPr bwMode="auto">
          <a:xfrm>
            <a:off x="3278188" y="5157788"/>
            <a:ext cx="274637" cy="200025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36" name="Rectangle 16"/>
          <p:cNvSpPr>
            <a:spLocks noChangeArrowheads="1"/>
          </p:cNvSpPr>
          <p:nvPr/>
        </p:nvSpPr>
        <p:spPr bwMode="auto">
          <a:xfrm>
            <a:off x="4238625" y="4992688"/>
            <a:ext cx="274638" cy="365125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37" name="Rectangle 17"/>
          <p:cNvSpPr>
            <a:spLocks noChangeArrowheads="1"/>
          </p:cNvSpPr>
          <p:nvPr/>
        </p:nvSpPr>
        <p:spPr bwMode="auto">
          <a:xfrm>
            <a:off x="5197475" y="4840288"/>
            <a:ext cx="276225" cy="517525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38" name="Rectangle 18"/>
          <p:cNvSpPr>
            <a:spLocks noChangeArrowheads="1"/>
          </p:cNvSpPr>
          <p:nvPr/>
        </p:nvSpPr>
        <p:spPr bwMode="auto">
          <a:xfrm>
            <a:off x="6159500" y="4984750"/>
            <a:ext cx="274638" cy="373063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39" name="Rectangle 19"/>
          <p:cNvSpPr>
            <a:spLocks noChangeArrowheads="1"/>
          </p:cNvSpPr>
          <p:nvPr/>
        </p:nvSpPr>
        <p:spPr bwMode="auto">
          <a:xfrm>
            <a:off x="7118350" y="5049838"/>
            <a:ext cx="276225" cy="307975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40" name="Rectangle 20"/>
          <p:cNvSpPr>
            <a:spLocks noChangeArrowheads="1"/>
          </p:cNvSpPr>
          <p:nvPr/>
        </p:nvSpPr>
        <p:spPr bwMode="auto">
          <a:xfrm>
            <a:off x="2592388" y="3948113"/>
            <a:ext cx="274637" cy="1409700"/>
          </a:xfrm>
          <a:prstGeom prst="rect">
            <a:avLst/>
          </a:prstGeom>
          <a:solidFill>
            <a:srgbClr val="993366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41" name="Rectangle 21"/>
          <p:cNvSpPr>
            <a:spLocks noChangeArrowheads="1"/>
          </p:cNvSpPr>
          <p:nvPr/>
        </p:nvSpPr>
        <p:spPr bwMode="auto">
          <a:xfrm>
            <a:off x="4513263" y="2036763"/>
            <a:ext cx="274637" cy="3321050"/>
          </a:xfrm>
          <a:prstGeom prst="rect">
            <a:avLst/>
          </a:prstGeom>
          <a:solidFill>
            <a:srgbClr val="993366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42" name="Rectangle 22"/>
          <p:cNvSpPr>
            <a:spLocks noChangeArrowheads="1"/>
          </p:cNvSpPr>
          <p:nvPr/>
        </p:nvSpPr>
        <p:spPr bwMode="auto">
          <a:xfrm>
            <a:off x="5473700" y="4252913"/>
            <a:ext cx="274638" cy="1104900"/>
          </a:xfrm>
          <a:prstGeom prst="rect">
            <a:avLst/>
          </a:prstGeom>
          <a:solidFill>
            <a:srgbClr val="993366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43" name="Rectangle 23"/>
          <p:cNvSpPr>
            <a:spLocks noChangeArrowheads="1"/>
          </p:cNvSpPr>
          <p:nvPr/>
        </p:nvSpPr>
        <p:spPr bwMode="auto">
          <a:xfrm>
            <a:off x="6434138" y="4338638"/>
            <a:ext cx="273050" cy="1019175"/>
          </a:xfrm>
          <a:prstGeom prst="rect">
            <a:avLst/>
          </a:prstGeom>
          <a:solidFill>
            <a:srgbClr val="993366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44" name="Rectangle 24"/>
          <p:cNvSpPr>
            <a:spLocks noChangeArrowheads="1"/>
          </p:cNvSpPr>
          <p:nvPr/>
        </p:nvSpPr>
        <p:spPr bwMode="auto">
          <a:xfrm>
            <a:off x="7394575" y="4618038"/>
            <a:ext cx="274638" cy="739775"/>
          </a:xfrm>
          <a:prstGeom prst="rect">
            <a:avLst/>
          </a:prstGeom>
          <a:solidFill>
            <a:srgbClr val="993366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45" name="Line 25"/>
          <p:cNvSpPr>
            <a:spLocks noChangeShapeType="1"/>
          </p:cNvSpPr>
          <p:nvPr/>
        </p:nvSpPr>
        <p:spPr bwMode="auto">
          <a:xfrm>
            <a:off x="1150938" y="1563688"/>
            <a:ext cx="1587" cy="37941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46" name="Line 26"/>
          <p:cNvSpPr>
            <a:spLocks noChangeShapeType="1"/>
          </p:cNvSpPr>
          <p:nvPr/>
        </p:nvSpPr>
        <p:spPr bwMode="auto">
          <a:xfrm>
            <a:off x="1109663" y="5357813"/>
            <a:ext cx="412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47" name="Line 27"/>
          <p:cNvSpPr>
            <a:spLocks noChangeShapeType="1"/>
          </p:cNvSpPr>
          <p:nvPr/>
        </p:nvSpPr>
        <p:spPr bwMode="auto">
          <a:xfrm>
            <a:off x="1109663" y="4883150"/>
            <a:ext cx="412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48" name="Line 28"/>
          <p:cNvSpPr>
            <a:spLocks noChangeShapeType="1"/>
          </p:cNvSpPr>
          <p:nvPr/>
        </p:nvSpPr>
        <p:spPr bwMode="auto">
          <a:xfrm>
            <a:off x="1109663" y="4408488"/>
            <a:ext cx="412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49" name="Line 29"/>
          <p:cNvSpPr>
            <a:spLocks noChangeShapeType="1"/>
          </p:cNvSpPr>
          <p:nvPr/>
        </p:nvSpPr>
        <p:spPr bwMode="auto">
          <a:xfrm>
            <a:off x="1109663" y="3935413"/>
            <a:ext cx="412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50" name="Line 30"/>
          <p:cNvSpPr>
            <a:spLocks noChangeShapeType="1"/>
          </p:cNvSpPr>
          <p:nvPr/>
        </p:nvSpPr>
        <p:spPr bwMode="auto">
          <a:xfrm>
            <a:off x="1109663" y="3460750"/>
            <a:ext cx="412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51" name="Line 31"/>
          <p:cNvSpPr>
            <a:spLocks noChangeShapeType="1"/>
          </p:cNvSpPr>
          <p:nvPr/>
        </p:nvSpPr>
        <p:spPr bwMode="auto">
          <a:xfrm>
            <a:off x="1109663" y="2986088"/>
            <a:ext cx="412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52" name="Line 32"/>
          <p:cNvSpPr>
            <a:spLocks noChangeShapeType="1"/>
          </p:cNvSpPr>
          <p:nvPr/>
        </p:nvSpPr>
        <p:spPr bwMode="auto">
          <a:xfrm>
            <a:off x="1109663" y="2511425"/>
            <a:ext cx="412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53" name="Line 33"/>
          <p:cNvSpPr>
            <a:spLocks noChangeShapeType="1"/>
          </p:cNvSpPr>
          <p:nvPr/>
        </p:nvSpPr>
        <p:spPr bwMode="auto">
          <a:xfrm>
            <a:off x="1109663" y="2036763"/>
            <a:ext cx="412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54" name="Line 34"/>
          <p:cNvSpPr>
            <a:spLocks noChangeShapeType="1"/>
          </p:cNvSpPr>
          <p:nvPr/>
        </p:nvSpPr>
        <p:spPr bwMode="auto">
          <a:xfrm>
            <a:off x="1109663" y="1563688"/>
            <a:ext cx="412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55" name="Line 35"/>
          <p:cNvSpPr>
            <a:spLocks noChangeShapeType="1"/>
          </p:cNvSpPr>
          <p:nvPr/>
        </p:nvSpPr>
        <p:spPr bwMode="auto">
          <a:xfrm>
            <a:off x="1150938" y="5357813"/>
            <a:ext cx="672306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56" name="Line 36"/>
          <p:cNvSpPr>
            <a:spLocks noChangeShapeType="1"/>
          </p:cNvSpPr>
          <p:nvPr/>
        </p:nvSpPr>
        <p:spPr bwMode="auto">
          <a:xfrm flipV="1">
            <a:off x="1150938" y="5357813"/>
            <a:ext cx="1587" cy="428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57" name="Line 37"/>
          <p:cNvSpPr>
            <a:spLocks noChangeShapeType="1"/>
          </p:cNvSpPr>
          <p:nvPr/>
        </p:nvSpPr>
        <p:spPr bwMode="auto">
          <a:xfrm flipV="1">
            <a:off x="2112963" y="5357813"/>
            <a:ext cx="1587" cy="428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58" name="Line 38"/>
          <p:cNvSpPr>
            <a:spLocks noChangeShapeType="1"/>
          </p:cNvSpPr>
          <p:nvPr/>
        </p:nvSpPr>
        <p:spPr bwMode="auto">
          <a:xfrm flipV="1">
            <a:off x="3071813" y="5357813"/>
            <a:ext cx="1587" cy="428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59" name="Line 39"/>
          <p:cNvSpPr>
            <a:spLocks noChangeShapeType="1"/>
          </p:cNvSpPr>
          <p:nvPr/>
        </p:nvSpPr>
        <p:spPr bwMode="auto">
          <a:xfrm flipV="1">
            <a:off x="4033838" y="5357813"/>
            <a:ext cx="1587" cy="428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60" name="Line 40"/>
          <p:cNvSpPr>
            <a:spLocks noChangeShapeType="1"/>
          </p:cNvSpPr>
          <p:nvPr/>
        </p:nvSpPr>
        <p:spPr bwMode="auto">
          <a:xfrm flipV="1">
            <a:off x="4992688" y="5357813"/>
            <a:ext cx="1587" cy="428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61" name="Line 41"/>
          <p:cNvSpPr>
            <a:spLocks noChangeShapeType="1"/>
          </p:cNvSpPr>
          <p:nvPr/>
        </p:nvSpPr>
        <p:spPr bwMode="auto">
          <a:xfrm flipV="1">
            <a:off x="5953125" y="5357813"/>
            <a:ext cx="1588" cy="428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62" name="Line 42"/>
          <p:cNvSpPr>
            <a:spLocks noChangeShapeType="1"/>
          </p:cNvSpPr>
          <p:nvPr/>
        </p:nvSpPr>
        <p:spPr bwMode="auto">
          <a:xfrm flipV="1">
            <a:off x="6913563" y="5357813"/>
            <a:ext cx="1587" cy="428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63" name="Line 43"/>
          <p:cNvSpPr>
            <a:spLocks noChangeShapeType="1"/>
          </p:cNvSpPr>
          <p:nvPr/>
        </p:nvSpPr>
        <p:spPr bwMode="auto">
          <a:xfrm flipV="1">
            <a:off x="7874000" y="5357813"/>
            <a:ext cx="1588" cy="428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64" name="Rectangle 44"/>
          <p:cNvSpPr>
            <a:spLocks noChangeArrowheads="1"/>
          </p:cNvSpPr>
          <p:nvPr/>
        </p:nvSpPr>
        <p:spPr bwMode="auto">
          <a:xfrm>
            <a:off x="1739900" y="668338"/>
            <a:ext cx="62436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70709"/>
                </a:solidFill>
                <a:latin typeface="Times New Roman" pitchFamily="18" charset="0"/>
              </a:rPr>
              <a:t>PERCENTAGE SHARE OF INCIDENTAL AND INDIRECT WAGES</a:t>
            </a:r>
            <a:r>
              <a:rPr lang="es-AR" sz="1600" b="1">
                <a:solidFill>
                  <a:srgbClr val="070709"/>
                </a:solidFill>
                <a:latin typeface="Times New Roman" pitchFamily="18" charset="0"/>
              </a:rPr>
              <a:t> </a:t>
            </a:r>
            <a:endParaRPr lang="en-US" sz="1600" b="1">
              <a:solidFill>
                <a:srgbClr val="070709"/>
              </a:solidFill>
              <a:latin typeface="Times New Roman" pitchFamily="18" charset="0"/>
            </a:endParaRPr>
          </a:p>
          <a:p>
            <a:endParaRPr lang="en-US" sz="1600" b="1">
              <a:solidFill>
                <a:srgbClr val="070709"/>
              </a:solidFill>
              <a:latin typeface="Times New Roman" pitchFamily="18" charset="0"/>
            </a:endParaRPr>
          </a:p>
        </p:txBody>
      </p:sp>
      <p:sp>
        <p:nvSpPr>
          <p:cNvPr id="107565" name="Rectangle 45"/>
          <p:cNvSpPr>
            <a:spLocks noChangeArrowheads="1"/>
          </p:cNvSpPr>
          <p:nvPr/>
        </p:nvSpPr>
        <p:spPr bwMode="auto">
          <a:xfrm>
            <a:off x="3270250" y="920750"/>
            <a:ext cx="31559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70709"/>
                </a:solidFill>
                <a:latin typeface="Times New Roman" pitchFamily="18" charset="0"/>
              </a:rPr>
              <a:t>IN SENATORS’ TOTAL WAGES*</a:t>
            </a:r>
            <a:r>
              <a:rPr lang="es-AR" sz="1600" b="1">
                <a:solidFill>
                  <a:srgbClr val="070709"/>
                </a:solidFill>
                <a:latin typeface="Times New Roman" pitchFamily="18" charset="0"/>
              </a:rPr>
              <a:t> </a:t>
            </a:r>
            <a:endParaRPr lang="en-US" sz="1600" b="1">
              <a:solidFill>
                <a:srgbClr val="070709"/>
              </a:solidFill>
              <a:latin typeface="Times New Roman" pitchFamily="18" charset="0"/>
            </a:endParaRPr>
          </a:p>
        </p:txBody>
      </p:sp>
      <p:sp>
        <p:nvSpPr>
          <p:cNvPr id="107566" name="Rectangle 46"/>
          <p:cNvSpPr>
            <a:spLocks noChangeArrowheads="1"/>
          </p:cNvSpPr>
          <p:nvPr/>
        </p:nvSpPr>
        <p:spPr bwMode="auto">
          <a:xfrm>
            <a:off x="985838" y="5276850"/>
            <a:ext cx="122237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7567" name="Rectangle 47"/>
          <p:cNvSpPr>
            <a:spLocks noChangeArrowheads="1"/>
          </p:cNvSpPr>
          <p:nvPr/>
        </p:nvSpPr>
        <p:spPr bwMode="auto">
          <a:xfrm>
            <a:off x="920750" y="4802188"/>
            <a:ext cx="18891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10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7568" name="Rectangle 48"/>
          <p:cNvSpPr>
            <a:spLocks noChangeArrowheads="1"/>
          </p:cNvSpPr>
          <p:nvPr/>
        </p:nvSpPr>
        <p:spPr bwMode="auto">
          <a:xfrm>
            <a:off x="920750" y="4327525"/>
            <a:ext cx="188913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20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7569" name="Rectangle 49"/>
          <p:cNvSpPr>
            <a:spLocks noChangeArrowheads="1"/>
          </p:cNvSpPr>
          <p:nvPr/>
        </p:nvSpPr>
        <p:spPr bwMode="auto">
          <a:xfrm>
            <a:off x="920750" y="3854450"/>
            <a:ext cx="188913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30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7570" name="Rectangle 50"/>
          <p:cNvSpPr>
            <a:spLocks noChangeArrowheads="1"/>
          </p:cNvSpPr>
          <p:nvPr/>
        </p:nvSpPr>
        <p:spPr bwMode="auto">
          <a:xfrm>
            <a:off x="920750" y="3379788"/>
            <a:ext cx="18891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40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7571" name="Rectangle 51"/>
          <p:cNvSpPr>
            <a:spLocks noChangeArrowheads="1"/>
          </p:cNvSpPr>
          <p:nvPr/>
        </p:nvSpPr>
        <p:spPr bwMode="auto">
          <a:xfrm>
            <a:off x="920750" y="2905125"/>
            <a:ext cx="188913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50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7572" name="Rectangle 52"/>
          <p:cNvSpPr>
            <a:spLocks noChangeArrowheads="1"/>
          </p:cNvSpPr>
          <p:nvPr/>
        </p:nvSpPr>
        <p:spPr bwMode="auto">
          <a:xfrm>
            <a:off x="920750" y="2430463"/>
            <a:ext cx="18891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60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7573" name="Rectangle 53"/>
          <p:cNvSpPr>
            <a:spLocks noChangeArrowheads="1"/>
          </p:cNvSpPr>
          <p:nvPr/>
        </p:nvSpPr>
        <p:spPr bwMode="auto">
          <a:xfrm>
            <a:off x="920750" y="1957388"/>
            <a:ext cx="18891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70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7574" name="Rectangle 54"/>
          <p:cNvSpPr>
            <a:spLocks noChangeArrowheads="1"/>
          </p:cNvSpPr>
          <p:nvPr/>
        </p:nvSpPr>
        <p:spPr bwMode="auto">
          <a:xfrm>
            <a:off x="920750" y="1482725"/>
            <a:ext cx="188913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80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7575" name="Rectangle 55"/>
          <p:cNvSpPr>
            <a:spLocks noChangeArrowheads="1"/>
          </p:cNvSpPr>
          <p:nvPr/>
        </p:nvSpPr>
        <p:spPr bwMode="auto">
          <a:xfrm>
            <a:off x="1495425" y="5480050"/>
            <a:ext cx="336550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BOL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7576" name="Rectangle 56"/>
          <p:cNvSpPr>
            <a:spLocks noChangeArrowheads="1"/>
          </p:cNvSpPr>
          <p:nvPr/>
        </p:nvSpPr>
        <p:spPr bwMode="auto">
          <a:xfrm>
            <a:off x="2455863" y="5480050"/>
            <a:ext cx="334962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BRA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7577" name="Rectangle 57"/>
          <p:cNvSpPr>
            <a:spLocks noChangeArrowheads="1"/>
          </p:cNvSpPr>
          <p:nvPr/>
        </p:nvSpPr>
        <p:spPr bwMode="auto">
          <a:xfrm>
            <a:off x="3429000" y="5480050"/>
            <a:ext cx="306388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CHI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7578" name="Rectangle 58"/>
          <p:cNvSpPr>
            <a:spLocks noChangeArrowheads="1"/>
          </p:cNvSpPr>
          <p:nvPr/>
        </p:nvSpPr>
        <p:spPr bwMode="auto">
          <a:xfrm>
            <a:off x="4373563" y="5480050"/>
            <a:ext cx="341312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COL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7579" name="Rectangle 59"/>
          <p:cNvSpPr>
            <a:spLocks noChangeArrowheads="1"/>
          </p:cNvSpPr>
          <p:nvPr/>
        </p:nvSpPr>
        <p:spPr bwMode="auto">
          <a:xfrm>
            <a:off x="5245100" y="5480050"/>
            <a:ext cx="520700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C RICA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7580" name="Rectangle 60"/>
          <p:cNvSpPr>
            <a:spLocks noChangeArrowheads="1"/>
          </p:cNvSpPr>
          <p:nvPr/>
        </p:nvSpPr>
        <p:spPr bwMode="auto">
          <a:xfrm>
            <a:off x="6284913" y="5480050"/>
            <a:ext cx="363537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MEX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7581" name="Rectangle 61"/>
          <p:cNvSpPr>
            <a:spLocks noChangeArrowheads="1"/>
          </p:cNvSpPr>
          <p:nvPr/>
        </p:nvSpPr>
        <p:spPr bwMode="auto">
          <a:xfrm>
            <a:off x="7188200" y="5480050"/>
            <a:ext cx="47783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100" b="1">
                <a:solidFill>
                  <a:srgbClr val="000000"/>
                </a:solidFill>
                <a:latin typeface="Times New Roman" pitchFamily="18" charset="0"/>
              </a:rPr>
              <a:t>DOM R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7582" name="Rectangle 62"/>
          <p:cNvSpPr>
            <a:spLocks noChangeArrowheads="1"/>
          </p:cNvSpPr>
          <p:nvPr/>
        </p:nvSpPr>
        <p:spPr bwMode="auto">
          <a:xfrm>
            <a:off x="1058863" y="5915025"/>
            <a:ext cx="201136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200" b="1">
                <a:solidFill>
                  <a:srgbClr val="070709"/>
                </a:solidFill>
                <a:latin typeface="Times New Roman" pitchFamily="18" charset="0"/>
              </a:rPr>
              <a:t>* For Costa Rica, congressmen</a:t>
            </a:r>
            <a:endParaRPr kumimoji="0" lang="en-US" sz="12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7583" name="Rectangle 63"/>
          <p:cNvSpPr>
            <a:spLocks noChangeArrowheads="1"/>
          </p:cNvSpPr>
          <p:nvPr/>
        </p:nvSpPr>
        <p:spPr bwMode="auto">
          <a:xfrm>
            <a:off x="3635375" y="5876925"/>
            <a:ext cx="2765425" cy="355600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84" name="Rectangle 64"/>
          <p:cNvSpPr>
            <a:spLocks noChangeArrowheads="1"/>
          </p:cNvSpPr>
          <p:nvPr/>
        </p:nvSpPr>
        <p:spPr bwMode="auto">
          <a:xfrm>
            <a:off x="4040188" y="5980113"/>
            <a:ext cx="92075" cy="98425"/>
          </a:xfrm>
          <a:prstGeom prst="rect">
            <a:avLst/>
          </a:prstGeom>
          <a:solidFill>
            <a:srgbClr val="9999FF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85" name="Rectangle 65"/>
          <p:cNvSpPr>
            <a:spLocks noChangeArrowheads="1"/>
          </p:cNvSpPr>
          <p:nvPr/>
        </p:nvSpPr>
        <p:spPr bwMode="auto">
          <a:xfrm>
            <a:off x="4211638" y="5949950"/>
            <a:ext cx="6445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200" b="1">
                <a:solidFill>
                  <a:srgbClr val="000000"/>
                </a:solidFill>
                <a:latin typeface="Times New Roman" pitchFamily="18" charset="0"/>
              </a:rPr>
              <a:t>incidental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7586" name="Rectangle 66"/>
          <p:cNvSpPr>
            <a:spLocks noChangeArrowheads="1"/>
          </p:cNvSpPr>
          <p:nvPr/>
        </p:nvSpPr>
        <p:spPr bwMode="auto">
          <a:xfrm>
            <a:off x="5438775" y="5980113"/>
            <a:ext cx="92075" cy="98425"/>
          </a:xfrm>
          <a:prstGeom prst="rect">
            <a:avLst/>
          </a:prstGeom>
          <a:solidFill>
            <a:srgbClr val="993366"/>
          </a:solidFill>
          <a:ln w="1111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87" name="Rectangle 67"/>
          <p:cNvSpPr>
            <a:spLocks noChangeArrowheads="1"/>
          </p:cNvSpPr>
          <p:nvPr/>
        </p:nvSpPr>
        <p:spPr bwMode="auto">
          <a:xfrm>
            <a:off x="5586413" y="5942013"/>
            <a:ext cx="50958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kumimoji="0" lang="en-US" sz="1200" b="1">
                <a:solidFill>
                  <a:srgbClr val="000000"/>
                </a:solidFill>
                <a:latin typeface="Times New Roman" pitchFamily="18" charset="0"/>
              </a:rPr>
              <a:t>indirect</a:t>
            </a:r>
            <a:endParaRPr lang="en-US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quarela">
  <a:themeElements>
    <a:clrScheme name="Aquarela 1">
      <a:dk1>
        <a:srgbClr val="545472"/>
      </a:dk1>
      <a:lt1>
        <a:srgbClr val="FFFFFF"/>
      </a:lt1>
      <a:dk2>
        <a:srgbClr val="660066"/>
      </a:dk2>
      <a:lt2>
        <a:srgbClr val="9797B7"/>
      </a:lt2>
      <a:accent1>
        <a:srgbClr val="A7CCD9"/>
      </a:accent1>
      <a:accent2>
        <a:srgbClr val="C7C7DF"/>
      </a:accent2>
      <a:accent3>
        <a:srgbClr val="FFFFFF"/>
      </a:accent3>
      <a:accent4>
        <a:srgbClr val="464660"/>
      </a:accent4>
      <a:accent5>
        <a:srgbClr val="D0E2E9"/>
      </a:accent5>
      <a:accent6>
        <a:srgbClr val="B4B4CA"/>
      </a:accent6>
      <a:hlink>
        <a:srgbClr val="9595FF"/>
      </a:hlink>
      <a:folHlink>
        <a:srgbClr val="8888AE"/>
      </a:folHlink>
    </a:clrScheme>
    <a:fontScheme name="Aquarel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Aquarela 1">
        <a:dk1>
          <a:srgbClr val="545472"/>
        </a:dk1>
        <a:lt1>
          <a:srgbClr val="FFFFFF"/>
        </a:lt1>
        <a:dk2>
          <a:srgbClr val="660066"/>
        </a:dk2>
        <a:lt2>
          <a:srgbClr val="9797B7"/>
        </a:lt2>
        <a:accent1>
          <a:srgbClr val="A7CCD9"/>
        </a:accent1>
        <a:accent2>
          <a:srgbClr val="C7C7DF"/>
        </a:accent2>
        <a:accent3>
          <a:srgbClr val="FFFFFF"/>
        </a:accent3>
        <a:accent4>
          <a:srgbClr val="464660"/>
        </a:accent4>
        <a:accent5>
          <a:srgbClr val="D0E2E9"/>
        </a:accent5>
        <a:accent6>
          <a:srgbClr val="B4B4CA"/>
        </a:accent6>
        <a:hlink>
          <a:srgbClr val="9595FF"/>
        </a:hlink>
        <a:folHlink>
          <a:srgbClr val="8888A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quarela 2">
        <a:dk1>
          <a:srgbClr val="545472"/>
        </a:dk1>
        <a:lt1>
          <a:srgbClr val="FFFFFF"/>
        </a:lt1>
        <a:dk2>
          <a:srgbClr val="892D5B"/>
        </a:dk2>
        <a:lt2>
          <a:srgbClr val="68A7BE"/>
        </a:lt2>
        <a:accent1>
          <a:srgbClr val="CAACCC"/>
        </a:accent1>
        <a:accent2>
          <a:srgbClr val="A7CCD9"/>
        </a:accent2>
        <a:accent3>
          <a:srgbClr val="FFFFFF"/>
        </a:accent3>
        <a:accent4>
          <a:srgbClr val="464660"/>
        </a:accent4>
        <a:accent5>
          <a:srgbClr val="E1D2E2"/>
        </a:accent5>
        <a:accent6>
          <a:srgbClr val="97B9C4"/>
        </a:accent6>
        <a:hlink>
          <a:srgbClr val="9595FF"/>
        </a:hlink>
        <a:folHlink>
          <a:srgbClr val="8888A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quarela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quarela 4">
        <a:dk1>
          <a:srgbClr val="545472"/>
        </a:dk1>
        <a:lt1>
          <a:srgbClr val="FFFFFF"/>
        </a:lt1>
        <a:dk2>
          <a:srgbClr val="892D5B"/>
        </a:dk2>
        <a:lt2>
          <a:srgbClr val="AC3872"/>
        </a:lt2>
        <a:accent1>
          <a:srgbClr val="660066"/>
        </a:accent1>
        <a:accent2>
          <a:srgbClr val="E2A6C4"/>
        </a:accent2>
        <a:accent3>
          <a:srgbClr val="FFFFFF"/>
        </a:accent3>
        <a:accent4>
          <a:srgbClr val="464660"/>
        </a:accent4>
        <a:accent5>
          <a:srgbClr val="B8AAB8"/>
        </a:accent5>
        <a:accent6>
          <a:srgbClr val="CD96B1"/>
        </a:accent6>
        <a:hlink>
          <a:srgbClr val="8585FF"/>
        </a:hlink>
        <a:folHlink>
          <a:srgbClr val="563E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quarela 5">
        <a:dk1>
          <a:srgbClr val="545472"/>
        </a:dk1>
        <a:lt1>
          <a:srgbClr val="FFFFFF"/>
        </a:lt1>
        <a:dk2>
          <a:srgbClr val="892D5B"/>
        </a:dk2>
        <a:lt2>
          <a:srgbClr val="515BA7"/>
        </a:lt2>
        <a:accent1>
          <a:srgbClr val="8BD8E7"/>
        </a:accent1>
        <a:accent2>
          <a:srgbClr val="A5AAD3"/>
        </a:accent2>
        <a:accent3>
          <a:srgbClr val="FFFFFF"/>
        </a:accent3>
        <a:accent4>
          <a:srgbClr val="464660"/>
        </a:accent4>
        <a:accent5>
          <a:srgbClr val="C4E9F1"/>
        </a:accent5>
        <a:accent6>
          <a:srgbClr val="959ABF"/>
        </a:accent6>
        <a:hlink>
          <a:srgbClr val="B78AFA"/>
        </a:hlink>
        <a:folHlink>
          <a:srgbClr val="A0A5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quarela 6">
        <a:dk1>
          <a:srgbClr val="545472"/>
        </a:dk1>
        <a:lt1>
          <a:srgbClr val="FFFFFF"/>
        </a:lt1>
        <a:dk2>
          <a:srgbClr val="37467F"/>
        </a:dk2>
        <a:lt2>
          <a:srgbClr val="547A3C"/>
        </a:lt2>
        <a:accent1>
          <a:srgbClr val="8BD8E7"/>
        </a:accent1>
        <a:accent2>
          <a:srgbClr val="B7D3A5"/>
        </a:accent2>
        <a:accent3>
          <a:srgbClr val="FFFFFF"/>
        </a:accent3>
        <a:accent4>
          <a:srgbClr val="464660"/>
        </a:accent4>
        <a:accent5>
          <a:srgbClr val="C4E9F1"/>
        </a:accent5>
        <a:accent6>
          <a:srgbClr val="A6BF95"/>
        </a:accent6>
        <a:hlink>
          <a:srgbClr val="619147"/>
        </a:hlink>
        <a:folHlink>
          <a:srgbClr val="94BE7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quarela 7">
        <a:dk1>
          <a:srgbClr val="545472"/>
        </a:dk1>
        <a:lt1>
          <a:srgbClr val="FFFFFF"/>
        </a:lt1>
        <a:dk2>
          <a:srgbClr val="655851"/>
        </a:dk2>
        <a:lt2>
          <a:srgbClr val="B49234"/>
        </a:lt2>
        <a:accent1>
          <a:srgbClr val="F8C684"/>
        </a:accent1>
        <a:accent2>
          <a:srgbClr val="E1CE97"/>
        </a:accent2>
        <a:accent3>
          <a:srgbClr val="FFFFFF"/>
        </a:accent3>
        <a:accent4>
          <a:srgbClr val="464660"/>
        </a:accent4>
        <a:accent5>
          <a:srgbClr val="FBDFC2"/>
        </a:accent5>
        <a:accent6>
          <a:srgbClr val="CCBA88"/>
        </a:accent6>
        <a:hlink>
          <a:srgbClr val="7C6148"/>
        </a:hlink>
        <a:folHlink>
          <a:srgbClr val="8E856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C:\Arquivos de programas\Microsoft Office\Templates\Estruturas de apresentação\Aquarela.pot</Template>
  <TotalTime>1230</TotalTime>
  <Words>1659</Words>
  <Application>Microsoft Office PowerPoint</Application>
  <PresentationFormat>On-screen Show (4:3)</PresentationFormat>
  <Paragraphs>314</Paragraphs>
  <Slides>34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Times New Roman</vt:lpstr>
      <vt:lpstr>Tahoma</vt:lpstr>
      <vt:lpstr>Wingdings</vt:lpstr>
      <vt:lpstr>Arial</vt:lpstr>
      <vt:lpstr>Aquarela</vt:lpstr>
      <vt:lpstr>Documento de Microsoft Word</vt:lpstr>
      <vt:lpstr>Remuneration of Senior Managers in The Public Sector – An Analysis of the Latin American Countries </vt:lpstr>
      <vt:lpstr>GOALS</vt:lpstr>
      <vt:lpstr>COUNTRIES INCLUDED IN  THE SURVEY</vt:lpstr>
      <vt:lpstr>METHODOLOGY OF THE ANALYSIS OF WAGE LEVELS </vt:lpstr>
      <vt:lpstr>INFORMATION REQUESTED  FROM THE COUNTRIES </vt:lpstr>
      <vt:lpstr>FEATURES NOTED IN EACH COUNTRY’S  WAGE STRUCTURE </vt:lpstr>
      <vt:lpstr>Slide 7</vt:lpstr>
      <vt:lpstr>Slide 8</vt:lpstr>
      <vt:lpstr>Slide 9</vt:lpstr>
      <vt:lpstr>Slide 10</vt:lpstr>
      <vt:lpstr>WHAT COULD ACCOUNT FOR THE DIFFERENCES AMONG THE WAGES PAID IN THE COUNTRIES? </vt:lpstr>
      <vt:lpstr>Slide 12</vt:lpstr>
      <vt:lpstr>INFORMATION IN THE HOUSEHOLD SURVEYSES</vt:lpstr>
      <vt:lpstr>SUMMARY OF THE PERSONAL  CHARACTERISTICS OF EMPLOYEES  IN THE PUBLIC AND PRIVATE SECTORS </vt:lpstr>
      <vt:lpstr>WAGE DIFFERENTIALS WITHOUT CONTROL FOR PERSONAL CHARACTERISTICS (IN %) </vt:lpstr>
      <vt:lpstr>WAGE DIFFERENTIALS WITH CONTROL FOR PERSONAL CHARACTERISTICS (IN %) (CONTROLS FOR AGE, EDUCATION AND SEX) </vt:lpstr>
      <vt:lpstr>ANALYSIS OF THE RESULTS </vt:lpstr>
      <vt:lpstr>ANALYSIS OF THE RESULTSS</vt:lpstr>
      <vt:lpstr>ANALYSIS OF THE RESULTS</vt:lpstr>
      <vt:lpstr>IN GENERAL, THE DIFFERENCES BETWEEN THE WAGES PAID TO LEADERS IN THE PUBLIC AND PRIVATE SECTOR MAY BE EXPLAINED BY:</vt:lpstr>
      <vt:lpstr>FACTORS THAT CONTRIBUTE TO THE DETERMINATION OF THE MEDIAN WAGE OF PUBLIC SERVANTS </vt:lpstr>
      <vt:lpstr>POLICY RECOMMENDATIONS</vt:lpstr>
      <vt:lpstr>POLICY RECOMMENDATIONS</vt:lpstr>
      <vt:lpstr>POLICY RECOMMENDATIONS</vt:lpstr>
      <vt:lpstr>POLICY RECOMMENDATIONS</vt:lpstr>
      <vt:lpstr>POLICY RECOMMENDATIONS</vt:lpstr>
      <vt:lpstr>POLICY RECOMMENDATIONS</vt:lpstr>
      <vt:lpstr>POLICY RECOMMENDATIONS</vt:lpstr>
      <vt:lpstr>POLICY RECOMMENDATIONS</vt:lpstr>
      <vt:lpstr>POLICY RECOMMENDATIONS</vt:lpstr>
      <vt:lpstr>POLICY RECOMMENDATIONS</vt:lpstr>
      <vt:lpstr>POLICY RECOMMENDATIONS</vt:lpstr>
      <vt:lpstr>POLICY RECOMMENDATIONS</vt:lpstr>
      <vt:lpstr>SUMMARY OF THE RESULTS  OF THE WAGE DIFFERENTIALS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REMUNERAÇÃO DOS ALTOS DIRIGENTES NO SETOR PÚBLICO – UMA ANÁLISE SOBRE OS PAÍSES DA AMÉRICA LATINA</dc:title>
  <dc:creator>nelson</dc:creator>
  <cp:lastModifiedBy>anarod</cp:lastModifiedBy>
  <cp:revision>73</cp:revision>
  <cp:lastPrinted>2003-12-05T20:20:35Z</cp:lastPrinted>
  <dcterms:created xsi:type="dcterms:W3CDTF">2003-12-04T17:32:21Z</dcterms:created>
  <dcterms:modified xsi:type="dcterms:W3CDTF">2010-07-11T22:36:11Z</dcterms:modified>
</cp:coreProperties>
</file>