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3" r:id="rId2"/>
    <p:sldMasterId id="2147483660" r:id="rId3"/>
  </p:sldMasterIdLst>
  <p:notesMasterIdLst>
    <p:notesMasterId r:id="rId27"/>
  </p:notesMasterIdLst>
  <p:sldIdLst>
    <p:sldId id="365" r:id="rId4"/>
    <p:sldId id="258" r:id="rId5"/>
    <p:sldId id="346" r:id="rId6"/>
    <p:sldId id="259" r:id="rId7"/>
    <p:sldId id="295" r:id="rId8"/>
    <p:sldId id="299" r:id="rId9"/>
    <p:sldId id="350" r:id="rId10"/>
    <p:sldId id="320" r:id="rId11"/>
    <p:sldId id="324" r:id="rId12"/>
    <p:sldId id="326" r:id="rId13"/>
    <p:sldId id="327" r:id="rId14"/>
    <p:sldId id="298" r:id="rId15"/>
    <p:sldId id="318" r:id="rId16"/>
    <p:sldId id="367" r:id="rId17"/>
    <p:sldId id="368" r:id="rId18"/>
    <p:sldId id="364" r:id="rId19"/>
    <p:sldId id="356" r:id="rId20"/>
    <p:sldId id="357" r:id="rId21"/>
    <p:sldId id="358" r:id="rId22"/>
    <p:sldId id="359" r:id="rId23"/>
    <p:sldId id="361" r:id="rId24"/>
    <p:sldId id="362" r:id="rId25"/>
    <p:sldId id="369" r:id="rId26"/>
  </p:sldIdLst>
  <p:sldSz cx="9144000" cy="6858000" type="screen4x3"/>
  <p:notesSz cx="6797675" cy="9928225"/>
  <p:embeddedFontLst>
    <p:embeddedFont>
      <p:font typeface="Verdana" pitchFamily="34" charset="0"/>
      <p:regular r:id="rId28"/>
      <p:bold r:id="rId29"/>
      <p:italic r:id="rId30"/>
      <p:boldItalic r:id="rId31"/>
    </p:embeddedFont>
    <p:embeddedFont>
      <p:font typeface="Tahoma" pitchFamily="34" charset="0"/>
      <p:regular r:id="rId32"/>
      <p:bold r:id="rId33"/>
    </p:embeddedFont>
    <p:embeddedFont>
      <p:font typeface="Arial Black" pitchFamily="34" charset="0"/>
      <p:bold r:id="rId34"/>
    </p:embeddedFont>
    <p:embeddedFont>
      <p:font typeface="Franklin Gothic Medium" pitchFamily="34" charset="0"/>
      <p:regular r:id="rId35"/>
      <p:italic r:id="rId36"/>
    </p:embeddedFont>
    <p:embeddedFont>
      <p:font typeface="Swis721 BT" pitchFamily="34" charset="0"/>
      <p:regular r:id="rId37"/>
      <p:bold r:id="rId38"/>
      <p:italic r:id="rId39"/>
      <p:boldItalic r:id="rId40"/>
    </p:embeddedFont>
  </p:embeddedFontLst>
  <p:defaultTextStyle>
    <a:defPPr>
      <a:defRPr lang="es-ES"/>
    </a:defPPr>
    <a:lvl1pPr algn="ctr" rtl="0" fontAlgn="base">
      <a:spcBef>
        <a:spcPct val="50000"/>
      </a:spcBef>
      <a:spcAft>
        <a:spcPct val="0"/>
      </a:spcAft>
      <a:defRPr sz="1600" b="1" kern="1200">
        <a:solidFill>
          <a:schemeClr val="accent2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600" b="1" kern="1200">
        <a:solidFill>
          <a:schemeClr val="accent2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600" b="1" kern="1200">
        <a:solidFill>
          <a:schemeClr val="accent2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600" b="1" kern="1200">
        <a:solidFill>
          <a:schemeClr val="accent2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600" b="1" kern="1200">
        <a:solidFill>
          <a:schemeClr val="accent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accent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accent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accent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accent2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99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096B294-BEA1-4E76-9E6D-B403FC1B298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5DDD1-E712-4C83-A0AC-D836767ACD0D}" type="slidenum">
              <a:rPr lang="es-ES"/>
              <a:pPr/>
              <a:t>2</a:t>
            </a:fld>
            <a:endParaRPr lang="es-ES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5B445-EDF5-4D81-A906-511FECE53D0E}" type="slidenum">
              <a:rPr lang="es-ES"/>
              <a:pPr/>
              <a:t>11</a:t>
            </a:fld>
            <a:endParaRPr lang="es-ES"/>
          </a:p>
        </p:txBody>
      </p:sp>
      <p:sp>
        <p:nvSpPr>
          <p:cNvPr id="2314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7713"/>
            <a:ext cx="4959350" cy="3719512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FE11F-D998-4915-A697-B9DAC3E14B30}" type="slidenum">
              <a:rPr lang="es-ES"/>
              <a:pPr/>
              <a:t>16</a:t>
            </a:fld>
            <a:endParaRPr lang="es-ES"/>
          </a:p>
        </p:txBody>
      </p:sp>
      <p:sp>
        <p:nvSpPr>
          <p:cNvPr id="3215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2338" y="746125"/>
            <a:ext cx="4960937" cy="3721100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</p:spPr>
        <p:txBody>
          <a:bodyPr lIns="91421" tIns="45710" rIns="91421" bIns="457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65AE0-A89C-4BDC-BEE1-CE2237800E4F}" type="slidenum">
              <a:rPr lang="es-ES"/>
              <a:pPr/>
              <a:t>17</a:t>
            </a:fld>
            <a:endParaRPr lang="es-ES"/>
          </a:p>
        </p:txBody>
      </p:sp>
      <p:sp>
        <p:nvSpPr>
          <p:cNvPr id="308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2338" y="746125"/>
            <a:ext cx="4960937" cy="3721100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</p:spPr>
        <p:txBody>
          <a:bodyPr lIns="91421" tIns="45710" rIns="91421" bIns="457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89FA7-FBCF-4381-9ED0-9F766B03F6A2}" type="slidenum">
              <a:rPr lang="es-ES"/>
              <a:pPr/>
              <a:t>3</a:t>
            </a:fld>
            <a:endParaRPr lang="es-ES"/>
          </a:p>
        </p:txBody>
      </p:sp>
      <p:sp>
        <p:nvSpPr>
          <p:cNvPr id="272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CED6A-ACE7-462A-9800-AC17AA48AA12}" type="slidenum">
              <a:rPr lang="es-ES"/>
              <a:pPr/>
              <a:t>4</a:t>
            </a:fld>
            <a:endParaRPr lang="es-E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1321D-BB2F-40D7-B261-4AF282C41A03}" type="slidenum">
              <a:rPr lang="es-ES"/>
              <a:pPr/>
              <a:t>5</a:t>
            </a:fld>
            <a:endParaRPr lang="es-E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6125"/>
            <a:ext cx="4960938" cy="37211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B2F32-97DA-4BDB-8C49-CBC9142D9F3F}" type="slidenum">
              <a:rPr lang="es-ES"/>
              <a:pPr/>
              <a:t>6</a:t>
            </a:fld>
            <a:endParaRPr lang="es-E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7713"/>
            <a:ext cx="4959350" cy="3719512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ECE89-E641-411F-B2C9-912CBF7BFA08}" type="slidenum">
              <a:rPr lang="es-ES"/>
              <a:pPr/>
              <a:t>7</a:t>
            </a:fld>
            <a:endParaRPr lang="es-ES"/>
          </a:p>
        </p:txBody>
      </p:sp>
      <p:sp>
        <p:nvSpPr>
          <p:cNvPr id="291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25CB9-2AF8-49D3-AB5D-21894C40C911}" type="slidenum">
              <a:rPr lang="es-ES"/>
              <a:pPr/>
              <a:t>8</a:t>
            </a:fld>
            <a:endParaRPr lang="es-ES"/>
          </a:p>
        </p:txBody>
      </p:sp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6463"/>
            <a:ext cx="5441950" cy="44688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9E32D-EAD5-4C38-9DB6-BE592870065D}" type="slidenum">
              <a:rPr lang="es-ES"/>
              <a:pPr/>
              <a:t>9</a:t>
            </a:fld>
            <a:endParaRPr lang="es-ES"/>
          </a:p>
        </p:txBody>
      </p:sp>
      <p:sp>
        <p:nvSpPr>
          <p:cNvPr id="2160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7713"/>
            <a:ext cx="4959350" cy="3719512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</p:spPr>
        <p:txBody>
          <a:bodyPr lIns="91787" tIns="45894" rIns="91787" bIns="4589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4FA01-15CD-4CA8-9525-227A90DC0A47}" type="slidenum">
              <a:rPr lang="es-ES"/>
              <a:pPr/>
              <a:t>10</a:t>
            </a:fld>
            <a:endParaRPr lang="es-ES"/>
          </a:p>
        </p:txBody>
      </p:sp>
      <p:sp>
        <p:nvSpPr>
          <p:cNvPr id="2273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0750" y="747713"/>
            <a:ext cx="4959350" cy="3719512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6B8E05-C188-42B7-B819-AF89036EA2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7BDC97-DEB4-423E-8996-7D81191E72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2B5875-702E-477B-8591-E234959C3BA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212938-9185-468C-9195-20C0847419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63" y="492125"/>
            <a:ext cx="1654175" cy="428625"/>
          </a:xfrm>
          <a:prstGeom prst="rect">
            <a:avLst/>
          </a:prstGeom>
          <a:noFill/>
        </p:spPr>
      </p:pic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1000125" y="971550"/>
            <a:ext cx="17891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107524" tIns="53762" rIns="107524" bIns="53762"/>
          <a:lstStyle/>
          <a:p>
            <a:endParaRPr lang="en-US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2789238" y="550863"/>
            <a:ext cx="0" cy="4206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107524" tIns="53762" rIns="107524" bIns="53762"/>
          <a:lstStyle/>
          <a:p>
            <a:endParaRPr 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2789238" y="550863"/>
            <a:ext cx="586263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107524" tIns="53762" rIns="107524" bIns="53762"/>
          <a:lstStyle/>
          <a:p>
            <a:endParaRPr lang="en-US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998538" y="6219825"/>
            <a:ext cx="7642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8307388" y="62198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7524" tIns="53762" rIns="107524" bIns="53762"/>
          <a:lstStyle/>
          <a:p>
            <a:endParaRPr lang="en-US"/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6102350" y="6259513"/>
            <a:ext cx="2132013" cy="434975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43888" y="6262688"/>
            <a:ext cx="565150" cy="431800"/>
          </a:xfrm>
        </p:spPr>
        <p:txBody>
          <a:bodyPr/>
          <a:lstStyle>
            <a:lvl1pPr>
              <a:defRPr/>
            </a:lvl1pPr>
          </a:lstStyle>
          <a:p>
            <a:fld id="{7629FB2C-1F3B-4D93-9F25-A3F202B5086A}" type="slidenum">
              <a:rPr lang="es-ES_tradnl"/>
              <a:pPr/>
              <a:t>‹#›</a:t>
            </a:fld>
            <a:endParaRPr lang="es-ES_tradnl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4143375" y="6369050"/>
            <a:ext cx="15240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156" tIns="42721" rIns="82156" bIns="42721">
            <a:spAutoFit/>
          </a:bodyPr>
          <a:lstStyle/>
          <a:p>
            <a:pPr defTabSz="873125" eaLnBrk="0" hangingPunct="0"/>
            <a:endParaRPr lang="en-US" b="0" u="sng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3962400" y="6237288"/>
            <a:ext cx="1463675" cy="319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3458" tIns="41729" rIns="83458" bIns="41729"/>
          <a:lstStyle/>
          <a:p>
            <a:pPr algn="l" defTabSz="835025">
              <a:spcBef>
                <a:spcPct val="0"/>
              </a:spcBef>
            </a:pPr>
            <a:endParaRPr lang="en-US" sz="1000" b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E8986E-B073-44AA-BF9F-13F3DF3CB741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7D67E3-249A-4828-AB61-DEA3827168C9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2F377D-BD88-44D0-8FD6-970CFEC41149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224BB4-A63C-4EE2-99A4-6CA54FA729DA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7D0D8A-98B7-40FF-8490-0815D4E9C713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059472-5A52-4F8A-85B7-6A9B2A83B742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256269-C590-49E0-9B53-ACE2F518EBC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ED65F6-8D26-486C-8D6C-FAF7C9E8F4ED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A9896C-0074-4085-9FAF-AA8DB6DABA93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300BC0-5956-4C0E-AE71-DA8D91B8052F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24E811-5445-442E-A555-8CC77034DB42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2350" y="6237288"/>
            <a:ext cx="2132013" cy="479425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3888" y="6240463"/>
            <a:ext cx="565150" cy="476250"/>
          </a:xfrm>
        </p:spPr>
        <p:txBody>
          <a:bodyPr/>
          <a:lstStyle>
            <a:lvl1pPr>
              <a:defRPr/>
            </a:lvl1pPr>
          </a:lstStyle>
          <a:p>
            <a:fld id="{7BC77BEA-211D-48BB-BF74-E88C468F8B24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05D2-E0C4-4892-B3C0-CE772494D84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E4C3F-4A3D-4BA7-977E-1473AA972EB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202FB-1DC7-4333-9AE8-195DC99FCC6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30B0-D01E-4682-A337-EFC76C5A9ED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194B6-C75D-4844-970D-4BF819ECFAF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66D997-13EE-4A4C-B0A5-1B5144D4A13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F3E9B-761C-4959-8B3D-44FE526811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E1F8E-8258-4556-9DAF-8B40B13F85A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86F3E-1513-42EA-9594-C0642B13B9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A8E43-252D-4FDC-AF71-E9DED3A5EB9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EB2C-FDF0-4DE7-9913-BCB2C4E9465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F5A27-AFBE-4B38-8CE8-F90DFE83DCA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9F4D45-CA20-4793-AEF6-A038C8870FF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273856-D5AA-43FC-AF7C-DCCFB1EA59E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B6C2EC-DE4B-4713-AA61-937CC8162CF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E8B80E-BA06-4DB0-A743-B4304F45C3E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34797F-E9EC-4257-8880-A7F416BE6B3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838001-21C2-437B-A3E8-1E55771A896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96C3075-82E3-4D4C-AB7E-A02B34CF371B}" type="slidenum">
              <a:rPr lang="es-ES"/>
              <a:pPr/>
              <a:t>‹#›</a:t>
            </a:fld>
            <a:endParaRPr lang="es-E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816225" y="188913"/>
            <a:ext cx="23050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endParaRPr lang="en-GB" sz="900" b="0">
              <a:solidFill>
                <a:schemeClr val="tx1"/>
              </a:solidFill>
            </a:endParaRPr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5257800" y="-26988"/>
            <a:ext cx="3886200" cy="815976"/>
            <a:chOff x="2832" y="1344"/>
            <a:chExt cx="2736" cy="575"/>
          </a:xfrm>
        </p:grpSpPr>
        <p:pic>
          <p:nvPicPr>
            <p:cNvPr id="6152" name="Picture 8" descr="lacaixa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832" y="1344"/>
              <a:ext cx="671" cy="575"/>
            </a:xfrm>
            <a:prstGeom prst="rect">
              <a:avLst/>
            </a:prstGeom>
            <a:noFill/>
          </p:spPr>
        </p:pic>
        <p:pic>
          <p:nvPicPr>
            <p:cNvPr id="6153" name="Picture 9" descr="lacaixa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49913" t="15508" b="54672"/>
            <a:stretch>
              <a:fillRect/>
            </a:stretch>
          </p:blipFill>
          <p:spPr bwMode="auto">
            <a:xfrm>
              <a:off x="4024" y="1344"/>
              <a:ext cx="555" cy="575"/>
            </a:xfrm>
            <a:prstGeom prst="rect">
              <a:avLst/>
            </a:prstGeom>
            <a:noFill/>
          </p:spPr>
        </p:pic>
        <p:pic>
          <p:nvPicPr>
            <p:cNvPr id="6154" name="Picture 10" descr="lacaixa2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 l="49913" t="46521" r="3181" b="22466"/>
            <a:stretch>
              <a:fillRect/>
            </a:stretch>
          </p:blipFill>
          <p:spPr bwMode="auto">
            <a:xfrm>
              <a:off x="5069" y="1344"/>
              <a:ext cx="499" cy="575"/>
            </a:xfrm>
            <a:prstGeom prst="rect">
              <a:avLst/>
            </a:prstGeom>
            <a:noFill/>
          </p:spPr>
        </p:pic>
        <p:pic>
          <p:nvPicPr>
            <p:cNvPr id="6155" name="Picture 11" descr="lacaixa2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 t="15508" r="52167" b="54672"/>
            <a:stretch>
              <a:fillRect/>
            </a:stretch>
          </p:blipFill>
          <p:spPr bwMode="auto">
            <a:xfrm>
              <a:off x="3495" y="1344"/>
              <a:ext cx="529" cy="575"/>
            </a:xfrm>
            <a:prstGeom prst="rect">
              <a:avLst/>
            </a:prstGeom>
            <a:noFill/>
          </p:spPr>
        </p:pic>
        <p:pic>
          <p:nvPicPr>
            <p:cNvPr id="6156" name="Picture 12" descr="lacaixa2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 t="46521" r="52167" b="22466"/>
            <a:stretch>
              <a:fillRect/>
            </a:stretch>
          </p:blipFill>
          <p:spPr bwMode="auto">
            <a:xfrm>
              <a:off x="4561" y="1344"/>
              <a:ext cx="509" cy="575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2350" y="6237288"/>
            <a:ext cx="21320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83" tIns="43642" rIns="87283" bIns="43642" numCol="1" anchor="t" anchorCtr="0" compatLnSpc="1">
            <a:prstTxWarp prst="textNoShape">
              <a:avLst/>
            </a:prstTxWarp>
          </a:bodyPr>
          <a:lstStyle>
            <a:lvl1pPr algn="r" defTabSz="873125" eaLnBrk="0" hangingPunct="0">
              <a:spcBef>
                <a:spcPct val="0"/>
              </a:spcBef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s-ES_tradnl"/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240463"/>
            <a:ext cx="565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83" tIns="43642" rIns="87283" bIns="43642" numCol="1" anchor="t" anchorCtr="0" compatLnSpc="1">
            <a:prstTxWarp prst="textNoShape">
              <a:avLst/>
            </a:prstTxWarp>
          </a:bodyPr>
          <a:lstStyle>
            <a:lvl1pPr defTabSz="873125" eaLnBrk="0" hangingPunct="0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E8FB9EAD-DD6D-485E-B3EC-DF03FE665E4A}" type="slidenum">
              <a:rPr lang="es-ES_tradnl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94" r:id="rId12"/>
  </p:sldLayoutIdLst>
  <p:transition/>
  <p:timing>
    <p:tnLst>
      <p:par>
        <p:cTn id="1" dur="indefinite" restart="never" nodeType="tmRoot"/>
      </p:par>
    </p:tnLst>
  </p:timing>
  <p:txStyles>
    <p:titleStyle>
      <a:lvl1pPr algn="l" defTabSz="873125" rtl="0" fontAlgn="base">
        <a:spcBef>
          <a:spcPct val="50000"/>
        </a:spcBef>
        <a:spcAft>
          <a:spcPct val="0"/>
        </a:spcAft>
        <a:buClr>
          <a:srgbClr val="E5501E"/>
        </a:buClr>
        <a:defRPr sz="3000" b="1" i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3125" rtl="0" fontAlgn="base">
        <a:spcBef>
          <a:spcPct val="50000"/>
        </a:spcBef>
        <a:spcAft>
          <a:spcPct val="0"/>
        </a:spcAft>
        <a:buClr>
          <a:srgbClr val="E5501E"/>
        </a:buClr>
        <a:defRPr sz="3000" b="1" i="1">
          <a:solidFill>
            <a:schemeClr val="tx1"/>
          </a:solidFill>
          <a:latin typeface="Verdana" pitchFamily="34" charset="0"/>
        </a:defRPr>
      </a:lvl2pPr>
      <a:lvl3pPr algn="l" defTabSz="873125" rtl="0" fontAlgn="base">
        <a:spcBef>
          <a:spcPct val="50000"/>
        </a:spcBef>
        <a:spcAft>
          <a:spcPct val="0"/>
        </a:spcAft>
        <a:buClr>
          <a:srgbClr val="E5501E"/>
        </a:buClr>
        <a:defRPr sz="3000" b="1" i="1">
          <a:solidFill>
            <a:schemeClr val="tx1"/>
          </a:solidFill>
          <a:latin typeface="Verdana" pitchFamily="34" charset="0"/>
        </a:defRPr>
      </a:lvl3pPr>
      <a:lvl4pPr algn="l" defTabSz="873125" rtl="0" fontAlgn="base">
        <a:spcBef>
          <a:spcPct val="50000"/>
        </a:spcBef>
        <a:spcAft>
          <a:spcPct val="0"/>
        </a:spcAft>
        <a:buClr>
          <a:srgbClr val="E5501E"/>
        </a:buClr>
        <a:defRPr sz="3000" b="1" i="1">
          <a:solidFill>
            <a:schemeClr val="tx1"/>
          </a:solidFill>
          <a:latin typeface="Verdana" pitchFamily="34" charset="0"/>
        </a:defRPr>
      </a:lvl4pPr>
      <a:lvl5pPr algn="l" defTabSz="873125" rtl="0" fontAlgn="base">
        <a:spcBef>
          <a:spcPct val="50000"/>
        </a:spcBef>
        <a:spcAft>
          <a:spcPct val="0"/>
        </a:spcAft>
        <a:buClr>
          <a:srgbClr val="E5501E"/>
        </a:buClr>
        <a:defRPr sz="3000" b="1" i="1">
          <a:solidFill>
            <a:schemeClr val="tx1"/>
          </a:solidFill>
          <a:latin typeface="Verdana" pitchFamily="34" charset="0"/>
        </a:defRPr>
      </a:lvl5pPr>
      <a:lvl6pPr marL="457200" algn="l" defTabSz="873125" rtl="0" fontAlgn="base">
        <a:spcBef>
          <a:spcPct val="50000"/>
        </a:spcBef>
        <a:spcAft>
          <a:spcPct val="0"/>
        </a:spcAft>
        <a:buClr>
          <a:srgbClr val="E5501E"/>
        </a:buClr>
        <a:defRPr sz="3000" b="1" i="1">
          <a:solidFill>
            <a:schemeClr val="tx1"/>
          </a:solidFill>
          <a:latin typeface="Verdana" pitchFamily="34" charset="0"/>
        </a:defRPr>
      </a:lvl6pPr>
      <a:lvl7pPr marL="914400" algn="l" defTabSz="873125" rtl="0" fontAlgn="base">
        <a:spcBef>
          <a:spcPct val="50000"/>
        </a:spcBef>
        <a:spcAft>
          <a:spcPct val="0"/>
        </a:spcAft>
        <a:buClr>
          <a:srgbClr val="E5501E"/>
        </a:buClr>
        <a:defRPr sz="3000" b="1" i="1">
          <a:solidFill>
            <a:schemeClr val="tx1"/>
          </a:solidFill>
          <a:latin typeface="Verdana" pitchFamily="34" charset="0"/>
        </a:defRPr>
      </a:lvl7pPr>
      <a:lvl8pPr marL="1371600" algn="l" defTabSz="873125" rtl="0" fontAlgn="base">
        <a:spcBef>
          <a:spcPct val="50000"/>
        </a:spcBef>
        <a:spcAft>
          <a:spcPct val="0"/>
        </a:spcAft>
        <a:buClr>
          <a:srgbClr val="E5501E"/>
        </a:buClr>
        <a:defRPr sz="3000" b="1" i="1">
          <a:solidFill>
            <a:schemeClr val="tx1"/>
          </a:solidFill>
          <a:latin typeface="Verdana" pitchFamily="34" charset="0"/>
        </a:defRPr>
      </a:lvl8pPr>
      <a:lvl9pPr marL="1828800" algn="l" defTabSz="873125" rtl="0" fontAlgn="base">
        <a:spcBef>
          <a:spcPct val="50000"/>
        </a:spcBef>
        <a:spcAft>
          <a:spcPct val="0"/>
        </a:spcAft>
        <a:buClr>
          <a:srgbClr val="E5501E"/>
        </a:buClr>
        <a:defRPr sz="3000" b="1" i="1">
          <a:solidFill>
            <a:schemeClr val="tx1"/>
          </a:solidFill>
          <a:latin typeface="Verdana" pitchFamily="34" charset="0"/>
        </a:defRPr>
      </a:lvl9pPr>
    </p:titleStyle>
    <p:bodyStyle>
      <a:lvl1pPr marL="522288" indent="-522288" algn="l" defTabSz="1023938" rtl="0" fontAlgn="base">
        <a:spcBef>
          <a:spcPct val="60000"/>
        </a:spcBef>
        <a:spcAft>
          <a:spcPct val="0"/>
        </a:spcAft>
        <a:buClr>
          <a:srgbClr val="D60000"/>
        </a:buClr>
        <a:buSzPct val="175000"/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390650" indent="-319088" algn="l" defTabSz="1023938" rtl="0" fontAlgn="base">
        <a:spcBef>
          <a:spcPct val="60000"/>
        </a:spcBef>
        <a:spcAft>
          <a:spcPct val="0"/>
        </a:spcAft>
        <a:buClr>
          <a:srgbClr val="E5501E"/>
        </a:buClr>
        <a:buBlip>
          <a:blip r:embed="rId14"/>
        </a:buBlip>
        <a:defRPr sz="1600">
          <a:solidFill>
            <a:schemeClr val="tx1"/>
          </a:solidFill>
          <a:latin typeface="+mn-lt"/>
        </a:defRPr>
      </a:lvl2pPr>
      <a:lvl3pPr marL="1852613" indent="-290513" algn="l" defTabSz="1023938" rtl="0" fontAlgn="base">
        <a:spcBef>
          <a:spcPct val="60000"/>
        </a:spcBef>
        <a:spcAft>
          <a:spcPct val="0"/>
        </a:spcAft>
        <a:buClr>
          <a:srgbClr val="E5501E"/>
        </a:buClr>
        <a:buBlip>
          <a:blip r:embed="rId14"/>
        </a:buBlip>
        <a:defRPr sz="1600">
          <a:solidFill>
            <a:schemeClr val="tx1"/>
          </a:solidFill>
          <a:latin typeface="+mn-lt"/>
        </a:defRPr>
      </a:lvl3pPr>
      <a:lvl4pPr marL="2281238" indent="-293688" algn="l" defTabSz="1023938" rtl="0" fontAlgn="base">
        <a:spcBef>
          <a:spcPct val="60000"/>
        </a:spcBef>
        <a:spcAft>
          <a:spcPct val="0"/>
        </a:spcAft>
        <a:buClr>
          <a:srgbClr val="E5501E"/>
        </a:buClr>
        <a:buBlip>
          <a:blip r:embed="rId14"/>
        </a:buBlip>
        <a:defRPr sz="1600">
          <a:solidFill>
            <a:schemeClr val="tx1"/>
          </a:solidFill>
          <a:latin typeface="+mn-lt"/>
        </a:defRPr>
      </a:lvl4pPr>
      <a:lvl5pPr marL="2706688" indent="-285750" algn="l" defTabSz="1023938" rtl="0" fontAlgn="base">
        <a:spcBef>
          <a:spcPct val="60000"/>
        </a:spcBef>
        <a:spcAft>
          <a:spcPct val="0"/>
        </a:spcAft>
        <a:buClr>
          <a:srgbClr val="E5501E"/>
        </a:buClr>
        <a:buBlip>
          <a:blip r:embed="rId14"/>
        </a:buBlip>
        <a:defRPr sz="1600">
          <a:solidFill>
            <a:schemeClr val="tx1"/>
          </a:solidFill>
          <a:latin typeface="+mn-lt"/>
        </a:defRPr>
      </a:lvl5pPr>
      <a:lvl6pPr marL="3163888" indent="-285750" algn="l" defTabSz="1023938" rtl="0" fontAlgn="base">
        <a:spcBef>
          <a:spcPct val="60000"/>
        </a:spcBef>
        <a:spcAft>
          <a:spcPct val="0"/>
        </a:spcAft>
        <a:buClr>
          <a:srgbClr val="E5501E"/>
        </a:buClr>
        <a:buBlip>
          <a:blip r:embed="rId14"/>
        </a:buBlip>
        <a:defRPr sz="1600">
          <a:solidFill>
            <a:schemeClr val="tx1"/>
          </a:solidFill>
          <a:latin typeface="+mn-lt"/>
        </a:defRPr>
      </a:lvl6pPr>
      <a:lvl7pPr marL="3621088" indent="-285750" algn="l" defTabSz="1023938" rtl="0" fontAlgn="base">
        <a:spcBef>
          <a:spcPct val="60000"/>
        </a:spcBef>
        <a:spcAft>
          <a:spcPct val="0"/>
        </a:spcAft>
        <a:buClr>
          <a:srgbClr val="E5501E"/>
        </a:buClr>
        <a:buBlip>
          <a:blip r:embed="rId14"/>
        </a:buBlip>
        <a:defRPr sz="1600">
          <a:solidFill>
            <a:schemeClr val="tx1"/>
          </a:solidFill>
          <a:latin typeface="+mn-lt"/>
        </a:defRPr>
      </a:lvl7pPr>
      <a:lvl8pPr marL="4078288" indent="-285750" algn="l" defTabSz="1023938" rtl="0" fontAlgn="base">
        <a:spcBef>
          <a:spcPct val="60000"/>
        </a:spcBef>
        <a:spcAft>
          <a:spcPct val="0"/>
        </a:spcAft>
        <a:buClr>
          <a:srgbClr val="E5501E"/>
        </a:buClr>
        <a:buBlip>
          <a:blip r:embed="rId14"/>
        </a:buBlip>
        <a:defRPr sz="1600">
          <a:solidFill>
            <a:schemeClr val="tx1"/>
          </a:solidFill>
          <a:latin typeface="+mn-lt"/>
        </a:defRPr>
      </a:lvl8pPr>
      <a:lvl9pPr marL="4535488" indent="-285750" algn="l" defTabSz="1023938" rtl="0" fontAlgn="base">
        <a:spcBef>
          <a:spcPct val="60000"/>
        </a:spcBef>
        <a:spcAft>
          <a:spcPct val="0"/>
        </a:spcAft>
        <a:buClr>
          <a:srgbClr val="E5501E"/>
        </a:buClr>
        <a:buBlip>
          <a:blip r:embed="rId14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311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732E214B-C998-40AA-B718-79EA8077C0D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Toronto\fain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C:\Toronto\fain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e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jpeg"/><Relationship Id="rId5" Type="http://schemas.openxmlformats.org/officeDocument/2006/relationships/oleObject" Target="../embeddings/Microsoft_Office_Excel_Chart1.xls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C:\Toronto\fain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4876800" y="228600"/>
            <a:ext cx="4114800" cy="1676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  <a:scene3d>
            <a:camera prst="legacyObliqueBottom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5029200" y="6096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s-ES_tradnl" sz="36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“la Caixa”</a:t>
            </a:r>
            <a:r>
              <a:rPr lang="es-ES_tradnl" sz="24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endParaRPr lang="es-ES_tradnl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1116013" y="2971800"/>
            <a:ext cx="6686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6000">
                <a:solidFill>
                  <a:srgbClr val="C2C2C2"/>
                </a:solidFill>
                <a:latin typeface="Arial Black" pitchFamily="34" charset="0"/>
              </a:rPr>
              <a:t>www.lacaixa.es</a:t>
            </a:r>
            <a:endParaRPr lang="es-ES_tradnl" sz="6000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252413" y="4292600"/>
            <a:ext cx="8582025" cy="237648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  <a:scene3d>
            <a:camera prst="legacyObliqueBottom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s-ES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REMITTANCES AND ACCESS TO FINANCIAL SERVICES</a:t>
            </a:r>
          </a:p>
          <a:p>
            <a:pPr eaLnBrk="0" hangingPunct="0"/>
            <a:r>
              <a:rPr lang="es-ES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BEST PRACTICES</a:t>
            </a:r>
          </a:p>
          <a:p>
            <a:pPr eaLnBrk="0" hangingPunct="0"/>
            <a:r>
              <a:rPr lang="es-ES" sz="2400" b="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Madrid</a:t>
            </a:r>
          </a:p>
          <a:p>
            <a:pPr eaLnBrk="0" hangingPunct="0"/>
            <a:r>
              <a:rPr lang="es-ES" sz="2400" b="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June 6,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  <p:bldP spid="324612" grpId="0" autoUpdateAnimBg="0"/>
      <p:bldP spid="32461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AutoShape 2"/>
          <p:cNvSpPr>
            <a:spLocks noChangeArrowheads="1"/>
          </p:cNvSpPr>
          <p:nvPr/>
        </p:nvSpPr>
        <p:spPr bwMode="auto">
          <a:xfrm>
            <a:off x="2843213" y="981075"/>
            <a:ext cx="5400675" cy="6080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s-ES_tradnl" sz="2000" b="0">
                <a:solidFill>
                  <a:schemeClr val="tx1"/>
                </a:solidFill>
                <a:latin typeface="Verdana" pitchFamily="34" charset="0"/>
              </a:rPr>
              <a:t>EXAMPLE OF PERSONALIZED CARDS</a:t>
            </a:r>
            <a:endParaRPr lang="ca-ES" sz="2000" b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226307" name="Object 3"/>
          <p:cNvGraphicFramePr>
            <a:graphicFrameLocks noChangeAspect="1"/>
          </p:cNvGraphicFramePr>
          <p:nvPr/>
        </p:nvGraphicFramePr>
        <p:xfrm>
          <a:off x="2771775" y="2060575"/>
          <a:ext cx="2376488" cy="1465263"/>
        </p:xfrm>
        <a:graphic>
          <a:graphicData uri="http://schemas.openxmlformats.org/presentationml/2006/ole">
            <p:oleObj spid="_x0000_s226307" name="Photo Editor Photo" r:id="rId4" imgW="1854186" imgH="1142992" progId="MSPhotoEd.3">
              <p:embed/>
            </p:oleObj>
          </a:graphicData>
        </a:graphic>
      </p:graphicFrame>
      <p:graphicFrame>
        <p:nvGraphicFramePr>
          <p:cNvPr id="226308" name="Object 4"/>
          <p:cNvGraphicFramePr>
            <a:graphicFrameLocks noChangeAspect="1"/>
          </p:cNvGraphicFramePr>
          <p:nvPr/>
        </p:nvGraphicFramePr>
        <p:xfrm>
          <a:off x="6011863" y="2060575"/>
          <a:ext cx="2305050" cy="1484313"/>
        </p:xfrm>
        <a:graphic>
          <a:graphicData uri="http://schemas.openxmlformats.org/presentationml/2006/ole">
            <p:oleObj spid="_x0000_s226308" name="Photo Editor Photo" r:id="rId5" imgW="1854186" imgH="1193791" progId="MSPhotoEd.3">
              <p:embed/>
            </p:oleObj>
          </a:graphicData>
        </a:graphic>
      </p:graphicFrame>
      <p:pic>
        <p:nvPicPr>
          <p:cNvPr id="2263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4076700"/>
            <a:ext cx="2592387" cy="1687513"/>
          </a:xfrm>
          <a:prstGeom prst="rect">
            <a:avLst/>
          </a:prstGeom>
          <a:noFill/>
        </p:spPr>
      </p:pic>
      <p:pic>
        <p:nvPicPr>
          <p:cNvPr id="226314" name="Picture 10" descr="Colomb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4149725"/>
            <a:ext cx="2447925" cy="1612900"/>
          </a:xfrm>
          <a:prstGeom prst="rect">
            <a:avLst/>
          </a:prstGeom>
          <a:noFill/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26315" name="Picture 11"/>
          <p:cNvPicPr>
            <a:picLocks noChangeAspect="1" noChangeArrowheads="1"/>
          </p:cNvPicPr>
          <p:nvPr/>
        </p:nvPicPr>
        <p:blipFill>
          <a:blip r:embed="rId8" cstate="print"/>
          <a:srcRect l="52017" t="10902" r="26335" b="39999"/>
          <a:stretch>
            <a:fillRect/>
          </a:stretch>
        </p:blipFill>
        <p:spPr bwMode="auto">
          <a:xfrm>
            <a:off x="0" y="995363"/>
            <a:ext cx="1979613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316" name="Picture 12" descr="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406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GB" sz="2400">
                <a:latin typeface="Franklin Gothic Medium" pitchFamily="34" charset="0"/>
              </a:rPr>
              <a:t>On-line banking (e-la Caixa)</a:t>
            </a:r>
          </a:p>
        </p:txBody>
      </p:sp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3" cstate="print"/>
          <a:srcRect l="11998" t="17265" r="14375" b="9874"/>
          <a:stretch>
            <a:fillRect/>
          </a:stretch>
        </p:blipFill>
        <p:spPr bwMode="auto">
          <a:xfrm>
            <a:off x="1042988" y="981075"/>
            <a:ext cx="6348412" cy="540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179388" y="188913"/>
            <a:ext cx="4752975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s-ES" sz="3600">
                <a:latin typeface="Franklin Gothic Medium" pitchFamily="34" charset="0"/>
              </a:rPr>
              <a:t>Internet Channel</a:t>
            </a:r>
            <a:r>
              <a:rPr lang="es-ES" sz="4400" b="0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609600" y="1484313"/>
            <a:ext cx="427038" cy="382587"/>
            <a:chOff x="1670" y="1269"/>
            <a:chExt cx="351" cy="344"/>
          </a:xfrm>
        </p:grpSpPr>
        <p:sp>
          <p:nvSpPr>
            <p:cNvPr id="102404" name="Oval 4"/>
            <p:cNvSpPr>
              <a:spLocks noChangeArrowheads="1"/>
            </p:cNvSpPr>
            <p:nvPr/>
          </p:nvSpPr>
          <p:spPr bwMode="auto">
            <a:xfrm>
              <a:off x="1670" y="1269"/>
              <a:ext cx="351" cy="33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107524" tIns="53762" rIns="107524" bIns="53762" anchor="ctr">
              <a:spAutoFit/>
            </a:bodyPr>
            <a:lstStyle/>
            <a:p>
              <a:endParaRPr lang="en-US"/>
            </a:p>
          </p:txBody>
        </p:sp>
        <p:sp>
          <p:nvSpPr>
            <p:cNvPr id="102405" name="Text Box 5"/>
            <p:cNvSpPr txBox="1">
              <a:spLocks noChangeArrowheads="1"/>
            </p:cNvSpPr>
            <p:nvPr/>
          </p:nvSpPr>
          <p:spPr bwMode="auto">
            <a:xfrm>
              <a:off x="1714" y="1269"/>
              <a:ext cx="226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7524" tIns="53762" rIns="107524" bIns="53762">
              <a:spAutoFit/>
            </a:bodyPr>
            <a:lstStyle/>
            <a:p>
              <a:pPr algn="l" eaLnBrk="0" hangingPunct="0">
                <a:spcBef>
                  <a:spcPct val="0"/>
                </a:spcBef>
                <a:buClr>
                  <a:srgbClr val="F4C110"/>
                </a:buClr>
              </a:pPr>
              <a:r>
                <a:rPr lang="es-ES" sz="1800">
                  <a:solidFill>
                    <a:schemeClr val="bg1"/>
                  </a:solidFill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0" y="2349500"/>
            <a:ext cx="20240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524" tIns="53762" rIns="107524" bIns="53762">
            <a:spAutoFit/>
          </a:bodyPr>
          <a:lstStyle/>
          <a:p>
            <a:pPr marL="187325" indent="-187325" eaLnBrk="0" hangingPunct="0">
              <a:buClr>
                <a:srgbClr val="F4C110"/>
              </a:buClr>
            </a:pPr>
            <a:r>
              <a:rPr lang="ca-ES" sz="1500">
                <a:latin typeface="Verdana" pitchFamily="34" charset="0"/>
              </a:rPr>
              <a:t>REQUEST FOR REMITTANCE</a:t>
            </a:r>
          </a:p>
        </p:txBody>
      </p:sp>
      <p:grpSp>
        <p:nvGrpSpPr>
          <p:cNvPr id="102407" name="Group 7"/>
          <p:cNvGrpSpPr>
            <a:grpSpLocks/>
          </p:cNvGrpSpPr>
          <p:nvPr/>
        </p:nvGrpSpPr>
        <p:grpSpPr bwMode="auto">
          <a:xfrm>
            <a:off x="3708400" y="1268413"/>
            <a:ext cx="1376363" cy="1993900"/>
            <a:chOff x="1552" y="325"/>
            <a:chExt cx="901" cy="1256"/>
          </a:xfrm>
        </p:grpSpPr>
        <p:graphicFrame>
          <p:nvGraphicFramePr>
            <p:cNvPr id="102408" name="Object 8"/>
            <p:cNvGraphicFramePr>
              <a:graphicFrameLocks noChangeAspect="1"/>
            </p:cNvGraphicFramePr>
            <p:nvPr/>
          </p:nvGraphicFramePr>
          <p:xfrm>
            <a:off x="1552" y="325"/>
            <a:ext cx="901" cy="1256"/>
          </p:xfrm>
          <a:graphic>
            <a:graphicData uri="http://schemas.openxmlformats.org/presentationml/2006/ole">
              <p:oleObj spid="_x0000_s102408" name="Bitmap Image" r:id="rId3" imgW="1209524" imgH="1685714" progId="Paint.Picture">
                <p:embed/>
              </p:oleObj>
            </a:graphicData>
          </a:graphic>
        </p:graphicFrame>
        <p:sp>
          <p:nvSpPr>
            <p:cNvPr id="102409" name="Text Box 9"/>
            <p:cNvSpPr txBox="1">
              <a:spLocks noChangeArrowheads="1"/>
            </p:cNvSpPr>
            <p:nvPr/>
          </p:nvSpPr>
          <p:spPr bwMode="auto">
            <a:xfrm>
              <a:off x="1635" y="601"/>
              <a:ext cx="718" cy="656"/>
            </a:xfrm>
            <a:prstGeom prst="rect">
              <a:avLst/>
            </a:prstGeom>
            <a:solidFill>
              <a:srgbClr val="36CA95"/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/>
              <a:endParaRPr lang="ca-ES" sz="700" b="0">
                <a:solidFill>
                  <a:schemeClr val="tx1"/>
                </a:solidFill>
                <a:latin typeface="Verdana" pitchFamily="34" charset="0"/>
              </a:endParaRPr>
            </a:p>
            <a:p>
              <a:pPr algn="l"/>
              <a:r>
                <a:rPr lang="ca-ES" sz="900">
                  <a:solidFill>
                    <a:schemeClr val="tx1"/>
                  </a:solidFill>
                  <a:latin typeface="Verdana" pitchFamily="34" charset="0"/>
                </a:rPr>
                <a:t>GIRO 1000 PAPA</a:t>
              </a:r>
              <a:endParaRPr lang="ca-ES" sz="800">
                <a:solidFill>
                  <a:schemeClr val="tx1"/>
                </a:solidFill>
                <a:latin typeface="Verdana" pitchFamily="34" charset="0"/>
              </a:endParaRPr>
            </a:p>
            <a:p>
              <a:pPr algn="l"/>
              <a:endParaRPr lang="ca-ES" sz="700">
                <a:solidFill>
                  <a:schemeClr val="tx1"/>
                </a:solidFill>
                <a:latin typeface="Verdana" pitchFamily="34" charset="0"/>
              </a:endParaRPr>
            </a:p>
            <a:p>
              <a:pPr algn="l"/>
              <a:r>
                <a:rPr lang="ca-ES" sz="900" b="0">
                  <a:solidFill>
                    <a:schemeClr val="tx1"/>
                  </a:solidFill>
                  <a:latin typeface="Verdana" pitchFamily="34" charset="0"/>
                </a:rPr>
                <a:t>Esborrar  Enviar</a:t>
              </a:r>
            </a:p>
          </p:txBody>
        </p:sp>
      </p:grpSp>
      <p:grpSp>
        <p:nvGrpSpPr>
          <p:cNvPr id="102410" name="Group 10"/>
          <p:cNvGrpSpPr>
            <a:grpSpLocks/>
          </p:cNvGrpSpPr>
          <p:nvPr/>
        </p:nvGrpSpPr>
        <p:grpSpPr bwMode="auto">
          <a:xfrm>
            <a:off x="6300788" y="1196975"/>
            <a:ext cx="1376362" cy="1993900"/>
            <a:chOff x="4008" y="317"/>
            <a:chExt cx="901" cy="1256"/>
          </a:xfrm>
        </p:grpSpPr>
        <p:graphicFrame>
          <p:nvGraphicFramePr>
            <p:cNvPr id="102411" name="Object 11"/>
            <p:cNvGraphicFramePr>
              <a:graphicFrameLocks noChangeAspect="1"/>
            </p:cNvGraphicFramePr>
            <p:nvPr/>
          </p:nvGraphicFramePr>
          <p:xfrm>
            <a:off x="4008" y="317"/>
            <a:ext cx="901" cy="1256"/>
          </p:xfrm>
          <a:graphic>
            <a:graphicData uri="http://schemas.openxmlformats.org/presentationml/2006/ole">
              <p:oleObj spid="_x0000_s102411" name="Bitmap Image" r:id="rId4" imgW="1209524" imgH="1685714" progId="Paint.Picture">
                <p:embed/>
              </p:oleObj>
            </a:graphicData>
          </a:graphic>
        </p:graphicFrame>
        <p:sp>
          <p:nvSpPr>
            <p:cNvPr id="102412" name="Text Box 12"/>
            <p:cNvSpPr txBox="1">
              <a:spLocks noChangeArrowheads="1"/>
            </p:cNvSpPr>
            <p:nvPr/>
          </p:nvSpPr>
          <p:spPr bwMode="auto">
            <a:xfrm>
              <a:off x="4083" y="593"/>
              <a:ext cx="742" cy="690"/>
            </a:xfrm>
            <a:prstGeom prst="rect">
              <a:avLst/>
            </a:prstGeom>
            <a:solidFill>
              <a:srgbClr val="36CA95"/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/>
              <a:endParaRPr lang="ca-ES" sz="900" b="0">
                <a:solidFill>
                  <a:schemeClr val="tx1"/>
                </a:solidFill>
                <a:latin typeface="Verdana" pitchFamily="34" charset="0"/>
              </a:endParaRPr>
            </a:p>
            <a:p>
              <a:pPr algn="l"/>
              <a:r>
                <a:rPr lang="ca-ES" sz="900" b="0">
                  <a:solidFill>
                    <a:schemeClr val="tx1"/>
                  </a:solidFill>
                  <a:latin typeface="Verdana" pitchFamily="34" charset="0"/>
                </a:rPr>
                <a:t>Enviar a:</a:t>
              </a:r>
              <a:r>
                <a:rPr lang="ca-ES" sz="900">
                  <a:solidFill>
                    <a:schemeClr val="tx1"/>
                  </a:solidFill>
                  <a:latin typeface="Verdana" pitchFamily="34" charset="0"/>
                </a:rPr>
                <a:t>              7020</a:t>
              </a:r>
            </a:p>
            <a:p>
              <a:pPr algn="l"/>
              <a:endParaRPr lang="ca-ES" sz="800">
                <a:solidFill>
                  <a:schemeClr val="tx1"/>
                </a:solidFill>
                <a:latin typeface="Verdana" pitchFamily="34" charset="0"/>
              </a:endParaRPr>
            </a:p>
            <a:p>
              <a:pPr algn="l"/>
              <a:r>
                <a:rPr lang="ca-ES" sz="900" b="0">
                  <a:solidFill>
                    <a:schemeClr val="tx1"/>
                  </a:solidFill>
                  <a:latin typeface="Verdana" pitchFamily="34" charset="0"/>
                </a:rPr>
                <a:t>Esborrar  </a:t>
              </a:r>
              <a:r>
                <a:rPr lang="ca-ES" sz="900">
                  <a:solidFill>
                    <a:schemeClr val="tx1"/>
                  </a:solidFill>
                  <a:latin typeface="Verdana" pitchFamily="34" charset="0"/>
                </a:rPr>
                <a:t>Enviar</a:t>
              </a:r>
            </a:p>
          </p:txBody>
        </p:sp>
      </p:grpSp>
      <p:sp>
        <p:nvSpPr>
          <p:cNvPr id="102413" name="AutoShape 13"/>
          <p:cNvSpPr>
            <a:spLocks noChangeArrowheads="1"/>
          </p:cNvSpPr>
          <p:nvPr/>
        </p:nvSpPr>
        <p:spPr bwMode="auto">
          <a:xfrm>
            <a:off x="5148263" y="1989138"/>
            <a:ext cx="1062037" cy="406400"/>
          </a:xfrm>
          <a:prstGeom prst="rightArrow">
            <a:avLst>
              <a:gd name="adj1" fmla="val 50000"/>
              <a:gd name="adj2" fmla="val 65332"/>
            </a:avLst>
          </a:prstGeom>
          <a:solidFill>
            <a:schemeClr val="accent2"/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1763713" y="1836738"/>
            <a:ext cx="184943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524" tIns="53762" rIns="107524" bIns="53762">
            <a:spAutoFit/>
          </a:bodyPr>
          <a:lstStyle/>
          <a:p>
            <a:pPr marL="457200" indent="-457200" eaLnBrk="0" hangingPunct="0">
              <a:buClr>
                <a:srgbClr val="F4C110"/>
              </a:buClr>
            </a:pPr>
            <a:r>
              <a:rPr lang="es-ES" sz="1400" b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es-ES" sz="1400">
                <a:solidFill>
                  <a:schemeClr val="tx1"/>
                </a:solidFill>
                <a:latin typeface="Verdana" pitchFamily="34" charset="0"/>
              </a:rPr>
              <a:t>Customer sends SMS message to 7020</a:t>
            </a:r>
          </a:p>
        </p:txBody>
      </p:sp>
      <p:grpSp>
        <p:nvGrpSpPr>
          <p:cNvPr id="102415" name="Group 15"/>
          <p:cNvGrpSpPr>
            <a:grpSpLocks/>
          </p:cNvGrpSpPr>
          <p:nvPr/>
        </p:nvGrpSpPr>
        <p:grpSpPr bwMode="auto">
          <a:xfrm>
            <a:off x="582613" y="4430713"/>
            <a:ext cx="427037" cy="382587"/>
            <a:chOff x="117" y="1500"/>
            <a:chExt cx="279" cy="241"/>
          </a:xfrm>
        </p:grpSpPr>
        <p:sp>
          <p:nvSpPr>
            <p:cNvPr id="102416" name="Oval 16"/>
            <p:cNvSpPr>
              <a:spLocks noChangeArrowheads="1"/>
            </p:cNvSpPr>
            <p:nvPr/>
          </p:nvSpPr>
          <p:spPr bwMode="auto">
            <a:xfrm>
              <a:off x="117" y="1500"/>
              <a:ext cx="279" cy="23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107524" tIns="53762" rIns="107524" bIns="53762" anchor="ctr">
              <a:spAutoFit/>
            </a:bodyPr>
            <a:lstStyle/>
            <a:p>
              <a:endParaRPr lang="en-US"/>
            </a:p>
          </p:txBody>
        </p:sp>
        <p:sp>
          <p:nvSpPr>
            <p:cNvPr id="102417" name="Text Box 17"/>
            <p:cNvSpPr txBox="1">
              <a:spLocks noChangeArrowheads="1"/>
            </p:cNvSpPr>
            <p:nvPr/>
          </p:nvSpPr>
          <p:spPr bwMode="auto">
            <a:xfrm>
              <a:off x="136" y="1500"/>
              <a:ext cx="18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7524" tIns="53762" rIns="107524" bIns="53762">
              <a:spAutoFit/>
            </a:bodyPr>
            <a:lstStyle/>
            <a:p>
              <a:pPr algn="l" eaLnBrk="0" hangingPunct="0">
                <a:spcBef>
                  <a:spcPct val="0"/>
                </a:spcBef>
                <a:buClr>
                  <a:srgbClr val="F4C110"/>
                </a:buClr>
              </a:pPr>
              <a:r>
                <a:rPr lang="es-ES" sz="1800">
                  <a:solidFill>
                    <a:schemeClr val="bg1"/>
                  </a:solidFill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102418" name="Group 18"/>
          <p:cNvGrpSpPr>
            <a:grpSpLocks/>
          </p:cNvGrpSpPr>
          <p:nvPr/>
        </p:nvGrpSpPr>
        <p:grpSpPr bwMode="auto">
          <a:xfrm>
            <a:off x="6372225" y="3933825"/>
            <a:ext cx="1377950" cy="1993900"/>
            <a:chOff x="4762" y="2736"/>
            <a:chExt cx="901" cy="1256"/>
          </a:xfrm>
        </p:grpSpPr>
        <p:graphicFrame>
          <p:nvGraphicFramePr>
            <p:cNvPr id="102419" name="Object 19"/>
            <p:cNvGraphicFramePr>
              <a:graphicFrameLocks noChangeAspect="1"/>
            </p:cNvGraphicFramePr>
            <p:nvPr/>
          </p:nvGraphicFramePr>
          <p:xfrm>
            <a:off x="4762" y="2736"/>
            <a:ext cx="901" cy="1256"/>
          </p:xfrm>
          <a:graphic>
            <a:graphicData uri="http://schemas.openxmlformats.org/presentationml/2006/ole">
              <p:oleObj spid="_x0000_s102419" name="Bitmap Image" r:id="rId5" imgW="1209524" imgH="1685714" progId="Paint.Picture">
                <p:embed/>
              </p:oleObj>
            </a:graphicData>
          </a:graphic>
        </p:graphicFrame>
        <p:sp>
          <p:nvSpPr>
            <p:cNvPr id="102420" name="Text Box 20"/>
            <p:cNvSpPr txBox="1">
              <a:spLocks noChangeArrowheads="1"/>
            </p:cNvSpPr>
            <p:nvPr/>
          </p:nvSpPr>
          <p:spPr bwMode="auto">
            <a:xfrm>
              <a:off x="4837" y="2996"/>
              <a:ext cx="750" cy="617"/>
            </a:xfrm>
            <a:prstGeom prst="rect">
              <a:avLst/>
            </a:prstGeom>
            <a:solidFill>
              <a:srgbClr val="36CA95"/>
            </a:solidFill>
            <a:ln w="5715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/>
              <a:r>
                <a:rPr lang="es-ES" sz="900">
                  <a:solidFill>
                    <a:schemeClr val="tx1"/>
                  </a:solidFill>
                  <a:latin typeface="Verdana" pitchFamily="34" charset="0"/>
                </a:rPr>
                <a:t>“la Caixa”.</a:t>
              </a:r>
              <a:r>
                <a:rPr lang="es-ES" sz="900" b="0">
                  <a:solidFill>
                    <a:schemeClr val="tx1"/>
                  </a:solidFill>
                  <a:latin typeface="Verdana" pitchFamily="34" charset="0"/>
                </a:rPr>
                <a:t> Ha enviado 1.000 DOL.USA (766 euros) a PAPA. </a:t>
              </a:r>
              <a:endParaRPr lang="es-ES" sz="300">
                <a:solidFill>
                  <a:schemeClr val="tx1"/>
                </a:solidFill>
                <a:latin typeface="Verdana" pitchFamily="34" charset="0"/>
              </a:endParaRPr>
            </a:p>
            <a:p>
              <a:pPr algn="l"/>
              <a:r>
                <a:rPr lang="ca-ES" sz="900" b="0">
                  <a:solidFill>
                    <a:schemeClr val="tx1"/>
                  </a:solidFill>
                  <a:latin typeface="Verdana" pitchFamily="34" charset="0"/>
                </a:rPr>
                <a:t>Opcions    Enrere</a:t>
              </a:r>
            </a:p>
          </p:txBody>
        </p:sp>
      </p:grpSp>
      <p:graphicFrame>
        <p:nvGraphicFramePr>
          <p:cNvPr id="102421" name="Object 21"/>
          <p:cNvGraphicFramePr>
            <a:graphicFrameLocks noChangeAspect="1"/>
          </p:cNvGraphicFramePr>
          <p:nvPr/>
        </p:nvGraphicFramePr>
        <p:xfrm>
          <a:off x="3779838" y="3933825"/>
          <a:ext cx="1377950" cy="1997075"/>
        </p:xfrm>
        <a:graphic>
          <a:graphicData uri="http://schemas.openxmlformats.org/presentationml/2006/ole">
            <p:oleObj spid="_x0000_s102421" name="Bitmap Image" r:id="rId6" imgW="1209524" imgH="1685714" progId="Paint.Picture">
              <p:embed/>
            </p:oleObj>
          </a:graphicData>
        </a:graphic>
      </p:graphicFrame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-209550" y="5326063"/>
            <a:ext cx="2189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524" tIns="53762" rIns="107524" bIns="53762">
            <a:spAutoFit/>
          </a:bodyPr>
          <a:lstStyle/>
          <a:p>
            <a:pPr marL="187325" indent="-187325" eaLnBrk="0" hangingPunct="0">
              <a:buClr>
                <a:srgbClr val="F4C110"/>
              </a:buClr>
            </a:pPr>
            <a:r>
              <a:rPr lang="ca-ES" sz="1500">
                <a:latin typeface="Verdana" pitchFamily="34" charset="0"/>
              </a:rPr>
              <a:t>RESPONSE</a:t>
            </a:r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3994150" y="5114925"/>
            <a:ext cx="1200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524" tIns="53762" rIns="107524" bIns="53762">
            <a:spAutoFit/>
          </a:bodyPr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ca-ES" sz="900">
                <a:solidFill>
                  <a:schemeClr val="tx1"/>
                </a:solidFill>
                <a:latin typeface="Verdana" pitchFamily="34" charset="0"/>
              </a:rPr>
              <a:t> Llegir </a:t>
            </a:r>
            <a:r>
              <a:rPr lang="ca-ES" sz="900" b="0">
                <a:solidFill>
                  <a:schemeClr val="tx1"/>
                </a:solidFill>
                <a:latin typeface="Verdana" pitchFamily="34" charset="0"/>
              </a:rPr>
              <a:t>    Enrere</a:t>
            </a:r>
            <a:endParaRPr lang="es-ES" sz="9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2424" name="Text Box 24"/>
          <p:cNvSpPr txBox="1">
            <a:spLocks noChangeArrowheads="1"/>
          </p:cNvSpPr>
          <p:nvPr/>
        </p:nvSpPr>
        <p:spPr bwMode="auto">
          <a:xfrm>
            <a:off x="1528763" y="4475163"/>
            <a:ext cx="2066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524" tIns="53762" rIns="107524" bIns="53762">
            <a:spAutoFit/>
          </a:bodyPr>
          <a:lstStyle/>
          <a:p>
            <a:pPr marL="457200" indent="-457200" eaLnBrk="0" hangingPunct="0">
              <a:buClr>
                <a:srgbClr val="F4C110"/>
              </a:buClr>
            </a:pPr>
            <a:r>
              <a:rPr lang="es-ES" sz="1400" b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es-ES" sz="1400">
                <a:solidFill>
                  <a:schemeClr val="tx1"/>
                </a:solidFill>
                <a:latin typeface="Verdana" pitchFamily="34" charset="0"/>
              </a:rPr>
              <a:t>“la Caixa” answers with SMS message confirming the transfer</a:t>
            </a:r>
          </a:p>
        </p:txBody>
      </p:sp>
      <p:sp>
        <p:nvSpPr>
          <p:cNvPr id="102425" name="AutoShape 25"/>
          <p:cNvSpPr>
            <a:spLocks noChangeArrowheads="1"/>
          </p:cNvSpPr>
          <p:nvPr/>
        </p:nvSpPr>
        <p:spPr bwMode="auto">
          <a:xfrm>
            <a:off x="5221288" y="4725988"/>
            <a:ext cx="1062037" cy="406400"/>
          </a:xfrm>
          <a:prstGeom prst="rightArrow">
            <a:avLst>
              <a:gd name="adj1" fmla="val 50000"/>
              <a:gd name="adj2" fmla="val 65332"/>
            </a:avLst>
          </a:prstGeom>
          <a:solidFill>
            <a:schemeClr val="accent2"/>
          </a:solidFill>
          <a:ln w="571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179388" y="188913"/>
            <a:ext cx="4752975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s-ES" sz="3600">
                <a:latin typeface="Franklin Gothic Medium" pitchFamily="34" charset="0"/>
              </a:rPr>
              <a:t>Mobile Phone Channel</a:t>
            </a:r>
            <a:r>
              <a:rPr lang="es-ES" sz="4400" b="0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96963"/>
            <a:ext cx="8507412" cy="57610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2268538" y="1196975"/>
            <a:ext cx="4175125" cy="336550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0" y="333375"/>
            <a:ext cx="5113338" cy="431800"/>
          </a:xfrm>
          <a:prstGeom prst="rect">
            <a:avLst/>
          </a:prstGeom>
          <a:solidFill>
            <a:srgbClr val="99CCF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ca-ES" sz="2700">
                <a:latin typeface="Franklin Gothic Medium" pitchFamily="34" charset="0"/>
              </a:rPr>
              <a:t>Remittances divided by CHANNEL</a:t>
            </a:r>
            <a:endParaRPr lang="es-ES" sz="2700">
              <a:latin typeface="Franklin Gothic Medium" pitchFamily="34" charset="0"/>
            </a:endParaRP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7596188" y="3213100"/>
            <a:ext cx="1081087" cy="355600"/>
          </a:xfrm>
          <a:prstGeom prst="rect">
            <a:avLst/>
          </a:prstGeom>
          <a:noFill/>
          <a:ln w="19050" cap="rnd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rgbClr val="0066FF"/>
                </a:solidFill>
              </a:rPr>
              <a:t>Branch</a:t>
            </a: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7578725" y="4076700"/>
            <a:ext cx="647700" cy="355600"/>
          </a:xfrm>
          <a:prstGeom prst="rect">
            <a:avLst/>
          </a:prstGeom>
          <a:noFill/>
          <a:ln w="19050" cap="rnd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3300"/>
                </a:solidFill>
              </a:rPr>
              <a:t>ATM</a:t>
            </a:r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7589838" y="5013325"/>
            <a:ext cx="1060450" cy="355600"/>
          </a:xfrm>
          <a:prstGeom prst="rect">
            <a:avLst/>
          </a:prstGeom>
          <a:noFill/>
          <a:ln w="19050" cap="rnd" algn="ctr">
            <a:solidFill>
              <a:schemeClr val="folHlink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folHlink"/>
                </a:solidFill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684213" y="981075"/>
            <a:ext cx="727233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es-ES" sz="180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spcBef>
                <a:spcPct val="0"/>
              </a:spcBef>
              <a:buFontTx/>
              <a:buBlip>
                <a:blip r:embed="rId2"/>
              </a:buBlip>
            </a:pPr>
            <a:r>
              <a:rPr lang="es-ES" sz="280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Verdana" pitchFamily="34" charset="0"/>
              </a:rPr>
              <a:t>We take one step forward</a:t>
            </a:r>
          </a:p>
          <a:p>
            <a:pPr algn="l"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Verdana" pitchFamily="34" charset="0"/>
            </a:endParaRPr>
          </a:p>
          <a:p>
            <a:pPr lvl="1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>
                <a:latin typeface="Verdana" pitchFamily="34" charset="0"/>
              </a:rPr>
              <a:t>A new line of activity</a:t>
            </a:r>
          </a:p>
          <a:p>
            <a:pPr lvl="1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>
                <a:latin typeface="Verdana" pitchFamily="34" charset="0"/>
              </a:rPr>
              <a:t>A specific customer segment</a:t>
            </a:r>
          </a:p>
        </p:txBody>
      </p:sp>
      <p:pic>
        <p:nvPicPr>
          <p:cNvPr id="327683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1331913" y="549275"/>
            <a:ext cx="2735262" cy="396875"/>
          </a:xfrm>
          <a:prstGeom prst="rect">
            <a:avLst/>
          </a:prstGeom>
          <a:solidFill>
            <a:srgbClr val="99CCF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s-ES_tradnl" sz="2000" b="0">
                <a:solidFill>
                  <a:schemeClr val="tx1"/>
                </a:solidFill>
                <a:latin typeface="Verdana" pitchFamily="34" charset="0"/>
              </a:rPr>
              <a:t>MOVING FORWARD</a:t>
            </a:r>
            <a:endParaRPr lang="ca-ES" sz="20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27685" name="Text Box 5"/>
          <p:cNvSpPr txBox="1">
            <a:spLocks noChangeArrowheads="1"/>
          </p:cNvSpPr>
          <p:nvPr/>
        </p:nvSpPr>
        <p:spPr bwMode="auto">
          <a:xfrm>
            <a:off x="684213" y="3141663"/>
            <a:ext cx="7272337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es-ES" sz="180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spcBef>
                <a:spcPct val="0"/>
              </a:spcBef>
              <a:buFontTx/>
              <a:buBlip>
                <a:blip r:embed="rId2"/>
              </a:buBlip>
            </a:pPr>
            <a:r>
              <a:rPr lang="es-ES" sz="2800">
                <a:solidFill>
                  <a:schemeClr val="tx1"/>
                </a:solidFill>
                <a:latin typeface="Verdana" pitchFamily="34" charset="0"/>
              </a:rPr>
              <a:t> New residents</a:t>
            </a:r>
            <a:endParaRPr lang="en-US" sz="280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Verdana" pitchFamily="34" charset="0"/>
            </a:endParaRPr>
          </a:p>
          <a:p>
            <a:pPr lvl="1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>
                <a:latin typeface="Verdana" pitchFamily="34" charset="0"/>
              </a:rPr>
              <a:t>Not as an “outsider” group</a:t>
            </a:r>
          </a:p>
          <a:p>
            <a:pPr lvl="1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>
                <a:latin typeface="Verdana" pitchFamily="34" charset="0"/>
              </a:rPr>
              <a:t>In an integrated way</a:t>
            </a:r>
          </a:p>
          <a:p>
            <a:pPr lvl="1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>
                <a:latin typeface="Verdana" pitchFamily="34" charset="0"/>
              </a:rPr>
              <a:t>In an inclusive way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684213" y="981075"/>
            <a:ext cx="7272337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 typeface="Wingdings" pitchFamily="2" charset="2"/>
              <a:buNone/>
            </a:pPr>
            <a:endParaRPr lang="es-ES" sz="180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spcBef>
                <a:spcPct val="0"/>
              </a:spcBef>
              <a:buFontTx/>
              <a:buBlip>
                <a:blip r:embed="rId2"/>
              </a:buBlip>
            </a:pPr>
            <a:r>
              <a:rPr lang="es-ES" sz="240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Verdana" pitchFamily="34" charset="0"/>
              </a:rPr>
              <a:t>How do you achieve this internally?</a:t>
            </a:r>
          </a:p>
          <a:p>
            <a:pPr algn="l"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Verdana" pitchFamily="34" charset="0"/>
            </a:endParaRPr>
          </a:p>
          <a:p>
            <a:pPr lvl="1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>
                <a:latin typeface="Verdana" pitchFamily="34" charset="0"/>
              </a:rPr>
              <a:t>Senior management commitment</a:t>
            </a:r>
          </a:p>
          <a:p>
            <a:pPr lvl="1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>
                <a:latin typeface="Verdana" pitchFamily="34" charset="0"/>
              </a:rPr>
              <a:t>Head Office sensitivity</a:t>
            </a:r>
          </a:p>
          <a:p>
            <a:pPr lvl="1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>
                <a:latin typeface="Verdana" pitchFamily="34" charset="0"/>
              </a:rPr>
              <a:t>Organization’s adaptation</a:t>
            </a:r>
          </a:p>
          <a:p>
            <a:pPr lvl="1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>
                <a:latin typeface="Verdana" pitchFamily="34" charset="0"/>
              </a:rPr>
              <a:t>Non-national employees</a:t>
            </a:r>
          </a:p>
          <a:p>
            <a:pPr lvl="1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>
                <a:latin typeface="Verdana" pitchFamily="34" charset="0"/>
              </a:rPr>
              <a:t>Product development</a:t>
            </a:r>
          </a:p>
          <a:p>
            <a:pPr lvl="1" algn="l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>
                <a:latin typeface="Verdana" pitchFamily="34" charset="0"/>
              </a:rPr>
              <a:t>Focused marketing</a:t>
            </a:r>
          </a:p>
        </p:txBody>
      </p:sp>
      <p:pic>
        <p:nvPicPr>
          <p:cNvPr id="328707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1331913" y="549275"/>
            <a:ext cx="2735262" cy="396875"/>
          </a:xfrm>
          <a:prstGeom prst="rect">
            <a:avLst/>
          </a:prstGeom>
          <a:solidFill>
            <a:srgbClr val="99CCF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s-ES_tradnl" sz="2000" b="0">
                <a:solidFill>
                  <a:schemeClr val="tx1"/>
                </a:solidFill>
                <a:latin typeface="Verdana" pitchFamily="34" charset="0"/>
              </a:rPr>
              <a:t>MOVING FORWARD</a:t>
            </a:r>
            <a:endParaRPr lang="ca-ES" sz="2000" b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6175375" y="2724150"/>
            <a:ext cx="21955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>
                <a:srgbClr val="F4C110"/>
              </a:buClr>
            </a:pPr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20515" name="AutoShape 3"/>
          <p:cNvSpPr>
            <a:spLocks noChangeArrowheads="1"/>
          </p:cNvSpPr>
          <p:nvPr/>
        </p:nvSpPr>
        <p:spPr bwMode="auto">
          <a:xfrm>
            <a:off x="539750" y="908050"/>
            <a:ext cx="4183063" cy="3889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s-ES_tradnl" sz="2000" b="0">
                <a:solidFill>
                  <a:schemeClr val="tx1"/>
                </a:solidFill>
                <a:latin typeface="Verdana" pitchFamily="34" charset="0"/>
              </a:rPr>
              <a:t>SOME FINAL CONCLUSIONS</a:t>
            </a:r>
            <a:endParaRPr lang="ca-ES" sz="20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0" y="1412875"/>
            <a:ext cx="9036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 algn="l">
              <a:spcBef>
                <a:spcPct val="0"/>
              </a:spcBef>
              <a:buFont typeface="Wingdings" pitchFamily="2" charset="2"/>
              <a:buNone/>
            </a:pPr>
            <a:endParaRPr lang="es-ES" sz="2400">
              <a:latin typeface="Verdana" pitchFamily="34" charset="0"/>
            </a:endParaRPr>
          </a:p>
          <a:p>
            <a:pPr marL="914400" lvl="1" indent="-457200" algn="l">
              <a:spcBef>
                <a:spcPct val="0"/>
              </a:spcBef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2000">
                <a:latin typeface="Verdana" pitchFamily="34" charset="0"/>
              </a:rPr>
              <a:t>“Product laboratory”: continued new products and services development</a:t>
            </a:r>
          </a:p>
          <a:p>
            <a:pPr marL="914400" lvl="1" indent="-457200" algn="l">
              <a:spcBef>
                <a:spcPct val="0"/>
              </a:spcBef>
              <a:buClr>
                <a:srgbClr val="FF0066"/>
              </a:buClr>
              <a:buFont typeface="Wingdings" pitchFamily="2" charset="2"/>
              <a:buNone/>
            </a:pPr>
            <a:endParaRPr lang="en-US" sz="2000">
              <a:latin typeface="Verdana" pitchFamily="34" charset="0"/>
            </a:endParaRPr>
          </a:p>
          <a:p>
            <a:pPr marL="914400" lvl="1" indent="-457200" algn="l">
              <a:spcBef>
                <a:spcPct val="0"/>
              </a:spcBef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2000">
                <a:latin typeface="Verdana" pitchFamily="34" charset="0"/>
              </a:rPr>
              <a:t>An ongoing effort to cover all the new residents financial needs throughout their “life-cycle” (arrival, stabilization, normalization and full integration)</a:t>
            </a:r>
          </a:p>
        </p:txBody>
      </p:sp>
      <p:pic>
        <p:nvPicPr>
          <p:cNvPr id="320517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18" name="AutoShape 6"/>
          <p:cNvSpPr>
            <a:spLocks noChangeArrowheads="1"/>
          </p:cNvSpPr>
          <p:nvPr/>
        </p:nvSpPr>
        <p:spPr bwMode="auto">
          <a:xfrm>
            <a:off x="4067175" y="4149725"/>
            <a:ext cx="792163" cy="7207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971550" y="5516563"/>
            <a:ext cx="7400925" cy="457200"/>
          </a:xfrm>
          <a:prstGeom prst="rect">
            <a:avLst/>
          </a:prstGeom>
          <a:solidFill>
            <a:srgbClr val="CC99FF"/>
          </a:solidFill>
          <a:ln w="1905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/>
              <a:t>“THIRD GENERATION PRODUCTS &amp; SERVICES”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6175375" y="2724150"/>
            <a:ext cx="21955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>
                <a:srgbClr val="F4C110"/>
              </a:buClr>
            </a:pPr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07203" name="AutoShape 3"/>
          <p:cNvSpPr>
            <a:spLocks noChangeArrowheads="1"/>
          </p:cNvSpPr>
          <p:nvPr/>
        </p:nvSpPr>
        <p:spPr bwMode="auto">
          <a:xfrm>
            <a:off x="179388" y="981075"/>
            <a:ext cx="8713787" cy="3603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s-ES_tradnl" sz="2400">
                <a:solidFill>
                  <a:schemeClr val="tx1"/>
                </a:solidFill>
                <a:latin typeface="Verdana" pitchFamily="34" charset="0"/>
              </a:rPr>
              <a:t>FULL RANGE OF PRODUCTS FOR NEW RESIDENTS:</a:t>
            </a:r>
            <a:endParaRPr lang="ca-ES" sz="2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1116013" y="2133600"/>
            <a:ext cx="882015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 algn="l">
              <a:spcBef>
                <a:spcPct val="0"/>
              </a:spcBef>
              <a:buFont typeface="Wingdings" pitchFamily="2" charset="2"/>
              <a:buChar char="Ø"/>
            </a:pPr>
            <a:r>
              <a:rPr lang="en-US" sz="2300">
                <a:latin typeface="Verdana" pitchFamily="34" charset="0"/>
              </a:rPr>
              <a:t>Remittances</a:t>
            </a:r>
          </a:p>
          <a:p>
            <a:pPr marL="914400" lvl="1" indent="-457200" algn="l">
              <a:spcBef>
                <a:spcPct val="0"/>
              </a:spcBef>
              <a:buFont typeface="Wingdings" pitchFamily="2" charset="2"/>
              <a:buChar char="Ø"/>
            </a:pPr>
            <a:r>
              <a:rPr lang="en-US" sz="2300">
                <a:latin typeface="Verdana" pitchFamily="34" charset="0"/>
              </a:rPr>
              <a:t>All types of cards</a:t>
            </a:r>
          </a:p>
          <a:p>
            <a:pPr marL="914400" lvl="1" indent="-457200" algn="l">
              <a:spcBef>
                <a:spcPct val="0"/>
              </a:spcBef>
              <a:buFont typeface="Wingdings" pitchFamily="2" charset="2"/>
              <a:buChar char="Ø"/>
            </a:pPr>
            <a:r>
              <a:rPr lang="en-US" sz="2300">
                <a:latin typeface="Verdana" pitchFamily="34" charset="0"/>
              </a:rPr>
              <a:t>Special savings accounts</a:t>
            </a:r>
          </a:p>
          <a:p>
            <a:pPr marL="914400" lvl="1" indent="-457200" algn="l">
              <a:spcBef>
                <a:spcPct val="0"/>
              </a:spcBef>
              <a:buFont typeface="Wingdings" pitchFamily="2" charset="2"/>
              <a:buChar char="Ø"/>
            </a:pPr>
            <a:r>
              <a:rPr lang="en-US" sz="2300">
                <a:latin typeface="Verdana" pitchFamily="34" charset="0"/>
              </a:rPr>
              <a:t>Payroll Services</a:t>
            </a:r>
          </a:p>
          <a:p>
            <a:pPr marL="914400" lvl="1" indent="-457200" algn="l">
              <a:spcBef>
                <a:spcPct val="0"/>
              </a:spcBef>
              <a:buFont typeface="Wingdings" pitchFamily="2" charset="2"/>
              <a:buChar char="Ø"/>
            </a:pPr>
            <a:r>
              <a:rPr lang="en-US" sz="2300">
                <a:latin typeface="Verdana" pitchFamily="34" charset="0"/>
              </a:rPr>
              <a:t>Telephone Cards</a:t>
            </a:r>
          </a:p>
          <a:p>
            <a:pPr marL="914400" lvl="1" indent="-457200" algn="l">
              <a:spcBef>
                <a:spcPct val="0"/>
              </a:spcBef>
              <a:buFont typeface="Wingdings" pitchFamily="2" charset="2"/>
              <a:buChar char="Ø"/>
            </a:pPr>
            <a:r>
              <a:rPr lang="en-US" sz="2300">
                <a:latin typeface="Verdana" pitchFamily="34" charset="0"/>
              </a:rPr>
              <a:t>Specially designed insurances</a:t>
            </a:r>
          </a:p>
          <a:p>
            <a:pPr marL="914400" lvl="1" indent="-457200" algn="l">
              <a:spcBef>
                <a:spcPct val="0"/>
              </a:spcBef>
              <a:buFont typeface="Wingdings" pitchFamily="2" charset="2"/>
              <a:buChar char="Ø"/>
            </a:pPr>
            <a:r>
              <a:rPr lang="en-US" sz="2300">
                <a:latin typeface="Verdana" pitchFamily="34" charset="0"/>
              </a:rPr>
              <a:t>Consumer loans</a:t>
            </a:r>
          </a:p>
          <a:p>
            <a:pPr marL="914400" lvl="1" indent="-457200" algn="l">
              <a:spcBef>
                <a:spcPct val="0"/>
              </a:spcBef>
              <a:buFont typeface="Wingdings" pitchFamily="2" charset="2"/>
              <a:buChar char="Ø"/>
            </a:pPr>
            <a:r>
              <a:rPr lang="en-US" sz="2300">
                <a:latin typeface="Verdana" pitchFamily="34" charset="0"/>
              </a:rPr>
              <a:t>House financing (home &amp; host   countries)</a:t>
            </a:r>
          </a:p>
          <a:p>
            <a:pPr marL="914400" lvl="1" indent="-457200" algn="l">
              <a:spcBef>
                <a:spcPct val="0"/>
              </a:spcBef>
              <a:buFont typeface="Wingdings" pitchFamily="2" charset="2"/>
              <a:buChar char="Ø"/>
            </a:pPr>
            <a:r>
              <a:rPr lang="en-US" sz="2300">
                <a:latin typeface="Verdana" pitchFamily="34" charset="0"/>
              </a:rPr>
              <a:t>Micro-lending programs</a:t>
            </a:r>
          </a:p>
        </p:txBody>
      </p:sp>
      <p:pic>
        <p:nvPicPr>
          <p:cNvPr id="307205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6" name="Picture 6" descr="Dibujo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213"/>
            <a:ext cx="1476375" cy="515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3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613" cy="685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5580063" y="2859088"/>
            <a:ext cx="0" cy="120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3419475" y="3500438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3419475" y="3500438"/>
            <a:ext cx="0" cy="1020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5580063" y="4076700"/>
            <a:ext cx="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7812088" y="3500438"/>
            <a:ext cx="0" cy="1020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7" descr="Horizontal clara"/>
          <p:cNvSpPr>
            <a:spLocks noChangeArrowheads="1"/>
          </p:cNvSpPr>
          <p:nvPr/>
        </p:nvSpPr>
        <p:spPr bwMode="auto">
          <a:xfrm>
            <a:off x="3348038" y="2205038"/>
            <a:ext cx="4537075" cy="615950"/>
          </a:xfrm>
          <a:prstGeom prst="roundRect">
            <a:avLst>
              <a:gd name="adj" fmla="val 0"/>
            </a:avLst>
          </a:prstGeom>
          <a:pattFill prst="ltHorz">
            <a:fgClr>
              <a:schemeClr val="bg2"/>
            </a:fgClr>
            <a:bgClr>
              <a:srgbClr val="6699FF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ca-ES" sz="1800">
                <a:solidFill>
                  <a:schemeClr val="bg1"/>
                </a:solidFill>
              </a:rPr>
              <a:t>WHO WE ARE AND WHERE WE ARE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411413" y="1052513"/>
            <a:ext cx="67325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a-ES" sz="2800">
                <a:solidFill>
                  <a:srgbClr val="6699FF"/>
                </a:solidFill>
                <a:latin typeface="Franklin Gothic Medium" pitchFamily="34" charset="0"/>
              </a:rPr>
              <a:t>“la Caixa”, a leader institution in the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a-ES" sz="2800">
                <a:solidFill>
                  <a:srgbClr val="6699FF"/>
                </a:solidFill>
                <a:latin typeface="Franklin Gothic Medium" pitchFamily="34" charset="0"/>
              </a:rPr>
              <a:t>New Residents market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339975" y="4652963"/>
            <a:ext cx="2089150" cy="19240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s-ES" sz="1500">
                <a:solidFill>
                  <a:schemeClr val="tx1"/>
                </a:solidFill>
              </a:rPr>
              <a:t>7,4 % of the total number of “la Caixa” clients</a:t>
            </a:r>
            <a:br>
              <a:rPr lang="es-ES" sz="1500">
                <a:solidFill>
                  <a:schemeClr val="tx1"/>
                </a:solidFill>
              </a:rPr>
            </a:br>
            <a:r>
              <a:rPr lang="es-ES" sz="1500">
                <a:solidFill>
                  <a:schemeClr val="tx1"/>
                </a:solidFill>
              </a:rPr>
              <a:t>are new residents</a:t>
            </a:r>
            <a:endParaRPr lang="es-ES" sz="1500" b="0">
              <a:solidFill>
                <a:schemeClr val="tx1"/>
              </a:solidFill>
            </a:endParaRPr>
          </a:p>
          <a:p>
            <a:pPr eaLnBrk="0" hangingPunct="0">
              <a:spcBef>
                <a:spcPct val="0"/>
              </a:spcBef>
            </a:pPr>
            <a:endParaRPr lang="es-ES" sz="1500" b="0">
              <a:solidFill>
                <a:schemeClr val="tx1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es-ES" sz="1500">
                <a:solidFill>
                  <a:schemeClr val="tx1"/>
                </a:solidFill>
              </a:rPr>
              <a:t>1 of each 3 new clients is a new resident</a:t>
            </a:r>
            <a:endParaRPr lang="es-ES" sz="1500" b="0">
              <a:solidFill>
                <a:schemeClr val="tx1"/>
              </a:solidFill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572000" y="4995863"/>
            <a:ext cx="2089150" cy="12382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s-ES" sz="1500">
              <a:solidFill>
                <a:schemeClr val="tx1"/>
              </a:solidFill>
              <a:latin typeface="Swis721 BT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s-ES" sz="1500">
                <a:solidFill>
                  <a:schemeClr val="tx1"/>
                </a:solidFill>
              </a:rPr>
              <a:t>Active Clients:</a:t>
            </a:r>
          </a:p>
          <a:p>
            <a:pPr eaLnBrk="0" hangingPunct="0">
              <a:spcBef>
                <a:spcPct val="0"/>
              </a:spcBef>
            </a:pPr>
            <a:r>
              <a:rPr lang="es-ES" sz="1500">
                <a:solidFill>
                  <a:schemeClr val="tx1"/>
                </a:solidFill>
              </a:rPr>
              <a:t>715.000</a:t>
            </a:r>
            <a:br>
              <a:rPr lang="es-ES" sz="1500">
                <a:solidFill>
                  <a:schemeClr val="tx1"/>
                </a:solidFill>
              </a:rPr>
            </a:br>
            <a:r>
              <a:rPr lang="es-ES" sz="1500">
                <a:solidFill>
                  <a:schemeClr val="tx1"/>
                </a:solidFill>
              </a:rPr>
              <a:t> </a:t>
            </a:r>
            <a:r>
              <a:rPr lang="es-ES" sz="1500" b="0">
                <a:solidFill>
                  <a:schemeClr val="tx1"/>
                </a:solidFill>
              </a:rPr>
              <a:t>(New Residents)</a:t>
            </a:r>
            <a:br>
              <a:rPr lang="es-ES" sz="1500" b="0">
                <a:solidFill>
                  <a:schemeClr val="tx1"/>
                </a:solidFill>
              </a:rPr>
            </a:br>
            <a:endParaRPr lang="es-ES" sz="1500" b="0">
              <a:solidFill>
                <a:schemeClr val="tx1"/>
              </a:solidFill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6804025" y="4552950"/>
            <a:ext cx="2089150" cy="21526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s-ES" sz="1500">
                <a:solidFill>
                  <a:schemeClr val="tx1"/>
                </a:solidFill>
              </a:rPr>
              <a:t>From Spain to other countries:  500 million Euros in monthly remittances </a:t>
            </a:r>
          </a:p>
          <a:p>
            <a:pPr eaLnBrk="0" hangingPunct="0">
              <a:spcBef>
                <a:spcPct val="0"/>
              </a:spcBef>
            </a:pPr>
            <a:endParaRPr lang="es-ES" sz="1500">
              <a:solidFill>
                <a:schemeClr val="tx1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es-ES" sz="1500">
                <a:solidFill>
                  <a:schemeClr val="tx1"/>
                </a:solidFill>
              </a:rPr>
              <a:t>Out of which...</a:t>
            </a:r>
          </a:p>
          <a:p>
            <a:pPr eaLnBrk="0" hangingPunct="0">
              <a:spcBef>
                <a:spcPct val="0"/>
              </a:spcBef>
            </a:pPr>
            <a:r>
              <a:rPr lang="es-ES" sz="1500">
                <a:solidFill>
                  <a:schemeClr val="tx1"/>
                </a:solidFill>
              </a:rPr>
              <a:t>70 million Euros from “la Caixa”</a:t>
            </a:r>
          </a:p>
        </p:txBody>
      </p:sp>
      <p:pic>
        <p:nvPicPr>
          <p:cNvPr id="9229" name="Picture 13" descr="hombre discuros"/>
          <p:cNvPicPr>
            <a:picLocks noChangeAspect="1" noChangeArrowheads="1"/>
          </p:cNvPicPr>
          <p:nvPr/>
        </p:nvPicPr>
        <p:blipFill>
          <a:blip r:embed="rId4" cstate="print"/>
          <a:srcRect r="1500"/>
          <a:stretch>
            <a:fillRect/>
          </a:stretch>
        </p:blipFill>
        <p:spPr bwMode="auto">
          <a:xfrm>
            <a:off x="0" y="990600"/>
            <a:ext cx="1981200" cy="5867400"/>
          </a:xfrm>
          <a:prstGeom prst="rect">
            <a:avLst/>
          </a:prstGeom>
          <a:noFill/>
        </p:spPr>
      </p:pic>
      <p:pic>
        <p:nvPicPr>
          <p:cNvPr id="9231" name="Picture 15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4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6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C:\Toronto\fain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4876800" y="228600"/>
            <a:ext cx="4114800" cy="1676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  <a:scene3d>
            <a:camera prst="legacyObliqueBottom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5029200" y="6096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4091915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s-ES_tradnl" sz="36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“la Caixa”</a:t>
            </a:r>
            <a:r>
              <a:rPr lang="es-ES_tradnl" sz="24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endParaRPr lang="es-ES_tradnl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1116013" y="2971800"/>
            <a:ext cx="6686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6000">
                <a:solidFill>
                  <a:srgbClr val="C2C2C2"/>
                </a:solidFill>
                <a:latin typeface="Arial Black" pitchFamily="34" charset="0"/>
              </a:rPr>
              <a:t>www.lacaixa.es</a:t>
            </a:r>
            <a:endParaRPr lang="es-ES_tradnl" sz="6000">
              <a:solidFill>
                <a:schemeClr val="folHlink"/>
              </a:solidFill>
              <a:latin typeface="Arial Black" pitchFamily="34" charset="0"/>
            </a:endParaRP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252413" y="4292600"/>
            <a:ext cx="8582025" cy="237648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  <a:scene3d>
            <a:camera prst="legacyObliqueBottom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r>
              <a:rPr lang="es-ES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REMITTANCES AND ACCESS TO FINANCIAL SERVICES</a:t>
            </a:r>
          </a:p>
          <a:p>
            <a:pPr eaLnBrk="0" hangingPunct="0"/>
            <a:r>
              <a:rPr lang="es-ES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BEST PRACTICES</a:t>
            </a:r>
          </a:p>
          <a:p>
            <a:pPr eaLnBrk="0" hangingPunct="0"/>
            <a:r>
              <a:rPr lang="es-ES" sz="2400" b="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Madrid</a:t>
            </a:r>
          </a:p>
          <a:p>
            <a:pPr eaLnBrk="0" hangingPunct="0"/>
            <a:r>
              <a:rPr lang="es-ES" sz="2400" b="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June 6,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animBg="1"/>
      <p:bldP spid="329732" grpId="0" autoUpdateAnimBg="0"/>
      <p:bldP spid="32973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3779838" y="2565400"/>
            <a:ext cx="4176712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71386" name="Rectangle 26"/>
          <p:cNvSpPr>
            <a:spLocks noChangeArrowheads="1"/>
          </p:cNvSpPr>
          <p:nvPr/>
        </p:nvSpPr>
        <p:spPr bwMode="auto">
          <a:xfrm>
            <a:off x="395288" y="1700213"/>
            <a:ext cx="836930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s-ES" sz="2400" b="0">
              <a:latin typeface="Verdana" pitchFamily="34" charset="0"/>
            </a:endParaRPr>
          </a:p>
          <a:p>
            <a:pPr algn="l" ea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es-ES" sz="2400" b="0">
                <a:latin typeface="Verdana" pitchFamily="34" charset="0"/>
              </a:rPr>
              <a:t> Sent more than 1 million remittances</a:t>
            </a:r>
          </a:p>
          <a:p>
            <a:pPr algn="l" ea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s-ES" sz="2400" b="0">
              <a:latin typeface="Verdana" pitchFamily="34" charset="0"/>
            </a:endParaRPr>
          </a:p>
          <a:p>
            <a:pPr algn="l" ea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es-ES" sz="2400" b="0">
                <a:latin typeface="Verdana" pitchFamily="34" charset="0"/>
              </a:rPr>
              <a:t> Issued over 620.000 cards to New Residents</a:t>
            </a:r>
          </a:p>
          <a:p>
            <a:pPr algn="l" ea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s-ES" sz="2400" b="0">
              <a:latin typeface="Verdana" pitchFamily="34" charset="0"/>
            </a:endParaRPr>
          </a:p>
          <a:p>
            <a:pPr algn="l" ea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</a:pPr>
            <a:r>
              <a:rPr lang="es-ES" sz="2400" b="0">
                <a:latin typeface="Verdana" pitchFamily="34" charset="0"/>
              </a:rPr>
              <a:t> Gave 3 out of 10 new mortgages to New Residents</a:t>
            </a:r>
          </a:p>
          <a:p>
            <a:pPr algn="l" ea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Char char="Ø"/>
            </a:pPr>
            <a:endParaRPr lang="es-ES" sz="2400">
              <a:solidFill>
                <a:schemeClr val="tx1"/>
              </a:solidFill>
            </a:endParaRPr>
          </a:p>
          <a:p>
            <a:pPr algn="l" eaLnBrk="0" hangingPunct="0">
              <a:spcBef>
                <a:spcPct val="0"/>
              </a:spcBef>
              <a:buFont typeface="Wingdings" pitchFamily="2" charset="2"/>
              <a:buChar char="Ø"/>
            </a:pPr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271388" name="Rectangle 28"/>
          <p:cNvSpPr>
            <a:spLocks noChangeArrowheads="1"/>
          </p:cNvSpPr>
          <p:nvPr/>
        </p:nvSpPr>
        <p:spPr bwMode="auto">
          <a:xfrm>
            <a:off x="684213" y="990600"/>
            <a:ext cx="382111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s-ES" sz="2400">
                <a:solidFill>
                  <a:srgbClr val="FF3300"/>
                </a:solidFill>
              </a:rPr>
              <a:t>In 2006....”la Caixa”.....</a:t>
            </a:r>
            <a:r>
              <a:rPr lang="es-ES" sz="1800">
                <a:solidFill>
                  <a:schemeClr val="tx1"/>
                </a:solidFill>
              </a:rPr>
              <a:t> </a:t>
            </a:r>
            <a:endParaRPr lang="es-ES" sz="2000">
              <a:solidFill>
                <a:srgbClr val="FF3300"/>
              </a:solidFill>
            </a:endParaRPr>
          </a:p>
        </p:txBody>
      </p:sp>
      <p:pic>
        <p:nvPicPr>
          <p:cNvPr id="271389" name="Picture 29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884363" y="1052513"/>
            <a:ext cx="69373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ca-ES" sz="2800">
                <a:solidFill>
                  <a:srgbClr val="6699FF"/>
                </a:solidFill>
                <a:latin typeface="Franklin Gothic Medium" pitchFamily="34" charset="0"/>
              </a:rPr>
              <a:t>7,4% of “la Caixa” clients are New Residents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778250" y="2565400"/>
          <a:ext cx="4238625" cy="2901950"/>
        </p:xfrm>
        <a:graphic>
          <a:graphicData uri="http://schemas.openxmlformats.org/presentationml/2006/ole">
            <p:oleObj spid="_x0000_s11268" name="Chart" r:id="rId5" imgW="3686251" imgH="2524049" progId="Excel.Chart.8">
              <p:embed/>
            </p:oleObj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79838" y="2565400"/>
            <a:ext cx="4176712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924300" y="5084763"/>
            <a:ext cx="4248150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184525" y="3357563"/>
            <a:ext cx="863600" cy="2160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61238" y="3213100"/>
            <a:ext cx="863600" cy="2160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927850" y="5229225"/>
            <a:ext cx="215900" cy="2159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927850" y="5518150"/>
            <a:ext cx="215900" cy="2159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927850" y="5805488"/>
            <a:ext cx="215900" cy="2159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927850" y="6092825"/>
            <a:ext cx="215900" cy="2159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7216775" y="5151438"/>
            <a:ext cx="1555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1800" b="0">
                <a:solidFill>
                  <a:schemeClr val="tx1"/>
                </a:solidFill>
              </a:rPr>
              <a:t>Latin America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216775" y="5432425"/>
            <a:ext cx="187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1800" b="0">
                <a:solidFill>
                  <a:schemeClr val="tx1"/>
                </a:solidFill>
              </a:rPr>
              <a:t>Rest of countries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216775" y="5721350"/>
            <a:ext cx="17224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1800" b="0">
                <a:solidFill>
                  <a:schemeClr val="tx1"/>
                </a:solidFill>
              </a:rPr>
              <a:t>Eastern Europe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7216775" y="6016625"/>
            <a:ext cx="7540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1800" b="0">
                <a:solidFill>
                  <a:schemeClr val="tx1"/>
                </a:solidFill>
              </a:rPr>
              <a:t>Africa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804025" y="3141663"/>
            <a:ext cx="658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1800" b="0">
                <a:solidFill>
                  <a:schemeClr val="tx1"/>
                </a:solidFill>
              </a:rPr>
              <a:t>41%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011863" y="4652963"/>
            <a:ext cx="6588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1800" b="0">
                <a:solidFill>
                  <a:schemeClr val="tx1"/>
                </a:solidFill>
              </a:rPr>
              <a:t>20%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4643438" y="4652963"/>
            <a:ext cx="533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1800" b="0">
                <a:solidFill>
                  <a:schemeClr val="tx1"/>
                </a:solidFill>
              </a:rPr>
              <a:t>6%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492500" y="4076700"/>
            <a:ext cx="6588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1800" b="0">
                <a:solidFill>
                  <a:schemeClr val="tx1"/>
                </a:solidFill>
              </a:rPr>
              <a:t>33%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700338" y="1628775"/>
            <a:ext cx="4679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2800">
                <a:solidFill>
                  <a:srgbClr val="6699FF"/>
                </a:solidFill>
                <a:latin typeface="Franklin Gothic Medium" pitchFamily="34" charset="0"/>
              </a:rPr>
              <a:t>Divided by Countries....</a:t>
            </a:r>
          </a:p>
        </p:txBody>
      </p:sp>
      <p:pic>
        <p:nvPicPr>
          <p:cNvPr id="11286" name="Picture 22" descr="Dibujo1"/>
          <p:cNvPicPr>
            <a:picLocks noGrp="1" noChangeAspect="1" noChangeArrowheads="1"/>
          </p:cNvPicPr>
          <p:nvPr>
            <p:ph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5038"/>
            <a:ext cx="1979613" cy="1682750"/>
          </a:xfrm>
          <a:noFill/>
          <a:ln>
            <a:miter lim="800000"/>
            <a:headEnd/>
            <a:tailEnd/>
          </a:ln>
        </p:spPr>
      </p:pic>
      <p:pic>
        <p:nvPicPr>
          <p:cNvPr id="11288" name="Picture 24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95288" y="1484313"/>
            <a:ext cx="8391525" cy="520382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5125" indent="-365125" algn="just" eaLnBrk="0" hangingPunct="0">
              <a:spcBef>
                <a:spcPct val="0"/>
              </a:spcBef>
              <a:buClr>
                <a:srgbClr val="E5501E"/>
              </a:buClr>
              <a:buFontTx/>
              <a:buChar char="•"/>
              <a:tabLst>
                <a:tab pos="450850" algn="l"/>
              </a:tabLst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Service</a:t>
            </a:r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 (above all, a savings bank committed to serving individuals and families)</a:t>
            </a:r>
          </a:p>
          <a:p>
            <a:pPr marL="365125" indent="-365125" algn="just" eaLnBrk="0" hangingPunct="0">
              <a:spcBef>
                <a:spcPct val="0"/>
              </a:spcBef>
              <a:buClr>
                <a:srgbClr val="E5501E"/>
              </a:buClr>
              <a:tabLst>
                <a:tab pos="450850" algn="l"/>
              </a:tabLst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  <a:p>
            <a:pPr marL="365125" indent="-365125" algn="just" eaLnBrk="0" hangingPunct="0">
              <a:spcBef>
                <a:spcPct val="0"/>
              </a:spcBef>
              <a:buClr>
                <a:srgbClr val="E5501E"/>
              </a:buClr>
              <a:buFontTx/>
              <a:buChar char="•"/>
              <a:tabLst>
                <a:tab pos="450850" algn="l"/>
              </a:tabLst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Adaptation</a:t>
            </a:r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 to our customers’ needs</a:t>
            </a:r>
          </a:p>
          <a:p>
            <a:pPr marL="365125" indent="-365125" algn="just" eaLnBrk="0" hangingPunct="0">
              <a:spcBef>
                <a:spcPct val="0"/>
              </a:spcBef>
              <a:buClr>
                <a:srgbClr val="E5501E"/>
              </a:buClr>
              <a:tabLst>
                <a:tab pos="450850" algn="l"/>
              </a:tabLst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  <a:p>
            <a:pPr marL="365125" indent="-365125" algn="just" eaLnBrk="0" hangingPunct="0">
              <a:spcBef>
                <a:spcPct val="0"/>
              </a:spcBef>
              <a:buClr>
                <a:srgbClr val="E5501E"/>
              </a:buClr>
              <a:buFontTx/>
              <a:buChar char="•"/>
              <a:tabLst>
                <a:tab pos="450850" algn="l"/>
              </a:tabLst>
            </a:pPr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Cutting edge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 banking technology </a:t>
            </a:r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(use of alternative delivery channels)</a:t>
            </a:r>
          </a:p>
          <a:p>
            <a:pPr marL="365125" indent="-365125" algn="just" eaLnBrk="0" hangingPunct="0">
              <a:spcBef>
                <a:spcPct val="0"/>
              </a:spcBef>
              <a:buClr>
                <a:srgbClr val="E5501E"/>
              </a:buClr>
              <a:tabLst>
                <a:tab pos="450850" algn="l"/>
              </a:tabLst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  <a:p>
            <a:pPr marL="365125" indent="-365125" algn="just" eaLnBrk="0" hangingPunct="0">
              <a:spcBef>
                <a:spcPct val="0"/>
              </a:spcBef>
              <a:buClr>
                <a:srgbClr val="E5501E"/>
              </a:buClr>
              <a:buFontTx/>
              <a:buChar char="•"/>
              <a:tabLst>
                <a:tab pos="450850" algn="l"/>
              </a:tabLst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Integration</a:t>
            </a:r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: remittance as the entry point (“bancarizar”) </a:t>
            </a:r>
          </a:p>
          <a:p>
            <a:pPr marL="365125" indent="-365125" algn="just" eaLnBrk="0" hangingPunct="0">
              <a:spcBef>
                <a:spcPct val="0"/>
              </a:spcBef>
              <a:buClr>
                <a:srgbClr val="E5501E"/>
              </a:buClr>
              <a:tabLst>
                <a:tab pos="450850" algn="l"/>
              </a:tabLst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  <a:p>
            <a:pPr marL="365125" indent="-365125" algn="just" eaLnBrk="0" hangingPunct="0">
              <a:spcBef>
                <a:spcPct val="0"/>
              </a:spcBef>
              <a:buClr>
                <a:srgbClr val="E5501E"/>
              </a:buClr>
              <a:tabLst>
                <a:tab pos="450850" algn="l"/>
              </a:tabLst>
            </a:pPr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	</a:t>
            </a:r>
          </a:p>
          <a:p>
            <a:pPr marL="365125" indent="-365125" algn="just" eaLnBrk="0" hangingPunct="0">
              <a:spcBef>
                <a:spcPct val="0"/>
              </a:spcBef>
              <a:buClr>
                <a:srgbClr val="E5501E"/>
              </a:buClr>
              <a:tabLst>
                <a:tab pos="450850" algn="l"/>
              </a:tabLst>
            </a:pPr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	we want to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“bank” new resident customers</a:t>
            </a:r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 by moving them up the financial value chain as quickly and as effectively as possible</a:t>
            </a:r>
          </a:p>
        </p:txBody>
      </p:sp>
      <p:sp>
        <p:nvSpPr>
          <p:cNvPr id="97283" name="AutoShape 3"/>
          <p:cNvSpPr>
            <a:spLocks noChangeArrowheads="1"/>
          </p:cNvSpPr>
          <p:nvPr/>
        </p:nvSpPr>
        <p:spPr bwMode="auto">
          <a:xfrm>
            <a:off x="0" y="333375"/>
            <a:ext cx="5219700" cy="6080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>
                <a:srgbClr val="F4C110"/>
              </a:buClr>
            </a:pPr>
            <a:r>
              <a:rPr lang="es-ES_tradnl" sz="1800" b="0">
                <a:solidFill>
                  <a:schemeClr val="tx1"/>
                </a:solidFill>
                <a:latin typeface="Verdana" pitchFamily="34" charset="0"/>
              </a:rPr>
              <a:t>“la Caixa’s” STRATEGY: FOUR MAIN PILLARS</a:t>
            </a:r>
            <a:endParaRPr lang="ca-ES" sz="18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1042988" y="4941888"/>
            <a:ext cx="576262" cy="647700"/>
          </a:xfrm>
          <a:prstGeom prst="curvedRightArrow">
            <a:avLst>
              <a:gd name="adj1" fmla="val 22479"/>
              <a:gd name="adj2" fmla="val 449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323850" y="1125538"/>
            <a:ext cx="7416800" cy="5472112"/>
            <a:chOff x="2749" y="2422"/>
            <a:chExt cx="6321" cy="4114"/>
          </a:xfrm>
        </p:grpSpPr>
        <p:sp>
          <p:nvSpPr>
            <p:cNvPr id="103427" name="Freeform 3"/>
            <p:cNvSpPr>
              <a:spLocks noChangeAspect="1"/>
            </p:cNvSpPr>
            <p:nvPr/>
          </p:nvSpPr>
          <p:spPr bwMode="gray">
            <a:xfrm>
              <a:off x="4591" y="2517"/>
              <a:ext cx="485" cy="879"/>
            </a:xfrm>
            <a:custGeom>
              <a:avLst/>
              <a:gdLst/>
              <a:ahLst/>
              <a:cxnLst>
                <a:cxn ang="0">
                  <a:pos x="5" y="88"/>
                </a:cxn>
                <a:cxn ang="0">
                  <a:pos x="18" y="120"/>
                </a:cxn>
                <a:cxn ang="0">
                  <a:pos x="51" y="133"/>
                </a:cxn>
                <a:cxn ang="0">
                  <a:pos x="63" y="178"/>
                </a:cxn>
                <a:cxn ang="0">
                  <a:pos x="51" y="210"/>
                </a:cxn>
                <a:cxn ang="0">
                  <a:pos x="70" y="229"/>
                </a:cxn>
                <a:cxn ang="0">
                  <a:pos x="57" y="241"/>
                </a:cxn>
                <a:cxn ang="0">
                  <a:pos x="57" y="254"/>
                </a:cxn>
                <a:cxn ang="0">
                  <a:pos x="70" y="254"/>
                </a:cxn>
                <a:cxn ang="0">
                  <a:pos x="70" y="279"/>
                </a:cxn>
                <a:cxn ang="0">
                  <a:pos x="44" y="311"/>
                </a:cxn>
                <a:cxn ang="0">
                  <a:pos x="44" y="381"/>
                </a:cxn>
                <a:cxn ang="0">
                  <a:pos x="51" y="388"/>
                </a:cxn>
                <a:cxn ang="0">
                  <a:pos x="63" y="414"/>
                </a:cxn>
                <a:cxn ang="0">
                  <a:pos x="76" y="426"/>
                </a:cxn>
                <a:cxn ang="0">
                  <a:pos x="89" y="407"/>
                </a:cxn>
                <a:cxn ang="0">
                  <a:pos x="89" y="381"/>
                </a:cxn>
                <a:cxn ang="0">
                  <a:pos x="114" y="349"/>
                </a:cxn>
                <a:cxn ang="0">
                  <a:pos x="114" y="317"/>
                </a:cxn>
                <a:cxn ang="0">
                  <a:pos x="153" y="311"/>
                </a:cxn>
                <a:cxn ang="0">
                  <a:pos x="198" y="267"/>
                </a:cxn>
                <a:cxn ang="0">
                  <a:pos x="223" y="254"/>
                </a:cxn>
                <a:cxn ang="0">
                  <a:pos x="223" y="241"/>
                </a:cxn>
                <a:cxn ang="0">
                  <a:pos x="198" y="241"/>
                </a:cxn>
                <a:cxn ang="0">
                  <a:pos x="204" y="210"/>
                </a:cxn>
                <a:cxn ang="0">
                  <a:pos x="229" y="229"/>
                </a:cxn>
                <a:cxn ang="0">
                  <a:pos x="229" y="216"/>
                </a:cxn>
                <a:cxn ang="0">
                  <a:pos x="198" y="191"/>
                </a:cxn>
                <a:cxn ang="0">
                  <a:pos x="204" y="165"/>
                </a:cxn>
                <a:cxn ang="0">
                  <a:pos x="217" y="165"/>
                </a:cxn>
                <a:cxn ang="0">
                  <a:pos x="223" y="153"/>
                </a:cxn>
                <a:cxn ang="0">
                  <a:pos x="191" y="82"/>
                </a:cxn>
                <a:cxn ang="0">
                  <a:pos x="198" y="63"/>
                </a:cxn>
                <a:cxn ang="0">
                  <a:pos x="185" y="56"/>
                </a:cxn>
                <a:cxn ang="0">
                  <a:pos x="172" y="69"/>
                </a:cxn>
                <a:cxn ang="0">
                  <a:pos x="191" y="24"/>
                </a:cxn>
                <a:cxn ang="0">
                  <a:pos x="185" y="18"/>
                </a:cxn>
                <a:cxn ang="0">
                  <a:pos x="166" y="44"/>
                </a:cxn>
                <a:cxn ang="0">
                  <a:pos x="153" y="38"/>
                </a:cxn>
                <a:cxn ang="0">
                  <a:pos x="153" y="24"/>
                </a:cxn>
                <a:cxn ang="0">
                  <a:pos x="141" y="31"/>
                </a:cxn>
                <a:cxn ang="0">
                  <a:pos x="128" y="24"/>
                </a:cxn>
                <a:cxn ang="0">
                  <a:pos x="160" y="6"/>
                </a:cxn>
                <a:cxn ang="0">
                  <a:pos x="153" y="0"/>
                </a:cxn>
                <a:cxn ang="0">
                  <a:pos x="128" y="0"/>
                </a:cxn>
                <a:cxn ang="0">
                  <a:pos x="114" y="18"/>
                </a:cxn>
                <a:cxn ang="0">
                  <a:pos x="89" y="0"/>
                </a:cxn>
                <a:cxn ang="0">
                  <a:pos x="57" y="12"/>
                </a:cxn>
                <a:cxn ang="0">
                  <a:pos x="63" y="31"/>
                </a:cxn>
                <a:cxn ang="0">
                  <a:pos x="44" y="31"/>
                </a:cxn>
                <a:cxn ang="0">
                  <a:pos x="38" y="38"/>
                </a:cxn>
                <a:cxn ang="0">
                  <a:pos x="38" y="56"/>
                </a:cxn>
                <a:cxn ang="0">
                  <a:pos x="5" y="56"/>
                </a:cxn>
                <a:cxn ang="0">
                  <a:pos x="0" y="63"/>
                </a:cxn>
                <a:cxn ang="0">
                  <a:pos x="18" y="82"/>
                </a:cxn>
                <a:cxn ang="0">
                  <a:pos x="5" y="88"/>
                </a:cxn>
              </a:cxnLst>
              <a:rect l="0" t="0" r="r" b="b"/>
              <a:pathLst>
                <a:path w="229" h="426">
                  <a:moveTo>
                    <a:pt x="5" y="88"/>
                  </a:moveTo>
                  <a:lnTo>
                    <a:pt x="18" y="120"/>
                  </a:lnTo>
                  <a:lnTo>
                    <a:pt x="51" y="133"/>
                  </a:lnTo>
                  <a:lnTo>
                    <a:pt x="63" y="178"/>
                  </a:lnTo>
                  <a:lnTo>
                    <a:pt x="51" y="210"/>
                  </a:lnTo>
                  <a:lnTo>
                    <a:pt x="70" y="229"/>
                  </a:lnTo>
                  <a:lnTo>
                    <a:pt x="57" y="241"/>
                  </a:lnTo>
                  <a:lnTo>
                    <a:pt x="57" y="254"/>
                  </a:lnTo>
                  <a:lnTo>
                    <a:pt x="70" y="254"/>
                  </a:lnTo>
                  <a:lnTo>
                    <a:pt x="70" y="279"/>
                  </a:lnTo>
                  <a:lnTo>
                    <a:pt x="44" y="311"/>
                  </a:lnTo>
                  <a:lnTo>
                    <a:pt x="44" y="381"/>
                  </a:lnTo>
                  <a:lnTo>
                    <a:pt x="51" y="388"/>
                  </a:lnTo>
                  <a:lnTo>
                    <a:pt x="63" y="414"/>
                  </a:lnTo>
                  <a:lnTo>
                    <a:pt x="76" y="426"/>
                  </a:lnTo>
                  <a:lnTo>
                    <a:pt x="89" y="407"/>
                  </a:lnTo>
                  <a:lnTo>
                    <a:pt x="89" y="381"/>
                  </a:lnTo>
                  <a:lnTo>
                    <a:pt x="114" y="349"/>
                  </a:lnTo>
                  <a:lnTo>
                    <a:pt x="114" y="317"/>
                  </a:lnTo>
                  <a:lnTo>
                    <a:pt x="153" y="311"/>
                  </a:lnTo>
                  <a:lnTo>
                    <a:pt x="198" y="267"/>
                  </a:lnTo>
                  <a:lnTo>
                    <a:pt x="223" y="254"/>
                  </a:lnTo>
                  <a:lnTo>
                    <a:pt x="223" y="241"/>
                  </a:lnTo>
                  <a:lnTo>
                    <a:pt x="198" y="241"/>
                  </a:lnTo>
                  <a:lnTo>
                    <a:pt x="204" y="210"/>
                  </a:lnTo>
                  <a:lnTo>
                    <a:pt x="229" y="229"/>
                  </a:lnTo>
                  <a:lnTo>
                    <a:pt x="229" y="216"/>
                  </a:lnTo>
                  <a:lnTo>
                    <a:pt x="198" y="191"/>
                  </a:lnTo>
                  <a:lnTo>
                    <a:pt x="204" y="165"/>
                  </a:lnTo>
                  <a:lnTo>
                    <a:pt x="217" y="165"/>
                  </a:lnTo>
                  <a:lnTo>
                    <a:pt x="223" y="153"/>
                  </a:lnTo>
                  <a:lnTo>
                    <a:pt x="191" y="82"/>
                  </a:lnTo>
                  <a:lnTo>
                    <a:pt x="198" y="63"/>
                  </a:lnTo>
                  <a:lnTo>
                    <a:pt x="185" y="56"/>
                  </a:lnTo>
                  <a:lnTo>
                    <a:pt x="172" y="69"/>
                  </a:lnTo>
                  <a:lnTo>
                    <a:pt x="191" y="24"/>
                  </a:lnTo>
                  <a:lnTo>
                    <a:pt x="185" y="18"/>
                  </a:lnTo>
                  <a:lnTo>
                    <a:pt x="166" y="44"/>
                  </a:lnTo>
                  <a:lnTo>
                    <a:pt x="153" y="38"/>
                  </a:lnTo>
                  <a:lnTo>
                    <a:pt x="153" y="24"/>
                  </a:lnTo>
                  <a:lnTo>
                    <a:pt x="141" y="31"/>
                  </a:lnTo>
                  <a:lnTo>
                    <a:pt x="128" y="24"/>
                  </a:lnTo>
                  <a:lnTo>
                    <a:pt x="160" y="6"/>
                  </a:lnTo>
                  <a:lnTo>
                    <a:pt x="153" y="0"/>
                  </a:lnTo>
                  <a:lnTo>
                    <a:pt x="128" y="0"/>
                  </a:lnTo>
                  <a:lnTo>
                    <a:pt x="114" y="18"/>
                  </a:lnTo>
                  <a:lnTo>
                    <a:pt x="89" y="0"/>
                  </a:lnTo>
                  <a:lnTo>
                    <a:pt x="57" y="12"/>
                  </a:lnTo>
                  <a:lnTo>
                    <a:pt x="63" y="31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38" y="56"/>
                  </a:lnTo>
                  <a:lnTo>
                    <a:pt x="5" y="56"/>
                  </a:lnTo>
                  <a:lnTo>
                    <a:pt x="0" y="63"/>
                  </a:lnTo>
                  <a:lnTo>
                    <a:pt x="18" y="82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28" name="Freeform 4"/>
            <p:cNvSpPr>
              <a:spLocks noChangeAspect="1"/>
            </p:cNvSpPr>
            <p:nvPr/>
          </p:nvSpPr>
          <p:spPr bwMode="gray">
            <a:xfrm>
              <a:off x="4591" y="2517"/>
              <a:ext cx="485" cy="879"/>
            </a:xfrm>
            <a:custGeom>
              <a:avLst/>
              <a:gdLst/>
              <a:ahLst/>
              <a:cxnLst>
                <a:cxn ang="0">
                  <a:pos x="5" y="88"/>
                </a:cxn>
                <a:cxn ang="0">
                  <a:pos x="18" y="120"/>
                </a:cxn>
                <a:cxn ang="0">
                  <a:pos x="51" y="133"/>
                </a:cxn>
                <a:cxn ang="0">
                  <a:pos x="63" y="178"/>
                </a:cxn>
                <a:cxn ang="0">
                  <a:pos x="51" y="210"/>
                </a:cxn>
                <a:cxn ang="0">
                  <a:pos x="70" y="229"/>
                </a:cxn>
                <a:cxn ang="0">
                  <a:pos x="57" y="241"/>
                </a:cxn>
                <a:cxn ang="0">
                  <a:pos x="57" y="254"/>
                </a:cxn>
                <a:cxn ang="0">
                  <a:pos x="70" y="254"/>
                </a:cxn>
                <a:cxn ang="0">
                  <a:pos x="70" y="279"/>
                </a:cxn>
                <a:cxn ang="0">
                  <a:pos x="44" y="311"/>
                </a:cxn>
                <a:cxn ang="0">
                  <a:pos x="44" y="381"/>
                </a:cxn>
                <a:cxn ang="0">
                  <a:pos x="51" y="388"/>
                </a:cxn>
                <a:cxn ang="0">
                  <a:pos x="63" y="414"/>
                </a:cxn>
                <a:cxn ang="0">
                  <a:pos x="76" y="426"/>
                </a:cxn>
                <a:cxn ang="0">
                  <a:pos x="89" y="407"/>
                </a:cxn>
                <a:cxn ang="0">
                  <a:pos x="89" y="381"/>
                </a:cxn>
                <a:cxn ang="0">
                  <a:pos x="114" y="349"/>
                </a:cxn>
                <a:cxn ang="0">
                  <a:pos x="114" y="317"/>
                </a:cxn>
                <a:cxn ang="0">
                  <a:pos x="153" y="311"/>
                </a:cxn>
                <a:cxn ang="0">
                  <a:pos x="198" y="267"/>
                </a:cxn>
                <a:cxn ang="0">
                  <a:pos x="223" y="254"/>
                </a:cxn>
                <a:cxn ang="0">
                  <a:pos x="223" y="241"/>
                </a:cxn>
                <a:cxn ang="0">
                  <a:pos x="198" y="241"/>
                </a:cxn>
                <a:cxn ang="0">
                  <a:pos x="204" y="210"/>
                </a:cxn>
                <a:cxn ang="0">
                  <a:pos x="229" y="229"/>
                </a:cxn>
                <a:cxn ang="0">
                  <a:pos x="229" y="216"/>
                </a:cxn>
                <a:cxn ang="0">
                  <a:pos x="198" y="191"/>
                </a:cxn>
                <a:cxn ang="0">
                  <a:pos x="204" y="165"/>
                </a:cxn>
                <a:cxn ang="0">
                  <a:pos x="217" y="165"/>
                </a:cxn>
                <a:cxn ang="0">
                  <a:pos x="223" y="153"/>
                </a:cxn>
                <a:cxn ang="0">
                  <a:pos x="191" y="82"/>
                </a:cxn>
                <a:cxn ang="0">
                  <a:pos x="198" y="63"/>
                </a:cxn>
                <a:cxn ang="0">
                  <a:pos x="185" y="56"/>
                </a:cxn>
                <a:cxn ang="0">
                  <a:pos x="172" y="69"/>
                </a:cxn>
                <a:cxn ang="0">
                  <a:pos x="191" y="24"/>
                </a:cxn>
                <a:cxn ang="0">
                  <a:pos x="185" y="18"/>
                </a:cxn>
                <a:cxn ang="0">
                  <a:pos x="166" y="44"/>
                </a:cxn>
                <a:cxn ang="0">
                  <a:pos x="153" y="38"/>
                </a:cxn>
                <a:cxn ang="0">
                  <a:pos x="153" y="24"/>
                </a:cxn>
                <a:cxn ang="0">
                  <a:pos x="141" y="31"/>
                </a:cxn>
                <a:cxn ang="0">
                  <a:pos x="128" y="24"/>
                </a:cxn>
                <a:cxn ang="0">
                  <a:pos x="160" y="6"/>
                </a:cxn>
                <a:cxn ang="0">
                  <a:pos x="153" y="0"/>
                </a:cxn>
                <a:cxn ang="0">
                  <a:pos x="128" y="0"/>
                </a:cxn>
                <a:cxn ang="0">
                  <a:pos x="114" y="18"/>
                </a:cxn>
                <a:cxn ang="0">
                  <a:pos x="89" y="0"/>
                </a:cxn>
                <a:cxn ang="0">
                  <a:pos x="57" y="12"/>
                </a:cxn>
                <a:cxn ang="0">
                  <a:pos x="63" y="31"/>
                </a:cxn>
                <a:cxn ang="0">
                  <a:pos x="44" y="31"/>
                </a:cxn>
                <a:cxn ang="0">
                  <a:pos x="38" y="38"/>
                </a:cxn>
                <a:cxn ang="0">
                  <a:pos x="38" y="56"/>
                </a:cxn>
                <a:cxn ang="0">
                  <a:pos x="5" y="56"/>
                </a:cxn>
                <a:cxn ang="0">
                  <a:pos x="0" y="63"/>
                </a:cxn>
                <a:cxn ang="0">
                  <a:pos x="18" y="82"/>
                </a:cxn>
                <a:cxn ang="0">
                  <a:pos x="5" y="88"/>
                </a:cxn>
                <a:cxn ang="0">
                  <a:pos x="5" y="88"/>
                </a:cxn>
              </a:cxnLst>
              <a:rect l="0" t="0" r="r" b="b"/>
              <a:pathLst>
                <a:path w="229" h="426">
                  <a:moveTo>
                    <a:pt x="5" y="88"/>
                  </a:moveTo>
                  <a:lnTo>
                    <a:pt x="18" y="120"/>
                  </a:lnTo>
                  <a:lnTo>
                    <a:pt x="51" y="133"/>
                  </a:lnTo>
                  <a:lnTo>
                    <a:pt x="63" y="178"/>
                  </a:lnTo>
                  <a:lnTo>
                    <a:pt x="51" y="210"/>
                  </a:lnTo>
                  <a:lnTo>
                    <a:pt x="70" y="229"/>
                  </a:lnTo>
                  <a:lnTo>
                    <a:pt x="57" y="241"/>
                  </a:lnTo>
                  <a:lnTo>
                    <a:pt x="57" y="254"/>
                  </a:lnTo>
                  <a:lnTo>
                    <a:pt x="70" y="254"/>
                  </a:lnTo>
                  <a:lnTo>
                    <a:pt x="70" y="279"/>
                  </a:lnTo>
                  <a:lnTo>
                    <a:pt x="44" y="311"/>
                  </a:lnTo>
                  <a:lnTo>
                    <a:pt x="44" y="381"/>
                  </a:lnTo>
                  <a:lnTo>
                    <a:pt x="51" y="388"/>
                  </a:lnTo>
                  <a:lnTo>
                    <a:pt x="63" y="414"/>
                  </a:lnTo>
                  <a:lnTo>
                    <a:pt x="76" y="426"/>
                  </a:lnTo>
                  <a:lnTo>
                    <a:pt x="89" y="407"/>
                  </a:lnTo>
                  <a:lnTo>
                    <a:pt x="89" y="381"/>
                  </a:lnTo>
                  <a:lnTo>
                    <a:pt x="114" y="349"/>
                  </a:lnTo>
                  <a:lnTo>
                    <a:pt x="114" y="317"/>
                  </a:lnTo>
                  <a:lnTo>
                    <a:pt x="153" y="311"/>
                  </a:lnTo>
                  <a:lnTo>
                    <a:pt x="198" y="267"/>
                  </a:lnTo>
                  <a:lnTo>
                    <a:pt x="223" y="254"/>
                  </a:lnTo>
                  <a:lnTo>
                    <a:pt x="223" y="241"/>
                  </a:lnTo>
                  <a:lnTo>
                    <a:pt x="198" y="241"/>
                  </a:lnTo>
                  <a:lnTo>
                    <a:pt x="204" y="210"/>
                  </a:lnTo>
                  <a:lnTo>
                    <a:pt x="229" y="229"/>
                  </a:lnTo>
                  <a:lnTo>
                    <a:pt x="229" y="216"/>
                  </a:lnTo>
                  <a:lnTo>
                    <a:pt x="198" y="191"/>
                  </a:lnTo>
                  <a:lnTo>
                    <a:pt x="204" y="165"/>
                  </a:lnTo>
                  <a:lnTo>
                    <a:pt x="217" y="165"/>
                  </a:lnTo>
                  <a:lnTo>
                    <a:pt x="223" y="153"/>
                  </a:lnTo>
                  <a:lnTo>
                    <a:pt x="191" y="82"/>
                  </a:lnTo>
                  <a:lnTo>
                    <a:pt x="198" y="63"/>
                  </a:lnTo>
                  <a:lnTo>
                    <a:pt x="185" y="56"/>
                  </a:lnTo>
                  <a:lnTo>
                    <a:pt x="172" y="69"/>
                  </a:lnTo>
                  <a:lnTo>
                    <a:pt x="191" y="24"/>
                  </a:lnTo>
                  <a:lnTo>
                    <a:pt x="185" y="18"/>
                  </a:lnTo>
                  <a:lnTo>
                    <a:pt x="166" y="44"/>
                  </a:lnTo>
                  <a:lnTo>
                    <a:pt x="153" y="38"/>
                  </a:lnTo>
                  <a:lnTo>
                    <a:pt x="153" y="24"/>
                  </a:lnTo>
                  <a:lnTo>
                    <a:pt x="141" y="31"/>
                  </a:lnTo>
                  <a:lnTo>
                    <a:pt x="128" y="24"/>
                  </a:lnTo>
                  <a:lnTo>
                    <a:pt x="160" y="6"/>
                  </a:lnTo>
                  <a:lnTo>
                    <a:pt x="153" y="0"/>
                  </a:lnTo>
                  <a:lnTo>
                    <a:pt x="128" y="0"/>
                  </a:lnTo>
                  <a:lnTo>
                    <a:pt x="114" y="18"/>
                  </a:lnTo>
                  <a:lnTo>
                    <a:pt x="89" y="0"/>
                  </a:lnTo>
                  <a:lnTo>
                    <a:pt x="57" y="12"/>
                  </a:lnTo>
                  <a:lnTo>
                    <a:pt x="63" y="31"/>
                  </a:lnTo>
                  <a:lnTo>
                    <a:pt x="44" y="31"/>
                  </a:lnTo>
                  <a:lnTo>
                    <a:pt x="38" y="38"/>
                  </a:lnTo>
                  <a:lnTo>
                    <a:pt x="38" y="56"/>
                  </a:lnTo>
                  <a:lnTo>
                    <a:pt x="5" y="56"/>
                  </a:lnTo>
                  <a:lnTo>
                    <a:pt x="0" y="63"/>
                  </a:lnTo>
                  <a:lnTo>
                    <a:pt x="18" y="82"/>
                  </a:lnTo>
                  <a:lnTo>
                    <a:pt x="5" y="88"/>
                  </a:lnTo>
                  <a:lnTo>
                    <a:pt x="5" y="88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29" name="Freeform 5"/>
            <p:cNvSpPr>
              <a:spLocks noChangeAspect="1"/>
            </p:cNvSpPr>
            <p:nvPr/>
          </p:nvSpPr>
          <p:spPr bwMode="gray">
            <a:xfrm>
              <a:off x="4995" y="3261"/>
              <a:ext cx="168" cy="133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0" y="23"/>
                </a:cxn>
                <a:cxn ang="0">
                  <a:pos x="10" y="34"/>
                </a:cxn>
                <a:cxn ang="0">
                  <a:pos x="1" y="49"/>
                </a:cxn>
                <a:cxn ang="0">
                  <a:pos x="9" y="61"/>
                </a:cxn>
                <a:cxn ang="0">
                  <a:pos x="57" y="64"/>
                </a:cxn>
                <a:cxn ang="0">
                  <a:pos x="66" y="53"/>
                </a:cxn>
                <a:cxn ang="0">
                  <a:pos x="77" y="54"/>
                </a:cxn>
                <a:cxn ang="0">
                  <a:pos x="79" y="41"/>
                </a:cxn>
                <a:cxn ang="0">
                  <a:pos x="64" y="31"/>
                </a:cxn>
                <a:cxn ang="0">
                  <a:pos x="71" y="15"/>
                </a:cxn>
                <a:cxn ang="0">
                  <a:pos x="39" y="19"/>
                </a:cxn>
                <a:cxn ang="0">
                  <a:pos x="28" y="0"/>
                </a:cxn>
                <a:cxn ang="0">
                  <a:pos x="17" y="7"/>
                </a:cxn>
                <a:cxn ang="0">
                  <a:pos x="22" y="21"/>
                </a:cxn>
                <a:cxn ang="0">
                  <a:pos x="8" y="13"/>
                </a:cxn>
                <a:cxn ang="0">
                  <a:pos x="6" y="16"/>
                </a:cxn>
              </a:cxnLst>
              <a:rect l="0" t="0" r="r" b="b"/>
              <a:pathLst>
                <a:path w="79" h="64">
                  <a:moveTo>
                    <a:pt x="6" y="16"/>
                  </a:moveTo>
                  <a:lnTo>
                    <a:pt x="0" y="23"/>
                  </a:lnTo>
                  <a:lnTo>
                    <a:pt x="10" y="34"/>
                  </a:lnTo>
                  <a:lnTo>
                    <a:pt x="1" y="49"/>
                  </a:lnTo>
                  <a:lnTo>
                    <a:pt x="9" y="61"/>
                  </a:lnTo>
                  <a:lnTo>
                    <a:pt x="57" y="64"/>
                  </a:lnTo>
                  <a:lnTo>
                    <a:pt x="66" y="53"/>
                  </a:lnTo>
                  <a:lnTo>
                    <a:pt x="77" y="54"/>
                  </a:lnTo>
                  <a:lnTo>
                    <a:pt x="79" y="41"/>
                  </a:lnTo>
                  <a:lnTo>
                    <a:pt x="64" y="31"/>
                  </a:lnTo>
                  <a:lnTo>
                    <a:pt x="71" y="15"/>
                  </a:lnTo>
                  <a:lnTo>
                    <a:pt x="39" y="19"/>
                  </a:lnTo>
                  <a:lnTo>
                    <a:pt x="28" y="0"/>
                  </a:lnTo>
                  <a:lnTo>
                    <a:pt x="17" y="7"/>
                  </a:lnTo>
                  <a:lnTo>
                    <a:pt x="22" y="21"/>
                  </a:lnTo>
                  <a:lnTo>
                    <a:pt x="8" y="13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30" name="Freeform 6"/>
            <p:cNvSpPr>
              <a:spLocks noChangeAspect="1"/>
            </p:cNvSpPr>
            <p:nvPr/>
          </p:nvSpPr>
          <p:spPr bwMode="gray">
            <a:xfrm>
              <a:off x="4995" y="3261"/>
              <a:ext cx="168" cy="133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0" y="23"/>
                </a:cxn>
                <a:cxn ang="0">
                  <a:pos x="10" y="34"/>
                </a:cxn>
                <a:cxn ang="0">
                  <a:pos x="1" y="49"/>
                </a:cxn>
                <a:cxn ang="0">
                  <a:pos x="9" y="61"/>
                </a:cxn>
                <a:cxn ang="0">
                  <a:pos x="57" y="64"/>
                </a:cxn>
                <a:cxn ang="0">
                  <a:pos x="66" y="53"/>
                </a:cxn>
                <a:cxn ang="0">
                  <a:pos x="77" y="54"/>
                </a:cxn>
                <a:cxn ang="0">
                  <a:pos x="79" y="41"/>
                </a:cxn>
                <a:cxn ang="0">
                  <a:pos x="64" y="31"/>
                </a:cxn>
                <a:cxn ang="0">
                  <a:pos x="71" y="15"/>
                </a:cxn>
                <a:cxn ang="0">
                  <a:pos x="39" y="19"/>
                </a:cxn>
                <a:cxn ang="0">
                  <a:pos x="28" y="0"/>
                </a:cxn>
                <a:cxn ang="0">
                  <a:pos x="17" y="7"/>
                </a:cxn>
                <a:cxn ang="0">
                  <a:pos x="22" y="21"/>
                </a:cxn>
                <a:cxn ang="0">
                  <a:pos x="8" y="13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79" h="64">
                  <a:moveTo>
                    <a:pt x="6" y="16"/>
                  </a:moveTo>
                  <a:lnTo>
                    <a:pt x="0" y="23"/>
                  </a:lnTo>
                  <a:lnTo>
                    <a:pt x="10" y="34"/>
                  </a:lnTo>
                  <a:lnTo>
                    <a:pt x="1" y="49"/>
                  </a:lnTo>
                  <a:lnTo>
                    <a:pt x="9" y="61"/>
                  </a:lnTo>
                  <a:lnTo>
                    <a:pt x="57" y="64"/>
                  </a:lnTo>
                  <a:lnTo>
                    <a:pt x="66" y="53"/>
                  </a:lnTo>
                  <a:lnTo>
                    <a:pt x="77" y="54"/>
                  </a:lnTo>
                  <a:lnTo>
                    <a:pt x="79" y="41"/>
                  </a:lnTo>
                  <a:lnTo>
                    <a:pt x="64" y="31"/>
                  </a:lnTo>
                  <a:lnTo>
                    <a:pt x="71" y="15"/>
                  </a:lnTo>
                  <a:lnTo>
                    <a:pt x="39" y="19"/>
                  </a:lnTo>
                  <a:lnTo>
                    <a:pt x="28" y="0"/>
                  </a:lnTo>
                  <a:lnTo>
                    <a:pt x="17" y="7"/>
                  </a:lnTo>
                  <a:lnTo>
                    <a:pt x="22" y="21"/>
                  </a:lnTo>
                  <a:lnTo>
                    <a:pt x="8" y="13"/>
                  </a:lnTo>
                  <a:lnTo>
                    <a:pt x="6" y="16"/>
                  </a:lnTo>
                  <a:lnTo>
                    <a:pt x="6" y="16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31" name="Freeform 7"/>
            <p:cNvSpPr>
              <a:spLocks noChangeAspect="1"/>
            </p:cNvSpPr>
            <p:nvPr/>
          </p:nvSpPr>
          <p:spPr bwMode="gray">
            <a:xfrm>
              <a:off x="2922" y="2538"/>
              <a:ext cx="34" cy="3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12"/>
                </a:cxn>
                <a:cxn ang="0">
                  <a:pos x="9" y="16"/>
                </a:cxn>
                <a:cxn ang="0">
                  <a:pos x="0" y="8"/>
                </a:cxn>
                <a:cxn ang="0">
                  <a:pos x="6" y="7"/>
                </a:cxn>
                <a:cxn ang="0">
                  <a:pos x="10" y="0"/>
                </a:cxn>
              </a:cxnLst>
              <a:rect l="0" t="0" r="r" b="b"/>
              <a:pathLst>
                <a:path w="17" h="16">
                  <a:moveTo>
                    <a:pt x="10" y="0"/>
                  </a:moveTo>
                  <a:lnTo>
                    <a:pt x="17" y="12"/>
                  </a:lnTo>
                  <a:lnTo>
                    <a:pt x="9" y="16"/>
                  </a:lnTo>
                  <a:lnTo>
                    <a:pt x="0" y="8"/>
                  </a:lnTo>
                  <a:lnTo>
                    <a:pt x="6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32" name="Freeform 8"/>
            <p:cNvSpPr>
              <a:spLocks noChangeAspect="1"/>
            </p:cNvSpPr>
            <p:nvPr/>
          </p:nvSpPr>
          <p:spPr bwMode="gray">
            <a:xfrm>
              <a:off x="2922" y="2538"/>
              <a:ext cx="34" cy="3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12"/>
                </a:cxn>
                <a:cxn ang="0">
                  <a:pos x="9" y="16"/>
                </a:cxn>
                <a:cxn ang="0">
                  <a:pos x="0" y="8"/>
                </a:cxn>
                <a:cxn ang="0">
                  <a:pos x="6" y="7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7" h="16">
                  <a:moveTo>
                    <a:pt x="10" y="0"/>
                  </a:moveTo>
                  <a:lnTo>
                    <a:pt x="17" y="12"/>
                  </a:lnTo>
                  <a:lnTo>
                    <a:pt x="9" y="16"/>
                  </a:lnTo>
                  <a:lnTo>
                    <a:pt x="0" y="8"/>
                  </a:lnTo>
                  <a:lnTo>
                    <a:pt x="6" y="7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33" name="Freeform 9"/>
            <p:cNvSpPr>
              <a:spLocks noChangeAspect="1"/>
            </p:cNvSpPr>
            <p:nvPr/>
          </p:nvSpPr>
          <p:spPr bwMode="gray">
            <a:xfrm>
              <a:off x="3805" y="4500"/>
              <a:ext cx="244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83" y="20"/>
                </a:cxn>
                <a:cxn ang="0">
                  <a:pos x="83" y="26"/>
                </a:cxn>
                <a:cxn ang="0">
                  <a:pos x="115" y="51"/>
                </a:cxn>
                <a:cxn ang="0">
                  <a:pos x="77" y="51"/>
                </a:cxn>
                <a:cxn ang="0">
                  <a:pos x="58" y="32"/>
                </a:cxn>
                <a:cxn ang="0">
                  <a:pos x="26" y="13"/>
                </a:cxn>
                <a:cxn ang="0">
                  <a:pos x="7" y="13"/>
                </a:cxn>
                <a:cxn ang="0">
                  <a:pos x="0" y="0"/>
                </a:cxn>
              </a:cxnLst>
              <a:rect l="0" t="0" r="r" b="b"/>
              <a:pathLst>
                <a:path w="115" h="51">
                  <a:moveTo>
                    <a:pt x="0" y="0"/>
                  </a:moveTo>
                  <a:lnTo>
                    <a:pt x="32" y="0"/>
                  </a:lnTo>
                  <a:lnTo>
                    <a:pt x="83" y="20"/>
                  </a:lnTo>
                  <a:lnTo>
                    <a:pt x="83" y="26"/>
                  </a:lnTo>
                  <a:lnTo>
                    <a:pt x="115" y="51"/>
                  </a:lnTo>
                  <a:lnTo>
                    <a:pt x="77" y="51"/>
                  </a:lnTo>
                  <a:lnTo>
                    <a:pt x="58" y="32"/>
                  </a:lnTo>
                  <a:lnTo>
                    <a:pt x="26" y="13"/>
                  </a:lnTo>
                  <a:lnTo>
                    <a:pt x="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34" name="Freeform 10"/>
            <p:cNvSpPr>
              <a:spLocks noChangeAspect="1"/>
            </p:cNvSpPr>
            <p:nvPr/>
          </p:nvSpPr>
          <p:spPr bwMode="gray">
            <a:xfrm>
              <a:off x="3805" y="4500"/>
              <a:ext cx="244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83" y="20"/>
                </a:cxn>
                <a:cxn ang="0">
                  <a:pos x="83" y="26"/>
                </a:cxn>
                <a:cxn ang="0">
                  <a:pos x="115" y="51"/>
                </a:cxn>
                <a:cxn ang="0">
                  <a:pos x="77" y="51"/>
                </a:cxn>
                <a:cxn ang="0">
                  <a:pos x="58" y="32"/>
                </a:cxn>
                <a:cxn ang="0">
                  <a:pos x="26" y="13"/>
                </a:cxn>
                <a:cxn ang="0">
                  <a:pos x="7" y="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5" h="51">
                  <a:moveTo>
                    <a:pt x="0" y="0"/>
                  </a:moveTo>
                  <a:lnTo>
                    <a:pt x="32" y="0"/>
                  </a:lnTo>
                  <a:lnTo>
                    <a:pt x="83" y="20"/>
                  </a:lnTo>
                  <a:lnTo>
                    <a:pt x="83" y="26"/>
                  </a:lnTo>
                  <a:lnTo>
                    <a:pt x="115" y="51"/>
                  </a:lnTo>
                  <a:lnTo>
                    <a:pt x="77" y="51"/>
                  </a:lnTo>
                  <a:lnTo>
                    <a:pt x="58" y="32"/>
                  </a:lnTo>
                  <a:lnTo>
                    <a:pt x="26" y="13"/>
                  </a:lnTo>
                  <a:lnTo>
                    <a:pt x="7" y="1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35" name="Freeform 11"/>
            <p:cNvSpPr>
              <a:spLocks noChangeAspect="1"/>
            </p:cNvSpPr>
            <p:nvPr/>
          </p:nvSpPr>
          <p:spPr bwMode="gray">
            <a:xfrm>
              <a:off x="3769" y="4524"/>
              <a:ext cx="30" cy="20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8" y="10"/>
                </a:cxn>
                <a:cxn ang="0">
                  <a:pos x="14" y="6"/>
                </a:cxn>
                <a:cxn ang="0">
                  <a:pos x="11" y="2"/>
                </a:cxn>
              </a:cxnLst>
              <a:rect l="0" t="0" r="r" b="b"/>
              <a:pathLst>
                <a:path w="14" h="10">
                  <a:moveTo>
                    <a:pt x="11" y="2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8" y="10"/>
                  </a:lnTo>
                  <a:lnTo>
                    <a:pt x="14" y="6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36" name="Freeform 12"/>
            <p:cNvSpPr>
              <a:spLocks noChangeAspect="1"/>
            </p:cNvSpPr>
            <p:nvPr/>
          </p:nvSpPr>
          <p:spPr bwMode="gray">
            <a:xfrm>
              <a:off x="3769" y="4524"/>
              <a:ext cx="30" cy="20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8" y="10"/>
                </a:cxn>
                <a:cxn ang="0">
                  <a:pos x="14" y="6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4" h="10">
                  <a:moveTo>
                    <a:pt x="11" y="2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8" y="10"/>
                  </a:lnTo>
                  <a:lnTo>
                    <a:pt x="14" y="6"/>
                  </a:lnTo>
                  <a:lnTo>
                    <a:pt x="11" y="2"/>
                  </a:lnTo>
                  <a:lnTo>
                    <a:pt x="11" y="2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37" name="Freeform 13"/>
            <p:cNvSpPr>
              <a:spLocks noChangeAspect="1"/>
            </p:cNvSpPr>
            <p:nvPr/>
          </p:nvSpPr>
          <p:spPr bwMode="gray">
            <a:xfrm>
              <a:off x="3929" y="4620"/>
              <a:ext cx="60" cy="24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13" y="5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0" y="12"/>
                </a:cxn>
                <a:cxn ang="0">
                  <a:pos x="29" y="10"/>
                </a:cxn>
                <a:cxn ang="0">
                  <a:pos x="24" y="8"/>
                </a:cxn>
              </a:cxnLst>
              <a:rect l="0" t="0" r="r" b="b"/>
              <a:pathLst>
                <a:path w="29" h="12">
                  <a:moveTo>
                    <a:pt x="24" y="8"/>
                  </a:moveTo>
                  <a:lnTo>
                    <a:pt x="13" y="5"/>
                  </a:lnTo>
                  <a:lnTo>
                    <a:pt x="6" y="0"/>
                  </a:lnTo>
                  <a:lnTo>
                    <a:pt x="0" y="2"/>
                  </a:lnTo>
                  <a:lnTo>
                    <a:pt x="10" y="12"/>
                  </a:lnTo>
                  <a:lnTo>
                    <a:pt x="29" y="1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38" name="Freeform 14"/>
            <p:cNvSpPr>
              <a:spLocks noChangeAspect="1"/>
            </p:cNvSpPr>
            <p:nvPr/>
          </p:nvSpPr>
          <p:spPr bwMode="gray">
            <a:xfrm>
              <a:off x="3929" y="4620"/>
              <a:ext cx="60" cy="24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13" y="5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0" y="12"/>
                </a:cxn>
                <a:cxn ang="0">
                  <a:pos x="29" y="10"/>
                </a:cxn>
                <a:cxn ang="0">
                  <a:pos x="24" y="8"/>
                </a:cxn>
                <a:cxn ang="0">
                  <a:pos x="24" y="8"/>
                </a:cxn>
              </a:cxnLst>
              <a:rect l="0" t="0" r="r" b="b"/>
              <a:pathLst>
                <a:path w="29" h="12">
                  <a:moveTo>
                    <a:pt x="24" y="8"/>
                  </a:moveTo>
                  <a:lnTo>
                    <a:pt x="13" y="5"/>
                  </a:lnTo>
                  <a:lnTo>
                    <a:pt x="6" y="0"/>
                  </a:lnTo>
                  <a:lnTo>
                    <a:pt x="0" y="2"/>
                  </a:lnTo>
                  <a:lnTo>
                    <a:pt x="10" y="12"/>
                  </a:lnTo>
                  <a:lnTo>
                    <a:pt x="29" y="10"/>
                  </a:lnTo>
                  <a:lnTo>
                    <a:pt x="24" y="8"/>
                  </a:lnTo>
                  <a:lnTo>
                    <a:pt x="24" y="8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39" name="Freeform 15"/>
            <p:cNvSpPr>
              <a:spLocks noChangeAspect="1"/>
            </p:cNvSpPr>
            <p:nvPr/>
          </p:nvSpPr>
          <p:spPr bwMode="gray">
            <a:xfrm>
              <a:off x="4049" y="4579"/>
              <a:ext cx="177" cy="8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" y="13"/>
                </a:cxn>
                <a:cxn ang="0">
                  <a:pos x="0" y="32"/>
                </a:cxn>
                <a:cxn ang="0">
                  <a:pos x="25" y="39"/>
                </a:cxn>
                <a:cxn ang="0">
                  <a:pos x="50" y="32"/>
                </a:cxn>
                <a:cxn ang="0">
                  <a:pos x="70" y="39"/>
                </a:cxn>
                <a:cxn ang="0">
                  <a:pos x="83" y="32"/>
                </a:cxn>
                <a:cxn ang="0">
                  <a:pos x="83" y="26"/>
                </a:cxn>
                <a:cxn ang="0">
                  <a:pos x="50" y="0"/>
                </a:cxn>
                <a:cxn ang="0">
                  <a:pos x="19" y="0"/>
                </a:cxn>
              </a:cxnLst>
              <a:rect l="0" t="0" r="r" b="b"/>
              <a:pathLst>
                <a:path w="83" h="39">
                  <a:moveTo>
                    <a:pt x="19" y="0"/>
                  </a:moveTo>
                  <a:lnTo>
                    <a:pt x="25" y="13"/>
                  </a:lnTo>
                  <a:lnTo>
                    <a:pt x="0" y="32"/>
                  </a:lnTo>
                  <a:lnTo>
                    <a:pt x="25" y="39"/>
                  </a:lnTo>
                  <a:lnTo>
                    <a:pt x="50" y="32"/>
                  </a:lnTo>
                  <a:lnTo>
                    <a:pt x="70" y="39"/>
                  </a:lnTo>
                  <a:lnTo>
                    <a:pt x="83" y="32"/>
                  </a:lnTo>
                  <a:lnTo>
                    <a:pt x="83" y="26"/>
                  </a:lnTo>
                  <a:lnTo>
                    <a:pt x="5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40" name="Freeform 16"/>
            <p:cNvSpPr>
              <a:spLocks noChangeAspect="1"/>
            </p:cNvSpPr>
            <p:nvPr/>
          </p:nvSpPr>
          <p:spPr bwMode="gray">
            <a:xfrm>
              <a:off x="4049" y="4579"/>
              <a:ext cx="177" cy="8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" y="13"/>
                </a:cxn>
                <a:cxn ang="0">
                  <a:pos x="0" y="32"/>
                </a:cxn>
                <a:cxn ang="0">
                  <a:pos x="25" y="39"/>
                </a:cxn>
                <a:cxn ang="0">
                  <a:pos x="50" y="32"/>
                </a:cxn>
                <a:cxn ang="0">
                  <a:pos x="70" y="39"/>
                </a:cxn>
                <a:cxn ang="0">
                  <a:pos x="83" y="32"/>
                </a:cxn>
                <a:cxn ang="0">
                  <a:pos x="83" y="26"/>
                </a:cxn>
                <a:cxn ang="0">
                  <a:pos x="50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83" h="39">
                  <a:moveTo>
                    <a:pt x="19" y="0"/>
                  </a:moveTo>
                  <a:lnTo>
                    <a:pt x="25" y="13"/>
                  </a:lnTo>
                  <a:lnTo>
                    <a:pt x="0" y="32"/>
                  </a:lnTo>
                  <a:lnTo>
                    <a:pt x="25" y="39"/>
                  </a:lnTo>
                  <a:lnTo>
                    <a:pt x="50" y="32"/>
                  </a:lnTo>
                  <a:lnTo>
                    <a:pt x="70" y="39"/>
                  </a:lnTo>
                  <a:lnTo>
                    <a:pt x="83" y="32"/>
                  </a:lnTo>
                  <a:lnTo>
                    <a:pt x="83" y="26"/>
                  </a:lnTo>
                  <a:lnTo>
                    <a:pt x="50" y="0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41" name="Freeform 17"/>
            <p:cNvSpPr>
              <a:spLocks noChangeAspect="1"/>
            </p:cNvSpPr>
            <p:nvPr/>
          </p:nvSpPr>
          <p:spPr bwMode="gray">
            <a:xfrm>
              <a:off x="4263" y="4649"/>
              <a:ext cx="62" cy="2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0"/>
                </a:cxn>
                <a:cxn ang="0">
                  <a:pos x="26" y="0"/>
                </a:cxn>
                <a:cxn ang="0">
                  <a:pos x="29" y="4"/>
                </a:cxn>
                <a:cxn ang="0">
                  <a:pos x="19" y="10"/>
                </a:cxn>
                <a:cxn ang="0">
                  <a:pos x="3" y="9"/>
                </a:cxn>
                <a:cxn ang="0">
                  <a:pos x="0" y="5"/>
                </a:cxn>
              </a:cxnLst>
              <a:rect l="0" t="0" r="r" b="b"/>
              <a:pathLst>
                <a:path w="29" h="10">
                  <a:moveTo>
                    <a:pt x="0" y="5"/>
                  </a:moveTo>
                  <a:lnTo>
                    <a:pt x="12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19" y="10"/>
                  </a:lnTo>
                  <a:lnTo>
                    <a:pt x="3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42" name="Freeform 18"/>
            <p:cNvSpPr>
              <a:spLocks noChangeAspect="1"/>
            </p:cNvSpPr>
            <p:nvPr/>
          </p:nvSpPr>
          <p:spPr bwMode="gray">
            <a:xfrm>
              <a:off x="4263" y="4649"/>
              <a:ext cx="62" cy="2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0"/>
                </a:cxn>
                <a:cxn ang="0">
                  <a:pos x="26" y="0"/>
                </a:cxn>
                <a:cxn ang="0">
                  <a:pos x="29" y="4"/>
                </a:cxn>
                <a:cxn ang="0">
                  <a:pos x="19" y="10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0">
                  <a:moveTo>
                    <a:pt x="0" y="5"/>
                  </a:moveTo>
                  <a:lnTo>
                    <a:pt x="12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19" y="10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43" name="Freeform 19"/>
            <p:cNvSpPr>
              <a:spLocks noChangeAspect="1"/>
            </p:cNvSpPr>
            <p:nvPr/>
          </p:nvSpPr>
          <p:spPr bwMode="gray">
            <a:xfrm>
              <a:off x="4266" y="3730"/>
              <a:ext cx="107" cy="110"/>
            </a:xfrm>
            <a:custGeom>
              <a:avLst/>
              <a:gdLst/>
              <a:ahLst/>
              <a:cxnLst>
                <a:cxn ang="0">
                  <a:pos x="3" y="40"/>
                </a:cxn>
                <a:cxn ang="0">
                  <a:pos x="10" y="25"/>
                </a:cxn>
                <a:cxn ang="0">
                  <a:pos x="38" y="6"/>
                </a:cxn>
                <a:cxn ang="0">
                  <a:pos x="41" y="0"/>
                </a:cxn>
                <a:cxn ang="0">
                  <a:pos x="51" y="0"/>
                </a:cxn>
                <a:cxn ang="0">
                  <a:pos x="44" y="13"/>
                </a:cxn>
                <a:cxn ang="0">
                  <a:pos x="31" y="28"/>
                </a:cxn>
                <a:cxn ang="0">
                  <a:pos x="10" y="43"/>
                </a:cxn>
                <a:cxn ang="0">
                  <a:pos x="0" y="54"/>
                </a:cxn>
                <a:cxn ang="0">
                  <a:pos x="0" y="45"/>
                </a:cxn>
                <a:cxn ang="0">
                  <a:pos x="3" y="40"/>
                </a:cxn>
              </a:cxnLst>
              <a:rect l="0" t="0" r="r" b="b"/>
              <a:pathLst>
                <a:path w="51" h="54">
                  <a:moveTo>
                    <a:pt x="3" y="40"/>
                  </a:moveTo>
                  <a:lnTo>
                    <a:pt x="10" y="25"/>
                  </a:lnTo>
                  <a:lnTo>
                    <a:pt x="38" y="6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44" y="13"/>
                  </a:lnTo>
                  <a:lnTo>
                    <a:pt x="31" y="28"/>
                  </a:lnTo>
                  <a:lnTo>
                    <a:pt x="10" y="43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44" name="Freeform 20"/>
            <p:cNvSpPr>
              <a:spLocks noChangeAspect="1"/>
            </p:cNvSpPr>
            <p:nvPr/>
          </p:nvSpPr>
          <p:spPr bwMode="gray">
            <a:xfrm>
              <a:off x="4266" y="3730"/>
              <a:ext cx="107" cy="110"/>
            </a:xfrm>
            <a:custGeom>
              <a:avLst/>
              <a:gdLst/>
              <a:ahLst/>
              <a:cxnLst>
                <a:cxn ang="0">
                  <a:pos x="3" y="40"/>
                </a:cxn>
                <a:cxn ang="0">
                  <a:pos x="10" y="25"/>
                </a:cxn>
                <a:cxn ang="0">
                  <a:pos x="38" y="6"/>
                </a:cxn>
                <a:cxn ang="0">
                  <a:pos x="41" y="0"/>
                </a:cxn>
                <a:cxn ang="0">
                  <a:pos x="51" y="0"/>
                </a:cxn>
                <a:cxn ang="0">
                  <a:pos x="44" y="13"/>
                </a:cxn>
                <a:cxn ang="0">
                  <a:pos x="31" y="28"/>
                </a:cxn>
                <a:cxn ang="0">
                  <a:pos x="10" y="43"/>
                </a:cxn>
                <a:cxn ang="0">
                  <a:pos x="0" y="54"/>
                </a:cxn>
                <a:cxn ang="0">
                  <a:pos x="0" y="45"/>
                </a:cxn>
                <a:cxn ang="0">
                  <a:pos x="3" y="40"/>
                </a:cxn>
                <a:cxn ang="0">
                  <a:pos x="3" y="40"/>
                </a:cxn>
              </a:cxnLst>
              <a:rect l="0" t="0" r="r" b="b"/>
              <a:pathLst>
                <a:path w="51" h="54">
                  <a:moveTo>
                    <a:pt x="3" y="40"/>
                  </a:moveTo>
                  <a:lnTo>
                    <a:pt x="10" y="25"/>
                  </a:lnTo>
                  <a:lnTo>
                    <a:pt x="38" y="6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44" y="13"/>
                  </a:lnTo>
                  <a:lnTo>
                    <a:pt x="31" y="28"/>
                  </a:lnTo>
                  <a:lnTo>
                    <a:pt x="10" y="43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3" y="40"/>
                  </a:lnTo>
                  <a:lnTo>
                    <a:pt x="3" y="4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45" name="Freeform 21"/>
            <p:cNvSpPr>
              <a:spLocks noChangeAspect="1"/>
            </p:cNvSpPr>
            <p:nvPr/>
          </p:nvSpPr>
          <p:spPr bwMode="gray">
            <a:xfrm>
              <a:off x="4255" y="3614"/>
              <a:ext cx="40" cy="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2" y="19"/>
                </a:cxn>
                <a:cxn ang="0">
                  <a:pos x="10" y="20"/>
                </a:cxn>
                <a:cxn ang="0">
                  <a:pos x="18" y="17"/>
                </a:cxn>
                <a:cxn ang="0">
                  <a:pos x="19" y="9"/>
                </a:cxn>
                <a:cxn ang="0">
                  <a:pos x="11" y="8"/>
                </a:cxn>
                <a:cxn ang="0">
                  <a:pos x="11" y="1"/>
                </a:cxn>
                <a:cxn ang="0">
                  <a:pos x="5" y="0"/>
                </a:cxn>
              </a:cxnLst>
              <a:rect l="0" t="0" r="r" b="b"/>
              <a:pathLst>
                <a:path w="19" h="20">
                  <a:moveTo>
                    <a:pt x="5" y="0"/>
                  </a:moveTo>
                  <a:lnTo>
                    <a:pt x="0" y="4"/>
                  </a:lnTo>
                  <a:lnTo>
                    <a:pt x="2" y="19"/>
                  </a:lnTo>
                  <a:lnTo>
                    <a:pt x="10" y="20"/>
                  </a:lnTo>
                  <a:lnTo>
                    <a:pt x="18" y="17"/>
                  </a:lnTo>
                  <a:lnTo>
                    <a:pt x="19" y="9"/>
                  </a:lnTo>
                  <a:lnTo>
                    <a:pt x="11" y="8"/>
                  </a:lnTo>
                  <a:lnTo>
                    <a:pt x="11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46" name="Freeform 22"/>
            <p:cNvSpPr>
              <a:spLocks noChangeAspect="1"/>
            </p:cNvSpPr>
            <p:nvPr/>
          </p:nvSpPr>
          <p:spPr bwMode="gray">
            <a:xfrm>
              <a:off x="4255" y="3614"/>
              <a:ext cx="40" cy="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4"/>
                </a:cxn>
                <a:cxn ang="0">
                  <a:pos x="2" y="19"/>
                </a:cxn>
                <a:cxn ang="0">
                  <a:pos x="10" y="20"/>
                </a:cxn>
                <a:cxn ang="0">
                  <a:pos x="18" y="17"/>
                </a:cxn>
                <a:cxn ang="0">
                  <a:pos x="19" y="9"/>
                </a:cxn>
                <a:cxn ang="0">
                  <a:pos x="11" y="8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20">
                  <a:moveTo>
                    <a:pt x="5" y="0"/>
                  </a:moveTo>
                  <a:lnTo>
                    <a:pt x="0" y="4"/>
                  </a:lnTo>
                  <a:lnTo>
                    <a:pt x="2" y="19"/>
                  </a:lnTo>
                  <a:lnTo>
                    <a:pt x="10" y="20"/>
                  </a:lnTo>
                  <a:lnTo>
                    <a:pt x="18" y="17"/>
                  </a:lnTo>
                  <a:lnTo>
                    <a:pt x="19" y="9"/>
                  </a:lnTo>
                  <a:lnTo>
                    <a:pt x="11" y="8"/>
                  </a:lnTo>
                  <a:lnTo>
                    <a:pt x="11" y="1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47" name="Freeform 23"/>
            <p:cNvSpPr>
              <a:spLocks noChangeAspect="1"/>
            </p:cNvSpPr>
            <p:nvPr/>
          </p:nvSpPr>
          <p:spPr bwMode="gray">
            <a:xfrm>
              <a:off x="4352" y="3576"/>
              <a:ext cx="112" cy="11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0" y="40"/>
                </a:cxn>
                <a:cxn ang="0">
                  <a:pos x="0" y="53"/>
                </a:cxn>
                <a:cxn ang="0">
                  <a:pos x="14" y="48"/>
                </a:cxn>
                <a:cxn ang="0">
                  <a:pos x="16" y="43"/>
                </a:cxn>
                <a:cxn ang="0">
                  <a:pos x="19" y="49"/>
                </a:cxn>
                <a:cxn ang="0">
                  <a:pos x="29" y="49"/>
                </a:cxn>
                <a:cxn ang="0">
                  <a:pos x="31" y="40"/>
                </a:cxn>
                <a:cxn ang="0">
                  <a:pos x="41" y="49"/>
                </a:cxn>
                <a:cxn ang="0">
                  <a:pos x="53" y="49"/>
                </a:cxn>
                <a:cxn ang="0">
                  <a:pos x="45" y="34"/>
                </a:cxn>
                <a:cxn ang="0">
                  <a:pos x="39" y="15"/>
                </a:cxn>
                <a:cxn ang="0">
                  <a:pos x="25" y="11"/>
                </a:cxn>
                <a:cxn ang="0">
                  <a:pos x="18" y="17"/>
                </a:cxn>
                <a:cxn ang="0">
                  <a:pos x="15" y="15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8" y="3"/>
                </a:cxn>
              </a:cxnLst>
              <a:rect l="0" t="0" r="r" b="b"/>
              <a:pathLst>
                <a:path w="53" h="53">
                  <a:moveTo>
                    <a:pt x="8" y="3"/>
                  </a:moveTo>
                  <a:lnTo>
                    <a:pt x="0" y="40"/>
                  </a:lnTo>
                  <a:lnTo>
                    <a:pt x="0" y="53"/>
                  </a:lnTo>
                  <a:lnTo>
                    <a:pt x="14" y="48"/>
                  </a:lnTo>
                  <a:lnTo>
                    <a:pt x="16" y="43"/>
                  </a:lnTo>
                  <a:lnTo>
                    <a:pt x="19" y="49"/>
                  </a:lnTo>
                  <a:lnTo>
                    <a:pt x="29" y="49"/>
                  </a:lnTo>
                  <a:lnTo>
                    <a:pt x="31" y="40"/>
                  </a:lnTo>
                  <a:lnTo>
                    <a:pt x="41" y="49"/>
                  </a:lnTo>
                  <a:lnTo>
                    <a:pt x="53" y="49"/>
                  </a:lnTo>
                  <a:lnTo>
                    <a:pt x="45" y="34"/>
                  </a:lnTo>
                  <a:lnTo>
                    <a:pt x="39" y="15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5" y="15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Freeform 24"/>
            <p:cNvSpPr>
              <a:spLocks noChangeAspect="1"/>
            </p:cNvSpPr>
            <p:nvPr/>
          </p:nvSpPr>
          <p:spPr bwMode="gray">
            <a:xfrm>
              <a:off x="4352" y="3576"/>
              <a:ext cx="112" cy="11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0" y="40"/>
                </a:cxn>
                <a:cxn ang="0">
                  <a:pos x="0" y="53"/>
                </a:cxn>
                <a:cxn ang="0">
                  <a:pos x="14" y="48"/>
                </a:cxn>
                <a:cxn ang="0">
                  <a:pos x="16" y="43"/>
                </a:cxn>
                <a:cxn ang="0">
                  <a:pos x="19" y="49"/>
                </a:cxn>
                <a:cxn ang="0">
                  <a:pos x="29" y="49"/>
                </a:cxn>
                <a:cxn ang="0">
                  <a:pos x="31" y="40"/>
                </a:cxn>
                <a:cxn ang="0">
                  <a:pos x="41" y="49"/>
                </a:cxn>
                <a:cxn ang="0">
                  <a:pos x="53" y="49"/>
                </a:cxn>
                <a:cxn ang="0">
                  <a:pos x="45" y="34"/>
                </a:cxn>
                <a:cxn ang="0">
                  <a:pos x="39" y="15"/>
                </a:cxn>
                <a:cxn ang="0">
                  <a:pos x="25" y="11"/>
                </a:cxn>
                <a:cxn ang="0">
                  <a:pos x="18" y="17"/>
                </a:cxn>
                <a:cxn ang="0">
                  <a:pos x="15" y="15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53" h="53">
                  <a:moveTo>
                    <a:pt x="8" y="3"/>
                  </a:moveTo>
                  <a:lnTo>
                    <a:pt x="0" y="40"/>
                  </a:lnTo>
                  <a:lnTo>
                    <a:pt x="0" y="53"/>
                  </a:lnTo>
                  <a:lnTo>
                    <a:pt x="14" y="48"/>
                  </a:lnTo>
                  <a:lnTo>
                    <a:pt x="16" y="43"/>
                  </a:lnTo>
                  <a:lnTo>
                    <a:pt x="19" y="49"/>
                  </a:lnTo>
                  <a:lnTo>
                    <a:pt x="29" y="49"/>
                  </a:lnTo>
                  <a:lnTo>
                    <a:pt x="31" y="40"/>
                  </a:lnTo>
                  <a:lnTo>
                    <a:pt x="41" y="49"/>
                  </a:lnTo>
                  <a:lnTo>
                    <a:pt x="53" y="49"/>
                  </a:lnTo>
                  <a:lnTo>
                    <a:pt x="45" y="34"/>
                  </a:lnTo>
                  <a:lnTo>
                    <a:pt x="39" y="15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5" y="15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8" y="3"/>
                  </a:lnTo>
                  <a:lnTo>
                    <a:pt x="8" y="3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Freeform 25"/>
            <p:cNvSpPr>
              <a:spLocks noChangeAspect="1"/>
            </p:cNvSpPr>
            <p:nvPr/>
          </p:nvSpPr>
          <p:spPr bwMode="gray">
            <a:xfrm>
              <a:off x="3840" y="3166"/>
              <a:ext cx="89" cy="8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4"/>
                </a:cxn>
                <a:cxn ang="0">
                  <a:pos x="0" y="34"/>
                </a:cxn>
                <a:cxn ang="0">
                  <a:pos x="9" y="40"/>
                </a:cxn>
                <a:cxn ang="0">
                  <a:pos x="17" y="26"/>
                </a:cxn>
                <a:cxn ang="0">
                  <a:pos x="33" y="29"/>
                </a:cxn>
                <a:cxn ang="0">
                  <a:pos x="42" y="21"/>
                </a:cxn>
                <a:cxn ang="0">
                  <a:pos x="27" y="15"/>
                </a:cxn>
                <a:cxn ang="0">
                  <a:pos x="23" y="1"/>
                </a:cxn>
                <a:cxn ang="0">
                  <a:pos x="16" y="0"/>
                </a:cxn>
              </a:cxnLst>
              <a:rect l="0" t="0" r="r" b="b"/>
              <a:pathLst>
                <a:path w="42" h="40">
                  <a:moveTo>
                    <a:pt x="16" y="0"/>
                  </a:moveTo>
                  <a:lnTo>
                    <a:pt x="8" y="4"/>
                  </a:lnTo>
                  <a:lnTo>
                    <a:pt x="0" y="34"/>
                  </a:lnTo>
                  <a:lnTo>
                    <a:pt x="9" y="40"/>
                  </a:lnTo>
                  <a:lnTo>
                    <a:pt x="17" y="26"/>
                  </a:lnTo>
                  <a:lnTo>
                    <a:pt x="33" y="29"/>
                  </a:lnTo>
                  <a:lnTo>
                    <a:pt x="42" y="21"/>
                  </a:lnTo>
                  <a:lnTo>
                    <a:pt x="27" y="15"/>
                  </a:lnTo>
                  <a:lnTo>
                    <a:pt x="2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50" name="Freeform 26"/>
            <p:cNvSpPr>
              <a:spLocks noChangeAspect="1"/>
            </p:cNvSpPr>
            <p:nvPr/>
          </p:nvSpPr>
          <p:spPr bwMode="gray">
            <a:xfrm>
              <a:off x="3840" y="3166"/>
              <a:ext cx="89" cy="8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4"/>
                </a:cxn>
                <a:cxn ang="0">
                  <a:pos x="0" y="34"/>
                </a:cxn>
                <a:cxn ang="0">
                  <a:pos x="9" y="40"/>
                </a:cxn>
                <a:cxn ang="0">
                  <a:pos x="17" y="26"/>
                </a:cxn>
                <a:cxn ang="0">
                  <a:pos x="33" y="29"/>
                </a:cxn>
                <a:cxn ang="0">
                  <a:pos x="42" y="21"/>
                </a:cxn>
                <a:cxn ang="0">
                  <a:pos x="27" y="15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42" h="40">
                  <a:moveTo>
                    <a:pt x="16" y="0"/>
                  </a:moveTo>
                  <a:lnTo>
                    <a:pt x="8" y="4"/>
                  </a:lnTo>
                  <a:lnTo>
                    <a:pt x="0" y="34"/>
                  </a:lnTo>
                  <a:lnTo>
                    <a:pt x="9" y="40"/>
                  </a:lnTo>
                  <a:lnTo>
                    <a:pt x="17" y="26"/>
                  </a:lnTo>
                  <a:lnTo>
                    <a:pt x="33" y="29"/>
                  </a:lnTo>
                  <a:lnTo>
                    <a:pt x="42" y="21"/>
                  </a:lnTo>
                  <a:lnTo>
                    <a:pt x="27" y="15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6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51" name="Freeform 27"/>
            <p:cNvSpPr>
              <a:spLocks noChangeAspect="1"/>
            </p:cNvSpPr>
            <p:nvPr/>
          </p:nvSpPr>
          <p:spPr bwMode="gray">
            <a:xfrm>
              <a:off x="3914" y="2817"/>
              <a:ext cx="432" cy="485"/>
            </a:xfrm>
            <a:custGeom>
              <a:avLst/>
              <a:gdLst/>
              <a:ahLst/>
              <a:cxnLst>
                <a:cxn ang="0">
                  <a:pos x="13" y="51"/>
                </a:cxn>
                <a:cxn ang="0">
                  <a:pos x="45" y="83"/>
                </a:cxn>
                <a:cxn ang="0">
                  <a:pos x="83" y="83"/>
                </a:cxn>
                <a:cxn ang="0">
                  <a:pos x="108" y="102"/>
                </a:cxn>
                <a:cxn ang="0">
                  <a:pos x="89" y="114"/>
                </a:cxn>
                <a:cxn ang="0">
                  <a:pos x="102" y="152"/>
                </a:cxn>
                <a:cxn ang="0">
                  <a:pos x="89" y="159"/>
                </a:cxn>
                <a:cxn ang="0">
                  <a:pos x="70" y="197"/>
                </a:cxn>
                <a:cxn ang="0">
                  <a:pos x="102" y="190"/>
                </a:cxn>
                <a:cxn ang="0">
                  <a:pos x="134" y="197"/>
                </a:cxn>
                <a:cxn ang="0">
                  <a:pos x="134" y="217"/>
                </a:cxn>
                <a:cxn ang="0">
                  <a:pos x="153" y="217"/>
                </a:cxn>
                <a:cxn ang="0">
                  <a:pos x="166" y="235"/>
                </a:cxn>
                <a:cxn ang="0">
                  <a:pos x="185" y="235"/>
                </a:cxn>
                <a:cxn ang="0">
                  <a:pos x="198" y="190"/>
                </a:cxn>
                <a:cxn ang="0">
                  <a:pos x="185" y="179"/>
                </a:cxn>
                <a:cxn ang="0">
                  <a:pos x="147" y="152"/>
                </a:cxn>
                <a:cxn ang="0">
                  <a:pos x="127" y="152"/>
                </a:cxn>
                <a:cxn ang="0">
                  <a:pos x="127" y="133"/>
                </a:cxn>
                <a:cxn ang="0">
                  <a:pos x="172" y="146"/>
                </a:cxn>
                <a:cxn ang="0">
                  <a:pos x="185" y="165"/>
                </a:cxn>
                <a:cxn ang="0">
                  <a:pos x="204" y="140"/>
                </a:cxn>
                <a:cxn ang="0">
                  <a:pos x="185" y="114"/>
                </a:cxn>
                <a:cxn ang="0">
                  <a:pos x="166" y="114"/>
                </a:cxn>
                <a:cxn ang="0">
                  <a:pos x="147" y="102"/>
                </a:cxn>
                <a:cxn ang="0">
                  <a:pos x="153" y="70"/>
                </a:cxn>
                <a:cxn ang="0">
                  <a:pos x="127" y="70"/>
                </a:cxn>
                <a:cxn ang="0">
                  <a:pos x="121" y="45"/>
                </a:cxn>
                <a:cxn ang="0">
                  <a:pos x="76" y="26"/>
                </a:cxn>
                <a:cxn ang="0">
                  <a:pos x="76" y="38"/>
                </a:cxn>
                <a:cxn ang="0">
                  <a:pos x="64" y="38"/>
                </a:cxn>
                <a:cxn ang="0">
                  <a:pos x="57" y="7"/>
                </a:cxn>
                <a:cxn ang="0">
                  <a:pos x="45" y="0"/>
                </a:cxn>
                <a:cxn ang="0">
                  <a:pos x="45" y="38"/>
                </a:cxn>
                <a:cxn ang="0">
                  <a:pos x="32" y="7"/>
                </a:cxn>
                <a:cxn ang="0">
                  <a:pos x="0" y="26"/>
                </a:cxn>
                <a:cxn ang="0">
                  <a:pos x="26" y="38"/>
                </a:cxn>
                <a:cxn ang="0">
                  <a:pos x="13" y="51"/>
                </a:cxn>
              </a:cxnLst>
              <a:rect l="0" t="0" r="r" b="b"/>
              <a:pathLst>
                <a:path w="204" h="235">
                  <a:moveTo>
                    <a:pt x="13" y="51"/>
                  </a:moveTo>
                  <a:lnTo>
                    <a:pt x="45" y="83"/>
                  </a:lnTo>
                  <a:lnTo>
                    <a:pt x="83" y="83"/>
                  </a:lnTo>
                  <a:lnTo>
                    <a:pt x="108" y="102"/>
                  </a:lnTo>
                  <a:lnTo>
                    <a:pt x="89" y="114"/>
                  </a:lnTo>
                  <a:lnTo>
                    <a:pt x="102" y="152"/>
                  </a:lnTo>
                  <a:lnTo>
                    <a:pt x="89" y="159"/>
                  </a:lnTo>
                  <a:lnTo>
                    <a:pt x="70" y="197"/>
                  </a:lnTo>
                  <a:lnTo>
                    <a:pt x="102" y="190"/>
                  </a:lnTo>
                  <a:lnTo>
                    <a:pt x="134" y="197"/>
                  </a:lnTo>
                  <a:lnTo>
                    <a:pt x="134" y="217"/>
                  </a:lnTo>
                  <a:lnTo>
                    <a:pt x="153" y="217"/>
                  </a:lnTo>
                  <a:lnTo>
                    <a:pt x="166" y="235"/>
                  </a:lnTo>
                  <a:lnTo>
                    <a:pt x="185" y="235"/>
                  </a:lnTo>
                  <a:lnTo>
                    <a:pt x="198" y="190"/>
                  </a:lnTo>
                  <a:lnTo>
                    <a:pt x="185" y="179"/>
                  </a:lnTo>
                  <a:lnTo>
                    <a:pt x="147" y="152"/>
                  </a:lnTo>
                  <a:lnTo>
                    <a:pt x="127" y="152"/>
                  </a:lnTo>
                  <a:lnTo>
                    <a:pt x="127" y="133"/>
                  </a:lnTo>
                  <a:lnTo>
                    <a:pt x="172" y="146"/>
                  </a:lnTo>
                  <a:lnTo>
                    <a:pt x="185" y="165"/>
                  </a:lnTo>
                  <a:lnTo>
                    <a:pt x="204" y="140"/>
                  </a:lnTo>
                  <a:lnTo>
                    <a:pt x="185" y="114"/>
                  </a:lnTo>
                  <a:lnTo>
                    <a:pt x="166" y="114"/>
                  </a:lnTo>
                  <a:lnTo>
                    <a:pt x="147" y="102"/>
                  </a:lnTo>
                  <a:lnTo>
                    <a:pt x="153" y="70"/>
                  </a:lnTo>
                  <a:lnTo>
                    <a:pt x="127" y="70"/>
                  </a:lnTo>
                  <a:lnTo>
                    <a:pt x="121" y="45"/>
                  </a:lnTo>
                  <a:lnTo>
                    <a:pt x="76" y="26"/>
                  </a:lnTo>
                  <a:lnTo>
                    <a:pt x="76" y="38"/>
                  </a:lnTo>
                  <a:lnTo>
                    <a:pt x="64" y="38"/>
                  </a:lnTo>
                  <a:lnTo>
                    <a:pt x="57" y="7"/>
                  </a:lnTo>
                  <a:lnTo>
                    <a:pt x="45" y="0"/>
                  </a:lnTo>
                  <a:lnTo>
                    <a:pt x="45" y="38"/>
                  </a:lnTo>
                  <a:lnTo>
                    <a:pt x="32" y="7"/>
                  </a:lnTo>
                  <a:lnTo>
                    <a:pt x="0" y="26"/>
                  </a:lnTo>
                  <a:lnTo>
                    <a:pt x="26" y="38"/>
                  </a:lnTo>
                  <a:lnTo>
                    <a:pt x="13" y="51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52" name="Freeform 28"/>
            <p:cNvSpPr>
              <a:spLocks noChangeAspect="1"/>
            </p:cNvSpPr>
            <p:nvPr/>
          </p:nvSpPr>
          <p:spPr bwMode="gray">
            <a:xfrm>
              <a:off x="3914" y="2817"/>
              <a:ext cx="432" cy="485"/>
            </a:xfrm>
            <a:custGeom>
              <a:avLst/>
              <a:gdLst/>
              <a:ahLst/>
              <a:cxnLst>
                <a:cxn ang="0">
                  <a:pos x="13" y="51"/>
                </a:cxn>
                <a:cxn ang="0">
                  <a:pos x="45" y="83"/>
                </a:cxn>
                <a:cxn ang="0">
                  <a:pos x="83" y="83"/>
                </a:cxn>
                <a:cxn ang="0">
                  <a:pos x="108" y="102"/>
                </a:cxn>
                <a:cxn ang="0">
                  <a:pos x="89" y="114"/>
                </a:cxn>
                <a:cxn ang="0">
                  <a:pos x="102" y="152"/>
                </a:cxn>
                <a:cxn ang="0">
                  <a:pos x="89" y="159"/>
                </a:cxn>
                <a:cxn ang="0">
                  <a:pos x="70" y="197"/>
                </a:cxn>
                <a:cxn ang="0">
                  <a:pos x="102" y="190"/>
                </a:cxn>
                <a:cxn ang="0">
                  <a:pos x="134" y="197"/>
                </a:cxn>
                <a:cxn ang="0">
                  <a:pos x="134" y="217"/>
                </a:cxn>
                <a:cxn ang="0">
                  <a:pos x="153" y="217"/>
                </a:cxn>
                <a:cxn ang="0">
                  <a:pos x="166" y="235"/>
                </a:cxn>
                <a:cxn ang="0">
                  <a:pos x="185" y="235"/>
                </a:cxn>
                <a:cxn ang="0">
                  <a:pos x="198" y="190"/>
                </a:cxn>
                <a:cxn ang="0">
                  <a:pos x="185" y="179"/>
                </a:cxn>
                <a:cxn ang="0">
                  <a:pos x="147" y="152"/>
                </a:cxn>
                <a:cxn ang="0">
                  <a:pos x="127" y="152"/>
                </a:cxn>
                <a:cxn ang="0">
                  <a:pos x="127" y="133"/>
                </a:cxn>
                <a:cxn ang="0">
                  <a:pos x="172" y="146"/>
                </a:cxn>
                <a:cxn ang="0">
                  <a:pos x="185" y="165"/>
                </a:cxn>
                <a:cxn ang="0">
                  <a:pos x="204" y="140"/>
                </a:cxn>
                <a:cxn ang="0">
                  <a:pos x="185" y="114"/>
                </a:cxn>
                <a:cxn ang="0">
                  <a:pos x="166" y="114"/>
                </a:cxn>
                <a:cxn ang="0">
                  <a:pos x="147" y="102"/>
                </a:cxn>
                <a:cxn ang="0">
                  <a:pos x="153" y="70"/>
                </a:cxn>
                <a:cxn ang="0">
                  <a:pos x="127" y="70"/>
                </a:cxn>
                <a:cxn ang="0">
                  <a:pos x="121" y="45"/>
                </a:cxn>
                <a:cxn ang="0">
                  <a:pos x="76" y="26"/>
                </a:cxn>
                <a:cxn ang="0">
                  <a:pos x="76" y="38"/>
                </a:cxn>
                <a:cxn ang="0">
                  <a:pos x="64" y="38"/>
                </a:cxn>
                <a:cxn ang="0">
                  <a:pos x="57" y="7"/>
                </a:cxn>
                <a:cxn ang="0">
                  <a:pos x="45" y="0"/>
                </a:cxn>
                <a:cxn ang="0">
                  <a:pos x="45" y="38"/>
                </a:cxn>
                <a:cxn ang="0">
                  <a:pos x="32" y="7"/>
                </a:cxn>
                <a:cxn ang="0">
                  <a:pos x="0" y="26"/>
                </a:cxn>
                <a:cxn ang="0">
                  <a:pos x="26" y="38"/>
                </a:cxn>
                <a:cxn ang="0">
                  <a:pos x="13" y="51"/>
                </a:cxn>
                <a:cxn ang="0">
                  <a:pos x="13" y="51"/>
                </a:cxn>
              </a:cxnLst>
              <a:rect l="0" t="0" r="r" b="b"/>
              <a:pathLst>
                <a:path w="204" h="235">
                  <a:moveTo>
                    <a:pt x="13" y="51"/>
                  </a:moveTo>
                  <a:lnTo>
                    <a:pt x="45" y="83"/>
                  </a:lnTo>
                  <a:lnTo>
                    <a:pt x="83" y="83"/>
                  </a:lnTo>
                  <a:lnTo>
                    <a:pt x="108" y="102"/>
                  </a:lnTo>
                  <a:lnTo>
                    <a:pt x="89" y="114"/>
                  </a:lnTo>
                  <a:lnTo>
                    <a:pt x="102" y="152"/>
                  </a:lnTo>
                  <a:lnTo>
                    <a:pt x="89" y="159"/>
                  </a:lnTo>
                  <a:lnTo>
                    <a:pt x="70" y="197"/>
                  </a:lnTo>
                  <a:lnTo>
                    <a:pt x="102" y="190"/>
                  </a:lnTo>
                  <a:lnTo>
                    <a:pt x="134" y="197"/>
                  </a:lnTo>
                  <a:lnTo>
                    <a:pt x="134" y="217"/>
                  </a:lnTo>
                  <a:lnTo>
                    <a:pt x="153" y="217"/>
                  </a:lnTo>
                  <a:lnTo>
                    <a:pt x="166" y="235"/>
                  </a:lnTo>
                  <a:lnTo>
                    <a:pt x="185" y="235"/>
                  </a:lnTo>
                  <a:lnTo>
                    <a:pt x="198" y="190"/>
                  </a:lnTo>
                  <a:lnTo>
                    <a:pt x="185" y="179"/>
                  </a:lnTo>
                  <a:lnTo>
                    <a:pt x="147" y="152"/>
                  </a:lnTo>
                  <a:lnTo>
                    <a:pt x="127" y="152"/>
                  </a:lnTo>
                  <a:lnTo>
                    <a:pt x="127" y="133"/>
                  </a:lnTo>
                  <a:lnTo>
                    <a:pt x="172" y="146"/>
                  </a:lnTo>
                  <a:lnTo>
                    <a:pt x="185" y="165"/>
                  </a:lnTo>
                  <a:lnTo>
                    <a:pt x="204" y="140"/>
                  </a:lnTo>
                  <a:lnTo>
                    <a:pt x="185" y="114"/>
                  </a:lnTo>
                  <a:lnTo>
                    <a:pt x="166" y="114"/>
                  </a:lnTo>
                  <a:lnTo>
                    <a:pt x="147" y="102"/>
                  </a:lnTo>
                  <a:lnTo>
                    <a:pt x="153" y="70"/>
                  </a:lnTo>
                  <a:lnTo>
                    <a:pt x="127" y="70"/>
                  </a:lnTo>
                  <a:lnTo>
                    <a:pt x="121" y="45"/>
                  </a:lnTo>
                  <a:lnTo>
                    <a:pt x="76" y="26"/>
                  </a:lnTo>
                  <a:lnTo>
                    <a:pt x="76" y="38"/>
                  </a:lnTo>
                  <a:lnTo>
                    <a:pt x="64" y="38"/>
                  </a:lnTo>
                  <a:lnTo>
                    <a:pt x="57" y="7"/>
                  </a:lnTo>
                  <a:lnTo>
                    <a:pt x="45" y="0"/>
                  </a:lnTo>
                  <a:lnTo>
                    <a:pt x="45" y="38"/>
                  </a:lnTo>
                  <a:lnTo>
                    <a:pt x="32" y="7"/>
                  </a:lnTo>
                  <a:lnTo>
                    <a:pt x="0" y="26"/>
                  </a:lnTo>
                  <a:lnTo>
                    <a:pt x="26" y="38"/>
                  </a:lnTo>
                  <a:lnTo>
                    <a:pt x="13" y="51"/>
                  </a:lnTo>
                  <a:lnTo>
                    <a:pt x="13" y="51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Freeform 29"/>
            <p:cNvSpPr>
              <a:spLocks noChangeAspect="1"/>
            </p:cNvSpPr>
            <p:nvPr/>
          </p:nvSpPr>
          <p:spPr bwMode="gray">
            <a:xfrm>
              <a:off x="4198" y="2713"/>
              <a:ext cx="127" cy="17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8"/>
                </a:cxn>
                <a:cxn ang="0">
                  <a:pos x="26" y="58"/>
                </a:cxn>
                <a:cxn ang="0">
                  <a:pos x="38" y="83"/>
                </a:cxn>
                <a:cxn ang="0">
                  <a:pos x="51" y="83"/>
                </a:cxn>
                <a:cxn ang="0">
                  <a:pos x="60" y="66"/>
                </a:cxn>
                <a:cxn ang="0">
                  <a:pos x="47" y="40"/>
                </a:cxn>
                <a:cxn ang="0">
                  <a:pos x="26" y="29"/>
                </a:cxn>
                <a:cxn ang="0">
                  <a:pos x="26" y="6"/>
                </a:cxn>
                <a:cxn ang="0">
                  <a:pos x="13" y="0"/>
                </a:cxn>
              </a:cxnLst>
              <a:rect l="0" t="0" r="r" b="b"/>
              <a:pathLst>
                <a:path w="60" h="83">
                  <a:moveTo>
                    <a:pt x="13" y="0"/>
                  </a:moveTo>
                  <a:lnTo>
                    <a:pt x="0" y="38"/>
                  </a:lnTo>
                  <a:lnTo>
                    <a:pt x="26" y="58"/>
                  </a:lnTo>
                  <a:lnTo>
                    <a:pt x="38" y="83"/>
                  </a:lnTo>
                  <a:lnTo>
                    <a:pt x="51" y="83"/>
                  </a:lnTo>
                  <a:lnTo>
                    <a:pt x="60" y="66"/>
                  </a:lnTo>
                  <a:lnTo>
                    <a:pt x="47" y="40"/>
                  </a:lnTo>
                  <a:lnTo>
                    <a:pt x="26" y="29"/>
                  </a:lnTo>
                  <a:lnTo>
                    <a:pt x="26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54" name="Freeform 30"/>
            <p:cNvSpPr>
              <a:spLocks noChangeAspect="1"/>
            </p:cNvSpPr>
            <p:nvPr/>
          </p:nvSpPr>
          <p:spPr bwMode="gray">
            <a:xfrm>
              <a:off x="4198" y="2713"/>
              <a:ext cx="127" cy="17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8"/>
                </a:cxn>
                <a:cxn ang="0">
                  <a:pos x="26" y="58"/>
                </a:cxn>
                <a:cxn ang="0">
                  <a:pos x="38" y="83"/>
                </a:cxn>
                <a:cxn ang="0">
                  <a:pos x="51" y="83"/>
                </a:cxn>
                <a:cxn ang="0">
                  <a:pos x="60" y="66"/>
                </a:cxn>
                <a:cxn ang="0">
                  <a:pos x="47" y="40"/>
                </a:cxn>
                <a:cxn ang="0">
                  <a:pos x="26" y="29"/>
                </a:cxn>
                <a:cxn ang="0">
                  <a:pos x="26" y="6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60" h="83">
                  <a:moveTo>
                    <a:pt x="13" y="0"/>
                  </a:moveTo>
                  <a:lnTo>
                    <a:pt x="0" y="38"/>
                  </a:lnTo>
                  <a:lnTo>
                    <a:pt x="26" y="58"/>
                  </a:lnTo>
                  <a:lnTo>
                    <a:pt x="38" y="83"/>
                  </a:lnTo>
                  <a:lnTo>
                    <a:pt x="51" y="83"/>
                  </a:lnTo>
                  <a:lnTo>
                    <a:pt x="60" y="66"/>
                  </a:lnTo>
                  <a:lnTo>
                    <a:pt x="47" y="40"/>
                  </a:lnTo>
                  <a:lnTo>
                    <a:pt x="26" y="29"/>
                  </a:lnTo>
                  <a:lnTo>
                    <a:pt x="26" y="6"/>
                  </a:lnTo>
                  <a:lnTo>
                    <a:pt x="13" y="0"/>
                  </a:lnTo>
                  <a:lnTo>
                    <a:pt x="13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55" name="Freeform 31"/>
            <p:cNvSpPr>
              <a:spLocks noChangeAspect="1"/>
            </p:cNvSpPr>
            <p:nvPr/>
          </p:nvSpPr>
          <p:spPr bwMode="gray">
            <a:xfrm>
              <a:off x="4279" y="2488"/>
              <a:ext cx="188" cy="303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9" y="58"/>
                </a:cxn>
                <a:cxn ang="0">
                  <a:pos x="38" y="52"/>
                </a:cxn>
                <a:cxn ang="0">
                  <a:pos x="45" y="38"/>
                </a:cxn>
                <a:cxn ang="0">
                  <a:pos x="51" y="52"/>
                </a:cxn>
                <a:cxn ang="0">
                  <a:pos x="38" y="77"/>
                </a:cxn>
                <a:cxn ang="0">
                  <a:pos x="38" y="90"/>
                </a:cxn>
                <a:cxn ang="0">
                  <a:pos x="51" y="83"/>
                </a:cxn>
                <a:cxn ang="0">
                  <a:pos x="51" y="90"/>
                </a:cxn>
                <a:cxn ang="0">
                  <a:pos x="45" y="102"/>
                </a:cxn>
                <a:cxn ang="0">
                  <a:pos x="57" y="115"/>
                </a:cxn>
                <a:cxn ang="0">
                  <a:pos x="38" y="128"/>
                </a:cxn>
                <a:cxn ang="0">
                  <a:pos x="38" y="147"/>
                </a:cxn>
                <a:cxn ang="0">
                  <a:pos x="64" y="134"/>
                </a:cxn>
                <a:cxn ang="0">
                  <a:pos x="76" y="147"/>
                </a:cxn>
                <a:cxn ang="0">
                  <a:pos x="89" y="128"/>
                </a:cxn>
                <a:cxn ang="0">
                  <a:pos x="76" y="115"/>
                </a:cxn>
                <a:cxn ang="0">
                  <a:pos x="89" y="83"/>
                </a:cxn>
                <a:cxn ang="0">
                  <a:pos x="89" y="70"/>
                </a:cxn>
                <a:cxn ang="0">
                  <a:pos x="70" y="83"/>
                </a:cxn>
                <a:cxn ang="0">
                  <a:pos x="70" y="52"/>
                </a:cxn>
                <a:cxn ang="0">
                  <a:pos x="83" y="32"/>
                </a:cxn>
                <a:cxn ang="0">
                  <a:pos x="83" y="6"/>
                </a:cxn>
                <a:cxn ang="0">
                  <a:pos x="70" y="0"/>
                </a:cxn>
                <a:cxn ang="0">
                  <a:pos x="19" y="20"/>
                </a:cxn>
                <a:cxn ang="0">
                  <a:pos x="0" y="38"/>
                </a:cxn>
              </a:cxnLst>
              <a:rect l="0" t="0" r="r" b="b"/>
              <a:pathLst>
                <a:path w="89" h="147">
                  <a:moveTo>
                    <a:pt x="0" y="38"/>
                  </a:moveTo>
                  <a:lnTo>
                    <a:pt x="19" y="58"/>
                  </a:lnTo>
                  <a:lnTo>
                    <a:pt x="38" y="52"/>
                  </a:lnTo>
                  <a:lnTo>
                    <a:pt x="45" y="38"/>
                  </a:lnTo>
                  <a:lnTo>
                    <a:pt x="51" y="52"/>
                  </a:lnTo>
                  <a:lnTo>
                    <a:pt x="38" y="77"/>
                  </a:lnTo>
                  <a:lnTo>
                    <a:pt x="38" y="90"/>
                  </a:lnTo>
                  <a:lnTo>
                    <a:pt x="51" y="83"/>
                  </a:lnTo>
                  <a:lnTo>
                    <a:pt x="51" y="90"/>
                  </a:lnTo>
                  <a:lnTo>
                    <a:pt x="45" y="102"/>
                  </a:lnTo>
                  <a:lnTo>
                    <a:pt x="57" y="115"/>
                  </a:lnTo>
                  <a:lnTo>
                    <a:pt x="38" y="128"/>
                  </a:lnTo>
                  <a:lnTo>
                    <a:pt x="38" y="147"/>
                  </a:lnTo>
                  <a:lnTo>
                    <a:pt x="64" y="134"/>
                  </a:lnTo>
                  <a:lnTo>
                    <a:pt x="76" y="147"/>
                  </a:lnTo>
                  <a:lnTo>
                    <a:pt x="89" y="128"/>
                  </a:lnTo>
                  <a:lnTo>
                    <a:pt x="76" y="115"/>
                  </a:lnTo>
                  <a:lnTo>
                    <a:pt x="89" y="83"/>
                  </a:lnTo>
                  <a:lnTo>
                    <a:pt x="89" y="70"/>
                  </a:lnTo>
                  <a:lnTo>
                    <a:pt x="70" y="83"/>
                  </a:lnTo>
                  <a:lnTo>
                    <a:pt x="70" y="52"/>
                  </a:lnTo>
                  <a:lnTo>
                    <a:pt x="83" y="32"/>
                  </a:lnTo>
                  <a:lnTo>
                    <a:pt x="83" y="6"/>
                  </a:lnTo>
                  <a:lnTo>
                    <a:pt x="70" y="0"/>
                  </a:lnTo>
                  <a:lnTo>
                    <a:pt x="19" y="2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Freeform 32"/>
            <p:cNvSpPr>
              <a:spLocks noChangeAspect="1"/>
            </p:cNvSpPr>
            <p:nvPr/>
          </p:nvSpPr>
          <p:spPr bwMode="gray">
            <a:xfrm>
              <a:off x="4279" y="2488"/>
              <a:ext cx="188" cy="303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9" y="58"/>
                </a:cxn>
                <a:cxn ang="0">
                  <a:pos x="38" y="52"/>
                </a:cxn>
                <a:cxn ang="0">
                  <a:pos x="45" y="38"/>
                </a:cxn>
                <a:cxn ang="0">
                  <a:pos x="51" y="52"/>
                </a:cxn>
                <a:cxn ang="0">
                  <a:pos x="38" y="77"/>
                </a:cxn>
                <a:cxn ang="0">
                  <a:pos x="38" y="90"/>
                </a:cxn>
                <a:cxn ang="0">
                  <a:pos x="51" y="83"/>
                </a:cxn>
                <a:cxn ang="0">
                  <a:pos x="51" y="90"/>
                </a:cxn>
                <a:cxn ang="0">
                  <a:pos x="45" y="102"/>
                </a:cxn>
                <a:cxn ang="0">
                  <a:pos x="57" y="115"/>
                </a:cxn>
                <a:cxn ang="0">
                  <a:pos x="38" y="128"/>
                </a:cxn>
                <a:cxn ang="0">
                  <a:pos x="38" y="147"/>
                </a:cxn>
                <a:cxn ang="0">
                  <a:pos x="64" y="134"/>
                </a:cxn>
                <a:cxn ang="0">
                  <a:pos x="76" y="147"/>
                </a:cxn>
                <a:cxn ang="0">
                  <a:pos x="89" y="128"/>
                </a:cxn>
                <a:cxn ang="0">
                  <a:pos x="76" y="115"/>
                </a:cxn>
                <a:cxn ang="0">
                  <a:pos x="89" y="83"/>
                </a:cxn>
                <a:cxn ang="0">
                  <a:pos x="89" y="70"/>
                </a:cxn>
                <a:cxn ang="0">
                  <a:pos x="70" y="83"/>
                </a:cxn>
                <a:cxn ang="0">
                  <a:pos x="70" y="52"/>
                </a:cxn>
                <a:cxn ang="0">
                  <a:pos x="83" y="32"/>
                </a:cxn>
                <a:cxn ang="0">
                  <a:pos x="83" y="6"/>
                </a:cxn>
                <a:cxn ang="0">
                  <a:pos x="70" y="0"/>
                </a:cxn>
                <a:cxn ang="0">
                  <a:pos x="19" y="20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89" h="147">
                  <a:moveTo>
                    <a:pt x="0" y="38"/>
                  </a:moveTo>
                  <a:lnTo>
                    <a:pt x="19" y="58"/>
                  </a:lnTo>
                  <a:lnTo>
                    <a:pt x="38" y="52"/>
                  </a:lnTo>
                  <a:lnTo>
                    <a:pt x="45" y="38"/>
                  </a:lnTo>
                  <a:lnTo>
                    <a:pt x="51" y="52"/>
                  </a:lnTo>
                  <a:lnTo>
                    <a:pt x="38" y="77"/>
                  </a:lnTo>
                  <a:lnTo>
                    <a:pt x="38" y="90"/>
                  </a:lnTo>
                  <a:lnTo>
                    <a:pt x="51" y="83"/>
                  </a:lnTo>
                  <a:lnTo>
                    <a:pt x="51" y="90"/>
                  </a:lnTo>
                  <a:lnTo>
                    <a:pt x="45" y="102"/>
                  </a:lnTo>
                  <a:lnTo>
                    <a:pt x="57" y="115"/>
                  </a:lnTo>
                  <a:lnTo>
                    <a:pt x="38" y="128"/>
                  </a:lnTo>
                  <a:lnTo>
                    <a:pt x="38" y="147"/>
                  </a:lnTo>
                  <a:lnTo>
                    <a:pt x="64" y="134"/>
                  </a:lnTo>
                  <a:lnTo>
                    <a:pt x="76" y="147"/>
                  </a:lnTo>
                  <a:lnTo>
                    <a:pt x="89" y="128"/>
                  </a:lnTo>
                  <a:lnTo>
                    <a:pt x="76" y="115"/>
                  </a:lnTo>
                  <a:lnTo>
                    <a:pt x="89" y="83"/>
                  </a:lnTo>
                  <a:lnTo>
                    <a:pt x="89" y="70"/>
                  </a:lnTo>
                  <a:lnTo>
                    <a:pt x="70" y="83"/>
                  </a:lnTo>
                  <a:lnTo>
                    <a:pt x="70" y="52"/>
                  </a:lnTo>
                  <a:lnTo>
                    <a:pt x="83" y="32"/>
                  </a:lnTo>
                  <a:lnTo>
                    <a:pt x="83" y="6"/>
                  </a:lnTo>
                  <a:lnTo>
                    <a:pt x="70" y="0"/>
                  </a:lnTo>
                  <a:lnTo>
                    <a:pt x="19" y="20"/>
                  </a:lnTo>
                  <a:lnTo>
                    <a:pt x="0" y="38"/>
                  </a:lnTo>
                  <a:lnTo>
                    <a:pt x="0" y="38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57" name="Freeform 33"/>
            <p:cNvSpPr>
              <a:spLocks noChangeAspect="1"/>
            </p:cNvSpPr>
            <p:nvPr/>
          </p:nvSpPr>
          <p:spPr bwMode="gray">
            <a:xfrm>
              <a:off x="3617" y="2803"/>
              <a:ext cx="174" cy="159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5" y="71"/>
                </a:cxn>
                <a:cxn ang="0">
                  <a:pos x="51" y="63"/>
                </a:cxn>
                <a:cxn ang="0">
                  <a:pos x="57" y="77"/>
                </a:cxn>
                <a:cxn ang="0">
                  <a:pos x="70" y="77"/>
                </a:cxn>
                <a:cxn ang="0">
                  <a:pos x="70" y="71"/>
                </a:cxn>
                <a:cxn ang="0">
                  <a:pos x="82" y="58"/>
                </a:cxn>
                <a:cxn ang="0">
                  <a:pos x="64" y="7"/>
                </a:cxn>
                <a:cxn ang="0">
                  <a:pos x="51" y="14"/>
                </a:cxn>
                <a:cxn ang="0">
                  <a:pos x="25" y="0"/>
                </a:cxn>
                <a:cxn ang="0">
                  <a:pos x="6" y="26"/>
                </a:cxn>
                <a:cxn ang="0">
                  <a:pos x="25" y="33"/>
                </a:cxn>
                <a:cxn ang="0">
                  <a:pos x="0" y="45"/>
                </a:cxn>
              </a:cxnLst>
              <a:rect l="0" t="0" r="r" b="b"/>
              <a:pathLst>
                <a:path w="82" h="77">
                  <a:moveTo>
                    <a:pt x="0" y="45"/>
                  </a:moveTo>
                  <a:lnTo>
                    <a:pt x="25" y="71"/>
                  </a:lnTo>
                  <a:lnTo>
                    <a:pt x="51" y="63"/>
                  </a:lnTo>
                  <a:lnTo>
                    <a:pt x="57" y="77"/>
                  </a:lnTo>
                  <a:lnTo>
                    <a:pt x="70" y="77"/>
                  </a:lnTo>
                  <a:lnTo>
                    <a:pt x="70" y="71"/>
                  </a:lnTo>
                  <a:lnTo>
                    <a:pt x="82" y="58"/>
                  </a:lnTo>
                  <a:lnTo>
                    <a:pt x="64" y="7"/>
                  </a:lnTo>
                  <a:lnTo>
                    <a:pt x="51" y="14"/>
                  </a:lnTo>
                  <a:lnTo>
                    <a:pt x="25" y="0"/>
                  </a:lnTo>
                  <a:lnTo>
                    <a:pt x="6" y="26"/>
                  </a:lnTo>
                  <a:lnTo>
                    <a:pt x="25" y="3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58" name="Freeform 34"/>
            <p:cNvSpPr>
              <a:spLocks noChangeAspect="1"/>
            </p:cNvSpPr>
            <p:nvPr/>
          </p:nvSpPr>
          <p:spPr bwMode="gray">
            <a:xfrm>
              <a:off x="3617" y="2803"/>
              <a:ext cx="174" cy="159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5" y="71"/>
                </a:cxn>
                <a:cxn ang="0">
                  <a:pos x="51" y="63"/>
                </a:cxn>
                <a:cxn ang="0">
                  <a:pos x="57" y="77"/>
                </a:cxn>
                <a:cxn ang="0">
                  <a:pos x="70" y="77"/>
                </a:cxn>
                <a:cxn ang="0">
                  <a:pos x="70" y="71"/>
                </a:cxn>
                <a:cxn ang="0">
                  <a:pos x="82" y="58"/>
                </a:cxn>
                <a:cxn ang="0">
                  <a:pos x="64" y="7"/>
                </a:cxn>
                <a:cxn ang="0">
                  <a:pos x="51" y="14"/>
                </a:cxn>
                <a:cxn ang="0">
                  <a:pos x="25" y="0"/>
                </a:cxn>
                <a:cxn ang="0">
                  <a:pos x="6" y="26"/>
                </a:cxn>
                <a:cxn ang="0">
                  <a:pos x="25" y="33"/>
                </a:cxn>
                <a:cxn ang="0">
                  <a:pos x="0" y="45"/>
                </a:cxn>
                <a:cxn ang="0">
                  <a:pos x="0" y="45"/>
                </a:cxn>
              </a:cxnLst>
              <a:rect l="0" t="0" r="r" b="b"/>
              <a:pathLst>
                <a:path w="82" h="77">
                  <a:moveTo>
                    <a:pt x="0" y="45"/>
                  </a:moveTo>
                  <a:lnTo>
                    <a:pt x="25" y="71"/>
                  </a:lnTo>
                  <a:lnTo>
                    <a:pt x="51" y="63"/>
                  </a:lnTo>
                  <a:lnTo>
                    <a:pt x="57" y="77"/>
                  </a:lnTo>
                  <a:lnTo>
                    <a:pt x="70" y="77"/>
                  </a:lnTo>
                  <a:lnTo>
                    <a:pt x="70" y="71"/>
                  </a:lnTo>
                  <a:lnTo>
                    <a:pt x="82" y="58"/>
                  </a:lnTo>
                  <a:lnTo>
                    <a:pt x="64" y="7"/>
                  </a:lnTo>
                  <a:lnTo>
                    <a:pt x="51" y="14"/>
                  </a:lnTo>
                  <a:lnTo>
                    <a:pt x="25" y="0"/>
                  </a:lnTo>
                  <a:lnTo>
                    <a:pt x="6" y="26"/>
                  </a:lnTo>
                  <a:lnTo>
                    <a:pt x="25" y="33"/>
                  </a:lnTo>
                  <a:lnTo>
                    <a:pt x="0" y="45"/>
                  </a:lnTo>
                  <a:lnTo>
                    <a:pt x="0" y="45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59" name="Freeform 35"/>
            <p:cNvSpPr>
              <a:spLocks noChangeAspect="1"/>
            </p:cNvSpPr>
            <p:nvPr/>
          </p:nvSpPr>
          <p:spPr bwMode="gray">
            <a:xfrm>
              <a:off x="3535" y="2715"/>
              <a:ext cx="128" cy="117"/>
            </a:xfrm>
            <a:custGeom>
              <a:avLst/>
              <a:gdLst/>
              <a:ahLst/>
              <a:cxnLst>
                <a:cxn ang="0">
                  <a:pos x="40" y="27"/>
                </a:cxn>
                <a:cxn ang="0">
                  <a:pos x="61" y="30"/>
                </a:cxn>
                <a:cxn ang="0">
                  <a:pos x="52" y="7"/>
                </a:cxn>
                <a:cxn ang="0">
                  <a:pos x="21" y="0"/>
                </a:cxn>
                <a:cxn ang="0">
                  <a:pos x="0" y="49"/>
                </a:cxn>
                <a:cxn ang="0">
                  <a:pos x="17" y="57"/>
                </a:cxn>
                <a:cxn ang="0">
                  <a:pos x="22" y="45"/>
                </a:cxn>
                <a:cxn ang="0">
                  <a:pos x="30" y="39"/>
                </a:cxn>
                <a:cxn ang="0">
                  <a:pos x="34" y="25"/>
                </a:cxn>
                <a:cxn ang="0">
                  <a:pos x="40" y="27"/>
                </a:cxn>
              </a:cxnLst>
              <a:rect l="0" t="0" r="r" b="b"/>
              <a:pathLst>
                <a:path w="61" h="57">
                  <a:moveTo>
                    <a:pt x="40" y="27"/>
                  </a:moveTo>
                  <a:lnTo>
                    <a:pt x="61" y="30"/>
                  </a:lnTo>
                  <a:lnTo>
                    <a:pt x="52" y="7"/>
                  </a:lnTo>
                  <a:lnTo>
                    <a:pt x="21" y="0"/>
                  </a:lnTo>
                  <a:lnTo>
                    <a:pt x="0" y="49"/>
                  </a:lnTo>
                  <a:lnTo>
                    <a:pt x="17" y="57"/>
                  </a:lnTo>
                  <a:lnTo>
                    <a:pt x="22" y="45"/>
                  </a:lnTo>
                  <a:lnTo>
                    <a:pt x="30" y="39"/>
                  </a:lnTo>
                  <a:lnTo>
                    <a:pt x="34" y="25"/>
                  </a:lnTo>
                  <a:lnTo>
                    <a:pt x="40" y="27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60" name="Freeform 36"/>
            <p:cNvSpPr>
              <a:spLocks noChangeAspect="1"/>
            </p:cNvSpPr>
            <p:nvPr/>
          </p:nvSpPr>
          <p:spPr bwMode="gray">
            <a:xfrm>
              <a:off x="3535" y="2715"/>
              <a:ext cx="128" cy="117"/>
            </a:xfrm>
            <a:custGeom>
              <a:avLst/>
              <a:gdLst/>
              <a:ahLst/>
              <a:cxnLst>
                <a:cxn ang="0">
                  <a:pos x="40" y="27"/>
                </a:cxn>
                <a:cxn ang="0">
                  <a:pos x="61" y="30"/>
                </a:cxn>
                <a:cxn ang="0">
                  <a:pos x="52" y="7"/>
                </a:cxn>
                <a:cxn ang="0">
                  <a:pos x="21" y="0"/>
                </a:cxn>
                <a:cxn ang="0">
                  <a:pos x="0" y="49"/>
                </a:cxn>
                <a:cxn ang="0">
                  <a:pos x="17" y="57"/>
                </a:cxn>
                <a:cxn ang="0">
                  <a:pos x="22" y="45"/>
                </a:cxn>
                <a:cxn ang="0">
                  <a:pos x="30" y="39"/>
                </a:cxn>
                <a:cxn ang="0">
                  <a:pos x="34" y="25"/>
                </a:cxn>
                <a:cxn ang="0">
                  <a:pos x="40" y="27"/>
                </a:cxn>
                <a:cxn ang="0">
                  <a:pos x="40" y="27"/>
                </a:cxn>
              </a:cxnLst>
              <a:rect l="0" t="0" r="r" b="b"/>
              <a:pathLst>
                <a:path w="61" h="57">
                  <a:moveTo>
                    <a:pt x="40" y="27"/>
                  </a:moveTo>
                  <a:lnTo>
                    <a:pt x="61" y="30"/>
                  </a:lnTo>
                  <a:lnTo>
                    <a:pt x="52" y="7"/>
                  </a:lnTo>
                  <a:lnTo>
                    <a:pt x="21" y="0"/>
                  </a:lnTo>
                  <a:lnTo>
                    <a:pt x="0" y="49"/>
                  </a:lnTo>
                  <a:lnTo>
                    <a:pt x="17" y="57"/>
                  </a:lnTo>
                  <a:lnTo>
                    <a:pt x="22" y="45"/>
                  </a:lnTo>
                  <a:lnTo>
                    <a:pt x="30" y="39"/>
                  </a:lnTo>
                  <a:lnTo>
                    <a:pt x="34" y="25"/>
                  </a:lnTo>
                  <a:lnTo>
                    <a:pt x="40" y="27"/>
                  </a:lnTo>
                  <a:lnTo>
                    <a:pt x="40" y="27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61" name="Freeform 37"/>
            <p:cNvSpPr>
              <a:spLocks noChangeAspect="1"/>
            </p:cNvSpPr>
            <p:nvPr/>
          </p:nvSpPr>
          <p:spPr bwMode="gray">
            <a:xfrm>
              <a:off x="4065" y="2831"/>
              <a:ext cx="36" cy="2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10" y="10"/>
                </a:cxn>
                <a:cxn ang="0">
                  <a:pos x="17" y="0"/>
                </a:cxn>
                <a:cxn ang="0">
                  <a:pos x="8" y="0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lnTo>
                    <a:pt x="0" y="5"/>
                  </a:lnTo>
                  <a:lnTo>
                    <a:pt x="10" y="10"/>
                  </a:lnTo>
                  <a:lnTo>
                    <a:pt x="1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62" name="Freeform 38"/>
            <p:cNvSpPr>
              <a:spLocks noChangeAspect="1"/>
            </p:cNvSpPr>
            <p:nvPr/>
          </p:nvSpPr>
          <p:spPr bwMode="gray">
            <a:xfrm>
              <a:off x="4065" y="2831"/>
              <a:ext cx="36" cy="2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10" y="10"/>
                </a:cxn>
                <a:cxn ang="0">
                  <a:pos x="17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lnTo>
                    <a:pt x="0" y="5"/>
                  </a:lnTo>
                  <a:lnTo>
                    <a:pt x="10" y="1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63" name="Freeform 39"/>
            <p:cNvSpPr>
              <a:spLocks noChangeAspect="1"/>
            </p:cNvSpPr>
            <p:nvPr/>
          </p:nvSpPr>
          <p:spPr bwMode="gray">
            <a:xfrm>
              <a:off x="3915" y="2746"/>
              <a:ext cx="51" cy="5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13" y="25"/>
                </a:cxn>
                <a:cxn ang="0">
                  <a:pos x="24" y="20"/>
                </a:cxn>
                <a:cxn ang="0">
                  <a:pos x="16" y="10"/>
                </a:cxn>
                <a:cxn ang="0">
                  <a:pos x="16" y="1"/>
                </a:cxn>
                <a:cxn ang="0">
                  <a:pos x="4" y="0"/>
                </a:cxn>
              </a:cxnLst>
              <a:rect l="0" t="0" r="r" b="b"/>
              <a:pathLst>
                <a:path w="24" h="25">
                  <a:moveTo>
                    <a:pt x="4" y="0"/>
                  </a:moveTo>
                  <a:lnTo>
                    <a:pt x="0" y="9"/>
                  </a:lnTo>
                  <a:lnTo>
                    <a:pt x="13" y="25"/>
                  </a:lnTo>
                  <a:lnTo>
                    <a:pt x="24" y="20"/>
                  </a:lnTo>
                  <a:lnTo>
                    <a:pt x="16" y="10"/>
                  </a:lnTo>
                  <a:lnTo>
                    <a:pt x="16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64" name="Freeform 40"/>
            <p:cNvSpPr>
              <a:spLocks noChangeAspect="1"/>
            </p:cNvSpPr>
            <p:nvPr/>
          </p:nvSpPr>
          <p:spPr bwMode="gray">
            <a:xfrm>
              <a:off x="3915" y="2746"/>
              <a:ext cx="51" cy="5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13" y="25"/>
                </a:cxn>
                <a:cxn ang="0">
                  <a:pos x="24" y="20"/>
                </a:cxn>
                <a:cxn ang="0">
                  <a:pos x="16" y="10"/>
                </a:cxn>
                <a:cxn ang="0">
                  <a:pos x="16" y="1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4" h="25">
                  <a:moveTo>
                    <a:pt x="4" y="0"/>
                  </a:moveTo>
                  <a:lnTo>
                    <a:pt x="0" y="9"/>
                  </a:lnTo>
                  <a:lnTo>
                    <a:pt x="13" y="25"/>
                  </a:lnTo>
                  <a:lnTo>
                    <a:pt x="24" y="20"/>
                  </a:lnTo>
                  <a:lnTo>
                    <a:pt x="16" y="10"/>
                  </a:lnTo>
                  <a:lnTo>
                    <a:pt x="16" y="1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65" name="Freeform 41"/>
            <p:cNvSpPr>
              <a:spLocks noChangeAspect="1"/>
            </p:cNvSpPr>
            <p:nvPr/>
          </p:nvSpPr>
          <p:spPr bwMode="gray">
            <a:xfrm>
              <a:off x="3855" y="2756"/>
              <a:ext cx="45" cy="92"/>
            </a:xfrm>
            <a:custGeom>
              <a:avLst/>
              <a:gdLst/>
              <a:ahLst/>
              <a:cxnLst>
                <a:cxn ang="0">
                  <a:pos x="21" y="20"/>
                </a:cxn>
                <a:cxn ang="0">
                  <a:pos x="21" y="27"/>
                </a:cxn>
                <a:cxn ang="0">
                  <a:pos x="15" y="45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21" y="20"/>
                </a:cxn>
              </a:cxnLst>
              <a:rect l="0" t="0" r="r" b="b"/>
              <a:pathLst>
                <a:path w="21" h="45">
                  <a:moveTo>
                    <a:pt x="21" y="20"/>
                  </a:moveTo>
                  <a:lnTo>
                    <a:pt x="21" y="27"/>
                  </a:lnTo>
                  <a:lnTo>
                    <a:pt x="15" y="4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9" y="0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66" name="Freeform 42"/>
            <p:cNvSpPr>
              <a:spLocks noChangeAspect="1"/>
            </p:cNvSpPr>
            <p:nvPr/>
          </p:nvSpPr>
          <p:spPr bwMode="gray">
            <a:xfrm>
              <a:off x="3855" y="2756"/>
              <a:ext cx="45" cy="92"/>
            </a:xfrm>
            <a:custGeom>
              <a:avLst/>
              <a:gdLst/>
              <a:ahLst/>
              <a:cxnLst>
                <a:cxn ang="0">
                  <a:pos x="21" y="20"/>
                </a:cxn>
                <a:cxn ang="0">
                  <a:pos x="21" y="27"/>
                </a:cxn>
                <a:cxn ang="0">
                  <a:pos x="15" y="45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21" y="20"/>
                </a:cxn>
                <a:cxn ang="0">
                  <a:pos x="21" y="20"/>
                </a:cxn>
              </a:cxnLst>
              <a:rect l="0" t="0" r="r" b="b"/>
              <a:pathLst>
                <a:path w="21" h="45">
                  <a:moveTo>
                    <a:pt x="21" y="20"/>
                  </a:moveTo>
                  <a:lnTo>
                    <a:pt x="21" y="27"/>
                  </a:lnTo>
                  <a:lnTo>
                    <a:pt x="15" y="4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9" y="0"/>
                  </a:lnTo>
                  <a:lnTo>
                    <a:pt x="21" y="20"/>
                  </a:lnTo>
                  <a:lnTo>
                    <a:pt x="21" y="2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67" name="Freeform 43"/>
            <p:cNvSpPr>
              <a:spLocks noChangeAspect="1"/>
            </p:cNvSpPr>
            <p:nvPr/>
          </p:nvSpPr>
          <p:spPr bwMode="gray">
            <a:xfrm>
              <a:off x="3941" y="2616"/>
              <a:ext cx="137" cy="10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12"/>
                </a:cxn>
                <a:cxn ang="0">
                  <a:pos x="0" y="26"/>
                </a:cxn>
                <a:cxn ang="0">
                  <a:pos x="36" y="33"/>
                </a:cxn>
                <a:cxn ang="0">
                  <a:pos x="32" y="49"/>
                </a:cxn>
                <a:cxn ang="0">
                  <a:pos x="47" y="48"/>
                </a:cxn>
                <a:cxn ang="0">
                  <a:pos x="64" y="35"/>
                </a:cxn>
                <a:cxn ang="0">
                  <a:pos x="58" y="7"/>
                </a:cxn>
                <a:cxn ang="0">
                  <a:pos x="35" y="0"/>
                </a:cxn>
                <a:cxn ang="0">
                  <a:pos x="36" y="7"/>
                </a:cxn>
                <a:cxn ang="0">
                  <a:pos x="0" y="4"/>
                </a:cxn>
              </a:cxnLst>
              <a:rect l="0" t="0" r="r" b="b"/>
              <a:pathLst>
                <a:path w="64" h="49">
                  <a:moveTo>
                    <a:pt x="0" y="4"/>
                  </a:moveTo>
                  <a:lnTo>
                    <a:pt x="3" y="12"/>
                  </a:lnTo>
                  <a:lnTo>
                    <a:pt x="0" y="26"/>
                  </a:lnTo>
                  <a:lnTo>
                    <a:pt x="36" y="33"/>
                  </a:lnTo>
                  <a:lnTo>
                    <a:pt x="32" y="49"/>
                  </a:lnTo>
                  <a:lnTo>
                    <a:pt x="47" y="48"/>
                  </a:lnTo>
                  <a:lnTo>
                    <a:pt x="64" y="35"/>
                  </a:lnTo>
                  <a:lnTo>
                    <a:pt x="58" y="7"/>
                  </a:lnTo>
                  <a:lnTo>
                    <a:pt x="35" y="0"/>
                  </a:lnTo>
                  <a:lnTo>
                    <a:pt x="36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Freeform 44"/>
            <p:cNvSpPr>
              <a:spLocks noChangeAspect="1"/>
            </p:cNvSpPr>
            <p:nvPr/>
          </p:nvSpPr>
          <p:spPr bwMode="gray">
            <a:xfrm>
              <a:off x="3941" y="2616"/>
              <a:ext cx="137" cy="10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12"/>
                </a:cxn>
                <a:cxn ang="0">
                  <a:pos x="0" y="26"/>
                </a:cxn>
                <a:cxn ang="0">
                  <a:pos x="36" y="33"/>
                </a:cxn>
                <a:cxn ang="0">
                  <a:pos x="32" y="49"/>
                </a:cxn>
                <a:cxn ang="0">
                  <a:pos x="47" y="48"/>
                </a:cxn>
                <a:cxn ang="0">
                  <a:pos x="64" y="35"/>
                </a:cxn>
                <a:cxn ang="0">
                  <a:pos x="58" y="7"/>
                </a:cxn>
                <a:cxn ang="0">
                  <a:pos x="35" y="0"/>
                </a:cxn>
                <a:cxn ang="0">
                  <a:pos x="36" y="7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4" h="49">
                  <a:moveTo>
                    <a:pt x="0" y="4"/>
                  </a:moveTo>
                  <a:lnTo>
                    <a:pt x="3" y="12"/>
                  </a:lnTo>
                  <a:lnTo>
                    <a:pt x="0" y="26"/>
                  </a:lnTo>
                  <a:lnTo>
                    <a:pt x="36" y="33"/>
                  </a:lnTo>
                  <a:lnTo>
                    <a:pt x="32" y="49"/>
                  </a:lnTo>
                  <a:lnTo>
                    <a:pt x="47" y="48"/>
                  </a:lnTo>
                  <a:lnTo>
                    <a:pt x="64" y="35"/>
                  </a:lnTo>
                  <a:lnTo>
                    <a:pt x="58" y="7"/>
                  </a:lnTo>
                  <a:lnTo>
                    <a:pt x="35" y="0"/>
                  </a:lnTo>
                  <a:lnTo>
                    <a:pt x="36" y="7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69" name="Freeform 45"/>
            <p:cNvSpPr>
              <a:spLocks noChangeAspect="1"/>
            </p:cNvSpPr>
            <p:nvPr/>
          </p:nvSpPr>
          <p:spPr bwMode="gray">
            <a:xfrm>
              <a:off x="4152" y="2683"/>
              <a:ext cx="27" cy="57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12" y="17"/>
                </a:cxn>
              </a:cxnLst>
              <a:rect l="0" t="0" r="r" b="b"/>
              <a:pathLst>
                <a:path w="12" h="27">
                  <a:moveTo>
                    <a:pt x="12" y="17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1" y="27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0" name="Freeform 46"/>
            <p:cNvSpPr>
              <a:spLocks noChangeAspect="1"/>
            </p:cNvSpPr>
            <p:nvPr/>
          </p:nvSpPr>
          <p:spPr bwMode="gray">
            <a:xfrm>
              <a:off x="4152" y="2683"/>
              <a:ext cx="27" cy="57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12" y="17"/>
                </a:cxn>
                <a:cxn ang="0">
                  <a:pos x="12" y="17"/>
                </a:cxn>
              </a:cxnLst>
              <a:rect l="0" t="0" r="r" b="b"/>
              <a:pathLst>
                <a:path w="12" h="27">
                  <a:moveTo>
                    <a:pt x="12" y="17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1" y="27"/>
                  </a:lnTo>
                  <a:lnTo>
                    <a:pt x="12" y="17"/>
                  </a:lnTo>
                  <a:lnTo>
                    <a:pt x="12" y="17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1" name="Freeform 47"/>
            <p:cNvSpPr>
              <a:spLocks noChangeAspect="1"/>
            </p:cNvSpPr>
            <p:nvPr/>
          </p:nvSpPr>
          <p:spPr bwMode="gray">
            <a:xfrm>
              <a:off x="3924" y="2561"/>
              <a:ext cx="59" cy="35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22" y="0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17" y="9"/>
                </a:cxn>
                <a:cxn ang="0">
                  <a:pos x="17" y="17"/>
                </a:cxn>
                <a:cxn ang="0">
                  <a:pos x="28" y="14"/>
                </a:cxn>
                <a:cxn ang="0">
                  <a:pos x="28" y="7"/>
                </a:cxn>
              </a:cxnLst>
              <a:rect l="0" t="0" r="r" b="b"/>
              <a:pathLst>
                <a:path w="28" h="17">
                  <a:moveTo>
                    <a:pt x="28" y="7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0" y="17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28" y="14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2" name="Freeform 48"/>
            <p:cNvSpPr>
              <a:spLocks noChangeAspect="1"/>
            </p:cNvSpPr>
            <p:nvPr/>
          </p:nvSpPr>
          <p:spPr bwMode="gray">
            <a:xfrm>
              <a:off x="3924" y="2561"/>
              <a:ext cx="59" cy="35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22" y="0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17" y="9"/>
                </a:cxn>
                <a:cxn ang="0">
                  <a:pos x="17" y="17"/>
                </a:cxn>
                <a:cxn ang="0">
                  <a:pos x="28" y="14"/>
                </a:cxn>
                <a:cxn ang="0">
                  <a:pos x="28" y="7"/>
                </a:cxn>
                <a:cxn ang="0">
                  <a:pos x="28" y="7"/>
                </a:cxn>
              </a:cxnLst>
              <a:rect l="0" t="0" r="r" b="b"/>
              <a:pathLst>
                <a:path w="28" h="17">
                  <a:moveTo>
                    <a:pt x="28" y="7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0" y="17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28" y="14"/>
                  </a:lnTo>
                  <a:lnTo>
                    <a:pt x="28" y="7"/>
                  </a:lnTo>
                  <a:lnTo>
                    <a:pt x="28" y="7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3" name="Freeform 49"/>
            <p:cNvSpPr>
              <a:spLocks noChangeAspect="1"/>
            </p:cNvSpPr>
            <p:nvPr/>
          </p:nvSpPr>
          <p:spPr bwMode="gray">
            <a:xfrm>
              <a:off x="4015" y="2557"/>
              <a:ext cx="26" cy="3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4"/>
                </a:cxn>
                <a:cxn ang="0">
                  <a:pos x="0" y="16"/>
                </a:cxn>
                <a:cxn ang="0">
                  <a:pos x="7" y="16"/>
                </a:cxn>
                <a:cxn ang="0">
                  <a:pos x="9" y="6"/>
                </a:cxn>
                <a:cxn ang="0">
                  <a:pos x="12" y="3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lnTo>
                    <a:pt x="1" y="4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4" name="Freeform 50"/>
            <p:cNvSpPr>
              <a:spLocks noChangeAspect="1"/>
            </p:cNvSpPr>
            <p:nvPr/>
          </p:nvSpPr>
          <p:spPr bwMode="gray">
            <a:xfrm>
              <a:off x="4015" y="2557"/>
              <a:ext cx="26" cy="3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4"/>
                </a:cxn>
                <a:cxn ang="0">
                  <a:pos x="0" y="16"/>
                </a:cxn>
                <a:cxn ang="0">
                  <a:pos x="7" y="16"/>
                </a:cxn>
                <a:cxn ang="0">
                  <a:pos x="9" y="6"/>
                </a:cxn>
                <a:cxn ang="0">
                  <a:pos x="12" y="3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lnTo>
                    <a:pt x="1" y="4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5" name="Freeform 51"/>
            <p:cNvSpPr>
              <a:spLocks noChangeAspect="1"/>
            </p:cNvSpPr>
            <p:nvPr/>
          </p:nvSpPr>
          <p:spPr bwMode="gray">
            <a:xfrm>
              <a:off x="4055" y="2527"/>
              <a:ext cx="41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3"/>
                </a:cxn>
                <a:cxn ang="0">
                  <a:pos x="7" y="30"/>
                </a:cxn>
                <a:cxn ang="0">
                  <a:pos x="19" y="27"/>
                </a:cxn>
                <a:cxn ang="0">
                  <a:pos x="19" y="19"/>
                </a:cxn>
                <a:cxn ang="0">
                  <a:pos x="10" y="4"/>
                </a:cxn>
                <a:cxn ang="0">
                  <a:pos x="0" y="0"/>
                </a:cxn>
              </a:cxnLst>
              <a:rect l="0" t="0" r="r" b="b"/>
              <a:pathLst>
                <a:path w="19" h="30">
                  <a:moveTo>
                    <a:pt x="0" y="0"/>
                  </a:moveTo>
                  <a:lnTo>
                    <a:pt x="9" y="23"/>
                  </a:lnTo>
                  <a:lnTo>
                    <a:pt x="7" y="30"/>
                  </a:lnTo>
                  <a:lnTo>
                    <a:pt x="19" y="27"/>
                  </a:lnTo>
                  <a:lnTo>
                    <a:pt x="19" y="19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6" name="Freeform 52"/>
            <p:cNvSpPr>
              <a:spLocks noChangeAspect="1"/>
            </p:cNvSpPr>
            <p:nvPr/>
          </p:nvSpPr>
          <p:spPr bwMode="gray">
            <a:xfrm>
              <a:off x="4055" y="2527"/>
              <a:ext cx="41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3"/>
                </a:cxn>
                <a:cxn ang="0">
                  <a:pos x="7" y="30"/>
                </a:cxn>
                <a:cxn ang="0">
                  <a:pos x="19" y="27"/>
                </a:cxn>
                <a:cxn ang="0">
                  <a:pos x="19" y="19"/>
                </a:cxn>
                <a:cxn ang="0">
                  <a:pos x="1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30">
                  <a:moveTo>
                    <a:pt x="0" y="0"/>
                  </a:moveTo>
                  <a:lnTo>
                    <a:pt x="9" y="23"/>
                  </a:lnTo>
                  <a:lnTo>
                    <a:pt x="7" y="30"/>
                  </a:lnTo>
                  <a:lnTo>
                    <a:pt x="19" y="27"/>
                  </a:lnTo>
                  <a:lnTo>
                    <a:pt x="19" y="1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7" name="Freeform 53"/>
            <p:cNvSpPr>
              <a:spLocks noChangeAspect="1"/>
            </p:cNvSpPr>
            <p:nvPr/>
          </p:nvSpPr>
          <p:spPr bwMode="gray">
            <a:xfrm>
              <a:off x="5024" y="4223"/>
              <a:ext cx="1596" cy="1750"/>
            </a:xfrm>
            <a:custGeom>
              <a:avLst/>
              <a:gdLst/>
              <a:ahLst/>
              <a:cxnLst>
                <a:cxn ang="0">
                  <a:pos x="0" y="263"/>
                </a:cxn>
                <a:cxn ang="0">
                  <a:pos x="57" y="352"/>
                </a:cxn>
                <a:cxn ang="0">
                  <a:pos x="82" y="371"/>
                </a:cxn>
                <a:cxn ang="0">
                  <a:pos x="115" y="352"/>
                </a:cxn>
                <a:cxn ang="0">
                  <a:pos x="153" y="377"/>
                </a:cxn>
                <a:cxn ang="0">
                  <a:pos x="186" y="365"/>
                </a:cxn>
                <a:cxn ang="0">
                  <a:pos x="205" y="346"/>
                </a:cxn>
                <a:cxn ang="0">
                  <a:pos x="293" y="384"/>
                </a:cxn>
                <a:cxn ang="0">
                  <a:pos x="287" y="435"/>
                </a:cxn>
                <a:cxn ang="0">
                  <a:pos x="344" y="556"/>
                </a:cxn>
                <a:cxn ang="0">
                  <a:pos x="338" y="587"/>
                </a:cxn>
                <a:cxn ang="0">
                  <a:pos x="312" y="606"/>
                </a:cxn>
                <a:cxn ang="0">
                  <a:pos x="320" y="658"/>
                </a:cxn>
                <a:cxn ang="0">
                  <a:pos x="338" y="677"/>
                </a:cxn>
                <a:cxn ang="0">
                  <a:pos x="350" y="753"/>
                </a:cxn>
                <a:cxn ang="0">
                  <a:pos x="363" y="760"/>
                </a:cxn>
                <a:cxn ang="0">
                  <a:pos x="363" y="785"/>
                </a:cxn>
                <a:cxn ang="0">
                  <a:pos x="376" y="792"/>
                </a:cxn>
                <a:cxn ang="0">
                  <a:pos x="382" y="849"/>
                </a:cxn>
                <a:cxn ang="0">
                  <a:pos x="459" y="837"/>
                </a:cxn>
                <a:cxn ang="0">
                  <a:pos x="524" y="779"/>
                </a:cxn>
                <a:cxn ang="0">
                  <a:pos x="536" y="734"/>
                </a:cxn>
                <a:cxn ang="0">
                  <a:pos x="562" y="722"/>
                </a:cxn>
                <a:cxn ang="0">
                  <a:pos x="568" y="658"/>
                </a:cxn>
                <a:cxn ang="0">
                  <a:pos x="631" y="619"/>
                </a:cxn>
                <a:cxn ang="0">
                  <a:pos x="631" y="562"/>
                </a:cxn>
                <a:cxn ang="0">
                  <a:pos x="612" y="549"/>
                </a:cxn>
                <a:cxn ang="0">
                  <a:pos x="612" y="499"/>
                </a:cxn>
                <a:cxn ang="0">
                  <a:pos x="638" y="448"/>
                </a:cxn>
                <a:cxn ang="0">
                  <a:pos x="702" y="409"/>
                </a:cxn>
                <a:cxn ang="0">
                  <a:pos x="753" y="326"/>
                </a:cxn>
                <a:cxn ang="0">
                  <a:pos x="753" y="281"/>
                </a:cxn>
                <a:cxn ang="0">
                  <a:pos x="727" y="281"/>
                </a:cxn>
                <a:cxn ang="0">
                  <a:pos x="715" y="295"/>
                </a:cxn>
                <a:cxn ang="0">
                  <a:pos x="657" y="301"/>
                </a:cxn>
                <a:cxn ang="0">
                  <a:pos x="625" y="256"/>
                </a:cxn>
                <a:cxn ang="0">
                  <a:pos x="587" y="231"/>
                </a:cxn>
                <a:cxn ang="0">
                  <a:pos x="587" y="186"/>
                </a:cxn>
                <a:cxn ang="0">
                  <a:pos x="574" y="155"/>
                </a:cxn>
                <a:cxn ang="0">
                  <a:pos x="549" y="141"/>
                </a:cxn>
                <a:cxn ang="0">
                  <a:pos x="536" y="90"/>
                </a:cxn>
                <a:cxn ang="0">
                  <a:pos x="555" y="97"/>
                </a:cxn>
                <a:cxn ang="0">
                  <a:pos x="549" y="57"/>
                </a:cxn>
                <a:cxn ang="0">
                  <a:pos x="516" y="57"/>
                </a:cxn>
                <a:cxn ang="0">
                  <a:pos x="504" y="71"/>
                </a:cxn>
                <a:cxn ang="0">
                  <a:pos x="428" y="52"/>
                </a:cxn>
                <a:cxn ang="0">
                  <a:pos x="408" y="57"/>
                </a:cxn>
                <a:cxn ang="0">
                  <a:pos x="401" y="84"/>
                </a:cxn>
                <a:cxn ang="0">
                  <a:pos x="369" y="52"/>
                </a:cxn>
                <a:cxn ang="0">
                  <a:pos x="325" y="38"/>
                </a:cxn>
                <a:cxn ang="0">
                  <a:pos x="344" y="7"/>
                </a:cxn>
                <a:cxn ang="0">
                  <a:pos x="320" y="0"/>
                </a:cxn>
                <a:cxn ang="0">
                  <a:pos x="205" y="0"/>
                </a:cxn>
                <a:cxn ang="0">
                  <a:pos x="197" y="7"/>
                </a:cxn>
                <a:cxn ang="0">
                  <a:pos x="166" y="0"/>
                </a:cxn>
                <a:cxn ang="0">
                  <a:pos x="147" y="7"/>
                </a:cxn>
                <a:cxn ang="0">
                  <a:pos x="147" y="26"/>
                </a:cxn>
                <a:cxn ang="0">
                  <a:pos x="115" y="38"/>
                </a:cxn>
                <a:cxn ang="0">
                  <a:pos x="82" y="97"/>
                </a:cxn>
                <a:cxn ang="0">
                  <a:pos x="45" y="109"/>
                </a:cxn>
                <a:cxn ang="0">
                  <a:pos x="6" y="155"/>
                </a:cxn>
                <a:cxn ang="0">
                  <a:pos x="13" y="205"/>
                </a:cxn>
                <a:cxn ang="0">
                  <a:pos x="0" y="263"/>
                </a:cxn>
              </a:cxnLst>
              <a:rect l="0" t="0" r="r" b="b"/>
              <a:pathLst>
                <a:path w="753" h="849">
                  <a:moveTo>
                    <a:pt x="0" y="263"/>
                  </a:moveTo>
                  <a:lnTo>
                    <a:pt x="57" y="352"/>
                  </a:lnTo>
                  <a:lnTo>
                    <a:pt x="82" y="371"/>
                  </a:lnTo>
                  <a:lnTo>
                    <a:pt x="115" y="352"/>
                  </a:lnTo>
                  <a:lnTo>
                    <a:pt x="153" y="377"/>
                  </a:lnTo>
                  <a:lnTo>
                    <a:pt x="186" y="365"/>
                  </a:lnTo>
                  <a:lnTo>
                    <a:pt x="205" y="346"/>
                  </a:lnTo>
                  <a:lnTo>
                    <a:pt x="293" y="384"/>
                  </a:lnTo>
                  <a:lnTo>
                    <a:pt x="287" y="435"/>
                  </a:lnTo>
                  <a:lnTo>
                    <a:pt x="344" y="556"/>
                  </a:lnTo>
                  <a:lnTo>
                    <a:pt x="338" y="587"/>
                  </a:lnTo>
                  <a:lnTo>
                    <a:pt x="312" y="606"/>
                  </a:lnTo>
                  <a:lnTo>
                    <a:pt x="320" y="658"/>
                  </a:lnTo>
                  <a:lnTo>
                    <a:pt x="338" y="677"/>
                  </a:lnTo>
                  <a:lnTo>
                    <a:pt x="350" y="753"/>
                  </a:lnTo>
                  <a:lnTo>
                    <a:pt x="363" y="760"/>
                  </a:lnTo>
                  <a:lnTo>
                    <a:pt x="363" y="785"/>
                  </a:lnTo>
                  <a:lnTo>
                    <a:pt x="376" y="792"/>
                  </a:lnTo>
                  <a:lnTo>
                    <a:pt x="382" y="849"/>
                  </a:lnTo>
                  <a:lnTo>
                    <a:pt x="459" y="837"/>
                  </a:lnTo>
                  <a:lnTo>
                    <a:pt x="524" y="779"/>
                  </a:lnTo>
                  <a:lnTo>
                    <a:pt x="536" y="734"/>
                  </a:lnTo>
                  <a:lnTo>
                    <a:pt x="562" y="722"/>
                  </a:lnTo>
                  <a:lnTo>
                    <a:pt x="568" y="658"/>
                  </a:lnTo>
                  <a:lnTo>
                    <a:pt x="631" y="619"/>
                  </a:lnTo>
                  <a:lnTo>
                    <a:pt x="631" y="562"/>
                  </a:lnTo>
                  <a:lnTo>
                    <a:pt x="612" y="549"/>
                  </a:lnTo>
                  <a:lnTo>
                    <a:pt x="612" y="499"/>
                  </a:lnTo>
                  <a:lnTo>
                    <a:pt x="638" y="448"/>
                  </a:lnTo>
                  <a:lnTo>
                    <a:pt x="702" y="409"/>
                  </a:lnTo>
                  <a:lnTo>
                    <a:pt x="753" y="326"/>
                  </a:lnTo>
                  <a:lnTo>
                    <a:pt x="753" y="281"/>
                  </a:lnTo>
                  <a:lnTo>
                    <a:pt x="727" y="281"/>
                  </a:lnTo>
                  <a:lnTo>
                    <a:pt x="715" y="295"/>
                  </a:lnTo>
                  <a:lnTo>
                    <a:pt x="657" y="301"/>
                  </a:lnTo>
                  <a:lnTo>
                    <a:pt x="625" y="256"/>
                  </a:lnTo>
                  <a:lnTo>
                    <a:pt x="587" y="231"/>
                  </a:lnTo>
                  <a:lnTo>
                    <a:pt x="587" y="186"/>
                  </a:lnTo>
                  <a:lnTo>
                    <a:pt x="574" y="155"/>
                  </a:lnTo>
                  <a:lnTo>
                    <a:pt x="549" y="141"/>
                  </a:lnTo>
                  <a:lnTo>
                    <a:pt x="536" y="90"/>
                  </a:lnTo>
                  <a:lnTo>
                    <a:pt x="555" y="97"/>
                  </a:lnTo>
                  <a:lnTo>
                    <a:pt x="549" y="57"/>
                  </a:lnTo>
                  <a:lnTo>
                    <a:pt x="516" y="57"/>
                  </a:lnTo>
                  <a:lnTo>
                    <a:pt x="504" y="71"/>
                  </a:lnTo>
                  <a:lnTo>
                    <a:pt x="428" y="52"/>
                  </a:lnTo>
                  <a:lnTo>
                    <a:pt x="408" y="57"/>
                  </a:lnTo>
                  <a:lnTo>
                    <a:pt x="401" y="84"/>
                  </a:lnTo>
                  <a:lnTo>
                    <a:pt x="369" y="52"/>
                  </a:lnTo>
                  <a:lnTo>
                    <a:pt x="325" y="38"/>
                  </a:lnTo>
                  <a:lnTo>
                    <a:pt x="344" y="7"/>
                  </a:lnTo>
                  <a:lnTo>
                    <a:pt x="320" y="0"/>
                  </a:lnTo>
                  <a:lnTo>
                    <a:pt x="205" y="0"/>
                  </a:lnTo>
                  <a:lnTo>
                    <a:pt x="197" y="7"/>
                  </a:lnTo>
                  <a:lnTo>
                    <a:pt x="166" y="0"/>
                  </a:lnTo>
                  <a:lnTo>
                    <a:pt x="147" y="7"/>
                  </a:lnTo>
                  <a:lnTo>
                    <a:pt x="147" y="26"/>
                  </a:lnTo>
                  <a:lnTo>
                    <a:pt x="115" y="38"/>
                  </a:lnTo>
                  <a:lnTo>
                    <a:pt x="82" y="97"/>
                  </a:lnTo>
                  <a:lnTo>
                    <a:pt x="45" y="109"/>
                  </a:lnTo>
                  <a:lnTo>
                    <a:pt x="6" y="155"/>
                  </a:lnTo>
                  <a:lnTo>
                    <a:pt x="13" y="205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8" name="Freeform 54"/>
            <p:cNvSpPr>
              <a:spLocks noChangeAspect="1"/>
            </p:cNvSpPr>
            <p:nvPr/>
          </p:nvSpPr>
          <p:spPr bwMode="gray">
            <a:xfrm>
              <a:off x="5024" y="4223"/>
              <a:ext cx="1596" cy="1750"/>
            </a:xfrm>
            <a:custGeom>
              <a:avLst/>
              <a:gdLst/>
              <a:ahLst/>
              <a:cxnLst>
                <a:cxn ang="0">
                  <a:pos x="57" y="352"/>
                </a:cxn>
                <a:cxn ang="0">
                  <a:pos x="115" y="352"/>
                </a:cxn>
                <a:cxn ang="0">
                  <a:pos x="186" y="365"/>
                </a:cxn>
                <a:cxn ang="0">
                  <a:pos x="293" y="384"/>
                </a:cxn>
                <a:cxn ang="0">
                  <a:pos x="344" y="556"/>
                </a:cxn>
                <a:cxn ang="0">
                  <a:pos x="312" y="606"/>
                </a:cxn>
                <a:cxn ang="0">
                  <a:pos x="338" y="677"/>
                </a:cxn>
                <a:cxn ang="0">
                  <a:pos x="363" y="760"/>
                </a:cxn>
                <a:cxn ang="0">
                  <a:pos x="376" y="792"/>
                </a:cxn>
                <a:cxn ang="0">
                  <a:pos x="459" y="837"/>
                </a:cxn>
                <a:cxn ang="0">
                  <a:pos x="536" y="734"/>
                </a:cxn>
                <a:cxn ang="0">
                  <a:pos x="568" y="658"/>
                </a:cxn>
                <a:cxn ang="0">
                  <a:pos x="631" y="562"/>
                </a:cxn>
                <a:cxn ang="0">
                  <a:pos x="612" y="499"/>
                </a:cxn>
                <a:cxn ang="0">
                  <a:pos x="702" y="409"/>
                </a:cxn>
                <a:cxn ang="0">
                  <a:pos x="753" y="281"/>
                </a:cxn>
                <a:cxn ang="0">
                  <a:pos x="715" y="295"/>
                </a:cxn>
                <a:cxn ang="0">
                  <a:pos x="625" y="256"/>
                </a:cxn>
                <a:cxn ang="0">
                  <a:pos x="587" y="186"/>
                </a:cxn>
                <a:cxn ang="0">
                  <a:pos x="549" y="141"/>
                </a:cxn>
                <a:cxn ang="0">
                  <a:pos x="555" y="97"/>
                </a:cxn>
                <a:cxn ang="0">
                  <a:pos x="516" y="57"/>
                </a:cxn>
                <a:cxn ang="0">
                  <a:pos x="428" y="52"/>
                </a:cxn>
                <a:cxn ang="0">
                  <a:pos x="401" y="84"/>
                </a:cxn>
                <a:cxn ang="0">
                  <a:pos x="325" y="38"/>
                </a:cxn>
                <a:cxn ang="0">
                  <a:pos x="320" y="0"/>
                </a:cxn>
                <a:cxn ang="0">
                  <a:pos x="197" y="7"/>
                </a:cxn>
                <a:cxn ang="0">
                  <a:pos x="147" y="7"/>
                </a:cxn>
                <a:cxn ang="0">
                  <a:pos x="115" y="38"/>
                </a:cxn>
                <a:cxn ang="0">
                  <a:pos x="45" y="109"/>
                </a:cxn>
                <a:cxn ang="0">
                  <a:pos x="13" y="205"/>
                </a:cxn>
                <a:cxn ang="0">
                  <a:pos x="0" y="263"/>
                </a:cxn>
              </a:cxnLst>
              <a:rect l="0" t="0" r="r" b="b"/>
              <a:pathLst>
                <a:path w="753" h="849">
                  <a:moveTo>
                    <a:pt x="0" y="263"/>
                  </a:moveTo>
                  <a:lnTo>
                    <a:pt x="57" y="352"/>
                  </a:lnTo>
                  <a:lnTo>
                    <a:pt x="82" y="371"/>
                  </a:lnTo>
                  <a:lnTo>
                    <a:pt x="115" y="352"/>
                  </a:lnTo>
                  <a:lnTo>
                    <a:pt x="153" y="377"/>
                  </a:lnTo>
                  <a:lnTo>
                    <a:pt x="186" y="365"/>
                  </a:lnTo>
                  <a:lnTo>
                    <a:pt x="205" y="346"/>
                  </a:lnTo>
                  <a:lnTo>
                    <a:pt x="293" y="384"/>
                  </a:lnTo>
                  <a:lnTo>
                    <a:pt x="287" y="435"/>
                  </a:lnTo>
                  <a:lnTo>
                    <a:pt x="344" y="556"/>
                  </a:lnTo>
                  <a:lnTo>
                    <a:pt x="338" y="587"/>
                  </a:lnTo>
                  <a:lnTo>
                    <a:pt x="312" y="606"/>
                  </a:lnTo>
                  <a:lnTo>
                    <a:pt x="320" y="658"/>
                  </a:lnTo>
                  <a:lnTo>
                    <a:pt x="338" y="677"/>
                  </a:lnTo>
                  <a:lnTo>
                    <a:pt x="350" y="753"/>
                  </a:lnTo>
                  <a:lnTo>
                    <a:pt x="363" y="760"/>
                  </a:lnTo>
                  <a:lnTo>
                    <a:pt x="363" y="785"/>
                  </a:lnTo>
                  <a:lnTo>
                    <a:pt x="376" y="792"/>
                  </a:lnTo>
                  <a:lnTo>
                    <a:pt x="382" y="849"/>
                  </a:lnTo>
                  <a:lnTo>
                    <a:pt x="459" y="837"/>
                  </a:lnTo>
                  <a:lnTo>
                    <a:pt x="524" y="779"/>
                  </a:lnTo>
                  <a:lnTo>
                    <a:pt x="536" y="734"/>
                  </a:lnTo>
                  <a:lnTo>
                    <a:pt x="562" y="722"/>
                  </a:lnTo>
                  <a:lnTo>
                    <a:pt x="568" y="658"/>
                  </a:lnTo>
                  <a:lnTo>
                    <a:pt x="631" y="619"/>
                  </a:lnTo>
                  <a:lnTo>
                    <a:pt x="631" y="562"/>
                  </a:lnTo>
                  <a:lnTo>
                    <a:pt x="612" y="549"/>
                  </a:lnTo>
                  <a:lnTo>
                    <a:pt x="612" y="499"/>
                  </a:lnTo>
                  <a:lnTo>
                    <a:pt x="638" y="448"/>
                  </a:lnTo>
                  <a:lnTo>
                    <a:pt x="702" y="409"/>
                  </a:lnTo>
                  <a:lnTo>
                    <a:pt x="753" y="326"/>
                  </a:lnTo>
                  <a:lnTo>
                    <a:pt x="753" y="281"/>
                  </a:lnTo>
                  <a:lnTo>
                    <a:pt x="727" y="281"/>
                  </a:lnTo>
                  <a:lnTo>
                    <a:pt x="715" y="295"/>
                  </a:lnTo>
                  <a:lnTo>
                    <a:pt x="657" y="301"/>
                  </a:lnTo>
                  <a:lnTo>
                    <a:pt x="625" y="256"/>
                  </a:lnTo>
                  <a:lnTo>
                    <a:pt x="587" y="231"/>
                  </a:lnTo>
                  <a:lnTo>
                    <a:pt x="587" y="186"/>
                  </a:lnTo>
                  <a:lnTo>
                    <a:pt x="574" y="155"/>
                  </a:lnTo>
                  <a:lnTo>
                    <a:pt x="549" y="141"/>
                  </a:lnTo>
                  <a:lnTo>
                    <a:pt x="536" y="90"/>
                  </a:lnTo>
                  <a:lnTo>
                    <a:pt x="555" y="97"/>
                  </a:lnTo>
                  <a:lnTo>
                    <a:pt x="549" y="57"/>
                  </a:lnTo>
                  <a:lnTo>
                    <a:pt x="516" y="57"/>
                  </a:lnTo>
                  <a:lnTo>
                    <a:pt x="504" y="71"/>
                  </a:lnTo>
                  <a:lnTo>
                    <a:pt x="428" y="52"/>
                  </a:lnTo>
                  <a:lnTo>
                    <a:pt x="408" y="57"/>
                  </a:lnTo>
                  <a:lnTo>
                    <a:pt x="401" y="84"/>
                  </a:lnTo>
                  <a:lnTo>
                    <a:pt x="369" y="52"/>
                  </a:lnTo>
                  <a:lnTo>
                    <a:pt x="325" y="38"/>
                  </a:lnTo>
                  <a:lnTo>
                    <a:pt x="344" y="7"/>
                  </a:lnTo>
                  <a:lnTo>
                    <a:pt x="320" y="0"/>
                  </a:lnTo>
                  <a:lnTo>
                    <a:pt x="205" y="0"/>
                  </a:lnTo>
                  <a:lnTo>
                    <a:pt x="197" y="7"/>
                  </a:lnTo>
                  <a:lnTo>
                    <a:pt x="166" y="0"/>
                  </a:lnTo>
                  <a:lnTo>
                    <a:pt x="147" y="7"/>
                  </a:lnTo>
                  <a:lnTo>
                    <a:pt x="147" y="26"/>
                  </a:lnTo>
                  <a:lnTo>
                    <a:pt x="115" y="38"/>
                  </a:lnTo>
                  <a:lnTo>
                    <a:pt x="82" y="97"/>
                  </a:lnTo>
                  <a:lnTo>
                    <a:pt x="45" y="109"/>
                  </a:lnTo>
                  <a:lnTo>
                    <a:pt x="6" y="155"/>
                  </a:lnTo>
                  <a:lnTo>
                    <a:pt x="13" y="205"/>
                  </a:lnTo>
                  <a:lnTo>
                    <a:pt x="0" y="263"/>
                  </a:lnTo>
                  <a:lnTo>
                    <a:pt x="0" y="263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79" name="Freeform 55"/>
            <p:cNvSpPr>
              <a:spLocks noChangeAspect="1"/>
            </p:cNvSpPr>
            <p:nvPr/>
          </p:nvSpPr>
          <p:spPr bwMode="gray">
            <a:xfrm>
              <a:off x="6361" y="5433"/>
              <a:ext cx="231" cy="330"/>
            </a:xfrm>
            <a:custGeom>
              <a:avLst/>
              <a:gdLst/>
              <a:ahLst/>
              <a:cxnLst>
                <a:cxn ang="0">
                  <a:pos x="26" y="45"/>
                </a:cxn>
                <a:cxn ang="0">
                  <a:pos x="19" y="71"/>
                </a:cxn>
                <a:cxn ang="0">
                  <a:pos x="19" y="78"/>
                </a:cxn>
                <a:cxn ang="0">
                  <a:pos x="13" y="109"/>
                </a:cxn>
                <a:cxn ang="0">
                  <a:pos x="0" y="116"/>
                </a:cxn>
                <a:cxn ang="0">
                  <a:pos x="7" y="135"/>
                </a:cxn>
                <a:cxn ang="0">
                  <a:pos x="46" y="160"/>
                </a:cxn>
                <a:cxn ang="0">
                  <a:pos x="65" y="147"/>
                </a:cxn>
                <a:cxn ang="0">
                  <a:pos x="65" y="103"/>
                </a:cxn>
                <a:cxn ang="0">
                  <a:pos x="96" y="64"/>
                </a:cxn>
                <a:cxn ang="0">
                  <a:pos x="96" y="40"/>
                </a:cxn>
                <a:cxn ang="0">
                  <a:pos x="109" y="32"/>
                </a:cxn>
                <a:cxn ang="0">
                  <a:pos x="109" y="0"/>
                </a:cxn>
                <a:cxn ang="0">
                  <a:pos x="90" y="7"/>
                </a:cxn>
                <a:cxn ang="0">
                  <a:pos x="77" y="32"/>
                </a:cxn>
                <a:cxn ang="0">
                  <a:pos x="26" y="45"/>
                </a:cxn>
              </a:cxnLst>
              <a:rect l="0" t="0" r="r" b="b"/>
              <a:pathLst>
                <a:path w="109" h="160">
                  <a:moveTo>
                    <a:pt x="26" y="45"/>
                  </a:moveTo>
                  <a:lnTo>
                    <a:pt x="19" y="71"/>
                  </a:lnTo>
                  <a:lnTo>
                    <a:pt x="19" y="78"/>
                  </a:lnTo>
                  <a:lnTo>
                    <a:pt x="13" y="109"/>
                  </a:lnTo>
                  <a:lnTo>
                    <a:pt x="0" y="116"/>
                  </a:lnTo>
                  <a:lnTo>
                    <a:pt x="7" y="135"/>
                  </a:lnTo>
                  <a:lnTo>
                    <a:pt x="46" y="160"/>
                  </a:lnTo>
                  <a:lnTo>
                    <a:pt x="65" y="147"/>
                  </a:lnTo>
                  <a:lnTo>
                    <a:pt x="65" y="103"/>
                  </a:lnTo>
                  <a:lnTo>
                    <a:pt x="96" y="64"/>
                  </a:lnTo>
                  <a:lnTo>
                    <a:pt x="96" y="40"/>
                  </a:lnTo>
                  <a:lnTo>
                    <a:pt x="109" y="32"/>
                  </a:lnTo>
                  <a:lnTo>
                    <a:pt x="109" y="0"/>
                  </a:lnTo>
                  <a:lnTo>
                    <a:pt x="90" y="7"/>
                  </a:lnTo>
                  <a:lnTo>
                    <a:pt x="77" y="32"/>
                  </a:lnTo>
                  <a:lnTo>
                    <a:pt x="26" y="45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0" name="Freeform 56"/>
            <p:cNvSpPr>
              <a:spLocks noChangeAspect="1"/>
            </p:cNvSpPr>
            <p:nvPr/>
          </p:nvSpPr>
          <p:spPr bwMode="gray">
            <a:xfrm>
              <a:off x="6361" y="5433"/>
              <a:ext cx="231" cy="330"/>
            </a:xfrm>
            <a:custGeom>
              <a:avLst/>
              <a:gdLst/>
              <a:ahLst/>
              <a:cxnLst>
                <a:cxn ang="0">
                  <a:pos x="26" y="45"/>
                </a:cxn>
                <a:cxn ang="0">
                  <a:pos x="19" y="71"/>
                </a:cxn>
                <a:cxn ang="0">
                  <a:pos x="19" y="78"/>
                </a:cxn>
                <a:cxn ang="0">
                  <a:pos x="13" y="109"/>
                </a:cxn>
                <a:cxn ang="0">
                  <a:pos x="0" y="116"/>
                </a:cxn>
                <a:cxn ang="0">
                  <a:pos x="7" y="135"/>
                </a:cxn>
                <a:cxn ang="0">
                  <a:pos x="46" y="160"/>
                </a:cxn>
                <a:cxn ang="0">
                  <a:pos x="65" y="147"/>
                </a:cxn>
                <a:cxn ang="0">
                  <a:pos x="65" y="103"/>
                </a:cxn>
                <a:cxn ang="0">
                  <a:pos x="96" y="64"/>
                </a:cxn>
                <a:cxn ang="0">
                  <a:pos x="96" y="40"/>
                </a:cxn>
                <a:cxn ang="0">
                  <a:pos x="109" y="32"/>
                </a:cxn>
                <a:cxn ang="0">
                  <a:pos x="109" y="0"/>
                </a:cxn>
                <a:cxn ang="0">
                  <a:pos x="90" y="7"/>
                </a:cxn>
                <a:cxn ang="0">
                  <a:pos x="77" y="32"/>
                </a:cxn>
                <a:cxn ang="0">
                  <a:pos x="26" y="45"/>
                </a:cxn>
                <a:cxn ang="0">
                  <a:pos x="26" y="45"/>
                </a:cxn>
              </a:cxnLst>
              <a:rect l="0" t="0" r="r" b="b"/>
              <a:pathLst>
                <a:path w="109" h="160">
                  <a:moveTo>
                    <a:pt x="26" y="45"/>
                  </a:moveTo>
                  <a:lnTo>
                    <a:pt x="19" y="71"/>
                  </a:lnTo>
                  <a:lnTo>
                    <a:pt x="19" y="78"/>
                  </a:lnTo>
                  <a:lnTo>
                    <a:pt x="13" y="109"/>
                  </a:lnTo>
                  <a:lnTo>
                    <a:pt x="0" y="116"/>
                  </a:lnTo>
                  <a:lnTo>
                    <a:pt x="7" y="135"/>
                  </a:lnTo>
                  <a:lnTo>
                    <a:pt x="46" y="160"/>
                  </a:lnTo>
                  <a:lnTo>
                    <a:pt x="65" y="147"/>
                  </a:lnTo>
                  <a:lnTo>
                    <a:pt x="65" y="103"/>
                  </a:lnTo>
                  <a:lnTo>
                    <a:pt x="96" y="64"/>
                  </a:lnTo>
                  <a:lnTo>
                    <a:pt x="96" y="40"/>
                  </a:lnTo>
                  <a:lnTo>
                    <a:pt x="109" y="32"/>
                  </a:lnTo>
                  <a:lnTo>
                    <a:pt x="109" y="0"/>
                  </a:lnTo>
                  <a:lnTo>
                    <a:pt x="90" y="7"/>
                  </a:lnTo>
                  <a:lnTo>
                    <a:pt x="77" y="32"/>
                  </a:lnTo>
                  <a:lnTo>
                    <a:pt x="26" y="45"/>
                  </a:lnTo>
                  <a:lnTo>
                    <a:pt x="26" y="45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1" name="Freeform 57"/>
            <p:cNvSpPr>
              <a:spLocks noChangeAspect="1"/>
            </p:cNvSpPr>
            <p:nvPr/>
          </p:nvSpPr>
          <p:spPr bwMode="gray">
            <a:xfrm>
              <a:off x="7727" y="5382"/>
              <a:ext cx="854" cy="749"/>
            </a:xfrm>
            <a:custGeom>
              <a:avLst/>
              <a:gdLst/>
              <a:ahLst/>
              <a:cxnLst>
                <a:cxn ang="0">
                  <a:pos x="27" y="84"/>
                </a:cxn>
                <a:cxn ang="0">
                  <a:pos x="20" y="141"/>
                </a:cxn>
                <a:cxn ang="0">
                  <a:pos x="0" y="141"/>
                </a:cxn>
                <a:cxn ang="0">
                  <a:pos x="20" y="204"/>
                </a:cxn>
                <a:cxn ang="0">
                  <a:pos x="7" y="230"/>
                </a:cxn>
                <a:cxn ang="0">
                  <a:pos x="20" y="268"/>
                </a:cxn>
                <a:cxn ang="0">
                  <a:pos x="71" y="242"/>
                </a:cxn>
                <a:cxn ang="0">
                  <a:pos x="83" y="256"/>
                </a:cxn>
                <a:cxn ang="0">
                  <a:pos x="96" y="249"/>
                </a:cxn>
                <a:cxn ang="0">
                  <a:pos x="96" y="237"/>
                </a:cxn>
                <a:cxn ang="0">
                  <a:pos x="129" y="241"/>
                </a:cxn>
                <a:cxn ang="0">
                  <a:pos x="173" y="237"/>
                </a:cxn>
                <a:cxn ang="0">
                  <a:pos x="199" y="249"/>
                </a:cxn>
                <a:cxn ang="0">
                  <a:pos x="200" y="269"/>
                </a:cxn>
                <a:cxn ang="0">
                  <a:pos x="218" y="277"/>
                </a:cxn>
                <a:cxn ang="0">
                  <a:pos x="243" y="262"/>
                </a:cxn>
                <a:cxn ang="0">
                  <a:pos x="218" y="294"/>
                </a:cxn>
                <a:cxn ang="0">
                  <a:pos x="230" y="300"/>
                </a:cxn>
                <a:cxn ang="0">
                  <a:pos x="245" y="295"/>
                </a:cxn>
                <a:cxn ang="0">
                  <a:pos x="256" y="300"/>
                </a:cxn>
                <a:cxn ang="0">
                  <a:pos x="243" y="313"/>
                </a:cxn>
                <a:cxn ang="0">
                  <a:pos x="243" y="338"/>
                </a:cxn>
                <a:cxn ang="0">
                  <a:pos x="300" y="364"/>
                </a:cxn>
                <a:cxn ang="0">
                  <a:pos x="346" y="351"/>
                </a:cxn>
                <a:cxn ang="0">
                  <a:pos x="403" y="256"/>
                </a:cxn>
                <a:cxn ang="0">
                  <a:pos x="403" y="204"/>
                </a:cxn>
                <a:cxn ang="0">
                  <a:pos x="357" y="103"/>
                </a:cxn>
                <a:cxn ang="0">
                  <a:pos x="333" y="25"/>
                </a:cxn>
                <a:cxn ang="0">
                  <a:pos x="325" y="25"/>
                </a:cxn>
                <a:cxn ang="0">
                  <a:pos x="333" y="76"/>
                </a:cxn>
                <a:cxn ang="0">
                  <a:pos x="319" y="109"/>
                </a:cxn>
                <a:cxn ang="0">
                  <a:pos x="268" y="52"/>
                </a:cxn>
                <a:cxn ang="0">
                  <a:pos x="268" y="38"/>
                </a:cxn>
                <a:cxn ang="0">
                  <a:pos x="237" y="0"/>
                </a:cxn>
                <a:cxn ang="0">
                  <a:pos x="230" y="13"/>
                </a:cxn>
                <a:cxn ang="0">
                  <a:pos x="211" y="13"/>
                </a:cxn>
                <a:cxn ang="0">
                  <a:pos x="199" y="25"/>
                </a:cxn>
                <a:cxn ang="0">
                  <a:pos x="192" y="44"/>
                </a:cxn>
                <a:cxn ang="0">
                  <a:pos x="180" y="38"/>
                </a:cxn>
                <a:cxn ang="0">
                  <a:pos x="173" y="19"/>
                </a:cxn>
                <a:cxn ang="0">
                  <a:pos x="134" y="57"/>
                </a:cxn>
                <a:cxn ang="0">
                  <a:pos x="115" y="52"/>
                </a:cxn>
                <a:cxn ang="0">
                  <a:pos x="103" y="84"/>
                </a:cxn>
                <a:cxn ang="0">
                  <a:pos x="65" y="96"/>
                </a:cxn>
                <a:cxn ang="0">
                  <a:pos x="27" y="84"/>
                </a:cxn>
              </a:cxnLst>
              <a:rect l="0" t="0" r="r" b="b"/>
              <a:pathLst>
                <a:path w="403" h="364">
                  <a:moveTo>
                    <a:pt x="27" y="84"/>
                  </a:moveTo>
                  <a:lnTo>
                    <a:pt x="20" y="141"/>
                  </a:lnTo>
                  <a:lnTo>
                    <a:pt x="0" y="141"/>
                  </a:lnTo>
                  <a:lnTo>
                    <a:pt x="20" y="204"/>
                  </a:lnTo>
                  <a:lnTo>
                    <a:pt x="7" y="230"/>
                  </a:lnTo>
                  <a:lnTo>
                    <a:pt x="20" y="268"/>
                  </a:lnTo>
                  <a:lnTo>
                    <a:pt x="71" y="242"/>
                  </a:lnTo>
                  <a:lnTo>
                    <a:pt x="83" y="256"/>
                  </a:lnTo>
                  <a:lnTo>
                    <a:pt x="96" y="249"/>
                  </a:lnTo>
                  <a:lnTo>
                    <a:pt x="96" y="237"/>
                  </a:lnTo>
                  <a:lnTo>
                    <a:pt x="129" y="241"/>
                  </a:lnTo>
                  <a:lnTo>
                    <a:pt x="173" y="237"/>
                  </a:lnTo>
                  <a:lnTo>
                    <a:pt x="199" y="249"/>
                  </a:lnTo>
                  <a:lnTo>
                    <a:pt x="200" y="269"/>
                  </a:lnTo>
                  <a:lnTo>
                    <a:pt x="218" y="277"/>
                  </a:lnTo>
                  <a:lnTo>
                    <a:pt x="243" y="262"/>
                  </a:lnTo>
                  <a:lnTo>
                    <a:pt x="218" y="294"/>
                  </a:lnTo>
                  <a:lnTo>
                    <a:pt x="230" y="300"/>
                  </a:lnTo>
                  <a:lnTo>
                    <a:pt x="245" y="295"/>
                  </a:lnTo>
                  <a:lnTo>
                    <a:pt x="256" y="300"/>
                  </a:lnTo>
                  <a:lnTo>
                    <a:pt x="243" y="313"/>
                  </a:lnTo>
                  <a:lnTo>
                    <a:pt x="243" y="338"/>
                  </a:lnTo>
                  <a:lnTo>
                    <a:pt x="300" y="364"/>
                  </a:lnTo>
                  <a:lnTo>
                    <a:pt x="346" y="351"/>
                  </a:lnTo>
                  <a:lnTo>
                    <a:pt x="403" y="256"/>
                  </a:lnTo>
                  <a:lnTo>
                    <a:pt x="403" y="204"/>
                  </a:lnTo>
                  <a:lnTo>
                    <a:pt x="357" y="103"/>
                  </a:lnTo>
                  <a:lnTo>
                    <a:pt x="333" y="25"/>
                  </a:lnTo>
                  <a:lnTo>
                    <a:pt x="325" y="25"/>
                  </a:lnTo>
                  <a:lnTo>
                    <a:pt x="333" y="76"/>
                  </a:lnTo>
                  <a:lnTo>
                    <a:pt x="319" y="109"/>
                  </a:lnTo>
                  <a:lnTo>
                    <a:pt x="268" y="52"/>
                  </a:lnTo>
                  <a:lnTo>
                    <a:pt x="268" y="38"/>
                  </a:lnTo>
                  <a:lnTo>
                    <a:pt x="237" y="0"/>
                  </a:lnTo>
                  <a:lnTo>
                    <a:pt x="230" y="13"/>
                  </a:lnTo>
                  <a:lnTo>
                    <a:pt x="211" y="13"/>
                  </a:lnTo>
                  <a:lnTo>
                    <a:pt x="199" y="25"/>
                  </a:lnTo>
                  <a:lnTo>
                    <a:pt x="192" y="44"/>
                  </a:lnTo>
                  <a:lnTo>
                    <a:pt x="180" y="38"/>
                  </a:lnTo>
                  <a:lnTo>
                    <a:pt x="173" y="19"/>
                  </a:lnTo>
                  <a:lnTo>
                    <a:pt x="134" y="57"/>
                  </a:lnTo>
                  <a:lnTo>
                    <a:pt x="115" y="52"/>
                  </a:lnTo>
                  <a:lnTo>
                    <a:pt x="103" y="84"/>
                  </a:lnTo>
                  <a:lnTo>
                    <a:pt x="65" y="96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2" name="Freeform 58"/>
            <p:cNvSpPr>
              <a:spLocks noChangeAspect="1"/>
            </p:cNvSpPr>
            <p:nvPr/>
          </p:nvSpPr>
          <p:spPr bwMode="gray">
            <a:xfrm>
              <a:off x="7727" y="5382"/>
              <a:ext cx="854" cy="749"/>
            </a:xfrm>
            <a:custGeom>
              <a:avLst/>
              <a:gdLst/>
              <a:ahLst/>
              <a:cxnLst>
                <a:cxn ang="0">
                  <a:pos x="27" y="84"/>
                </a:cxn>
                <a:cxn ang="0">
                  <a:pos x="20" y="141"/>
                </a:cxn>
                <a:cxn ang="0">
                  <a:pos x="0" y="141"/>
                </a:cxn>
                <a:cxn ang="0">
                  <a:pos x="20" y="204"/>
                </a:cxn>
                <a:cxn ang="0">
                  <a:pos x="7" y="230"/>
                </a:cxn>
                <a:cxn ang="0">
                  <a:pos x="20" y="268"/>
                </a:cxn>
                <a:cxn ang="0">
                  <a:pos x="71" y="242"/>
                </a:cxn>
                <a:cxn ang="0">
                  <a:pos x="83" y="256"/>
                </a:cxn>
                <a:cxn ang="0">
                  <a:pos x="96" y="249"/>
                </a:cxn>
                <a:cxn ang="0">
                  <a:pos x="96" y="237"/>
                </a:cxn>
                <a:cxn ang="0">
                  <a:pos x="129" y="241"/>
                </a:cxn>
                <a:cxn ang="0">
                  <a:pos x="173" y="237"/>
                </a:cxn>
                <a:cxn ang="0">
                  <a:pos x="199" y="249"/>
                </a:cxn>
                <a:cxn ang="0">
                  <a:pos x="200" y="269"/>
                </a:cxn>
                <a:cxn ang="0">
                  <a:pos x="218" y="277"/>
                </a:cxn>
                <a:cxn ang="0">
                  <a:pos x="243" y="262"/>
                </a:cxn>
                <a:cxn ang="0">
                  <a:pos x="218" y="294"/>
                </a:cxn>
                <a:cxn ang="0">
                  <a:pos x="230" y="300"/>
                </a:cxn>
                <a:cxn ang="0">
                  <a:pos x="245" y="295"/>
                </a:cxn>
                <a:cxn ang="0">
                  <a:pos x="256" y="300"/>
                </a:cxn>
                <a:cxn ang="0">
                  <a:pos x="243" y="313"/>
                </a:cxn>
                <a:cxn ang="0">
                  <a:pos x="243" y="338"/>
                </a:cxn>
                <a:cxn ang="0">
                  <a:pos x="300" y="364"/>
                </a:cxn>
                <a:cxn ang="0">
                  <a:pos x="346" y="351"/>
                </a:cxn>
                <a:cxn ang="0">
                  <a:pos x="403" y="256"/>
                </a:cxn>
                <a:cxn ang="0">
                  <a:pos x="403" y="204"/>
                </a:cxn>
                <a:cxn ang="0">
                  <a:pos x="357" y="103"/>
                </a:cxn>
                <a:cxn ang="0">
                  <a:pos x="333" y="25"/>
                </a:cxn>
                <a:cxn ang="0">
                  <a:pos x="325" y="25"/>
                </a:cxn>
                <a:cxn ang="0">
                  <a:pos x="333" y="76"/>
                </a:cxn>
                <a:cxn ang="0">
                  <a:pos x="319" y="109"/>
                </a:cxn>
                <a:cxn ang="0">
                  <a:pos x="268" y="52"/>
                </a:cxn>
                <a:cxn ang="0">
                  <a:pos x="268" y="38"/>
                </a:cxn>
                <a:cxn ang="0">
                  <a:pos x="237" y="0"/>
                </a:cxn>
                <a:cxn ang="0">
                  <a:pos x="230" y="13"/>
                </a:cxn>
                <a:cxn ang="0">
                  <a:pos x="211" y="13"/>
                </a:cxn>
                <a:cxn ang="0">
                  <a:pos x="199" y="25"/>
                </a:cxn>
                <a:cxn ang="0">
                  <a:pos x="192" y="44"/>
                </a:cxn>
                <a:cxn ang="0">
                  <a:pos x="180" y="38"/>
                </a:cxn>
                <a:cxn ang="0">
                  <a:pos x="173" y="19"/>
                </a:cxn>
                <a:cxn ang="0">
                  <a:pos x="134" y="57"/>
                </a:cxn>
                <a:cxn ang="0">
                  <a:pos x="115" y="52"/>
                </a:cxn>
                <a:cxn ang="0">
                  <a:pos x="103" y="84"/>
                </a:cxn>
                <a:cxn ang="0">
                  <a:pos x="65" y="96"/>
                </a:cxn>
                <a:cxn ang="0">
                  <a:pos x="27" y="84"/>
                </a:cxn>
                <a:cxn ang="0">
                  <a:pos x="27" y="84"/>
                </a:cxn>
              </a:cxnLst>
              <a:rect l="0" t="0" r="r" b="b"/>
              <a:pathLst>
                <a:path w="403" h="364">
                  <a:moveTo>
                    <a:pt x="27" y="84"/>
                  </a:moveTo>
                  <a:lnTo>
                    <a:pt x="20" y="141"/>
                  </a:lnTo>
                  <a:lnTo>
                    <a:pt x="0" y="141"/>
                  </a:lnTo>
                  <a:lnTo>
                    <a:pt x="20" y="204"/>
                  </a:lnTo>
                  <a:lnTo>
                    <a:pt x="7" y="230"/>
                  </a:lnTo>
                  <a:lnTo>
                    <a:pt x="20" y="268"/>
                  </a:lnTo>
                  <a:lnTo>
                    <a:pt x="71" y="242"/>
                  </a:lnTo>
                  <a:lnTo>
                    <a:pt x="83" y="256"/>
                  </a:lnTo>
                  <a:lnTo>
                    <a:pt x="96" y="249"/>
                  </a:lnTo>
                  <a:lnTo>
                    <a:pt x="96" y="237"/>
                  </a:lnTo>
                  <a:lnTo>
                    <a:pt x="129" y="241"/>
                  </a:lnTo>
                  <a:lnTo>
                    <a:pt x="173" y="237"/>
                  </a:lnTo>
                  <a:lnTo>
                    <a:pt x="199" y="249"/>
                  </a:lnTo>
                  <a:lnTo>
                    <a:pt x="200" y="269"/>
                  </a:lnTo>
                  <a:lnTo>
                    <a:pt x="218" y="277"/>
                  </a:lnTo>
                  <a:lnTo>
                    <a:pt x="243" y="262"/>
                  </a:lnTo>
                  <a:lnTo>
                    <a:pt x="218" y="294"/>
                  </a:lnTo>
                  <a:lnTo>
                    <a:pt x="230" y="300"/>
                  </a:lnTo>
                  <a:lnTo>
                    <a:pt x="245" y="295"/>
                  </a:lnTo>
                  <a:lnTo>
                    <a:pt x="256" y="300"/>
                  </a:lnTo>
                  <a:lnTo>
                    <a:pt x="243" y="313"/>
                  </a:lnTo>
                  <a:lnTo>
                    <a:pt x="243" y="338"/>
                  </a:lnTo>
                  <a:lnTo>
                    <a:pt x="300" y="364"/>
                  </a:lnTo>
                  <a:lnTo>
                    <a:pt x="346" y="351"/>
                  </a:lnTo>
                  <a:lnTo>
                    <a:pt x="403" y="256"/>
                  </a:lnTo>
                  <a:lnTo>
                    <a:pt x="403" y="204"/>
                  </a:lnTo>
                  <a:lnTo>
                    <a:pt x="357" y="103"/>
                  </a:lnTo>
                  <a:lnTo>
                    <a:pt x="333" y="25"/>
                  </a:lnTo>
                  <a:lnTo>
                    <a:pt x="325" y="25"/>
                  </a:lnTo>
                  <a:lnTo>
                    <a:pt x="333" y="76"/>
                  </a:lnTo>
                  <a:lnTo>
                    <a:pt x="319" y="109"/>
                  </a:lnTo>
                  <a:lnTo>
                    <a:pt x="268" y="52"/>
                  </a:lnTo>
                  <a:lnTo>
                    <a:pt x="268" y="38"/>
                  </a:lnTo>
                  <a:lnTo>
                    <a:pt x="237" y="0"/>
                  </a:lnTo>
                  <a:lnTo>
                    <a:pt x="230" y="13"/>
                  </a:lnTo>
                  <a:lnTo>
                    <a:pt x="211" y="13"/>
                  </a:lnTo>
                  <a:lnTo>
                    <a:pt x="199" y="25"/>
                  </a:lnTo>
                  <a:lnTo>
                    <a:pt x="192" y="44"/>
                  </a:lnTo>
                  <a:lnTo>
                    <a:pt x="180" y="38"/>
                  </a:lnTo>
                  <a:lnTo>
                    <a:pt x="173" y="19"/>
                  </a:lnTo>
                  <a:lnTo>
                    <a:pt x="134" y="57"/>
                  </a:lnTo>
                  <a:lnTo>
                    <a:pt x="115" y="52"/>
                  </a:lnTo>
                  <a:lnTo>
                    <a:pt x="103" y="84"/>
                  </a:lnTo>
                  <a:lnTo>
                    <a:pt x="65" y="96"/>
                  </a:lnTo>
                  <a:lnTo>
                    <a:pt x="27" y="84"/>
                  </a:lnTo>
                  <a:lnTo>
                    <a:pt x="27" y="84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3" name="Freeform 59"/>
            <p:cNvSpPr>
              <a:spLocks noChangeAspect="1"/>
            </p:cNvSpPr>
            <p:nvPr/>
          </p:nvSpPr>
          <p:spPr bwMode="gray">
            <a:xfrm>
              <a:off x="8317" y="6177"/>
              <a:ext cx="113" cy="134"/>
            </a:xfrm>
            <a:custGeom>
              <a:avLst/>
              <a:gdLst/>
              <a:ahLst/>
              <a:cxnLst>
                <a:cxn ang="0">
                  <a:pos x="25" y="8"/>
                </a:cxn>
                <a:cxn ang="0">
                  <a:pos x="16" y="8"/>
                </a:cxn>
                <a:cxn ang="0">
                  <a:pos x="3" y="1"/>
                </a:cxn>
                <a:cxn ang="0">
                  <a:pos x="0" y="13"/>
                </a:cxn>
                <a:cxn ang="0">
                  <a:pos x="13" y="31"/>
                </a:cxn>
                <a:cxn ang="0">
                  <a:pos x="15" y="54"/>
                </a:cxn>
                <a:cxn ang="0">
                  <a:pos x="19" y="65"/>
                </a:cxn>
                <a:cxn ang="0">
                  <a:pos x="41" y="58"/>
                </a:cxn>
                <a:cxn ang="0">
                  <a:pos x="42" y="41"/>
                </a:cxn>
                <a:cxn ang="0">
                  <a:pos x="53" y="10"/>
                </a:cxn>
                <a:cxn ang="0">
                  <a:pos x="45" y="0"/>
                </a:cxn>
                <a:cxn ang="0">
                  <a:pos x="25" y="8"/>
                </a:cxn>
              </a:cxnLst>
              <a:rect l="0" t="0" r="r" b="b"/>
              <a:pathLst>
                <a:path w="53" h="65">
                  <a:moveTo>
                    <a:pt x="25" y="8"/>
                  </a:moveTo>
                  <a:lnTo>
                    <a:pt x="16" y="8"/>
                  </a:lnTo>
                  <a:lnTo>
                    <a:pt x="3" y="1"/>
                  </a:lnTo>
                  <a:lnTo>
                    <a:pt x="0" y="13"/>
                  </a:lnTo>
                  <a:lnTo>
                    <a:pt x="13" y="31"/>
                  </a:lnTo>
                  <a:lnTo>
                    <a:pt x="15" y="54"/>
                  </a:lnTo>
                  <a:lnTo>
                    <a:pt x="19" y="65"/>
                  </a:lnTo>
                  <a:lnTo>
                    <a:pt x="41" y="58"/>
                  </a:lnTo>
                  <a:lnTo>
                    <a:pt x="42" y="41"/>
                  </a:lnTo>
                  <a:lnTo>
                    <a:pt x="53" y="10"/>
                  </a:lnTo>
                  <a:lnTo>
                    <a:pt x="45" y="0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4" name="Freeform 60"/>
            <p:cNvSpPr>
              <a:spLocks noChangeAspect="1"/>
            </p:cNvSpPr>
            <p:nvPr/>
          </p:nvSpPr>
          <p:spPr bwMode="gray">
            <a:xfrm>
              <a:off x="8317" y="6177"/>
              <a:ext cx="113" cy="134"/>
            </a:xfrm>
            <a:custGeom>
              <a:avLst/>
              <a:gdLst/>
              <a:ahLst/>
              <a:cxnLst>
                <a:cxn ang="0">
                  <a:pos x="25" y="8"/>
                </a:cxn>
                <a:cxn ang="0">
                  <a:pos x="16" y="8"/>
                </a:cxn>
                <a:cxn ang="0">
                  <a:pos x="3" y="1"/>
                </a:cxn>
                <a:cxn ang="0">
                  <a:pos x="0" y="13"/>
                </a:cxn>
                <a:cxn ang="0">
                  <a:pos x="13" y="31"/>
                </a:cxn>
                <a:cxn ang="0">
                  <a:pos x="15" y="54"/>
                </a:cxn>
                <a:cxn ang="0">
                  <a:pos x="19" y="65"/>
                </a:cxn>
                <a:cxn ang="0">
                  <a:pos x="41" y="58"/>
                </a:cxn>
                <a:cxn ang="0">
                  <a:pos x="42" y="41"/>
                </a:cxn>
                <a:cxn ang="0">
                  <a:pos x="53" y="10"/>
                </a:cxn>
                <a:cxn ang="0">
                  <a:pos x="45" y="0"/>
                </a:cxn>
                <a:cxn ang="0">
                  <a:pos x="25" y="8"/>
                </a:cxn>
                <a:cxn ang="0">
                  <a:pos x="25" y="8"/>
                </a:cxn>
              </a:cxnLst>
              <a:rect l="0" t="0" r="r" b="b"/>
              <a:pathLst>
                <a:path w="53" h="65">
                  <a:moveTo>
                    <a:pt x="25" y="8"/>
                  </a:moveTo>
                  <a:lnTo>
                    <a:pt x="16" y="8"/>
                  </a:lnTo>
                  <a:lnTo>
                    <a:pt x="3" y="1"/>
                  </a:lnTo>
                  <a:lnTo>
                    <a:pt x="0" y="13"/>
                  </a:lnTo>
                  <a:lnTo>
                    <a:pt x="13" y="31"/>
                  </a:lnTo>
                  <a:lnTo>
                    <a:pt x="15" y="54"/>
                  </a:lnTo>
                  <a:lnTo>
                    <a:pt x="19" y="65"/>
                  </a:lnTo>
                  <a:lnTo>
                    <a:pt x="41" y="58"/>
                  </a:lnTo>
                  <a:lnTo>
                    <a:pt x="42" y="41"/>
                  </a:lnTo>
                  <a:lnTo>
                    <a:pt x="53" y="10"/>
                  </a:lnTo>
                  <a:lnTo>
                    <a:pt x="45" y="0"/>
                  </a:lnTo>
                  <a:lnTo>
                    <a:pt x="25" y="8"/>
                  </a:lnTo>
                  <a:lnTo>
                    <a:pt x="25" y="8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5" name="Freeform 61"/>
            <p:cNvSpPr>
              <a:spLocks noChangeAspect="1"/>
            </p:cNvSpPr>
            <p:nvPr/>
          </p:nvSpPr>
          <p:spPr bwMode="gray">
            <a:xfrm>
              <a:off x="7170" y="4872"/>
              <a:ext cx="54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3"/>
                </a:cxn>
                <a:cxn ang="0">
                  <a:pos x="3" y="34"/>
                </a:cxn>
                <a:cxn ang="0">
                  <a:pos x="16" y="36"/>
                </a:cxn>
                <a:cxn ang="0">
                  <a:pos x="26" y="22"/>
                </a:cxn>
                <a:cxn ang="0">
                  <a:pos x="16" y="18"/>
                </a:cxn>
                <a:cxn ang="0">
                  <a:pos x="17" y="7"/>
                </a:cxn>
                <a:cxn ang="0">
                  <a:pos x="8" y="0"/>
                </a:cxn>
              </a:cxnLst>
              <a:rect l="0" t="0" r="r" b="b"/>
              <a:pathLst>
                <a:path w="26" h="36">
                  <a:moveTo>
                    <a:pt x="8" y="0"/>
                  </a:moveTo>
                  <a:lnTo>
                    <a:pt x="0" y="13"/>
                  </a:lnTo>
                  <a:lnTo>
                    <a:pt x="3" y="34"/>
                  </a:lnTo>
                  <a:lnTo>
                    <a:pt x="16" y="36"/>
                  </a:lnTo>
                  <a:lnTo>
                    <a:pt x="26" y="22"/>
                  </a:lnTo>
                  <a:lnTo>
                    <a:pt x="16" y="18"/>
                  </a:lnTo>
                  <a:lnTo>
                    <a:pt x="17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6" name="Freeform 62"/>
            <p:cNvSpPr>
              <a:spLocks noChangeAspect="1"/>
            </p:cNvSpPr>
            <p:nvPr/>
          </p:nvSpPr>
          <p:spPr bwMode="gray">
            <a:xfrm>
              <a:off x="7170" y="4872"/>
              <a:ext cx="54" cy="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3"/>
                </a:cxn>
                <a:cxn ang="0">
                  <a:pos x="3" y="34"/>
                </a:cxn>
                <a:cxn ang="0">
                  <a:pos x="16" y="36"/>
                </a:cxn>
                <a:cxn ang="0">
                  <a:pos x="26" y="22"/>
                </a:cxn>
                <a:cxn ang="0">
                  <a:pos x="16" y="18"/>
                </a:cxn>
                <a:cxn ang="0">
                  <a:pos x="17" y="7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6" h="36">
                  <a:moveTo>
                    <a:pt x="8" y="0"/>
                  </a:moveTo>
                  <a:lnTo>
                    <a:pt x="0" y="13"/>
                  </a:lnTo>
                  <a:lnTo>
                    <a:pt x="3" y="34"/>
                  </a:lnTo>
                  <a:lnTo>
                    <a:pt x="16" y="36"/>
                  </a:lnTo>
                  <a:lnTo>
                    <a:pt x="26" y="22"/>
                  </a:lnTo>
                  <a:lnTo>
                    <a:pt x="16" y="18"/>
                  </a:lnTo>
                  <a:lnTo>
                    <a:pt x="17" y="7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7" name="Freeform 63"/>
            <p:cNvSpPr>
              <a:spLocks noChangeAspect="1"/>
            </p:cNvSpPr>
            <p:nvPr/>
          </p:nvSpPr>
          <p:spPr bwMode="gray">
            <a:xfrm>
              <a:off x="5977" y="4260"/>
              <a:ext cx="67" cy="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7"/>
                </a:cxn>
                <a:cxn ang="0">
                  <a:pos x="5" y="15"/>
                </a:cxn>
                <a:cxn ang="0">
                  <a:pos x="22" y="12"/>
                </a:cxn>
                <a:cxn ang="0">
                  <a:pos x="31" y="12"/>
                </a:cxn>
                <a:cxn ang="0">
                  <a:pos x="31" y="6"/>
                </a:cxn>
                <a:cxn ang="0">
                  <a:pos x="12" y="0"/>
                </a:cxn>
              </a:cxnLst>
              <a:rect l="0" t="0" r="r" b="b"/>
              <a:pathLst>
                <a:path w="31" h="15">
                  <a:moveTo>
                    <a:pt x="12" y="0"/>
                  </a:moveTo>
                  <a:lnTo>
                    <a:pt x="0" y="7"/>
                  </a:lnTo>
                  <a:lnTo>
                    <a:pt x="5" y="15"/>
                  </a:lnTo>
                  <a:lnTo>
                    <a:pt x="22" y="12"/>
                  </a:lnTo>
                  <a:lnTo>
                    <a:pt x="31" y="12"/>
                  </a:lnTo>
                  <a:lnTo>
                    <a:pt x="31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8" name="Freeform 64"/>
            <p:cNvSpPr>
              <a:spLocks noChangeAspect="1"/>
            </p:cNvSpPr>
            <p:nvPr/>
          </p:nvSpPr>
          <p:spPr bwMode="gray">
            <a:xfrm>
              <a:off x="5977" y="4260"/>
              <a:ext cx="67" cy="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7"/>
                </a:cxn>
                <a:cxn ang="0">
                  <a:pos x="5" y="15"/>
                </a:cxn>
                <a:cxn ang="0">
                  <a:pos x="22" y="12"/>
                </a:cxn>
                <a:cxn ang="0">
                  <a:pos x="31" y="12"/>
                </a:cxn>
                <a:cxn ang="0">
                  <a:pos x="31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31" h="15">
                  <a:moveTo>
                    <a:pt x="12" y="0"/>
                  </a:moveTo>
                  <a:lnTo>
                    <a:pt x="0" y="7"/>
                  </a:lnTo>
                  <a:lnTo>
                    <a:pt x="5" y="15"/>
                  </a:lnTo>
                  <a:lnTo>
                    <a:pt x="22" y="12"/>
                  </a:lnTo>
                  <a:lnTo>
                    <a:pt x="31" y="12"/>
                  </a:lnTo>
                  <a:lnTo>
                    <a:pt x="31" y="6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89" name="Freeform 65"/>
            <p:cNvSpPr>
              <a:spLocks noChangeAspect="1"/>
            </p:cNvSpPr>
            <p:nvPr/>
          </p:nvSpPr>
          <p:spPr bwMode="gray">
            <a:xfrm>
              <a:off x="7485" y="4992"/>
              <a:ext cx="205" cy="23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8" y="55"/>
                </a:cxn>
                <a:cxn ang="0">
                  <a:pos x="38" y="75"/>
                </a:cxn>
                <a:cxn ang="0">
                  <a:pos x="89" y="113"/>
                </a:cxn>
                <a:cxn ang="0">
                  <a:pos x="96" y="113"/>
                </a:cxn>
                <a:cxn ang="0">
                  <a:pos x="83" y="75"/>
                </a:cxn>
                <a:cxn ang="0">
                  <a:pos x="38" y="30"/>
                </a:cxn>
                <a:cxn ang="0">
                  <a:pos x="38" y="23"/>
                </a:cxn>
                <a:cxn ang="0">
                  <a:pos x="15" y="0"/>
                </a:cxn>
                <a:cxn ang="0">
                  <a:pos x="0" y="4"/>
                </a:cxn>
              </a:cxnLst>
              <a:rect l="0" t="0" r="r" b="b"/>
              <a:pathLst>
                <a:path w="96" h="113">
                  <a:moveTo>
                    <a:pt x="0" y="4"/>
                  </a:moveTo>
                  <a:lnTo>
                    <a:pt x="38" y="55"/>
                  </a:lnTo>
                  <a:lnTo>
                    <a:pt x="38" y="75"/>
                  </a:lnTo>
                  <a:lnTo>
                    <a:pt x="89" y="113"/>
                  </a:lnTo>
                  <a:lnTo>
                    <a:pt x="96" y="113"/>
                  </a:lnTo>
                  <a:lnTo>
                    <a:pt x="83" y="75"/>
                  </a:lnTo>
                  <a:lnTo>
                    <a:pt x="38" y="30"/>
                  </a:lnTo>
                  <a:lnTo>
                    <a:pt x="38" y="23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0" name="Freeform 66"/>
            <p:cNvSpPr>
              <a:spLocks noChangeAspect="1"/>
            </p:cNvSpPr>
            <p:nvPr/>
          </p:nvSpPr>
          <p:spPr bwMode="gray">
            <a:xfrm>
              <a:off x="7485" y="4992"/>
              <a:ext cx="205" cy="23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8" y="55"/>
                </a:cxn>
                <a:cxn ang="0">
                  <a:pos x="38" y="75"/>
                </a:cxn>
                <a:cxn ang="0">
                  <a:pos x="89" y="113"/>
                </a:cxn>
                <a:cxn ang="0">
                  <a:pos x="96" y="113"/>
                </a:cxn>
                <a:cxn ang="0">
                  <a:pos x="83" y="75"/>
                </a:cxn>
                <a:cxn ang="0">
                  <a:pos x="38" y="30"/>
                </a:cxn>
                <a:cxn ang="0">
                  <a:pos x="38" y="2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6" h="113">
                  <a:moveTo>
                    <a:pt x="0" y="4"/>
                  </a:moveTo>
                  <a:lnTo>
                    <a:pt x="38" y="55"/>
                  </a:lnTo>
                  <a:lnTo>
                    <a:pt x="38" y="75"/>
                  </a:lnTo>
                  <a:lnTo>
                    <a:pt x="89" y="113"/>
                  </a:lnTo>
                  <a:lnTo>
                    <a:pt x="96" y="113"/>
                  </a:lnTo>
                  <a:lnTo>
                    <a:pt x="83" y="75"/>
                  </a:lnTo>
                  <a:lnTo>
                    <a:pt x="38" y="30"/>
                  </a:lnTo>
                  <a:lnTo>
                    <a:pt x="38" y="2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1" name="Freeform 67"/>
            <p:cNvSpPr>
              <a:spLocks noChangeAspect="1"/>
            </p:cNvSpPr>
            <p:nvPr/>
          </p:nvSpPr>
          <p:spPr bwMode="gray">
            <a:xfrm>
              <a:off x="8243" y="5147"/>
              <a:ext cx="352" cy="31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25"/>
                </a:cxn>
                <a:cxn ang="0">
                  <a:pos x="0" y="44"/>
                </a:cxn>
                <a:cxn ang="0">
                  <a:pos x="32" y="44"/>
                </a:cxn>
                <a:cxn ang="0">
                  <a:pos x="57" y="70"/>
                </a:cxn>
                <a:cxn ang="0">
                  <a:pos x="51" y="76"/>
                </a:cxn>
                <a:cxn ang="0">
                  <a:pos x="76" y="120"/>
                </a:cxn>
                <a:cxn ang="0">
                  <a:pos x="103" y="127"/>
                </a:cxn>
                <a:cxn ang="0">
                  <a:pos x="109" y="108"/>
                </a:cxn>
                <a:cxn ang="0">
                  <a:pos x="114" y="108"/>
                </a:cxn>
                <a:cxn ang="0">
                  <a:pos x="153" y="152"/>
                </a:cxn>
                <a:cxn ang="0">
                  <a:pos x="166" y="152"/>
                </a:cxn>
                <a:cxn ang="0">
                  <a:pos x="147" y="108"/>
                </a:cxn>
                <a:cxn ang="0">
                  <a:pos x="147" y="95"/>
                </a:cxn>
                <a:cxn ang="0">
                  <a:pos x="133" y="80"/>
                </a:cxn>
                <a:cxn ang="0">
                  <a:pos x="123" y="56"/>
                </a:cxn>
                <a:cxn ang="0">
                  <a:pos x="76" y="31"/>
                </a:cxn>
                <a:cxn ang="0">
                  <a:pos x="44" y="33"/>
                </a:cxn>
                <a:cxn ang="0">
                  <a:pos x="19" y="0"/>
                </a:cxn>
                <a:cxn ang="0">
                  <a:pos x="0" y="13"/>
                </a:cxn>
              </a:cxnLst>
              <a:rect l="0" t="0" r="r" b="b"/>
              <a:pathLst>
                <a:path w="166" h="152">
                  <a:moveTo>
                    <a:pt x="0" y="13"/>
                  </a:moveTo>
                  <a:lnTo>
                    <a:pt x="13" y="25"/>
                  </a:lnTo>
                  <a:lnTo>
                    <a:pt x="0" y="44"/>
                  </a:lnTo>
                  <a:lnTo>
                    <a:pt x="32" y="44"/>
                  </a:lnTo>
                  <a:lnTo>
                    <a:pt x="57" y="70"/>
                  </a:lnTo>
                  <a:lnTo>
                    <a:pt x="51" y="76"/>
                  </a:lnTo>
                  <a:lnTo>
                    <a:pt x="76" y="120"/>
                  </a:lnTo>
                  <a:lnTo>
                    <a:pt x="103" y="127"/>
                  </a:lnTo>
                  <a:lnTo>
                    <a:pt x="109" y="108"/>
                  </a:lnTo>
                  <a:lnTo>
                    <a:pt x="114" y="108"/>
                  </a:lnTo>
                  <a:lnTo>
                    <a:pt x="153" y="152"/>
                  </a:lnTo>
                  <a:lnTo>
                    <a:pt x="166" y="152"/>
                  </a:lnTo>
                  <a:lnTo>
                    <a:pt x="147" y="108"/>
                  </a:lnTo>
                  <a:lnTo>
                    <a:pt x="147" y="95"/>
                  </a:lnTo>
                  <a:lnTo>
                    <a:pt x="133" y="80"/>
                  </a:lnTo>
                  <a:lnTo>
                    <a:pt x="123" y="56"/>
                  </a:lnTo>
                  <a:lnTo>
                    <a:pt x="76" y="31"/>
                  </a:lnTo>
                  <a:lnTo>
                    <a:pt x="44" y="33"/>
                  </a:lnTo>
                  <a:lnTo>
                    <a:pt x="1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2" name="Freeform 68"/>
            <p:cNvSpPr>
              <a:spLocks noChangeAspect="1"/>
            </p:cNvSpPr>
            <p:nvPr/>
          </p:nvSpPr>
          <p:spPr bwMode="gray">
            <a:xfrm>
              <a:off x="8243" y="5147"/>
              <a:ext cx="352" cy="31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25"/>
                </a:cxn>
                <a:cxn ang="0">
                  <a:pos x="0" y="44"/>
                </a:cxn>
                <a:cxn ang="0">
                  <a:pos x="32" y="44"/>
                </a:cxn>
                <a:cxn ang="0">
                  <a:pos x="57" y="70"/>
                </a:cxn>
                <a:cxn ang="0">
                  <a:pos x="51" y="76"/>
                </a:cxn>
                <a:cxn ang="0">
                  <a:pos x="76" y="120"/>
                </a:cxn>
                <a:cxn ang="0">
                  <a:pos x="103" y="127"/>
                </a:cxn>
                <a:cxn ang="0">
                  <a:pos x="109" y="108"/>
                </a:cxn>
                <a:cxn ang="0">
                  <a:pos x="114" y="108"/>
                </a:cxn>
                <a:cxn ang="0">
                  <a:pos x="153" y="152"/>
                </a:cxn>
                <a:cxn ang="0">
                  <a:pos x="166" y="152"/>
                </a:cxn>
                <a:cxn ang="0">
                  <a:pos x="147" y="108"/>
                </a:cxn>
                <a:cxn ang="0">
                  <a:pos x="147" y="95"/>
                </a:cxn>
                <a:cxn ang="0">
                  <a:pos x="133" y="80"/>
                </a:cxn>
                <a:cxn ang="0">
                  <a:pos x="123" y="56"/>
                </a:cxn>
                <a:cxn ang="0">
                  <a:pos x="76" y="31"/>
                </a:cxn>
                <a:cxn ang="0">
                  <a:pos x="44" y="33"/>
                </a:cxn>
                <a:cxn ang="0">
                  <a:pos x="19" y="0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66" h="152">
                  <a:moveTo>
                    <a:pt x="0" y="13"/>
                  </a:moveTo>
                  <a:lnTo>
                    <a:pt x="13" y="25"/>
                  </a:lnTo>
                  <a:lnTo>
                    <a:pt x="0" y="44"/>
                  </a:lnTo>
                  <a:lnTo>
                    <a:pt x="32" y="44"/>
                  </a:lnTo>
                  <a:lnTo>
                    <a:pt x="57" y="70"/>
                  </a:lnTo>
                  <a:lnTo>
                    <a:pt x="51" y="76"/>
                  </a:lnTo>
                  <a:lnTo>
                    <a:pt x="76" y="120"/>
                  </a:lnTo>
                  <a:lnTo>
                    <a:pt x="103" y="127"/>
                  </a:lnTo>
                  <a:lnTo>
                    <a:pt x="109" y="108"/>
                  </a:lnTo>
                  <a:lnTo>
                    <a:pt x="114" y="108"/>
                  </a:lnTo>
                  <a:lnTo>
                    <a:pt x="153" y="152"/>
                  </a:lnTo>
                  <a:lnTo>
                    <a:pt x="166" y="152"/>
                  </a:lnTo>
                  <a:lnTo>
                    <a:pt x="147" y="108"/>
                  </a:lnTo>
                  <a:lnTo>
                    <a:pt x="147" y="95"/>
                  </a:lnTo>
                  <a:lnTo>
                    <a:pt x="133" y="80"/>
                  </a:lnTo>
                  <a:lnTo>
                    <a:pt x="123" y="56"/>
                  </a:lnTo>
                  <a:lnTo>
                    <a:pt x="76" y="31"/>
                  </a:lnTo>
                  <a:lnTo>
                    <a:pt x="44" y="33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3" name="Freeform 69"/>
            <p:cNvSpPr>
              <a:spLocks noChangeAspect="1"/>
            </p:cNvSpPr>
            <p:nvPr/>
          </p:nvSpPr>
          <p:spPr bwMode="gray">
            <a:xfrm>
              <a:off x="8593" y="5294"/>
              <a:ext cx="99" cy="6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7" y="31"/>
                </a:cxn>
                <a:cxn ang="0">
                  <a:pos x="38" y="28"/>
                </a:cxn>
                <a:cxn ang="0">
                  <a:pos x="47" y="5"/>
                </a:cxn>
                <a:cxn ang="0">
                  <a:pos x="34" y="0"/>
                </a:cxn>
                <a:cxn ang="0">
                  <a:pos x="25" y="19"/>
                </a:cxn>
                <a:cxn ang="0">
                  <a:pos x="14" y="15"/>
                </a:cxn>
                <a:cxn ang="0">
                  <a:pos x="7" y="1"/>
                </a:cxn>
                <a:cxn ang="0">
                  <a:pos x="0" y="19"/>
                </a:cxn>
              </a:cxnLst>
              <a:rect l="0" t="0" r="r" b="b"/>
              <a:pathLst>
                <a:path w="47" h="31">
                  <a:moveTo>
                    <a:pt x="0" y="19"/>
                  </a:moveTo>
                  <a:lnTo>
                    <a:pt x="17" y="31"/>
                  </a:lnTo>
                  <a:lnTo>
                    <a:pt x="38" y="28"/>
                  </a:lnTo>
                  <a:lnTo>
                    <a:pt x="47" y="5"/>
                  </a:lnTo>
                  <a:lnTo>
                    <a:pt x="34" y="0"/>
                  </a:lnTo>
                  <a:lnTo>
                    <a:pt x="25" y="19"/>
                  </a:lnTo>
                  <a:lnTo>
                    <a:pt x="14" y="15"/>
                  </a:lnTo>
                  <a:lnTo>
                    <a:pt x="7" y="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4" name="Freeform 70"/>
            <p:cNvSpPr>
              <a:spLocks noChangeAspect="1"/>
            </p:cNvSpPr>
            <p:nvPr/>
          </p:nvSpPr>
          <p:spPr bwMode="gray">
            <a:xfrm>
              <a:off x="8593" y="5294"/>
              <a:ext cx="99" cy="6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7" y="31"/>
                </a:cxn>
                <a:cxn ang="0">
                  <a:pos x="38" y="28"/>
                </a:cxn>
                <a:cxn ang="0">
                  <a:pos x="47" y="5"/>
                </a:cxn>
                <a:cxn ang="0">
                  <a:pos x="34" y="0"/>
                </a:cxn>
                <a:cxn ang="0">
                  <a:pos x="25" y="19"/>
                </a:cxn>
                <a:cxn ang="0">
                  <a:pos x="14" y="15"/>
                </a:cxn>
                <a:cxn ang="0">
                  <a:pos x="7" y="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47" h="31">
                  <a:moveTo>
                    <a:pt x="0" y="19"/>
                  </a:moveTo>
                  <a:lnTo>
                    <a:pt x="17" y="31"/>
                  </a:lnTo>
                  <a:lnTo>
                    <a:pt x="38" y="28"/>
                  </a:lnTo>
                  <a:lnTo>
                    <a:pt x="47" y="5"/>
                  </a:lnTo>
                  <a:lnTo>
                    <a:pt x="34" y="0"/>
                  </a:lnTo>
                  <a:lnTo>
                    <a:pt x="25" y="19"/>
                  </a:lnTo>
                  <a:lnTo>
                    <a:pt x="14" y="15"/>
                  </a:lnTo>
                  <a:lnTo>
                    <a:pt x="7" y="1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5" name="Freeform 71"/>
            <p:cNvSpPr>
              <a:spLocks noChangeAspect="1"/>
            </p:cNvSpPr>
            <p:nvPr/>
          </p:nvSpPr>
          <p:spPr bwMode="gray">
            <a:xfrm>
              <a:off x="8744" y="6263"/>
              <a:ext cx="217" cy="169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59" y="29"/>
                </a:cxn>
                <a:cxn ang="0">
                  <a:pos x="43" y="22"/>
                </a:cxn>
                <a:cxn ang="0">
                  <a:pos x="31" y="41"/>
                </a:cxn>
                <a:cxn ang="0">
                  <a:pos x="0" y="57"/>
                </a:cxn>
                <a:cxn ang="0">
                  <a:pos x="19" y="82"/>
                </a:cxn>
                <a:cxn ang="0">
                  <a:pos x="39" y="76"/>
                </a:cxn>
                <a:cxn ang="0">
                  <a:pos x="51" y="82"/>
                </a:cxn>
                <a:cxn ang="0">
                  <a:pos x="70" y="38"/>
                </a:cxn>
                <a:cxn ang="0">
                  <a:pos x="83" y="38"/>
                </a:cxn>
                <a:cxn ang="0">
                  <a:pos x="103" y="15"/>
                </a:cxn>
                <a:cxn ang="0">
                  <a:pos x="96" y="0"/>
                </a:cxn>
              </a:cxnLst>
              <a:rect l="0" t="0" r="r" b="b"/>
              <a:pathLst>
                <a:path w="103" h="82">
                  <a:moveTo>
                    <a:pt x="96" y="0"/>
                  </a:moveTo>
                  <a:lnTo>
                    <a:pt x="59" y="29"/>
                  </a:lnTo>
                  <a:lnTo>
                    <a:pt x="43" y="22"/>
                  </a:lnTo>
                  <a:lnTo>
                    <a:pt x="31" y="41"/>
                  </a:lnTo>
                  <a:lnTo>
                    <a:pt x="0" y="57"/>
                  </a:lnTo>
                  <a:lnTo>
                    <a:pt x="19" y="82"/>
                  </a:lnTo>
                  <a:lnTo>
                    <a:pt x="39" y="76"/>
                  </a:lnTo>
                  <a:lnTo>
                    <a:pt x="51" y="82"/>
                  </a:lnTo>
                  <a:lnTo>
                    <a:pt x="70" y="38"/>
                  </a:lnTo>
                  <a:lnTo>
                    <a:pt x="83" y="38"/>
                  </a:lnTo>
                  <a:lnTo>
                    <a:pt x="103" y="1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6" name="Freeform 72"/>
            <p:cNvSpPr>
              <a:spLocks noChangeAspect="1"/>
            </p:cNvSpPr>
            <p:nvPr/>
          </p:nvSpPr>
          <p:spPr bwMode="gray">
            <a:xfrm>
              <a:off x="8744" y="6263"/>
              <a:ext cx="217" cy="169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59" y="29"/>
                </a:cxn>
                <a:cxn ang="0">
                  <a:pos x="43" y="22"/>
                </a:cxn>
                <a:cxn ang="0">
                  <a:pos x="31" y="41"/>
                </a:cxn>
                <a:cxn ang="0">
                  <a:pos x="0" y="57"/>
                </a:cxn>
                <a:cxn ang="0">
                  <a:pos x="19" y="82"/>
                </a:cxn>
                <a:cxn ang="0">
                  <a:pos x="39" y="76"/>
                </a:cxn>
                <a:cxn ang="0">
                  <a:pos x="51" y="82"/>
                </a:cxn>
                <a:cxn ang="0">
                  <a:pos x="70" y="38"/>
                </a:cxn>
                <a:cxn ang="0">
                  <a:pos x="83" y="38"/>
                </a:cxn>
                <a:cxn ang="0">
                  <a:pos x="103" y="15"/>
                </a:cxn>
                <a:cxn ang="0">
                  <a:pos x="96" y="0"/>
                </a:cxn>
                <a:cxn ang="0">
                  <a:pos x="96" y="0"/>
                </a:cxn>
              </a:cxnLst>
              <a:rect l="0" t="0" r="r" b="b"/>
              <a:pathLst>
                <a:path w="103" h="82">
                  <a:moveTo>
                    <a:pt x="96" y="0"/>
                  </a:moveTo>
                  <a:lnTo>
                    <a:pt x="59" y="29"/>
                  </a:lnTo>
                  <a:lnTo>
                    <a:pt x="43" y="22"/>
                  </a:lnTo>
                  <a:lnTo>
                    <a:pt x="31" y="41"/>
                  </a:lnTo>
                  <a:lnTo>
                    <a:pt x="0" y="57"/>
                  </a:lnTo>
                  <a:lnTo>
                    <a:pt x="19" y="82"/>
                  </a:lnTo>
                  <a:lnTo>
                    <a:pt x="39" y="76"/>
                  </a:lnTo>
                  <a:lnTo>
                    <a:pt x="51" y="82"/>
                  </a:lnTo>
                  <a:lnTo>
                    <a:pt x="70" y="38"/>
                  </a:lnTo>
                  <a:lnTo>
                    <a:pt x="83" y="38"/>
                  </a:lnTo>
                  <a:lnTo>
                    <a:pt x="103" y="15"/>
                  </a:lnTo>
                  <a:lnTo>
                    <a:pt x="96" y="0"/>
                  </a:lnTo>
                  <a:lnTo>
                    <a:pt x="96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7" name="Freeform 73"/>
            <p:cNvSpPr>
              <a:spLocks noChangeAspect="1"/>
            </p:cNvSpPr>
            <p:nvPr/>
          </p:nvSpPr>
          <p:spPr bwMode="gray">
            <a:xfrm>
              <a:off x="8970" y="6146"/>
              <a:ext cx="100" cy="1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31"/>
                </a:cxn>
                <a:cxn ang="0">
                  <a:pos x="1" y="38"/>
                </a:cxn>
                <a:cxn ang="0">
                  <a:pos x="0" y="55"/>
                </a:cxn>
                <a:cxn ang="0">
                  <a:pos x="11" y="63"/>
                </a:cxn>
                <a:cxn ang="0">
                  <a:pos x="28" y="61"/>
                </a:cxn>
                <a:cxn ang="0">
                  <a:pos x="47" y="40"/>
                </a:cxn>
                <a:cxn ang="0">
                  <a:pos x="44" y="21"/>
                </a:cxn>
                <a:cxn ang="0">
                  <a:pos x="32" y="25"/>
                </a:cxn>
                <a:cxn ang="0">
                  <a:pos x="20" y="0"/>
                </a:cxn>
                <a:cxn ang="0">
                  <a:pos x="14" y="0"/>
                </a:cxn>
              </a:cxnLst>
              <a:rect l="0" t="0" r="r" b="b"/>
              <a:pathLst>
                <a:path w="47" h="63">
                  <a:moveTo>
                    <a:pt x="14" y="0"/>
                  </a:moveTo>
                  <a:lnTo>
                    <a:pt x="8" y="31"/>
                  </a:lnTo>
                  <a:lnTo>
                    <a:pt x="1" y="38"/>
                  </a:lnTo>
                  <a:lnTo>
                    <a:pt x="0" y="55"/>
                  </a:lnTo>
                  <a:lnTo>
                    <a:pt x="11" y="63"/>
                  </a:lnTo>
                  <a:lnTo>
                    <a:pt x="28" y="61"/>
                  </a:lnTo>
                  <a:lnTo>
                    <a:pt x="47" y="40"/>
                  </a:lnTo>
                  <a:lnTo>
                    <a:pt x="44" y="21"/>
                  </a:lnTo>
                  <a:lnTo>
                    <a:pt x="32" y="25"/>
                  </a:lnTo>
                  <a:lnTo>
                    <a:pt x="2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8" name="Freeform 74"/>
            <p:cNvSpPr>
              <a:spLocks noChangeAspect="1"/>
            </p:cNvSpPr>
            <p:nvPr/>
          </p:nvSpPr>
          <p:spPr bwMode="gray">
            <a:xfrm>
              <a:off x="8970" y="6146"/>
              <a:ext cx="100" cy="1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31"/>
                </a:cxn>
                <a:cxn ang="0">
                  <a:pos x="1" y="38"/>
                </a:cxn>
                <a:cxn ang="0">
                  <a:pos x="0" y="55"/>
                </a:cxn>
                <a:cxn ang="0">
                  <a:pos x="11" y="63"/>
                </a:cxn>
                <a:cxn ang="0">
                  <a:pos x="28" y="61"/>
                </a:cxn>
                <a:cxn ang="0">
                  <a:pos x="47" y="40"/>
                </a:cxn>
                <a:cxn ang="0">
                  <a:pos x="44" y="21"/>
                </a:cxn>
                <a:cxn ang="0">
                  <a:pos x="32" y="25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7" h="63">
                  <a:moveTo>
                    <a:pt x="14" y="0"/>
                  </a:moveTo>
                  <a:lnTo>
                    <a:pt x="8" y="31"/>
                  </a:lnTo>
                  <a:lnTo>
                    <a:pt x="1" y="38"/>
                  </a:lnTo>
                  <a:lnTo>
                    <a:pt x="0" y="55"/>
                  </a:lnTo>
                  <a:lnTo>
                    <a:pt x="11" y="63"/>
                  </a:lnTo>
                  <a:lnTo>
                    <a:pt x="28" y="61"/>
                  </a:lnTo>
                  <a:lnTo>
                    <a:pt x="47" y="40"/>
                  </a:lnTo>
                  <a:lnTo>
                    <a:pt x="44" y="21"/>
                  </a:lnTo>
                  <a:lnTo>
                    <a:pt x="32" y="25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99" name="Freeform 75"/>
            <p:cNvSpPr>
              <a:spLocks noChangeAspect="1"/>
            </p:cNvSpPr>
            <p:nvPr/>
          </p:nvSpPr>
          <p:spPr bwMode="gray">
            <a:xfrm>
              <a:off x="5319" y="3581"/>
              <a:ext cx="71" cy="9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8"/>
                </a:cxn>
                <a:cxn ang="0">
                  <a:pos x="19" y="44"/>
                </a:cxn>
                <a:cxn ang="0">
                  <a:pos x="33" y="44"/>
                </a:cxn>
                <a:cxn ang="0">
                  <a:pos x="33" y="24"/>
                </a:cxn>
                <a:cxn ang="0">
                  <a:pos x="33" y="13"/>
                </a:cxn>
                <a:cxn ang="0">
                  <a:pos x="26" y="5"/>
                </a:cxn>
                <a:cxn ang="0">
                  <a:pos x="7" y="0"/>
                </a:cxn>
              </a:cxnLst>
              <a:rect l="0" t="0" r="r" b="b"/>
              <a:pathLst>
                <a:path w="33" h="44">
                  <a:moveTo>
                    <a:pt x="7" y="0"/>
                  </a:moveTo>
                  <a:lnTo>
                    <a:pt x="0" y="38"/>
                  </a:lnTo>
                  <a:lnTo>
                    <a:pt x="19" y="44"/>
                  </a:lnTo>
                  <a:lnTo>
                    <a:pt x="33" y="44"/>
                  </a:lnTo>
                  <a:lnTo>
                    <a:pt x="33" y="24"/>
                  </a:lnTo>
                  <a:lnTo>
                    <a:pt x="33" y="13"/>
                  </a:lnTo>
                  <a:lnTo>
                    <a:pt x="26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0" name="Freeform 76"/>
            <p:cNvSpPr>
              <a:spLocks noChangeAspect="1"/>
            </p:cNvSpPr>
            <p:nvPr/>
          </p:nvSpPr>
          <p:spPr bwMode="gray">
            <a:xfrm>
              <a:off x="5319" y="3581"/>
              <a:ext cx="71" cy="9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8"/>
                </a:cxn>
                <a:cxn ang="0">
                  <a:pos x="19" y="44"/>
                </a:cxn>
                <a:cxn ang="0">
                  <a:pos x="33" y="44"/>
                </a:cxn>
                <a:cxn ang="0">
                  <a:pos x="33" y="24"/>
                </a:cxn>
                <a:cxn ang="0">
                  <a:pos x="33" y="13"/>
                </a:cxn>
                <a:cxn ang="0">
                  <a:pos x="26" y="5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3" h="44">
                  <a:moveTo>
                    <a:pt x="7" y="0"/>
                  </a:moveTo>
                  <a:lnTo>
                    <a:pt x="0" y="38"/>
                  </a:lnTo>
                  <a:lnTo>
                    <a:pt x="19" y="44"/>
                  </a:lnTo>
                  <a:lnTo>
                    <a:pt x="33" y="44"/>
                  </a:lnTo>
                  <a:lnTo>
                    <a:pt x="33" y="24"/>
                  </a:lnTo>
                  <a:lnTo>
                    <a:pt x="33" y="13"/>
                  </a:lnTo>
                  <a:lnTo>
                    <a:pt x="26" y="5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1" name="Freeform 77"/>
            <p:cNvSpPr>
              <a:spLocks noChangeAspect="1"/>
            </p:cNvSpPr>
            <p:nvPr/>
          </p:nvSpPr>
          <p:spPr bwMode="gray">
            <a:xfrm>
              <a:off x="5375" y="3516"/>
              <a:ext cx="134" cy="249"/>
            </a:xfrm>
            <a:custGeom>
              <a:avLst/>
              <a:gdLst/>
              <a:ahLst/>
              <a:cxnLst>
                <a:cxn ang="0">
                  <a:pos x="25" y="5"/>
                </a:cxn>
                <a:cxn ang="0">
                  <a:pos x="20" y="17"/>
                </a:cxn>
                <a:cxn ang="0">
                  <a:pos x="20" y="36"/>
                </a:cxn>
                <a:cxn ang="0">
                  <a:pos x="31" y="55"/>
                </a:cxn>
                <a:cxn ang="0">
                  <a:pos x="31" y="63"/>
                </a:cxn>
                <a:cxn ang="0">
                  <a:pos x="25" y="63"/>
                </a:cxn>
                <a:cxn ang="0">
                  <a:pos x="25" y="75"/>
                </a:cxn>
                <a:cxn ang="0">
                  <a:pos x="0" y="101"/>
                </a:cxn>
                <a:cxn ang="0">
                  <a:pos x="7" y="107"/>
                </a:cxn>
                <a:cxn ang="0">
                  <a:pos x="25" y="107"/>
                </a:cxn>
                <a:cxn ang="0">
                  <a:pos x="45" y="120"/>
                </a:cxn>
                <a:cxn ang="0">
                  <a:pos x="58" y="113"/>
                </a:cxn>
                <a:cxn ang="0">
                  <a:pos x="51" y="94"/>
                </a:cxn>
                <a:cxn ang="0">
                  <a:pos x="63" y="94"/>
                </a:cxn>
                <a:cxn ang="0">
                  <a:pos x="63" y="82"/>
                </a:cxn>
                <a:cxn ang="0">
                  <a:pos x="58" y="75"/>
                </a:cxn>
                <a:cxn ang="0">
                  <a:pos x="51" y="55"/>
                </a:cxn>
                <a:cxn ang="0">
                  <a:pos x="54" y="42"/>
                </a:cxn>
                <a:cxn ang="0">
                  <a:pos x="44" y="28"/>
                </a:cxn>
                <a:cxn ang="0">
                  <a:pos x="43" y="0"/>
                </a:cxn>
                <a:cxn ang="0">
                  <a:pos x="25" y="5"/>
                </a:cxn>
              </a:cxnLst>
              <a:rect l="0" t="0" r="r" b="b"/>
              <a:pathLst>
                <a:path w="63" h="120">
                  <a:moveTo>
                    <a:pt x="25" y="5"/>
                  </a:moveTo>
                  <a:lnTo>
                    <a:pt x="20" y="17"/>
                  </a:lnTo>
                  <a:lnTo>
                    <a:pt x="20" y="36"/>
                  </a:lnTo>
                  <a:lnTo>
                    <a:pt x="31" y="55"/>
                  </a:lnTo>
                  <a:lnTo>
                    <a:pt x="31" y="63"/>
                  </a:lnTo>
                  <a:lnTo>
                    <a:pt x="25" y="63"/>
                  </a:lnTo>
                  <a:lnTo>
                    <a:pt x="25" y="75"/>
                  </a:lnTo>
                  <a:lnTo>
                    <a:pt x="0" y="101"/>
                  </a:lnTo>
                  <a:lnTo>
                    <a:pt x="7" y="107"/>
                  </a:lnTo>
                  <a:lnTo>
                    <a:pt x="25" y="107"/>
                  </a:lnTo>
                  <a:lnTo>
                    <a:pt x="45" y="120"/>
                  </a:lnTo>
                  <a:lnTo>
                    <a:pt x="58" y="113"/>
                  </a:lnTo>
                  <a:lnTo>
                    <a:pt x="51" y="94"/>
                  </a:lnTo>
                  <a:lnTo>
                    <a:pt x="63" y="94"/>
                  </a:lnTo>
                  <a:lnTo>
                    <a:pt x="63" y="82"/>
                  </a:lnTo>
                  <a:lnTo>
                    <a:pt x="58" y="75"/>
                  </a:lnTo>
                  <a:lnTo>
                    <a:pt x="51" y="55"/>
                  </a:lnTo>
                  <a:lnTo>
                    <a:pt x="54" y="42"/>
                  </a:lnTo>
                  <a:lnTo>
                    <a:pt x="44" y="28"/>
                  </a:lnTo>
                  <a:lnTo>
                    <a:pt x="43" y="0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2" name="Freeform 78"/>
            <p:cNvSpPr>
              <a:spLocks noChangeAspect="1"/>
            </p:cNvSpPr>
            <p:nvPr/>
          </p:nvSpPr>
          <p:spPr bwMode="gray">
            <a:xfrm>
              <a:off x="5375" y="3516"/>
              <a:ext cx="134" cy="249"/>
            </a:xfrm>
            <a:custGeom>
              <a:avLst/>
              <a:gdLst/>
              <a:ahLst/>
              <a:cxnLst>
                <a:cxn ang="0">
                  <a:pos x="25" y="5"/>
                </a:cxn>
                <a:cxn ang="0">
                  <a:pos x="20" y="17"/>
                </a:cxn>
                <a:cxn ang="0">
                  <a:pos x="20" y="36"/>
                </a:cxn>
                <a:cxn ang="0">
                  <a:pos x="31" y="55"/>
                </a:cxn>
                <a:cxn ang="0">
                  <a:pos x="31" y="63"/>
                </a:cxn>
                <a:cxn ang="0">
                  <a:pos x="25" y="63"/>
                </a:cxn>
                <a:cxn ang="0">
                  <a:pos x="25" y="75"/>
                </a:cxn>
                <a:cxn ang="0">
                  <a:pos x="0" y="101"/>
                </a:cxn>
                <a:cxn ang="0">
                  <a:pos x="7" y="107"/>
                </a:cxn>
                <a:cxn ang="0">
                  <a:pos x="25" y="107"/>
                </a:cxn>
                <a:cxn ang="0">
                  <a:pos x="45" y="120"/>
                </a:cxn>
                <a:cxn ang="0">
                  <a:pos x="58" y="113"/>
                </a:cxn>
                <a:cxn ang="0">
                  <a:pos x="51" y="94"/>
                </a:cxn>
                <a:cxn ang="0">
                  <a:pos x="63" y="94"/>
                </a:cxn>
                <a:cxn ang="0">
                  <a:pos x="63" y="82"/>
                </a:cxn>
                <a:cxn ang="0">
                  <a:pos x="58" y="75"/>
                </a:cxn>
                <a:cxn ang="0">
                  <a:pos x="51" y="55"/>
                </a:cxn>
                <a:cxn ang="0">
                  <a:pos x="54" y="42"/>
                </a:cxn>
                <a:cxn ang="0">
                  <a:pos x="44" y="28"/>
                </a:cxn>
                <a:cxn ang="0">
                  <a:pos x="43" y="0"/>
                </a:cxn>
                <a:cxn ang="0">
                  <a:pos x="25" y="5"/>
                </a:cxn>
                <a:cxn ang="0">
                  <a:pos x="25" y="5"/>
                </a:cxn>
              </a:cxnLst>
              <a:rect l="0" t="0" r="r" b="b"/>
              <a:pathLst>
                <a:path w="63" h="120">
                  <a:moveTo>
                    <a:pt x="25" y="5"/>
                  </a:moveTo>
                  <a:lnTo>
                    <a:pt x="20" y="17"/>
                  </a:lnTo>
                  <a:lnTo>
                    <a:pt x="20" y="36"/>
                  </a:lnTo>
                  <a:lnTo>
                    <a:pt x="31" y="55"/>
                  </a:lnTo>
                  <a:lnTo>
                    <a:pt x="31" y="63"/>
                  </a:lnTo>
                  <a:lnTo>
                    <a:pt x="25" y="63"/>
                  </a:lnTo>
                  <a:lnTo>
                    <a:pt x="25" y="75"/>
                  </a:lnTo>
                  <a:lnTo>
                    <a:pt x="0" y="101"/>
                  </a:lnTo>
                  <a:lnTo>
                    <a:pt x="7" y="107"/>
                  </a:lnTo>
                  <a:lnTo>
                    <a:pt x="25" y="107"/>
                  </a:lnTo>
                  <a:lnTo>
                    <a:pt x="45" y="120"/>
                  </a:lnTo>
                  <a:lnTo>
                    <a:pt x="58" y="113"/>
                  </a:lnTo>
                  <a:lnTo>
                    <a:pt x="51" y="94"/>
                  </a:lnTo>
                  <a:lnTo>
                    <a:pt x="63" y="94"/>
                  </a:lnTo>
                  <a:lnTo>
                    <a:pt x="63" y="82"/>
                  </a:lnTo>
                  <a:lnTo>
                    <a:pt x="58" y="75"/>
                  </a:lnTo>
                  <a:lnTo>
                    <a:pt x="51" y="55"/>
                  </a:lnTo>
                  <a:lnTo>
                    <a:pt x="54" y="42"/>
                  </a:lnTo>
                  <a:lnTo>
                    <a:pt x="44" y="28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25" y="5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3" name="Freeform 79"/>
            <p:cNvSpPr>
              <a:spLocks noChangeAspect="1"/>
            </p:cNvSpPr>
            <p:nvPr/>
          </p:nvSpPr>
          <p:spPr bwMode="gray">
            <a:xfrm>
              <a:off x="7754" y="4922"/>
              <a:ext cx="192" cy="262"/>
            </a:xfrm>
            <a:custGeom>
              <a:avLst/>
              <a:gdLst/>
              <a:ahLst/>
              <a:cxnLst>
                <a:cxn ang="0">
                  <a:pos x="33" y="45"/>
                </a:cxn>
                <a:cxn ang="0">
                  <a:pos x="58" y="32"/>
                </a:cxn>
                <a:cxn ang="0">
                  <a:pos x="77" y="0"/>
                </a:cxn>
                <a:cxn ang="0">
                  <a:pos x="90" y="13"/>
                </a:cxn>
                <a:cxn ang="0">
                  <a:pos x="90" y="32"/>
                </a:cxn>
                <a:cxn ang="0">
                  <a:pos x="90" y="57"/>
                </a:cxn>
                <a:cxn ang="0">
                  <a:pos x="70" y="122"/>
                </a:cxn>
                <a:cxn ang="0">
                  <a:pos x="33" y="122"/>
                </a:cxn>
                <a:cxn ang="0">
                  <a:pos x="26" y="128"/>
                </a:cxn>
                <a:cxn ang="0">
                  <a:pos x="7" y="128"/>
                </a:cxn>
                <a:cxn ang="0">
                  <a:pos x="7" y="109"/>
                </a:cxn>
                <a:cxn ang="0">
                  <a:pos x="0" y="109"/>
                </a:cxn>
                <a:cxn ang="0">
                  <a:pos x="7" y="64"/>
                </a:cxn>
                <a:cxn ang="0">
                  <a:pos x="20" y="64"/>
                </a:cxn>
                <a:cxn ang="0">
                  <a:pos x="33" y="57"/>
                </a:cxn>
                <a:cxn ang="0">
                  <a:pos x="33" y="45"/>
                </a:cxn>
              </a:cxnLst>
              <a:rect l="0" t="0" r="r" b="b"/>
              <a:pathLst>
                <a:path w="90" h="128">
                  <a:moveTo>
                    <a:pt x="33" y="45"/>
                  </a:moveTo>
                  <a:lnTo>
                    <a:pt x="58" y="32"/>
                  </a:lnTo>
                  <a:lnTo>
                    <a:pt x="77" y="0"/>
                  </a:lnTo>
                  <a:lnTo>
                    <a:pt x="90" y="13"/>
                  </a:lnTo>
                  <a:lnTo>
                    <a:pt x="90" y="32"/>
                  </a:lnTo>
                  <a:lnTo>
                    <a:pt x="90" y="57"/>
                  </a:lnTo>
                  <a:lnTo>
                    <a:pt x="70" y="122"/>
                  </a:lnTo>
                  <a:lnTo>
                    <a:pt x="33" y="122"/>
                  </a:lnTo>
                  <a:lnTo>
                    <a:pt x="26" y="128"/>
                  </a:lnTo>
                  <a:lnTo>
                    <a:pt x="7" y="128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7" y="64"/>
                  </a:lnTo>
                  <a:lnTo>
                    <a:pt x="20" y="64"/>
                  </a:lnTo>
                  <a:lnTo>
                    <a:pt x="33" y="57"/>
                  </a:lnTo>
                  <a:lnTo>
                    <a:pt x="33" y="45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4" name="Freeform 80"/>
            <p:cNvSpPr>
              <a:spLocks noChangeAspect="1"/>
            </p:cNvSpPr>
            <p:nvPr/>
          </p:nvSpPr>
          <p:spPr bwMode="gray">
            <a:xfrm>
              <a:off x="7754" y="4922"/>
              <a:ext cx="192" cy="262"/>
            </a:xfrm>
            <a:custGeom>
              <a:avLst/>
              <a:gdLst/>
              <a:ahLst/>
              <a:cxnLst>
                <a:cxn ang="0">
                  <a:pos x="33" y="45"/>
                </a:cxn>
                <a:cxn ang="0">
                  <a:pos x="58" y="32"/>
                </a:cxn>
                <a:cxn ang="0">
                  <a:pos x="77" y="0"/>
                </a:cxn>
                <a:cxn ang="0">
                  <a:pos x="90" y="13"/>
                </a:cxn>
                <a:cxn ang="0">
                  <a:pos x="90" y="32"/>
                </a:cxn>
                <a:cxn ang="0">
                  <a:pos x="90" y="57"/>
                </a:cxn>
                <a:cxn ang="0">
                  <a:pos x="70" y="122"/>
                </a:cxn>
                <a:cxn ang="0">
                  <a:pos x="33" y="122"/>
                </a:cxn>
                <a:cxn ang="0">
                  <a:pos x="26" y="128"/>
                </a:cxn>
                <a:cxn ang="0">
                  <a:pos x="7" y="128"/>
                </a:cxn>
                <a:cxn ang="0">
                  <a:pos x="7" y="109"/>
                </a:cxn>
                <a:cxn ang="0">
                  <a:pos x="0" y="109"/>
                </a:cxn>
                <a:cxn ang="0">
                  <a:pos x="7" y="64"/>
                </a:cxn>
                <a:cxn ang="0">
                  <a:pos x="20" y="64"/>
                </a:cxn>
                <a:cxn ang="0">
                  <a:pos x="33" y="57"/>
                </a:cxn>
                <a:cxn ang="0">
                  <a:pos x="33" y="45"/>
                </a:cxn>
                <a:cxn ang="0">
                  <a:pos x="33" y="45"/>
                </a:cxn>
              </a:cxnLst>
              <a:rect l="0" t="0" r="r" b="b"/>
              <a:pathLst>
                <a:path w="90" h="128">
                  <a:moveTo>
                    <a:pt x="33" y="45"/>
                  </a:moveTo>
                  <a:lnTo>
                    <a:pt x="58" y="32"/>
                  </a:lnTo>
                  <a:lnTo>
                    <a:pt x="77" y="0"/>
                  </a:lnTo>
                  <a:lnTo>
                    <a:pt x="90" y="13"/>
                  </a:lnTo>
                  <a:lnTo>
                    <a:pt x="90" y="32"/>
                  </a:lnTo>
                  <a:lnTo>
                    <a:pt x="90" y="57"/>
                  </a:lnTo>
                  <a:lnTo>
                    <a:pt x="70" y="122"/>
                  </a:lnTo>
                  <a:lnTo>
                    <a:pt x="33" y="122"/>
                  </a:lnTo>
                  <a:lnTo>
                    <a:pt x="26" y="128"/>
                  </a:lnTo>
                  <a:lnTo>
                    <a:pt x="7" y="128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7" y="64"/>
                  </a:lnTo>
                  <a:lnTo>
                    <a:pt x="20" y="64"/>
                  </a:lnTo>
                  <a:lnTo>
                    <a:pt x="33" y="57"/>
                  </a:lnTo>
                  <a:lnTo>
                    <a:pt x="33" y="45"/>
                  </a:lnTo>
                  <a:lnTo>
                    <a:pt x="33" y="45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5" name="Freeform 81"/>
            <p:cNvSpPr>
              <a:spLocks noChangeAspect="1"/>
            </p:cNvSpPr>
            <p:nvPr/>
          </p:nvSpPr>
          <p:spPr bwMode="gray">
            <a:xfrm>
              <a:off x="7702" y="5242"/>
              <a:ext cx="23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7"/>
                </a:cxn>
                <a:cxn ang="0">
                  <a:pos x="5" y="15"/>
                </a:cxn>
                <a:cxn ang="0">
                  <a:pos x="7" y="10"/>
                </a:cxn>
                <a:cxn ang="0">
                  <a:pos x="11" y="7"/>
                </a:cxn>
                <a:cxn ang="0">
                  <a:pos x="6" y="0"/>
                </a:cxn>
              </a:cxnLst>
              <a:rect l="0" t="0" r="r" b="b"/>
              <a:pathLst>
                <a:path w="11" h="15">
                  <a:moveTo>
                    <a:pt x="6" y="0"/>
                  </a:moveTo>
                  <a:lnTo>
                    <a:pt x="0" y="7"/>
                  </a:lnTo>
                  <a:lnTo>
                    <a:pt x="5" y="15"/>
                  </a:lnTo>
                  <a:lnTo>
                    <a:pt x="7" y="10"/>
                  </a:lnTo>
                  <a:lnTo>
                    <a:pt x="11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6" name="Freeform 82"/>
            <p:cNvSpPr>
              <a:spLocks noChangeAspect="1"/>
            </p:cNvSpPr>
            <p:nvPr/>
          </p:nvSpPr>
          <p:spPr bwMode="gray">
            <a:xfrm>
              <a:off x="7702" y="5242"/>
              <a:ext cx="23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7"/>
                </a:cxn>
                <a:cxn ang="0">
                  <a:pos x="5" y="15"/>
                </a:cxn>
                <a:cxn ang="0">
                  <a:pos x="7" y="10"/>
                </a:cxn>
                <a:cxn ang="0">
                  <a:pos x="11" y="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1" h="15">
                  <a:moveTo>
                    <a:pt x="6" y="0"/>
                  </a:moveTo>
                  <a:lnTo>
                    <a:pt x="0" y="7"/>
                  </a:lnTo>
                  <a:lnTo>
                    <a:pt x="5" y="15"/>
                  </a:lnTo>
                  <a:lnTo>
                    <a:pt x="7" y="10"/>
                  </a:lnTo>
                  <a:lnTo>
                    <a:pt x="11" y="7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7" name="Freeform 83"/>
            <p:cNvSpPr>
              <a:spLocks noChangeAspect="1"/>
            </p:cNvSpPr>
            <p:nvPr/>
          </p:nvSpPr>
          <p:spPr bwMode="gray">
            <a:xfrm>
              <a:off x="7946" y="5039"/>
              <a:ext cx="140" cy="164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" y="52"/>
                </a:cxn>
                <a:cxn ang="0">
                  <a:pos x="12" y="24"/>
                </a:cxn>
                <a:cxn ang="0">
                  <a:pos x="53" y="0"/>
                </a:cxn>
                <a:cxn ang="0">
                  <a:pos x="66" y="0"/>
                </a:cxn>
                <a:cxn ang="0">
                  <a:pos x="62" y="13"/>
                </a:cxn>
                <a:cxn ang="0">
                  <a:pos x="42" y="16"/>
                </a:cxn>
                <a:cxn ang="0">
                  <a:pos x="40" y="21"/>
                </a:cxn>
                <a:cxn ang="0">
                  <a:pos x="48" y="30"/>
                </a:cxn>
                <a:cxn ang="0">
                  <a:pos x="40" y="50"/>
                </a:cxn>
                <a:cxn ang="0">
                  <a:pos x="19" y="61"/>
                </a:cxn>
                <a:cxn ang="0">
                  <a:pos x="13" y="73"/>
                </a:cxn>
                <a:cxn ang="0">
                  <a:pos x="0" y="80"/>
                </a:cxn>
              </a:cxnLst>
              <a:rect l="0" t="0" r="r" b="b"/>
              <a:pathLst>
                <a:path w="66" h="80">
                  <a:moveTo>
                    <a:pt x="0" y="80"/>
                  </a:moveTo>
                  <a:lnTo>
                    <a:pt x="1" y="52"/>
                  </a:lnTo>
                  <a:lnTo>
                    <a:pt x="12" y="24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62" y="13"/>
                  </a:lnTo>
                  <a:lnTo>
                    <a:pt x="42" y="16"/>
                  </a:lnTo>
                  <a:lnTo>
                    <a:pt x="40" y="21"/>
                  </a:lnTo>
                  <a:lnTo>
                    <a:pt x="48" y="30"/>
                  </a:lnTo>
                  <a:lnTo>
                    <a:pt x="40" y="50"/>
                  </a:lnTo>
                  <a:lnTo>
                    <a:pt x="19" y="61"/>
                  </a:lnTo>
                  <a:lnTo>
                    <a:pt x="13" y="73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8" name="Freeform 84"/>
            <p:cNvSpPr>
              <a:spLocks noChangeAspect="1"/>
            </p:cNvSpPr>
            <p:nvPr/>
          </p:nvSpPr>
          <p:spPr bwMode="gray">
            <a:xfrm>
              <a:off x="7946" y="5039"/>
              <a:ext cx="140" cy="164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" y="52"/>
                </a:cxn>
                <a:cxn ang="0">
                  <a:pos x="12" y="24"/>
                </a:cxn>
                <a:cxn ang="0">
                  <a:pos x="53" y="0"/>
                </a:cxn>
                <a:cxn ang="0">
                  <a:pos x="66" y="0"/>
                </a:cxn>
                <a:cxn ang="0">
                  <a:pos x="62" y="13"/>
                </a:cxn>
                <a:cxn ang="0">
                  <a:pos x="42" y="16"/>
                </a:cxn>
                <a:cxn ang="0">
                  <a:pos x="40" y="21"/>
                </a:cxn>
                <a:cxn ang="0">
                  <a:pos x="48" y="30"/>
                </a:cxn>
                <a:cxn ang="0">
                  <a:pos x="40" y="50"/>
                </a:cxn>
                <a:cxn ang="0">
                  <a:pos x="19" y="61"/>
                </a:cxn>
                <a:cxn ang="0">
                  <a:pos x="13" y="73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66" h="80">
                  <a:moveTo>
                    <a:pt x="0" y="80"/>
                  </a:moveTo>
                  <a:lnTo>
                    <a:pt x="1" y="52"/>
                  </a:lnTo>
                  <a:lnTo>
                    <a:pt x="12" y="24"/>
                  </a:lnTo>
                  <a:lnTo>
                    <a:pt x="53" y="0"/>
                  </a:lnTo>
                  <a:lnTo>
                    <a:pt x="66" y="0"/>
                  </a:lnTo>
                  <a:lnTo>
                    <a:pt x="62" y="13"/>
                  </a:lnTo>
                  <a:lnTo>
                    <a:pt x="42" y="16"/>
                  </a:lnTo>
                  <a:lnTo>
                    <a:pt x="40" y="21"/>
                  </a:lnTo>
                  <a:lnTo>
                    <a:pt x="48" y="30"/>
                  </a:lnTo>
                  <a:lnTo>
                    <a:pt x="40" y="50"/>
                  </a:lnTo>
                  <a:lnTo>
                    <a:pt x="19" y="61"/>
                  </a:lnTo>
                  <a:lnTo>
                    <a:pt x="13" y="73"/>
                  </a:lnTo>
                  <a:lnTo>
                    <a:pt x="0" y="80"/>
                  </a:lnTo>
                  <a:lnTo>
                    <a:pt x="0" y="8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09" name="Freeform 85"/>
            <p:cNvSpPr>
              <a:spLocks noChangeAspect="1"/>
            </p:cNvSpPr>
            <p:nvPr/>
          </p:nvSpPr>
          <p:spPr bwMode="gray">
            <a:xfrm>
              <a:off x="7749" y="5257"/>
              <a:ext cx="143" cy="41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1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8" y="14"/>
                </a:cxn>
                <a:cxn ang="0">
                  <a:pos x="56" y="15"/>
                </a:cxn>
                <a:cxn ang="0">
                  <a:pos x="41" y="12"/>
                </a:cxn>
                <a:cxn ang="0">
                  <a:pos x="17" y="17"/>
                </a:cxn>
                <a:cxn ang="0">
                  <a:pos x="5" y="20"/>
                </a:cxn>
                <a:cxn ang="0">
                  <a:pos x="0" y="9"/>
                </a:cxn>
                <a:cxn ang="0">
                  <a:pos x="5" y="3"/>
                </a:cxn>
              </a:cxnLst>
              <a:rect l="0" t="0" r="r" b="b"/>
              <a:pathLst>
                <a:path w="68" h="20">
                  <a:moveTo>
                    <a:pt x="5" y="3"/>
                  </a:moveTo>
                  <a:lnTo>
                    <a:pt x="31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8" y="14"/>
                  </a:lnTo>
                  <a:lnTo>
                    <a:pt x="56" y="15"/>
                  </a:lnTo>
                  <a:lnTo>
                    <a:pt x="41" y="12"/>
                  </a:lnTo>
                  <a:lnTo>
                    <a:pt x="17" y="17"/>
                  </a:lnTo>
                  <a:lnTo>
                    <a:pt x="5" y="20"/>
                  </a:lnTo>
                  <a:lnTo>
                    <a:pt x="0" y="9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10" name="Freeform 86"/>
            <p:cNvSpPr>
              <a:spLocks noChangeAspect="1"/>
            </p:cNvSpPr>
            <p:nvPr/>
          </p:nvSpPr>
          <p:spPr bwMode="gray">
            <a:xfrm>
              <a:off x="7749" y="5257"/>
              <a:ext cx="143" cy="41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1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8" y="14"/>
                </a:cxn>
                <a:cxn ang="0">
                  <a:pos x="56" y="15"/>
                </a:cxn>
                <a:cxn ang="0">
                  <a:pos x="41" y="12"/>
                </a:cxn>
                <a:cxn ang="0">
                  <a:pos x="17" y="17"/>
                </a:cxn>
                <a:cxn ang="0">
                  <a:pos x="5" y="20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68" h="20">
                  <a:moveTo>
                    <a:pt x="5" y="3"/>
                  </a:moveTo>
                  <a:lnTo>
                    <a:pt x="31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8" y="14"/>
                  </a:lnTo>
                  <a:lnTo>
                    <a:pt x="56" y="15"/>
                  </a:lnTo>
                  <a:lnTo>
                    <a:pt x="41" y="12"/>
                  </a:lnTo>
                  <a:lnTo>
                    <a:pt x="17" y="17"/>
                  </a:lnTo>
                  <a:lnTo>
                    <a:pt x="5" y="20"/>
                  </a:lnTo>
                  <a:lnTo>
                    <a:pt x="0" y="9"/>
                  </a:lnTo>
                  <a:lnTo>
                    <a:pt x="5" y="3"/>
                  </a:lnTo>
                  <a:lnTo>
                    <a:pt x="5" y="3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11" name="Freeform 87"/>
            <p:cNvSpPr>
              <a:spLocks noChangeAspect="1"/>
            </p:cNvSpPr>
            <p:nvPr/>
          </p:nvSpPr>
          <p:spPr bwMode="gray">
            <a:xfrm>
              <a:off x="8011" y="4843"/>
              <a:ext cx="123" cy="9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3"/>
                </a:cxn>
                <a:cxn ang="0">
                  <a:pos x="33" y="6"/>
                </a:cxn>
                <a:cxn ang="0">
                  <a:pos x="39" y="0"/>
                </a:cxn>
                <a:cxn ang="0">
                  <a:pos x="58" y="0"/>
                </a:cxn>
                <a:cxn ang="0">
                  <a:pos x="39" y="45"/>
                </a:cxn>
                <a:cxn ang="0">
                  <a:pos x="33" y="25"/>
                </a:cxn>
                <a:cxn ang="0">
                  <a:pos x="0" y="25"/>
                </a:cxn>
              </a:cxnLst>
              <a:rect l="0" t="0" r="r" b="b"/>
              <a:pathLst>
                <a:path w="58" h="45">
                  <a:moveTo>
                    <a:pt x="0" y="25"/>
                  </a:moveTo>
                  <a:lnTo>
                    <a:pt x="7" y="13"/>
                  </a:lnTo>
                  <a:lnTo>
                    <a:pt x="33" y="6"/>
                  </a:lnTo>
                  <a:lnTo>
                    <a:pt x="39" y="0"/>
                  </a:lnTo>
                  <a:lnTo>
                    <a:pt x="58" y="0"/>
                  </a:lnTo>
                  <a:lnTo>
                    <a:pt x="39" y="45"/>
                  </a:lnTo>
                  <a:lnTo>
                    <a:pt x="33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12" name="Freeform 88"/>
            <p:cNvSpPr>
              <a:spLocks noChangeAspect="1"/>
            </p:cNvSpPr>
            <p:nvPr/>
          </p:nvSpPr>
          <p:spPr bwMode="gray">
            <a:xfrm>
              <a:off x="8011" y="4843"/>
              <a:ext cx="123" cy="9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3"/>
                </a:cxn>
                <a:cxn ang="0">
                  <a:pos x="33" y="6"/>
                </a:cxn>
                <a:cxn ang="0">
                  <a:pos x="39" y="0"/>
                </a:cxn>
                <a:cxn ang="0">
                  <a:pos x="58" y="0"/>
                </a:cxn>
                <a:cxn ang="0">
                  <a:pos x="39" y="45"/>
                </a:cxn>
                <a:cxn ang="0">
                  <a:pos x="33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58" h="45">
                  <a:moveTo>
                    <a:pt x="0" y="25"/>
                  </a:moveTo>
                  <a:lnTo>
                    <a:pt x="7" y="13"/>
                  </a:lnTo>
                  <a:lnTo>
                    <a:pt x="33" y="6"/>
                  </a:lnTo>
                  <a:lnTo>
                    <a:pt x="39" y="0"/>
                  </a:lnTo>
                  <a:lnTo>
                    <a:pt x="58" y="0"/>
                  </a:lnTo>
                  <a:lnTo>
                    <a:pt x="39" y="45"/>
                  </a:lnTo>
                  <a:lnTo>
                    <a:pt x="33" y="25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13" name="Freeform 89"/>
            <p:cNvSpPr>
              <a:spLocks noChangeAspect="1"/>
            </p:cNvSpPr>
            <p:nvPr/>
          </p:nvSpPr>
          <p:spPr bwMode="gray">
            <a:xfrm>
              <a:off x="7958" y="4644"/>
              <a:ext cx="69" cy="12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26"/>
                </a:cxn>
                <a:cxn ang="0">
                  <a:pos x="0" y="45"/>
                </a:cxn>
                <a:cxn ang="0">
                  <a:pos x="0" y="58"/>
                </a:cxn>
                <a:cxn ang="0">
                  <a:pos x="25" y="32"/>
                </a:cxn>
                <a:cxn ang="0">
                  <a:pos x="32" y="0"/>
                </a:cxn>
                <a:cxn ang="0">
                  <a:pos x="14" y="0"/>
                </a:cxn>
              </a:cxnLst>
              <a:rect l="0" t="0" r="r" b="b"/>
              <a:pathLst>
                <a:path w="32" h="58">
                  <a:moveTo>
                    <a:pt x="14" y="0"/>
                  </a:moveTo>
                  <a:lnTo>
                    <a:pt x="14" y="26"/>
                  </a:lnTo>
                  <a:lnTo>
                    <a:pt x="0" y="45"/>
                  </a:lnTo>
                  <a:lnTo>
                    <a:pt x="0" y="58"/>
                  </a:lnTo>
                  <a:lnTo>
                    <a:pt x="25" y="32"/>
                  </a:lnTo>
                  <a:lnTo>
                    <a:pt x="3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14" name="Freeform 90"/>
            <p:cNvSpPr>
              <a:spLocks noChangeAspect="1"/>
            </p:cNvSpPr>
            <p:nvPr/>
          </p:nvSpPr>
          <p:spPr bwMode="gray">
            <a:xfrm>
              <a:off x="7958" y="4644"/>
              <a:ext cx="69" cy="12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26"/>
                </a:cxn>
                <a:cxn ang="0">
                  <a:pos x="0" y="45"/>
                </a:cxn>
                <a:cxn ang="0">
                  <a:pos x="0" y="58"/>
                </a:cxn>
                <a:cxn ang="0">
                  <a:pos x="25" y="32"/>
                </a:cxn>
                <a:cxn ang="0">
                  <a:pos x="32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32" h="58">
                  <a:moveTo>
                    <a:pt x="14" y="0"/>
                  </a:moveTo>
                  <a:lnTo>
                    <a:pt x="14" y="26"/>
                  </a:lnTo>
                  <a:lnTo>
                    <a:pt x="0" y="45"/>
                  </a:lnTo>
                  <a:lnTo>
                    <a:pt x="0" y="58"/>
                  </a:lnTo>
                  <a:lnTo>
                    <a:pt x="25" y="32"/>
                  </a:lnTo>
                  <a:lnTo>
                    <a:pt x="32" y="0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15" name="Freeform 91"/>
            <p:cNvSpPr>
              <a:spLocks noChangeAspect="1"/>
            </p:cNvSpPr>
            <p:nvPr/>
          </p:nvSpPr>
          <p:spPr bwMode="gray">
            <a:xfrm>
              <a:off x="5862" y="2677"/>
              <a:ext cx="73" cy="6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33"/>
                </a:cxn>
                <a:cxn ang="0">
                  <a:pos x="17" y="29"/>
                </a:cxn>
                <a:cxn ang="0">
                  <a:pos x="21" y="23"/>
                </a:cxn>
                <a:cxn ang="0">
                  <a:pos x="34" y="20"/>
                </a:cxn>
                <a:cxn ang="0">
                  <a:pos x="34" y="6"/>
                </a:cxn>
                <a:cxn ang="0">
                  <a:pos x="19" y="0"/>
                </a:cxn>
                <a:cxn ang="0">
                  <a:pos x="0" y="6"/>
                </a:cxn>
              </a:cxnLst>
              <a:rect l="0" t="0" r="r" b="b"/>
              <a:pathLst>
                <a:path w="34" h="33">
                  <a:moveTo>
                    <a:pt x="0" y="6"/>
                  </a:moveTo>
                  <a:lnTo>
                    <a:pt x="7" y="33"/>
                  </a:lnTo>
                  <a:lnTo>
                    <a:pt x="17" y="29"/>
                  </a:lnTo>
                  <a:lnTo>
                    <a:pt x="21" y="23"/>
                  </a:lnTo>
                  <a:lnTo>
                    <a:pt x="34" y="20"/>
                  </a:lnTo>
                  <a:lnTo>
                    <a:pt x="34" y="6"/>
                  </a:lnTo>
                  <a:lnTo>
                    <a:pt x="1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16" name="Freeform 92"/>
            <p:cNvSpPr>
              <a:spLocks noChangeAspect="1"/>
            </p:cNvSpPr>
            <p:nvPr/>
          </p:nvSpPr>
          <p:spPr bwMode="gray">
            <a:xfrm>
              <a:off x="5862" y="2677"/>
              <a:ext cx="73" cy="6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33"/>
                </a:cxn>
                <a:cxn ang="0">
                  <a:pos x="17" y="29"/>
                </a:cxn>
                <a:cxn ang="0">
                  <a:pos x="21" y="23"/>
                </a:cxn>
                <a:cxn ang="0">
                  <a:pos x="34" y="20"/>
                </a:cxn>
                <a:cxn ang="0">
                  <a:pos x="34" y="6"/>
                </a:cxn>
                <a:cxn ang="0">
                  <a:pos x="19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4" h="33">
                  <a:moveTo>
                    <a:pt x="0" y="6"/>
                  </a:moveTo>
                  <a:lnTo>
                    <a:pt x="7" y="33"/>
                  </a:lnTo>
                  <a:lnTo>
                    <a:pt x="17" y="29"/>
                  </a:lnTo>
                  <a:lnTo>
                    <a:pt x="21" y="23"/>
                  </a:lnTo>
                  <a:lnTo>
                    <a:pt x="34" y="20"/>
                  </a:lnTo>
                  <a:lnTo>
                    <a:pt x="34" y="6"/>
                  </a:lnTo>
                  <a:lnTo>
                    <a:pt x="19" y="0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17" name="Freeform 93"/>
            <p:cNvSpPr>
              <a:spLocks noChangeAspect="1"/>
            </p:cNvSpPr>
            <p:nvPr/>
          </p:nvSpPr>
          <p:spPr bwMode="gray">
            <a:xfrm>
              <a:off x="5712" y="2686"/>
              <a:ext cx="136" cy="20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4" y="5"/>
                </a:cxn>
                <a:cxn ang="0">
                  <a:pos x="0" y="1"/>
                </a:cxn>
                <a:cxn ang="0">
                  <a:pos x="0" y="25"/>
                </a:cxn>
                <a:cxn ang="0">
                  <a:pos x="16" y="44"/>
                </a:cxn>
                <a:cxn ang="0">
                  <a:pos x="41" y="37"/>
                </a:cxn>
                <a:cxn ang="0">
                  <a:pos x="43" y="43"/>
                </a:cxn>
                <a:cxn ang="0">
                  <a:pos x="30" y="55"/>
                </a:cxn>
                <a:cxn ang="0">
                  <a:pos x="38" y="56"/>
                </a:cxn>
                <a:cxn ang="0">
                  <a:pos x="31" y="72"/>
                </a:cxn>
                <a:cxn ang="0">
                  <a:pos x="44" y="101"/>
                </a:cxn>
                <a:cxn ang="0">
                  <a:pos x="64" y="32"/>
                </a:cxn>
                <a:cxn ang="0">
                  <a:pos x="43" y="11"/>
                </a:cxn>
                <a:cxn ang="0">
                  <a:pos x="25" y="22"/>
                </a:cxn>
                <a:cxn ang="0">
                  <a:pos x="32" y="2"/>
                </a:cxn>
                <a:cxn ang="0">
                  <a:pos x="21" y="0"/>
                </a:cxn>
              </a:cxnLst>
              <a:rect l="0" t="0" r="r" b="b"/>
              <a:pathLst>
                <a:path w="64" h="101">
                  <a:moveTo>
                    <a:pt x="21" y="0"/>
                  </a:moveTo>
                  <a:lnTo>
                    <a:pt x="14" y="5"/>
                  </a:lnTo>
                  <a:lnTo>
                    <a:pt x="0" y="1"/>
                  </a:lnTo>
                  <a:lnTo>
                    <a:pt x="0" y="25"/>
                  </a:lnTo>
                  <a:lnTo>
                    <a:pt x="16" y="44"/>
                  </a:lnTo>
                  <a:lnTo>
                    <a:pt x="41" y="37"/>
                  </a:lnTo>
                  <a:lnTo>
                    <a:pt x="43" y="43"/>
                  </a:lnTo>
                  <a:lnTo>
                    <a:pt x="30" y="55"/>
                  </a:lnTo>
                  <a:lnTo>
                    <a:pt x="38" y="56"/>
                  </a:lnTo>
                  <a:lnTo>
                    <a:pt x="31" y="72"/>
                  </a:lnTo>
                  <a:lnTo>
                    <a:pt x="44" y="101"/>
                  </a:lnTo>
                  <a:lnTo>
                    <a:pt x="64" y="32"/>
                  </a:lnTo>
                  <a:lnTo>
                    <a:pt x="43" y="11"/>
                  </a:lnTo>
                  <a:lnTo>
                    <a:pt x="25" y="22"/>
                  </a:lnTo>
                  <a:lnTo>
                    <a:pt x="3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18" name="Freeform 94"/>
            <p:cNvSpPr>
              <a:spLocks noChangeAspect="1"/>
            </p:cNvSpPr>
            <p:nvPr/>
          </p:nvSpPr>
          <p:spPr bwMode="gray">
            <a:xfrm>
              <a:off x="5712" y="2686"/>
              <a:ext cx="136" cy="20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4" y="5"/>
                </a:cxn>
                <a:cxn ang="0">
                  <a:pos x="0" y="1"/>
                </a:cxn>
                <a:cxn ang="0">
                  <a:pos x="0" y="25"/>
                </a:cxn>
                <a:cxn ang="0">
                  <a:pos x="16" y="44"/>
                </a:cxn>
                <a:cxn ang="0">
                  <a:pos x="41" y="37"/>
                </a:cxn>
                <a:cxn ang="0">
                  <a:pos x="43" y="43"/>
                </a:cxn>
                <a:cxn ang="0">
                  <a:pos x="30" y="55"/>
                </a:cxn>
                <a:cxn ang="0">
                  <a:pos x="38" y="56"/>
                </a:cxn>
                <a:cxn ang="0">
                  <a:pos x="31" y="72"/>
                </a:cxn>
                <a:cxn ang="0">
                  <a:pos x="44" y="101"/>
                </a:cxn>
                <a:cxn ang="0">
                  <a:pos x="64" y="32"/>
                </a:cxn>
                <a:cxn ang="0">
                  <a:pos x="43" y="11"/>
                </a:cxn>
                <a:cxn ang="0">
                  <a:pos x="25" y="22"/>
                </a:cxn>
                <a:cxn ang="0">
                  <a:pos x="32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64" h="101">
                  <a:moveTo>
                    <a:pt x="21" y="0"/>
                  </a:moveTo>
                  <a:lnTo>
                    <a:pt x="14" y="5"/>
                  </a:lnTo>
                  <a:lnTo>
                    <a:pt x="0" y="1"/>
                  </a:lnTo>
                  <a:lnTo>
                    <a:pt x="0" y="25"/>
                  </a:lnTo>
                  <a:lnTo>
                    <a:pt x="16" y="44"/>
                  </a:lnTo>
                  <a:lnTo>
                    <a:pt x="41" y="37"/>
                  </a:lnTo>
                  <a:lnTo>
                    <a:pt x="43" y="43"/>
                  </a:lnTo>
                  <a:lnTo>
                    <a:pt x="30" y="55"/>
                  </a:lnTo>
                  <a:lnTo>
                    <a:pt x="38" y="56"/>
                  </a:lnTo>
                  <a:lnTo>
                    <a:pt x="31" y="72"/>
                  </a:lnTo>
                  <a:lnTo>
                    <a:pt x="44" y="101"/>
                  </a:lnTo>
                  <a:lnTo>
                    <a:pt x="64" y="32"/>
                  </a:lnTo>
                  <a:lnTo>
                    <a:pt x="43" y="11"/>
                  </a:lnTo>
                  <a:lnTo>
                    <a:pt x="25" y="22"/>
                  </a:lnTo>
                  <a:lnTo>
                    <a:pt x="32" y="2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19" name="Freeform 95"/>
            <p:cNvSpPr>
              <a:spLocks noChangeAspect="1"/>
            </p:cNvSpPr>
            <p:nvPr/>
          </p:nvSpPr>
          <p:spPr bwMode="gray">
            <a:xfrm>
              <a:off x="5862" y="2800"/>
              <a:ext cx="35" cy="5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8"/>
                </a:cxn>
                <a:cxn ang="0">
                  <a:pos x="5" y="25"/>
                </a:cxn>
                <a:cxn ang="0">
                  <a:pos x="16" y="17"/>
                </a:cxn>
                <a:cxn ang="0">
                  <a:pos x="7" y="9"/>
                </a:cxn>
                <a:cxn ang="0">
                  <a:pos x="8" y="2"/>
                </a:cxn>
                <a:cxn ang="0">
                  <a:pos x="2" y="0"/>
                </a:cxn>
              </a:cxnLst>
              <a:rect l="0" t="0" r="r" b="b"/>
              <a:pathLst>
                <a:path w="16" h="25">
                  <a:moveTo>
                    <a:pt x="2" y="0"/>
                  </a:moveTo>
                  <a:lnTo>
                    <a:pt x="0" y="8"/>
                  </a:lnTo>
                  <a:lnTo>
                    <a:pt x="5" y="25"/>
                  </a:lnTo>
                  <a:lnTo>
                    <a:pt x="16" y="17"/>
                  </a:lnTo>
                  <a:lnTo>
                    <a:pt x="7" y="9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20" name="Freeform 96"/>
            <p:cNvSpPr>
              <a:spLocks noChangeAspect="1"/>
            </p:cNvSpPr>
            <p:nvPr/>
          </p:nvSpPr>
          <p:spPr bwMode="gray">
            <a:xfrm>
              <a:off x="5862" y="2800"/>
              <a:ext cx="35" cy="5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8"/>
                </a:cxn>
                <a:cxn ang="0">
                  <a:pos x="5" y="25"/>
                </a:cxn>
                <a:cxn ang="0">
                  <a:pos x="16" y="17"/>
                </a:cxn>
                <a:cxn ang="0">
                  <a:pos x="7" y="9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6" h="25">
                  <a:moveTo>
                    <a:pt x="2" y="0"/>
                  </a:moveTo>
                  <a:lnTo>
                    <a:pt x="0" y="8"/>
                  </a:lnTo>
                  <a:lnTo>
                    <a:pt x="5" y="25"/>
                  </a:lnTo>
                  <a:lnTo>
                    <a:pt x="16" y="17"/>
                  </a:lnTo>
                  <a:lnTo>
                    <a:pt x="7" y="9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21" name="Freeform 97"/>
            <p:cNvSpPr>
              <a:spLocks noChangeAspect="1"/>
            </p:cNvSpPr>
            <p:nvPr/>
          </p:nvSpPr>
          <p:spPr bwMode="gray">
            <a:xfrm>
              <a:off x="6359" y="3014"/>
              <a:ext cx="119" cy="12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9" y="17"/>
                </a:cxn>
                <a:cxn ang="0">
                  <a:pos x="1" y="25"/>
                </a:cxn>
                <a:cxn ang="0">
                  <a:pos x="0" y="38"/>
                </a:cxn>
                <a:cxn ang="0">
                  <a:pos x="8" y="49"/>
                </a:cxn>
                <a:cxn ang="0">
                  <a:pos x="26" y="49"/>
                </a:cxn>
                <a:cxn ang="0">
                  <a:pos x="39" y="62"/>
                </a:cxn>
                <a:cxn ang="0">
                  <a:pos x="56" y="62"/>
                </a:cxn>
                <a:cxn ang="0">
                  <a:pos x="53" y="54"/>
                </a:cxn>
                <a:cxn ang="0">
                  <a:pos x="41" y="46"/>
                </a:cxn>
                <a:cxn ang="0">
                  <a:pos x="39" y="37"/>
                </a:cxn>
                <a:cxn ang="0">
                  <a:pos x="27" y="30"/>
                </a:cxn>
                <a:cxn ang="0">
                  <a:pos x="29" y="6"/>
                </a:cxn>
                <a:cxn ang="0">
                  <a:pos x="14" y="0"/>
                </a:cxn>
              </a:cxnLst>
              <a:rect l="0" t="0" r="r" b="b"/>
              <a:pathLst>
                <a:path w="56" h="62">
                  <a:moveTo>
                    <a:pt x="14" y="0"/>
                  </a:moveTo>
                  <a:lnTo>
                    <a:pt x="9" y="17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8" y="49"/>
                  </a:lnTo>
                  <a:lnTo>
                    <a:pt x="26" y="49"/>
                  </a:lnTo>
                  <a:lnTo>
                    <a:pt x="39" y="62"/>
                  </a:lnTo>
                  <a:lnTo>
                    <a:pt x="56" y="62"/>
                  </a:lnTo>
                  <a:lnTo>
                    <a:pt x="53" y="54"/>
                  </a:lnTo>
                  <a:lnTo>
                    <a:pt x="41" y="46"/>
                  </a:lnTo>
                  <a:lnTo>
                    <a:pt x="39" y="37"/>
                  </a:lnTo>
                  <a:lnTo>
                    <a:pt x="27" y="30"/>
                  </a:lnTo>
                  <a:lnTo>
                    <a:pt x="29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22" name="Freeform 98"/>
            <p:cNvSpPr>
              <a:spLocks noChangeAspect="1"/>
            </p:cNvSpPr>
            <p:nvPr/>
          </p:nvSpPr>
          <p:spPr bwMode="gray">
            <a:xfrm>
              <a:off x="6359" y="3014"/>
              <a:ext cx="119" cy="12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9" y="17"/>
                </a:cxn>
                <a:cxn ang="0">
                  <a:pos x="1" y="25"/>
                </a:cxn>
                <a:cxn ang="0">
                  <a:pos x="0" y="38"/>
                </a:cxn>
                <a:cxn ang="0">
                  <a:pos x="8" y="49"/>
                </a:cxn>
                <a:cxn ang="0">
                  <a:pos x="26" y="49"/>
                </a:cxn>
                <a:cxn ang="0">
                  <a:pos x="39" y="62"/>
                </a:cxn>
                <a:cxn ang="0">
                  <a:pos x="56" y="62"/>
                </a:cxn>
                <a:cxn ang="0">
                  <a:pos x="53" y="54"/>
                </a:cxn>
                <a:cxn ang="0">
                  <a:pos x="41" y="46"/>
                </a:cxn>
                <a:cxn ang="0">
                  <a:pos x="39" y="37"/>
                </a:cxn>
                <a:cxn ang="0">
                  <a:pos x="27" y="30"/>
                </a:cxn>
                <a:cxn ang="0">
                  <a:pos x="29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6" h="62">
                  <a:moveTo>
                    <a:pt x="14" y="0"/>
                  </a:moveTo>
                  <a:lnTo>
                    <a:pt x="9" y="17"/>
                  </a:lnTo>
                  <a:lnTo>
                    <a:pt x="1" y="25"/>
                  </a:lnTo>
                  <a:lnTo>
                    <a:pt x="0" y="38"/>
                  </a:lnTo>
                  <a:lnTo>
                    <a:pt x="8" y="49"/>
                  </a:lnTo>
                  <a:lnTo>
                    <a:pt x="26" y="49"/>
                  </a:lnTo>
                  <a:lnTo>
                    <a:pt x="39" y="62"/>
                  </a:lnTo>
                  <a:lnTo>
                    <a:pt x="56" y="62"/>
                  </a:lnTo>
                  <a:lnTo>
                    <a:pt x="53" y="54"/>
                  </a:lnTo>
                  <a:lnTo>
                    <a:pt x="41" y="46"/>
                  </a:lnTo>
                  <a:lnTo>
                    <a:pt x="39" y="37"/>
                  </a:lnTo>
                  <a:lnTo>
                    <a:pt x="27" y="30"/>
                  </a:lnTo>
                  <a:lnTo>
                    <a:pt x="29" y="6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23" name="Freeform 99"/>
            <p:cNvSpPr>
              <a:spLocks noChangeAspect="1"/>
            </p:cNvSpPr>
            <p:nvPr/>
          </p:nvSpPr>
          <p:spPr bwMode="gray">
            <a:xfrm>
              <a:off x="6388" y="2777"/>
              <a:ext cx="192" cy="212"/>
            </a:xfrm>
            <a:custGeom>
              <a:avLst/>
              <a:gdLst/>
              <a:ahLst/>
              <a:cxnLst>
                <a:cxn ang="0">
                  <a:pos x="26" y="103"/>
                </a:cxn>
                <a:cxn ang="0">
                  <a:pos x="58" y="39"/>
                </a:cxn>
                <a:cxn ang="0">
                  <a:pos x="71" y="39"/>
                </a:cxn>
                <a:cxn ang="0">
                  <a:pos x="90" y="27"/>
                </a:cxn>
                <a:cxn ang="0">
                  <a:pos x="71" y="0"/>
                </a:cxn>
                <a:cxn ang="0">
                  <a:pos x="64" y="7"/>
                </a:cxn>
                <a:cxn ang="0">
                  <a:pos x="52" y="0"/>
                </a:cxn>
                <a:cxn ang="0">
                  <a:pos x="39" y="27"/>
                </a:cxn>
                <a:cxn ang="0">
                  <a:pos x="26" y="27"/>
                </a:cxn>
                <a:cxn ang="0">
                  <a:pos x="19" y="58"/>
                </a:cxn>
                <a:cxn ang="0">
                  <a:pos x="3" y="64"/>
                </a:cxn>
                <a:cxn ang="0">
                  <a:pos x="0" y="76"/>
                </a:cxn>
                <a:cxn ang="0">
                  <a:pos x="13" y="90"/>
                </a:cxn>
                <a:cxn ang="0">
                  <a:pos x="6" y="103"/>
                </a:cxn>
                <a:cxn ang="0">
                  <a:pos x="26" y="103"/>
                </a:cxn>
              </a:cxnLst>
              <a:rect l="0" t="0" r="r" b="b"/>
              <a:pathLst>
                <a:path w="90" h="103">
                  <a:moveTo>
                    <a:pt x="26" y="103"/>
                  </a:moveTo>
                  <a:lnTo>
                    <a:pt x="58" y="39"/>
                  </a:lnTo>
                  <a:lnTo>
                    <a:pt x="71" y="39"/>
                  </a:lnTo>
                  <a:lnTo>
                    <a:pt x="90" y="27"/>
                  </a:lnTo>
                  <a:lnTo>
                    <a:pt x="71" y="0"/>
                  </a:lnTo>
                  <a:lnTo>
                    <a:pt x="64" y="7"/>
                  </a:lnTo>
                  <a:lnTo>
                    <a:pt x="52" y="0"/>
                  </a:lnTo>
                  <a:lnTo>
                    <a:pt x="39" y="27"/>
                  </a:lnTo>
                  <a:lnTo>
                    <a:pt x="26" y="27"/>
                  </a:lnTo>
                  <a:lnTo>
                    <a:pt x="19" y="58"/>
                  </a:lnTo>
                  <a:lnTo>
                    <a:pt x="3" y="64"/>
                  </a:lnTo>
                  <a:lnTo>
                    <a:pt x="0" y="76"/>
                  </a:lnTo>
                  <a:lnTo>
                    <a:pt x="13" y="90"/>
                  </a:lnTo>
                  <a:lnTo>
                    <a:pt x="6" y="103"/>
                  </a:lnTo>
                  <a:lnTo>
                    <a:pt x="26" y="103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24" name="Freeform 100"/>
            <p:cNvSpPr>
              <a:spLocks noChangeAspect="1"/>
            </p:cNvSpPr>
            <p:nvPr/>
          </p:nvSpPr>
          <p:spPr bwMode="gray">
            <a:xfrm>
              <a:off x="6388" y="2777"/>
              <a:ext cx="192" cy="212"/>
            </a:xfrm>
            <a:custGeom>
              <a:avLst/>
              <a:gdLst/>
              <a:ahLst/>
              <a:cxnLst>
                <a:cxn ang="0">
                  <a:pos x="26" y="103"/>
                </a:cxn>
                <a:cxn ang="0">
                  <a:pos x="58" y="39"/>
                </a:cxn>
                <a:cxn ang="0">
                  <a:pos x="71" y="39"/>
                </a:cxn>
                <a:cxn ang="0">
                  <a:pos x="90" y="27"/>
                </a:cxn>
                <a:cxn ang="0">
                  <a:pos x="71" y="0"/>
                </a:cxn>
                <a:cxn ang="0">
                  <a:pos x="64" y="7"/>
                </a:cxn>
                <a:cxn ang="0">
                  <a:pos x="52" y="0"/>
                </a:cxn>
                <a:cxn ang="0">
                  <a:pos x="39" y="27"/>
                </a:cxn>
                <a:cxn ang="0">
                  <a:pos x="26" y="27"/>
                </a:cxn>
                <a:cxn ang="0">
                  <a:pos x="19" y="58"/>
                </a:cxn>
                <a:cxn ang="0">
                  <a:pos x="3" y="64"/>
                </a:cxn>
                <a:cxn ang="0">
                  <a:pos x="0" y="76"/>
                </a:cxn>
                <a:cxn ang="0">
                  <a:pos x="13" y="90"/>
                </a:cxn>
                <a:cxn ang="0">
                  <a:pos x="6" y="103"/>
                </a:cxn>
                <a:cxn ang="0">
                  <a:pos x="26" y="103"/>
                </a:cxn>
                <a:cxn ang="0">
                  <a:pos x="26" y="103"/>
                </a:cxn>
              </a:cxnLst>
              <a:rect l="0" t="0" r="r" b="b"/>
              <a:pathLst>
                <a:path w="90" h="103">
                  <a:moveTo>
                    <a:pt x="26" y="103"/>
                  </a:moveTo>
                  <a:lnTo>
                    <a:pt x="58" y="39"/>
                  </a:lnTo>
                  <a:lnTo>
                    <a:pt x="71" y="39"/>
                  </a:lnTo>
                  <a:lnTo>
                    <a:pt x="90" y="27"/>
                  </a:lnTo>
                  <a:lnTo>
                    <a:pt x="71" y="0"/>
                  </a:lnTo>
                  <a:lnTo>
                    <a:pt x="64" y="7"/>
                  </a:lnTo>
                  <a:lnTo>
                    <a:pt x="52" y="0"/>
                  </a:lnTo>
                  <a:lnTo>
                    <a:pt x="39" y="27"/>
                  </a:lnTo>
                  <a:lnTo>
                    <a:pt x="26" y="27"/>
                  </a:lnTo>
                  <a:lnTo>
                    <a:pt x="19" y="58"/>
                  </a:lnTo>
                  <a:lnTo>
                    <a:pt x="3" y="64"/>
                  </a:lnTo>
                  <a:lnTo>
                    <a:pt x="0" y="76"/>
                  </a:lnTo>
                  <a:lnTo>
                    <a:pt x="13" y="90"/>
                  </a:lnTo>
                  <a:lnTo>
                    <a:pt x="6" y="103"/>
                  </a:lnTo>
                  <a:lnTo>
                    <a:pt x="26" y="103"/>
                  </a:lnTo>
                  <a:lnTo>
                    <a:pt x="26" y="103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25" name="Freeform 101"/>
            <p:cNvSpPr>
              <a:spLocks noChangeAspect="1"/>
            </p:cNvSpPr>
            <p:nvPr/>
          </p:nvSpPr>
          <p:spPr bwMode="gray">
            <a:xfrm>
              <a:off x="6930" y="2536"/>
              <a:ext cx="97" cy="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" y="19"/>
                </a:cxn>
                <a:cxn ang="0">
                  <a:pos x="7" y="29"/>
                </a:cxn>
                <a:cxn ang="0">
                  <a:pos x="18" y="47"/>
                </a:cxn>
                <a:cxn ang="0">
                  <a:pos x="30" y="35"/>
                </a:cxn>
                <a:cxn ang="0">
                  <a:pos x="46" y="34"/>
                </a:cxn>
                <a:cxn ang="0">
                  <a:pos x="44" y="21"/>
                </a:cxn>
                <a:cxn ang="0">
                  <a:pos x="24" y="14"/>
                </a:cxn>
                <a:cxn ang="0">
                  <a:pos x="9" y="0"/>
                </a:cxn>
                <a:cxn ang="0">
                  <a:pos x="0" y="3"/>
                </a:cxn>
              </a:cxnLst>
              <a:rect l="0" t="0" r="r" b="b"/>
              <a:pathLst>
                <a:path w="46" h="47">
                  <a:moveTo>
                    <a:pt x="0" y="3"/>
                  </a:moveTo>
                  <a:lnTo>
                    <a:pt x="8" y="19"/>
                  </a:lnTo>
                  <a:lnTo>
                    <a:pt x="7" y="29"/>
                  </a:lnTo>
                  <a:lnTo>
                    <a:pt x="18" y="47"/>
                  </a:lnTo>
                  <a:lnTo>
                    <a:pt x="30" y="35"/>
                  </a:lnTo>
                  <a:lnTo>
                    <a:pt x="46" y="34"/>
                  </a:lnTo>
                  <a:lnTo>
                    <a:pt x="44" y="21"/>
                  </a:lnTo>
                  <a:lnTo>
                    <a:pt x="24" y="14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26" name="Freeform 102"/>
            <p:cNvSpPr>
              <a:spLocks noChangeAspect="1"/>
            </p:cNvSpPr>
            <p:nvPr/>
          </p:nvSpPr>
          <p:spPr bwMode="gray">
            <a:xfrm>
              <a:off x="6930" y="2536"/>
              <a:ext cx="97" cy="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" y="19"/>
                </a:cxn>
                <a:cxn ang="0">
                  <a:pos x="7" y="29"/>
                </a:cxn>
                <a:cxn ang="0">
                  <a:pos x="18" y="47"/>
                </a:cxn>
                <a:cxn ang="0">
                  <a:pos x="30" y="35"/>
                </a:cxn>
                <a:cxn ang="0">
                  <a:pos x="46" y="34"/>
                </a:cxn>
                <a:cxn ang="0">
                  <a:pos x="44" y="21"/>
                </a:cxn>
                <a:cxn ang="0">
                  <a:pos x="24" y="14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6" h="47">
                  <a:moveTo>
                    <a:pt x="0" y="3"/>
                  </a:moveTo>
                  <a:lnTo>
                    <a:pt x="8" y="19"/>
                  </a:lnTo>
                  <a:lnTo>
                    <a:pt x="7" y="29"/>
                  </a:lnTo>
                  <a:lnTo>
                    <a:pt x="18" y="47"/>
                  </a:lnTo>
                  <a:lnTo>
                    <a:pt x="30" y="35"/>
                  </a:lnTo>
                  <a:lnTo>
                    <a:pt x="46" y="34"/>
                  </a:lnTo>
                  <a:lnTo>
                    <a:pt x="44" y="21"/>
                  </a:lnTo>
                  <a:lnTo>
                    <a:pt x="24" y="14"/>
                  </a:lnTo>
                  <a:lnTo>
                    <a:pt x="9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27" name="Freeform 103"/>
            <p:cNvSpPr>
              <a:spLocks noChangeAspect="1"/>
            </p:cNvSpPr>
            <p:nvPr/>
          </p:nvSpPr>
          <p:spPr bwMode="gray">
            <a:xfrm>
              <a:off x="6824" y="2501"/>
              <a:ext cx="80" cy="8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11" y="32"/>
                </a:cxn>
                <a:cxn ang="0">
                  <a:pos x="38" y="39"/>
                </a:cxn>
                <a:cxn ang="0">
                  <a:pos x="38" y="32"/>
                </a:cxn>
                <a:cxn ang="0">
                  <a:pos x="31" y="26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0" y="8"/>
                  </a:lnTo>
                  <a:lnTo>
                    <a:pt x="11" y="32"/>
                  </a:lnTo>
                  <a:lnTo>
                    <a:pt x="38" y="39"/>
                  </a:lnTo>
                  <a:lnTo>
                    <a:pt x="38" y="32"/>
                  </a:lnTo>
                  <a:lnTo>
                    <a:pt x="31" y="2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28" name="Freeform 104"/>
            <p:cNvSpPr>
              <a:spLocks noChangeAspect="1"/>
            </p:cNvSpPr>
            <p:nvPr/>
          </p:nvSpPr>
          <p:spPr bwMode="gray">
            <a:xfrm>
              <a:off x="6824" y="2501"/>
              <a:ext cx="80" cy="8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11" y="32"/>
                </a:cxn>
                <a:cxn ang="0">
                  <a:pos x="38" y="39"/>
                </a:cxn>
                <a:cxn ang="0">
                  <a:pos x="38" y="32"/>
                </a:cxn>
                <a:cxn ang="0">
                  <a:pos x="31" y="26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0" y="8"/>
                  </a:lnTo>
                  <a:lnTo>
                    <a:pt x="11" y="32"/>
                  </a:lnTo>
                  <a:lnTo>
                    <a:pt x="38" y="39"/>
                  </a:lnTo>
                  <a:lnTo>
                    <a:pt x="38" y="32"/>
                  </a:lnTo>
                  <a:lnTo>
                    <a:pt x="31" y="26"/>
                  </a:lnTo>
                  <a:lnTo>
                    <a:pt x="18" y="0"/>
                  </a:lnTo>
                  <a:lnTo>
                    <a:pt x="18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29" name="Freeform 105"/>
            <p:cNvSpPr>
              <a:spLocks noChangeAspect="1"/>
            </p:cNvSpPr>
            <p:nvPr/>
          </p:nvSpPr>
          <p:spPr bwMode="gray">
            <a:xfrm>
              <a:off x="6743" y="2422"/>
              <a:ext cx="66" cy="66"/>
            </a:xfrm>
            <a:custGeom>
              <a:avLst/>
              <a:gdLst/>
              <a:ahLst/>
              <a:cxnLst>
                <a:cxn ang="0">
                  <a:pos x="31" y="19"/>
                </a:cxn>
                <a:cxn ang="0">
                  <a:pos x="31" y="26"/>
                </a:cxn>
                <a:cxn ang="0">
                  <a:pos x="18" y="32"/>
                </a:cxn>
                <a:cxn ang="0">
                  <a:pos x="0" y="19"/>
                </a:cxn>
                <a:cxn ang="0">
                  <a:pos x="6" y="7"/>
                </a:cxn>
                <a:cxn ang="0">
                  <a:pos x="25" y="0"/>
                </a:cxn>
                <a:cxn ang="0">
                  <a:pos x="31" y="19"/>
                </a:cxn>
              </a:cxnLst>
              <a:rect l="0" t="0" r="r" b="b"/>
              <a:pathLst>
                <a:path w="31" h="32">
                  <a:moveTo>
                    <a:pt x="31" y="19"/>
                  </a:moveTo>
                  <a:lnTo>
                    <a:pt x="31" y="26"/>
                  </a:lnTo>
                  <a:lnTo>
                    <a:pt x="18" y="32"/>
                  </a:lnTo>
                  <a:lnTo>
                    <a:pt x="0" y="19"/>
                  </a:lnTo>
                  <a:lnTo>
                    <a:pt x="6" y="7"/>
                  </a:lnTo>
                  <a:lnTo>
                    <a:pt x="25" y="0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30" name="Freeform 106"/>
            <p:cNvSpPr>
              <a:spLocks noChangeAspect="1"/>
            </p:cNvSpPr>
            <p:nvPr/>
          </p:nvSpPr>
          <p:spPr bwMode="gray">
            <a:xfrm>
              <a:off x="6743" y="2422"/>
              <a:ext cx="66" cy="66"/>
            </a:xfrm>
            <a:custGeom>
              <a:avLst/>
              <a:gdLst/>
              <a:ahLst/>
              <a:cxnLst>
                <a:cxn ang="0">
                  <a:pos x="31" y="19"/>
                </a:cxn>
                <a:cxn ang="0">
                  <a:pos x="31" y="26"/>
                </a:cxn>
                <a:cxn ang="0">
                  <a:pos x="18" y="32"/>
                </a:cxn>
                <a:cxn ang="0">
                  <a:pos x="0" y="19"/>
                </a:cxn>
                <a:cxn ang="0">
                  <a:pos x="6" y="7"/>
                </a:cxn>
                <a:cxn ang="0">
                  <a:pos x="25" y="0"/>
                </a:cxn>
                <a:cxn ang="0">
                  <a:pos x="31" y="19"/>
                </a:cxn>
                <a:cxn ang="0">
                  <a:pos x="31" y="19"/>
                </a:cxn>
              </a:cxnLst>
              <a:rect l="0" t="0" r="r" b="b"/>
              <a:pathLst>
                <a:path w="31" h="32">
                  <a:moveTo>
                    <a:pt x="31" y="19"/>
                  </a:moveTo>
                  <a:lnTo>
                    <a:pt x="31" y="26"/>
                  </a:lnTo>
                  <a:lnTo>
                    <a:pt x="18" y="32"/>
                  </a:lnTo>
                  <a:lnTo>
                    <a:pt x="0" y="19"/>
                  </a:lnTo>
                  <a:lnTo>
                    <a:pt x="6" y="7"/>
                  </a:lnTo>
                  <a:lnTo>
                    <a:pt x="25" y="0"/>
                  </a:lnTo>
                  <a:lnTo>
                    <a:pt x="31" y="19"/>
                  </a:lnTo>
                  <a:lnTo>
                    <a:pt x="31" y="19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31" name="Freeform 107"/>
            <p:cNvSpPr>
              <a:spLocks noChangeAspect="1"/>
            </p:cNvSpPr>
            <p:nvPr/>
          </p:nvSpPr>
          <p:spPr bwMode="gray">
            <a:xfrm>
              <a:off x="7566" y="2553"/>
              <a:ext cx="124" cy="10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7" y="51"/>
                </a:cxn>
                <a:cxn ang="0">
                  <a:pos x="26" y="45"/>
                </a:cxn>
                <a:cxn ang="0">
                  <a:pos x="32" y="45"/>
                </a:cxn>
                <a:cxn ang="0">
                  <a:pos x="45" y="20"/>
                </a:cxn>
                <a:cxn ang="0">
                  <a:pos x="58" y="20"/>
                </a:cxn>
                <a:cxn ang="0">
                  <a:pos x="51" y="0"/>
                </a:cxn>
                <a:cxn ang="0">
                  <a:pos x="13" y="0"/>
                </a:cxn>
                <a:cxn ang="0">
                  <a:pos x="0" y="13"/>
                </a:cxn>
              </a:cxnLst>
              <a:rect l="0" t="0" r="r" b="b"/>
              <a:pathLst>
                <a:path w="58" h="51">
                  <a:moveTo>
                    <a:pt x="0" y="13"/>
                  </a:moveTo>
                  <a:lnTo>
                    <a:pt x="7" y="51"/>
                  </a:lnTo>
                  <a:lnTo>
                    <a:pt x="26" y="45"/>
                  </a:lnTo>
                  <a:lnTo>
                    <a:pt x="32" y="45"/>
                  </a:lnTo>
                  <a:lnTo>
                    <a:pt x="45" y="20"/>
                  </a:lnTo>
                  <a:lnTo>
                    <a:pt x="58" y="20"/>
                  </a:lnTo>
                  <a:lnTo>
                    <a:pt x="51" y="0"/>
                  </a:lnTo>
                  <a:lnTo>
                    <a:pt x="1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32" name="Freeform 108"/>
            <p:cNvSpPr>
              <a:spLocks noChangeAspect="1"/>
            </p:cNvSpPr>
            <p:nvPr/>
          </p:nvSpPr>
          <p:spPr bwMode="gray">
            <a:xfrm>
              <a:off x="7566" y="2553"/>
              <a:ext cx="124" cy="10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7" y="51"/>
                </a:cxn>
                <a:cxn ang="0">
                  <a:pos x="26" y="45"/>
                </a:cxn>
                <a:cxn ang="0">
                  <a:pos x="32" y="45"/>
                </a:cxn>
                <a:cxn ang="0">
                  <a:pos x="45" y="20"/>
                </a:cxn>
                <a:cxn ang="0">
                  <a:pos x="58" y="20"/>
                </a:cxn>
                <a:cxn ang="0">
                  <a:pos x="51" y="0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58" h="51">
                  <a:moveTo>
                    <a:pt x="0" y="13"/>
                  </a:moveTo>
                  <a:lnTo>
                    <a:pt x="7" y="51"/>
                  </a:lnTo>
                  <a:lnTo>
                    <a:pt x="26" y="45"/>
                  </a:lnTo>
                  <a:lnTo>
                    <a:pt x="32" y="45"/>
                  </a:lnTo>
                  <a:lnTo>
                    <a:pt x="45" y="20"/>
                  </a:lnTo>
                  <a:lnTo>
                    <a:pt x="58" y="20"/>
                  </a:lnTo>
                  <a:lnTo>
                    <a:pt x="51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33" name="Freeform 109"/>
            <p:cNvSpPr>
              <a:spLocks noChangeAspect="1"/>
            </p:cNvSpPr>
            <p:nvPr/>
          </p:nvSpPr>
          <p:spPr bwMode="gray">
            <a:xfrm>
              <a:off x="8183" y="4094"/>
              <a:ext cx="170" cy="224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2" y="76"/>
                </a:cxn>
                <a:cxn ang="0">
                  <a:pos x="26" y="57"/>
                </a:cxn>
                <a:cxn ang="0">
                  <a:pos x="27" y="50"/>
                </a:cxn>
                <a:cxn ang="0">
                  <a:pos x="60" y="39"/>
                </a:cxn>
                <a:cxn ang="0">
                  <a:pos x="60" y="0"/>
                </a:cxn>
                <a:cxn ang="0">
                  <a:pos x="76" y="3"/>
                </a:cxn>
                <a:cxn ang="0">
                  <a:pos x="80" y="23"/>
                </a:cxn>
                <a:cxn ang="0">
                  <a:pos x="72" y="50"/>
                </a:cxn>
                <a:cxn ang="0">
                  <a:pos x="72" y="77"/>
                </a:cxn>
                <a:cxn ang="0">
                  <a:pos x="63" y="76"/>
                </a:cxn>
                <a:cxn ang="0">
                  <a:pos x="55" y="88"/>
                </a:cxn>
                <a:cxn ang="0">
                  <a:pos x="41" y="83"/>
                </a:cxn>
                <a:cxn ang="0">
                  <a:pos x="34" y="103"/>
                </a:cxn>
                <a:cxn ang="0">
                  <a:pos x="17" y="108"/>
                </a:cxn>
                <a:cxn ang="0">
                  <a:pos x="15" y="88"/>
                </a:cxn>
                <a:cxn ang="0">
                  <a:pos x="0" y="88"/>
                </a:cxn>
              </a:cxnLst>
              <a:rect l="0" t="0" r="r" b="b"/>
              <a:pathLst>
                <a:path w="80" h="108">
                  <a:moveTo>
                    <a:pt x="0" y="88"/>
                  </a:moveTo>
                  <a:lnTo>
                    <a:pt x="2" y="76"/>
                  </a:lnTo>
                  <a:lnTo>
                    <a:pt x="26" y="57"/>
                  </a:lnTo>
                  <a:lnTo>
                    <a:pt x="27" y="50"/>
                  </a:lnTo>
                  <a:lnTo>
                    <a:pt x="60" y="39"/>
                  </a:lnTo>
                  <a:lnTo>
                    <a:pt x="60" y="0"/>
                  </a:lnTo>
                  <a:lnTo>
                    <a:pt x="76" y="3"/>
                  </a:lnTo>
                  <a:lnTo>
                    <a:pt x="80" y="23"/>
                  </a:lnTo>
                  <a:lnTo>
                    <a:pt x="72" y="50"/>
                  </a:lnTo>
                  <a:lnTo>
                    <a:pt x="72" y="77"/>
                  </a:lnTo>
                  <a:lnTo>
                    <a:pt x="63" y="76"/>
                  </a:lnTo>
                  <a:lnTo>
                    <a:pt x="55" y="88"/>
                  </a:lnTo>
                  <a:lnTo>
                    <a:pt x="41" y="83"/>
                  </a:lnTo>
                  <a:lnTo>
                    <a:pt x="34" y="103"/>
                  </a:lnTo>
                  <a:lnTo>
                    <a:pt x="17" y="108"/>
                  </a:lnTo>
                  <a:lnTo>
                    <a:pt x="15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34" name="Freeform 110"/>
            <p:cNvSpPr>
              <a:spLocks noChangeAspect="1"/>
            </p:cNvSpPr>
            <p:nvPr/>
          </p:nvSpPr>
          <p:spPr bwMode="gray">
            <a:xfrm>
              <a:off x="8183" y="4094"/>
              <a:ext cx="170" cy="224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2" y="76"/>
                </a:cxn>
                <a:cxn ang="0">
                  <a:pos x="26" y="57"/>
                </a:cxn>
                <a:cxn ang="0">
                  <a:pos x="27" y="50"/>
                </a:cxn>
                <a:cxn ang="0">
                  <a:pos x="60" y="39"/>
                </a:cxn>
                <a:cxn ang="0">
                  <a:pos x="60" y="0"/>
                </a:cxn>
                <a:cxn ang="0">
                  <a:pos x="76" y="3"/>
                </a:cxn>
                <a:cxn ang="0">
                  <a:pos x="80" y="23"/>
                </a:cxn>
                <a:cxn ang="0">
                  <a:pos x="72" y="50"/>
                </a:cxn>
                <a:cxn ang="0">
                  <a:pos x="72" y="77"/>
                </a:cxn>
                <a:cxn ang="0">
                  <a:pos x="63" y="76"/>
                </a:cxn>
                <a:cxn ang="0">
                  <a:pos x="55" y="88"/>
                </a:cxn>
                <a:cxn ang="0">
                  <a:pos x="41" y="83"/>
                </a:cxn>
                <a:cxn ang="0">
                  <a:pos x="34" y="103"/>
                </a:cxn>
                <a:cxn ang="0">
                  <a:pos x="17" y="108"/>
                </a:cxn>
                <a:cxn ang="0">
                  <a:pos x="15" y="88"/>
                </a:cxn>
                <a:cxn ang="0">
                  <a:pos x="0" y="88"/>
                </a:cxn>
                <a:cxn ang="0">
                  <a:pos x="0" y="88"/>
                </a:cxn>
              </a:cxnLst>
              <a:rect l="0" t="0" r="r" b="b"/>
              <a:pathLst>
                <a:path w="80" h="108">
                  <a:moveTo>
                    <a:pt x="0" y="88"/>
                  </a:moveTo>
                  <a:lnTo>
                    <a:pt x="2" y="76"/>
                  </a:lnTo>
                  <a:lnTo>
                    <a:pt x="26" y="57"/>
                  </a:lnTo>
                  <a:lnTo>
                    <a:pt x="27" y="50"/>
                  </a:lnTo>
                  <a:lnTo>
                    <a:pt x="60" y="39"/>
                  </a:lnTo>
                  <a:lnTo>
                    <a:pt x="60" y="0"/>
                  </a:lnTo>
                  <a:lnTo>
                    <a:pt x="76" y="3"/>
                  </a:lnTo>
                  <a:lnTo>
                    <a:pt x="80" y="23"/>
                  </a:lnTo>
                  <a:lnTo>
                    <a:pt x="72" y="50"/>
                  </a:lnTo>
                  <a:lnTo>
                    <a:pt x="72" y="77"/>
                  </a:lnTo>
                  <a:lnTo>
                    <a:pt x="63" y="76"/>
                  </a:lnTo>
                  <a:lnTo>
                    <a:pt x="55" y="88"/>
                  </a:lnTo>
                  <a:lnTo>
                    <a:pt x="41" y="83"/>
                  </a:lnTo>
                  <a:lnTo>
                    <a:pt x="34" y="103"/>
                  </a:lnTo>
                  <a:lnTo>
                    <a:pt x="17" y="108"/>
                  </a:lnTo>
                  <a:lnTo>
                    <a:pt x="15" y="88"/>
                  </a:lnTo>
                  <a:lnTo>
                    <a:pt x="0" y="88"/>
                  </a:lnTo>
                  <a:lnTo>
                    <a:pt x="0" y="88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35" name="Freeform 111"/>
            <p:cNvSpPr>
              <a:spLocks noChangeAspect="1"/>
            </p:cNvSpPr>
            <p:nvPr/>
          </p:nvSpPr>
          <p:spPr bwMode="gray">
            <a:xfrm>
              <a:off x="8150" y="4314"/>
              <a:ext cx="35" cy="3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5"/>
                </a:cxn>
                <a:cxn ang="0">
                  <a:pos x="0" y="17"/>
                </a:cxn>
                <a:cxn ang="0">
                  <a:pos x="4" y="17"/>
                </a:cxn>
                <a:cxn ang="0">
                  <a:pos x="6" y="13"/>
                </a:cxn>
                <a:cxn ang="0">
                  <a:pos x="15" y="16"/>
                </a:cxn>
                <a:cxn ang="0">
                  <a:pos x="17" y="7"/>
                </a:cxn>
                <a:cxn ang="0">
                  <a:pos x="11" y="0"/>
                </a:cxn>
              </a:cxnLst>
              <a:rect l="0" t="0" r="r" b="b"/>
              <a:pathLst>
                <a:path w="17" h="17">
                  <a:moveTo>
                    <a:pt x="11" y="0"/>
                  </a:moveTo>
                  <a:lnTo>
                    <a:pt x="3" y="5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15" y="16"/>
                  </a:lnTo>
                  <a:lnTo>
                    <a:pt x="17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36" name="Freeform 112"/>
            <p:cNvSpPr>
              <a:spLocks noChangeAspect="1"/>
            </p:cNvSpPr>
            <p:nvPr/>
          </p:nvSpPr>
          <p:spPr bwMode="gray">
            <a:xfrm>
              <a:off x="8150" y="4314"/>
              <a:ext cx="35" cy="3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5"/>
                </a:cxn>
                <a:cxn ang="0">
                  <a:pos x="0" y="17"/>
                </a:cxn>
                <a:cxn ang="0">
                  <a:pos x="4" y="17"/>
                </a:cxn>
                <a:cxn ang="0">
                  <a:pos x="6" y="13"/>
                </a:cxn>
                <a:cxn ang="0">
                  <a:pos x="15" y="16"/>
                </a:cxn>
                <a:cxn ang="0">
                  <a:pos x="17" y="7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7" h="17">
                  <a:moveTo>
                    <a:pt x="11" y="0"/>
                  </a:moveTo>
                  <a:lnTo>
                    <a:pt x="3" y="5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15" y="16"/>
                  </a:lnTo>
                  <a:lnTo>
                    <a:pt x="17" y="7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37" name="Freeform 113"/>
            <p:cNvSpPr>
              <a:spLocks noChangeAspect="1"/>
            </p:cNvSpPr>
            <p:nvPr/>
          </p:nvSpPr>
          <p:spPr bwMode="gray">
            <a:xfrm>
              <a:off x="8296" y="3921"/>
              <a:ext cx="108" cy="1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26"/>
                </a:cxn>
                <a:cxn ang="0">
                  <a:pos x="0" y="58"/>
                </a:cxn>
                <a:cxn ang="0">
                  <a:pos x="13" y="58"/>
                </a:cxn>
                <a:cxn ang="0">
                  <a:pos x="19" y="51"/>
                </a:cxn>
                <a:cxn ang="0">
                  <a:pos x="32" y="58"/>
                </a:cxn>
                <a:cxn ang="0">
                  <a:pos x="40" y="39"/>
                </a:cxn>
                <a:cxn ang="0">
                  <a:pos x="51" y="39"/>
                </a:cxn>
                <a:cxn ang="0">
                  <a:pos x="51" y="26"/>
                </a:cxn>
                <a:cxn ang="0">
                  <a:pos x="26" y="19"/>
                </a:cxn>
                <a:cxn ang="0">
                  <a:pos x="26" y="6"/>
                </a:cxn>
                <a:cxn ang="0">
                  <a:pos x="7" y="0"/>
                </a:cxn>
              </a:cxnLst>
              <a:rect l="0" t="0" r="r" b="b"/>
              <a:pathLst>
                <a:path w="51" h="58">
                  <a:moveTo>
                    <a:pt x="7" y="0"/>
                  </a:moveTo>
                  <a:lnTo>
                    <a:pt x="13" y="26"/>
                  </a:lnTo>
                  <a:lnTo>
                    <a:pt x="0" y="58"/>
                  </a:lnTo>
                  <a:lnTo>
                    <a:pt x="13" y="58"/>
                  </a:lnTo>
                  <a:lnTo>
                    <a:pt x="19" y="51"/>
                  </a:lnTo>
                  <a:lnTo>
                    <a:pt x="32" y="58"/>
                  </a:lnTo>
                  <a:lnTo>
                    <a:pt x="40" y="39"/>
                  </a:lnTo>
                  <a:lnTo>
                    <a:pt x="51" y="39"/>
                  </a:lnTo>
                  <a:lnTo>
                    <a:pt x="51" y="26"/>
                  </a:lnTo>
                  <a:lnTo>
                    <a:pt x="26" y="19"/>
                  </a:lnTo>
                  <a:lnTo>
                    <a:pt x="26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38" name="Freeform 114"/>
            <p:cNvSpPr>
              <a:spLocks noChangeAspect="1"/>
            </p:cNvSpPr>
            <p:nvPr/>
          </p:nvSpPr>
          <p:spPr bwMode="gray">
            <a:xfrm>
              <a:off x="8296" y="3921"/>
              <a:ext cx="108" cy="1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26"/>
                </a:cxn>
                <a:cxn ang="0">
                  <a:pos x="0" y="58"/>
                </a:cxn>
                <a:cxn ang="0">
                  <a:pos x="13" y="58"/>
                </a:cxn>
                <a:cxn ang="0">
                  <a:pos x="19" y="51"/>
                </a:cxn>
                <a:cxn ang="0">
                  <a:pos x="32" y="58"/>
                </a:cxn>
                <a:cxn ang="0">
                  <a:pos x="40" y="39"/>
                </a:cxn>
                <a:cxn ang="0">
                  <a:pos x="51" y="39"/>
                </a:cxn>
                <a:cxn ang="0">
                  <a:pos x="51" y="26"/>
                </a:cxn>
                <a:cxn ang="0">
                  <a:pos x="26" y="19"/>
                </a:cxn>
                <a:cxn ang="0">
                  <a:pos x="26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1" h="58">
                  <a:moveTo>
                    <a:pt x="7" y="0"/>
                  </a:moveTo>
                  <a:lnTo>
                    <a:pt x="13" y="26"/>
                  </a:lnTo>
                  <a:lnTo>
                    <a:pt x="0" y="58"/>
                  </a:lnTo>
                  <a:lnTo>
                    <a:pt x="13" y="58"/>
                  </a:lnTo>
                  <a:lnTo>
                    <a:pt x="19" y="51"/>
                  </a:lnTo>
                  <a:lnTo>
                    <a:pt x="32" y="58"/>
                  </a:lnTo>
                  <a:lnTo>
                    <a:pt x="40" y="39"/>
                  </a:lnTo>
                  <a:lnTo>
                    <a:pt x="51" y="39"/>
                  </a:lnTo>
                  <a:lnTo>
                    <a:pt x="51" y="26"/>
                  </a:lnTo>
                  <a:lnTo>
                    <a:pt x="26" y="19"/>
                  </a:lnTo>
                  <a:lnTo>
                    <a:pt x="26" y="6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39" name="Freeform 115"/>
            <p:cNvSpPr>
              <a:spLocks noChangeAspect="1"/>
            </p:cNvSpPr>
            <p:nvPr/>
          </p:nvSpPr>
          <p:spPr bwMode="gray">
            <a:xfrm>
              <a:off x="8230" y="3612"/>
              <a:ext cx="123" cy="2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1" y="51"/>
                </a:cxn>
                <a:cxn ang="0">
                  <a:pos x="27" y="87"/>
                </a:cxn>
                <a:cxn ang="0">
                  <a:pos x="20" y="113"/>
                </a:cxn>
                <a:cxn ang="0">
                  <a:pos x="29" y="139"/>
                </a:cxn>
                <a:cxn ang="0">
                  <a:pos x="41" y="134"/>
                </a:cxn>
                <a:cxn ang="0">
                  <a:pos x="58" y="140"/>
                </a:cxn>
                <a:cxn ang="0">
                  <a:pos x="40" y="102"/>
                </a:cxn>
                <a:cxn ang="0">
                  <a:pos x="42" y="94"/>
                </a:cxn>
                <a:cxn ang="0">
                  <a:pos x="54" y="90"/>
                </a:cxn>
                <a:cxn ang="0">
                  <a:pos x="52" y="72"/>
                </a:cxn>
                <a:cxn ang="0">
                  <a:pos x="41" y="65"/>
                </a:cxn>
                <a:cxn ang="0">
                  <a:pos x="25" y="27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58" h="140">
                  <a:moveTo>
                    <a:pt x="0" y="1"/>
                  </a:moveTo>
                  <a:lnTo>
                    <a:pt x="21" y="51"/>
                  </a:lnTo>
                  <a:lnTo>
                    <a:pt x="27" y="87"/>
                  </a:lnTo>
                  <a:lnTo>
                    <a:pt x="20" y="113"/>
                  </a:lnTo>
                  <a:lnTo>
                    <a:pt x="29" y="139"/>
                  </a:lnTo>
                  <a:lnTo>
                    <a:pt x="41" y="134"/>
                  </a:lnTo>
                  <a:lnTo>
                    <a:pt x="58" y="140"/>
                  </a:lnTo>
                  <a:lnTo>
                    <a:pt x="40" y="102"/>
                  </a:lnTo>
                  <a:lnTo>
                    <a:pt x="42" y="94"/>
                  </a:lnTo>
                  <a:lnTo>
                    <a:pt x="54" y="90"/>
                  </a:lnTo>
                  <a:lnTo>
                    <a:pt x="52" y="72"/>
                  </a:lnTo>
                  <a:lnTo>
                    <a:pt x="41" y="65"/>
                  </a:lnTo>
                  <a:lnTo>
                    <a:pt x="25" y="27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40" name="Freeform 116"/>
            <p:cNvSpPr>
              <a:spLocks noChangeAspect="1"/>
            </p:cNvSpPr>
            <p:nvPr/>
          </p:nvSpPr>
          <p:spPr bwMode="gray">
            <a:xfrm>
              <a:off x="8230" y="3612"/>
              <a:ext cx="123" cy="2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1" y="51"/>
                </a:cxn>
                <a:cxn ang="0">
                  <a:pos x="27" y="87"/>
                </a:cxn>
                <a:cxn ang="0">
                  <a:pos x="20" y="113"/>
                </a:cxn>
                <a:cxn ang="0">
                  <a:pos x="29" y="139"/>
                </a:cxn>
                <a:cxn ang="0">
                  <a:pos x="41" y="134"/>
                </a:cxn>
                <a:cxn ang="0">
                  <a:pos x="58" y="140"/>
                </a:cxn>
                <a:cxn ang="0">
                  <a:pos x="40" y="102"/>
                </a:cxn>
                <a:cxn ang="0">
                  <a:pos x="42" y="94"/>
                </a:cxn>
                <a:cxn ang="0">
                  <a:pos x="54" y="90"/>
                </a:cxn>
                <a:cxn ang="0">
                  <a:pos x="52" y="72"/>
                </a:cxn>
                <a:cxn ang="0">
                  <a:pos x="41" y="65"/>
                </a:cxn>
                <a:cxn ang="0">
                  <a:pos x="25" y="27"/>
                </a:cxn>
                <a:cxn ang="0">
                  <a:pos x="9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8" h="140">
                  <a:moveTo>
                    <a:pt x="0" y="1"/>
                  </a:moveTo>
                  <a:lnTo>
                    <a:pt x="21" y="51"/>
                  </a:lnTo>
                  <a:lnTo>
                    <a:pt x="27" y="87"/>
                  </a:lnTo>
                  <a:lnTo>
                    <a:pt x="20" y="113"/>
                  </a:lnTo>
                  <a:lnTo>
                    <a:pt x="29" y="139"/>
                  </a:lnTo>
                  <a:lnTo>
                    <a:pt x="41" y="134"/>
                  </a:lnTo>
                  <a:lnTo>
                    <a:pt x="58" y="140"/>
                  </a:lnTo>
                  <a:lnTo>
                    <a:pt x="40" y="102"/>
                  </a:lnTo>
                  <a:lnTo>
                    <a:pt x="42" y="94"/>
                  </a:lnTo>
                  <a:lnTo>
                    <a:pt x="54" y="90"/>
                  </a:lnTo>
                  <a:lnTo>
                    <a:pt x="52" y="72"/>
                  </a:lnTo>
                  <a:lnTo>
                    <a:pt x="41" y="65"/>
                  </a:lnTo>
                  <a:lnTo>
                    <a:pt x="25" y="27"/>
                  </a:lnTo>
                  <a:lnTo>
                    <a:pt x="9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41" name="Freeform 117"/>
            <p:cNvSpPr>
              <a:spLocks noChangeAspect="1"/>
            </p:cNvSpPr>
            <p:nvPr/>
          </p:nvSpPr>
          <p:spPr bwMode="gray">
            <a:xfrm>
              <a:off x="5290" y="2648"/>
              <a:ext cx="3514" cy="2411"/>
            </a:xfrm>
            <a:custGeom>
              <a:avLst/>
              <a:gdLst/>
              <a:ahLst/>
              <a:cxnLst>
                <a:cxn ang="0">
                  <a:pos x="528" y="1003"/>
                </a:cxn>
                <a:cxn ang="0">
                  <a:pos x="675" y="933"/>
                </a:cxn>
                <a:cxn ang="0">
                  <a:pos x="567" y="837"/>
                </a:cxn>
                <a:cxn ang="0">
                  <a:pos x="784" y="946"/>
                </a:cxn>
                <a:cxn ang="0">
                  <a:pos x="816" y="1023"/>
                </a:cxn>
                <a:cxn ang="0">
                  <a:pos x="950" y="971"/>
                </a:cxn>
                <a:cxn ang="0">
                  <a:pos x="1013" y="1003"/>
                </a:cxn>
                <a:cxn ang="0">
                  <a:pos x="1065" y="1099"/>
                </a:cxn>
                <a:cxn ang="0">
                  <a:pos x="1078" y="1093"/>
                </a:cxn>
                <a:cxn ang="0">
                  <a:pos x="1128" y="1099"/>
                </a:cxn>
                <a:cxn ang="0">
                  <a:pos x="1128" y="978"/>
                </a:cxn>
                <a:cxn ang="0">
                  <a:pos x="1269" y="888"/>
                </a:cxn>
                <a:cxn ang="0">
                  <a:pos x="1256" y="748"/>
                </a:cxn>
                <a:cxn ang="0">
                  <a:pos x="1250" y="703"/>
                </a:cxn>
                <a:cxn ang="0">
                  <a:pos x="1307" y="760"/>
                </a:cxn>
                <a:cxn ang="0">
                  <a:pos x="1307" y="716"/>
                </a:cxn>
                <a:cxn ang="0">
                  <a:pos x="1376" y="499"/>
                </a:cxn>
                <a:cxn ang="0">
                  <a:pos x="1403" y="340"/>
                </a:cxn>
                <a:cxn ang="0">
                  <a:pos x="1472" y="365"/>
                </a:cxn>
                <a:cxn ang="0">
                  <a:pos x="1529" y="525"/>
                </a:cxn>
                <a:cxn ang="0">
                  <a:pos x="1520" y="328"/>
                </a:cxn>
                <a:cxn ang="0">
                  <a:pos x="1567" y="171"/>
                </a:cxn>
                <a:cxn ang="0">
                  <a:pos x="1652" y="108"/>
                </a:cxn>
                <a:cxn ang="0">
                  <a:pos x="1498" y="47"/>
                </a:cxn>
                <a:cxn ang="0">
                  <a:pos x="1390" y="77"/>
                </a:cxn>
                <a:cxn ang="0">
                  <a:pos x="1161" y="78"/>
                </a:cxn>
                <a:cxn ang="0">
                  <a:pos x="1013" y="92"/>
                </a:cxn>
                <a:cxn ang="0">
                  <a:pos x="924" y="59"/>
                </a:cxn>
                <a:cxn ang="0">
                  <a:pos x="829" y="0"/>
                </a:cxn>
                <a:cxn ang="0">
                  <a:pos x="761" y="131"/>
                </a:cxn>
                <a:cxn ang="0">
                  <a:pos x="688" y="187"/>
                </a:cxn>
                <a:cxn ang="0">
                  <a:pos x="672" y="315"/>
                </a:cxn>
                <a:cxn ang="0">
                  <a:pos x="648" y="226"/>
                </a:cxn>
                <a:cxn ang="0">
                  <a:pos x="606" y="269"/>
                </a:cxn>
                <a:cxn ang="0">
                  <a:pos x="395" y="317"/>
                </a:cxn>
                <a:cxn ang="0">
                  <a:pos x="347" y="248"/>
                </a:cxn>
                <a:cxn ang="0">
                  <a:pos x="155" y="418"/>
                </a:cxn>
                <a:cxn ang="0">
                  <a:pos x="184" y="455"/>
                </a:cxn>
                <a:cxn ang="0">
                  <a:pos x="261" y="461"/>
                </a:cxn>
                <a:cxn ang="0">
                  <a:pos x="280" y="353"/>
                </a:cxn>
                <a:cxn ang="0">
                  <a:pos x="291" y="440"/>
                </a:cxn>
                <a:cxn ang="0">
                  <a:pos x="279" y="515"/>
                </a:cxn>
                <a:cxn ang="0">
                  <a:pos x="165" y="512"/>
                </a:cxn>
                <a:cxn ang="0">
                  <a:pos x="57" y="601"/>
                </a:cxn>
                <a:cxn ang="0">
                  <a:pos x="44" y="672"/>
                </a:cxn>
                <a:cxn ang="0">
                  <a:pos x="69" y="748"/>
                </a:cxn>
                <a:cxn ang="0">
                  <a:pos x="230" y="751"/>
                </a:cxn>
                <a:cxn ang="0">
                  <a:pos x="197" y="672"/>
                </a:cxn>
                <a:cxn ang="0">
                  <a:pos x="274" y="703"/>
                </a:cxn>
                <a:cxn ang="0">
                  <a:pos x="306" y="754"/>
                </a:cxn>
                <a:cxn ang="0">
                  <a:pos x="351" y="754"/>
                </a:cxn>
                <a:cxn ang="0">
                  <a:pos x="414" y="818"/>
                </a:cxn>
              </a:cxnLst>
              <a:rect l="0" t="0" r="r" b="b"/>
              <a:pathLst>
                <a:path w="1657" h="1169">
                  <a:moveTo>
                    <a:pt x="421" y="855"/>
                  </a:moveTo>
                  <a:lnTo>
                    <a:pt x="465" y="908"/>
                  </a:lnTo>
                  <a:lnTo>
                    <a:pt x="471" y="927"/>
                  </a:lnTo>
                  <a:lnTo>
                    <a:pt x="528" y="1003"/>
                  </a:lnTo>
                  <a:lnTo>
                    <a:pt x="587" y="1003"/>
                  </a:lnTo>
                  <a:lnTo>
                    <a:pt x="663" y="965"/>
                  </a:lnTo>
                  <a:lnTo>
                    <a:pt x="663" y="952"/>
                  </a:lnTo>
                  <a:lnTo>
                    <a:pt x="675" y="933"/>
                  </a:lnTo>
                  <a:lnTo>
                    <a:pt x="631" y="901"/>
                  </a:lnTo>
                  <a:lnTo>
                    <a:pt x="612" y="908"/>
                  </a:lnTo>
                  <a:lnTo>
                    <a:pt x="574" y="869"/>
                  </a:lnTo>
                  <a:lnTo>
                    <a:pt x="567" y="837"/>
                  </a:lnTo>
                  <a:lnTo>
                    <a:pt x="644" y="894"/>
                  </a:lnTo>
                  <a:lnTo>
                    <a:pt x="771" y="914"/>
                  </a:lnTo>
                  <a:lnTo>
                    <a:pt x="765" y="939"/>
                  </a:lnTo>
                  <a:lnTo>
                    <a:pt x="784" y="946"/>
                  </a:lnTo>
                  <a:lnTo>
                    <a:pt x="803" y="939"/>
                  </a:lnTo>
                  <a:lnTo>
                    <a:pt x="797" y="965"/>
                  </a:lnTo>
                  <a:lnTo>
                    <a:pt x="816" y="1009"/>
                  </a:lnTo>
                  <a:lnTo>
                    <a:pt x="816" y="1023"/>
                  </a:lnTo>
                  <a:lnTo>
                    <a:pt x="847" y="1080"/>
                  </a:lnTo>
                  <a:lnTo>
                    <a:pt x="873" y="1061"/>
                  </a:lnTo>
                  <a:lnTo>
                    <a:pt x="905" y="990"/>
                  </a:lnTo>
                  <a:lnTo>
                    <a:pt x="950" y="971"/>
                  </a:lnTo>
                  <a:lnTo>
                    <a:pt x="982" y="927"/>
                  </a:lnTo>
                  <a:lnTo>
                    <a:pt x="994" y="965"/>
                  </a:lnTo>
                  <a:lnTo>
                    <a:pt x="1007" y="978"/>
                  </a:lnTo>
                  <a:lnTo>
                    <a:pt x="1013" y="1003"/>
                  </a:lnTo>
                  <a:lnTo>
                    <a:pt x="1026" y="1009"/>
                  </a:lnTo>
                  <a:lnTo>
                    <a:pt x="1040" y="990"/>
                  </a:lnTo>
                  <a:lnTo>
                    <a:pt x="1065" y="1054"/>
                  </a:lnTo>
                  <a:lnTo>
                    <a:pt x="1065" y="1099"/>
                  </a:lnTo>
                  <a:lnTo>
                    <a:pt x="1090" y="1150"/>
                  </a:lnTo>
                  <a:lnTo>
                    <a:pt x="1116" y="1169"/>
                  </a:lnTo>
                  <a:lnTo>
                    <a:pt x="1103" y="1125"/>
                  </a:lnTo>
                  <a:lnTo>
                    <a:pt x="1078" y="1093"/>
                  </a:lnTo>
                  <a:lnTo>
                    <a:pt x="1078" y="1041"/>
                  </a:lnTo>
                  <a:lnTo>
                    <a:pt x="1097" y="1047"/>
                  </a:lnTo>
                  <a:lnTo>
                    <a:pt x="1105" y="1075"/>
                  </a:lnTo>
                  <a:lnTo>
                    <a:pt x="1128" y="1099"/>
                  </a:lnTo>
                  <a:lnTo>
                    <a:pt x="1174" y="1047"/>
                  </a:lnTo>
                  <a:lnTo>
                    <a:pt x="1174" y="1016"/>
                  </a:lnTo>
                  <a:lnTo>
                    <a:pt x="1154" y="984"/>
                  </a:lnTo>
                  <a:lnTo>
                    <a:pt x="1128" y="978"/>
                  </a:lnTo>
                  <a:lnTo>
                    <a:pt x="1154" y="946"/>
                  </a:lnTo>
                  <a:lnTo>
                    <a:pt x="1161" y="952"/>
                  </a:lnTo>
                  <a:lnTo>
                    <a:pt x="1223" y="933"/>
                  </a:lnTo>
                  <a:lnTo>
                    <a:pt x="1269" y="888"/>
                  </a:lnTo>
                  <a:lnTo>
                    <a:pt x="1281" y="850"/>
                  </a:lnTo>
                  <a:lnTo>
                    <a:pt x="1269" y="844"/>
                  </a:lnTo>
                  <a:lnTo>
                    <a:pt x="1250" y="798"/>
                  </a:lnTo>
                  <a:lnTo>
                    <a:pt x="1256" y="748"/>
                  </a:lnTo>
                  <a:lnTo>
                    <a:pt x="1237" y="767"/>
                  </a:lnTo>
                  <a:lnTo>
                    <a:pt x="1223" y="754"/>
                  </a:lnTo>
                  <a:lnTo>
                    <a:pt x="1223" y="729"/>
                  </a:lnTo>
                  <a:lnTo>
                    <a:pt x="1250" y="703"/>
                  </a:lnTo>
                  <a:lnTo>
                    <a:pt x="1262" y="715"/>
                  </a:lnTo>
                  <a:lnTo>
                    <a:pt x="1281" y="703"/>
                  </a:lnTo>
                  <a:lnTo>
                    <a:pt x="1281" y="748"/>
                  </a:lnTo>
                  <a:lnTo>
                    <a:pt x="1307" y="760"/>
                  </a:lnTo>
                  <a:lnTo>
                    <a:pt x="1307" y="779"/>
                  </a:lnTo>
                  <a:lnTo>
                    <a:pt x="1319" y="805"/>
                  </a:lnTo>
                  <a:lnTo>
                    <a:pt x="1338" y="773"/>
                  </a:lnTo>
                  <a:lnTo>
                    <a:pt x="1307" y="716"/>
                  </a:lnTo>
                  <a:lnTo>
                    <a:pt x="1332" y="658"/>
                  </a:lnTo>
                  <a:lnTo>
                    <a:pt x="1346" y="678"/>
                  </a:lnTo>
                  <a:lnTo>
                    <a:pt x="1384" y="601"/>
                  </a:lnTo>
                  <a:lnTo>
                    <a:pt x="1376" y="499"/>
                  </a:lnTo>
                  <a:lnTo>
                    <a:pt x="1357" y="461"/>
                  </a:lnTo>
                  <a:lnTo>
                    <a:pt x="1332" y="449"/>
                  </a:lnTo>
                  <a:lnTo>
                    <a:pt x="1341" y="369"/>
                  </a:lnTo>
                  <a:lnTo>
                    <a:pt x="1403" y="340"/>
                  </a:lnTo>
                  <a:lnTo>
                    <a:pt x="1422" y="359"/>
                  </a:lnTo>
                  <a:lnTo>
                    <a:pt x="1504" y="257"/>
                  </a:lnTo>
                  <a:lnTo>
                    <a:pt x="1504" y="296"/>
                  </a:lnTo>
                  <a:lnTo>
                    <a:pt x="1472" y="365"/>
                  </a:lnTo>
                  <a:lnTo>
                    <a:pt x="1472" y="403"/>
                  </a:lnTo>
                  <a:lnTo>
                    <a:pt x="1498" y="474"/>
                  </a:lnTo>
                  <a:lnTo>
                    <a:pt x="1517" y="480"/>
                  </a:lnTo>
                  <a:lnTo>
                    <a:pt x="1529" y="525"/>
                  </a:lnTo>
                  <a:lnTo>
                    <a:pt x="1543" y="441"/>
                  </a:lnTo>
                  <a:lnTo>
                    <a:pt x="1556" y="435"/>
                  </a:lnTo>
                  <a:lnTo>
                    <a:pt x="1529" y="397"/>
                  </a:lnTo>
                  <a:lnTo>
                    <a:pt x="1520" y="328"/>
                  </a:lnTo>
                  <a:lnTo>
                    <a:pt x="1564" y="296"/>
                  </a:lnTo>
                  <a:lnTo>
                    <a:pt x="1587" y="231"/>
                  </a:lnTo>
                  <a:lnTo>
                    <a:pt x="1606" y="226"/>
                  </a:lnTo>
                  <a:lnTo>
                    <a:pt x="1567" y="171"/>
                  </a:lnTo>
                  <a:lnTo>
                    <a:pt x="1638" y="155"/>
                  </a:lnTo>
                  <a:lnTo>
                    <a:pt x="1657" y="130"/>
                  </a:lnTo>
                  <a:lnTo>
                    <a:pt x="1630" y="115"/>
                  </a:lnTo>
                  <a:lnTo>
                    <a:pt x="1652" y="108"/>
                  </a:lnTo>
                  <a:lnTo>
                    <a:pt x="1628" y="86"/>
                  </a:lnTo>
                  <a:lnTo>
                    <a:pt x="1606" y="98"/>
                  </a:lnTo>
                  <a:lnTo>
                    <a:pt x="1523" y="40"/>
                  </a:lnTo>
                  <a:lnTo>
                    <a:pt x="1498" y="47"/>
                  </a:lnTo>
                  <a:lnTo>
                    <a:pt x="1447" y="34"/>
                  </a:lnTo>
                  <a:lnTo>
                    <a:pt x="1422" y="53"/>
                  </a:lnTo>
                  <a:lnTo>
                    <a:pt x="1460" y="86"/>
                  </a:lnTo>
                  <a:lnTo>
                    <a:pt x="1390" y="77"/>
                  </a:lnTo>
                  <a:lnTo>
                    <a:pt x="1332" y="95"/>
                  </a:lnTo>
                  <a:lnTo>
                    <a:pt x="1205" y="72"/>
                  </a:lnTo>
                  <a:lnTo>
                    <a:pt x="1186" y="53"/>
                  </a:lnTo>
                  <a:lnTo>
                    <a:pt x="1161" y="78"/>
                  </a:lnTo>
                  <a:lnTo>
                    <a:pt x="1174" y="105"/>
                  </a:lnTo>
                  <a:lnTo>
                    <a:pt x="1123" y="130"/>
                  </a:lnTo>
                  <a:lnTo>
                    <a:pt x="1045" y="79"/>
                  </a:lnTo>
                  <a:lnTo>
                    <a:pt x="1013" y="92"/>
                  </a:lnTo>
                  <a:lnTo>
                    <a:pt x="969" y="86"/>
                  </a:lnTo>
                  <a:lnTo>
                    <a:pt x="905" y="124"/>
                  </a:lnTo>
                  <a:lnTo>
                    <a:pt x="899" y="86"/>
                  </a:lnTo>
                  <a:lnTo>
                    <a:pt x="924" y="59"/>
                  </a:lnTo>
                  <a:lnTo>
                    <a:pt x="918" y="15"/>
                  </a:lnTo>
                  <a:lnTo>
                    <a:pt x="866" y="15"/>
                  </a:lnTo>
                  <a:lnTo>
                    <a:pt x="847" y="34"/>
                  </a:lnTo>
                  <a:lnTo>
                    <a:pt x="829" y="0"/>
                  </a:lnTo>
                  <a:lnTo>
                    <a:pt x="803" y="9"/>
                  </a:lnTo>
                  <a:lnTo>
                    <a:pt x="790" y="60"/>
                  </a:lnTo>
                  <a:lnTo>
                    <a:pt x="740" y="117"/>
                  </a:lnTo>
                  <a:lnTo>
                    <a:pt x="761" y="131"/>
                  </a:lnTo>
                  <a:lnTo>
                    <a:pt x="714" y="149"/>
                  </a:lnTo>
                  <a:lnTo>
                    <a:pt x="765" y="193"/>
                  </a:lnTo>
                  <a:lnTo>
                    <a:pt x="746" y="218"/>
                  </a:lnTo>
                  <a:lnTo>
                    <a:pt x="688" y="187"/>
                  </a:lnTo>
                  <a:lnTo>
                    <a:pt x="695" y="226"/>
                  </a:lnTo>
                  <a:lnTo>
                    <a:pt x="746" y="269"/>
                  </a:lnTo>
                  <a:lnTo>
                    <a:pt x="713" y="267"/>
                  </a:lnTo>
                  <a:lnTo>
                    <a:pt x="672" y="315"/>
                  </a:lnTo>
                  <a:lnTo>
                    <a:pt x="688" y="264"/>
                  </a:lnTo>
                  <a:lnTo>
                    <a:pt x="663" y="168"/>
                  </a:lnTo>
                  <a:lnTo>
                    <a:pt x="650" y="175"/>
                  </a:lnTo>
                  <a:lnTo>
                    <a:pt x="648" y="226"/>
                  </a:lnTo>
                  <a:lnTo>
                    <a:pt x="663" y="269"/>
                  </a:lnTo>
                  <a:lnTo>
                    <a:pt x="618" y="244"/>
                  </a:lnTo>
                  <a:lnTo>
                    <a:pt x="599" y="244"/>
                  </a:lnTo>
                  <a:lnTo>
                    <a:pt x="606" y="269"/>
                  </a:lnTo>
                  <a:lnTo>
                    <a:pt x="483" y="293"/>
                  </a:lnTo>
                  <a:lnTo>
                    <a:pt x="465" y="327"/>
                  </a:lnTo>
                  <a:lnTo>
                    <a:pt x="414" y="365"/>
                  </a:lnTo>
                  <a:lnTo>
                    <a:pt x="395" y="317"/>
                  </a:lnTo>
                  <a:lnTo>
                    <a:pt x="430" y="315"/>
                  </a:lnTo>
                  <a:lnTo>
                    <a:pt x="433" y="284"/>
                  </a:lnTo>
                  <a:lnTo>
                    <a:pt x="366" y="267"/>
                  </a:lnTo>
                  <a:lnTo>
                    <a:pt x="347" y="248"/>
                  </a:lnTo>
                  <a:lnTo>
                    <a:pt x="249" y="280"/>
                  </a:lnTo>
                  <a:lnTo>
                    <a:pt x="239" y="305"/>
                  </a:lnTo>
                  <a:lnTo>
                    <a:pt x="154" y="403"/>
                  </a:lnTo>
                  <a:lnTo>
                    <a:pt x="155" y="418"/>
                  </a:lnTo>
                  <a:lnTo>
                    <a:pt x="146" y="435"/>
                  </a:lnTo>
                  <a:lnTo>
                    <a:pt x="153" y="480"/>
                  </a:lnTo>
                  <a:lnTo>
                    <a:pt x="172" y="474"/>
                  </a:lnTo>
                  <a:lnTo>
                    <a:pt x="184" y="455"/>
                  </a:lnTo>
                  <a:lnTo>
                    <a:pt x="222" y="512"/>
                  </a:lnTo>
                  <a:lnTo>
                    <a:pt x="235" y="506"/>
                  </a:lnTo>
                  <a:lnTo>
                    <a:pt x="235" y="480"/>
                  </a:lnTo>
                  <a:lnTo>
                    <a:pt x="261" y="461"/>
                  </a:lnTo>
                  <a:lnTo>
                    <a:pt x="241" y="422"/>
                  </a:lnTo>
                  <a:lnTo>
                    <a:pt x="248" y="403"/>
                  </a:lnTo>
                  <a:lnTo>
                    <a:pt x="267" y="403"/>
                  </a:lnTo>
                  <a:lnTo>
                    <a:pt x="280" y="353"/>
                  </a:lnTo>
                  <a:lnTo>
                    <a:pt x="299" y="346"/>
                  </a:lnTo>
                  <a:lnTo>
                    <a:pt x="318" y="372"/>
                  </a:lnTo>
                  <a:lnTo>
                    <a:pt x="287" y="410"/>
                  </a:lnTo>
                  <a:lnTo>
                    <a:pt x="291" y="440"/>
                  </a:lnTo>
                  <a:lnTo>
                    <a:pt x="348" y="423"/>
                  </a:lnTo>
                  <a:lnTo>
                    <a:pt x="363" y="447"/>
                  </a:lnTo>
                  <a:lnTo>
                    <a:pt x="285" y="496"/>
                  </a:lnTo>
                  <a:lnTo>
                    <a:pt x="279" y="515"/>
                  </a:lnTo>
                  <a:lnTo>
                    <a:pt x="222" y="537"/>
                  </a:lnTo>
                  <a:lnTo>
                    <a:pt x="184" y="537"/>
                  </a:lnTo>
                  <a:lnTo>
                    <a:pt x="191" y="493"/>
                  </a:lnTo>
                  <a:lnTo>
                    <a:pt x="165" y="512"/>
                  </a:lnTo>
                  <a:lnTo>
                    <a:pt x="165" y="531"/>
                  </a:lnTo>
                  <a:lnTo>
                    <a:pt x="140" y="537"/>
                  </a:lnTo>
                  <a:lnTo>
                    <a:pt x="115" y="588"/>
                  </a:lnTo>
                  <a:lnTo>
                    <a:pt x="57" y="601"/>
                  </a:lnTo>
                  <a:lnTo>
                    <a:pt x="58" y="612"/>
                  </a:lnTo>
                  <a:lnTo>
                    <a:pt x="77" y="614"/>
                  </a:lnTo>
                  <a:lnTo>
                    <a:pt x="69" y="665"/>
                  </a:lnTo>
                  <a:lnTo>
                    <a:pt x="44" y="672"/>
                  </a:lnTo>
                  <a:lnTo>
                    <a:pt x="6" y="665"/>
                  </a:lnTo>
                  <a:lnTo>
                    <a:pt x="0" y="722"/>
                  </a:lnTo>
                  <a:lnTo>
                    <a:pt x="19" y="748"/>
                  </a:lnTo>
                  <a:lnTo>
                    <a:pt x="69" y="748"/>
                  </a:lnTo>
                  <a:lnTo>
                    <a:pt x="95" y="697"/>
                  </a:lnTo>
                  <a:lnTo>
                    <a:pt x="159" y="665"/>
                  </a:lnTo>
                  <a:lnTo>
                    <a:pt x="230" y="715"/>
                  </a:lnTo>
                  <a:lnTo>
                    <a:pt x="230" y="751"/>
                  </a:lnTo>
                  <a:lnTo>
                    <a:pt x="242" y="724"/>
                  </a:lnTo>
                  <a:lnTo>
                    <a:pt x="256" y="722"/>
                  </a:lnTo>
                  <a:lnTo>
                    <a:pt x="257" y="712"/>
                  </a:lnTo>
                  <a:lnTo>
                    <a:pt x="197" y="672"/>
                  </a:lnTo>
                  <a:lnTo>
                    <a:pt x="210" y="658"/>
                  </a:lnTo>
                  <a:lnTo>
                    <a:pt x="241" y="665"/>
                  </a:lnTo>
                  <a:lnTo>
                    <a:pt x="241" y="678"/>
                  </a:lnTo>
                  <a:lnTo>
                    <a:pt x="274" y="703"/>
                  </a:lnTo>
                  <a:lnTo>
                    <a:pt x="274" y="725"/>
                  </a:lnTo>
                  <a:lnTo>
                    <a:pt x="293" y="729"/>
                  </a:lnTo>
                  <a:lnTo>
                    <a:pt x="287" y="748"/>
                  </a:lnTo>
                  <a:lnTo>
                    <a:pt x="306" y="754"/>
                  </a:lnTo>
                  <a:lnTo>
                    <a:pt x="312" y="741"/>
                  </a:lnTo>
                  <a:lnTo>
                    <a:pt x="306" y="716"/>
                  </a:lnTo>
                  <a:lnTo>
                    <a:pt x="344" y="722"/>
                  </a:lnTo>
                  <a:lnTo>
                    <a:pt x="351" y="754"/>
                  </a:lnTo>
                  <a:lnTo>
                    <a:pt x="402" y="779"/>
                  </a:lnTo>
                  <a:lnTo>
                    <a:pt x="426" y="764"/>
                  </a:lnTo>
                  <a:lnTo>
                    <a:pt x="440" y="767"/>
                  </a:lnTo>
                  <a:lnTo>
                    <a:pt x="414" y="818"/>
                  </a:lnTo>
                  <a:lnTo>
                    <a:pt x="421" y="855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42" name="Freeform 118"/>
            <p:cNvSpPr>
              <a:spLocks noChangeAspect="1"/>
            </p:cNvSpPr>
            <p:nvPr/>
          </p:nvSpPr>
          <p:spPr bwMode="gray">
            <a:xfrm>
              <a:off x="5290" y="2648"/>
              <a:ext cx="3514" cy="2411"/>
            </a:xfrm>
            <a:custGeom>
              <a:avLst/>
              <a:gdLst/>
              <a:ahLst/>
              <a:cxnLst>
                <a:cxn ang="0">
                  <a:pos x="528" y="1003"/>
                </a:cxn>
                <a:cxn ang="0">
                  <a:pos x="675" y="933"/>
                </a:cxn>
                <a:cxn ang="0">
                  <a:pos x="567" y="837"/>
                </a:cxn>
                <a:cxn ang="0">
                  <a:pos x="784" y="946"/>
                </a:cxn>
                <a:cxn ang="0">
                  <a:pos x="816" y="1023"/>
                </a:cxn>
                <a:cxn ang="0">
                  <a:pos x="950" y="971"/>
                </a:cxn>
                <a:cxn ang="0">
                  <a:pos x="1013" y="1003"/>
                </a:cxn>
                <a:cxn ang="0">
                  <a:pos x="1065" y="1099"/>
                </a:cxn>
                <a:cxn ang="0">
                  <a:pos x="1078" y="1093"/>
                </a:cxn>
                <a:cxn ang="0">
                  <a:pos x="1128" y="1099"/>
                </a:cxn>
                <a:cxn ang="0">
                  <a:pos x="1128" y="978"/>
                </a:cxn>
                <a:cxn ang="0">
                  <a:pos x="1269" y="888"/>
                </a:cxn>
                <a:cxn ang="0">
                  <a:pos x="1256" y="748"/>
                </a:cxn>
                <a:cxn ang="0">
                  <a:pos x="1250" y="703"/>
                </a:cxn>
                <a:cxn ang="0">
                  <a:pos x="1307" y="760"/>
                </a:cxn>
                <a:cxn ang="0">
                  <a:pos x="1307" y="716"/>
                </a:cxn>
                <a:cxn ang="0">
                  <a:pos x="1376" y="499"/>
                </a:cxn>
                <a:cxn ang="0">
                  <a:pos x="1403" y="340"/>
                </a:cxn>
                <a:cxn ang="0">
                  <a:pos x="1472" y="365"/>
                </a:cxn>
                <a:cxn ang="0">
                  <a:pos x="1529" y="525"/>
                </a:cxn>
                <a:cxn ang="0">
                  <a:pos x="1520" y="328"/>
                </a:cxn>
                <a:cxn ang="0">
                  <a:pos x="1567" y="171"/>
                </a:cxn>
                <a:cxn ang="0">
                  <a:pos x="1652" y="108"/>
                </a:cxn>
                <a:cxn ang="0">
                  <a:pos x="1498" y="47"/>
                </a:cxn>
                <a:cxn ang="0">
                  <a:pos x="1390" y="77"/>
                </a:cxn>
                <a:cxn ang="0">
                  <a:pos x="1161" y="78"/>
                </a:cxn>
                <a:cxn ang="0">
                  <a:pos x="1013" y="92"/>
                </a:cxn>
                <a:cxn ang="0">
                  <a:pos x="924" y="59"/>
                </a:cxn>
                <a:cxn ang="0">
                  <a:pos x="829" y="0"/>
                </a:cxn>
                <a:cxn ang="0">
                  <a:pos x="761" y="131"/>
                </a:cxn>
                <a:cxn ang="0">
                  <a:pos x="688" y="187"/>
                </a:cxn>
                <a:cxn ang="0">
                  <a:pos x="672" y="315"/>
                </a:cxn>
                <a:cxn ang="0">
                  <a:pos x="648" y="226"/>
                </a:cxn>
                <a:cxn ang="0">
                  <a:pos x="606" y="269"/>
                </a:cxn>
                <a:cxn ang="0">
                  <a:pos x="395" y="317"/>
                </a:cxn>
                <a:cxn ang="0">
                  <a:pos x="347" y="248"/>
                </a:cxn>
                <a:cxn ang="0">
                  <a:pos x="155" y="418"/>
                </a:cxn>
                <a:cxn ang="0">
                  <a:pos x="184" y="455"/>
                </a:cxn>
                <a:cxn ang="0">
                  <a:pos x="261" y="461"/>
                </a:cxn>
                <a:cxn ang="0">
                  <a:pos x="280" y="353"/>
                </a:cxn>
                <a:cxn ang="0">
                  <a:pos x="291" y="440"/>
                </a:cxn>
                <a:cxn ang="0">
                  <a:pos x="279" y="515"/>
                </a:cxn>
                <a:cxn ang="0">
                  <a:pos x="165" y="512"/>
                </a:cxn>
                <a:cxn ang="0">
                  <a:pos x="57" y="601"/>
                </a:cxn>
                <a:cxn ang="0">
                  <a:pos x="44" y="672"/>
                </a:cxn>
                <a:cxn ang="0">
                  <a:pos x="69" y="748"/>
                </a:cxn>
                <a:cxn ang="0">
                  <a:pos x="230" y="751"/>
                </a:cxn>
                <a:cxn ang="0">
                  <a:pos x="197" y="672"/>
                </a:cxn>
                <a:cxn ang="0">
                  <a:pos x="274" y="703"/>
                </a:cxn>
                <a:cxn ang="0">
                  <a:pos x="306" y="754"/>
                </a:cxn>
                <a:cxn ang="0">
                  <a:pos x="351" y="754"/>
                </a:cxn>
                <a:cxn ang="0">
                  <a:pos x="414" y="818"/>
                </a:cxn>
              </a:cxnLst>
              <a:rect l="0" t="0" r="r" b="b"/>
              <a:pathLst>
                <a:path w="1657" h="1169">
                  <a:moveTo>
                    <a:pt x="421" y="855"/>
                  </a:moveTo>
                  <a:lnTo>
                    <a:pt x="465" y="908"/>
                  </a:lnTo>
                  <a:lnTo>
                    <a:pt x="471" y="927"/>
                  </a:lnTo>
                  <a:lnTo>
                    <a:pt x="528" y="1003"/>
                  </a:lnTo>
                  <a:lnTo>
                    <a:pt x="587" y="1003"/>
                  </a:lnTo>
                  <a:lnTo>
                    <a:pt x="663" y="965"/>
                  </a:lnTo>
                  <a:lnTo>
                    <a:pt x="663" y="952"/>
                  </a:lnTo>
                  <a:lnTo>
                    <a:pt x="675" y="933"/>
                  </a:lnTo>
                  <a:lnTo>
                    <a:pt x="631" y="901"/>
                  </a:lnTo>
                  <a:lnTo>
                    <a:pt x="612" y="908"/>
                  </a:lnTo>
                  <a:lnTo>
                    <a:pt x="574" y="869"/>
                  </a:lnTo>
                  <a:lnTo>
                    <a:pt x="567" y="837"/>
                  </a:lnTo>
                  <a:lnTo>
                    <a:pt x="644" y="894"/>
                  </a:lnTo>
                  <a:lnTo>
                    <a:pt x="771" y="914"/>
                  </a:lnTo>
                  <a:lnTo>
                    <a:pt x="765" y="939"/>
                  </a:lnTo>
                  <a:lnTo>
                    <a:pt x="784" y="946"/>
                  </a:lnTo>
                  <a:lnTo>
                    <a:pt x="803" y="939"/>
                  </a:lnTo>
                  <a:lnTo>
                    <a:pt x="797" y="965"/>
                  </a:lnTo>
                  <a:lnTo>
                    <a:pt x="816" y="1009"/>
                  </a:lnTo>
                  <a:lnTo>
                    <a:pt x="816" y="1023"/>
                  </a:lnTo>
                  <a:lnTo>
                    <a:pt x="847" y="1080"/>
                  </a:lnTo>
                  <a:lnTo>
                    <a:pt x="873" y="1061"/>
                  </a:lnTo>
                  <a:lnTo>
                    <a:pt x="905" y="990"/>
                  </a:lnTo>
                  <a:lnTo>
                    <a:pt x="950" y="971"/>
                  </a:lnTo>
                  <a:lnTo>
                    <a:pt x="982" y="927"/>
                  </a:lnTo>
                  <a:lnTo>
                    <a:pt x="994" y="965"/>
                  </a:lnTo>
                  <a:lnTo>
                    <a:pt x="1007" y="978"/>
                  </a:lnTo>
                  <a:lnTo>
                    <a:pt x="1013" y="1003"/>
                  </a:lnTo>
                  <a:lnTo>
                    <a:pt x="1026" y="1009"/>
                  </a:lnTo>
                  <a:lnTo>
                    <a:pt x="1040" y="990"/>
                  </a:lnTo>
                  <a:lnTo>
                    <a:pt x="1065" y="1054"/>
                  </a:lnTo>
                  <a:lnTo>
                    <a:pt x="1065" y="1099"/>
                  </a:lnTo>
                  <a:lnTo>
                    <a:pt x="1090" y="1150"/>
                  </a:lnTo>
                  <a:lnTo>
                    <a:pt x="1116" y="1169"/>
                  </a:lnTo>
                  <a:lnTo>
                    <a:pt x="1103" y="1125"/>
                  </a:lnTo>
                  <a:lnTo>
                    <a:pt x="1078" y="1093"/>
                  </a:lnTo>
                  <a:lnTo>
                    <a:pt x="1078" y="1041"/>
                  </a:lnTo>
                  <a:lnTo>
                    <a:pt x="1097" y="1047"/>
                  </a:lnTo>
                  <a:lnTo>
                    <a:pt x="1105" y="1075"/>
                  </a:lnTo>
                  <a:lnTo>
                    <a:pt x="1128" y="1099"/>
                  </a:lnTo>
                  <a:lnTo>
                    <a:pt x="1174" y="1047"/>
                  </a:lnTo>
                  <a:lnTo>
                    <a:pt x="1174" y="1016"/>
                  </a:lnTo>
                  <a:lnTo>
                    <a:pt x="1154" y="984"/>
                  </a:lnTo>
                  <a:lnTo>
                    <a:pt x="1128" y="978"/>
                  </a:lnTo>
                  <a:lnTo>
                    <a:pt x="1154" y="946"/>
                  </a:lnTo>
                  <a:lnTo>
                    <a:pt x="1161" y="952"/>
                  </a:lnTo>
                  <a:lnTo>
                    <a:pt x="1223" y="933"/>
                  </a:lnTo>
                  <a:lnTo>
                    <a:pt x="1269" y="888"/>
                  </a:lnTo>
                  <a:lnTo>
                    <a:pt x="1281" y="850"/>
                  </a:lnTo>
                  <a:lnTo>
                    <a:pt x="1269" y="844"/>
                  </a:lnTo>
                  <a:lnTo>
                    <a:pt x="1250" y="798"/>
                  </a:lnTo>
                  <a:lnTo>
                    <a:pt x="1256" y="748"/>
                  </a:lnTo>
                  <a:lnTo>
                    <a:pt x="1237" y="767"/>
                  </a:lnTo>
                  <a:lnTo>
                    <a:pt x="1223" y="754"/>
                  </a:lnTo>
                  <a:lnTo>
                    <a:pt x="1223" y="729"/>
                  </a:lnTo>
                  <a:lnTo>
                    <a:pt x="1250" y="703"/>
                  </a:lnTo>
                  <a:lnTo>
                    <a:pt x="1262" y="715"/>
                  </a:lnTo>
                  <a:lnTo>
                    <a:pt x="1281" y="703"/>
                  </a:lnTo>
                  <a:lnTo>
                    <a:pt x="1281" y="748"/>
                  </a:lnTo>
                  <a:lnTo>
                    <a:pt x="1307" y="760"/>
                  </a:lnTo>
                  <a:lnTo>
                    <a:pt x="1307" y="779"/>
                  </a:lnTo>
                  <a:lnTo>
                    <a:pt x="1319" y="805"/>
                  </a:lnTo>
                  <a:lnTo>
                    <a:pt x="1338" y="773"/>
                  </a:lnTo>
                  <a:lnTo>
                    <a:pt x="1307" y="716"/>
                  </a:lnTo>
                  <a:lnTo>
                    <a:pt x="1332" y="658"/>
                  </a:lnTo>
                  <a:lnTo>
                    <a:pt x="1346" y="678"/>
                  </a:lnTo>
                  <a:lnTo>
                    <a:pt x="1384" y="601"/>
                  </a:lnTo>
                  <a:lnTo>
                    <a:pt x="1376" y="499"/>
                  </a:lnTo>
                  <a:lnTo>
                    <a:pt x="1357" y="461"/>
                  </a:lnTo>
                  <a:lnTo>
                    <a:pt x="1332" y="449"/>
                  </a:lnTo>
                  <a:lnTo>
                    <a:pt x="1341" y="369"/>
                  </a:lnTo>
                  <a:lnTo>
                    <a:pt x="1403" y="340"/>
                  </a:lnTo>
                  <a:lnTo>
                    <a:pt x="1422" y="359"/>
                  </a:lnTo>
                  <a:lnTo>
                    <a:pt x="1504" y="257"/>
                  </a:lnTo>
                  <a:lnTo>
                    <a:pt x="1504" y="296"/>
                  </a:lnTo>
                  <a:lnTo>
                    <a:pt x="1472" y="365"/>
                  </a:lnTo>
                  <a:lnTo>
                    <a:pt x="1472" y="403"/>
                  </a:lnTo>
                  <a:lnTo>
                    <a:pt x="1498" y="474"/>
                  </a:lnTo>
                  <a:lnTo>
                    <a:pt x="1517" y="480"/>
                  </a:lnTo>
                  <a:lnTo>
                    <a:pt x="1529" y="525"/>
                  </a:lnTo>
                  <a:lnTo>
                    <a:pt x="1543" y="441"/>
                  </a:lnTo>
                  <a:lnTo>
                    <a:pt x="1556" y="435"/>
                  </a:lnTo>
                  <a:lnTo>
                    <a:pt x="1529" y="397"/>
                  </a:lnTo>
                  <a:lnTo>
                    <a:pt x="1520" y="328"/>
                  </a:lnTo>
                  <a:lnTo>
                    <a:pt x="1564" y="296"/>
                  </a:lnTo>
                  <a:lnTo>
                    <a:pt x="1587" y="231"/>
                  </a:lnTo>
                  <a:lnTo>
                    <a:pt x="1606" y="226"/>
                  </a:lnTo>
                  <a:lnTo>
                    <a:pt x="1567" y="171"/>
                  </a:lnTo>
                  <a:lnTo>
                    <a:pt x="1638" y="155"/>
                  </a:lnTo>
                  <a:lnTo>
                    <a:pt x="1657" y="130"/>
                  </a:lnTo>
                  <a:lnTo>
                    <a:pt x="1630" y="115"/>
                  </a:lnTo>
                  <a:lnTo>
                    <a:pt x="1652" y="108"/>
                  </a:lnTo>
                  <a:lnTo>
                    <a:pt x="1628" y="86"/>
                  </a:lnTo>
                  <a:lnTo>
                    <a:pt x="1606" y="98"/>
                  </a:lnTo>
                  <a:lnTo>
                    <a:pt x="1523" y="40"/>
                  </a:lnTo>
                  <a:lnTo>
                    <a:pt x="1498" y="47"/>
                  </a:lnTo>
                  <a:lnTo>
                    <a:pt x="1447" y="34"/>
                  </a:lnTo>
                  <a:lnTo>
                    <a:pt x="1422" y="53"/>
                  </a:lnTo>
                  <a:lnTo>
                    <a:pt x="1460" y="86"/>
                  </a:lnTo>
                  <a:lnTo>
                    <a:pt x="1390" y="77"/>
                  </a:lnTo>
                  <a:lnTo>
                    <a:pt x="1332" y="95"/>
                  </a:lnTo>
                  <a:lnTo>
                    <a:pt x="1205" y="72"/>
                  </a:lnTo>
                  <a:lnTo>
                    <a:pt x="1186" y="53"/>
                  </a:lnTo>
                  <a:lnTo>
                    <a:pt x="1161" y="78"/>
                  </a:lnTo>
                  <a:lnTo>
                    <a:pt x="1174" y="105"/>
                  </a:lnTo>
                  <a:lnTo>
                    <a:pt x="1123" y="130"/>
                  </a:lnTo>
                  <a:lnTo>
                    <a:pt x="1045" y="79"/>
                  </a:lnTo>
                  <a:lnTo>
                    <a:pt x="1013" y="92"/>
                  </a:lnTo>
                  <a:lnTo>
                    <a:pt x="969" y="86"/>
                  </a:lnTo>
                  <a:lnTo>
                    <a:pt x="905" y="124"/>
                  </a:lnTo>
                  <a:lnTo>
                    <a:pt x="899" y="86"/>
                  </a:lnTo>
                  <a:lnTo>
                    <a:pt x="924" y="59"/>
                  </a:lnTo>
                  <a:lnTo>
                    <a:pt x="918" y="15"/>
                  </a:lnTo>
                  <a:lnTo>
                    <a:pt x="866" y="15"/>
                  </a:lnTo>
                  <a:lnTo>
                    <a:pt x="847" y="34"/>
                  </a:lnTo>
                  <a:lnTo>
                    <a:pt x="829" y="0"/>
                  </a:lnTo>
                  <a:lnTo>
                    <a:pt x="803" y="9"/>
                  </a:lnTo>
                  <a:lnTo>
                    <a:pt x="790" y="60"/>
                  </a:lnTo>
                  <a:lnTo>
                    <a:pt x="740" y="117"/>
                  </a:lnTo>
                  <a:lnTo>
                    <a:pt x="761" y="131"/>
                  </a:lnTo>
                  <a:lnTo>
                    <a:pt x="714" y="149"/>
                  </a:lnTo>
                  <a:lnTo>
                    <a:pt x="765" y="193"/>
                  </a:lnTo>
                  <a:lnTo>
                    <a:pt x="746" y="218"/>
                  </a:lnTo>
                  <a:lnTo>
                    <a:pt x="688" y="187"/>
                  </a:lnTo>
                  <a:lnTo>
                    <a:pt x="695" y="226"/>
                  </a:lnTo>
                  <a:lnTo>
                    <a:pt x="746" y="269"/>
                  </a:lnTo>
                  <a:lnTo>
                    <a:pt x="713" y="267"/>
                  </a:lnTo>
                  <a:lnTo>
                    <a:pt x="672" y="315"/>
                  </a:lnTo>
                  <a:lnTo>
                    <a:pt x="688" y="264"/>
                  </a:lnTo>
                  <a:lnTo>
                    <a:pt x="663" y="168"/>
                  </a:lnTo>
                  <a:lnTo>
                    <a:pt x="650" y="175"/>
                  </a:lnTo>
                  <a:lnTo>
                    <a:pt x="648" y="226"/>
                  </a:lnTo>
                  <a:lnTo>
                    <a:pt x="663" y="269"/>
                  </a:lnTo>
                  <a:lnTo>
                    <a:pt x="618" y="244"/>
                  </a:lnTo>
                  <a:lnTo>
                    <a:pt x="599" y="244"/>
                  </a:lnTo>
                  <a:lnTo>
                    <a:pt x="606" y="269"/>
                  </a:lnTo>
                  <a:lnTo>
                    <a:pt x="483" y="293"/>
                  </a:lnTo>
                  <a:lnTo>
                    <a:pt x="465" y="327"/>
                  </a:lnTo>
                  <a:lnTo>
                    <a:pt x="414" y="365"/>
                  </a:lnTo>
                  <a:lnTo>
                    <a:pt x="395" y="317"/>
                  </a:lnTo>
                  <a:lnTo>
                    <a:pt x="430" y="315"/>
                  </a:lnTo>
                  <a:lnTo>
                    <a:pt x="433" y="284"/>
                  </a:lnTo>
                  <a:lnTo>
                    <a:pt x="366" y="267"/>
                  </a:lnTo>
                  <a:lnTo>
                    <a:pt x="347" y="248"/>
                  </a:lnTo>
                  <a:lnTo>
                    <a:pt x="249" y="280"/>
                  </a:lnTo>
                  <a:lnTo>
                    <a:pt x="239" y="305"/>
                  </a:lnTo>
                  <a:lnTo>
                    <a:pt x="154" y="403"/>
                  </a:lnTo>
                  <a:lnTo>
                    <a:pt x="155" y="418"/>
                  </a:lnTo>
                  <a:lnTo>
                    <a:pt x="146" y="435"/>
                  </a:lnTo>
                  <a:lnTo>
                    <a:pt x="153" y="480"/>
                  </a:lnTo>
                  <a:lnTo>
                    <a:pt x="172" y="474"/>
                  </a:lnTo>
                  <a:lnTo>
                    <a:pt x="184" y="455"/>
                  </a:lnTo>
                  <a:lnTo>
                    <a:pt x="222" y="512"/>
                  </a:lnTo>
                  <a:lnTo>
                    <a:pt x="235" y="506"/>
                  </a:lnTo>
                  <a:lnTo>
                    <a:pt x="235" y="480"/>
                  </a:lnTo>
                  <a:lnTo>
                    <a:pt x="261" y="461"/>
                  </a:lnTo>
                  <a:lnTo>
                    <a:pt x="241" y="422"/>
                  </a:lnTo>
                  <a:lnTo>
                    <a:pt x="248" y="403"/>
                  </a:lnTo>
                  <a:lnTo>
                    <a:pt x="267" y="403"/>
                  </a:lnTo>
                  <a:lnTo>
                    <a:pt x="280" y="353"/>
                  </a:lnTo>
                  <a:lnTo>
                    <a:pt x="299" y="346"/>
                  </a:lnTo>
                  <a:lnTo>
                    <a:pt x="318" y="372"/>
                  </a:lnTo>
                  <a:lnTo>
                    <a:pt x="287" y="410"/>
                  </a:lnTo>
                  <a:lnTo>
                    <a:pt x="291" y="440"/>
                  </a:lnTo>
                  <a:lnTo>
                    <a:pt x="348" y="423"/>
                  </a:lnTo>
                  <a:lnTo>
                    <a:pt x="363" y="447"/>
                  </a:lnTo>
                  <a:lnTo>
                    <a:pt x="285" y="496"/>
                  </a:lnTo>
                  <a:lnTo>
                    <a:pt x="279" y="515"/>
                  </a:lnTo>
                  <a:lnTo>
                    <a:pt x="222" y="537"/>
                  </a:lnTo>
                  <a:lnTo>
                    <a:pt x="184" y="537"/>
                  </a:lnTo>
                  <a:lnTo>
                    <a:pt x="191" y="493"/>
                  </a:lnTo>
                  <a:lnTo>
                    <a:pt x="165" y="512"/>
                  </a:lnTo>
                  <a:lnTo>
                    <a:pt x="165" y="531"/>
                  </a:lnTo>
                  <a:lnTo>
                    <a:pt x="140" y="537"/>
                  </a:lnTo>
                  <a:lnTo>
                    <a:pt x="115" y="588"/>
                  </a:lnTo>
                  <a:lnTo>
                    <a:pt x="57" y="601"/>
                  </a:lnTo>
                  <a:lnTo>
                    <a:pt x="58" y="612"/>
                  </a:lnTo>
                  <a:lnTo>
                    <a:pt x="77" y="614"/>
                  </a:lnTo>
                  <a:lnTo>
                    <a:pt x="69" y="665"/>
                  </a:lnTo>
                  <a:lnTo>
                    <a:pt x="44" y="672"/>
                  </a:lnTo>
                  <a:lnTo>
                    <a:pt x="6" y="665"/>
                  </a:lnTo>
                  <a:lnTo>
                    <a:pt x="0" y="722"/>
                  </a:lnTo>
                  <a:lnTo>
                    <a:pt x="19" y="748"/>
                  </a:lnTo>
                  <a:lnTo>
                    <a:pt x="69" y="748"/>
                  </a:lnTo>
                  <a:lnTo>
                    <a:pt x="95" y="697"/>
                  </a:lnTo>
                  <a:lnTo>
                    <a:pt x="159" y="665"/>
                  </a:lnTo>
                  <a:lnTo>
                    <a:pt x="230" y="715"/>
                  </a:lnTo>
                  <a:lnTo>
                    <a:pt x="230" y="751"/>
                  </a:lnTo>
                  <a:lnTo>
                    <a:pt x="242" y="724"/>
                  </a:lnTo>
                  <a:lnTo>
                    <a:pt x="256" y="722"/>
                  </a:lnTo>
                  <a:lnTo>
                    <a:pt x="257" y="712"/>
                  </a:lnTo>
                  <a:lnTo>
                    <a:pt x="197" y="672"/>
                  </a:lnTo>
                  <a:lnTo>
                    <a:pt x="210" y="658"/>
                  </a:lnTo>
                  <a:lnTo>
                    <a:pt x="241" y="665"/>
                  </a:lnTo>
                  <a:lnTo>
                    <a:pt x="241" y="678"/>
                  </a:lnTo>
                  <a:lnTo>
                    <a:pt x="274" y="703"/>
                  </a:lnTo>
                  <a:lnTo>
                    <a:pt x="274" y="725"/>
                  </a:lnTo>
                  <a:lnTo>
                    <a:pt x="293" y="729"/>
                  </a:lnTo>
                  <a:lnTo>
                    <a:pt x="287" y="748"/>
                  </a:lnTo>
                  <a:lnTo>
                    <a:pt x="306" y="754"/>
                  </a:lnTo>
                  <a:lnTo>
                    <a:pt x="312" y="741"/>
                  </a:lnTo>
                  <a:lnTo>
                    <a:pt x="306" y="716"/>
                  </a:lnTo>
                  <a:lnTo>
                    <a:pt x="344" y="722"/>
                  </a:lnTo>
                  <a:lnTo>
                    <a:pt x="351" y="754"/>
                  </a:lnTo>
                  <a:lnTo>
                    <a:pt x="402" y="779"/>
                  </a:lnTo>
                  <a:lnTo>
                    <a:pt x="426" y="764"/>
                  </a:lnTo>
                  <a:lnTo>
                    <a:pt x="440" y="767"/>
                  </a:lnTo>
                  <a:lnTo>
                    <a:pt x="414" y="818"/>
                  </a:lnTo>
                  <a:lnTo>
                    <a:pt x="421" y="855"/>
                  </a:lnTo>
                  <a:lnTo>
                    <a:pt x="421" y="855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43" name="Freeform 119"/>
            <p:cNvSpPr>
              <a:spLocks noChangeAspect="1"/>
            </p:cNvSpPr>
            <p:nvPr/>
          </p:nvSpPr>
          <p:spPr bwMode="gray">
            <a:xfrm>
              <a:off x="2749" y="2552"/>
              <a:ext cx="2139" cy="3984"/>
            </a:xfrm>
            <a:custGeom>
              <a:avLst/>
              <a:gdLst/>
              <a:ahLst/>
              <a:cxnLst>
                <a:cxn ang="0">
                  <a:pos x="147" y="159"/>
                </a:cxn>
                <a:cxn ang="0">
                  <a:pos x="153" y="274"/>
                </a:cxn>
                <a:cxn ang="0">
                  <a:pos x="147" y="370"/>
                </a:cxn>
                <a:cxn ang="0">
                  <a:pos x="90" y="529"/>
                </a:cxn>
                <a:cxn ang="0">
                  <a:pos x="90" y="675"/>
                </a:cxn>
                <a:cxn ang="0">
                  <a:pos x="134" y="828"/>
                </a:cxn>
                <a:cxn ang="0">
                  <a:pos x="115" y="714"/>
                </a:cxn>
                <a:cxn ang="0">
                  <a:pos x="179" y="873"/>
                </a:cxn>
                <a:cxn ang="0">
                  <a:pos x="287" y="1002"/>
                </a:cxn>
                <a:cxn ang="0">
                  <a:pos x="409" y="1065"/>
                </a:cxn>
                <a:cxn ang="0">
                  <a:pos x="441" y="1141"/>
                </a:cxn>
                <a:cxn ang="0">
                  <a:pos x="523" y="1167"/>
                </a:cxn>
                <a:cxn ang="0">
                  <a:pos x="498" y="1288"/>
                </a:cxn>
                <a:cxn ang="0">
                  <a:pos x="479" y="1377"/>
                </a:cxn>
                <a:cxn ang="0">
                  <a:pos x="581" y="1619"/>
                </a:cxn>
                <a:cxn ang="0">
                  <a:pos x="549" y="1824"/>
                </a:cxn>
                <a:cxn ang="0">
                  <a:pos x="594" y="1894"/>
                </a:cxn>
                <a:cxn ang="0">
                  <a:pos x="625" y="1824"/>
                </a:cxn>
                <a:cxn ang="0">
                  <a:pos x="696" y="1728"/>
                </a:cxn>
                <a:cxn ang="0">
                  <a:pos x="861" y="1613"/>
                </a:cxn>
                <a:cxn ang="0">
                  <a:pos x="944" y="1524"/>
                </a:cxn>
                <a:cxn ang="0">
                  <a:pos x="931" y="1390"/>
                </a:cxn>
                <a:cxn ang="0">
                  <a:pos x="842" y="1346"/>
                </a:cxn>
                <a:cxn ang="0">
                  <a:pos x="854" y="1300"/>
                </a:cxn>
                <a:cxn ang="0">
                  <a:pos x="728" y="1174"/>
                </a:cxn>
                <a:cxn ang="0">
                  <a:pos x="625" y="1183"/>
                </a:cxn>
                <a:cxn ang="0">
                  <a:pos x="562" y="1186"/>
                </a:cxn>
                <a:cxn ang="0">
                  <a:pos x="452" y="1122"/>
                </a:cxn>
                <a:cxn ang="0">
                  <a:pos x="395" y="1040"/>
                </a:cxn>
                <a:cxn ang="0">
                  <a:pos x="382" y="964"/>
                </a:cxn>
                <a:cxn ang="0">
                  <a:pos x="281" y="937"/>
                </a:cxn>
                <a:cxn ang="0">
                  <a:pos x="389" y="828"/>
                </a:cxn>
                <a:cxn ang="0">
                  <a:pos x="479" y="835"/>
                </a:cxn>
                <a:cxn ang="0">
                  <a:pos x="536" y="899"/>
                </a:cxn>
                <a:cxn ang="0">
                  <a:pos x="587" y="765"/>
                </a:cxn>
                <a:cxn ang="0">
                  <a:pos x="628" y="675"/>
                </a:cxn>
                <a:cxn ang="0">
                  <a:pos x="701" y="580"/>
                </a:cxn>
                <a:cxn ang="0">
                  <a:pos x="759" y="491"/>
                </a:cxn>
                <a:cxn ang="0">
                  <a:pos x="701" y="440"/>
                </a:cxn>
                <a:cxn ang="0">
                  <a:pos x="632" y="370"/>
                </a:cxn>
                <a:cxn ang="0">
                  <a:pos x="562" y="453"/>
                </a:cxn>
                <a:cxn ang="0">
                  <a:pos x="479" y="421"/>
                </a:cxn>
                <a:cxn ang="0">
                  <a:pos x="479" y="337"/>
                </a:cxn>
                <a:cxn ang="0">
                  <a:pos x="543" y="274"/>
                </a:cxn>
                <a:cxn ang="0">
                  <a:pos x="479" y="261"/>
                </a:cxn>
                <a:cxn ang="0">
                  <a:pos x="403" y="261"/>
                </a:cxn>
                <a:cxn ang="0">
                  <a:pos x="281" y="146"/>
                </a:cxn>
                <a:cxn ang="0">
                  <a:pos x="217" y="6"/>
                </a:cxn>
                <a:cxn ang="0">
                  <a:pos x="166" y="19"/>
                </a:cxn>
                <a:cxn ang="0">
                  <a:pos x="134" y="70"/>
                </a:cxn>
                <a:cxn ang="0">
                  <a:pos x="65" y="96"/>
                </a:cxn>
              </a:cxnLst>
              <a:rect l="0" t="0" r="r" b="b"/>
              <a:pathLst>
                <a:path w="1008" h="1932">
                  <a:moveTo>
                    <a:pt x="0" y="127"/>
                  </a:moveTo>
                  <a:lnTo>
                    <a:pt x="65" y="159"/>
                  </a:lnTo>
                  <a:lnTo>
                    <a:pt x="109" y="146"/>
                  </a:lnTo>
                  <a:lnTo>
                    <a:pt x="147" y="159"/>
                  </a:lnTo>
                  <a:lnTo>
                    <a:pt x="103" y="165"/>
                  </a:lnTo>
                  <a:lnTo>
                    <a:pt x="141" y="178"/>
                  </a:lnTo>
                  <a:lnTo>
                    <a:pt x="153" y="222"/>
                  </a:lnTo>
                  <a:lnTo>
                    <a:pt x="153" y="274"/>
                  </a:lnTo>
                  <a:lnTo>
                    <a:pt x="179" y="255"/>
                  </a:lnTo>
                  <a:lnTo>
                    <a:pt x="179" y="293"/>
                  </a:lnTo>
                  <a:lnTo>
                    <a:pt x="160" y="312"/>
                  </a:lnTo>
                  <a:lnTo>
                    <a:pt x="147" y="370"/>
                  </a:lnTo>
                  <a:lnTo>
                    <a:pt x="166" y="434"/>
                  </a:lnTo>
                  <a:lnTo>
                    <a:pt x="153" y="465"/>
                  </a:lnTo>
                  <a:lnTo>
                    <a:pt x="147" y="446"/>
                  </a:lnTo>
                  <a:lnTo>
                    <a:pt x="90" y="529"/>
                  </a:lnTo>
                  <a:lnTo>
                    <a:pt x="84" y="618"/>
                  </a:lnTo>
                  <a:lnTo>
                    <a:pt x="70" y="637"/>
                  </a:lnTo>
                  <a:lnTo>
                    <a:pt x="77" y="675"/>
                  </a:lnTo>
                  <a:lnTo>
                    <a:pt x="90" y="675"/>
                  </a:lnTo>
                  <a:lnTo>
                    <a:pt x="96" y="739"/>
                  </a:lnTo>
                  <a:lnTo>
                    <a:pt x="90" y="759"/>
                  </a:lnTo>
                  <a:lnTo>
                    <a:pt x="128" y="854"/>
                  </a:lnTo>
                  <a:lnTo>
                    <a:pt x="134" y="828"/>
                  </a:lnTo>
                  <a:lnTo>
                    <a:pt x="122" y="809"/>
                  </a:lnTo>
                  <a:lnTo>
                    <a:pt x="122" y="752"/>
                  </a:lnTo>
                  <a:lnTo>
                    <a:pt x="109" y="733"/>
                  </a:lnTo>
                  <a:lnTo>
                    <a:pt x="115" y="714"/>
                  </a:lnTo>
                  <a:lnTo>
                    <a:pt x="128" y="733"/>
                  </a:lnTo>
                  <a:lnTo>
                    <a:pt x="128" y="759"/>
                  </a:lnTo>
                  <a:lnTo>
                    <a:pt x="153" y="847"/>
                  </a:lnTo>
                  <a:lnTo>
                    <a:pt x="179" y="873"/>
                  </a:lnTo>
                  <a:lnTo>
                    <a:pt x="179" y="924"/>
                  </a:lnTo>
                  <a:lnTo>
                    <a:pt x="217" y="969"/>
                  </a:lnTo>
                  <a:lnTo>
                    <a:pt x="230" y="969"/>
                  </a:lnTo>
                  <a:lnTo>
                    <a:pt x="287" y="1002"/>
                  </a:lnTo>
                  <a:lnTo>
                    <a:pt x="319" y="1002"/>
                  </a:lnTo>
                  <a:lnTo>
                    <a:pt x="338" y="1040"/>
                  </a:lnTo>
                  <a:lnTo>
                    <a:pt x="382" y="1065"/>
                  </a:lnTo>
                  <a:lnTo>
                    <a:pt x="409" y="1065"/>
                  </a:lnTo>
                  <a:lnTo>
                    <a:pt x="409" y="1103"/>
                  </a:lnTo>
                  <a:lnTo>
                    <a:pt x="422" y="1103"/>
                  </a:lnTo>
                  <a:lnTo>
                    <a:pt x="428" y="1141"/>
                  </a:lnTo>
                  <a:lnTo>
                    <a:pt x="441" y="1141"/>
                  </a:lnTo>
                  <a:lnTo>
                    <a:pt x="485" y="1180"/>
                  </a:lnTo>
                  <a:lnTo>
                    <a:pt x="498" y="1180"/>
                  </a:lnTo>
                  <a:lnTo>
                    <a:pt x="510" y="1167"/>
                  </a:lnTo>
                  <a:lnTo>
                    <a:pt x="523" y="1167"/>
                  </a:lnTo>
                  <a:lnTo>
                    <a:pt x="523" y="1193"/>
                  </a:lnTo>
                  <a:lnTo>
                    <a:pt x="536" y="1193"/>
                  </a:lnTo>
                  <a:lnTo>
                    <a:pt x="543" y="1237"/>
                  </a:lnTo>
                  <a:lnTo>
                    <a:pt x="498" y="1288"/>
                  </a:lnTo>
                  <a:lnTo>
                    <a:pt x="485" y="1313"/>
                  </a:lnTo>
                  <a:lnTo>
                    <a:pt x="505" y="1319"/>
                  </a:lnTo>
                  <a:lnTo>
                    <a:pt x="479" y="1357"/>
                  </a:lnTo>
                  <a:lnTo>
                    <a:pt x="479" y="1377"/>
                  </a:lnTo>
                  <a:lnTo>
                    <a:pt x="536" y="1472"/>
                  </a:lnTo>
                  <a:lnTo>
                    <a:pt x="556" y="1480"/>
                  </a:lnTo>
                  <a:lnTo>
                    <a:pt x="594" y="1543"/>
                  </a:lnTo>
                  <a:lnTo>
                    <a:pt x="581" y="1619"/>
                  </a:lnTo>
                  <a:lnTo>
                    <a:pt x="562" y="1633"/>
                  </a:lnTo>
                  <a:lnTo>
                    <a:pt x="536" y="1798"/>
                  </a:lnTo>
                  <a:lnTo>
                    <a:pt x="556" y="1772"/>
                  </a:lnTo>
                  <a:lnTo>
                    <a:pt x="549" y="1824"/>
                  </a:lnTo>
                  <a:lnTo>
                    <a:pt x="536" y="1836"/>
                  </a:lnTo>
                  <a:lnTo>
                    <a:pt x="562" y="1932"/>
                  </a:lnTo>
                  <a:lnTo>
                    <a:pt x="575" y="1932"/>
                  </a:lnTo>
                  <a:lnTo>
                    <a:pt x="594" y="1894"/>
                  </a:lnTo>
                  <a:lnTo>
                    <a:pt x="613" y="1881"/>
                  </a:lnTo>
                  <a:lnTo>
                    <a:pt x="613" y="1862"/>
                  </a:lnTo>
                  <a:lnTo>
                    <a:pt x="600" y="1848"/>
                  </a:lnTo>
                  <a:lnTo>
                    <a:pt x="625" y="1824"/>
                  </a:lnTo>
                  <a:lnTo>
                    <a:pt x="632" y="1779"/>
                  </a:lnTo>
                  <a:lnTo>
                    <a:pt x="682" y="1779"/>
                  </a:lnTo>
                  <a:lnTo>
                    <a:pt x="701" y="1766"/>
                  </a:lnTo>
                  <a:lnTo>
                    <a:pt x="696" y="1728"/>
                  </a:lnTo>
                  <a:lnTo>
                    <a:pt x="728" y="1734"/>
                  </a:lnTo>
                  <a:lnTo>
                    <a:pt x="810" y="1677"/>
                  </a:lnTo>
                  <a:lnTo>
                    <a:pt x="810" y="1651"/>
                  </a:lnTo>
                  <a:lnTo>
                    <a:pt x="861" y="1613"/>
                  </a:lnTo>
                  <a:lnTo>
                    <a:pt x="861" y="1633"/>
                  </a:lnTo>
                  <a:lnTo>
                    <a:pt x="900" y="1613"/>
                  </a:lnTo>
                  <a:lnTo>
                    <a:pt x="944" y="1550"/>
                  </a:lnTo>
                  <a:lnTo>
                    <a:pt x="944" y="1524"/>
                  </a:lnTo>
                  <a:lnTo>
                    <a:pt x="988" y="1504"/>
                  </a:lnTo>
                  <a:lnTo>
                    <a:pt x="1008" y="1450"/>
                  </a:lnTo>
                  <a:lnTo>
                    <a:pt x="963" y="1396"/>
                  </a:lnTo>
                  <a:lnTo>
                    <a:pt x="931" y="1390"/>
                  </a:lnTo>
                  <a:lnTo>
                    <a:pt x="900" y="1352"/>
                  </a:lnTo>
                  <a:lnTo>
                    <a:pt x="867" y="1352"/>
                  </a:lnTo>
                  <a:lnTo>
                    <a:pt x="867" y="1370"/>
                  </a:lnTo>
                  <a:lnTo>
                    <a:pt x="842" y="1346"/>
                  </a:lnTo>
                  <a:lnTo>
                    <a:pt x="823" y="1357"/>
                  </a:lnTo>
                  <a:lnTo>
                    <a:pt x="823" y="1332"/>
                  </a:lnTo>
                  <a:lnTo>
                    <a:pt x="848" y="1319"/>
                  </a:lnTo>
                  <a:lnTo>
                    <a:pt x="854" y="1300"/>
                  </a:lnTo>
                  <a:lnTo>
                    <a:pt x="829" y="1243"/>
                  </a:lnTo>
                  <a:lnTo>
                    <a:pt x="778" y="1237"/>
                  </a:lnTo>
                  <a:lnTo>
                    <a:pt x="766" y="1205"/>
                  </a:lnTo>
                  <a:lnTo>
                    <a:pt x="728" y="1174"/>
                  </a:lnTo>
                  <a:lnTo>
                    <a:pt x="696" y="1180"/>
                  </a:lnTo>
                  <a:lnTo>
                    <a:pt x="676" y="1160"/>
                  </a:lnTo>
                  <a:lnTo>
                    <a:pt x="632" y="1160"/>
                  </a:lnTo>
                  <a:lnTo>
                    <a:pt x="625" y="1183"/>
                  </a:lnTo>
                  <a:lnTo>
                    <a:pt x="606" y="1174"/>
                  </a:lnTo>
                  <a:lnTo>
                    <a:pt x="625" y="1147"/>
                  </a:lnTo>
                  <a:lnTo>
                    <a:pt x="567" y="1174"/>
                  </a:lnTo>
                  <a:lnTo>
                    <a:pt x="562" y="1186"/>
                  </a:lnTo>
                  <a:lnTo>
                    <a:pt x="549" y="1186"/>
                  </a:lnTo>
                  <a:lnTo>
                    <a:pt x="529" y="1147"/>
                  </a:lnTo>
                  <a:lnTo>
                    <a:pt x="485" y="1147"/>
                  </a:lnTo>
                  <a:lnTo>
                    <a:pt x="452" y="1122"/>
                  </a:lnTo>
                  <a:lnTo>
                    <a:pt x="466" y="1078"/>
                  </a:lnTo>
                  <a:lnTo>
                    <a:pt x="460" y="1040"/>
                  </a:lnTo>
                  <a:lnTo>
                    <a:pt x="422" y="1046"/>
                  </a:lnTo>
                  <a:lnTo>
                    <a:pt x="395" y="1040"/>
                  </a:lnTo>
                  <a:lnTo>
                    <a:pt x="409" y="1002"/>
                  </a:lnTo>
                  <a:lnTo>
                    <a:pt x="433" y="964"/>
                  </a:lnTo>
                  <a:lnTo>
                    <a:pt x="422" y="956"/>
                  </a:lnTo>
                  <a:lnTo>
                    <a:pt x="382" y="964"/>
                  </a:lnTo>
                  <a:lnTo>
                    <a:pt x="371" y="1002"/>
                  </a:lnTo>
                  <a:lnTo>
                    <a:pt x="344" y="1002"/>
                  </a:lnTo>
                  <a:lnTo>
                    <a:pt x="281" y="964"/>
                  </a:lnTo>
                  <a:lnTo>
                    <a:pt x="281" y="937"/>
                  </a:lnTo>
                  <a:lnTo>
                    <a:pt x="275" y="912"/>
                  </a:lnTo>
                  <a:lnTo>
                    <a:pt x="300" y="854"/>
                  </a:lnTo>
                  <a:lnTo>
                    <a:pt x="351" y="828"/>
                  </a:lnTo>
                  <a:lnTo>
                    <a:pt x="389" y="828"/>
                  </a:lnTo>
                  <a:lnTo>
                    <a:pt x="415" y="847"/>
                  </a:lnTo>
                  <a:lnTo>
                    <a:pt x="428" y="847"/>
                  </a:lnTo>
                  <a:lnTo>
                    <a:pt x="422" y="828"/>
                  </a:lnTo>
                  <a:lnTo>
                    <a:pt x="479" y="835"/>
                  </a:lnTo>
                  <a:lnTo>
                    <a:pt x="498" y="854"/>
                  </a:lnTo>
                  <a:lnTo>
                    <a:pt x="505" y="880"/>
                  </a:lnTo>
                  <a:lnTo>
                    <a:pt x="523" y="918"/>
                  </a:lnTo>
                  <a:lnTo>
                    <a:pt x="536" y="899"/>
                  </a:lnTo>
                  <a:lnTo>
                    <a:pt x="536" y="867"/>
                  </a:lnTo>
                  <a:lnTo>
                    <a:pt x="523" y="828"/>
                  </a:lnTo>
                  <a:lnTo>
                    <a:pt x="543" y="784"/>
                  </a:lnTo>
                  <a:lnTo>
                    <a:pt x="587" y="765"/>
                  </a:lnTo>
                  <a:lnTo>
                    <a:pt x="581" y="707"/>
                  </a:lnTo>
                  <a:lnTo>
                    <a:pt x="600" y="727"/>
                  </a:lnTo>
                  <a:lnTo>
                    <a:pt x="606" y="702"/>
                  </a:lnTo>
                  <a:lnTo>
                    <a:pt x="628" y="675"/>
                  </a:lnTo>
                  <a:lnTo>
                    <a:pt x="651" y="663"/>
                  </a:lnTo>
                  <a:lnTo>
                    <a:pt x="644" y="644"/>
                  </a:lnTo>
                  <a:lnTo>
                    <a:pt x="715" y="580"/>
                  </a:lnTo>
                  <a:lnTo>
                    <a:pt x="701" y="580"/>
                  </a:lnTo>
                  <a:lnTo>
                    <a:pt x="701" y="549"/>
                  </a:lnTo>
                  <a:lnTo>
                    <a:pt x="657" y="555"/>
                  </a:lnTo>
                  <a:lnTo>
                    <a:pt x="676" y="516"/>
                  </a:lnTo>
                  <a:lnTo>
                    <a:pt x="759" y="491"/>
                  </a:lnTo>
                  <a:lnTo>
                    <a:pt x="759" y="465"/>
                  </a:lnTo>
                  <a:lnTo>
                    <a:pt x="715" y="465"/>
                  </a:lnTo>
                  <a:lnTo>
                    <a:pt x="728" y="440"/>
                  </a:lnTo>
                  <a:lnTo>
                    <a:pt x="701" y="440"/>
                  </a:lnTo>
                  <a:lnTo>
                    <a:pt x="670" y="370"/>
                  </a:lnTo>
                  <a:lnTo>
                    <a:pt x="657" y="394"/>
                  </a:lnTo>
                  <a:lnTo>
                    <a:pt x="644" y="394"/>
                  </a:lnTo>
                  <a:lnTo>
                    <a:pt x="632" y="370"/>
                  </a:lnTo>
                  <a:lnTo>
                    <a:pt x="556" y="344"/>
                  </a:lnTo>
                  <a:lnTo>
                    <a:pt x="556" y="402"/>
                  </a:lnTo>
                  <a:lnTo>
                    <a:pt x="575" y="427"/>
                  </a:lnTo>
                  <a:lnTo>
                    <a:pt x="562" y="453"/>
                  </a:lnTo>
                  <a:lnTo>
                    <a:pt x="575" y="522"/>
                  </a:lnTo>
                  <a:lnTo>
                    <a:pt x="543" y="522"/>
                  </a:lnTo>
                  <a:lnTo>
                    <a:pt x="517" y="459"/>
                  </a:lnTo>
                  <a:lnTo>
                    <a:pt x="479" y="421"/>
                  </a:lnTo>
                  <a:lnTo>
                    <a:pt x="460" y="427"/>
                  </a:lnTo>
                  <a:lnTo>
                    <a:pt x="452" y="351"/>
                  </a:lnTo>
                  <a:lnTo>
                    <a:pt x="460" y="318"/>
                  </a:lnTo>
                  <a:lnTo>
                    <a:pt x="479" y="337"/>
                  </a:lnTo>
                  <a:lnTo>
                    <a:pt x="491" y="325"/>
                  </a:lnTo>
                  <a:lnTo>
                    <a:pt x="479" y="299"/>
                  </a:lnTo>
                  <a:lnTo>
                    <a:pt x="505" y="306"/>
                  </a:lnTo>
                  <a:lnTo>
                    <a:pt x="543" y="274"/>
                  </a:lnTo>
                  <a:lnTo>
                    <a:pt x="543" y="248"/>
                  </a:lnTo>
                  <a:lnTo>
                    <a:pt x="510" y="268"/>
                  </a:lnTo>
                  <a:lnTo>
                    <a:pt x="479" y="210"/>
                  </a:lnTo>
                  <a:lnTo>
                    <a:pt x="479" y="261"/>
                  </a:lnTo>
                  <a:lnTo>
                    <a:pt x="460" y="268"/>
                  </a:lnTo>
                  <a:lnTo>
                    <a:pt x="460" y="255"/>
                  </a:lnTo>
                  <a:lnTo>
                    <a:pt x="409" y="241"/>
                  </a:lnTo>
                  <a:lnTo>
                    <a:pt x="403" y="261"/>
                  </a:lnTo>
                  <a:lnTo>
                    <a:pt x="363" y="222"/>
                  </a:lnTo>
                  <a:lnTo>
                    <a:pt x="376" y="203"/>
                  </a:lnTo>
                  <a:lnTo>
                    <a:pt x="300" y="146"/>
                  </a:lnTo>
                  <a:lnTo>
                    <a:pt x="281" y="146"/>
                  </a:lnTo>
                  <a:lnTo>
                    <a:pt x="275" y="82"/>
                  </a:lnTo>
                  <a:lnTo>
                    <a:pt x="262" y="64"/>
                  </a:lnTo>
                  <a:lnTo>
                    <a:pt x="268" y="44"/>
                  </a:lnTo>
                  <a:lnTo>
                    <a:pt x="217" y="6"/>
                  </a:lnTo>
                  <a:lnTo>
                    <a:pt x="191" y="0"/>
                  </a:lnTo>
                  <a:lnTo>
                    <a:pt x="185" y="31"/>
                  </a:lnTo>
                  <a:lnTo>
                    <a:pt x="172" y="38"/>
                  </a:lnTo>
                  <a:lnTo>
                    <a:pt x="166" y="19"/>
                  </a:lnTo>
                  <a:lnTo>
                    <a:pt x="141" y="19"/>
                  </a:lnTo>
                  <a:lnTo>
                    <a:pt x="141" y="44"/>
                  </a:lnTo>
                  <a:lnTo>
                    <a:pt x="147" y="64"/>
                  </a:lnTo>
                  <a:lnTo>
                    <a:pt x="134" y="70"/>
                  </a:lnTo>
                  <a:lnTo>
                    <a:pt x="90" y="50"/>
                  </a:lnTo>
                  <a:lnTo>
                    <a:pt x="58" y="70"/>
                  </a:lnTo>
                  <a:lnTo>
                    <a:pt x="70" y="89"/>
                  </a:lnTo>
                  <a:lnTo>
                    <a:pt x="65" y="96"/>
                  </a:lnTo>
                  <a:lnTo>
                    <a:pt x="70" y="127"/>
                  </a:lnTo>
                  <a:lnTo>
                    <a:pt x="65" y="134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44" name="Freeform 120"/>
            <p:cNvSpPr>
              <a:spLocks noChangeAspect="1"/>
            </p:cNvSpPr>
            <p:nvPr/>
          </p:nvSpPr>
          <p:spPr bwMode="gray">
            <a:xfrm>
              <a:off x="2749" y="2552"/>
              <a:ext cx="2139" cy="3984"/>
            </a:xfrm>
            <a:custGeom>
              <a:avLst/>
              <a:gdLst/>
              <a:ahLst/>
              <a:cxnLst>
                <a:cxn ang="0">
                  <a:pos x="147" y="159"/>
                </a:cxn>
                <a:cxn ang="0">
                  <a:pos x="153" y="274"/>
                </a:cxn>
                <a:cxn ang="0">
                  <a:pos x="147" y="370"/>
                </a:cxn>
                <a:cxn ang="0">
                  <a:pos x="90" y="529"/>
                </a:cxn>
                <a:cxn ang="0">
                  <a:pos x="90" y="675"/>
                </a:cxn>
                <a:cxn ang="0">
                  <a:pos x="134" y="828"/>
                </a:cxn>
                <a:cxn ang="0">
                  <a:pos x="115" y="714"/>
                </a:cxn>
                <a:cxn ang="0">
                  <a:pos x="179" y="873"/>
                </a:cxn>
                <a:cxn ang="0">
                  <a:pos x="287" y="1002"/>
                </a:cxn>
                <a:cxn ang="0">
                  <a:pos x="409" y="1065"/>
                </a:cxn>
                <a:cxn ang="0">
                  <a:pos x="441" y="1141"/>
                </a:cxn>
                <a:cxn ang="0">
                  <a:pos x="523" y="1167"/>
                </a:cxn>
                <a:cxn ang="0">
                  <a:pos x="498" y="1288"/>
                </a:cxn>
                <a:cxn ang="0">
                  <a:pos x="479" y="1377"/>
                </a:cxn>
                <a:cxn ang="0">
                  <a:pos x="581" y="1619"/>
                </a:cxn>
                <a:cxn ang="0">
                  <a:pos x="549" y="1824"/>
                </a:cxn>
                <a:cxn ang="0">
                  <a:pos x="594" y="1894"/>
                </a:cxn>
                <a:cxn ang="0">
                  <a:pos x="625" y="1824"/>
                </a:cxn>
                <a:cxn ang="0">
                  <a:pos x="696" y="1728"/>
                </a:cxn>
                <a:cxn ang="0">
                  <a:pos x="861" y="1613"/>
                </a:cxn>
                <a:cxn ang="0">
                  <a:pos x="944" y="1524"/>
                </a:cxn>
                <a:cxn ang="0">
                  <a:pos x="931" y="1390"/>
                </a:cxn>
                <a:cxn ang="0">
                  <a:pos x="842" y="1346"/>
                </a:cxn>
                <a:cxn ang="0">
                  <a:pos x="854" y="1300"/>
                </a:cxn>
                <a:cxn ang="0">
                  <a:pos x="728" y="1174"/>
                </a:cxn>
                <a:cxn ang="0">
                  <a:pos x="625" y="1183"/>
                </a:cxn>
                <a:cxn ang="0">
                  <a:pos x="562" y="1186"/>
                </a:cxn>
                <a:cxn ang="0">
                  <a:pos x="452" y="1122"/>
                </a:cxn>
                <a:cxn ang="0">
                  <a:pos x="395" y="1040"/>
                </a:cxn>
                <a:cxn ang="0">
                  <a:pos x="382" y="964"/>
                </a:cxn>
                <a:cxn ang="0">
                  <a:pos x="281" y="937"/>
                </a:cxn>
                <a:cxn ang="0">
                  <a:pos x="389" y="828"/>
                </a:cxn>
                <a:cxn ang="0">
                  <a:pos x="479" y="835"/>
                </a:cxn>
                <a:cxn ang="0">
                  <a:pos x="536" y="899"/>
                </a:cxn>
                <a:cxn ang="0">
                  <a:pos x="587" y="765"/>
                </a:cxn>
                <a:cxn ang="0">
                  <a:pos x="628" y="675"/>
                </a:cxn>
                <a:cxn ang="0">
                  <a:pos x="701" y="580"/>
                </a:cxn>
                <a:cxn ang="0">
                  <a:pos x="759" y="491"/>
                </a:cxn>
                <a:cxn ang="0">
                  <a:pos x="701" y="440"/>
                </a:cxn>
                <a:cxn ang="0">
                  <a:pos x="632" y="370"/>
                </a:cxn>
                <a:cxn ang="0">
                  <a:pos x="562" y="453"/>
                </a:cxn>
                <a:cxn ang="0">
                  <a:pos x="479" y="421"/>
                </a:cxn>
                <a:cxn ang="0">
                  <a:pos x="479" y="337"/>
                </a:cxn>
                <a:cxn ang="0">
                  <a:pos x="543" y="274"/>
                </a:cxn>
                <a:cxn ang="0">
                  <a:pos x="479" y="261"/>
                </a:cxn>
                <a:cxn ang="0">
                  <a:pos x="403" y="261"/>
                </a:cxn>
                <a:cxn ang="0">
                  <a:pos x="281" y="146"/>
                </a:cxn>
                <a:cxn ang="0">
                  <a:pos x="217" y="6"/>
                </a:cxn>
                <a:cxn ang="0">
                  <a:pos x="166" y="19"/>
                </a:cxn>
                <a:cxn ang="0">
                  <a:pos x="134" y="70"/>
                </a:cxn>
                <a:cxn ang="0">
                  <a:pos x="65" y="96"/>
                </a:cxn>
                <a:cxn ang="0">
                  <a:pos x="0" y="127"/>
                </a:cxn>
              </a:cxnLst>
              <a:rect l="0" t="0" r="r" b="b"/>
              <a:pathLst>
                <a:path w="1008" h="1932">
                  <a:moveTo>
                    <a:pt x="0" y="127"/>
                  </a:moveTo>
                  <a:lnTo>
                    <a:pt x="65" y="159"/>
                  </a:lnTo>
                  <a:lnTo>
                    <a:pt x="109" y="146"/>
                  </a:lnTo>
                  <a:lnTo>
                    <a:pt x="147" y="159"/>
                  </a:lnTo>
                  <a:lnTo>
                    <a:pt x="103" y="165"/>
                  </a:lnTo>
                  <a:lnTo>
                    <a:pt x="141" y="178"/>
                  </a:lnTo>
                  <a:lnTo>
                    <a:pt x="153" y="222"/>
                  </a:lnTo>
                  <a:lnTo>
                    <a:pt x="153" y="274"/>
                  </a:lnTo>
                  <a:lnTo>
                    <a:pt x="179" y="255"/>
                  </a:lnTo>
                  <a:lnTo>
                    <a:pt x="179" y="293"/>
                  </a:lnTo>
                  <a:lnTo>
                    <a:pt x="160" y="312"/>
                  </a:lnTo>
                  <a:lnTo>
                    <a:pt x="147" y="370"/>
                  </a:lnTo>
                  <a:lnTo>
                    <a:pt x="166" y="434"/>
                  </a:lnTo>
                  <a:lnTo>
                    <a:pt x="153" y="465"/>
                  </a:lnTo>
                  <a:lnTo>
                    <a:pt x="147" y="446"/>
                  </a:lnTo>
                  <a:lnTo>
                    <a:pt x="90" y="529"/>
                  </a:lnTo>
                  <a:lnTo>
                    <a:pt x="84" y="618"/>
                  </a:lnTo>
                  <a:lnTo>
                    <a:pt x="70" y="637"/>
                  </a:lnTo>
                  <a:lnTo>
                    <a:pt x="77" y="675"/>
                  </a:lnTo>
                  <a:lnTo>
                    <a:pt x="90" y="675"/>
                  </a:lnTo>
                  <a:lnTo>
                    <a:pt x="96" y="739"/>
                  </a:lnTo>
                  <a:lnTo>
                    <a:pt x="90" y="759"/>
                  </a:lnTo>
                  <a:lnTo>
                    <a:pt x="128" y="854"/>
                  </a:lnTo>
                  <a:lnTo>
                    <a:pt x="134" y="828"/>
                  </a:lnTo>
                  <a:lnTo>
                    <a:pt x="122" y="809"/>
                  </a:lnTo>
                  <a:lnTo>
                    <a:pt x="122" y="752"/>
                  </a:lnTo>
                  <a:lnTo>
                    <a:pt x="109" y="733"/>
                  </a:lnTo>
                  <a:lnTo>
                    <a:pt x="115" y="714"/>
                  </a:lnTo>
                  <a:lnTo>
                    <a:pt x="128" y="733"/>
                  </a:lnTo>
                  <a:lnTo>
                    <a:pt x="128" y="759"/>
                  </a:lnTo>
                  <a:lnTo>
                    <a:pt x="153" y="847"/>
                  </a:lnTo>
                  <a:lnTo>
                    <a:pt x="179" y="873"/>
                  </a:lnTo>
                  <a:lnTo>
                    <a:pt x="179" y="924"/>
                  </a:lnTo>
                  <a:lnTo>
                    <a:pt x="217" y="969"/>
                  </a:lnTo>
                  <a:lnTo>
                    <a:pt x="230" y="969"/>
                  </a:lnTo>
                  <a:lnTo>
                    <a:pt x="287" y="1002"/>
                  </a:lnTo>
                  <a:lnTo>
                    <a:pt x="319" y="1002"/>
                  </a:lnTo>
                  <a:lnTo>
                    <a:pt x="338" y="1040"/>
                  </a:lnTo>
                  <a:lnTo>
                    <a:pt x="382" y="1065"/>
                  </a:lnTo>
                  <a:lnTo>
                    <a:pt x="409" y="1065"/>
                  </a:lnTo>
                  <a:lnTo>
                    <a:pt x="409" y="1103"/>
                  </a:lnTo>
                  <a:lnTo>
                    <a:pt x="422" y="1103"/>
                  </a:lnTo>
                  <a:lnTo>
                    <a:pt x="428" y="1141"/>
                  </a:lnTo>
                  <a:lnTo>
                    <a:pt x="441" y="1141"/>
                  </a:lnTo>
                  <a:lnTo>
                    <a:pt x="485" y="1180"/>
                  </a:lnTo>
                  <a:lnTo>
                    <a:pt x="498" y="1180"/>
                  </a:lnTo>
                  <a:lnTo>
                    <a:pt x="510" y="1167"/>
                  </a:lnTo>
                  <a:lnTo>
                    <a:pt x="523" y="1167"/>
                  </a:lnTo>
                  <a:lnTo>
                    <a:pt x="523" y="1193"/>
                  </a:lnTo>
                  <a:lnTo>
                    <a:pt x="536" y="1193"/>
                  </a:lnTo>
                  <a:lnTo>
                    <a:pt x="543" y="1237"/>
                  </a:lnTo>
                  <a:lnTo>
                    <a:pt x="498" y="1288"/>
                  </a:lnTo>
                  <a:lnTo>
                    <a:pt x="485" y="1313"/>
                  </a:lnTo>
                  <a:lnTo>
                    <a:pt x="505" y="1319"/>
                  </a:lnTo>
                  <a:lnTo>
                    <a:pt x="479" y="1357"/>
                  </a:lnTo>
                  <a:lnTo>
                    <a:pt x="479" y="1377"/>
                  </a:lnTo>
                  <a:lnTo>
                    <a:pt x="536" y="1472"/>
                  </a:lnTo>
                  <a:lnTo>
                    <a:pt x="556" y="1480"/>
                  </a:lnTo>
                  <a:lnTo>
                    <a:pt x="594" y="1543"/>
                  </a:lnTo>
                  <a:lnTo>
                    <a:pt x="581" y="1619"/>
                  </a:lnTo>
                  <a:lnTo>
                    <a:pt x="562" y="1633"/>
                  </a:lnTo>
                  <a:lnTo>
                    <a:pt x="536" y="1798"/>
                  </a:lnTo>
                  <a:lnTo>
                    <a:pt x="556" y="1772"/>
                  </a:lnTo>
                  <a:lnTo>
                    <a:pt x="549" y="1824"/>
                  </a:lnTo>
                  <a:lnTo>
                    <a:pt x="536" y="1836"/>
                  </a:lnTo>
                  <a:lnTo>
                    <a:pt x="562" y="1932"/>
                  </a:lnTo>
                  <a:lnTo>
                    <a:pt x="575" y="1932"/>
                  </a:lnTo>
                  <a:lnTo>
                    <a:pt x="594" y="1894"/>
                  </a:lnTo>
                  <a:lnTo>
                    <a:pt x="613" y="1881"/>
                  </a:lnTo>
                  <a:lnTo>
                    <a:pt x="613" y="1862"/>
                  </a:lnTo>
                  <a:lnTo>
                    <a:pt x="600" y="1848"/>
                  </a:lnTo>
                  <a:lnTo>
                    <a:pt x="625" y="1824"/>
                  </a:lnTo>
                  <a:lnTo>
                    <a:pt x="632" y="1779"/>
                  </a:lnTo>
                  <a:lnTo>
                    <a:pt x="682" y="1779"/>
                  </a:lnTo>
                  <a:lnTo>
                    <a:pt x="701" y="1766"/>
                  </a:lnTo>
                  <a:lnTo>
                    <a:pt x="696" y="1728"/>
                  </a:lnTo>
                  <a:lnTo>
                    <a:pt x="728" y="1734"/>
                  </a:lnTo>
                  <a:lnTo>
                    <a:pt x="810" y="1677"/>
                  </a:lnTo>
                  <a:lnTo>
                    <a:pt x="810" y="1651"/>
                  </a:lnTo>
                  <a:lnTo>
                    <a:pt x="861" y="1613"/>
                  </a:lnTo>
                  <a:lnTo>
                    <a:pt x="861" y="1633"/>
                  </a:lnTo>
                  <a:lnTo>
                    <a:pt x="900" y="1613"/>
                  </a:lnTo>
                  <a:lnTo>
                    <a:pt x="944" y="1550"/>
                  </a:lnTo>
                  <a:lnTo>
                    <a:pt x="944" y="1524"/>
                  </a:lnTo>
                  <a:lnTo>
                    <a:pt x="988" y="1504"/>
                  </a:lnTo>
                  <a:lnTo>
                    <a:pt x="1008" y="1450"/>
                  </a:lnTo>
                  <a:lnTo>
                    <a:pt x="963" y="1396"/>
                  </a:lnTo>
                  <a:lnTo>
                    <a:pt x="931" y="1390"/>
                  </a:lnTo>
                  <a:lnTo>
                    <a:pt x="900" y="1352"/>
                  </a:lnTo>
                  <a:lnTo>
                    <a:pt x="867" y="1352"/>
                  </a:lnTo>
                  <a:lnTo>
                    <a:pt x="867" y="1370"/>
                  </a:lnTo>
                  <a:lnTo>
                    <a:pt x="842" y="1346"/>
                  </a:lnTo>
                  <a:lnTo>
                    <a:pt x="823" y="1357"/>
                  </a:lnTo>
                  <a:lnTo>
                    <a:pt x="823" y="1332"/>
                  </a:lnTo>
                  <a:lnTo>
                    <a:pt x="848" y="1319"/>
                  </a:lnTo>
                  <a:lnTo>
                    <a:pt x="854" y="1300"/>
                  </a:lnTo>
                  <a:lnTo>
                    <a:pt x="829" y="1243"/>
                  </a:lnTo>
                  <a:lnTo>
                    <a:pt x="778" y="1237"/>
                  </a:lnTo>
                  <a:lnTo>
                    <a:pt x="766" y="1205"/>
                  </a:lnTo>
                  <a:lnTo>
                    <a:pt x="728" y="1174"/>
                  </a:lnTo>
                  <a:lnTo>
                    <a:pt x="696" y="1180"/>
                  </a:lnTo>
                  <a:lnTo>
                    <a:pt x="676" y="1160"/>
                  </a:lnTo>
                  <a:lnTo>
                    <a:pt x="632" y="1160"/>
                  </a:lnTo>
                  <a:lnTo>
                    <a:pt x="625" y="1183"/>
                  </a:lnTo>
                  <a:lnTo>
                    <a:pt x="606" y="1174"/>
                  </a:lnTo>
                  <a:lnTo>
                    <a:pt x="625" y="1147"/>
                  </a:lnTo>
                  <a:lnTo>
                    <a:pt x="567" y="1174"/>
                  </a:lnTo>
                  <a:lnTo>
                    <a:pt x="562" y="1186"/>
                  </a:lnTo>
                  <a:lnTo>
                    <a:pt x="549" y="1186"/>
                  </a:lnTo>
                  <a:lnTo>
                    <a:pt x="529" y="1147"/>
                  </a:lnTo>
                  <a:lnTo>
                    <a:pt x="485" y="1147"/>
                  </a:lnTo>
                  <a:lnTo>
                    <a:pt x="452" y="1122"/>
                  </a:lnTo>
                  <a:lnTo>
                    <a:pt x="466" y="1078"/>
                  </a:lnTo>
                  <a:lnTo>
                    <a:pt x="460" y="1040"/>
                  </a:lnTo>
                  <a:lnTo>
                    <a:pt x="422" y="1046"/>
                  </a:lnTo>
                  <a:lnTo>
                    <a:pt x="395" y="1040"/>
                  </a:lnTo>
                  <a:lnTo>
                    <a:pt x="409" y="1002"/>
                  </a:lnTo>
                  <a:lnTo>
                    <a:pt x="433" y="964"/>
                  </a:lnTo>
                  <a:lnTo>
                    <a:pt x="422" y="956"/>
                  </a:lnTo>
                  <a:lnTo>
                    <a:pt x="382" y="964"/>
                  </a:lnTo>
                  <a:lnTo>
                    <a:pt x="371" y="1002"/>
                  </a:lnTo>
                  <a:lnTo>
                    <a:pt x="344" y="1002"/>
                  </a:lnTo>
                  <a:lnTo>
                    <a:pt x="281" y="964"/>
                  </a:lnTo>
                  <a:lnTo>
                    <a:pt x="281" y="937"/>
                  </a:lnTo>
                  <a:lnTo>
                    <a:pt x="275" y="912"/>
                  </a:lnTo>
                  <a:lnTo>
                    <a:pt x="300" y="854"/>
                  </a:lnTo>
                  <a:lnTo>
                    <a:pt x="351" y="828"/>
                  </a:lnTo>
                  <a:lnTo>
                    <a:pt x="389" y="828"/>
                  </a:lnTo>
                  <a:lnTo>
                    <a:pt x="415" y="847"/>
                  </a:lnTo>
                  <a:lnTo>
                    <a:pt x="428" y="847"/>
                  </a:lnTo>
                  <a:lnTo>
                    <a:pt x="422" y="828"/>
                  </a:lnTo>
                  <a:lnTo>
                    <a:pt x="479" y="835"/>
                  </a:lnTo>
                  <a:lnTo>
                    <a:pt x="498" y="854"/>
                  </a:lnTo>
                  <a:lnTo>
                    <a:pt x="505" y="880"/>
                  </a:lnTo>
                  <a:lnTo>
                    <a:pt x="523" y="918"/>
                  </a:lnTo>
                  <a:lnTo>
                    <a:pt x="536" y="899"/>
                  </a:lnTo>
                  <a:lnTo>
                    <a:pt x="536" y="867"/>
                  </a:lnTo>
                  <a:lnTo>
                    <a:pt x="523" y="828"/>
                  </a:lnTo>
                  <a:lnTo>
                    <a:pt x="543" y="784"/>
                  </a:lnTo>
                  <a:lnTo>
                    <a:pt x="587" y="765"/>
                  </a:lnTo>
                  <a:lnTo>
                    <a:pt x="581" y="707"/>
                  </a:lnTo>
                  <a:lnTo>
                    <a:pt x="600" y="727"/>
                  </a:lnTo>
                  <a:lnTo>
                    <a:pt x="606" y="702"/>
                  </a:lnTo>
                  <a:lnTo>
                    <a:pt x="628" y="675"/>
                  </a:lnTo>
                  <a:lnTo>
                    <a:pt x="651" y="663"/>
                  </a:lnTo>
                  <a:lnTo>
                    <a:pt x="644" y="644"/>
                  </a:lnTo>
                  <a:lnTo>
                    <a:pt x="715" y="580"/>
                  </a:lnTo>
                  <a:lnTo>
                    <a:pt x="701" y="580"/>
                  </a:lnTo>
                  <a:lnTo>
                    <a:pt x="701" y="549"/>
                  </a:lnTo>
                  <a:lnTo>
                    <a:pt x="657" y="555"/>
                  </a:lnTo>
                  <a:lnTo>
                    <a:pt x="676" y="516"/>
                  </a:lnTo>
                  <a:lnTo>
                    <a:pt x="759" y="491"/>
                  </a:lnTo>
                  <a:lnTo>
                    <a:pt x="759" y="465"/>
                  </a:lnTo>
                  <a:lnTo>
                    <a:pt x="715" y="465"/>
                  </a:lnTo>
                  <a:lnTo>
                    <a:pt x="728" y="440"/>
                  </a:lnTo>
                  <a:lnTo>
                    <a:pt x="701" y="440"/>
                  </a:lnTo>
                  <a:lnTo>
                    <a:pt x="670" y="370"/>
                  </a:lnTo>
                  <a:lnTo>
                    <a:pt x="657" y="394"/>
                  </a:lnTo>
                  <a:lnTo>
                    <a:pt x="644" y="394"/>
                  </a:lnTo>
                  <a:lnTo>
                    <a:pt x="632" y="370"/>
                  </a:lnTo>
                  <a:lnTo>
                    <a:pt x="556" y="344"/>
                  </a:lnTo>
                  <a:lnTo>
                    <a:pt x="556" y="402"/>
                  </a:lnTo>
                  <a:lnTo>
                    <a:pt x="575" y="427"/>
                  </a:lnTo>
                  <a:lnTo>
                    <a:pt x="562" y="453"/>
                  </a:lnTo>
                  <a:lnTo>
                    <a:pt x="575" y="522"/>
                  </a:lnTo>
                  <a:lnTo>
                    <a:pt x="543" y="522"/>
                  </a:lnTo>
                  <a:lnTo>
                    <a:pt x="517" y="459"/>
                  </a:lnTo>
                  <a:lnTo>
                    <a:pt x="479" y="421"/>
                  </a:lnTo>
                  <a:lnTo>
                    <a:pt x="460" y="427"/>
                  </a:lnTo>
                  <a:lnTo>
                    <a:pt x="452" y="351"/>
                  </a:lnTo>
                  <a:lnTo>
                    <a:pt x="460" y="318"/>
                  </a:lnTo>
                  <a:lnTo>
                    <a:pt x="479" y="337"/>
                  </a:lnTo>
                  <a:lnTo>
                    <a:pt x="491" y="325"/>
                  </a:lnTo>
                  <a:lnTo>
                    <a:pt x="479" y="299"/>
                  </a:lnTo>
                  <a:lnTo>
                    <a:pt x="505" y="306"/>
                  </a:lnTo>
                  <a:lnTo>
                    <a:pt x="543" y="274"/>
                  </a:lnTo>
                  <a:lnTo>
                    <a:pt x="543" y="248"/>
                  </a:lnTo>
                  <a:lnTo>
                    <a:pt x="510" y="268"/>
                  </a:lnTo>
                  <a:lnTo>
                    <a:pt x="479" y="210"/>
                  </a:lnTo>
                  <a:lnTo>
                    <a:pt x="479" y="261"/>
                  </a:lnTo>
                  <a:lnTo>
                    <a:pt x="460" y="268"/>
                  </a:lnTo>
                  <a:lnTo>
                    <a:pt x="460" y="255"/>
                  </a:lnTo>
                  <a:lnTo>
                    <a:pt x="409" y="241"/>
                  </a:lnTo>
                  <a:lnTo>
                    <a:pt x="403" y="261"/>
                  </a:lnTo>
                  <a:lnTo>
                    <a:pt x="363" y="222"/>
                  </a:lnTo>
                  <a:lnTo>
                    <a:pt x="376" y="203"/>
                  </a:lnTo>
                  <a:lnTo>
                    <a:pt x="300" y="146"/>
                  </a:lnTo>
                  <a:lnTo>
                    <a:pt x="281" y="146"/>
                  </a:lnTo>
                  <a:lnTo>
                    <a:pt x="275" y="82"/>
                  </a:lnTo>
                  <a:lnTo>
                    <a:pt x="262" y="64"/>
                  </a:lnTo>
                  <a:lnTo>
                    <a:pt x="268" y="44"/>
                  </a:lnTo>
                  <a:lnTo>
                    <a:pt x="217" y="6"/>
                  </a:lnTo>
                  <a:lnTo>
                    <a:pt x="191" y="0"/>
                  </a:lnTo>
                  <a:lnTo>
                    <a:pt x="185" y="31"/>
                  </a:lnTo>
                  <a:lnTo>
                    <a:pt x="172" y="38"/>
                  </a:lnTo>
                  <a:lnTo>
                    <a:pt x="166" y="19"/>
                  </a:lnTo>
                  <a:lnTo>
                    <a:pt x="141" y="19"/>
                  </a:lnTo>
                  <a:lnTo>
                    <a:pt x="141" y="44"/>
                  </a:lnTo>
                  <a:lnTo>
                    <a:pt x="147" y="64"/>
                  </a:lnTo>
                  <a:lnTo>
                    <a:pt x="134" y="70"/>
                  </a:lnTo>
                  <a:lnTo>
                    <a:pt x="90" y="50"/>
                  </a:lnTo>
                  <a:lnTo>
                    <a:pt x="58" y="70"/>
                  </a:lnTo>
                  <a:lnTo>
                    <a:pt x="70" y="89"/>
                  </a:lnTo>
                  <a:lnTo>
                    <a:pt x="65" y="96"/>
                  </a:lnTo>
                  <a:lnTo>
                    <a:pt x="70" y="127"/>
                  </a:lnTo>
                  <a:lnTo>
                    <a:pt x="65" y="134"/>
                  </a:lnTo>
                  <a:lnTo>
                    <a:pt x="0" y="127"/>
                  </a:lnTo>
                  <a:lnTo>
                    <a:pt x="0" y="127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45" name="Freeform 121"/>
            <p:cNvSpPr>
              <a:spLocks noChangeAspect="1"/>
            </p:cNvSpPr>
            <p:nvPr/>
          </p:nvSpPr>
          <p:spPr bwMode="gray">
            <a:xfrm>
              <a:off x="3669" y="3686"/>
              <a:ext cx="272" cy="235"/>
            </a:xfrm>
            <a:custGeom>
              <a:avLst/>
              <a:gdLst/>
              <a:ahLst/>
              <a:cxnLst>
                <a:cxn ang="0">
                  <a:pos x="77" y="38"/>
                </a:cxn>
                <a:cxn ang="0">
                  <a:pos x="77" y="25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0" y="25"/>
                </a:cxn>
                <a:cxn ang="0">
                  <a:pos x="57" y="31"/>
                </a:cxn>
                <a:cxn ang="0">
                  <a:pos x="64" y="38"/>
                </a:cxn>
                <a:cxn ang="0">
                  <a:pos x="32" y="63"/>
                </a:cxn>
                <a:cxn ang="0">
                  <a:pos x="32" y="76"/>
                </a:cxn>
                <a:cxn ang="0">
                  <a:pos x="39" y="76"/>
                </a:cxn>
                <a:cxn ang="0">
                  <a:pos x="39" y="101"/>
                </a:cxn>
                <a:cxn ang="0">
                  <a:pos x="45" y="114"/>
                </a:cxn>
                <a:cxn ang="0">
                  <a:pos x="57" y="107"/>
                </a:cxn>
                <a:cxn ang="0">
                  <a:pos x="64" y="76"/>
                </a:cxn>
                <a:cxn ang="0">
                  <a:pos x="84" y="63"/>
                </a:cxn>
                <a:cxn ang="0">
                  <a:pos x="84" y="76"/>
                </a:cxn>
                <a:cxn ang="0">
                  <a:pos x="96" y="76"/>
                </a:cxn>
                <a:cxn ang="0">
                  <a:pos x="96" y="95"/>
                </a:cxn>
                <a:cxn ang="0">
                  <a:pos x="96" y="101"/>
                </a:cxn>
                <a:cxn ang="0">
                  <a:pos x="115" y="95"/>
                </a:cxn>
                <a:cxn ang="0">
                  <a:pos x="122" y="76"/>
                </a:cxn>
                <a:cxn ang="0">
                  <a:pos x="128" y="76"/>
                </a:cxn>
                <a:cxn ang="0">
                  <a:pos x="128" y="63"/>
                </a:cxn>
                <a:cxn ang="0">
                  <a:pos x="115" y="63"/>
                </a:cxn>
                <a:cxn ang="0">
                  <a:pos x="109" y="50"/>
                </a:cxn>
                <a:cxn ang="0">
                  <a:pos x="84" y="44"/>
                </a:cxn>
                <a:cxn ang="0">
                  <a:pos x="77" y="38"/>
                </a:cxn>
              </a:cxnLst>
              <a:rect l="0" t="0" r="r" b="b"/>
              <a:pathLst>
                <a:path w="128" h="114">
                  <a:moveTo>
                    <a:pt x="77" y="38"/>
                  </a:moveTo>
                  <a:lnTo>
                    <a:pt x="77" y="25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0" y="25"/>
                  </a:lnTo>
                  <a:lnTo>
                    <a:pt x="57" y="31"/>
                  </a:lnTo>
                  <a:lnTo>
                    <a:pt x="64" y="38"/>
                  </a:lnTo>
                  <a:lnTo>
                    <a:pt x="32" y="63"/>
                  </a:lnTo>
                  <a:lnTo>
                    <a:pt x="32" y="76"/>
                  </a:lnTo>
                  <a:lnTo>
                    <a:pt x="39" y="76"/>
                  </a:lnTo>
                  <a:lnTo>
                    <a:pt x="39" y="101"/>
                  </a:lnTo>
                  <a:lnTo>
                    <a:pt x="45" y="114"/>
                  </a:lnTo>
                  <a:lnTo>
                    <a:pt x="57" y="107"/>
                  </a:lnTo>
                  <a:lnTo>
                    <a:pt x="64" y="76"/>
                  </a:lnTo>
                  <a:lnTo>
                    <a:pt x="84" y="63"/>
                  </a:lnTo>
                  <a:lnTo>
                    <a:pt x="84" y="76"/>
                  </a:lnTo>
                  <a:lnTo>
                    <a:pt x="96" y="76"/>
                  </a:lnTo>
                  <a:lnTo>
                    <a:pt x="96" y="95"/>
                  </a:lnTo>
                  <a:lnTo>
                    <a:pt x="96" y="101"/>
                  </a:lnTo>
                  <a:lnTo>
                    <a:pt x="115" y="95"/>
                  </a:lnTo>
                  <a:lnTo>
                    <a:pt x="122" y="76"/>
                  </a:lnTo>
                  <a:lnTo>
                    <a:pt x="128" y="76"/>
                  </a:lnTo>
                  <a:lnTo>
                    <a:pt x="128" y="63"/>
                  </a:lnTo>
                  <a:lnTo>
                    <a:pt x="115" y="63"/>
                  </a:lnTo>
                  <a:lnTo>
                    <a:pt x="109" y="50"/>
                  </a:lnTo>
                  <a:lnTo>
                    <a:pt x="84" y="44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46" name="Freeform 122"/>
            <p:cNvSpPr>
              <a:spLocks noChangeAspect="1"/>
            </p:cNvSpPr>
            <p:nvPr/>
          </p:nvSpPr>
          <p:spPr bwMode="gray">
            <a:xfrm>
              <a:off x="3669" y="3686"/>
              <a:ext cx="272" cy="235"/>
            </a:xfrm>
            <a:custGeom>
              <a:avLst/>
              <a:gdLst/>
              <a:ahLst/>
              <a:cxnLst>
                <a:cxn ang="0">
                  <a:pos x="77" y="38"/>
                </a:cxn>
                <a:cxn ang="0">
                  <a:pos x="77" y="25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0" y="25"/>
                </a:cxn>
                <a:cxn ang="0">
                  <a:pos x="57" y="31"/>
                </a:cxn>
                <a:cxn ang="0">
                  <a:pos x="64" y="38"/>
                </a:cxn>
                <a:cxn ang="0">
                  <a:pos x="32" y="63"/>
                </a:cxn>
                <a:cxn ang="0">
                  <a:pos x="32" y="76"/>
                </a:cxn>
                <a:cxn ang="0">
                  <a:pos x="39" y="76"/>
                </a:cxn>
                <a:cxn ang="0">
                  <a:pos x="39" y="101"/>
                </a:cxn>
                <a:cxn ang="0">
                  <a:pos x="45" y="114"/>
                </a:cxn>
                <a:cxn ang="0">
                  <a:pos x="57" y="107"/>
                </a:cxn>
                <a:cxn ang="0">
                  <a:pos x="64" y="76"/>
                </a:cxn>
                <a:cxn ang="0">
                  <a:pos x="84" y="63"/>
                </a:cxn>
                <a:cxn ang="0">
                  <a:pos x="84" y="76"/>
                </a:cxn>
                <a:cxn ang="0">
                  <a:pos x="96" y="76"/>
                </a:cxn>
                <a:cxn ang="0">
                  <a:pos x="96" y="95"/>
                </a:cxn>
                <a:cxn ang="0">
                  <a:pos x="96" y="101"/>
                </a:cxn>
                <a:cxn ang="0">
                  <a:pos x="115" y="95"/>
                </a:cxn>
                <a:cxn ang="0">
                  <a:pos x="122" y="76"/>
                </a:cxn>
                <a:cxn ang="0">
                  <a:pos x="128" y="76"/>
                </a:cxn>
                <a:cxn ang="0">
                  <a:pos x="128" y="63"/>
                </a:cxn>
                <a:cxn ang="0">
                  <a:pos x="115" y="63"/>
                </a:cxn>
                <a:cxn ang="0">
                  <a:pos x="109" y="50"/>
                </a:cxn>
                <a:cxn ang="0">
                  <a:pos x="84" y="44"/>
                </a:cxn>
                <a:cxn ang="0">
                  <a:pos x="77" y="38"/>
                </a:cxn>
                <a:cxn ang="0">
                  <a:pos x="77" y="38"/>
                </a:cxn>
              </a:cxnLst>
              <a:rect l="0" t="0" r="r" b="b"/>
              <a:pathLst>
                <a:path w="128" h="114">
                  <a:moveTo>
                    <a:pt x="77" y="38"/>
                  </a:moveTo>
                  <a:lnTo>
                    <a:pt x="77" y="25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0" y="25"/>
                  </a:lnTo>
                  <a:lnTo>
                    <a:pt x="57" y="31"/>
                  </a:lnTo>
                  <a:lnTo>
                    <a:pt x="64" y="38"/>
                  </a:lnTo>
                  <a:lnTo>
                    <a:pt x="32" y="63"/>
                  </a:lnTo>
                  <a:lnTo>
                    <a:pt x="32" y="76"/>
                  </a:lnTo>
                  <a:lnTo>
                    <a:pt x="39" y="76"/>
                  </a:lnTo>
                  <a:lnTo>
                    <a:pt x="39" y="101"/>
                  </a:lnTo>
                  <a:lnTo>
                    <a:pt x="45" y="114"/>
                  </a:lnTo>
                  <a:lnTo>
                    <a:pt x="57" y="107"/>
                  </a:lnTo>
                  <a:lnTo>
                    <a:pt x="64" y="76"/>
                  </a:lnTo>
                  <a:lnTo>
                    <a:pt x="84" y="63"/>
                  </a:lnTo>
                  <a:lnTo>
                    <a:pt x="84" y="76"/>
                  </a:lnTo>
                  <a:lnTo>
                    <a:pt x="96" y="76"/>
                  </a:lnTo>
                  <a:lnTo>
                    <a:pt x="96" y="95"/>
                  </a:lnTo>
                  <a:lnTo>
                    <a:pt x="96" y="101"/>
                  </a:lnTo>
                  <a:lnTo>
                    <a:pt x="115" y="95"/>
                  </a:lnTo>
                  <a:lnTo>
                    <a:pt x="122" y="76"/>
                  </a:lnTo>
                  <a:lnTo>
                    <a:pt x="128" y="76"/>
                  </a:lnTo>
                  <a:lnTo>
                    <a:pt x="128" y="63"/>
                  </a:lnTo>
                  <a:lnTo>
                    <a:pt x="115" y="63"/>
                  </a:lnTo>
                  <a:lnTo>
                    <a:pt x="109" y="50"/>
                  </a:lnTo>
                  <a:lnTo>
                    <a:pt x="84" y="44"/>
                  </a:lnTo>
                  <a:lnTo>
                    <a:pt x="77" y="38"/>
                  </a:lnTo>
                  <a:lnTo>
                    <a:pt x="77" y="38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47" name="Freeform 123"/>
            <p:cNvSpPr>
              <a:spLocks noChangeAspect="1"/>
            </p:cNvSpPr>
            <p:nvPr/>
          </p:nvSpPr>
          <p:spPr bwMode="gray">
            <a:xfrm>
              <a:off x="3856" y="3839"/>
              <a:ext cx="191" cy="92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0" y="40"/>
                </a:cxn>
                <a:cxn ang="0">
                  <a:pos x="32" y="45"/>
                </a:cxn>
                <a:cxn ang="0">
                  <a:pos x="52" y="27"/>
                </a:cxn>
                <a:cxn ang="0">
                  <a:pos x="90" y="9"/>
                </a:cxn>
                <a:cxn ang="0">
                  <a:pos x="75" y="0"/>
                </a:cxn>
                <a:cxn ang="0">
                  <a:pos x="56" y="6"/>
                </a:cxn>
                <a:cxn ang="0">
                  <a:pos x="39" y="24"/>
                </a:cxn>
                <a:cxn ang="0">
                  <a:pos x="27" y="21"/>
                </a:cxn>
                <a:cxn ang="0">
                  <a:pos x="7" y="27"/>
                </a:cxn>
              </a:cxnLst>
              <a:rect l="0" t="0" r="r" b="b"/>
              <a:pathLst>
                <a:path w="90" h="45">
                  <a:moveTo>
                    <a:pt x="7" y="27"/>
                  </a:moveTo>
                  <a:lnTo>
                    <a:pt x="0" y="40"/>
                  </a:lnTo>
                  <a:lnTo>
                    <a:pt x="32" y="45"/>
                  </a:lnTo>
                  <a:lnTo>
                    <a:pt x="52" y="27"/>
                  </a:lnTo>
                  <a:lnTo>
                    <a:pt x="90" y="9"/>
                  </a:lnTo>
                  <a:lnTo>
                    <a:pt x="75" y="0"/>
                  </a:lnTo>
                  <a:lnTo>
                    <a:pt x="56" y="6"/>
                  </a:lnTo>
                  <a:lnTo>
                    <a:pt x="39" y="24"/>
                  </a:lnTo>
                  <a:lnTo>
                    <a:pt x="27" y="21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48" name="Freeform 124"/>
            <p:cNvSpPr>
              <a:spLocks noChangeAspect="1"/>
            </p:cNvSpPr>
            <p:nvPr/>
          </p:nvSpPr>
          <p:spPr bwMode="gray">
            <a:xfrm>
              <a:off x="3856" y="3839"/>
              <a:ext cx="191" cy="92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0" y="40"/>
                </a:cxn>
                <a:cxn ang="0">
                  <a:pos x="32" y="45"/>
                </a:cxn>
                <a:cxn ang="0">
                  <a:pos x="52" y="27"/>
                </a:cxn>
                <a:cxn ang="0">
                  <a:pos x="90" y="9"/>
                </a:cxn>
                <a:cxn ang="0">
                  <a:pos x="75" y="0"/>
                </a:cxn>
                <a:cxn ang="0">
                  <a:pos x="56" y="6"/>
                </a:cxn>
                <a:cxn ang="0">
                  <a:pos x="39" y="24"/>
                </a:cxn>
                <a:cxn ang="0">
                  <a:pos x="27" y="21"/>
                </a:cxn>
                <a:cxn ang="0">
                  <a:pos x="7" y="27"/>
                </a:cxn>
                <a:cxn ang="0">
                  <a:pos x="7" y="27"/>
                </a:cxn>
              </a:cxnLst>
              <a:rect l="0" t="0" r="r" b="b"/>
              <a:pathLst>
                <a:path w="90" h="45">
                  <a:moveTo>
                    <a:pt x="7" y="27"/>
                  </a:moveTo>
                  <a:lnTo>
                    <a:pt x="0" y="40"/>
                  </a:lnTo>
                  <a:lnTo>
                    <a:pt x="32" y="45"/>
                  </a:lnTo>
                  <a:lnTo>
                    <a:pt x="52" y="27"/>
                  </a:lnTo>
                  <a:lnTo>
                    <a:pt x="90" y="9"/>
                  </a:lnTo>
                  <a:lnTo>
                    <a:pt x="75" y="0"/>
                  </a:lnTo>
                  <a:lnTo>
                    <a:pt x="56" y="6"/>
                  </a:lnTo>
                  <a:lnTo>
                    <a:pt x="39" y="24"/>
                  </a:lnTo>
                  <a:lnTo>
                    <a:pt x="27" y="21"/>
                  </a:lnTo>
                  <a:lnTo>
                    <a:pt x="7" y="27"/>
                  </a:lnTo>
                  <a:lnTo>
                    <a:pt x="7" y="27"/>
                  </a:lnTo>
                </a:path>
              </a:pathLst>
            </a:custGeom>
            <a:solidFill>
              <a:srgbClr val="CCCC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549" name="Line 125"/>
          <p:cNvSpPr>
            <a:spLocks noChangeShapeType="1"/>
          </p:cNvSpPr>
          <p:nvPr/>
        </p:nvSpPr>
        <p:spPr bwMode="auto">
          <a:xfrm flipH="1">
            <a:off x="1890713" y="3421063"/>
            <a:ext cx="1600200" cy="1584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50" name="Line 126"/>
          <p:cNvSpPr>
            <a:spLocks noChangeShapeType="1"/>
          </p:cNvSpPr>
          <p:nvPr/>
        </p:nvSpPr>
        <p:spPr bwMode="auto">
          <a:xfrm flipH="1">
            <a:off x="1801813" y="3441700"/>
            <a:ext cx="1652587" cy="1889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51" name="Line 127"/>
          <p:cNvSpPr>
            <a:spLocks noChangeShapeType="1"/>
          </p:cNvSpPr>
          <p:nvPr/>
        </p:nvSpPr>
        <p:spPr bwMode="auto">
          <a:xfrm flipH="1">
            <a:off x="1979613" y="3476625"/>
            <a:ext cx="1474787" cy="2432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52" name="Line 128"/>
          <p:cNvSpPr>
            <a:spLocks noChangeShapeType="1"/>
          </p:cNvSpPr>
          <p:nvPr/>
        </p:nvSpPr>
        <p:spPr bwMode="auto">
          <a:xfrm flipH="1">
            <a:off x="1890713" y="3394075"/>
            <a:ext cx="1563687" cy="1168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53" name="Line 129"/>
          <p:cNvSpPr>
            <a:spLocks noChangeShapeType="1"/>
          </p:cNvSpPr>
          <p:nvPr/>
        </p:nvSpPr>
        <p:spPr bwMode="auto">
          <a:xfrm>
            <a:off x="3490913" y="3333750"/>
            <a:ext cx="0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54" name="Text Box 130"/>
          <p:cNvSpPr txBox="1">
            <a:spLocks noChangeArrowheads="1"/>
          </p:cNvSpPr>
          <p:nvPr/>
        </p:nvSpPr>
        <p:spPr bwMode="auto">
          <a:xfrm>
            <a:off x="1001713" y="4970463"/>
            <a:ext cx="977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200">
                <a:solidFill>
                  <a:srgbClr val="FF0000"/>
                </a:solidFill>
              </a:rPr>
              <a:t>ECUADOR</a:t>
            </a:r>
            <a:endParaRPr lang="en-US" sz="2800" b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3555" name="Text Box 131"/>
          <p:cNvSpPr txBox="1">
            <a:spLocks noChangeArrowheads="1"/>
          </p:cNvSpPr>
          <p:nvPr/>
        </p:nvSpPr>
        <p:spPr bwMode="auto">
          <a:xfrm>
            <a:off x="1179513" y="5276850"/>
            <a:ext cx="977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200">
                <a:solidFill>
                  <a:srgbClr val="FF0000"/>
                </a:solidFill>
              </a:rPr>
              <a:t>PERU </a:t>
            </a: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103556" name="Text Box 132"/>
          <p:cNvSpPr txBox="1">
            <a:spLocks noChangeArrowheads="1"/>
          </p:cNvSpPr>
          <p:nvPr/>
        </p:nvSpPr>
        <p:spPr bwMode="auto">
          <a:xfrm>
            <a:off x="946150" y="4665663"/>
            <a:ext cx="1122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200">
                <a:solidFill>
                  <a:srgbClr val="FF0000"/>
                </a:solidFill>
              </a:rPr>
              <a:t>COLOMBIA </a:t>
            </a:r>
          </a:p>
        </p:txBody>
      </p:sp>
      <p:sp>
        <p:nvSpPr>
          <p:cNvPr id="103557" name="Text Box 133"/>
          <p:cNvSpPr txBox="1">
            <a:spLocks noChangeArrowheads="1"/>
          </p:cNvSpPr>
          <p:nvPr/>
        </p:nvSpPr>
        <p:spPr bwMode="auto">
          <a:xfrm>
            <a:off x="1801813" y="6092825"/>
            <a:ext cx="11557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200">
                <a:solidFill>
                  <a:srgbClr val="FF0000"/>
                </a:solidFill>
              </a:rPr>
              <a:t>ARGENTINA </a:t>
            </a:r>
          </a:p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000">
                <a:solidFill>
                  <a:srgbClr val="FF0000"/>
                </a:solidFill>
              </a:rPr>
              <a:t>         </a:t>
            </a:r>
            <a:endParaRPr lang="en-US" sz="2800" b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3558" name="Text Box 134"/>
          <p:cNvSpPr txBox="1">
            <a:spLocks noChangeArrowheads="1"/>
          </p:cNvSpPr>
          <p:nvPr/>
        </p:nvSpPr>
        <p:spPr bwMode="auto">
          <a:xfrm>
            <a:off x="3348038" y="3716338"/>
            <a:ext cx="11588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200">
                <a:solidFill>
                  <a:srgbClr val="FF0000"/>
                </a:solidFill>
              </a:rPr>
              <a:t>MOROCCO</a:t>
            </a:r>
          </a:p>
        </p:txBody>
      </p:sp>
      <p:sp>
        <p:nvSpPr>
          <p:cNvPr id="103559" name="Text Box 135"/>
          <p:cNvSpPr txBox="1">
            <a:spLocks noChangeArrowheads="1"/>
          </p:cNvSpPr>
          <p:nvPr/>
        </p:nvSpPr>
        <p:spPr bwMode="auto">
          <a:xfrm>
            <a:off x="5888038" y="3340100"/>
            <a:ext cx="977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endParaRPr lang="en-US" sz="1200">
              <a:solidFill>
                <a:srgbClr val="FF0000"/>
              </a:solidFill>
            </a:endParaRPr>
          </a:p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000">
                <a:solidFill>
                  <a:srgbClr val="FF0000"/>
                </a:solidFill>
              </a:rPr>
              <a:t> </a:t>
            </a:r>
            <a:endParaRPr lang="en-US" sz="2800" b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3560" name="Line 136"/>
          <p:cNvSpPr>
            <a:spLocks noChangeShapeType="1"/>
          </p:cNvSpPr>
          <p:nvPr/>
        </p:nvSpPr>
        <p:spPr bwMode="auto">
          <a:xfrm flipH="1">
            <a:off x="1712913" y="3357563"/>
            <a:ext cx="1741487" cy="628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61" name="Text Box 137"/>
          <p:cNvSpPr txBox="1">
            <a:spLocks noChangeArrowheads="1"/>
          </p:cNvSpPr>
          <p:nvPr/>
        </p:nvSpPr>
        <p:spPr bwMode="auto">
          <a:xfrm>
            <a:off x="823913" y="4156075"/>
            <a:ext cx="16002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200">
                <a:solidFill>
                  <a:srgbClr val="FF0000"/>
                </a:solidFill>
              </a:rPr>
              <a:t>DOMINICAN REP.</a:t>
            </a:r>
          </a:p>
        </p:txBody>
      </p:sp>
      <p:sp>
        <p:nvSpPr>
          <p:cNvPr id="103562" name="Line 138"/>
          <p:cNvSpPr>
            <a:spLocks noChangeShapeType="1"/>
          </p:cNvSpPr>
          <p:nvPr/>
        </p:nvSpPr>
        <p:spPr bwMode="auto">
          <a:xfrm flipH="1">
            <a:off x="1979613" y="3359150"/>
            <a:ext cx="1511300" cy="660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63" name="Text Box 139"/>
          <p:cNvSpPr txBox="1">
            <a:spLocks noChangeArrowheads="1"/>
          </p:cNvSpPr>
          <p:nvPr/>
        </p:nvSpPr>
        <p:spPr bwMode="auto">
          <a:xfrm>
            <a:off x="1268413" y="3748088"/>
            <a:ext cx="7112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200">
                <a:solidFill>
                  <a:srgbClr val="FF0000"/>
                </a:solidFill>
              </a:rPr>
              <a:t>CUBA </a:t>
            </a:r>
          </a:p>
        </p:txBody>
      </p:sp>
      <p:sp>
        <p:nvSpPr>
          <p:cNvPr id="103565" name="Text Box 141"/>
          <p:cNvSpPr txBox="1">
            <a:spLocks noChangeArrowheads="1"/>
          </p:cNvSpPr>
          <p:nvPr/>
        </p:nvSpPr>
        <p:spPr bwMode="auto">
          <a:xfrm>
            <a:off x="4113213" y="3236913"/>
            <a:ext cx="11525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200">
                <a:solidFill>
                  <a:srgbClr val="FF0000"/>
                </a:solidFill>
              </a:rPr>
              <a:t>BULGARIA </a:t>
            </a:r>
            <a:endParaRPr lang="en-US" sz="1000">
              <a:solidFill>
                <a:srgbClr val="FF0000"/>
              </a:solidFill>
            </a:endParaRPr>
          </a:p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000">
                <a:solidFill>
                  <a:srgbClr val="FF0000"/>
                </a:solidFill>
              </a:rPr>
              <a:t>         </a:t>
            </a:r>
            <a:endParaRPr lang="en-US" sz="2800" b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3566" name="Text Box 142"/>
          <p:cNvSpPr txBox="1">
            <a:spLocks noChangeArrowheads="1"/>
          </p:cNvSpPr>
          <p:nvPr/>
        </p:nvSpPr>
        <p:spPr bwMode="auto">
          <a:xfrm>
            <a:off x="4643438" y="2625725"/>
            <a:ext cx="1066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200">
                <a:solidFill>
                  <a:srgbClr val="FF0000"/>
                </a:solidFill>
              </a:rPr>
              <a:t>UKRAINE</a:t>
            </a:r>
          </a:p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200">
                <a:solidFill>
                  <a:srgbClr val="FF0000"/>
                </a:solidFill>
              </a:rPr>
              <a:t> </a:t>
            </a:r>
            <a:r>
              <a:rPr lang="en-US" sz="1000">
                <a:solidFill>
                  <a:srgbClr val="FF0000"/>
                </a:solidFill>
              </a:rPr>
              <a:t>      </a:t>
            </a:r>
            <a:endParaRPr lang="en-US" sz="2800" b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3567" name="Text Box 143"/>
          <p:cNvSpPr txBox="1">
            <a:spLocks noChangeArrowheads="1"/>
          </p:cNvSpPr>
          <p:nvPr/>
        </p:nvSpPr>
        <p:spPr bwMode="auto">
          <a:xfrm>
            <a:off x="5532438" y="2217738"/>
            <a:ext cx="977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endParaRPr lang="en-US" sz="1000">
              <a:solidFill>
                <a:srgbClr val="FF0000"/>
              </a:solidFill>
            </a:endParaRPr>
          </a:p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000">
                <a:solidFill>
                  <a:srgbClr val="FF0000"/>
                </a:solidFill>
              </a:rPr>
              <a:t> </a:t>
            </a:r>
            <a:endParaRPr lang="en-US" sz="2800" b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3568" name="Text Box 144"/>
          <p:cNvSpPr txBox="1">
            <a:spLocks noChangeArrowheads="1"/>
          </p:cNvSpPr>
          <p:nvPr/>
        </p:nvSpPr>
        <p:spPr bwMode="auto">
          <a:xfrm>
            <a:off x="5265738" y="4052888"/>
            <a:ext cx="9779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03570" name="Text Box 146"/>
          <p:cNvSpPr txBox="1">
            <a:spLocks noChangeArrowheads="1"/>
          </p:cNvSpPr>
          <p:nvPr/>
        </p:nvSpPr>
        <p:spPr bwMode="auto">
          <a:xfrm>
            <a:off x="252413" y="3543300"/>
            <a:ext cx="927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endParaRPr lang="en-US" sz="2800" b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3571" name="Text Box 147"/>
          <p:cNvSpPr txBox="1">
            <a:spLocks noChangeArrowheads="1"/>
          </p:cNvSpPr>
          <p:nvPr/>
        </p:nvSpPr>
        <p:spPr bwMode="auto">
          <a:xfrm>
            <a:off x="2246313" y="5378450"/>
            <a:ext cx="1117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200">
                <a:solidFill>
                  <a:srgbClr val="FF0000"/>
                </a:solidFill>
              </a:rPr>
              <a:t>BRAZIL</a:t>
            </a:r>
          </a:p>
        </p:txBody>
      </p:sp>
      <p:sp>
        <p:nvSpPr>
          <p:cNvPr id="103572" name="Line 148"/>
          <p:cNvSpPr>
            <a:spLocks noChangeShapeType="1"/>
          </p:cNvSpPr>
          <p:nvPr/>
        </p:nvSpPr>
        <p:spPr bwMode="auto">
          <a:xfrm flipH="1">
            <a:off x="2513013" y="3471863"/>
            <a:ext cx="952500" cy="1765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74" name="Line 150"/>
          <p:cNvSpPr>
            <a:spLocks noChangeShapeType="1"/>
          </p:cNvSpPr>
          <p:nvPr/>
        </p:nvSpPr>
        <p:spPr bwMode="auto">
          <a:xfrm flipV="1">
            <a:off x="3490913" y="3124200"/>
            <a:ext cx="708025" cy="177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76" name="Line 152"/>
          <p:cNvSpPr>
            <a:spLocks noChangeShapeType="1"/>
          </p:cNvSpPr>
          <p:nvPr/>
        </p:nvSpPr>
        <p:spPr bwMode="auto">
          <a:xfrm>
            <a:off x="3490913" y="3316288"/>
            <a:ext cx="6223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77" name="Freeform 153"/>
          <p:cNvSpPr>
            <a:spLocks/>
          </p:cNvSpPr>
          <p:nvPr/>
        </p:nvSpPr>
        <p:spPr bwMode="auto">
          <a:xfrm>
            <a:off x="3490913" y="2643188"/>
            <a:ext cx="1152525" cy="631825"/>
          </a:xfrm>
          <a:custGeom>
            <a:avLst/>
            <a:gdLst/>
            <a:ahLst/>
            <a:cxnLst>
              <a:cxn ang="0">
                <a:pos x="0" y="1260"/>
              </a:cxn>
              <a:cxn ang="0">
                <a:pos x="720" y="180"/>
              </a:cxn>
              <a:cxn ang="0">
                <a:pos x="2340" y="180"/>
              </a:cxn>
            </a:cxnLst>
            <a:rect l="0" t="0" r="r" b="b"/>
            <a:pathLst>
              <a:path w="2340" h="1260">
                <a:moveTo>
                  <a:pt x="0" y="1260"/>
                </a:moveTo>
                <a:cubicBezTo>
                  <a:pt x="165" y="810"/>
                  <a:pt x="330" y="360"/>
                  <a:pt x="720" y="180"/>
                </a:cubicBezTo>
                <a:cubicBezTo>
                  <a:pt x="1110" y="0"/>
                  <a:pt x="2070" y="180"/>
                  <a:pt x="2340" y="18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78" name="AutoShape 154"/>
          <p:cNvSpPr>
            <a:spLocks noChangeArrowheads="1"/>
          </p:cNvSpPr>
          <p:nvPr/>
        </p:nvSpPr>
        <p:spPr bwMode="auto">
          <a:xfrm>
            <a:off x="250825" y="188913"/>
            <a:ext cx="4854575" cy="5762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2000" b="0">
                <a:solidFill>
                  <a:schemeClr val="tx1"/>
                </a:solidFill>
                <a:latin typeface="Verdana" pitchFamily="34" charset="0"/>
              </a:rPr>
              <a:t>REMITTANCES MAIN DESTINATIONS</a:t>
            </a:r>
          </a:p>
        </p:txBody>
      </p:sp>
      <p:sp>
        <p:nvSpPr>
          <p:cNvPr id="103579" name="Text Box 155"/>
          <p:cNvSpPr txBox="1">
            <a:spLocks noChangeArrowheads="1"/>
          </p:cNvSpPr>
          <p:nvPr/>
        </p:nvSpPr>
        <p:spPr bwMode="auto">
          <a:xfrm>
            <a:off x="4157663" y="2925763"/>
            <a:ext cx="11620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200">
                <a:solidFill>
                  <a:srgbClr val="FF0000"/>
                </a:solidFill>
              </a:rPr>
              <a:t>ROMANIA</a:t>
            </a:r>
          </a:p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000">
                <a:solidFill>
                  <a:srgbClr val="FF0000"/>
                </a:solidFill>
              </a:rPr>
              <a:t>     </a:t>
            </a:r>
            <a:endParaRPr lang="en-US" sz="2800" b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3582" name="Text Box 158"/>
          <p:cNvSpPr txBox="1">
            <a:spLocks noChangeArrowheads="1"/>
          </p:cNvSpPr>
          <p:nvPr/>
        </p:nvSpPr>
        <p:spPr bwMode="auto">
          <a:xfrm>
            <a:off x="3132138" y="4076700"/>
            <a:ext cx="11588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200">
                <a:solidFill>
                  <a:srgbClr val="FF0000"/>
                </a:solidFill>
              </a:rPr>
              <a:t>SENEGAL</a:t>
            </a:r>
          </a:p>
        </p:txBody>
      </p:sp>
      <p:sp>
        <p:nvSpPr>
          <p:cNvPr id="103583" name="Text Box 159"/>
          <p:cNvSpPr txBox="1">
            <a:spLocks noChangeArrowheads="1"/>
          </p:cNvSpPr>
          <p:nvPr/>
        </p:nvSpPr>
        <p:spPr bwMode="auto">
          <a:xfrm>
            <a:off x="5795963" y="4508500"/>
            <a:ext cx="13684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200">
                <a:solidFill>
                  <a:srgbClr val="FF0000"/>
                </a:solidFill>
              </a:rPr>
              <a:t>PHILIPINNES</a:t>
            </a:r>
          </a:p>
        </p:txBody>
      </p:sp>
      <p:sp>
        <p:nvSpPr>
          <p:cNvPr id="103585" name="Line 161"/>
          <p:cNvSpPr>
            <a:spLocks noChangeShapeType="1"/>
          </p:cNvSpPr>
          <p:nvPr/>
        </p:nvSpPr>
        <p:spPr bwMode="auto">
          <a:xfrm>
            <a:off x="3419475" y="3357563"/>
            <a:ext cx="2447925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86" name="Line 162"/>
          <p:cNvSpPr>
            <a:spLocks noChangeShapeType="1"/>
          </p:cNvSpPr>
          <p:nvPr/>
        </p:nvSpPr>
        <p:spPr bwMode="auto">
          <a:xfrm>
            <a:off x="3563938" y="3284538"/>
            <a:ext cx="2376487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88" name="Rectangle 164"/>
          <p:cNvSpPr>
            <a:spLocks noChangeArrowheads="1"/>
          </p:cNvSpPr>
          <p:nvPr/>
        </p:nvSpPr>
        <p:spPr bwMode="auto">
          <a:xfrm>
            <a:off x="5632450" y="3284538"/>
            <a:ext cx="696913" cy="274637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>
                <a:srgbClr val="F4C110"/>
              </a:buClr>
            </a:pPr>
            <a:r>
              <a:rPr lang="en-US" sz="1200">
                <a:solidFill>
                  <a:srgbClr val="FF0000"/>
                </a:solidFill>
              </a:rPr>
              <a:t>CHINA</a:t>
            </a:r>
          </a:p>
        </p:txBody>
      </p:sp>
      <p:sp>
        <p:nvSpPr>
          <p:cNvPr id="103589" name="Line 165"/>
          <p:cNvSpPr>
            <a:spLocks noChangeShapeType="1"/>
          </p:cNvSpPr>
          <p:nvPr/>
        </p:nvSpPr>
        <p:spPr bwMode="auto">
          <a:xfrm>
            <a:off x="3492500" y="3429000"/>
            <a:ext cx="142875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23850" y="765175"/>
            <a:ext cx="4691063" cy="706438"/>
          </a:xfrm>
          <a:solidFill>
            <a:srgbClr val="CC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3200" b="0">
                <a:solidFill>
                  <a:schemeClr val="accent2"/>
                </a:solidFill>
                <a:latin typeface="Franklin Gothic Medium" pitchFamily="34" charset="0"/>
              </a:rPr>
              <a:t>Multi Channel....</a:t>
            </a:r>
            <a:r>
              <a:rPr lang="es-ES" sz="3200"/>
              <a:t> </a:t>
            </a:r>
          </a:p>
        </p:txBody>
      </p:sp>
      <p:sp>
        <p:nvSpPr>
          <p:cNvPr id="290819" name="Rectangle 3"/>
          <p:cNvSpPr>
            <a:spLocks noChangeArrowheads="1"/>
          </p:cNvSpPr>
          <p:nvPr>
            <p:ph type="body" sz="half" idx="1"/>
          </p:nvPr>
        </p:nvSpPr>
        <p:spPr bwMode="auto">
          <a:xfrm>
            <a:off x="323850" y="1989138"/>
            <a:ext cx="8640763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s-ES" sz="2400">
                <a:solidFill>
                  <a:schemeClr val="accent2"/>
                </a:solidFill>
              </a:rPr>
              <a:t>Remittances sent through </a:t>
            </a:r>
            <a:r>
              <a:rPr lang="es-ES" sz="2400" b="1" u="sng">
                <a:solidFill>
                  <a:schemeClr val="accent2"/>
                </a:solidFill>
              </a:rPr>
              <a:t>4 different channels....</a:t>
            </a:r>
          </a:p>
          <a:p>
            <a:pPr>
              <a:lnSpc>
                <a:spcPct val="150000"/>
              </a:lnSpc>
              <a:buSzPct val="125000"/>
            </a:pPr>
            <a:r>
              <a:rPr lang="es-ES" sz="2400" b="1">
                <a:solidFill>
                  <a:schemeClr val="accent2"/>
                </a:solidFill>
              </a:rPr>
              <a:t>Branch</a:t>
            </a:r>
          </a:p>
          <a:p>
            <a:pPr>
              <a:lnSpc>
                <a:spcPct val="150000"/>
              </a:lnSpc>
              <a:buSzPct val="125000"/>
            </a:pPr>
            <a:r>
              <a:rPr lang="es-ES" sz="2400" b="1">
                <a:solidFill>
                  <a:schemeClr val="accent2"/>
                </a:solidFill>
              </a:rPr>
              <a:t>ATM</a:t>
            </a:r>
          </a:p>
          <a:p>
            <a:pPr>
              <a:lnSpc>
                <a:spcPct val="150000"/>
              </a:lnSpc>
              <a:buSzPct val="125000"/>
            </a:pPr>
            <a:r>
              <a:rPr lang="es-ES" sz="2400" b="1">
                <a:solidFill>
                  <a:schemeClr val="accent2"/>
                </a:solidFill>
              </a:rPr>
              <a:t>Mobile phone</a:t>
            </a:r>
          </a:p>
          <a:p>
            <a:pPr>
              <a:lnSpc>
                <a:spcPct val="150000"/>
              </a:lnSpc>
              <a:buSzPct val="125000"/>
            </a:pPr>
            <a:r>
              <a:rPr lang="es-ES" sz="2400" b="1">
                <a:solidFill>
                  <a:schemeClr val="accent2"/>
                </a:solidFill>
              </a:rPr>
              <a:t>Internet</a:t>
            </a:r>
          </a:p>
        </p:txBody>
      </p:sp>
      <p:pic>
        <p:nvPicPr>
          <p:cNvPr id="290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27000"/>
            <a:ext cx="1981200" cy="406400"/>
          </a:xfrm>
          <a:prstGeom prst="rect">
            <a:avLst/>
          </a:prstGeom>
          <a:noFill/>
        </p:spPr>
      </p:pic>
      <p:grpSp>
        <p:nvGrpSpPr>
          <p:cNvPr id="290821" name="Group 5"/>
          <p:cNvGrpSpPr>
            <a:grpSpLocks/>
          </p:cNvGrpSpPr>
          <p:nvPr/>
        </p:nvGrpSpPr>
        <p:grpSpPr bwMode="auto">
          <a:xfrm>
            <a:off x="5257800" y="-26988"/>
            <a:ext cx="3886200" cy="815976"/>
            <a:chOff x="2832" y="1344"/>
            <a:chExt cx="2736" cy="575"/>
          </a:xfrm>
        </p:grpSpPr>
        <p:pic>
          <p:nvPicPr>
            <p:cNvPr id="290822" name="Picture 6" descr="lacaixa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2" y="1344"/>
              <a:ext cx="671" cy="575"/>
            </a:xfrm>
            <a:prstGeom prst="rect">
              <a:avLst/>
            </a:prstGeom>
            <a:noFill/>
          </p:spPr>
        </p:pic>
        <p:pic>
          <p:nvPicPr>
            <p:cNvPr id="290823" name="Picture 7" descr="lacaixa2"/>
            <p:cNvPicPr>
              <a:picLocks noChangeAspect="1" noChangeArrowheads="1"/>
            </p:cNvPicPr>
            <p:nvPr/>
          </p:nvPicPr>
          <p:blipFill>
            <a:blip r:embed="rId5" cstate="print"/>
            <a:srcRect l="49913" t="15508" b="54672"/>
            <a:stretch>
              <a:fillRect/>
            </a:stretch>
          </p:blipFill>
          <p:spPr bwMode="auto">
            <a:xfrm>
              <a:off x="4024" y="1344"/>
              <a:ext cx="555" cy="575"/>
            </a:xfrm>
            <a:prstGeom prst="rect">
              <a:avLst/>
            </a:prstGeom>
            <a:noFill/>
          </p:spPr>
        </p:pic>
        <p:pic>
          <p:nvPicPr>
            <p:cNvPr id="290824" name="Picture 8" descr="lacaixa2"/>
            <p:cNvPicPr>
              <a:picLocks noChangeAspect="1" noChangeArrowheads="1"/>
            </p:cNvPicPr>
            <p:nvPr/>
          </p:nvPicPr>
          <p:blipFill>
            <a:blip r:embed="rId6" cstate="print"/>
            <a:srcRect l="49913" t="46521" r="3181" b="22466"/>
            <a:stretch>
              <a:fillRect/>
            </a:stretch>
          </p:blipFill>
          <p:spPr bwMode="auto">
            <a:xfrm>
              <a:off x="5069" y="1344"/>
              <a:ext cx="499" cy="575"/>
            </a:xfrm>
            <a:prstGeom prst="rect">
              <a:avLst/>
            </a:prstGeom>
            <a:noFill/>
          </p:spPr>
        </p:pic>
        <p:pic>
          <p:nvPicPr>
            <p:cNvPr id="290825" name="Picture 9" descr="lacaixa2"/>
            <p:cNvPicPr>
              <a:picLocks noChangeAspect="1" noChangeArrowheads="1"/>
            </p:cNvPicPr>
            <p:nvPr/>
          </p:nvPicPr>
          <p:blipFill>
            <a:blip r:embed="rId7" cstate="print"/>
            <a:srcRect t="15508" r="52167" b="54672"/>
            <a:stretch>
              <a:fillRect/>
            </a:stretch>
          </p:blipFill>
          <p:spPr bwMode="auto">
            <a:xfrm>
              <a:off x="3495" y="1344"/>
              <a:ext cx="529" cy="575"/>
            </a:xfrm>
            <a:prstGeom prst="rect">
              <a:avLst/>
            </a:prstGeom>
            <a:noFill/>
          </p:spPr>
        </p:pic>
        <p:pic>
          <p:nvPicPr>
            <p:cNvPr id="290826" name="Picture 10" descr="lacaixa2"/>
            <p:cNvPicPr>
              <a:picLocks noChangeAspect="1" noChangeArrowheads="1"/>
            </p:cNvPicPr>
            <p:nvPr/>
          </p:nvPicPr>
          <p:blipFill>
            <a:blip r:embed="rId6" cstate="print"/>
            <a:srcRect t="46521" r="52167" b="22466"/>
            <a:stretch>
              <a:fillRect/>
            </a:stretch>
          </p:blipFill>
          <p:spPr bwMode="auto">
            <a:xfrm>
              <a:off x="4561" y="1344"/>
              <a:ext cx="509" cy="575"/>
            </a:xfrm>
            <a:prstGeom prst="rect">
              <a:avLst/>
            </a:prstGeom>
            <a:noFill/>
          </p:spPr>
        </p:pic>
      </p:grpSp>
      <p:pic>
        <p:nvPicPr>
          <p:cNvPr id="290827" name="Picture 11" descr="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 cstate="print"/>
          <a:srcRect l="12027" r="59187"/>
          <a:stretch>
            <a:fillRect/>
          </a:stretch>
        </p:blipFill>
        <p:spPr bwMode="auto">
          <a:xfrm>
            <a:off x="0" y="1557338"/>
            <a:ext cx="1979613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779" name="Line 3"/>
          <p:cNvSpPr>
            <a:spLocks noChangeShapeType="1"/>
          </p:cNvSpPr>
          <p:nvPr/>
        </p:nvSpPr>
        <p:spPr bwMode="auto">
          <a:xfrm>
            <a:off x="1905000" y="1484313"/>
            <a:ext cx="69881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3786" name="Picture 10" descr="caixa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773238"/>
            <a:ext cx="2433638" cy="3455987"/>
          </a:xfrm>
          <a:prstGeom prst="rect">
            <a:avLst/>
          </a:prstGeom>
          <a:noFill/>
        </p:spPr>
      </p:pic>
      <p:sp>
        <p:nvSpPr>
          <p:cNvPr id="203787" name="Oval 11"/>
          <p:cNvSpPr>
            <a:spLocks noChangeArrowheads="1"/>
          </p:cNvSpPr>
          <p:nvPr/>
        </p:nvSpPr>
        <p:spPr bwMode="auto">
          <a:xfrm>
            <a:off x="2051050" y="1916113"/>
            <a:ext cx="2665413" cy="1512887"/>
          </a:xfrm>
          <a:prstGeom prst="ellipse">
            <a:avLst/>
          </a:prstGeom>
          <a:solidFill>
            <a:schemeClr val="bg1"/>
          </a:solidFill>
          <a:ln w="190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2195513" y="1916113"/>
            <a:ext cx="22860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/>
              <a:t>30% of the remittances are sent through ATM’s</a:t>
            </a:r>
          </a:p>
        </p:txBody>
      </p:sp>
      <p:pic>
        <p:nvPicPr>
          <p:cNvPr id="203791" name="Picture 15" descr="Colomb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63044">
            <a:off x="2700338" y="3573463"/>
            <a:ext cx="2036762" cy="1341437"/>
          </a:xfrm>
          <a:prstGeom prst="rect">
            <a:avLst/>
          </a:prstGeom>
          <a:noFill/>
          <a:effectLst>
            <a:outerShdw dist="1796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3794" name="Oval 18"/>
          <p:cNvSpPr>
            <a:spLocks noChangeArrowheads="1"/>
          </p:cNvSpPr>
          <p:nvPr/>
        </p:nvSpPr>
        <p:spPr bwMode="auto">
          <a:xfrm>
            <a:off x="2339975" y="5013325"/>
            <a:ext cx="2665413" cy="1223963"/>
          </a:xfrm>
          <a:prstGeom prst="ellipse">
            <a:avLst/>
          </a:prstGeom>
          <a:solidFill>
            <a:schemeClr val="bg1"/>
          </a:solidFill>
          <a:ln w="19050" cap="rnd" algn="ctr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  <a:p>
            <a:r>
              <a:rPr lang="es-ES"/>
              <a:t>Over 7.000 ATM’s </a:t>
            </a:r>
          </a:p>
          <a:p>
            <a:r>
              <a:rPr lang="es-ES"/>
              <a:t>throughout Spain</a:t>
            </a:r>
          </a:p>
          <a:p>
            <a:endParaRPr lang="es-ES" b="0"/>
          </a:p>
        </p:txBody>
      </p:sp>
      <p:sp>
        <p:nvSpPr>
          <p:cNvPr id="203796" name="Oval 20"/>
          <p:cNvSpPr>
            <a:spLocks noChangeArrowheads="1"/>
          </p:cNvSpPr>
          <p:nvPr/>
        </p:nvSpPr>
        <p:spPr bwMode="auto">
          <a:xfrm>
            <a:off x="5940425" y="5516563"/>
            <a:ext cx="2089150" cy="1152525"/>
          </a:xfrm>
          <a:prstGeom prst="ellipse">
            <a:avLst/>
          </a:prstGeom>
          <a:solidFill>
            <a:schemeClr val="bg1"/>
          </a:solidFill>
          <a:ln w="19050" cap="rnd" algn="ctr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24 / 7</a:t>
            </a:r>
          </a:p>
          <a:p>
            <a:r>
              <a:rPr lang="es-ES"/>
              <a:t>“Just in 2 clicks”</a:t>
            </a:r>
          </a:p>
        </p:txBody>
      </p:sp>
      <p:pic>
        <p:nvPicPr>
          <p:cNvPr id="203798" name="Picture 22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99" name="Rectangle 23"/>
          <p:cNvSpPr>
            <a:spLocks noChangeArrowheads="1"/>
          </p:cNvSpPr>
          <p:nvPr/>
        </p:nvSpPr>
        <p:spPr bwMode="auto">
          <a:xfrm>
            <a:off x="1116013" y="404813"/>
            <a:ext cx="4032250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s-ES" sz="3600">
                <a:latin typeface="Franklin Gothic Medium" pitchFamily="34" charset="0"/>
              </a:rPr>
              <a:t>ATM CHANNEL</a:t>
            </a:r>
            <a:r>
              <a:rPr lang="es-ES" sz="4500">
                <a:latin typeface="Franklin Gothic Medium" pitchFamily="34" charset="0"/>
              </a:rPr>
              <a:t> </a:t>
            </a:r>
            <a:r>
              <a:rPr lang="es-ES" sz="4400" b="0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2"/>
          <p:cNvSpPr>
            <a:spLocks noChangeArrowheads="1"/>
          </p:cNvSpPr>
          <p:nvPr/>
        </p:nvSpPr>
        <p:spPr bwMode="auto">
          <a:xfrm>
            <a:off x="0" y="188913"/>
            <a:ext cx="5148263" cy="533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  <a:buClr>
                <a:srgbClr val="F4C110"/>
              </a:buClr>
            </a:pPr>
            <a:r>
              <a:rPr lang="ca-ES" sz="2800">
                <a:latin typeface="Franklin Gothic Medium" pitchFamily="34" charset="0"/>
              </a:rPr>
              <a:t>International Transfer Card</a:t>
            </a:r>
          </a:p>
        </p:txBody>
      </p:sp>
      <p:graphicFrame>
        <p:nvGraphicFramePr>
          <p:cNvPr id="215043" name="Object 3"/>
          <p:cNvGraphicFramePr>
            <a:graphicFrameLocks noChangeAspect="1"/>
          </p:cNvGraphicFramePr>
          <p:nvPr/>
        </p:nvGraphicFramePr>
        <p:xfrm>
          <a:off x="827088" y="1125538"/>
          <a:ext cx="3762375" cy="5324475"/>
        </p:xfrm>
        <a:graphic>
          <a:graphicData uri="http://schemas.openxmlformats.org/presentationml/2006/ole">
            <p:oleObj spid="_x0000_s215043" name="Photo Editor Photo" r:id="rId4" imgW="3761905" imgH="5323810" progId="MSPhotoEd.3">
              <p:embed/>
            </p:oleObj>
          </a:graphicData>
        </a:graphic>
      </p:graphicFrame>
      <p:graphicFrame>
        <p:nvGraphicFramePr>
          <p:cNvPr id="215044" name="Object 4"/>
          <p:cNvGraphicFramePr>
            <a:graphicFrameLocks noGrp="1" noChangeAspect="1"/>
          </p:cNvGraphicFramePr>
          <p:nvPr>
            <p:ph/>
          </p:nvPr>
        </p:nvGraphicFramePr>
        <p:xfrm>
          <a:off x="5867400" y="2179638"/>
          <a:ext cx="2214563" cy="1425575"/>
        </p:xfrm>
        <a:graphic>
          <a:graphicData uri="http://schemas.openxmlformats.org/presentationml/2006/ole">
            <p:oleObj spid="_x0000_s215044" name="Photo Editor Photo" r:id="rId5" imgW="1854186" imgH="1193791" progId="MSPhotoEd.3">
              <p:embed/>
            </p:oleObj>
          </a:graphicData>
        </a:graphic>
      </p:graphicFrame>
      <p:pic>
        <p:nvPicPr>
          <p:cNvPr id="2150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149725"/>
            <a:ext cx="230346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rnd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rnd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va plantilla La Caix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nova plantilla La Caix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rnd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rnd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ova plantilla La Caix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a plantilla La Caix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va plantilla La Caix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a plantilla La Caix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a plantilla La Caix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a plantilla La Caix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a plantilla La Caix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rnd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rnd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1_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1_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490</Words>
  <Application>Microsoft Office PowerPoint</Application>
  <PresentationFormat>On-screen Show (4:3)</PresentationFormat>
  <Paragraphs>165</Paragraphs>
  <Slides>23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Verdana</vt:lpstr>
      <vt:lpstr>Times New Roman</vt:lpstr>
      <vt:lpstr>Tahoma</vt:lpstr>
      <vt:lpstr>Arial Black</vt:lpstr>
      <vt:lpstr>Franklin Gothic Medium</vt:lpstr>
      <vt:lpstr>Swis721 BT</vt:lpstr>
      <vt:lpstr>Wingdings</vt:lpstr>
      <vt:lpstr>1_Diseño predeterminado</vt:lpstr>
      <vt:lpstr>nova plantilla La Caixa</vt:lpstr>
      <vt:lpstr>Diseño predeterminado</vt:lpstr>
      <vt:lpstr>Bitmap Image</vt:lpstr>
      <vt:lpstr>Microsoft Photo Editor 3.0 Photo</vt:lpstr>
      <vt:lpstr>Microsoft Office Excel Chart</vt:lpstr>
      <vt:lpstr>Slide 1</vt:lpstr>
      <vt:lpstr>Slide 2</vt:lpstr>
      <vt:lpstr>Slide 3</vt:lpstr>
      <vt:lpstr>Slide 4</vt:lpstr>
      <vt:lpstr>Slide 5</vt:lpstr>
      <vt:lpstr>Slide 6</vt:lpstr>
      <vt:lpstr>Multi Channel....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Caixa d'Estalvis i Pensions de Barcelona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 Caixa</dc:creator>
  <cp:lastModifiedBy>anarod</cp:lastModifiedBy>
  <cp:revision>98</cp:revision>
  <dcterms:created xsi:type="dcterms:W3CDTF">2007-04-10T11:49:27Z</dcterms:created>
  <dcterms:modified xsi:type="dcterms:W3CDTF">2010-07-11T17:24:12Z</dcterms:modified>
</cp:coreProperties>
</file>