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rawings/legacyDiagramText4.bin" ContentType="application/vnd.ms-office.legacyDiagramText"/>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rawings/legacyDiagramText1.bin" ContentType="application/vnd.ms-office.legacyDiagramText"/>
  <Override PartName="/ppt/drawings/legacyDiagramText2.bin" ContentType="application/vnd.ms-office.legacyDiagramText"/>
  <Override PartName="/ppt/drawings/legacyDiagramText3.bin" ContentType="application/vnd.ms-office.legacyDiagramText"/>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88" r:id="rId4"/>
    <p:sldId id="271" r:id="rId5"/>
    <p:sldId id="284" r:id="rId6"/>
    <p:sldId id="263" r:id="rId7"/>
    <p:sldId id="268" r:id="rId8"/>
    <p:sldId id="289" r:id="rId9"/>
    <p:sldId id="276" r:id="rId10"/>
    <p:sldId id="285" r:id="rId11"/>
    <p:sldId id="266" r:id="rId12"/>
    <p:sldId id="272" r:id="rId13"/>
    <p:sldId id="273" r:id="rId14"/>
    <p:sldId id="290" r:id="rId15"/>
    <p:sldId id="277" r:id="rId16"/>
    <p:sldId id="296" r:id="rId17"/>
    <p:sldId id="297" r:id="rId18"/>
    <p:sldId id="291" r:id="rId19"/>
    <p:sldId id="275" r:id="rId20"/>
    <p:sldId id="278" r:id="rId21"/>
    <p:sldId id="286" r:id="rId22"/>
    <p:sldId id="274" r:id="rId23"/>
    <p:sldId id="269" r:id="rId24"/>
    <p:sldId id="281" r:id="rId25"/>
    <p:sldId id="279" r:id="rId26"/>
    <p:sldId id="280" r:id="rId27"/>
    <p:sldId id="282" r:id="rId28"/>
    <p:sldId id="283" r:id="rId29"/>
    <p:sldId id="295" r:id="rId30"/>
    <p:sldId id="292" r:id="rId31"/>
    <p:sldId id="294" r:id="rId32"/>
    <p:sldId id="293" r:id="rId33"/>
  </p:sldIdLst>
  <p:sldSz cx="9144000" cy="6858000" type="screen4x3"/>
  <p:notesSz cx="6858000" cy="9144000"/>
  <p:embeddedFontLst>
    <p:embeddedFont>
      <p:font typeface="Algerian" pitchFamily="82" charset="0"/>
      <p:regular r:id="rId34"/>
    </p:embeddedFont>
    <p:embeddedFont>
      <p:font typeface="Arial Black" pitchFamily="34" charset="0"/>
      <p:bold r:id="rId35"/>
    </p:embeddedFont>
  </p:embeddedFontLst>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47159B0-3745-4A09-B2F7-DD7F5735AAE9}"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4B7D317-111F-43C3-84F9-148BFBFBAFAB}"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B7DEE903-DB5F-43A7-B023-3E2162A4B4E5}"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B692769D-E1D8-4730-BFD8-1893E7EF2639}"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7CEA9BC-97CB-482C-81C4-E6BEB608D727}"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2CF682DE-584A-4A2D-8120-42454785DC18}"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F6CA11B7-C4A1-444C-AD66-59FF32B55C41}"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6C889608-0472-483E-860D-B6439EFBAD53}"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F399038C-327E-4F64-91D5-1A2018F06B21}"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3FEC045-2DA5-462E-8FDD-F8B923CFB0E4}"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B7BA9A89-B526-40BC-9AD7-F5E2982BAAE9}"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00200" y="274638"/>
            <a:ext cx="7086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1C35ACF-A373-4E16-8122-4804E54EEFFD}" type="slidenum">
              <a:rPr lang="es-ES"/>
              <a:pPr/>
              <a:t>‹#›</a:t>
            </a:fld>
            <a:endParaRPr lang="es-ES"/>
          </a:p>
        </p:txBody>
      </p:sp>
      <p:graphicFrame>
        <p:nvGraphicFramePr>
          <p:cNvPr id="1031" name="Object 7"/>
          <p:cNvGraphicFramePr>
            <a:graphicFrameLocks noChangeAspect="1"/>
          </p:cNvGraphicFramePr>
          <p:nvPr/>
        </p:nvGraphicFramePr>
        <p:xfrm>
          <a:off x="457200" y="304800"/>
          <a:ext cx="1044575" cy="1104900"/>
        </p:xfrm>
        <a:graphic>
          <a:graphicData uri="http://schemas.openxmlformats.org/presentationml/2006/ole">
            <p:oleObj spid="_x0000_s1031" name="Photo Editor Photo" r:id="rId14" imgW="4971429" imgH="5257143"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3600">
          <a:solidFill>
            <a:schemeClr val="tx2"/>
          </a:solidFill>
          <a:latin typeface="+mj-lt"/>
          <a:ea typeface="+mj-ea"/>
          <a:cs typeface="+mj-cs"/>
        </a:defRPr>
      </a:lvl1pPr>
      <a:lvl2pPr algn="ctr" rtl="0" fontAlgn="base">
        <a:spcBef>
          <a:spcPct val="0"/>
        </a:spcBef>
        <a:spcAft>
          <a:spcPct val="0"/>
        </a:spcAft>
        <a:defRPr sz="3600">
          <a:solidFill>
            <a:schemeClr val="tx2"/>
          </a:solidFill>
          <a:latin typeface="Arial" pitchFamily="34" charset="0"/>
        </a:defRPr>
      </a:lvl2pPr>
      <a:lvl3pPr algn="ctr" rtl="0" fontAlgn="base">
        <a:spcBef>
          <a:spcPct val="0"/>
        </a:spcBef>
        <a:spcAft>
          <a:spcPct val="0"/>
        </a:spcAft>
        <a:defRPr sz="3600">
          <a:solidFill>
            <a:schemeClr val="tx2"/>
          </a:solidFill>
          <a:latin typeface="Arial" pitchFamily="34" charset="0"/>
        </a:defRPr>
      </a:lvl3pPr>
      <a:lvl4pPr algn="ctr" rtl="0" fontAlgn="base">
        <a:spcBef>
          <a:spcPct val="0"/>
        </a:spcBef>
        <a:spcAft>
          <a:spcPct val="0"/>
        </a:spcAft>
        <a:defRPr sz="3600">
          <a:solidFill>
            <a:schemeClr val="tx2"/>
          </a:solidFill>
          <a:latin typeface="Arial" pitchFamily="34" charset="0"/>
        </a:defRPr>
      </a:lvl4pPr>
      <a:lvl5pPr algn="ctr" rtl="0" fontAlgn="base">
        <a:spcBef>
          <a:spcPct val="0"/>
        </a:spcBef>
        <a:spcAft>
          <a:spcPct val="0"/>
        </a:spcAft>
        <a:defRPr sz="3600">
          <a:solidFill>
            <a:schemeClr val="tx2"/>
          </a:solidFill>
          <a:latin typeface="Arial" pitchFamily="34" charset="0"/>
        </a:defRPr>
      </a:lvl5pPr>
      <a:lvl6pPr marL="457200" algn="ctr" rtl="0" fontAlgn="base">
        <a:spcBef>
          <a:spcPct val="0"/>
        </a:spcBef>
        <a:spcAft>
          <a:spcPct val="0"/>
        </a:spcAft>
        <a:defRPr sz="3600">
          <a:solidFill>
            <a:schemeClr val="tx2"/>
          </a:solidFill>
          <a:latin typeface="Arial" pitchFamily="34" charset="0"/>
        </a:defRPr>
      </a:lvl6pPr>
      <a:lvl7pPr marL="914400" algn="ctr" rtl="0" fontAlgn="base">
        <a:spcBef>
          <a:spcPct val="0"/>
        </a:spcBef>
        <a:spcAft>
          <a:spcPct val="0"/>
        </a:spcAft>
        <a:defRPr sz="3600">
          <a:solidFill>
            <a:schemeClr val="tx2"/>
          </a:solidFill>
          <a:latin typeface="Arial" pitchFamily="34" charset="0"/>
        </a:defRPr>
      </a:lvl7pPr>
      <a:lvl8pPr marL="1371600" algn="ctr" rtl="0" fontAlgn="base">
        <a:spcBef>
          <a:spcPct val="0"/>
        </a:spcBef>
        <a:spcAft>
          <a:spcPct val="0"/>
        </a:spcAft>
        <a:defRPr sz="3600">
          <a:solidFill>
            <a:schemeClr val="tx2"/>
          </a:solidFill>
          <a:latin typeface="Arial" pitchFamily="34" charset="0"/>
        </a:defRPr>
      </a:lvl8pPr>
      <a:lvl9pPr marL="1828800" algn="ctr" rtl="0" fontAlgn="base">
        <a:spcBef>
          <a:spcPct val="0"/>
        </a:spcBef>
        <a:spcAft>
          <a:spcPct val="0"/>
        </a:spcAft>
        <a:defRPr sz="36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eporfin.ecologicfinance.or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hyperlink" Target="../../../../Documents%20and%20Settings/Administrador/Mis%20documentos/Betsy%20-FOMIN/tablelinksonmouse" TargetMode="External"/><Relationship Id="rId2" Type="http://schemas.openxmlformats.org/officeDocument/2006/relationships/hyperlink" Target="http://www.caricom.org/jsp/community/agreement-accp.ht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ES" sz="3200" b="1">
                <a:latin typeface="Algerian" pitchFamily="82" charset="0"/>
              </a:rPr>
              <a:t>Regional Projects- Role, Results and Challenges for Supervision</a:t>
            </a:r>
          </a:p>
        </p:txBody>
      </p:sp>
      <p:sp>
        <p:nvSpPr>
          <p:cNvPr id="2051" name="Rectangle 3"/>
          <p:cNvSpPr>
            <a:spLocks noGrp="1" noChangeArrowheads="1"/>
          </p:cNvSpPr>
          <p:nvPr>
            <p:ph type="subTitle" idx="1"/>
          </p:nvPr>
        </p:nvSpPr>
        <p:spPr/>
        <p:txBody>
          <a:bodyPr/>
          <a:lstStyle/>
          <a:p>
            <a:endParaRPr lang="es-ES">
              <a:latin typeface="Algerian" pitchFamily="82" charset="0"/>
            </a:endParaRPr>
          </a:p>
          <a:p>
            <a:r>
              <a:rPr lang="es-ES">
                <a:latin typeface="Algerian" pitchFamily="82" charset="0"/>
              </a:rPr>
              <a:t>Kingston, Jamaica</a:t>
            </a:r>
          </a:p>
          <a:p>
            <a:r>
              <a:rPr lang="es-ES">
                <a:latin typeface="Algerian" pitchFamily="82" charset="0"/>
              </a:rPr>
              <a:t> May 3, 2007</a:t>
            </a:r>
          </a:p>
          <a:p>
            <a:endParaRPr lang="es-ES">
              <a:latin typeface="Algerian"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1028"/>
          <p:cNvSpPr>
            <a:spLocks noGrp="1" noChangeArrowheads="1"/>
          </p:cNvSpPr>
          <p:nvPr>
            <p:ph type="title"/>
          </p:nvPr>
        </p:nvSpPr>
        <p:spPr/>
        <p:txBody>
          <a:bodyPr/>
          <a:lstStyle/>
          <a:p>
            <a:r>
              <a:rPr lang="es-ES" sz="2800"/>
              <a:t>Operational structure-one agreement with the Bank, decentralized administration </a:t>
            </a:r>
          </a:p>
        </p:txBody>
      </p:sp>
      <p:graphicFrame>
        <p:nvGraphicFramePr>
          <p:cNvPr id="58368" name="Organization Chart 1024"/>
          <p:cNvGraphicFramePr>
            <a:graphicFrameLocks/>
          </p:cNvGraphicFramePr>
          <p:nvPr>
            <p:ph idx="1"/>
          </p:nvPr>
        </p:nvGraphicFramePr>
        <p:xfrm>
          <a:off x="468313" y="2060575"/>
          <a:ext cx="8208962" cy="4464050"/>
        </p:xfrm>
        <a:graphic>
          <a:graphicData uri="http://schemas.openxmlformats.org/drawingml/2006/compatibility">
            <com:legacyDrawing xmlns:com="http://schemas.openxmlformats.org/drawingml/2006/compatibility" spid="_x0000_s58368"/>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s-ES" sz="3200"/>
              <a:t>Operational structure</a:t>
            </a:r>
            <a:br>
              <a:rPr lang="es-ES" sz="3200"/>
            </a:br>
            <a:r>
              <a:rPr lang="es-ES" sz="3200"/>
              <a:t>one agreement</a:t>
            </a:r>
          </a:p>
        </p:txBody>
      </p:sp>
      <p:sp>
        <p:nvSpPr>
          <p:cNvPr id="14339" name="Rectangle 3"/>
          <p:cNvSpPr>
            <a:spLocks noGrp="1" noChangeArrowheads="1"/>
          </p:cNvSpPr>
          <p:nvPr>
            <p:ph type="body" idx="1"/>
          </p:nvPr>
        </p:nvSpPr>
        <p:spPr/>
        <p:txBody>
          <a:bodyPr/>
          <a:lstStyle/>
          <a:p>
            <a:pPr>
              <a:lnSpc>
                <a:spcPct val="90000"/>
              </a:lnSpc>
            </a:pPr>
            <a:r>
              <a:rPr lang="es-ES" sz="2800"/>
              <a:t>One technical cooperation agreement with lead agency and collaboration agreements (subagreements) between lead and sub-agencies</a:t>
            </a:r>
          </a:p>
          <a:p>
            <a:pPr lvl="1">
              <a:lnSpc>
                <a:spcPct val="90000"/>
              </a:lnSpc>
            </a:pPr>
            <a:r>
              <a:rPr lang="es-ES" sz="2400"/>
              <a:t>Advantages – Bank deals directly with lead implementing entity, regional considerations are managed by that entity.  Simpler for procurement and financial management –for the Bank. Reasonable for ex –post supervision of procurement and disbursement at lead agency, reduce paperflow.</a:t>
            </a:r>
          </a:p>
          <a:p>
            <a:pPr lvl="1">
              <a:lnSpc>
                <a:spcPct val="90000"/>
              </a:lnSpc>
            </a:pPr>
            <a:r>
              <a:rPr lang="es-ES" sz="2400"/>
              <a:t>Counterpart funding subdivided among participating countries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sz="2800"/>
              <a:t>Operation structure-one agreement, decentralized administration</a:t>
            </a:r>
          </a:p>
        </p:txBody>
      </p:sp>
      <p:sp>
        <p:nvSpPr>
          <p:cNvPr id="20483" name="Rectangle 3"/>
          <p:cNvSpPr>
            <a:spLocks noGrp="1" noChangeArrowheads="1"/>
          </p:cNvSpPr>
          <p:nvPr>
            <p:ph type="body" idx="1"/>
          </p:nvPr>
        </p:nvSpPr>
        <p:spPr>
          <a:xfrm>
            <a:off x="395288" y="1916113"/>
            <a:ext cx="8291512" cy="4210050"/>
          </a:xfrm>
        </p:spPr>
        <p:txBody>
          <a:bodyPr/>
          <a:lstStyle/>
          <a:p>
            <a:pPr>
              <a:lnSpc>
                <a:spcPct val="90000"/>
              </a:lnSpc>
            </a:pPr>
            <a:r>
              <a:rPr lang="es-ES" sz="2800"/>
              <a:t>Considerations</a:t>
            </a:r>
          </a:p>
          <a:p>
            <a:pPr lvl="1">
              <a:lnSpc>
                <a:spcPct val="90000"/>
              </a:lnSpc>
            </a:pPr>
            <a:r>
              <a:rPr lang="es-ES" sz="2400"/>
              <a:t>Potential reduced ownership on the part of sub-implementing entities</a:t>
            </a:r>
          </a:p>
          <a:p>
            <a:pPr lvl="1">
              <a:lnSpc>
                <a:spcPct val="90000"/>
              </a:lnSpc>
            </a:pPr>
            <a:r>
              <a:rPr lang="es-ES" sz="2400"/>
              <a:t>Perception of reduced status without a direct agreement with the Bank, possibly greater emphasis on central administration country (more money, more consultants of that nationality)</a:t>
            </a:r>
          </a:p>
          <a:p>
            <a:pPr lvl="1">
              <a:lnSpc>
                <a:spcPct val="90000"/>
              </a:lnSpc>
            </a:pPr>
            <a:r>
              <a:rPr lang="es-ES" sz="2400"/>
              <a:t>Counterpart funding subdivided among participating countries, more difficult to account for, frequently as attributions rather than funds in a separate bank account. Burden for lead agency.</a:t>
            </a:r>
          </a:p>
          <a:p>
            <a:pPr lvl="1">
              <a:lnSpc>
                <a:spcPct val="90000"/>
              </a:lnSpc>
            </a:pPr>
            <a:endParaRPr lang="es-ES" sz="2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sz="2800"/>
              <a:t>Operation structure-one agreement and sub agreements, decentralized administration</a:t>
            </a:r>
          </a:p>
        </p:txBody>
      </p:sp>
      <p:sp>
        <p:nvSpPr>
          <p:cNvPr id="21507" name="Rectangle 3"/>
          <p:cNvSpPr>
            <a:spLocks noGrp="1" noChangeArrowheads="1"/>
          </p:cNvSpPr>
          <p:nvPr>
            <p:ph type="body" idx="1"/>
          </p:nvPr>
        </p:nvSpPr>
        <p:spPr>
          <a:xfrm>
            <a:off x="250825" y="1773238"/>
            <a:ext cx="8435975" cy="4352925"/>
          </a:xfrm>
        </p:spPr>
        <p:txBody>
          <a:bodyPr/>
          <a:lstStyle/>
          <a:p>
            <a:pPr>
              <a:lnSpc>
                <a:spcPct val="90000"/>
              </a:lnSpc>
            </a:pPr>
            <a:r>
              <a:rPr lang="es-ES"/>
              <a:t>Considerations:</a:t>
            </a:r>
          </a:p>
          <a:p>
            <a:pPr lvl="1">
              <a:lnSpc>
                <a:spcPct val="90000"/>
              </a:lnSpc>
            </a:pPr>
            <a:r>
              <a:rPr lang="es-ES"/>
              <a:t>Single revolving fund from the Bank, requires sub-funds to sub-agencies – significant delays in justification and replenishment.  LMS isn´t structured as yet for decentralized administration (one revolving fund per agreement-ATN)</a:t>
            </a:r>
          </a:p>
          <a:p>
            <a:pPr lvl="1">
              <a:lnSpc>
                <a:spcPct val="90000"/>
              </a:lnSpc>
            </a:pPr>
            <a:r>
              <a:rPr lang="es-ES"/>
              <a:t>International funds transfers from lead agency to sub-agency in small amounts increase costs (depends on regional banking opportunities)</a:t>
            </a:r>
          </a:p>
          <a:p>
            <a:pPr lvl="1">
              <a:lnSpc>
                <a:spcPct val="90000"/>
              </a:lnSpc>
              <a:buFontTx/>
              <a:buNone/>
            </a:pPr>
            <a:endParaRPr lang="es-ES"/>
          </a:p>
          <a:p>
            <a:pPr lvl="1">
              <a:lnSpc>
                <a:spcPct val="90000"/>
              </a:lnSpc>
            </a:pP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600200" y="274638"/>
            <a:ext cx="7086600" cy="1498600"/>
          </a:xfrm>
        </p:spPr>
        <p:txBody>
          <a:bodyPr/>
          <a:lstStyle/>
          <a:p>
            <a:r>
              <a:rPr lang="es-ES" sz="2800"/>
              <a:t>Operational structure-one agreement and sub agreements, decentralized administration</a:t>
            </a:r>
          </a:p>
        </p:txBody>
      </p:sp>
      <p:sp>
        <p:nvSpPr>
          <p:cNvPr id="46083" name="Rectangle 3"/>
          <p:cNvSpPr>
            <a:spLocks noGrp="1" noChangeArrowheads="1"/>
          </p:cNvSpPr>
          <p:nvPr>
            <p:ph type="body" idx="1"/>
          </p:nvPr>
        </p:nvSpPr>
        <p:spPr>
          <a:xfrm>
            <a:off x="468313" y="2332038"/>
            <a:ext cx="8229600" cy="4525962"/>
          </a:xfrm>
        </p:spPr>
        <p:txBody>
          <a:bodyPr/>
          <a:lstStyle/>
          <a:p>
            <a:pPr lvl="1"/>
            <a:r>
              <a:rPr lang="es-ES"/>
              <a:t>Requieres additional administrative support usually at sub-agencies, depending on initial capacity. Usually MIF project funds significantly increase the budget of the entity, and can overwhelm their installed capacity, which they realize only after they have signed the project. (hubris)</a:t>
            </a:r>
          </a:p>
          <a:p>
            <a:pPr>
              <a:buFontTx/>
              <a:buNone/>
            </a:pP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S" sz="2800"/>
              <a:t>Operation structure-one agreement and subagreements, decentralized administration </a:t>
            </a:r>
          </a:p>
        </p:txBody>
      </p:sp>
      <p:sp>
        <p:nvSpPr>
          <p:cNvPr id="26627" name="Rectangle 3"/>
          <p:cNvSpPr>
            <a:spLocks noGrp="1" noChangeArrowheads="1"/>
          </p:cNvSpPr>
          <p:nvPr>
            <p:ph type="body" idx="1"/>
          </p:nvPr>
        </p:nvSpPr>
        <p:spPr>
          <a:xfrm>
            <a:off x="323850" y="1916113"/>
            <a:ext cx="8362950" cy="4210050"/>
          </a:xfrm>
        </p:spPr>
        <p:txBody>
          <a:bodyPr/>
          <a:lstStyle/>
          <a:p>
            <a:pPr lvl="1"/>
            <a:r>
              <a:rPr lang="es-ES" sz="2400"/>
              <a:t>Behaviors -Slow to initiate implementation, due to a double layer of learning curve with new hires at both levels,  project management training possibly less effective, little supervision experience at lead agency. Larger budget than usual for them.</a:t>
            </a:r>
          </a:p>
          <a:p>
            <a:pPr lvl="1"/>
            <a:r>
              <a:rPr lang="es-ES" sz="2400"/>
              <a:t>Contact sub-agencies/Bank infrequent. </a:t>
            </a:r>
          </a:p>
          <a:p>
            <a:pPr lvl="1"/>
            <a:r>
              <a:rPr lang="es-ES" sz="2400"/>
              <a:t>Requires sufficient budget for lead agency to travel to sites and hold group training and technical sessions. Skype and e-mail help but are not sufficient</a:t>
            </a:r>
          </a:p>
          <a:p>
            <a:endParaRPr lang="es-ES" sz="24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Results</a:t>
            </a:r>
          </a:p>
        </p:txBody>
      </p:sp>
      <p:sp>
        <p:nvSpPr>
          <p:cNvPr id="55299" name="Rectangle 3"/>
          <p:cNvSpPr>
            <a:spLocks noGrp="1" noChangeArrowheads="1"/>
          </p:cNvSpPr>
          <p:nvPr>
            <p:ph type="body" idx="1"/>
          </p:nvPr>
        </p:nvSpPr>
        <p:spPr/>
        <p:txBody>
          <a:bodyPr/>
          <a:lstStyle/>
          <a:p>
            <a:r>
              <a:rPr lang="en-US"/>
              <a:t>Successful results – Rainforest Alliance and sustainable tourism. Create and test training tools in different cultures, access fragile areas and vulnerable groups, enable technical and professional interchange with the international marketplace to sell the concept and build credibility.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Results</a:t>
            </a:r>
          </a:p>
        </p:txBody>
      </p:sp>
      <p:sp>
        <p:nvSpPr>
          <p:cNvPr id="56323" name="Rectangle 3"/>
          <p:cNvSpPr>
            <a:spLocks noGrp="1" noChangeArrowheads="1"/>
          </p:cNvSpPr>
          <p:nvPr>
            <p:ph type="body" idx="1"/>
          </p:nvPr>
        </p:nvSpPr>
        <p:spPr/>
        <p:txBody>
          <a:bodyPr/>
          <a:lstStyle/>
          <a:p>
            <a:r>
              <a:rPr lang="en-US" sz="2800"/>
              <a:t>Not so successful results – 50/50 partnership for outsourcing of design, supervision and evaluation. Lack of guaranteed cofinancing led to buy-in to other donor projects, reducing focus, influence, compliance and extending both the commitment and implementation periods.  Executing institution – (University) chosen did not have installed capacity nor mandate for a grant-making agency.  COF involvement in design and supervision greater than envisioned.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title"/>
          </p:nvPr>
        </p:nvSpPr>
        <p:spPr/>
        <p:txBody>
          <a:bodyPr/>
          <a:lstStyle/>
          <a:p>
            <a:r>
              <a:rPr lang="es-ES"/>
              <a:t>Options for supervision</a:t>
            </a:r>
          </a:p>
        </p:txBody>
      </p:sp>
      <p:pic>
        <p:nvPicPr>
          <p:cNvPr id="47113" name="Picture 9" descr="j0293844"/>
          <p:cNvPicPr>
            <a:picLocks noGrp="1" noChangeAspect="1" noChangeArrowheads="1"/>
          </p:cNvPicPr>
          <p:nvPr>
            <p:ph idx="1"/>
          </p:nvPr>
        </p:nvPicPr>
        <p:blipFill>
          <a:blip r:embed="rId2" cstate="print"/>
          <a:srcRect/>
          <a:stretch>
            <a:fillRect/>
          </a:stretch>
        </p:blipFill>
        <p:spPr>
          <a:xfrm>
            <a:off x="3702050" y="2949575"/>
            <a:ext cx="1738313" cy="182721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t>Options for supervision</a:t>
            </a:r>
          </a:p>
        </p:txBody>
      </p:sp>
      <p:sp>
        <p:nvSpPr>
          <p:cNvPr id="23555" name="Rectangle 3"/>
          <p:cNvSpPr>
            <a:spLocks noGrp="1" noChangeArrowheads="1"/>
          </p:cNvSpPr>
          <p:nvPr>
            <p:ph type="body" idx="1"/>
          </p:nvPr>
        </p:nvSpPr>
        <p:spPr>
          <a:xfrm>
            <a:off x="539750" y="1268413"/>
            <a:ext cx="8147050" cy="4857750"/>
          </a:xfrm>
        </p:spPr>
        <p:txBody>
          <a:bodyPr/>
          <a:lstStyle/>
          <a:p>
            <a:pPr marL="609600" indent="-609600">
              <a:lnSpc>
                <a:spcPct val="90000"/>
              </a:lnSpc>
            </a:pPr>
            <a:endParaRPr lang="es-ES" sz="2800"/>
          </a:p>
          <a:p>
            <a:pPr marL="609600" indent="-609600">
              <a:lnSpc>
                <a:spcPct val="90000"/>
              </a:lnSpc>
              <a:buFontTx/>
              <a:buAutoNum type="arabicPeriod"/>
            </a:pPr>
            <a:r>
              <a:rPr lang="es-ES" sz="2800"/>
              <a:t>COF with lead agency reviews all procurement ex -ante or ex –post (ultimately responsible)</a:t>
            </a:r>
          </a:p>
          <a:p>
            <a:pPr marL="609600" indent="-609600">
              <a:lnSpc>
                <a:spcPct val="90000"/>
              </a:lnSpc>
              <a:buFontTx/>
              <a:buAutoNum type="arabicPeriod"/>
            </a:pPr>
            <a:r>
              <a:rPr lang="es-ES" sz="2800"/>
              <a:t>COF with lead agency carries out technical inspection visits, (big projects, remote areas, cost considerations)</a:t>
            </a:r>
          </a:p>
          <a:p>
            <a:pPr marL="609600" indent="-609600">
              <a:lnSpc>
                <a:spcPct val="90000"/>
              </a:lnSpc>
              <a:buFontTx/>
              <a:buAutoNum type="arabicPeriod"/>
            </a:pPr>
            <a:r>
              <a:rPr lang="es-ES" sz="2800"/>
              <a:t>COF in country carries out inspection visit on request, with specific TOR and visit report.  Depends on relationships between specialists, workload and technical areas of interest.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s-ES"/>
              <a:t>What makes a project regional?</a:t>
            </a:r>
          </a:p>
        </p:txBody>
      </p:sp>
      <p:sp>
        <p:nvSpPr>
          <p:cNvPr id="5123" name="Rectangle 3"/>
          <p:cNvSpPr>
            <a:spLocks noGrp="1" noChangeArrowheads="1"/>
          </p:cNvSpPr>
          <p:nvPr>
            <p:ph type="body" idx="1"/>
          </p:nvPr>
        </p:nvSpPr>
        <p:spPr/>
        <p:txBody>
          <a:bodyPr/>
          <a:lstStyle/>
          <a:p>
            <a:pPr>
              <a:lnSpc>
                <a:spcPct val="90000"/>
              </a:lnSpc>
            </a:pPr>
            <a:r>
              <a:rPr lang="es-ES" sz="2400"/>
              <a:t>Topics relevant for regional integration – (public sector, public goods)</a:t>
            </a:r>
          </a:p>
          <a:p>
            <a:pPr>
              <a:lnSpc>
                <a:spcPct val="90000"/>
              </a:lnSpc>
            </a:pPr>
            <a:r>
              <a:rPr lang="es-ES" sz="2400"/>
              <a:t>Transfer of knowledge or technologies – leader and “adopting” countries</a:t>
            </a:r>
          </a:p>
          <a:p>
            <a:pPr>
              <a:lnSpc>
                <a:spcPct val="90000"/>
              </a:lnSpc>
            </a:pPr>
            <a:r>
              <a:rPr lang="es-ES" sz="2400"/>
              <a:t>New concepts, similar approaches in all countries (homogenous cultures). Looking for similar or different results.</a:t>
            </a:r>
          </a:p>
          <a:p>
            <a:pPr>
              <a:lnSpc>
                <a:spcPct val="90000"/>
              </a:lnSpc>
            </a:pPr>
            <a:r>
              <a:rPr lang="es-ES" sz="2400"/>
              <a:t>New concepts, different approaches in each country (heterogenous cultures). Looking for similar or different results.</a:t>
            </a:r>
          </a:p>
          <a:p>
            <a:pPr>
              <a:lnSpc>
                <a:spcPct val="90000"/>
              </a:lnSpc>
            </a:pPr>
            <a:r>
              <a:rPr lang="es-ES" sz="2400"/>
              <a:t>Small size of individual countries or projects not eligible for funding under delegation of authority.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a:t>Options for supervision</a:t>
            </a:r>
          </a:p>
        </p:txBody>
      </p:sp>
      <p:sp>
        <p:nvSpPr>
          <p:cNvPr id="27651" name="Rectangle 3"/>
          <p:cNvSpPr>
            <a:spLocks noGrp="1" noChangeArrowheads="1"/>
          </p:cNvSpPr>
          <p:nvPr>
            <p:ph type="body" idx="1"/>
          </p:nvPr>
        </p:nvSpPr>
        <p:spPr/>
        <p:txBody>
          <a:bodyPr/>
          <a:lstStyle/>
          <a:p>
            <a:pPr lvl="1"/>
            <a:r>
              <a:rPr lang="es-ES"/>
              <a:t>Concentrate on lead agency administration and use baseline study, mid term and final evaluations to cover all countries in technical areas.  Have periodic project coordination meetings programmed held in country with lead agency, and attend. Annual audits, including all subagreements. (cost)</a:t>
            </a:r>
          </a:p>
          <a:p>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p:txBody>
          <a:bodyPr/>
          <a:lstStyle/>
          <a:p>
            <a:r>
              <a:rPr lang="es-ES" sz="3200"/>
              <a:t>Operational structure- multiple agreements</a:t>
            </a:r>
          </a:p>
        </p:txBody>
      </p:sp>
      <p:pic>
        <p:nvPicPr>
          <p:cNvPr id="38918" name="Picture 6" descr="Colinas azules"/>
          <p:cNvPicPr>
            <a:picLocks noChangeAspect="1" noChangeArrowheads="1"/>
          </p:cNvPicPr>
          <p:nvPr>
            <p:ph idx="1"/>
          </p:nvPr>
        </p:nvPicPr>
        <p:blipFill>
          <a:blip r:embed="rId2" cstate="print"/>
          <a:srcRect/>
          <a:stretch>
            <a:fillRect/>
          </a:stretch>
        </p:blipFill>
        <p:spPr>
          <a:xfrm>
            <a:off x="1403350" y="1768475"/>
            <a:ext cx="6048375" cy="4538663"/>
          </a:xfrm>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sz="3200"/>
              <a:t>Operational structure- multiple agreements</a:t>
            </a:r>
          </a:p>
        </p:txBody>
      </p:sp>
      <p:sp>
        <p:nvSpPr>
          <p:cNvPr id="22531" name="Rectangle 3"/>
          <p:cNvSpPr>
            <a:spLocks noGrp="1" noChangeArrowheads="1"/>
          </p:cNvSpPr>
          <p:nvPr>
            <p:ph type="body" idx="1"/>
          </p:nvPr>
        </p:nvSpPr>
        <p:spPr>
          <a:xfrm>
            <a:off x="395288" y="1844675"/>
            <a:ext cx="8229600" cy="4525963"/>
          </a:xfrm>
        </p:spPr>
        <p:txBody>
          <a:bodyPr/>
          <a:lstStyle/>
          <a:p>
            <a:r>
              <a:rPr lang="es-ES" sz="2800"/>
              <a:t>Central agreement with lead agency to cover regional aspects</a:t>
            </a:r>
          </a:p>
          <a:p>
            <a:r>
              <a:rPr lang="es-ES" sz="2800"/>
              <a:t>Separate TC with each country</a:t>
            </a:r>
          </a:p>
          <a:p>
            <a:endParaRPr lang="es-ES" sz="28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sz="3200"/>
              <a:t>Operation structure-separate agreements</a:t>
            </a:r>
          </a:p>
        </p:txBody>
      </p:sp>
      <p:sp>
        <p:nvSpPr>
          <p:cNvPr id="17411" name="Rectangle 3"/>
          <p:cNvSpPr>
            <a:spLocks noGrp="1" noChangeArrowheads="1"/>
          </p:cNvSpPr>
          <p:nvPr>
            <p:ph type="body" idx="1"/>
          </p:nvPr>
        </p:nvSpPr>
        <p:spPr/>
        <p:txBody>
          <a:bodyPr/>
          <a:lstStyle/>
          <a:p>
            <a:pPr>
              <a:lnSpc>
                <a:spcPct val="80000"/>
              </a:lnSpc>
            </a:pPr>
            <a:r>
              <a:rPr lang="es-ES" sz="2800"/>
              <a:t>Considerations</a:t>
            </a:r>
          </a:p>
          <a:p>
            <a:pPr>
              <a:lnSpc>
                <a:spcPct val="80000"/>
              </a:lnSpc>
            </a:pPr>
            <a:endParaRPr lang="es-ES" sz="2800"/>
          </a:p>
          <a:p>
            <a:pPr lvl="1">
              <a:lnSpc>
                <a:spcPct val="80000"/>
              </a:lnSpc>
            </a:pPr>
            <a:r>
              <a:rPr lang="es-ES" sz="2600"/>
              <a:t>Depends on size of national portion, and type of support (ta, training, matching grants)</a:t>
            </a:r>
          </a:p>
          <a:p>
            <a:pPr lvl="1">
              <a:lnSpc>
                <a:spcPct val="80000"/>
              </a:lnSpc>
            </a:pPr>
            <a:r>
              <a:rPr lang="es-ES" sz="2600"/>
              <a:t>Allows for different project execution pace in countries, and dropouts</a:t>
            </a:r>
          </a:p>
          <a:p>
            <a:pPr lvl="1">
              <a:lnSpc>
                <a:spcPct val="80000"/>
              </a:lnSpc>
            </a:pPr>
            <a:r>
              <a:rPr lang="es-ES" sz="2600"/>
              <a:t>Administrative structure in each country</a:t>
            </a:r>
          </a:p>
          <a:p>
            <a:pPr lvl="1">
              <a:lnSpc>
                <a:spcPct val="80000"/>
              </a:lnSpc>
            </a:pPr>
            <a:r>
              <a:rPr lang="es-ES" sz="2600"/>
              <a:t>Crossed conditionality, scheduling and shared costs for regional aspects, potential delays</a:t>
            </a:r>
          </a:p>
          <a:p>
            <a:pPr lvl="1">
              <a:lnSpc>
                <a:spcPct val="80000"/>
              </a:lnSpc>
            </a:pPr>
            <a:r>
              <a:rPr lang="es-ES" sz="2600"/>
              <a:t>Lead agency depends on goodwill, doesn´t control finances of national projects</a:t>
            </a:r>
          </a:p>
          <a:p>
            <a:pPr>
              <a:lnSpc>
                <a:spcPct val="80000"/>
              </a:lnSpc>
            </a:pPr>
            <a:endParaRPr lang="es-ES" sz="26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sz="3200"/>
              <a:t>Operation structure-separate agreements</a:t>
            </a:r>
          </a:p>
        </p:txBody>
      </p:sp>
      <p:sp>
        <p:nvSpPr>
          <p:cNvPr id="30723" name="Rectangle 3"/>
          <p:cNvSpPr>
            <a:spLocks noGrp="1" noChangeArrowheads="1"/>
          </p:cNvSpPr>
          <p:nvPr>
            <p:ph type="body" idx="1"/>
          </p:nvPr>
        </p:nvSpPr>
        <p:spPr>
          <a:xfrm>
            <a:off x="395288" y="1773238"/>
            <a:ext cx="8291512" cy="4352925"/>
          </a:xfrm>
        </p:spPr>
        <p:txBody>
          <a:bodyPr/>
          <a:lstStyle/>
          <a:p>
            <a:pPr lvl="1"/>
            <a:r>
              <a:rPr lang="es-ES"/>
              <a:t>One MPPMR for all agreements and implementing agencies</a:t>
            </a:r>
          </a:p>
          <a:p>
            <a:pPr lvl="1"/>
            <a:r>
              <a:rPr lang="es-ES"/>
              <a:t>LMS doesn´t accumulate counterpart correctly in its present application, (by TC not by ATN) skewing information on MPPMR	</a:t>
            </a:r>
          </a:p>
          <a:p>
            <a:endParaRPr lang="es-ES" sz="28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a:t>Supervision</a:t>
            </a:r>
          </a:p>
        </p:txBody>
      </p:sp>
      <p:sp>
        <p:nvSpPr>
          <p:cNvPr id="28675" name="Rectangle 3"/>
          <p:cNvSpPr>
            <a:spLocks noGrp="1" noChangeArrowheads="1"/>
          </p:cNvSpPr>
          <p:nvPr>
            <p:ph type="body" idx="1"/>
          </p:nvPr>
        </p:nvSpPr>
        <p:spPr>
          <a:xfrm>
            <a:off x="468313" y="1600200"/>
            <a:ext cx="8218487" cy="4997450"/>
          </a:xfrm>
        </p:spPr>
        <p:txBody>
          <a:bodyPr/>
          <a:lstStyle/>
          <a:p>
            <a:r>
              <a:rPr lang="es-ES"/>
              <a:t>Similar to national project, requieres coordination among national projects and regional core</a:t>
            </a:r>
          </a:p>
          <a:p>
            <a:r>
              <a:rPr lang="es-ES"/>
              <a:t>Requires coordination among COFs for MPPMR, baseline and evaluations for economies of scale and/or single consulting contract </a:t>
            </a:r>
          </a:p>
        </p:txBody>
      </p:sp>
      <p:pic>
        <p:nvPicPr>
          <p:cNvPr id="28677" name="Picture 5" descr="j0297707"/>
          <p:cNvPicPr>
            <a:picLocks noChangeAspect="1" noChangeArrowheads="1"/>
          </p:cNvPicPr>
          <p:nvPr/>
        </p:nvPicPr>
        <p:blipFill>
          <a:blip r:embed="rId2" cstate="print"/>
          <a:srcRect/>
          <a:stretch>
            <a:fillRect/>
          </a:stretch>
        </p:blipFill>
        <p:spPr bwMode="auto">
          <a:xfrm>
            <a:off x="6948488" y="4292600"/>
            <a:ext cx="1479550" cy="1820863"/>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a:t>Coordination among COF</a:t>
            </a:r>
          </a:p>
        </p:txBody>
      </p:sp>
      <p:sp>
        <p:nvSpPr>
          <p:cNvPr id="29699" name="Rectangle 3"/>
          <p:cNvSpPr>
            <a:spLocks noGrp="1" noChangeArrowheads="1"/>
          </p:cNvSpPr>
          <p:nvPr>
            <p:ph type="body" idx="1"/>
          </p:nvPr>
        </p:nvSpPr>
        <p:spPr/>
        <p:txBody>
          <a:bodyPr/>
          <a:lstStyle/>
          <a:p>
            <a:r>
              <a:rPr lang="es-ES"/>
              <a:t>Different Representatives and corporate culture</a:t>
            </a:r>
          </a:p>
          <a:p>
            <a:r>
              <a:rPr lang="es-ES"/>
              <a:t>Different management styles</a:t>
            </a:r>
          </a:p>
          <a:p>
            <a:r>
              <a:rPr lang="es-ES"/>
              <a:t>Different approach with implementing agencies and procurement</a:t>
            </a:r>
          </a:p>
          <a:p>
            <a:r>
              <a:rPr lang="es-ES"/>
              <a:t>Different perceptions and classification of MPPMR</a:t>
            </a:r>
          </a:p>
          <a:p>
            <a:r>
              <a:rPr lang="es-ES"/>
              <a:t>Different MIF vs. Sector Specialist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sz="3200"/>
              <a:t>Project management and team building</a:t>
            </a:r>
          </a:p>
        </p:txBody>
      </p:sp>
      <p:sp>
        <p:nvSpPr>
          <p:cNvPr id="31747" name="Rectangle 3"/>
          <p:cNvSpPr>
            <a:spLocks noGrp="1" noChangeArrowheads="1"/>
          </p:cNvSpPr>
          <p:nvPr>
            <p:ph type="body" idx="1"/>
          </p:nvPr>
        </p:nvSpPr>
        <p:spPr/>
        <p:txBody>
          <a:bodyPr/>
          <a:lstStyle/>
          <a:p>
            <a:pPr>
              <a:lnSpc>
                <a:spcPct val="80000"/>
              </a:lnSpc>
            </a:pPr>
            <a:r>
              <a:rPr lang="es-ES" sz="2400"/>
              <a:t>Form</a:t>
            </a:r>
          </a:p>
          <a:p>
            <a:pPr>
              <a:lnSpc>
                <a:spcPct val="80000"/>
              </a:lnSpc>
            </a:pPr>
            <a:r>
              <a:rPr lang="es-ES" sz="2400"/>
              <a:t>Storm</a:t>
            </a:r>
          </a:p>
          <a:p>
            <a:pPr>
              <a:lnSpc>
                <a:spcPct val="80000"/>
              </a:lnSpc>
            </a:pPr>
            <a:r>
              <a:rPr lang="es-ES" sz="2400"/>
              <a:t>Norm</a:t>
            </a:r>
          </a:p>
          <a:p>
            <a:pPr>
              <a:lnSpc>
                <a:spcPct val="80000"/>
              </a:lnSpc>
            </a:pPr>
            <a:r>
              <a:rPr lang="es-ES" sz="2400"/>
              <a:t>Perform</a:t>
            </a:r>
          </a:p>
          <a:p>
            <a:pPr>
              <a:lnSpc>
                <a:spcPct val="80000"/>
              </a:lnSpc>
            </a:pPr>
            <a:r>
              <a:rPr lang="es-ES" sz="2400"/>
              <a:t>Evaluate and disband</a:t>
            </a:r>
          </a:p>
          <a:p>
            <a:pPr>
              <a:lnSpc>
                <a:spcPct val="80000"/>
              </a:lnSpc>
            </a:pPr>
            <a:endParaRPr lang="es-ES" sz="2400"/>
          </a:p>
          <a:p>
            <a:pPr>
              <a:lnSpc>
                <a:spcPct val="80000"/>
              </a:lnSpc>
            </a:pPr>
            <a:r>
              <a:rPr lang="es-ES" sz="2400"/>
              <a:t>IDB/MIF interventions –clear objectives reached with the implementing agency, coherent components, initial indicators and roadmap, have them hire a solid project manager, provide them with tools and training to minimize the sense of being overwhelmed with information.</a:t>
            </a:r>
          </a:p>
          <a:p>
            <a:pPr>
              <a:lnSpc>
                <a:spcPct val="80000"/>
              </a:lnSpc>
              <a:buFontTx/>
              <a:buNone/>
            </a:pPr>
            <a:r>
              <a:rPr lang="es-ES" sz="2400"/>
              <a:t> </a:t>
            </a:r>
          </a:p>
        </p:txBody>
      </p:sp>
      <p:pic>
        <p:nvPicPr>
          <p:cNvPr id="31748" name="Picture 4" descr="j0299171"/>
          <p:cNvPicPr>
            <a:picLocks noChangeAspect="1" noChangeArrowheads="1"/>
          </p:cNvPicPr>
          <p:nvPr/>
        </p:nvPicPr>
        <p:blipFill>
          <a:blip r:embed="rId2" cstate="print"/>
          <a:srcRect/>
          <a:stretch>
            <a:fillRect/>
          </a:stretch>
        </p:blipFill>
        <p:spPr bwMode="auto">
          <a:xfrm>
            <a:off x="5651500" y="1628775"/>
            <a:ext cx="1535113" cy="180975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a:t>Tools</a:t>
            </a:r>
          </a:p>
        </p:txBody>
      </p:sp>
      <p:sp>
        <p:nvSpPr>
          <p:cNvPr id="32771" name="Rectangle 3"/>
          <p:cNvSpPr>
            <a:spLocks noGrp="1" noChangeArrowheads="1"/>
          </p:cNvSpPr>
          <p:nvPr>
            <p:ph type="body" idx="1"/>
          </p:nvPr>
        </p:nvSpPr>
        <p:spPr>
          <a:xfrm>
            <a:off x="395288" y="2060575"/>
            <a:ext cx="8291512" cy="4065588"/>
          </a:xfrm>
        </p:spPr>
        <p:txBody>
          <a:bodyPr/>
          <a:lstStyle/>
          <a:p>
            <a:pPr>
              <a:lnSpc>
                <a:spcPct val="90000"/>
              </a:lnSpc>
            </a:pPr>
            <a:r>
              <a:rPr lang="es-ES" sz="2000" b="1"/>
              <a:t>Workplan</a:t>
            </a:r>
            <a:r>
              <a:rPr lang="es-ES" sz="2000"/>
              <a:t> – annotated schedule of activities broken into contracting actions, identifying sequential or simultaneous actions. Have them analyze and re-think the GANTT in the design documents.</a:t>
            </a:r>
          </a:p>
          <a:p>
            <a:pPr>
              <a:lnSpc>
                <a:spcPct val="90000"/>
              </a:lnSpc>
            </a:pPr>
            <a:r>
              <a:rPr lang="es-ES" sz="2000" b="1"/>
              <a:t>Draft TORs</a:t>
            </a:r>
            <a:r>
              <a:rPr lang="es-ES" sz="2000"/>
              <a:t>, and provide training in selection criteria and processes. Pull out the relevant sections of GS-2350-7 and GS-2349-7. Lesson learned - People can read, but they usually don´t.</a:t>
            </a:r>
          </a:p>
          <a:p>
            <a:pPr>
              <a:lnSpc>
                <a:spcPct val="90000"/>
              </a:lnSpc>
            </a:pPr>
            <a:r>
              <a:rPr lang="es-ES" sz="2000" b="1"/>
              <a:t>Model contracts</a:t>
            </a:r>
            <a:r>
              <a:rPr lang="es-ES" sz="2000"/>
              <a:t> for individuals, consulting firms and services</a:t>
            </a:r>
          </a:p>
          <a:p>
            <a:pPr>
              <a:lnSpc>
                <a:spcPct val="90000"/>
              </a:lnSpc>
            </a:pPr>
            <a:r>
              <a:rPr lang="es-ES" sz="2000"/>
              <a:t>Arrival of </a:t>
            </a:r>
            <a:r>
              <a:rPr lang="es-ES" sz="2000" b="1"/>
              <a:t>PROMIS</a:t>
            </a:r>
            <a:r>
              <a:rPr lang="es-ES" sz="2000"/>
              <a:t> for procurement, </a:t>
            </a:r>
            <a:r>
              <a:rPr lang="es-ES" sz="2000" b="1"/>
              <a:t>LMS 2</a:t>
            </a:r>
            <a:r>
              <a:rPr lang="es-ES" sz="2000"/>
              <a:t> for disbursements and </a:t>
            </a:r>
            <a:r>
              <a:rPr lang="es-ES" sz="2000" b="1"/>
              <a:t>SISCOR 3</a:t>
            </a:r>
            <a:r>
              <a:rPr lang="es-ES" sz="2000"/>
              <a:t> for electronic correspondence will either simplify or complicate MIF projects, depending on rigidities and workflow requirements. </a:t>
            </a:r>
          </a:p>
        </p:txBody>
      </p:sp>
      <p:pic>
        <p:nvPicPr>
          <p:cNvPr id="32773" name="Picture 5" descr="j0205582"/>
          <p:cNvPicPr>
            <a:picLocks noChangeAspect="1" noChangeArrowheads="1"/>
          </p:cNvPicPr>
          <p:nvPr/>
        </p:nvPicPr>
        <p:blipFill>
          <a:blip r:embed="rId2" cstate="print"/>
          <a:srcRect/>
          <a:stretch>
            <a:fillRect/>
          </a:stretch>
        </p:blipFill>
        <p:spPr bwMode="auto">
          <a:xfrm>
            <a:off x="6372225" y="260350"/>
            <a:ext cx="1776413" cy="1630363"/>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Tools</a:t>
            </a:r>
          </a:p>
        </p:txBody>
      </p:sp>
      <p:sp>
        <p:nvSpPr>
          <p:cNvPr id="53251" name="Rectangle 3"/>
          <p:cNvSpPr>
            <a:spLocks noGrp="1" noChangeArrowheads="1"/>
          </p:cNvSpPr>
          <p:nvPr>
            <p:ph type="body" idx="1"/>
          </p:nvPr>
        </p:nvSpPr>
        <p:spPr/>
        <p:txBody>
          <a:bodyPr/>
          <a:lstStyle/>
          <a:p>
            <a:r>
              <a:rPr lang="en-US" sz="2800"/>
              <a:t>Check on their policies and procedures on travel and per diem, purchasing and contracting consultants.</a:t>
            </a:r>
          </a:p>
          <a:p>
            <a:r>
              <a:rPr lang="en-US" sz="2800"/>
              <a:t>Check on their cost center accounting capability</a:t>
            </a:r>
          </a:p>
          <a:p>
            <a:r>
              <a:rPr lang="en-US" sz="2800"/>
              <a:t>Use electronic documents and correspondence, make sure they have adequate software applications and connectivity with an organizational server or site for official correspondence.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1028"/>
          <p:cNvSpPr>
            <a:spLocks noGrp="1" noChangeArrowheads="1"/>
          </p:cNvSpPr>
          <p:nvPr>
            <p:ph type="title"/>
          </p:nvPr>
        </p:nvSpPr>
        <p:spPr/>
        <p:txBody>
          <a:bodyPr/>
          <a:lstStyle/>
          <a:p>
            <a:r>
              <a:rPr lang="es-ES"/>
              <a:t>It all depends on what the objectives are, and if you have a solid executing agency.</a:t>
            </a:r>
          </a:p>
        </p:txBody>
      </p:sp>
      <p:pic>
        <p:nvPicPr>
          <p:cNvPr id="43014" name="Picture 1030" descr="BD18239_"/>
          <p:cNvPicPr>
            <a:picLocks noGrp="1" noChangeAspect="1" noChangeArrowheads="1"/>
          </p:cNvPicPr>
          <p:nvPr>
            <p:ph idx="1"/>
          </p:nvPr>
        </p:nvPicPr>
        <p:blipFill>
          <a:blip r:embed="rId2" cstate="print"/>
          <a:srcRect/>
          <a:stretch>
            <a:fillRect/>
          </a:stretch>
        </p:blipFill>
        <p:spPr>
          <a:xfrm>
            <a:off x="2317750" y="1600200"/>
            <a:ext cx="4508500" cy="4525963"/>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s-ES"/>
              <a:t>Tools</a:t>
            </a:r>
          </a:p>
        </p:txBody>
      </p:sp>
      <p:sp>
        <p:nvSpPr>
          <p:cNvPr id="49155" name="Rectangle 3"/>
          <p:cNvSpPr>
            <a:spLocks noGrp="1" noChangeArrowheads="1"/>
          </p:cNvSpPr>
          <p:nvPr>
            <p:ph type="body" idx="1"/>
          </p:nvPr>
        </p:nvSpPr>
        <p:spPr>
          <a:xfrm>
            <a:off x="539750" y="2276475"/>
            <a:ext cx="8147050" cy="3849688"/>
          </a:xfrm>
        </p:spPr>
        <p:txBody>
          <a:bodyPr/>
          <a:lstStyle/>
          <a:p>
            <a:pPr>
              <a:lnSpc>
                <a:spcPct val="90000"/>
              </a:lnSpc>
            </a:pPr>
            <a:r>
              <a:rPr lang="es-ES" sz="2800" b="1"/>
              <a:t>Semester reports</a:t>
            </a:r>
            <a:r>
              <a:rPr lang="es-ES" sz="2800"/>
              <a:t> -agree on a simplified format for overall project and for sub-projects –that gets to the point of the indicators from the logical framework, and can make PPMR easier. </a:t>
            </a:r>
          </a:p>
          <a:p>
            <a:pPr>
              <a:lnSpc>
                <a:spcPct val="90000"/>
              </a:lnSpc>
            </a:pPr>
            <a:r>
              <a:rPr lang="es-ES" sz="2800" b="1"/>
              <a:t>Disbursement requests</a:t>
            </a:r>
            <a:r>
              <a:rPr lang="es-ES" sz="2800"/>
              <a:t> – agree with the financial specialist and the lead agency on the format for information from sub-projects and level of supporting documentation (may change with outsourcing of financial functions). Go expost wherever possible.</a:t>
            </a:r>
          </a:p>
          <a:p>
            <a:pPr>
              <a:lnSpc>
                <a:spcPct val="90000"/>
              </a:lnSpc>
            </a:pPr>
            <a:endParaRPr lang="es-ES" sz="2800"/>
          </a:p>
        </p:txBody>
      </p:sp>
      <p:pic>
        <p:nvPicPr>
          <p:cNvPr id="49158" name="Picture 6" descr="j0205466"/>
          <p:cNvPicPr>
            <a:picLocks noChangeAspect="1" noChangeArrowheads="1"/>
          </p:cNvPicPr>
          <p:nvPr/>
        </p:nvPicPr>
        <p:blipFill>
          <a:blip r:embed="rId2" cstate="print"/>
          <a:srcRect/>
          <a:stretch>
            <a:fillRect/>
          </a:stretch>
        </p:blipFill>
        <p:spPr bwMode="auto">
          <a:xfrm>
            <a:off x="6659563" y="476250"/>
            <a:ext cx="1819275" cy="180975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t>Tools</a:t>
            </a:r>
          </a:p>
        </p:txBody>
      </p:sp>
      <p:sp>
        <p:nvSpPr>
          <p:cNvPr id="52227" name="Rectangle 3"/>
          <p:cNvSpPr>
            <a:spLocks noGrp="1" noChangeArrowheads="1"/>
          </p:cNvSpPr>
          <p:nvPr>
            <p:ph type="body" idx="1"/>
          </p:nvPr>
        </p:nvSpPr>
        <p:spPr/>
        <p:txBody>
          <a:bodyPr/>
          <a:lstStyle/>
          <a:p>
            <a:pPr>
              <a:lnSpc>
                <a:spcPct val="90000"/>
              </a:lnSpc>
            </a:pPr>
            <a:r>
              <a:rPr lang="en-US" sz="2400"/>
              <a:t>Web based project management tools</a:t>
            </a:r>
          </a:p>
          <a:p>
            <a:pPr>
              <a:lnSpc>
                <a:spcPct val="90000"/>
              </a:lnSpc>
            </a:pPr>
            <a:r>
              <a:rPr lang="en-US" sz="2400"/>
              <a:t>Moodle.com, example </a:t>
            </a:r>
            <a:r>
              <a:rPr lang="en-US" sz="2400">
                <a:hlinkClick r:id="rId2"/>
              </a:rPr>
              <a:t>http://eporfin.ecologicfinance.org</a:t>
            </a:r>
            <a:r>
              <a:rPr lang="en-US" sz="2400"/>
              <a:t>  enabling organization and document sharing among partners in different countries; M&amp;E systems for following indicators, training information systems to track MiSMEs or individuals.</a:t>
            </a:r>
          </a:p>
          <a:p>
            <a:pPr>
              <a:lnSpc>
                <a:spcPct val="90000"/>
              </a:lnSpc>
            </a:pPr>
            <a:r>
              <a:rPr lang="en-US" sz="2400"/>
              <a:t>System for Contract product and payment monitoring (user friendly in Access)</a:t>
            </a:r>
          </a:p>
          <a:p>
            <a:pPr>
              <a:lnSpc>
                <a:spcPct val="90000"/>
              </a:lnSpc>
            </a:pPr>
            <a:r>
              <a:rPr lang="en-US" sz="2400"/>
              <a:t>Most Bank tools are to fulfill Bank needs for fiduciary controls, executing units also need simple implementation tools that don’t require  expanded administrative services.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ctrTitle"/>
          </p:nvPr>
        </p:nvSpPr>
        <p:spPr>
          <a:xfrm>
            <a:off x="4648200" y="1219200"/>
            <a:ext cx="3810000" cy="2381250"/>
          </a:xfrm>
        </p:spPr>
        <p:txBody>
          <a:bodyPr/>
          <a:lstStyle/>
          <a:p>
            <a:r>
              <a:rPr lang="es-ES"/>
              <a:t>It is possible.</a:t>
            </a:r>
            <a:br>
              <a:rPr lang="es-ES"/>
            </a:br>
            <a:r>
              <a:rPr lang="es-ES"/>
              <a:t/>
            </a:r>
            <a:br>
              <a:rPr lang="es-ES"/>
            </a:br>
            <a:r>
              <a:rPr lang="es-ES">
                <a:latin typeface="Algerian" pitchFamily="82" charset="0"/>
              </a:rPr>
              <a:t>Thank you</a:t>
            </a:r>
          </a:p>
        </p:txBody>
      </p:sp>
      <p:sp>
        <p:nvSpPr>
          <p:cNvPr id="50181" name="Rectangle 5"/>
          <p:cNvSpPr>
            <a:spLocks noGrp="1" noChangeArrowheads="1"/>
          </p:cNvSpPr>
          <p:nvPr>
            <p:ph type="subTitle" idx="1"/>
          </p:nvPr>
        </p:nvSpPr>
        <p:spPr>
          <a:xfrm>
            <a:off x="1619250" y="4508500"/>
            <a:ext cx="6400800" cy="1752600"/>
          </a:xfrm>
        </p:spPr>
        <p:txBody>
          <a:bodyPr/>
          <a:lstStyle/>
          <a:p>
            <a:pPr>
              <a:lnSpc>
                <a:spcPct val="80000"/>
              </a:lnSpc>
            </a:pPr>
            <a:endParaRPr lang="es-ES" sz="2800"/>
          </a:p>
          <a:p>
            <a:pPr>
              <a:lnSpc>
                <a:spcPct val="80000"/>
              </a:lnSpc>
            </a:pPr>
            <a:endParaRPr lang="es-ES" sz="2000"/>
          </a:p>
          <a:p>
            <a:pPr>
              <a:lnSpc>
                <a:spcPct val="80000"/>
              </a:lnSpc>
            </a:pPr>
            <a:endParaRPr lang="es-ES" sz="2000"/>
          </a:p>
          <a:p>
            <a:pPr>
              <a:lnSpc>
                <a:spcPct val="80000"/>
              </a:lnSpc>
            </a:pPr>
            <a:r>
              <a:rPr lang="es-ES" sz="2000"/>
              <a:t>Betsy Murray</a:t>
            </a:r>
          </a:p>
          <a:p>
            <a:pPr>
              <a:lnSpc>
                <a:spcPct val="80000"/>
              </a:lnSpc>
            </a:pPr>
            <a:r>
              <a:rPr lang="es-ES" sz="2000"/>
              <a:t>betsym@iadb.org</a:t>
            </a:r>
          </a:p>
        </p:txBody>
      </p:sp>
      <p:pic>
        <p:nvPicPr>
          <p:cNvPr id="50182" name="Picture 6" descr="j0292152"/>
          <p:cNvPicPr>
            <a:picLocks noChangeAspect="1" noChangeArrowheads="1"/>
          </p:cNvPicPr>
          <p:nvPr/>
        </p:nvPicPr>
        <p:blipFill>
          <a:blip r:embed="rId2" cstate="print"/>
          <a:srcRect/>
          <a:stretch>
            <a:fillRect/>
          </a:stretch>
        </p:blipFill>
        <p:spPr bwMode="auto">
          <a:xfrm>
            <a:off x="1219200" y="1371600"/>
            <a:ext cx="3124200" cy="370998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
              <a:t>Supra-national entities</a:t>
            </a:r>
          </a:p>
        </p:txBody>
      </p:sp>
      <p:sp>
        <p:nvSpPr>
          <p:cNvPr id="19459" name="Rectangle 3"/>
          <p:cNvSpPr>
            <a:spLocks noGrp="1" noChangeArrowheads="1"/>
          </p:cNvSpPr>
          <p:nvPr>
            <p:ph type="body" idx="1"/>
          </p:nvPr>
        </p:nvSpPr>
        <p:spPr/>
        <p:txBody>
          <a:bodyPr/>
          <a:lstStyle/>
          <a:p>
            <a:r>
              <a:rPr lang="es-ES"/>
              <a:t>Executive body</a:t>
            </a:r>
          </a:p>
          <a:p>
            <a:r>
              <a:rPr lang="es-ES"/>
              <a:t>Ministerial representation</a:t>
            </a:r>
          </a:p>
          <a:p>
            <a:r>
              <a:rPr lang="es-ES"/>
              <a:t>Counterpart funding</a:t>
            </a:r>
          </a:p>
          <a:p>
            <a:r>
              <a:rPr lang="es-ES"/>
              <a:t>Political interference in contracting</a:t>
            </a:r>
          </a:p>
          <a:p>
            <a:r>
              <a:rPr lang="es-ES"/>
              <a:t>Revolving door of political support</a:t>
            </a:r>
          </a:p>
          <a:p>
            <a:r>
              <a:rPr lang="es-ES"/>
              <a:t>Political/technical dichotomy</a:t>
            </a:r>
          </a:p>
          <a:p>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1028"/>
          <p:cNvSpPr>
            <a:spLocks noGrp="1" noChangeArrowheads="1"/>
          </p:cNvSpPr>
          <p:nvPr>
            <p:ph type="title"/>
          </p:nvPr>
        </p:nvSpPr>
        <p:spPr/>
        <p:txBody>
          <a:bodyPr/>
          <a:lstStyle/>
          <a:p>
            <a:r>
              <a:rPr lang="es-ES" sz="3200"/>
              <a:t>Organizational structures </a:t>
            </a:r>
            <a:br>
              <a:rPr lang="es-ES" sz="3200"/>
            </a:br>
            <a:r>
              <a:rPr lang="es-ES" sz="3200"/>
              <a:t>Supra-national Entities</a:t>
            </a:r>
          </a:p>
        </p:txBody>
      </p:sp>
      <p:graphicFrame>
        <p:nvGraphicFramePr>
          <p:cNvPr id="57344" name="Diagram 1024"/>
          <p:cNvGraphicFramePr>
            <a:graphicFrameLocks/>
          </p:cNvGraphicFramePr>
          <p:nvPr>
            <p:ph idx="1"/>
          </p:nvPr>
        </p:nvGraphicFramePr>
        <p:xfrm>
          <a:off x="2413000" y="1692275"/>
          <a:ext cx="4249738" cy="4249738"/>
        </p:xfrm>
        <a:graphic>
          <a:graphicData uri="http://schemas.openxmlformats.org/drawingml/2006/compatibility">
            <com:legacyDrawing xmlns:com="http://schemas.openxmlformats.org/drawingml/2006/compatibility" spid="_x0000_s57344"/>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s-ES"/>
              <a:t>Supranational entities</a:t>
            </a:r>
          </a:p>
        </p:txBody>
      </p:sp>
      <p:sp>
        <p:nvSpPr>
          <p:cNvPr id="11267" name="Rectangle 3"/>
          <p:cNvSpPr>
            <a:spLocks noGrp="1" noChangeArrowheads="1"/>
          </p:cNvSpPr>
          <p:nvPr>
            <p:ph type="body" idx="1"/>
          </p:nvPr>
        </p:nvSpPr>
        <p:spPr/>
        <p:txBody>
          <a:bodyPr/>
          <a:lstStyle/>
          <a:p>
            <a:pPr>
              <a:lnSpc>
                <a:spcPct val="80000"/>
              </a:lnSpc>
            </a:pPr>
            <a:endParaRPr lang="es-ES" sz="2400">
              <a:latin typeface="Arial Black" pitchFamily="34" charset="0"/>
            </a:endParaRPr>
          </a:p>
          <a:p>
            <a:pPr>
              <a:lnSpc>
                <a:spcPct val="80000"/>
              </a:lnSpc>
            </a:pPr>
            <a:r>
              <a:rPr lang="es-ES" sz="2400"/>
              <a:t>Caribbean Agriculture Research and Development Institute</a:t>
            </a:r>
            <a:r>
              <a:rPr lang="es-ES" sz="2400">
                <a:hlinkClick r:id="rId2"/>
                <a:hlinkMouseOver r:id="rId3" action="ppaction://hlinkfile"/>
              </a:rPr>
              <a:t> </a:t>
            </a:r>
            <a:r>
              <a:rPr lang="es-ES" sz="2400"/>
              <a:t/>
            </a:r>
            <a:br>
              <a:rPr lang="es-ES" sz="2400"/>
            </a:br>
            <a:r>
              <a:rPr lang="es-ES" sz="2400"/>
              <a:t>Caribbean Centre for Development Administration</a:t>
            </a:r>
          </a:p>
          <a:p>
            <a:pPr>
              <a:lnSpc>
                <a:spcPct val="80000"/>
              </a:lnSpc>
            </a:pPr>
            <a:r>
              <a:rPr lang="es-ES" sz="2400"/>
              <a:t>Caribbean Environmental Health Institute</a:t>
            </a:r>
          </a:p>
          <a:p>
            <a:pPr>
              <a:lnSpc>
                <a:spcPct val="80000"/>
              </a:lnSpc>
            </a:pPr>
            <a:r>
              <a:rPr lang="es-ES" sz="2400"/>
              <a:t>Caribbean Development Bank</a:t>
            </a:r>
          </a:p>
          <a:p>
            <a:pPr>
              <a:lnSpc>
                <a:spcPct val="80000"/>
              </a:lnSpc>
            </a:pPr>
            <a:r>
              <a:rPr lang="es-ES" sz="2400"/>
              <a:t>Caribbean Food Corporation</a:t>
            </a:r>
          </a:p>
          <a:p>
            <a:pPr>
              <a:lnSpc>
                <a:spcPct val="80000"/>
              </a:lnSpc>
            </a:pPr>
            <a:r>
              <a:rPr lang="es-ES" sz="2400"/>
              <a:t>Caribbean Food and Nutrition Institute</a:t>
            </a:r>
          </a:p>
          <a:p>
            <a:pPr>
              <a:lnSpc>
                <a:spcPct val="80000"/>
              </a:lnSpc>
            </a:pPr>
            <a:r>
              <a:rPr lang="es-ES" sz="2400"/>
              <a:t>Caribbean Regional Organization for Standards and Quality</a:t>
            </a:r>
          </a:p>
          <a:p>
            <a:pPr>
              <a:lnSpc>
                <a:spcPct val="80000"/>
              </a:lnSpc>
            </a:pPr>
            <a:r>
              <a:rPr lang="es-ES" sz="2400"/>
              <a:t>Caribbean Regional Fisheries Mechanism</a:t>
            </a:r>
          </a:p>
          <a:p>
            <a:pPr>
              <a:lnSpc>
                <a:spcPct val="80000"/>
              </a:lnSpc>
            </a:pPr>
            <a:r>
              <a:rPr lang="es-ES" sz="2400"/>
              <a:t>Caribbean Regional Negotiating Machinery</a:t>
            </a:r>
          </a:p>
          <a:p>
            <a:pPr>
              <a:lnSpc>
                <a:spcPct val="80000"/>
              </a:lnSpc>
              <a:buFontTx/>
              <a:buNone/>
            </a:pPr>
            <a:endParaRPr lang="es-ES" sz="2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ES" sz="3200"/>
              <a:t>Operational structure –one agreement, central administration</a:t>
            </a:r>
          </a:p>
        </p:txBody>
      </p:sp>
      <p:sp>
        <p:nvSpPr>
          <p:cNvPr id="16387" name="Rectangle 3"/>
          <p:cNvSpPr>
            <a:spLocks noGrp="1" noChangeArrowheads="1"/>
          </p:cNvSpPr>
          <p:nvPr>
            <p:ph type="body" idx="1"/>
          </p:nvPr>
        </p:nvSpPr>
        <p:spPr>
          <a:xfrm>
            <a:off x="468313" y="1773238"/>
            <a:ext cx="8229600" cy="4525962"/>
          </a:xfrm>
        </p:spPr>
        <p:txBody>
          <a:bodyPr/>
          <a:lstStyle/>
          <a:p>
            <a:r>
              <a:rPr lang="es-ES" sz="2800"/>
              <a:t>Single agreement, single purpose operation, complete harmonization.</a:t>
            </a:r>
          </a:p>
          <a:p>
            <a:r>
              <a:rPr lang="es-ES" sz="2800"/>
              <a:t>Examples of results in Central America: Civil Aviation Safety Agency </a:t>
            </a:r>
            <a:r>
              <a:rPr lang="es-ES" sz="2000"/>
              <a:t>(ACSA- Ministries of Transportation, COCESNA flyover charges), OACI audits and FAA categorization, improved legislation and operations supervision, information systems, harmonized manuals and procedures</a:t>
            </a:r>
            <a:r>
              <a:rPr lang="es-ES" sz="2800"/>
              <a:t> Central American Monetary Council </a:t>
            </a:r>
            <a:r>
              <a:rPr lang="es-ES" sz="2000"/>
              <a:t>(CMCA –Central Banks, debt management, payment systems</a:t>
            </a:r>
            <a:r>
              <a:rPr lang="es-ES" sz="2400"/>
              <a:t>)</a:t>
            </a:r>
            <a:r>
              <a:rPr lang="es-ES" sz="2000"/>
              <a:t>treaty for payment systems, harmonization of standards and procedures for payments, improvements in national payment systems, systemic risk reduction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26"/>
          <p:cNvSpPr>
            <a:spLocks noGrp="1" noChangeArrowheads="1"/>
          </p:cNvSpPr>
          <p:nvPr>
            <p:ph type="title"/>
          </p:nvPr>
        </p:nvSpPr>
        <p:spPr/>
        <p:txBody>
          <a:bodyPr/>
          <a:lstStyle/>
          <a:p>
            <a:r>
              <a:rPr lang="es-ES" sz="3200"/>
              <a:t>Operational structure –one agreement, Central Administration</a:t>
            </a:r>
          </a:p>
        </p:txBody>
      </p:sp>
      <p:sp>
        <p:nvSpPr>
          <p:cNvPr id="45059" name="Rectangle 1027"/>
          <p:cNvSpPr>
            <a:spLocks noGrp="1" noChangeArrowheads="1"/>
          </p:cNvSpPr>
          <p:nvPr>
            <p:ph type="body" idx="1"/>
          </p:nvPr>
        </p:nvSpPr>
        <p:spPr>
          <a:xfrm>
            <a:off x="533400" y="1905000"/>
            <a:ext cx="8291513" cy="3921125"/>
          </a:xfrm>
        </p:spPr>
        <p:txBody>
          <a:bodyPr/>
          <a:lstStyle/>
          <a:p>
            <a:pPr>
              <a:lnSpc>
                <a:spcPct val="90000"/>
              </a:lnSpc>
            </a:pPr>
            <a:r>
              <a:rPr lang="es-ES" sz="2800"/>
              <a:t>Centralized procurement and funds management. Lower administrative costs. Less jealousy as entity pre-exists as regional.</a:t>
            </a:r>
          </a:p>
          <a:p>
            <a:pPr>
              <a:lnSpc>
                <a:spcPct val="90000"/>
              </a:lnSpc>
            </a:pPr>
            <a:r>
              <a:rPr lang="es-ES" sz="2800"/>
              <a:t>Consultants, long or short term, serve all countries, or selected countries/topics –minimizes contradictions in advice.</a:t>
            </a:r>
          </a:p>
          <a:p>
            <a:pPr>
              <a:lnSpc>
                <a:spcPct val="90000"/>
              </a:lnSpc>
            </a:pPr>
            <a:r>
              <a:rPr lang="es-ES" sz="2800"/>
              <a:t>Group training sessions rotate among participating countries</a:t>
            </a:r>
          </a:p>
          <a:p>
            <a:pPr>
              <a:lnSpc>
                <a:spcPct val="90000"/>
              </a:lnSpc>
            </a:pPr>
            <a:r>
              <a:rPr lang="es-ES" sz="2800"/>
              <a:t>Bank deals directly with central agency.</a:t>
            </a:r>
          </a:p>
          <a:p>
            <a:pPr>
              <a:lnSpc>
                <a:spcPct val="90000"/>
              </a:lnSpc>
            </a:pPr>
            <a:endParaRPr lang="es-ES" sz="2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sz="3200"/>
              <a:t>Operational structure –one agreement, central administration</a:t>
            </a:r>
          </a:p>
        </p:txBody>
      </p:sp>
      <p:sp>
        <p:nvSpPr>
          <p:cNvPr id="24579" name="Rectangle 3"/>
          <p:cNvSpPr>
            <a:spLocks noGrp="1" noChangeArrowheads="1"/>
          </p:cNvSpPr>
          <p:nvPr>
            <p:ph type="body" idx="1"/>
          </p:nvPr>
        </p:nvSpPr>
        <p:spPr/>
        <p:txBody>
          <a:bodyPr/>
          <a:lstStyle/>
          <a:p>
            <a:r>
              <a:rPr lang="es-ES" sz="2800"/>
              <a:t>Supervision structure</a:t>
            </a:r>
          </a:p>
          <a:p>
            <a:pPr lvl="1"/>
            <a:r>
              <a:rPr lang="es-ES" sz="2400"/>
              <a:t>Similar to national project</a:t>
            </a:r>
          </a:p>
          <a:p>
            <a:pPr lvl="1"/>
            <a:r>
              <a:rPr lang="es-ES" sz="2400"/>
              <a:t>COF reviews procurement and disbursements</a:t>
            </a:r>
          </a:p>
          <a:p>
            <a:pPr lvl="1"/>
            <a:r>
              <a:rPr lang="es-ES" sz="2400"/>
              <a:t>COF attends regional meetings in country</a:t>
            </a:r>
          </a:p>
          <a:p>
            <a:pPr lvl="1"/>
            <a:r>
              <a:rPr lang="es-ES" sz="2400"/>
              <a:t>Utilize experts for mid term and final evaluations</a:t>
            </a:r>
          </a:p>
          <a:p>
            <a:pPr lvl="1"/>
            <a:r>
              <a:rPr lang="es-ES" sz="2400"/>
              <a:t>Read technical consultant reports –insist on executive summaries of salient points.  Request occasional technical briefings.</a:t>
            </a:r>
          </a:p>
          <a:p>
            <a:pPr lvl="1"/>
            <a:r>
              <a:rPr lang="es-ES" sz="2400"/>
              <a:t>Semester progress reports with briefings on all countries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568</TotalTime>
  <Words>1513</Words>
  <Application>Microsoft Office PowerPoint</Application>
  <PresentationFormat>On-screen Show (4:3)</PresentationFormat>
  <Paragraphs>137</Paragraphs>
  <Slides>32</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7" baseType="lpstr">
      <vt:lpstr>Arial</vt:lpstr>
      <vt:lpstr>Algerian</vt:lpstr>
      <vt:lpstr>Arial Black</vt:lpstr>
      <vt:lpstr>Diseño predeterminado</vt:lpstr>
      <vt:lpstr>Microsoft Photo Editor 3.0 Photo</vt:lpstr>
      <vt:lpstr>Regional Projects- Role, Results and Challenges for Supervision</vt:lpstr>
      <vt:lpstr>What makes a project regional?</vt:lpstr>
      <vt:lpstr>It all depends on what the objectives are, and if you have a solid executing agency.</vt:lpstr>
      <vt:lpstr>Supra-national entities</vt:lpstr>
      <vt:lpstr>Organizational structures  Supra-national Entities</vt:lpstr>
      <vt:lpstr>Supranational entities</vt:lpstr>
      <vt:lpstr>Operational structure –one agreement, central administration</vt:lpstr>
      <vt:lpstr>Operational structure –one agreement, Central Administration</vt:lpstr>
      <vt:lpstr>Operational structure –one agreement, central administration</vt:lpstr>
      <vt:lpstr>Operational structure-one agreement with the Bank, decentralized administration </vt:lpstr>
      <vt:lpstr>Operational structure one agreement</vt:lpstr>
      <vt:lpstr>Operation structure-one agreement, decentralized administration</vt:lpstr>
      <vt:lpstr>Operation structure-one agreement and sub agreements, decentralized administration</vt:lpstr>
      <vt:lpstr>Operational structure-one agreement and sub agreements, decentralized administration</vt:lpstr>
      <vt:lpstr>Operation structure-one agreement and subagreements, decentralized administration </vt:lpstr>
      <vt:lpstr>Results</vt:lpstr>
      <vt:lpstr>Results</vt:lpstr>
      <vt:lpstr>Options for supervision</vt:lpstr>
      <vt:lpstr>Options for supervision</vt:lpstr>
      <vt:lpstr>Options for supervision</vt:lpstr>
      <vt:lpstr>Operational structure- multiple agreements</vt:lpstr>
      <vt:lpstr>Operational structure- multiple agreements</vt:lpstr>
      <vt:lpstr>Operation structure-separate agreements</vt:lpstr>
      <vt:lpstr>Operation structure-separate agreements</vt:lpstr>
      <vt:lpstr>Supervision</vt:lpstr>
      <vt:lpstr>Coordination among COF</vt:lpstr>
      <vt:lpstr>Project management and team building</vt:lpstr>
      <vt:lpstr>Tools</vt:lpstr>
      <vt:lpstr>Tools</vt:lpstr>
      <vt:lpstr>Tools</vt:lpstr>
      <vt:lpstr>Tools</vt:lpstr>
      <vt:lpstr>It is possible.  Thank you</vt:lpstr>
    </vt:vector>
  </TitlesOfParts>
  <Company>Charly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Regional Projects-Challenges for Supervision</dc:title>
  <dc:creator>Windows</dc:creator>
  <cp:lastModifiedBy>anarod</cp:lastModifiedBy>
  <cp:revision>23</cp:revision>
  <dcterms:created xsi:type="dcterms:W3CDTF">2007-04-16T16:50:41Z</dcterms:created>
  <dcterms:modified xsi:type="dcterms:W3CDTF">2010-07-12T06:04:57Z</dcterms:modified>
</cp:coreProperties>
</file>