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72" r:id="rId4"/>
    <p:sldId id="257" r:id="rId5"/>
    <p:sldId id="266" r:id="rId6"/>
    <p:sldId id="277" r:id="rId7"/>
    <p:sldId id="273" r:id="rId8"/>
    <p:sldId id="274" r:id="rId9"/>
    <p:sldId id="275" r:id="rId10"/>
  </p:sldIdLst>
  <p:sldSz cx="9144000" cy="6858000" type="screen4x3"/>
  <p:notesSz cx="7007225" cy="9293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3300"/>
    <a:srgbClr val="C0C0C0"/>
    <a:srgbClr val="00FF99"/>
    <a:srgbClr val="FF9966"/>
    <a:srgbClr val="FF6600"/>
    <a:srgbClr val="00FFFF"/>
    <a:srgbClr val="FFFF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636" y="-72"/>
      </p:cViewPr>
      <p:guideLst>
        <p:guide orient="horz" pos="2926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6EA771-64CB-4A1F-BA1F-FE069C31A9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1" tIns="46676" rIns="93351" bIns="46676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1" tIns="46676" rIns="93351" bIns="46676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1575" y="700088"/>
            <a:ext cx="4665663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32300"/>
            <a:ext cx="513715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1" tIns="46676" rIns="93351" bIns="46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460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1" tIns="46676" rIns="93351" bIns="46676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6460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1" tIns="46676" rIns="93351" bIns="46676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496AE672-049E-4D19-A4CA-6D72F38B7C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A1055-70DF-4916-804E-5F91FF1D0DBC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Welcome</a:t>
            </a:r>
          </a:p>
          <a:p>
            <a:pPr>
              <a:buFontTx/>
              <a:buChar char="•"/>
            </a:pPr>
            <a:r>
              <a:rPr lang="en-US"/>
              <a:t>Objective of briefing: </a:t>
            </a:r>
          </a:p>
          <a:p>
            <a:pPr lvl="2" algn="just"/>
            <a:r>
              <a:rPr lang="en-US"/>
              <a:t>1. Present a conceptual background on disaster risk management and finance, including a brief description of the various mechanisms available for risk transfer and finance</a:t>
            </a:r>
          </a:p>
          <a:p>
            <a:pPr lvl="2" algn="just"/>
            <a:r>
              <a:rPr lang="en-US"/>
              <a:t>2.   Report on the various IDB activities in the field of natural disaster management, which are being implemented as part of the Action Plan to reduce the impact of disasters.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EE8A4-A400-4FB8-A772-77ABF9C2C9C7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We want Directors to have a framework in which to place various operations, which come past the Board</a:t>
            </a:r>
          </a:p>
          <a:p>
            <a:pPr>
              <a:buFontTx/>
              <a:buChar char="•"/>
            </a:pPr>
            <a:r>
              <a:rPr lang="en-US"/>
              <a:t>We would like guidance from the Board on where our comparative advantage is and where we should focus next…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But first, a background to the IDB’s role in disaster management.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5F989-9A50-4A3B-90B2-8EF3EAB2E2F0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 Slide of responses</a:t>
            </a:r>
          </a:p>
          <a:p>
            <a:pPr>
              <a:buFontTx/>
              <a:buChar char="•"/>
            </a:pPr>
            <a:r>
              <a:rPr lang="en-US"/>
              <a:t>This after-the-fact approach to address disasters is unsustainable and will not reduce their toll in the region.  This experience has prompted the Bank to refocus its efforts to an </a:t>
            </a:r>
            <a:r>
              <a:rPr lang="en-US" i="1"/>
              <a:t>ex-ante</a:t>
            </a:r>
            <a:r>
              <a:rPr lang="en-US"/>
              <a:t> approach: to help countries ensure sustained investments in disaster prevention and building risk management capacity in order to reduce vulnerability over the long run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1475A-4A3A-48E9-A1FD-BC97EAE22E60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Regional impact (see slides) has grave developmental consequences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61478-E95D-436B-A259-A504E89D8D10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This gives outline of forthcoming presentations:</a:t>
            </a:r>
          </a:p>
          <a:p>
            <a:pPr>
              <a:buFontTx/>
              <a:buChar char="•"/>
            </a:pPr>
            <a:r>
              <a:rPr lang="en-US"/>
              <a:t>Omar Dario</a:t>
            </a:r>
          </a:p>
          <a:p>
            <a:pPr>
              <a:buFontTx/>
              <a:buChar char="•"/>
            </a:pPr>
            <a:r>
              <a:rPr lang="en-US"/>
              <a:t>Freemen</a:t>
            </a:r>
          </a:p>
          <a:p>
            <a:pPr>
              <a:buFontTx/>
              <a:buChar char="•"/>
            </a:pPr>
            <a:r>
              <a:rPr lang="en-US"/>
              <a:t>Andersen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EA2C4-B9B2-4E5F-99CE-F2FA3B7B724B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 Slide of responses</a:t>
            </a:r>
          </a:p>
          <a:p>
            <a:pPr>
              <a:buFontTx/>
              <a:buChar char="•"/>
            </a:pPr>
            <a:r>
              <a:rPr lang="en-US"/>
              <a:t>This after-the-fact approach to address disasters is unsustainable and will not reduce their toll in the region.  This experience has prompted the Bank to refocus its efforts to an </a:t>
            </a:r>
            <a:r>
              <a:rPr lang="en-US" i="1"/>
              <a:t>ex-ante</a:t>
            </a:r>
            <a:r>
              <a:rPr lang="en-US"/>
              <a:t> approach: to help countries ensure sustained investments in disaster prevention and building risk management capacity in order to reduce vulnerability over the long run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AF2EA-223C-4A3B-B404-C7CC19ECBF29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 Slide of responses</a:t>
            </a:r>
          </a:p>
          <a:p>
            <a:pPr>
              <a:buFontTx/>
              <a:buChar char="•"/>
            </a:pPr>
            <a:r>
              <a:rPr lang="en-US"/>
              <a:t>This after-the-fact approach to address disasters is unsustainable and will not reduce their toll in the region.  This experience has prompted the Bank to refocus its efforts to an </a:t>
            </a:r>
            <a:r>
              <a:rPr lang="en-US" i="1"/>
              <a:t>ex-ante</a:t>
            </a:r>
            <a:r>
              <a:rPr lang="en-US"/>
              <a:t> approach: to help countries ensure sustained investments in disaster prevention and building risk management capacity in order to reduce vulnerability over the long run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D4A68-7FC7-4E8C-BEE2-9EABA4FF66E1}" type="slidenum">
              <a:rPr lang="en-US"/>
              <a:pPr/>
              <a:t>9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 Slide of responses</a:t>
            </a:r>
          </a:p>
          <a:p>
            <a:pPr>
              <a:buFontTx/>
              <a:buChar char="•"/>
            </a:pPr>
            <a:r>
              <a:rPr lang="en-US"/>
              <a:t>This after-the-fact approach to address disasters is unsustainable and will not reduce their toll in the region.  This experience has prompted the Bank to refocus its efforts to an </a:t>
            </a:r>
            <a:r>
              <a:rPr lang="en-US" i="1"/>
              <a:t>ex-ante</a:t>
            </a:r>
            <a:r>
              <a:rPr lang="en-US"/>
              <a:t> approach: to help countries ensure sustained investments in disaster prevention and building risk management capacity in order to reduce vulnerability over the long run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B7AA-0B25-47C5-BB3F-2F2D5FEA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E3660-FB47-4E3C-9CF9-23BDFBB12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AC4D5-5138-4CF2-9B30-C5D2558D9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71724B-7B61-413A-B436-C7C2CC2DE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DD1199-3743-41A0-99CB-9145FD4CF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E13671-EE27-472B-B621-7081A574D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783AEA-F7A0-4F24-BBEA-5793B3ECB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5C51E-7BA9-4619-9C04-1A07FE26F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16AF-CEB8-4C97-AFC5-BF0E9E0E0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E8931-E329-4EC7-8A2D-73CC686CB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26607-2532-4BFA-AA18-BEEE756EB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E4714-2E2B-4A70-B273-3A2567DF5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383F-B1E3-4C2A-B079-4E4393793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D95B8-0C2D-4408-8976-C96B0080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686B-BD06-465F-A5AE-E7B5B7341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BF981A-C2A0-4F87-928B-7EB78ECFF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AD21-3CA7-4263-B8AD-E19B4BEA634B}" type="slidenum">
              <a:rPr lang="en-US"/>
              <a:pPr/>
              <a:t>1</a:t>
            </a:fld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>
            <p:ph type="body" sz="half" idx="2"/>
          </p:nvPr>
        </p:nvSpPr>
        <p:spPr>
          <a:xfrm>
            <a:off x="4648200" y="685800"/>
            <a:ext cx="3810000" cy="5410200"/>
          </a:xfrm>
          <a:solidFill>
            <a:srgbClr val="3399FF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000" b="1" u="sng">
                <a:latin typeface="Arial" pitchFamily="34" charset="0"/>
              </a:rPr>
              <a:t>	</a:t>
            </a:r>
            <a:endParaRPr lang="en-US" sz="4400" b="1" u="sng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sz="2400" b="1">
                <a:latin typeface="Arial" pitchFamily="34" charset="0"/>
              </a:rPr>
              <a:t>REGIONAL POLICY DIALOGUE </a:t>
            </a:r>
            <a:endParaRPr lang="en-US" sz="4400" b="1" u="sng">
              <a:latin typeface="Arial" pitchFamily="34" charset="0"/>
            </a:endParaRPr>
          </a:p>
          <a:p>
            <a:pPr algn="ctr">
              <a:buFontTx/>
              <a:buNone/>
            </a:pPr>
            <a:endParaRPr lang="en-US" sz="2400" b="1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sz="2400" b="1">
                <a:latin typeface="Arial" pitchFamily="34" charset="0"/>
              </a:rPr>
              <a:t>DISASTER NETWORK</a:t>
            </a:r>
            <a:endParaRPr lang="en-US" sz="2000" b="1" u="sng">
              <a:latin typeface="Arial" pitchFamily="34" charset="0"/>
            </a:endParaRPr>
          </a:p>
          <a:p>
            <a:pPr algn="ctr">
              <a:buFontTx/>
              <a:buNone/>
            </a:pPr>
            <a:endParaRPr lang="en-US" sz="2000" b="1" u="sng">
              <a:latin typeface="Arial" pitchFamily="34" charset="0"/>
            </a:endParaRPr>
          </a:p>
          <a:p>
            <a:pPr algn="ctr">
              <a:buFontTx/>
              <a:buNone/>
            </a:pPr>
            <a:endParaRPr lang="en-US" sz="2000" b="1" u="sng">
              <a:latin typeface="Arial" pitchFamily="34" charset="0"/>
            </a:endParaRPr>
          </a:p>
          <a:p>
            <a:pPr algn="ctr">
              <a:buFontTx/>
              <a:buNone/>
            </a:pPr>
            <a:endParaRPr lang="en-US" sz="2000" b="1" u="sng">
              <a:latin typeface="Arial" pitchFamily="34" charset="0"/>
            </a:endParaRPr>
          </a:p>
          <a:p>
            <a:pPr algn="ctr">
              <a:buFontTx/>
              <a:buNone/>
            </a:pPr>
            <a:endParaRPr lang="en-US" sz="2000" b="1" u="sng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sz="2400" b="1">
                <a:latin typeface="Arial" pitchFamily="34" charset="0"/>
              </a:rPr>
              <a:t>Walter Arensberg</a:t>
            </a:r>
            <a:endParaRPr lang="en-US" sz="2000" b="1" u="sng">
              <a:latin typeface="Arial" pitchFamily="34" charset="0"/>
            </a:endParaRPr>
          </a:p>
          <a:p>
            <a:pPr algn="ctr">
              <a:buFontTx/>
              <a:buNone/>
            </a:pPr>
            <a:r>
              <a:rPr lang="en-US" sz="2400" b="1">
                <a:latin typeface="Arial" pitchFamily="34" charset="0"/>
              </a:rPr>
              <a:t>Thursday, November 15</a:t>
            </a:r>
            <a:endParaRPr lang="en-US" sz="2000" b="1" u="sng">
              <a:latin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685800"/>
            <a:ext cx="3248025" cy="5410200"/>
          </a:xfrm>
          <a:ln/>
        </p:spPr>
      </p:pic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477000" y="3276600"/>
          <a:ext cx="457200" cy="609600"/>
        </p:xfrm>
        <a:graphic>
          <a:graphicData uri="http://schemas.openxmlformats.org/presentationml/2006/ole">
            <p:oleObj spid="_x0000_s5127" name="Document" r:id="rId5" imgW="429120" imgH="549000" progId="Word.Document.8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134100" y="2895600"/>
          <a:ext cx="800100" cy="1066800"/>
        </p:xfrm>
        <a:graphic>
          <a:graphicData uri="http://schemas.openxmlformats.org/presentationml/2006/ole">
            <p:oleObj spid="_x0000_s5128" name="Document" r:id="rId6" imgW="416520" imgH="5490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0645-F716-439D-9A44-13F0ABCAEDD2}" type="slidenum">
              <a:rPr lang="en-US"/>
              <a:pPr/>
              <a:t>2</a:t>
            </a:fld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55625"/>
            <a:ext cx="7848600" cy="5540375"/>
          </a:xfrm>
          <a:noFill/>
          <a:ln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19200" y="1143000"/>
            <a:ext cx="67056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WHY WAS A DISASTER NETWORK CREATED?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WHAT IS DISASTER MANAGEMENT?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WHY HAS SUCH A HETEROGENOUS GROUP BEEN INVITED?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WHAT WILL THE FOCUS OF THE FIRST MEETING BE?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WHAT IS EXPECTED FROM THE NETWORK MEMBERS?</a:t>
            </a:r>
            <a:endParaRPr 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4A19-E1EC-4D53-91F8-C8703635D499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  <a:solidFill>
            <a:srgbClr val="FF9966"/>
          </a:solidFill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Arial" pitchFamily="34" charset="0"/>
              </a:rPr>
              <a:t>WHY WAS A DISASTER NETWORK CREATED?</a:t>
            </a:r>
            <a:endParaRPr lang="en-US" sz="4800" b="1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23557" name="Picture 5" descr="C:\LITORAL16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05000"/>
            <a:ext cx="3810000" cy="4114800"/>
          </a:xfrm>
        </p:spPr>
      </p:pic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BECAUSE OF CATASTROPHIC IMPACT OF DISASTERS IN THE REGION</a:t>
            </a:r>
          </a:p>
          <a:p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TO PROMOTE COMPREHENSIVE MANAGEMENT OF DISASTER RISK</a:t>
            </a:r>
          </a:p>
          <a:p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BECAUSE DISASTERS CONSTITUTE AN UNRESOLVED DEVELOPMENTAL PROBLEM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0DE6-3724-467E-8E8A-A9E5B07DC37A}" type="slidenum">
              <a:rPr lang="en-US"/>
              <a:pPr/>
              <a:t>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 sz="4000" b="1">
                <a:latin typeface="Arial" pitchFamily="34" charset="0"/>
              </a:rPr>
              <a:t>Catastrophic impact of Disasters in the region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solidFill>
            <a:srgbClr val="FF9966"/>
          </a:solidFill>
        </p:spPr>
        <p:txBody>
          <a:bodyPr/>
          <a:lstStyle/>
          <a:p>
            <a:r>
              <a:rPr lang="en-US" sz="2800" u="sng">
                <a:latin typeface="Arial" pitchFamily="34" charset="0"/>
              </a:rPr>
              <a:t>Human Cost</a:t>
            </a:r>
            <a:r>
              <a:rPr lang="en-US" sz="2800">
                <a:latin typeface="Arial" pitchFamily="34" charset="0"/>
              </a:rPr>
              <a:t>: 45,000 dead in the 1990s and 40 million affected</a:t>
            </a:r>
          </a:p>
          <a:p>
            <a:r>
              <a:rPr lang="en-US" sz="2800" u="sng">
                <a:latin typeface="Arial" pitchFamily="34" charset="0"/>
              </a:rPr>
              <a:t>Financial Cost</a:t>
            </a:r>
            <a:r>
              <a:rPr lang="en-US" sz="2800">
                <a:latin typeface="Arial" pitchFamily="34" charset="0"/>
              </a:rPr>
              <a:t>: Over $20 billion in direct and indirect damages in the 1990s</a:t>
            </a:r>
          </a:p>
          <a:p>
            <a:r>
              <a:rPr lang="en-US" sz="2800" u="sng">
                <a:latin typeface="Arial" pitchFamily="34" charset="0"/>
              </a:rPr>
              <a:t>Macroeconomic cost</a:t>
            </a:r>
            <a:r>
              <a:rPr lang="en-US" sz="2800">
                <a:latin typeface="Arial" pitchFamily="34" charset="0"/>
              </a:rPr>
              <a:t>: Fiscal deficit, balance of trade deficit, reduction in GDP</a:t>
            </a:r>
          </a:p>
          <a:p>
            <a:r>
              <a:rPr lang="en-US" sz="2800" u="sng">
                <a:latin typeface="Arial" pitchFamily="34" charset="0"/>
              </a:rPr>
              <a:t>Social Cost</a:t>
            </a:r>
            <a:r>
              <a:rPr lang="en-US" sz="2800">
                <a:latin typeface="Arial" pitchFamily="34" charset="0"/>
              </a:rPr>
              <a:t>: Increased poverty and destroyed communities</a:t>
            </a:r>
          </a:p>
          <a:p>
            <a:r>
              <a:rPr lang="en-US" sz="2800" u="sng">
                <a:latin typeface="Arial" pitchFamily="34" charset="0"/>
              </a:rPr>
              <a:t>Psychological Cost</a:t>
            </a:r>
            <a:r>
              <a:rPr lang="en-US" sz="2800">
                <a:latin typeface="Arial" pitchFamily="34" charset="0"/>
              </a:rPr>
              <a:t>: Hard to measure</a:t>
            </a:r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259-7FDC-4377-8C6C-A04F771E32C5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en-US" sz="3600" b="1">
                <a:latin typeface="Arial" pitchFamily="34" charset="0"/>
              </a:rPr>
              <a:t>WHAT IS DISASTER RISK MANAGEMENT</a:t>
            </a:r>
            <a:endParaRPr lang="en-US" sz="3600"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981200"/>
            <a:ext cx="7696200" cy="4114800"/>
          </a:xfrm>
          <a:solidFill>
            <a:srgbClr val="66FFCC"/>
          </a:solidFill>
        </p:spPr>
        <p:txBody>
          <a:bodyPr/>
          <a:lstStyle/>
          <a:p>
            <a:r>
              <a:rPr lang="en-US" sz="2000" b="1">
                <a:latin typeface="Arial" pitchFamily="34" charset="0"/>
              </a:rPr>
              <a:t>UNDERSTANDING RISK:</a:t>
            </a:r>
            <a:r>
              <a:rPr lang="en-US" sz="2000">
                <a:latin typeface="Arial" pitchFamily="34" charset="0"/>
              </a:rPr>
              <a:t> OVERALL ANALYSIS OF RISK AND WHO BEARS IT </a:t>
            </a: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(VULNERABILTY ASSESSMENTS, HAZARD ASSESSMENTS, RISK ANALYSIS)</a:t>
            </a:r>
            <a:endParaRPr lang="en-US" sz="2000">
              <a:latin typeface="Arial" pitchFamily="34" charset="0"/>
            </a:endParaRPr>
          </a:p>
          <a:p>
            <a:endParaRPr lang="en-US" sz="2000">
              <a:latin typeface="Arial" pitchFamily="34" charset="0"/>
            </a:endParaRPr>
          </a:p>
          <a:p>
            <a:r>
              <a:rPr lang="en-US" sz="2000" b="1">
                <a:latin typeface="Arial" pitchFamily="34" charset="0"/>
              </a:rPr>
              <a:t>REDUCING RISK:</a:t>
            </a:r>
            <a:r>
              <a:rPr lang="en-US" sz="2000">
                <a:latin typeface="Arial" pitchFamily="34" charset="0"/>
              </a:rPr>
              <a:t> INTEGRATING RISK ANALYSIS INTO DEVELOPMENT PLANNING </a:t>
            </a: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(PREVENTION AND MITIGATION)</a:t>
            </a:r>
            <a:endParaRPr lang="en-US" sz="2000">
              <a:latin typeface="Arial" pitchFamily="34" charset="0"/>
            </a:endParaRPr>
          </a:p>
          <a:p>
            <a:endParaRPr lang="en-US" sz="2000">
              <a:latin typeface="Arial" pitchFamily="34" charset="0"/>
            </a:endParaRPr>
          </a:p>
          <a:p>
            <a:r>
              <a:rPr lang="en-US" sz="2000" b="1">
                <a:latin typeface="Arial" pitchFamily="34" charset="0"/>
              </a:rPr>
              <a:t>TRANSFERRING RISK</a:t>
            </a:r>
            <a:r>
              <a:rPr lang="en-US" sz="2000">
                <a:latin typeface="Arial" pitchFamily="34" charset="0"/>
              </a:rPr>
              <a:t>: COPING WITH REMAINING CATASTROPHIC RISK (</a:t>
            </a: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FINANCIAL PROTECTION THROUGH INSURANCE, CONTIGENT CREDIT, ETC)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9D4-E273-48A6-81F9-673632E6768E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rgbClr val="00FFFF"/>
          </a:solidFill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  <a:latin typeface="Arial" pitchFamily="34" charset="0"/>
              </a:rPr>
              <a:t>CONCEPT OF RISK</a:t>
            </a:r>
            <a:endParaRPr lang="en-US" sz="4000">
              <a:latin typeface="Arial" pitchFamily="34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85800" y="2057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85800" y="1752600"/>
            <a:ext cx="2590800" cy="1768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VULNERABILITY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(predisposition of exposed elements to be negatively affected)</a:t>
            </a:r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867400" y="1752600"/>
            <a:ext cx="2590800" cy="1768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HAZARD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(probability that an event will strike a given place e.g. an earthquake)</a:t>
            </a:r>
            <a:endParaRPr lang="en-US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3352800" y="3962400"/>
            <a:ext cx="2667000" cy="17351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RISK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(possibility of a disaster in given place and time)</a:t>
            </a:r>
            <a:endParaRPr lang="en-US"/>
          </a:p>
        </p:txBody>
      </p:sp>
      <p:sp>
        <p:nvSpPr>
          <p:cNvPr id="56343" name="AutoShape 23"/>
          <p:cNvSpPr>
            <a:spLocks noChangeArrowheads="1"/>
          </p:cNvSpPr>
          <p:nvPr/>
        </p:nvSpPr>
        <p:spPr bwMode="auto">
          <a:xfrm rot="10776604">
            <a:off x="3886200" y="2286000"/>
            <a:ext cx="1600200" cy="13716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BB7-5B44-42B8-8C86-55464560CFF5}" type="slidenum">
              <a:rPr lang="en-US"/>
              <a:pPr/>
              <a:t>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  <a:solidFill>
            <a:srgbClr val="FF9966"/>
          </a:solidFill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Arial" pitchFamily="34" charset="0"/>
              </a:rPr>
              <a:t>WHY HAS SUCH A HETEROGENOUS GROUP BEEN INVITED?</a:t>
            </a:r>
            <a:endParaRPr lang="en-US" sz="4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10000" cy="4267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latin typeface="Arial" pitchFamily="34" charset="0"/>
              </a:rPr>
              <a:t>Reflects the multi-sectoral and multi-institutional  nature of disaster management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latin typeface="Arial" pitchFamily="34" charset="0"/>
              </a:rPr>
              <a:t>A preparatory group for the disaster Network recommended that the IDB  involve different participants in the discussion  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latin typeface="Arial" pitchFamily="34" charset="0"/>
              </a:rPr>
              <a:t>Regional meetings and exchanges on the theme of natural disasters typically attract “experts” already convinced of the importance of this theme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600">
                <a:latin typeface="Arial" pitchFamily="34" charset="0"/>
              </a:rPr>
              <a:t>It is important to involve members who have a mandate for prevention, mitigation, finance, and national planning</a:t>
            </a:r>
          </a:p>
          <a:p>
            <a:endParaRPr lang="en-US" sz="160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182-E3B3-4336-A343-3D19080A0948}" type="slidenum">
              <a:rPr lang="en-US"/>
              <a:pPr/>
              <a:t>8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  <a:solidFill>
            <a:srgbClr val="00FFFF"/>
          </a:solidFill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Arial" pitchFamily="34" charset="0"/>
              </a:rPr>
              <a:t>WHAT WILL THE FOCUS OF THE FIRST MEETING BE?</a:t>
            </a:r>
            <a:endParaRPr lang="en-US" sz="4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b="1" i="1">
                <a:latin typeface="Arial" pitchFamily="34" charset="0"/>
              </a:rPr>
              <a:t>	</a:t>
            </a:r>
            <a:r>
              <a:rPr lang="en-US" sz="1800" b="1" i="1">
                <a:latin typeface="Arial" pitchFamily="34" charset="0"/>
              </a:rPr>
              <a:t>NATIONAL SYSTEMS AND INSTITUTIONAL MECHANISM FOR DISASTER MANAGEMENT</a:t>
            </a:r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National plan or strategy for disaster risk management</a:t>
            </a:r>
          </a:p>
          <a:p>
            <a:r>
              <a:rPr lang="en-US" sz="1600" b="1">
                <a:latin typeface="Arial" pitchFamily="34" charset="0"/>
              </a:rPr>
              <a:t>National plan or strategy for emergency management</a:t>
            </a:r>
          </a:p>
          <a:p>
            <a:r>
              <a:rPr lang="en-US" sz="1600" b="1">
                <a:latin typeface="Arial" pitchFamily="34" charset="0"/>
              </a:rPr>
              <a:t>Financial and political sustainability of the system</a:t>
            </a:r>
          </a:p>
          <a:p>
            <a:r>
              <a:rPr lang="en-US" sz="1600" b="1">
                <a:latin typeface="Arial" pitchFamily="34" charset="0"/>
              </a:rPr>
              <a:t>Policy formulation</a:t>
            </a:r>
          </a:p>
          <a:p>
            <a:r>
              <a:rPr lang="en-US" sz="1600" b="1">
                <a:latin typeface="Arial" pitchFamily="34" charset="0"/>
              </a:rPr>
              <a:t>Relevant legislation</a:t>
            </a:r>
          </a:p>
          <a:p>
            <a:r>
              <a:rPr lang="en-US" sz="1600" b="1">
                <a:latin typeface="Arial" pitchFamily="34" charset="0"/>
              </a:rPr>
              <a:t>Widespread participation in the systems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C1F-7169-4E41-BCAF-E5DCBAC0ECF1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  <a:solidFill>
            <a:srgbClr val="FF6600"/>
          </a:solidFill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Arial" pitchFamily="34" charset="0"/>
              </a:rPr>
              <a:t>WHAT IS EXPECTED FROM THE NETWORK MEMBERS?</a:t>
            </a:r>
            <a:endParaRPr lang="en-US" sz="4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>
                <a:latin typeface="Arial" pitchFamily="34" charset="0"/>
              </a:rPr>
              <a:t>Determine organization of next meeting: elect a president </a:t>
            </a:r>
          </a:p>
          <a:p>
            <a:r>
              <a:rPr lang="en-US" sz="2000">
                <a:latin typeface="Arial" pitchFamily="34" charset="0"/>
              </a:rPr>
              <a:t>Determine the agenda of subsequent meetings</a:t>
            </a:r>
          </a:p>
          <a:p>
            <a:r>
              <a:rPr lang="en-US" sz="2000">
                <a:latin typeface="Arial" pitchFamily="34" charset="0"/>
              </a:rPr>
              <a:t>Agree on background studies to be commissioned by IDB</a:t>
            </a:r>
          </a:p>
          <a:p>
            <a:r>
              <a:rPr lang="en-US" sz="2000">
                <a:latin typeface="Arial" pitchFamily="34" charset="0"/>
              </a:rPr>
              <a:t>Engage in frank and open discussion of issues related to disaster management</a:t>
            </a:r>
          </a:p>
          <a:p>
            <a:r>
              <a:rPr lang="en-US" sz="2000">
                <a:latin typeface="Arial" pitchFamily="34" charset="0"/>
              </a:rPr>
              <a:t>Provide feedback to improve future meetings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765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Office Theme</vt:lpstr>
      <vt:lpstr>Microsoft Word Document</vt:lpstr>
      <vt:lpstr>Slide 1</vt:lpstr>
      <vt:lpstr>Slide 2</vt:lpstr>
      <vt:lpstr>WHY WAS A DISASTER NETWORK CREATED?</vt:lpstr>
      <vt:lpstr>Catastrophic impact of Disasters in the region</vt:lpstr>
      <vt:lpstr>WHAT IS DISASTER RISK MANAGEMENT</vt:lpstr>
      <vt:lpstr>CONCEPT OF RISK</vt:lpstr>
      <vt:lpstr>WHY HAS SUCH A HETEROGENOUS GROUP BEEN INVITED?</vt:lpstr>
      <vt:lpstr>WHAT WILL THE FOCUS OF THE FIRST MEETING BE?</vt:lpstr>
      <vt:lpstr>WHAT IS EXPECTED FROM THE NETWORK MEMBERS?</vt:lpstr>
    </vt:vector>
  </TitlesOfParts>
  <Company>IADB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for Executive Directors on Reduction of Disaster Risk</dc:title>
  <dc:creator>JustinT</dc:creator>
  <cp:lastModifiedBy>anarod</cp:lastModifiedBy>
  <cp:revision>26</cp:revision>
  <cp:lastPrinted>2001-11-13T22:52:54Z</cp:lastPrinted>
  <dcterms:created xsi:type="dcterms:W3CDTF">2001-09-26T16:42:38Z</dcterms:created>
  <dcterms:modified xsi:type="dcterms:W3CDTF">2010-07-11T22:35:54Z</dcterms:modified>
</cp:coreProperties>
</file>