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4" r:id="rId28"/>
  </p:sldIdLst>
  <p:sldSz cx="9144000" cy="6858000" type="screen4x3"/>
  <p:notesSz cx="6858000" cy="9296400"/>
  <p:embeddedFontLst>
    <p:embeddedFont>
      <p:font typeface="Tahoma" pitchFamily="34" charset="0"/>
      <p:regular r:id="rId31"/>
      <p:bold r:id="rId3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1" autoAdjust="0"/>
    <p:restoredTop sz="90929"/>
  </p:normalViewPr>
  <p:slideViewPr>
    <p:cSldViewPr>
      <p:cViewPr varScale="1">
        <p:scale>
          <a:sx n="61" d="100"/>
          <a:sy n="61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78925E5-DC60-458C-AAD5-73A8BC9B34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62524D9E-C5F1-4D54-A802-1BD3139198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714E48-AFF1-4275-AF1C-DD2F920DC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A2929-4F83-496D-88C3-15777BBAB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6739C-B148-4146-B7EA-2FB2E1811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7A8106-5E38-429F-84B4-B14CDBA55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B8170-1BC9-4D20-AAC7-82FD90337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29E01-EAF8-4D89-B19C-FD22582AB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3EE65-3845-4091-B918-3C112B2AA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2024A-F5D7-4DDE-90A6-2860303E6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F2565-9686-4B72-8788-CA1C3EFEE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43BEA-822D-4280-A84B-69B96DA64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675FA-314A-4FFC-98E3-62D68C110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40C7D-74E7-4431-8D84-E5EFCB476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67DCD5-DE10-461B-9A3F-AA27DAF6129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C:\My Documents\bits\earth.GIF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Regional Integration and Productivity: The Experiences of Brazil and Mexico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572000"/>
            <a:ext cx="8001000" cy="1295400"/>
          </a:xfrm>
        </p:spPr>
        <p:txBody>
          <a:bodyPr/>
          <a:lstStyle/>
          <a:p>
            <a:r>
              <a:rPr lang="es-MX" sz="2400">
                <a:solidFill>
                  <a:schemeClr val="tx2"/>
                </a:solidFill>
                <a:latin typeface="Times New Roman" pitchFamily="18" charset="0"/>
              </a:rPr>
              <a:t>Ernesto López-Córdova and Mauricio Mesquita Moreira</a:t>
            </a:r>
            <a:endParaRPr lang="es-MX" sz="2400" i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s-MX" sz="2400" i="1">
                <a:solidFill>
                  <a:schemeClr val="tx2"/>
                </a:solidFill>
                <a:latin typeface="Times New Roman" pitchFamily="18" charset="0"/>
              </a:rPr>
              <a:t>Inter-American Development Bank</a:t>
            </a:r>
          </a:p>
          <a:p>
            <a:r>
              <a:rPr lang="es-MX" sz="2400" i="1">
                <a:solidFill>
                  <a:schemeClr val="tx2"/>
                </a:solidFill>
                <a:latin typeface="Times New Roman" pitchFamily="18" charset="0"/>
              </a:rPr>
              <a:t>August 2003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Firm level data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TFP Growth:</a:t>
            </a:r>
          </a:p>
          <a:p>
            <a:pPr lvl="1"/>
            <a:r>
              <a:rPr lang="en-US" sz="2000"/>
              <a:t>Tybout and Westbrook(1995): Mexico (1986-90) = 1.8%</a:t>
            </a:r>
          </a:p>
          <a:p>
            <a:pPr lvl="1"/>
            <a:r>
              <a:rPr lang="en-US" sz="2000"/>
              <a:t>Pavnick (2000): Chile (1979-86) = 2.8%</a:t>
            </a:r>
          </a:p>
          <a:p>
            <a:pPr lvl="1"/>
            <a:r>
              <a:rPr lang="en-US" sz="2000"/>
              <a:t>Muendler (2002):  Brazil (1986-98) = 0.4%</a:t>
            </a:r>
          </a:p>
          <a:p>
            <a:pPr lvl="1"/>
            <a:r>
              <a:rPr lang="en-US" sz="2000"/>
              <a:t>Aw, Chen and Roberts (2001): Taiwan (1981-91) = 3.2%</a:t>
            </a:r>
          </a:p>
          <a:p>
            <a:r>
              <a:rPr lang="en-US" sz="2400"/>
              <a:t>Causality</a:t>
            </a:r>
          </a:p>
          <a:p>
            <a:pPr lvl="1"/>
            <a:r>
              <a:rPr lang="en-US" sz="2000" u="sng"/>
              <a:t>Trade</a:t>
            </a:r>
            <a:r>
              <a:rPr lang="en-US" sz="2000"/>
              <a:t>: Strong Evidence of the import discipline effect.</a:t>
            </a:r>
          </a:p>
          <a:p>
            <a:pPr lvl="1"/>
            <a:r>
              <a:rPr lang="en-US" sz="2000" u="sng"/>
              <a:t>FDI</a:t>
            </a:r>
            <a:r>
              <a:rPr lang="en-US" sz="2000"/>
              <a:t>: Some evidence of the prevalence of  vertical over horizontal spillovers  (Aitken and Harrison 1999, Kugler 2000)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Brazil and Mexico: stylized facts</a:t>
            </a:r>
          </a:p>
        </p:txBody>
      </p:sp>
      <p:pic>
        <p:nvPicPr>
          <p:cNvPr id="10036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675" y="2295525"/>
            <a:ext cx="67246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Brazil and Mexico: stylized facts</a:t>
            </a:r>
          </a:p>
        </p:txBody>
      </p:sp>
      <p:pic>
        <p:nvPicPr>
          <p:cNvPr id="131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2257425"/>
            <a:ext cx="67627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Estimating Productivity: Strategy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Measure TFP using firm- or plant-level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Allow for firm heterogeneity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Compare performance by plant category (foreign ownership, exporters, etc.)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Control for unobserved firm characteristics.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...but, intensive data requirements</a:t>
            </a:r>
          </a:p>
          <a:p>
            <a:pPr>
              <a:lnSpc>
                <a:spcPct val="90000"/>
              </a:lnSpc>
            </a:pPr>
            <a:r>
              <a:rPr lang="en-US" sz="2800"/>
              <a:t>Present aggregate measures of TFP performance.</a:t>
            </a:r>
          </a:p>
          <a:p>
            <a:pPr>
              <a:lnSpc>
                <a:spcPct val="90000"/>
              </a:lnSpc>
            </a:pPr>
            <a:r>
              <a:rPr lang="en-US" sz="2800"/>
              <a:t>Explore determinants of firm-level TFP performance.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Tariffs, FDI, exporting activities, input availability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TFP Estimation: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Brazil: Panel of 10,900 firms, 1996-2000</a:t>
            </a:r>
          </a:p>
          <a:p>
            <a:r>
              <a:rPr lang="en-US" sz="2400"/>
              <a:t>Mexico: Panel of 5,700 plants, 1993-2000</a:t>
            </a:r>
          </a:p>
          <a:p>
            <a:r>
              <a:rPr lang="en-US" sz="2400"/>
              <a:t>Data: </a:t>
            </a:r>
          </a:p>
          <a:p>
            <a:pPr lvl="1"/>
            <a:r>
              <a:rPr lang="en-US" sz="2000"/>
              <a:t>Inputs, K-stock, investment, shipments, some plant characteristics</a:t>
            </a:r>
          </a:p>
          <a:p>
            <a:pPr lvl="1"/>
            <a:r>
              <a:rPr lang="en-US" sz="2000"/>
              <a:t>Industry-level data on tariffs, trade, FDI</a:t>
            </a:r>
          </a:p>
          <a:p>
            <a:pPr lvl="1"/>
            <a:r>
              <a:rPr lang="en-US" sz="2000"/>
              <a:t>Industry-wide price deflators</a:t>
            </a:r>
          </a:p>
          <a:p>
            <a:pPr lvl="1"/>
            <a:r>
              <a:rPr lang="en-US" sz="2000"/>
              <a:t>Foreign ownership</a:t>
            </a:r>
          </a:p>
          <a:p>
            <a:r>
              <a:rPr lang="en-US" sz="2400"/>
              <a:t>Trade and tariff data at detailed HS level</a:t>
            </a:r>
          </a:p>
          <a:p>
            <a:pPr lvl="1"/>
            <a:r>
              <a:rPr lang="en-US" sz="2000"/>
              <a:t>Aggregate weighing by imports or US exports to ROW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TFP Estimation: Methodology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Cobb-Douglas production function: </a:t>
            </a:r>
          </a:p>
          <a:p>
            <a:pPr lvl="1" algn="ctr">
              <a:buFontTx/>
              <a:buNone/>
            </a:pPr>
            <a:r>
              <a:rPr lang="en-US" sz="2400" i="1"/>
              <a:t>y</a:t>
            </a:r>
            <a:r>
              <a:rPr lang="en-US" sz="2400" baseline="-25000"/>
              <a:t>it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baseline="-25000"/>
              <a:t>o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l</a:t>
            </a:r>
            <a:r>
              <a:rPr lang="en-US" sz="2400" i="1"/>
              <a:t>l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s</a:t>
            </a:r>
            <a:r>
              <a:rPr lang="en-US" sz="2400" i="1"/>
              <a:t>s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m</a:t>
            </a:r>
            <a:r>
              <a:rPr lang="en-US" sz="2400" i="1"/>
              <a:t>m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k</a:t>
            </a:r>
            <a:r>
              <a:rPr lang="en-US" sz="2400" i="1"/>
              <a:t>k</a:t>
            </a:r>
            <a:r>
              <a:rPr lang="en-US" sz="2400" baseline="-25000"/>
              <a:t>it</a:t>
            </a:r>
            <a:r>
              <a:rPr lang="en-US" sz="2400"/>
              <a:t> + ln</a:t>
            </a:r>
            <a:r>
              <a:rPr lang="en-US" sz="2400" i="1"/>
              <a:t>TFP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</a:t>
            </a:r>
            <a:r>
              <a:rPr lang="en-US" sz="2400" baseline="-25000"/>
              <a:t>it</a:t>
            </a:r>
            <a:endParaRPr lang="en-US" sz="2400"/>
          </a:p>
          <a:p>
            <a:r>
              <a:rPr lang="en-US" sz="2400"/>
              <a:t>OLS estimation yields biased estimates</a:t>
            </a:r>
          </a:p>
          <a:p>
            <a:pPr lvl="1"/>
            <a:r>
              <a:rPr lang="en-US" sz="2000"/>
              <a:t>Sample selection due to attrition</a:t>
            </a:r>
          </a:p>
          <a:p>
            <a:pPr lvl="1"/>
            <a:r>
              <a:rPr lang="en-US" sz="2000"/>
              <a:t>Simultaneity in TFP and input choice</a:t>
            </a:r>
          </a:p>
          <a:p>
            <a:r>
              <a:rPr lang="en-US" sz="2400"/>
              <a:t>Solution: Olley-Pakes (Ec. 1996)</a:t>
            </a:r>
          </a:p>
          <a:p>
            <a:pPr lvl="1"/>
            <a:r>
              <a:rPr lang="en-US" sz="2000"/>
              <a:t>Firms observe TFP shock, decide to stay or exit.</a:t>
            </a:r>
          </a:p>
          <a:p>
            <a:pPr lvl="1"/>
            <a:r>
              <a:rPr lang="en-US" sz="2000"/>
              <a:t>If firm stays, then it chooses investment (thus capital) based on observed productivity shock.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Brazil: Annual TFP Growth 1996-2000</a:t>
            </a:r>
          </a:p>
        </p:txBody>
      </p:sp>
      <p:pic>
        <p:nvPicPr>
          <p:cNvPr id="10650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2133600"/>
            <a:ext cx="67532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Mexico: Annual TFP Growth 1993-2000</a:t>
            </a:r>
          </a:p>
        </p:txBody>
      </p:sp>
      <p:pic>
        <p:nvPicPr>
          <p:cNvPr id="1075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200275"/>
            <a:ext cx="6715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Aggregate TFP Results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TFP growth might vary to the extent that regional integration differs across industries.</a:t>
            </a:r>
          </a:p>
          <a:p>
            <a:pPr lvl="1"/>
            <a:r>
              <a:rPr lang="en-US" sz="2000"/>
              <a:t>However, other factors might be behind TFP growth (e.g., high tech vs. low tech industries)</a:t>
            </a:r>
          </a:p>
          <a:p>
            <a:r>
              <a:rPr lang="en-US" sz="2400"/>
              <a:t>Nonetheless, outward oriented industries firms exhibit faster TFP growth in both countries.</a:t>
            </a:r>
          </a:p>
          <a:p>
            <a:pPr lvl="1"/>
            <a:r>
              <a:rPr lang="en-US" sz="2000"/>
              <a:t>Import-competing or exporting vs. non-traded industries</a:t>
            </a:r>
          </a:p>
          <a:p>
            <a:pPr lvl="1"/>
            <a:r>
              <a:rPr lang="en-US" sz="2000"/>
              <a:t>In Mexico, foreign-owned plants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822325"/>
          </a:xfrm>
        </p:spPr>
        <p:txBody>
          <a:bodyPr/>
          <a:lstStyle/>
          <a:p>
            <a:r>
              <a:rPr lang="en-US" sz="3200"/>
              <a:t>Brazil: Annual TFP Growth</a:t>
            </a:r>
          </a:p>
        </p:txBody>
      </p:sp>
      <p:pic>
        <p:nvPicPr>
          <p:cNvPr id="11059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2305050"/>
            <a:ext cx="67437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1981200" y="1889125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By Industry/Plant Characteristics, 1996-2000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Motivation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What integration does to productivity is a key concern in a region where sustainable growth has been an elusive goal.</a:t>
            </a:r>
          </a:p>
          <a:p>
            <a:r>
              <a:rPr lang="en-US" sz="2800"/>
              <a:t>The literature on trade and productivity does not cover recent agreements nor the implication of different integration strategies.</a:t>
            </a:r>
          </a:p>
          <a:p>
            <a:r>
              <a:rPr lang="en-US" sz="2800"/>
              <a:t>The experiences of Mexico and Brazil might provide important clues about the productivity effects of the FTAA.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2419350"/>
            <a:ext cx="68008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1626" name="Rectangle 10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822325"/>
          </a:xfrm>
          <a:noFill/>
          <a:ln/>
        </p:spPr>
        <p:txBody>
          <a:bodyPr/>
          <a:lstStyle/>
          <a:p>
            <a:r>
              <a:rPr lang="en-US" sz="3200"/>
              <a:t>Mexico: Annual TFP Growth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1981200" y="1889125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By Industry/Plant Characteristics, 1993-2000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Productivity Decomposition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Within-plant TFP growth or resource reallocation toward more efficient producers?</a:t>
            </a:r>
          </a:p>
          <a:p>
            <a:r>
              <a:rPr lang="en-US" sz="2400"/>
              <a:t>TFP decomposition:</a:t>
            </a:r>
          </a:p>
          <a:p>
            <a:pPr lvl="1"/>
            <a:r>
              <a:rPr lang="en-US" sz="2000"/>
              <a:t>Within-plant TFP gains</a:t>
            </a:r>
          </a:p>
          <a:p>
            <a:pPr lvl="1"/>
            <a:r>
              <a:rPr lang="en-US" sz="2000"/>
              <a:t>Within-industry reallocation</a:t>
            </a:r>
          </a:p>
          <a:p>
            <a:pPr lvl="1"/>
            <a:r>
              <a:rPr lang="en-US" sz="2000"/>
              <a:t>Reallocation across industries</a:t>
            </a:r>
          </a:p>
          <a:p>
            <a:r>
              <a:rPr lang="en-US" sz="2400"/>
              <a:t>Results</a:t>
            </a:r>
          </a:p>
          <a:p>
            <a:pPr lvl="1"/>
            <a:r>
              <a:rPr lang="en-US" sz="2000"/>
              <a:t>Reallocation is a major force behind productivity growth</a:t>
            </a:r>
          </a:p>
          <a:p>
            <a:pPr lvl="1"/>
            <a:r>
              <a:rPr lang="en-US" sz="2000"/>
              <a:t>Intra-firm gains in outward-oriented industries/firms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Brazil: Productivity Decomposition</a:t>
            </a:r>
          </a:p>
        </p:txBody>
      </p:sp>
      <p:pic>
        <p:nvPicPr>
          <p:cNvPr id="11469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" y="2009775"/>
            <a:ext cx="76009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Mexico: Productivity Decomposition</a:t>
            </a:r>
          </a:p>
        </p:txBody>
      </p:sp>
      <p:pic>
        <p:nvPicPr>
          <p:cNvPr id="11572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085975"/>
            <a:ext cx="68389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r>
              <a:rPr lang="en-US" sz="3600"/>
              <a:t>Integration and TFP: Econometric Strategy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Estimation equation: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000" i="1"/>
              <a:t>TFP</a:t>
            </a:r>
            <a:r>
              <a:rPr lang="en-US" sz="20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ijt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t</a:t>
            </a:r>
            <a:r>
              <a:rPr lang="en-US" sz="2000" i="1"/>
              <a:t>TRADE</a:t>
            </a:r>
            <a:r>
              <a:rPr lang="en-US" sz="20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ijt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f</a:t>
            </a:r>
            <a:r>
              <a:rPr lang="en-US" sz="2000" i="1"/>
              <a:t>FDI</a:t>
            </a:r>
            <a:r>
              <a:rPr lang="en-US" sz="20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ijt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en-US" sz="2000" i="1"/>
              <a:t>controls</a:t>
            </a:r>
            <a:r>
              <a:rPr lang="en-US" sz="2000"/>
              <a:t> + </a:t>
            </a:r>
            <a:r>
              <a:rPr lang="en-US" sz="2000">
                <a:sym typeface="Symbol" pitchFamily="18" charset="2"/>
              </a:rPr>
              <a:t></a:t>
            </a:r>
            <a:r>
              <a:rPr lang="en-US" sz="2000" baseline="-25000"/>
              <a:t>ijt</a:t>
            </a:r>
            <a:endParaRPr lang="en-U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400"/>
              <a:t>Trade variables: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Import competition: World tariffs, imports/output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Market access: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Preferential treatment in US over ROW (Mexico)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Exporting activities: Exporter dummy, exports/sales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Increased availability of imported inputs: Inputs/Costs</a:t>
            </a:r>
          </a:p>
          <a:p>
            <a:pPr>
              <a:lnSpc>
                <a:spcPct val="90000"/>
              </a:lnSpc>
            </a:pPr>
            <a:r>
              <a:rPr lang="en-US" sz="2400"/>
              <a:t>FDI: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Foreign K in plant’s own industry (horizontal spillovers); and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 industries that buy/sell inputs to plant’s industry (vertical spillovers)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93137" cy="1143000"/>
          </a:xfrm>
        </p:spPr>
        <p:txBody>
          <a:bodyPr/>
          <a:lstStyle/>
          <a:p>
            <a:r>
              <a:rPr lang="en-US" sz="3600"/>
              <a:t>Integration and TFP: Econometric Strategy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Controls:</a:t>
            </a:r>
          </a:p>
          <a:p>
            <a:pPr lvl="1"/>
            <a:r>
              <a:rPr lang="en-US" sz="2000"/>
              <a:t>Age, age squared, size, industry output, capacity utilization, industrial and geographic concentration, U.S. consumption, ln(XR*US PPI),  and year dummies.</a:t>
            </a:r>
          </a:p>
          <a:p>
            <a:r>
              <a:rPr lang="en-US" sz="2400"/>
              <a:t>Unobserved plant characteristics </a:t>
            </a:r>
            <a:r>
              <a:rPr lang="en-US" sz="2400">
                <a:sym typeface="Wingdings" pitchFamily="2" charset="2"/>
              </a:rPr>
              <a:t></a:t>
            </a:r>
            <a:r>
              <a:rPr lang="en-US" sz="2400"/>
              <a:t> Fixed effect.</a:t>
            </a:r>
          </a:p>
          <a:p>
            <a:r>
              <a:rPr lang="en-US" sz="2400"/>
              <a:t>Endogenous trade variables </a:t>
            </a:r>
            <a:r>
              <a:rPr lang="en-US" sz="2400">
                <a:sym typeface="Wingdings" pitchFamily="2" charset="2"/>
              </a:rPr>
              <a:t></a:t>
            </a:r>
            <a:r>
              <a:rPr lang="en-US" sz="2400"/>
              <a:t> 2SLS, IVs.</a:t>
            </a:r>
          </a:p>
          <a:p>
            <a:pPr lvl="1"/>
            <a:r>
              <a:rPr lang="en-US" sz="2000"/>
              <a:t>For Mexican and US tariffs: NAFTA negotiated tariffs </a:t>
            </a:r>
          </a:p>
          <a:p>
            <a:pPr lvl="1"/>
            <a:r>
              <a:rPr lang="en-US" sz="2000"/>
              <a:t>For import penetration: Fitted import values from a gravity equation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364537" cy="1143000"/>
          </a:xfrm>
        </p:spPr>
        <p:txBody>
          <a:bodyPr/>
          <a:lstStyle/>
          <a:p>
            <a:r>
              <a:rPr lang="en-US" sz="3200"/>
              <a:t>Productivity and Integration: Summary of Results</a:t>
            </a:r>
          </a:p>
        </p:txBody>
      </p:sp>
      <p:pic>
        <p:nvPicPr>
          <p:cNvPr id="1239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467600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Conclusions</a:t>
            </a:r>
          </a:p>
        </p:txBody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Sizeable productivity gains from integration in both Brazil and Mexico (mainly from trade and from import discipline).</a:t>
            </a:r>
          </a:p>
          <a:p>
            <a:r>
              <a:rPr lang="en-US" sz="2400"/>
              <a:t>Signs that North-South integration was a more powerful boost to trade and productivity than its South-South counterpart.</a:t>
            </a:r>
          </a:p>
          <a:p>
            <a:r>
              <a:rPr lang="en-US" sz="2400"/>
              <a:t>How much of these gains were level or growth  effect is difficult to tell.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Overview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Literature review of the links between integration (trade and FDI) and productivity (TFP).</a:t>
            </a:r>
          </a:p>
          <a:p>
            <a:pPr>
              <a:lnSpc>
                <a:spcPct val="90000"/>
              </a:lnSpc>
            </a:pPr>
            <a:r>
              <a:rPr lang="en-US" sz="2800"/>
              <a:t>Main facts of Brazil and Mexico’s integration strategies.</a:t>
            </a:r>
          </a:p>
          <a:p>
            <a:pPr>
              <a:lnSpc>
                <a:spcPct val="90000"/>
              </a:lnSpc>
            </a:pPr>
            <a:r>
              <a:rPr lang="en-US" sz="2800"/>
              <a:t>Econometric analysis of the impact of integration on productivity based on plant level, manufacturing data. </a:t>
            </a:r>
          </a:p>
          <a:p>
            <a:pPr>
              <a:lnSpc>
                <a:spcPct val="90000"/>
              </a:lnSpc>
            </a:pPr>
            <a:r>
              <a:rPr lang="en-US" sz="2800"/>
              <a:t>Mexico post-NAFTA  (1993-2000) and Brazil post-stabilization (1996-2000).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is the Theory?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 Integration-Productivity Channels: </a:t>
            </a:r>
          </a:p>
          <a:p>
            <a:pPr lvl="1"/>
            <a:r>
              <a:rPr lang="en-US"/>
              <a:t>Trade </a:t>
            </a:r>
          </a:p>
          <a:p>
            <a:pPr lvl="1"/>
            <a:r>
              <a:rPr lang="en-US"/>
              <a:t>Foreign Direct Investment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Trade Effects: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Macro</a:t>
            </a:r>
          </a:p>
          <a:p>
            <a:pPr lvl="1"/>
            <a:r>
              <a:rPr lang="en-US" sz="2400"/>
              <a:t> comparative advantage</a:t>
            </a:r>
          </a:p>
          <a:p>
            <a:pPr lvl="1"/>
            <a:r>
              <a:rPr lang="en-US" sz="2400"/>
              <a:t> scale</a:t>
            </a:r>
          </a:p>
          <a:p>
            <a:pPr lvl="1"/>
            <a:r>
              <a:rPr lang="en-US" sz="2400"/>
              <a:t> knowledge</a:t>
            </a:r>
          </a:p>
          <a:p>
            <a:r>
              <a:rPr lang="en-US" sz="2800"/>
              <a:t>Micro</a:t>
            </a:r>
          </a:p>
          <a:p>
            <a:pPr lvl="1"/>
            <a:r>
              <a:rPr lang="en-US" sz="2400"/>
              <a:t>input availability</a:t>
            </a:r>
          </a:p>
          <a:p>
            <a:pPr lvl="1"/>
            <a:r>
              <a:rPr lang="en-US" sz="2400"/>
              <a:t> knowledge spillovers</a:t>
            </a:r>
          </a:p>
          <a:p>
            <a:pPr lvl="1"/>
            <a:r>
              <a:rPr lang="en-US" sz="2400"/>
              <a:t> import discipline</a:t>
            </a:r>
          </a:p>
          <a:p>
            <a:pPr lvl="1"/>
            <a:r>
              <a:rPr lang="en-US" sz="2400"/>
              <a:t> higher turnover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FDI effects: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entry</a:t>
            </a:r>
          </a:p>
          <a:p>
            <a:r>
              <a:rPr lang="en-US"/>
              <a:t> competition</a:t>
            </a:r>
          </a:p>
          <a:p>
            <a:r>
              <a:rPr lang="en-US"/>
              <a:t> knowledge spillovers</a:t>
            </a:r>
          </a:p>
          <a:p>
            <a:r>
              <a:rPr lang="en-US"/>
              <a:t> linkages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440737" cy="1143000"/>
          </a:xfrm>
        </p:spPr>
        <p:txBody>
          <a:bodyPr/>
          <a:lstStyle/>
          <a:p>
            <a:r>
              <a:rPr lang="en-US" sz="3600"/>
              <a:t>What is specific about regional integration?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trade channel might operate differently.</a:t>
            </a:r>
          </a:p>
          <a:p>
            <a:pPr lvl="1"/>
            <a:r>
              <a:rPr lang="en-US" sz="2400" u="sng"/>
              <a:t>Comparative advantage</a:t>
            </a:r>
            <a:r>
              <a:rPr lang="en-US" sz="2400"/>
              <a:t>: risk of trade diversion, particularly in south-south type of agreements.</a:t>
            </a:r>
          </a:p>
          <a:p>
            <a:pPr lvl="1"/>
            <a:r>
              <a:rPr lang="en-US" sz="2400" u="sng"/>
              <a:t>Scale</a:t>
            </a:r>
            <a:r>
              <a:rPr lang="en-US" sz="2400"/>
              <a:t>: potential gains are higher in a non-preferential liberalization but so are the potential losses.</a:t>
            </a:r>
          </a:p>
          <a:p>
            <a:pPr lvl="1"/>
            <a:r>
              <a:rPr lang="en-US" sz="2400" u="sng"/>
              <a:t>Knowledge effects</a:t>
            </a:r>
            <a:r>
              <a:rPr lang="en-US" sz="2400"/>
              <a:t>: might reduce the risk of the dislocation of learning/innovation intensive sectors, but might restrict producers access to the best practice.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364537" cy="1143000"/>
          </a:xfrm>
        </p:spPr>
        <p:txBody>
          <a:bodyPr/>
          <a:lstStyle/>
          <a:p>
            <a:r>
              <a:rPr lang="en-US" sz="4000"/>
              <a:t>What is the evidence in Latin America 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Macro level: disappointing…</a:t>
            </a:r>
          </a:p>
          <a:p>
            <a:pPr lvl="1"/>
            <a:r>
              <a:rPr lang="en-US"/>
              <a:t>IDB (2001): TFP </a:t>
            </a:r>
            <a:r>
              <a:rPr lang="en-US">
                <a:sym typeface="Wingdings" pitchFamily="2" charset="2"/>
              </a:rPr>
              <a:t></a:t>
            </a:r>
            <a:r>
              <a:rPr lang="en-US"/>
              <a:t> 0.6 % a year in 1990s</a:t>
            </a:r>
          </a:p>
          <a:p>
            <a:pPr lvl="1"/>
            <a:r>
              <a:rPr lang="en-US"/>
              <a:t>Baier et al. (2002): TFP </a:t>
            </a:r>
            <a:r>
              <a:rPr lang="en-US">
                <a:sym typeface="Wingdings" pitchFamily="2" charset="2"/>
              </a:rPr>
              <a:t></a:t>
            </a:r>
            <a:r>
              <a:rPr lang="en-US"/>
              <a:t> 2.9 % in 1990s.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…but there is some hope coming from sector and firm level data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54937" cy="1143000"/>
          </a:xfrm>
        </p:spPr>
        <p:txBody>
          <a:bodyPr/>
          <a:lstStyle/>
          <a:p>
            <a:r>
              <a:rPr lang="en-US" sz="4000"/>
              <a:t>Manufacturing labor productivity</a:t>
            </a:r>
          </a:p>
        </p:txBody>
      </p:sp>
      <p:pic>
        <p:nvPicPr>
          <p:cNvPr id="9729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2419350"/>
            <a:ext cx="68103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3352800" y="2209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/>
              <a:t>(1990=100)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205</TotalTime>
  <Words>976</Words>
  <Application>Microsoft Office PowerPoint</Application>
  <PresentationFormat>On-screen Show (4:3)</PresentationFormat>
  <Paragraphs>131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Tahoma</vt:lpstr>
      <vt:lpstr>Times New Roman</vt:lpstr>
      <vt:lpstr>Wingdings</vt:lpstr>
      <vt:lpstr>Symbol</vt:lpstr>
      <vt:lpstr>Global</vt:lpstr>
      <vt:lpstr>Regional Integration and Productivity: The Experiences of Brazil and Mexico</vt:lpstr>
      <vt:lpstr>Motivation</vt:lpstr>
      <vt:lpstr>Overview</vt:lpstr>
      <vt:lpstr>What is the Theory?</vt:lpstr>
      <vt:lpstr>The Trade Effects:</vt:lpstr>
      <vt:lpstr>The FDI effects:</vt:lpstr>
      <vt:lpstr>What is specific about regional integration?</vt:lpstr>
      <vt:lpstr>What is the evidence in Latin America ?</vt:lpstr>
      <vt:lpstr>Manufacturing labor productivity</vt:lpstr>
      <vt:lpstr>Firm level data</vt:lpstr>
      <vt:lpstr>Brazil and Mexico: stylized facts</vt:lpstr>
      <vt:lpstr>Brazil and Mexico: stylized facts</vt:lpstr>
      <vt:lpstr>Estimating Productivity: Strategy</vt:lpstr>
      <vt:lpstr>TFP Estimation: Data</vt:lpstr>
      <vt:lpstr>TFP Estimation: Methodology</vt:lpstr>
      <vt:lpstr>Brazil: Annual TFP Growth 1996-2000</vt:lpstr>
      <vt:lpstr>Mexico: Annual TFP Growth 1993-2000</vt:lpstr>
      <vt:lpstr>Aggregate TFP Results</vt:lpstr>
      <vt:lpstr>Brazil: Annual TFP Growth</vt:lpstr>
      <vt:lpstr>Mexico: Annual TFP Growth</vt:lpstr>
      <vt:lpstr>Productivity Decomposition</vt:lpstr>
      <vt:lpstr>Brazil: Productivity Decomposition</vt:lpstr>
      <vt:lpstr>Mexico: Productivity Decomposition</vt:lpstr>
      <vt:lpstr>Integration and TFP: Econometric Strategy</vt:lpstr>
      <vt:lpstr>Integration and TFP: Econometric Strategy</vt:lpstr>
      <vt:lpstr>Productivity and Integration: Summary of Results</vt:lpstr>
      <vt:lpstr>Conclusions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Integration and Productivity: The Experiences of Brazil and Mexico</dc:title>
  <dc:creator>JOSELC</dc:creator>
  <cp:lastModifiedBy>anarod</cp:lastModifiedBy>
  <cp:revision>23</cp:revision>
  <cp:lastPrinted>1601-01-01T00:00:00Z</cp:lastPrinted>
  <dcterms:created xsi:type="dcterms:W3CDTF">2003-07-30T18:05:22Z</dcterms:created>
  <dcterms:modified xsi:type="dcterms:W3CDTF">2010-07-11T14:40:28Z</dcterms:modified>
</cp:coreProperties>
</file>