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9" r:id="rId1"/>
  </p:sldMasterIdLst>
  <p:notesMasterIdLst>
    <p:notesMasterId r:id="rId12"/>
  </p:notesMasterIdLst>
  <p:handoutMasterIdLst>
    <p:handoutMasterId r:id="rId13"/>
  </p:handoutMasterIdLst>
  <p:sldIdLst>
    <p:sldId id="265" r:id="rId2"/>
    <p:sldId id="268" r:id="rId3"/>
    <p:sldId id="266" r:id="rId4"/>
    <p:sldId id="258" r:id="rId5"/>
    <p:sldId id="259" r:id="rId6"/>
    <p:sldId id="260" r:id="rId7"/>
    <p:sldId id="261" r:id="rId8"/>
    <p:sldId id="262" r:id="rId9"/>
    <p:sldId id="267" r:id="rId10"/>
    <p:sldId id="263" r:id="rId11"/>
  </p:sldIdLst>
  <p:sldSz cx="9144000" cy="6858000" type="screen4x3"/>
  <p:notesSz cx="7010400" cy="9296400"/>
  <p:embeddedFontLst>
    <p:embeddedFont>
      <p:font typeface="Wingdings 2" pitchFamily="18" charset="2"/>
      <p:regular r:id="rId14"/>
    </p:embeddedFont>
  </p:embeddedFontLst>
  <p:defaultTextStyle>
    <a:defPPr>
      <a:defRPr lang="es-ES_tradnl"/>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CC3300"/>
    <a:srgbClr val="FF6600"/>
    <a:srgbClr val="FFFF00"/>
    <a:srgbClr val="FFFF99"/>
    <a:srgbClr val="66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1" d="100"/>
          <a:sy n="61" d="100"/>
        </p:scale>
        <p:origin x="-1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794"/>
    </p:cViewPr>
  </p:sorterViewPr>
  <p:notesViewPr>
    <p:cSldViewPr>
      <p:cViewPr varScale="1">
        <p:scale>
          <a:sx n="26" d="100"/>
          <a:sy n="26" d="100"/>
        </p:scale>
        <p:origin x="-1206" y="-72"/>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08313" cy="473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_tradnl"/>
          </a:p>
        </p:txBody>
      </p:sp>
      <p:sp>
        <p:nvSpPr>
          <p:cNvPr id="27651" name="Rectangle 3"/>
          <p:cNvSpPr>
            <a:spLocks noGrp="1" noChangeArrowheads="1"/>
          </p:cNvSpPr>
          <p:nvPr>
            <p:ph type="dt" sz="quarter" idx="1"/>
          </p:nvPr>
        </p:nvSpPr>
        <p:spPr bwMode="auto">
          <a:xfrm>
            <a:off x="3986213" y="0"/>
            <a:ext cx="3008312" cy="473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_tradnl"/>
          </a:p>
        </p:txBody>
      </p:sp>
      <p:sp>
        <p:nvSpPr>
          <p:cNvPr id="27652" name="Rectangle 4"/>
          <p:cNvSpPr>
            <a:spLocks noGrp="1" noChangeArrowheads="1"/>
          </p:cNvSpPr>
          <p:nvPr>
            <p:ph type="ftr" sz="quarter" idx="2"/>
          </p:nvPr>
        </p:nvSpPr>
        <p:spPr bwMode="auto">
          <a:xfrm>
            <a:off x="0" y="8823325"/>
            <a:ext cx="3008313" cy="4730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_tradnl"/>
          </a:p>
        </p:txBody>
      </p:sp>
      <p:sp>
        <p:nvSpPr>
          <p:cNvPr id="27653" name="Rectangle 5"/>
          <p:cNvSpPr>
            <a:spLocks noGrp="1" noChangeArrowheads="1"/>
          </p:cNvSpPr>
          <p:nvPr>
            <p:ph type="sldNum" sz="quarter" idx="3"/>
          </p:nvPr>
        </p:nvSpPr>
        <p:spPr bwMode="auto">
          <a:xfrm>
            <a:off x="3986213" y="8823325"/>
            <a:ext cx="3008312" cy="4730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1C4FB9A-1D80-4A8C-951D-39A888ACD331}" type="slidenum">
              <a:rPr lang="es-ES_tradnl"/>
              <a:pPr/>
              <a:t>‹#›</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08313" cy="473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_tradnl"/>
          </a:p>
        </p:txBody>
      </p:sp>
      <p:sp>
        <p:nvSpPr>
          <p:cNvPr id="15363" name="Rectangle 3"/>
          <p:cNvSpPr>
            <a:spLocks noGrp="1" noChangeArrowheads="1"/>
          </p:cNvSpPr>
          <p:nvPr>
            <p:ph type="dt" idx="1"/>
          </p:nvPr>
        </p:nvSpPr>
        <p:spPr bwMode="auto">
          <a:xfrm>
            <a:off x="3986213" y="0"/>
            <a:ext cx="3008312" cy="4730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_tradnl"/>
          </a:p>
        </p:txBody>
      </p:sp>
      <p:sp>
        <p:nvSpPr>
          <p:cNvPr id="15364" name="Rectangle 4"/>
          <p:cNvSpPr>
            <a:spLocks noChangeArrowheads="1" noTextEdit="1"/>
          </p:cNvSpPr>
          <p:nvPr>
            <p:ph type="sldImg" idx="2"/>
          </p:nvPr>
        </p:nvSpPr>
        <p:spPr bwMode="auto">
          <a:xfrm>
            <a:off x="1225550" y="709613"/>
            <a:ext cx="4621213" cy="3465512"/>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03288" y="4411663"/>
            <a:ext cx="5189537" cy="417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5366" name="Rectangle 6"/>
          <p:cNvSpPr>
            <a:spLocks noGrp="1" noChangeArrowheads="1"/>
          </p:cNvSpPr>
          <p:nvPr>
            <p:ph type="ftr" sz="quarter" idx="4"/>
          </p:nvPr>
        </p:nvSpPr>
        <p:spPr bwMode="auto">
          <a:xfrm>
            <a:off x="0" y="8823325"/>
            <a:ext cx="3008313" cy="4730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_tradnl"/>
          </a:p>
        </p:txBody>
      </p:sp>
      <p:sp>
        <p:nvSpPr>
          <p:cNvPr id="15367" name="Rectangle 7"/>
          <p:cNvSpPr>
            <a:spLocks noGrp="1" noChangeArrowheads="1"/>
          </p:cNvSpPr>
          <p:nvPr>
            <p:ph type="sldNum" sz="quarter" idx="5"/>
          </p:nvPr>
        </p:nvSpPr>
        <p:spPr bwMode="auto">
          <a:xfrm>
            <a:off x="3986213" y="8823325"/>
            <a:ext cx="3008312" cy="4730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2F44FEB-E27A-493C-80D2-E818F45A595B}" type="slidenum">
              <a:rPr lang="es-ES_tradnl"/>
              <a:pPr/>
              <a:t>‹#›</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3D547F68-381E-49F8-A613-06508BD8EE10}" type="slidenum">
              <a:rPr lang="es-ES_tradnl"/>
              <a:pPr/>
              <a:t>3</a:t>
            </a:fld>
            <a:endParaRPr lang="es-ES_tradnl"/>
          </a:p>
        </p:txBody>
      </p:sp>
      <p:sp>
        <p:nvSpPr>
          <p:cNvPr id="26626" name="Rectangle 2"/>
          <p:cNvSpPr>
            <a:spLocks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4338" name="Group 2"/>
          <p:cNvGrpSpPr>
            <a:grpSpLocks/>
          </p:cNvGrpSpPr>
          <p:nvPr/>
        </p:nvGrpSpPr>
        <p:grpSpPr bwMode="auto">
          <a:xfrm>
            <a:off x="377825" y="1676400"/>
            <a:ext cx="8389938" cy="4421188"/>
            <a:chOff x="238" y="1056"/>
            <a:chExt cx="5285" cy="2785"/>
          </a:xfrm>
        </p:grpSpPr>
        <p:grpSp>
          <p:nvGrpSpPr>
            <p:cNvPr id="14339" name="Group 3"/>
            <p:cNvGrpSpPr>
              <a:grpSpLocks/>
            </p:cNvGrpSpPr>
            <p:nvPr/>
          </p:nvGrpSpPr>
          <p:grpSpPr bwMode="auto">
            <a:xfrm>
              <a:off x="238" y="1056"/>
              <a:ext cx="5285" cy="1393"/>
              <a:chOff x="238" y="1056"/>
              <a:chExt cx="5285" cy="1393"/>
            </a:xfrm>
          </p:grpSpPr>
          <p:sp>
            <p:nvSpPr>
              <p:cNvPr id="14340" name="Rectangle 4"/>
              <p:cNvSpPr>
                <a:spLocks noChangeArrowheads="1"/>
              </p:cNvSpPr>
              <p:nvPr/>
            </p:nvSpPr>
            <p:spPr bwMode="auto">
              <a:xfrm>
                <a:off x="243" y="1057"/>
                <a:ext cx="5272" cy="1391"/>
              </a:xfrm>
              <a:prstGeom prst="rect">
                <a:avLst/>
              </a:prstGeom>
              <a:solidFill>
                <a:srgbClr val="EAEAEA">
                  <a:alpha val="50000"/>
                </a:srgbClr>
              </a:solidFill>
              <a:ln w="9525">
                <a:noFill/>
                <a:miter lim="800000"/>
                <a:headEnd/>
                <a:tailEnd/>
              </a:ln>
              <a:effectLst/>
            </p:spPr>
            <p:txBody>
              <a:bodyPr wrap="none" anchor="ctr"/>
              <a:lstStyle/>
              <a:p>
                <a:endParaRPr lang="en-US"/>
              </a:p>
            </p:txBody>
          </p:sp>
          <p:sp>
            <p:nvSpPr>
              <p:cNvPr id="14341" name="Freeform 5"/>
              <p:cNvSpPr>
                <a:spLocks/>
              </p:cNvSpPr>
              <p:nvPr/>
            </p:nvSpPr>
            <p:spPr bwMode="auto">
              <a:xfrm>
                <a:off x="238" y="1056"/>
                <a:ext cx="5273" cy="1393"/>
              </a:xfrm>
              <a:custGeom>
                <a:avLst/>
                <a:gdLst/>
                <a:ahLst/>
                <a:cxnLst>
                  <a:cxn ang="0">
                    <a:pos x="5272" y="0"/>
                  </a:cxn>
                  <a:cxn ang="0">
                    <a:pos x="0" y="0"/>
                  </a:cxn>
                  <a:cxn ang="0">
                    <a:pos x="0" y="1392"/>
                  </a:cxn>
                </a:cxnLst>
                <a:rect l="0" t="0" r="r" b="b"/>
                <a:pathLst>
                  <a:path w="5273" h="1393">
                    <a:moveTo>
                      <a:pt x="5272" y="0"/>
                    </a:moveTo>
                    <a:lnTo>
                      <a:pt x="0" y="0"/>
                    </a:lnTo>
                    <a:lnTo>
                      <a:pt x="0" y="1392"/>
                    </a:lnTo>
                  </a:path>
                </a:pathLst>
              </a:custGeom>
              <a:noFill/>
              <a:ln w="12700" cap="rnd" cmpd="sng">
                <a:solidFill>
                  <a:srgbClr val="B2B2B2"/>
                </a:solidFill>
                <a:prstDash val="solid"/>
                <a:round/>
                <a:headEnd type="none" w="sm" len="sm"/>
                <a:tailEnd type="none" w="sm" len="sm"/>
              </a:ln>
              <a:effectLst/>
            </p:spPr>
            <p:txBody>
              <a:bodyPr/>
              <a:lstStyle/>
              <a:p>
                <a:endParaRPr lang="en-US"/>
              </a:p>
            </p:txBody>
          </p:sp>
          <p:sp>
            <p:nvSpPr>
              <p:cNvPr id="14342" name="Freeform 6"/>
              <p:cNvSpPr>
                <a:spLocks/>
              </p:cNvSpPr>
              <p:nvPr/>
            </p:nvSpPr>
            <p:spPr bwMode="auto">
              <a:xfrm>
                <a:off x="250" y="1056"/>
                <a:ext cx="5273" cy="1393"/>
              </a:xfrm>
              <a:custGeom>
                <a:avLst/>
                <a:gdLst/>
                <a:ahLst/>
                <a:cxnLst>
                  <a:cxn ang="0">
                    <a:pos x="5272" y="0"/>
                  </a:cxn>
                  <a:cxn ang="0">
                    <a:pos x="5272" y="1392"/>
                  </a:cxn>
                  <a:cxn ang="0">
                    <a:pos x="0" y="1392"/>
                  </a:cxn>
                </a:cxnLst>
                <a:rect l="0" t="0" r="r" b="b"/>
                <a:pathLst>
                  <a:path w="5273" h="1393">
                    <a:moveTo>
                      <a:pt x="5272" y="0"/>
                    </a:moveTo>
                    <a:lnTo>
                      <a:pt x="5272" y="1392"/>
                    </a:lnTo>
                    <a:lnTo>
                      <a:pt x="0" y="1392"/>
                    </a:lnTo>
                  </a:path>
                </a:pathLst>
              </a:custGeom>
              <a:noFill/>
              <a:ln w="12700" cap="rnd" cmpd="sng">
                <a:solidFill>
                  <a:srgbClr val="FFFFFF"/>
                </a:solidFill>
                <a:prstDash val="solid"/>
                <a:round/>
                <a:headEnd type="none" w="sm" len="sm"/>
                <a:tailEnd type="none" w="sm" len="sm"/>
              </a:ln>
              <a:effectLst/>
            </p:spPr>
            <p:txBody>
              <a:bodyPr/>
              <a:lstStyle/>
              <a:p>
                <a:endParaRPr lang="en-US"/>
              </a:p>
            </p:txBody>
          </p:sp>
        </p:grpSp>
        <p:grpSp>
          <p:nvGrpSpPr>
            <p:cNvPr id="14343" name="Group 7"/>
            <p:cNvGrpSpPr>
              <a:grpSpLocks/>
            </p:cNvGrpSpPr>
            <p:nvPr/>
          </p:nvGrpSpPr>
          <p:grpSpPr bwMode="auto">
            <a:xfrm>
              <a:off x="240" y="3744"/>
              <a:ext cx="5281" cy="97"/>
              <a:chOff x="240" y="3744"/>
              <a:chExt cx="5281" cy="97"/>
            </a:xfrm>
          </p:grpSpPr>
          <p:sp>
            <p:nvSpPr>
              <p:cNvPr id="14344" name="Rectangle 8"/>
              <p:cNvSpPr>
                <a:spLocks noChangeArrowheads="1"/>
              </p:cNvSpPr>
              <p:nvPr/>
            </p:nvSpPr>
            <p:spPr bwMode="auto">
              <a:xfrm>
                <a:off x="240" y="3744"/>
                <a:ext cx="5280" cy="96"/>
              </a:xfrm>
              <a:prstGeom prst="rect">
                <a:avLst/>
              </a:prstGeom>
              <a:solidFill>
                <a:srgbClr val="EAEAEA">
                  <a:alpha val="50000"/>
                </a:srgbClr>
              </a:solidFill>
              <a:ln w="9525">
                <a:noFill/>
                <a:miter lim="800000"/>
                <a:headEnd/>
                <a:tailEnd/>
              </a:ln>
              <a:effectLst/>
            </p:spPr>
            <p:txBody>
              <a:bodyPr wrap="none" anchor="ctr"/>
              <a:lstStyle/>
              <a:p>
                <a:endParaRPr lang="en-US"/>
              </a:p>
            </p:txBody>
          </p:sp>
          <p:sp>
            <p:nvSpPr>
              <p:cNvPr id="14345" name="Freeform 9"/>
              <p:cNvSpPr>
                <a:spLocks/>
              </p:cNvSpPr>
              <p:nvPr/>
            </p:nvSpPr>
            <p:spPr bwMode="auto">
              <a:xfrm>
                <a:off x="240" y="3744"/>
                <a:ext cx="5281" cy="97"/>
              </a:xfrm>
              <a:custGeom>
                <a:avLst/>
                <a:gdLst/>
                <a:ahLst/>
                <a:cxnLst>
                  <a:cxn ang="0">
                    <a:pos x="5280" y="0"/>
                  </a:cxn>
                  <a:cxn ang="0">
                    <a:pos x="0" y="0"/>
                  </a:cxn>
                  <a:cxn ang="0">
                    <a:pos x="0" y="96"/>
                  </a:cxn>
                </a:cxnLst>
                <a:rect l="0" t="0" r="r" b="b"/>
                <a:pathLst>
                  <a:path w="5281" h="97">
                    <a:moveTo>
                      <a:pt x="5280" y="0"/>
                    </a:moveTo>
                    <a:lnTo>
                      <a:pt x="0" y="0"/>
                    </a:lnTo>
                    <a:lnTo>
                      <a:pt x="0" y="96"/>
                    </a:lnTo>
                  </a:path>
                </a:pathLst>
              </a:custGeom>
              <a:noFill/>
              <a:ln w="12700" cap="rnd" cmpd="sng">
                <a:solidFill>
                  <a:srgbClr val="B2B2B2"/>
                </a:solidFill>
                <a:prstDash val="solid"/>
                <a:round/>
                <a:headEnd type="none" w="sm" len="sm"/>
                <a:tailEnd type="none" w="sm" len="sm"/>
              </a:ln>
              <a:effectLst/>
            </p:spPr>
            <p:txBody>
              <a:bodyPr/>
              <a:lstStyle/>
              <a:p>
                <a:endParaRPr lang="en-US"/>
              </a:p>
            </p:txBody>
          </p:sp>
          <p:sp>
            <p:nvSpPr>
              <p:cNvPr id="14346" name="Freeform 10"/>
              <p:cNvSpPr>
                <a:spLocks/>
              </p:cNvSpPr>
              <p:nvPr/>
            </p:nvSpPr>
            <p:spPr bwMode="auto">
              <a:xfrm>
                <a:off x="240" y="3744"/>
                <a:ext cx="5281" cy="97"/>
              </a:xfrm>
              <a:custGeom>
                <a:avLst/>
                <a:gdLst/>
                <a:ahLst/>
                <a:cxnLst>
                  <a:cxn ang="0">
                    <a:pos x="5280" y="0"/>
                  </a:cxn>
                  <a:cxn ang="0">
                    <a:pos x="5280" y="96"/>
                  </a:cxn>
                  <a:cxn ang="0">
                    <a:pos x="0" y="96"/>
                  </a:cxn>
                </a:cxnLst>
                <a:rect l="0" t="0" r="r" b="b"/>
                <a:pathLst>
                  <a:path w="5281" h="97">
                    <a:moveTo>
                      <a:pt x="5280" y="0"/>
                    </a:moveTo>
                    <a:lnTo>
                      <a:pt x="5280" y="96"/>
                    </a:lnTo>
                    <a:lnTo>
                      <a:pt x="0" y="96"/>
                    </a:lnTo>
                  </a:path>
                </a:pathLst>
              </a:custGeom>
              <a:noFill/>
              <a:ln w="12700" cap="rnd" cmpd="sng">
                <a:solidFill>
                  <a:srgbClr val="FFFFFF"/>
                </a:solidFill>
                <a:prstDash val="solid"/>
                <a:round/>
                <a:headEnd type="none" w="sm" len="sm"/>
                <a:tailEnd type="none" w="sm" len="sm"/>
              </a:ln>
              <a:effectLst/>
            </p:spPr>
            <p:txBody>
              <a:bodyPr/>
              <a:lstStyle/>
              <a:p>
                <a:endParaRPr lang="en-US"/>
              </a:p>
            </p:txBody>
          </p:sp>
        </p:grpSp>
        <p:grpSp>
          <p:nvGrpSpPr>
            <p:cNvPr id="14347" name="Group 11"/>
            <p:cNvGrpSpPr>
              <a:grpSpLocks/>
            </p:cNvGrpSpPr>
            <p:nvPr/>
          </p:nvGrpSpPr>
          <p:grpSpPr bwMode="auto">
            <a:xfrm>
              <a:off x="338" y="1200"/>
              <a:ext cx="97" cy="1104"/>
              <a:chOff x="338" y="1200"/>
              <a:chExt cx="97" cy="1104"/>
            </a:xfrm>
          </p:grpSpPr>
          <p:sp useBgFill="1">
            <p:nvSpPr>
              <p:cNvPr id="14348" name="Rectangle 12"/>
              <p:cNvSpPr>
                <a:spLocks noChangeArrowheads="1"/>
              </p:cNvSpPr>
              <p:nvPr/>
            </p:nvSpPr>
            <p:spPr bwMode="auto">
              <a:xfrm>
                <a:off x="338" y="1201"/>
                <a:ext cx="96" cy="1103"/>
              </a:xfrm>
              <a:prstGeom prst="rect">
                <a:avLst/>
              </a:prstGeom>
              <a:ln w="9525">
                <a:noFill/>
                <a:miter lim="800000"/>
                <a:headEnd/>
                <a:tailEnd/>
              </a:ln>
              <a:effectLst/>
            </p:spPr>
            <p:txBody>
              <a:bodyPr wrap="none" anchor="ctr"/>
              <a:lstStyle/>
              <a:p>
                <a:endParaRPr lang="en-US"/>
              </a:p>
            </p:txBody>
          </p:sp>
          <p:sp>
            <p:nvSpPr>
              <p:cNvPr id="14349" name="Freeform 13"/>
              <p:cNvSpPr>
                <a:spLocks/>
              </p:cNvSpPr>
              <p:nvPr/>
            </p:nvSpPr>
            <p:spPr bwMode="auto">
              <a:xfrm>
                <a:off x="338" y="1200"/>
                <a:ext cx="97" cy="1104"/>
              </a:xfrm>
              <a:custGeom>
                <a:avLst/>
                <a:gdLst/>
                <a:ahLst/>
                <a:cxnLst>
                  <a:cxn ang="0">
                    <a:pos x="0" y="1103"/>
                  </a:cxn>
                  <a:cxn ang="0">
                    <a:pos x="96" y="1103"/>
                  </a:cxn>
                  <a:cxn ang="0">
                    <a:pos x="96" y="0"/>
                  </a:cxn>
                </a:cxnLst>
                <a:rect l="0" t="0" r="r" b="b"/>
                <a:pathLst>
                  <a:path w="97" h="1104">
                    <a:moveTo>
                      <a:pt x="0" y="1103"/>
                    </a:moveTo>
                    <a:lnTo>
                      <a:pt x="96" y="1103"/>
                    </a:lnTo>
                    <a:lnTo>
                      <a:pt x="96" y="0"/>
                    </a:lnTo>
                  </a:path>
                </a:pathLst>
              </a:custGeom>
              <a:noFill/>
              <a:ln w="12700" cap="rnd" cmpd="sng">
                <a:solidFill>
                  <a:srgbClr val="B2B2B2"/>
                </a:solidFill>
                <a:prstDash val="solid"/>
                <a:round/>
                <a:headEnd type="none" w="sm" len="sm"/>
                <a:tailEnd type="none" w="sm" len="sm"/>
              </a:ln>
              <a:effectLst/>
            </p:spPr>
            <p:txBody>
              <a:bodyPr/>
              <a:lstStyle/>
              <a:p>
                <a:endParaRPr lang="en-US"/>
              </a:p>
            </p:txBody>
          </p:sp>
          <p:sp>
            <p:nvSpPr>
              <p:cNvPr id="14350" name="Freeform 14"/>
              <p:cNvSpPr>
                <a:spLocks/>
              </p:cNvSpPr>
              <p:nvPr/>
            </p:nvSpPr>
            <p:spPr bwMode="auto">
              <a:xfrm>
                <a:off x="338" y="1200"/>
                <a:ext cx="97" cy="1104"/>
              </a:xfrm>
              <a:custGeom>
                <a:avLst/>
                <a:gdLst/>
                <a:ahLst/>
                <a:cxnLst>
                  <a:cxn ang="0">
                    <a:pos x="0" y="1103"/>
                  </a:cxn>
                  <a:cxn ang="0">
                    <a:pos x="0" y="0"/>
                  </a:cxn>
                  <a:cxn ang="0">
                    <a:pos x="96" y="0"/>
                  </a:cxn>
                </a:cxnLst>
                <a:rect l="0" t="0" r="r" b="b"/>
                <a:pathLst>
                  <a:path w="97" h="1104">
                    <a:moveTo>
                      <a:pt x="0" y="1103"/>
                    </a:moveTo>
                    <a:lnTo>
                      <a:pt x="0" y="0"/>
                    </a:lnTo>
                    <a:lnTo>
                      <a:pt x="96" y="0"/>
                    </a:lnTo>
                  </a:path>
                </a:pathLst>
              </a:custGeom>
              <a:noFill/>
              <a:ln w="12700" cap="rnd" cmpd="sng">
                <a:solidFill>
                  <a:srgbClr val="FFFFFF"/>
                </a:solidFill>
                <a:prstDash val="solid"/>
                <a:round/>
                <a:headEnd type="none" w="sm" len="sm"/>
                <a:tailEnd type="none" w="sm" len="sm"/>
              </a:ln>
              <a:effectLst/>
            </p:spPr>
            <p:txBody>
              <a:bodyPr/>
              <a:lstStyle/>
              <a:p>
                <a:endParaRPr lang="en-US"/>
              </a:p>
            </p:txBody>
          </p:sp>
        </p:grpSp>
      </p:grpSp>
      <p:sp>
        <p:nvSpPr>
          <p:cNvPr id="14351" name="Rectangle 15"/>
          <p:cNvSpPr>
            <a:spLocks noGrp="1" noChangeArrowheads="1"/>
          </p:cNvSpPr>
          <p:nvPr>
            <p:ph type="ctrTitle" sz="quarter"/>
          </p:nvPr>
        </p:nvSpPr>
        <p:spPr>
          <a:xfrm>
            <a:off x="836613" y="2133600"/>
            <a:ext cx="7772400" cy="1143000"/>
          </a:xfrm>
        </p:spPr>
        <p:txBody>
          <a:bodyPr/>
          <a:lstStyle>
            <a:lvl1pPr>
              <a:defRPr/>
            </a:lvl1pPr>
          </a:lstStyle>
          <a:p>
            <a:r>
              <a:rPr lang="en-US"/>
              <a:t>Haga clic para modificar el estilo de título del patrón</a:t>
            </a:r>
          </a:p>
        </p:txBody>
      </p:sp>
      <p:sp>
        <p:nvSpPr>
          <p:cNvPr id="14352" name="Rectangle 16"/>
          <p:cNvSpPr>
            <a:spLocks noGrp="1" noChangeArrowheads="1"/>
          </p:cNvSpPr>
          <p:nvPr>
            <p:ph type="subTitle" sz="quarter" idx="1"/>
          </p:nvPr>
        </p:nvSpPr>
        <p:spPr>
          <a:xfrm>
            <a:off x="1371600" y="4038600"/>
            <a:ext cx="6400800" cy="1752600"/>
          </a:xfrm>
        </p:spPr>
        <p:txBody>
          <a:bodyPr anchor="ctr"/>
          <a:lstStyle>
            <a:lvl1pPr marL="0" indent="0" algn="ctr">
              <a:buFont typeface="Monotype Sorts" pitchFamily="2" charset="2"/>
              <a:buNone/>
              <a:defRPr/>
            </a:lvl1pPr>
          </a:lstStyle>
          <a:p>
            <a:r>
              <a:rPr lang="en-US"/>
              <a:t>Haga clic para modificar el estilo de subtítulo del patrón</a:t>
            </a:r>
          </a:p>
        </p:txBody>
      </p:sp>
      <p:sp>
        <p:nvSpPr>
          <p:cNvPr id="14353" name="Rectangle 17"/>
          <p:cNvSpPr>
            <a:spLocks noGrp="1" noChangeArrowheads="1"/>
          </p:cNvSpPr>
          <p:nvPr>
            <p:ph type="dt" sz="quarter" idx="2"/>
          </p:nvPr>
        </p:nvSpPr>
        <p:spPr>
          <a:xfrm>
            <a:off x="381000" y="6324600"/>
            <a:ext cx="1905000" cy="457200"/>
          </a:xfrm>
        </p:spPr>
        <p:txBody>
          <a:bodyPr/>
          <a:lstStyle>
            <a:lvl1pPr>
              <a:defRPr/>
            </a:lvl1pPr>
          </a:lstStyle>
          <a:p>
            <a:endParaRPr lang="en-US"/>
          </a:p>
        </p:txBody>
      </p:sp>
      <p:sp>
        <p:nvSpPr>
          <p:cNvPr id="14354" name="Rectangle 18"/>
          <p:cNvSpPr>
            <a:spLocks noGrp="1" noChangeArrowheads="1"/>
          </p:cNvSpPr>
          <p:nvPr>
            <p:ph type="ftr" sz="quarter" idx="3"/>
          </p:nvPr>
        </p:nvSpPr>
        <p:spPr>
          <a:xfrm>
            <a:off x="3124200" y="6324600"/>
            <a:ext cx="2895600" cy="457200"/>
          </a:xfrm>
        </p:spPr>
        <p:txBody>
          <a:bodyPr/>
          <a:lstStyle>
            <a:lvl1pPr>
              <a:defRPr/>
            </a:lvl1pPr>
          </a:lstStyle>
          <a:p>
            <a:endParaRPr lang="en-US"/>
          </a:p>
        </p:txBody>
      </p:sp>
      <p:sp>
        <p:nvSpPr>
          <p:cNvPr id="14355" name="Rectangle 19"/>
          <p:cNvSpPr>
            <a:spLocks noGrp="1" noChangeArrowheads="1"/>
          </p:cNvSpPr>
          <p:nvPr>
            <p:ph type="sldNum" sz="quarter" idx="4"/>
          </p:nvPr>
        </p:nvSpPr>
        <p:spPr>
          <a:xfrm>
            <a:off x="6858000" y="6324600"/>
            <a:ext cx="1905000" cy="457200"/>
          </a:xfrm>
        </p:spPr>
        <p:txBody>
          <a:bodyPr/>
          <a:lstStyle>
            <a:lvl1pPr>
              <a:defRPr/>
            </a:lvl1pPr>
          </a:lstStyle>
          <a:p>
            <a:fld id="{D9C90785-B975-490E-9888-1F5A9AA054E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4C0651-C23D-470F-BFD3-32026C6BB2C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342900"/>
            <a:ext cx="1943100" cy="5524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42900"/>
            <a:ext cx="5676900" cy="5524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9C82716-4943-4678-B54F-551E1B3CC38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14E7861-6232-4D3D-8414-9A446818528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047591-0C01-42F5-BE0D-61C7D272D6C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791FDB-2C04-4E24-9693-8F3AA98F418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6AB699A-9500-436C-8181-2B9FD296402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5B96E7C-C5B4-4CD9-BDC6-274B0A8ED13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03EC6C3-9C84-4E19-A9A0-2CB2AE4697E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0CFAB2A-B72C-4AF3-BBDC-2C01E8220DB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518EC77-11DC-43CD-B33C-1D29D23FFEB6}"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99"/>
            </a:gs>
            <a:gs pos="100000">
              <a:srgbClr val="FFCC66"/>
            </a:gs>
          </a:gsLst>
          <a:lin ang="2700000" scaled="1"/>
        </a:gradFill>
        <a:effectLst/>
      </p:bgPr>
    </p:bg>
    <p:spTree>
      <p:nvGrpSpPr>
        <p:cNvPr id="1" name=""/>
        <p:cNvGrpSpPr/>
        <p:nvPr/>
      </p:nvGrpSpPr>
      <p:grpSpPr>
        <a:xfrm>
          <a:off x="0" y="0"/>
          <a:ext cx="0" cy="0"/>
          <a:chOff x="0" y="0"/>
          <a:chExt cx="0" cy="0"/>
        </a:xfrm>
      </p:grpSpPr>
      <p:grpSp>
        <p:nvGrpSpPr>
          <p:cNvPr id="13314" name="Group 2"/>
          <p:cNvGrpSpPr>
            <a:grpSpLocks/>
          </p:cNvGrpSpPr>
          <p:nvPr/>
        </p:nvGrpSpPr>
        <p:grpSpPr bwMode="auto">
          <a:xfrm>
            <a:off x="381000" y="304800"/>
            <a:ext cx="8383588" cy="6022975"/>
            <a:chOff x="240" y="192"/>
            <a:chExt cx="5281" cy="3794"/>
          </a:xfrm>
        </p:grpSpPr>
        <p:grpSp>
          <p:nvGrpSpPr>
            <p:cNvPr id="13315" name="Group 3"/>
            <p:cNvGrpSpPr>
              <a:grpSpLocks/>
            </p:cNvGrpSpPr>
            <p:nvPr/>
          </p:nvGrpSpPr>
          <p:grpSpPr bwMode="auto">
            <a:xfrm>
              <a:off x="240" y="1008"/>
              <a:ext cx="5281" cy="2978"/>
              <a:chOff x="240" y="1008"/>
              <a:chExt cx="5281" cy="2978"/>
            </a:xfrm>
          </p:grpSpPr>
          <p:sp>
            <p:nvSpPr>
              <p:cNvPr id="13316" name="Rectangle 4"/>
              <p:cNvSpPr>
                <a:spLocks noChangeArrowheads="1"/>
              </p:cNvSpPr>
              <p:nvPr/>
            </p:nvSpPr>
            <p:spPr bwMode="auto">
              <a:xfrm>
                <a:off x="245" y="1010"/>
                <a:ext cx="5269" cy="2976"/>
              </a:xfrm>
              <a:prstGeom prst="rect">
                <a:avLst/>
              </a:prstGeom>
              <a:solidFill>
                <a:srgbClr val="EAEAEA">
                  <a:alpha val="50000"/>
                </a:srgbClr>
              </a:solidFill>
              <a:ln w="9525">
                <a:noFill/>
                <a:miter lim="800000"/>
                <a:headEnd/>
                <a:tailEnd/>
              </a:ln>
              <a:effectLst/>
            </p:spPr>
            <p:txBody>
              <a:bodyPr wrap="none" anchor="ctr"/>
              <a:lstStyle/>
              <a:p>
                <a:endParaRPr lang="en-US"/>
              </a:p>
            </p:txBody>
          </p:sp>
          <p:sp>
            <p:nvSpPr>
              <p:cNvPr id="13317" name="Freeform 5"/>
              <p:cNvSpPr>
                <a:spLocks/>
              </p:cNvSpPr>
              <p:nvPr/>
            </p:nvSpPr>
            <p:spPr bwMode="auto">
              <a:xfrm>
                <a:off x="240" y="1008"/>
                <a:ext cx="5269" cy="2977"/>
              </a:xfrm>
              <a:custGeom>
                <a:avLst/>
                <a:gdLst/>
                <a:ahLst/>
                <a:cxnLst>
                  <a:cxn ang="0">
                    <a:pos x="5268" y="0"/>
                  </a:cxn>
                  <a:cxn ang="0">
                    <a:pos x="0" y="0"/>
                  </a:cxn>
                  <a:cxn ang="0">
                    <a:pos x="0" y="2976"/>
                  </a:cxn>
                </a:cxnLst>
                <a:rect l="0" t="0" r="r" b="b"/>
                <a:pathLst>
                  <a:path w="5269" h="2977">
                    <a:moveTo>
                      <a:pt x="5268" y="0"/>
                    </a:moveTo>
                    <a:lnTo>
                      <a:pt x="0" y="0"/>
                    </a:lnTo>
                    <a:lnTo>
                      <a:pt x="0" y="2976"/>
                    </a:lnTo>
                  </a:path>
                </a:pathLst>
              </a:custGeom>
              <a:noFill/>
              <a:ln w="12700" cap="rnd" cmpd="sng">
                <a:solidFill>
                  <a:srgbClr val="B2B2B2"/>
                </a:solidFill>
                <a:prstDash val="solid"/>
                <a:round/>
                <a:headEnd type="none" w="sm" len="sm"/>
                <a:tailEnd type="none" w="sm" len="sm"/>
              </a:ln>
              <a:effectLst/>
            </p:spPr>
            <p:txBody>
              <a:bodyPr/>
              <a:lstStyle/>
              <a:p>
                <a:endParaRPr lang="en-US"/>
              </a:p>
            </p:txBody>
          </p:sp>
          <p:sp>
            <p:nvSpPr>
              <p:cNvPr id="13318" name="Freeform 6"/>
              <p:cNvSpPr>
                <a:spLocks/>
              </p:cNvSpPr>
              <p:nvPr/>
            </p:nvSpPr>
            <p:spPr bwMode="auto">
              <a:xfrm>
                <a:off x="252" y="1008"/>
                <a:ext cx="5269" cy="2977"/>
              </a:xfrm>
              <a:custGeom>
                <a:avLst/>
                <a:gdLst/>
                <a:ahLst/>
                <a:cxnLst>
                  <a:cxn ang="0">
                    <a:pos x="5268" y="0"/>
                  </a:cxn>
                  <a:cxn ang="0">
                    <a:pos x="5268" y="2976"/>
                  </a:cxn>
                  <a:cxn ang="0">
                    <a:pos x="0" y="2976"/>
                  </a:cxn>
                </a:cxnLst>
                <a:rect l="0" t="0" r="r" b="b"/>
                <a:pathLst>
                  <a:path w="5269" h="2977">
                    <a:moveTo>
                      <a:pt x="5268" y="0"/>
                    </a:moveTo>
                    <a:lnTo>
                      <a:pt x="5268" y="2976"/>
                    </a:lnTo>
                    <a:lnTo>
                      <a:pt x="0" y="2976"/>
                    </a:lnTo>
                  </a:path>
                </a:pathLst>
              </a:custGeom>
              <a:noFill/>
              <a:ln w="12700" cap="rnd" cmpd="sng">
                <a:solidFill>
                  <a:srgbClr val="FFFFFF"/>
                </a:solidFill>
                <a:prstDash val="solid"/>
                <a:round/>
                <a:headEnd type="none" w="sm" len="sm"/>
                <a:tailEnd type="none" w="sm" len="sm"/>
              </a:ln>
              <a:effectLst/>
            </p:spPr>
            <p:txBody>
              <a:bodyPr/>
              <a:lstStyle/>
              <a:p>
                <a:endParaRPr lang="en-US"/>
              </a:p>
            </p:txBody>
          </p:sp>
        </p:grpSp>
        <p:grpSp>
          <p:nvGrpSpPr>
            <p:cNvPr id="13319" name="Group 7"/>
            <p:cNvGrpSpPr>
              <a:grpSpLocks/>
            </p:cNvGrpSpPr>
            <p:nvPr/>
          </p:nvGrpSpPr>
          <p:grpSpPr bwMode="auto">
            <a:xfrm>
              <a:off x="336" y="1103"/>
              <a:ext cx="97" cy="2785"/>
              <a:chOff x="336" y="1103"/>
              <a:chExt cx="97" cy="2785"/>
            </a:xfrm>
          </p:grpSpPr>
          <p:sp useBgFill="1">
            <p:nvSpPr>
              <p:cNvPr id="13320" name="Rectangle 8"/>
              <p:cNvSpPr>
                <a:spLocks noChangeArrowheads="1"/>
              </p:cNvSpPr>
              <p:nvPr/>
            </p:nvSpPr>
            <p:spPr bwMode="auto">
              <a:xfrm>
                <a:off x="336" y="1104"/>
                <a:ext cx="96" cy="2784"/>
              </a:xfrm>
              <a:prstGeom prst="rect">
                <a:avLst/>
              </a:prstGeom>
              <a:ln w="9525">
                <a:noFill/>
                <a:miter lim="800000"/>
                <a:headEnd/>
                <a:tailEnd/>
              </a:ln>
              <a:effectLst/>
            </p:spPr>
            <p:txBody>
              <a:bodyPr wrap="none" anchor="ctr"/>
              <a:lstStyle/>
              <a:p>
                <a:endParaRPr lang="en-US"/>
              </a:p>
            </p:txBody>
          </p:sp>
          <p:sp>
            <p:nvSpPr>
              <p:cNvPr id="13321" name="Freeform 9"/>
              <p:cNvSpPr>
                <a:spLocks/>
              </p:cNvSpPr>
              <p:nvPr/>
            </p:nvSpPr>
            <p:spPr bwMode="auto">
              <a:xfrm>
                <a:off x="336" y="1103"/>
                <a:ext cx="97" cy="2785"/>
              </a:xfrm>
              <a:custGeom>
                <a:avLst/>
                <a:gdLst/>
                <a:ahLst/>
                <a:cxnLst>
                  <a:cxn ang="0">
                    <a:pos x="0" y="2784"/>
                  </a:cxn>
                  <a:cxn ang="0">
                    <a:pos x="96" y="2784"/>
                  </a:cxn>
                  <a:cxn ang="0">
                    <a:pos x="96" y="0"/>
                  </a:cxn>
                </a:cxnLst>
                <a:rect l="0" t="0" r="r" b="b"/>
                <a:pathLst>
                  <a:path w="97" h="2785">
                    <a:moveTo>
                      <a:pt x="0" y="2784"/>
                    </a:moveTo>
                    <a:lnTo>
                      <a:pt x="96" y="2784"/>
                    </a:lnTo>
                    <a:lnTo>
                      <a:pt x="96" y="0"/>
                    </a:lnTo>
                  </a:path>
                </a:pathLst>
              </a:custGeom>
              <a:noFill/>
              <a:ln w="12700" cap="rnd" cmpd="sng">
                <a:solidFill>
                  <a:srgbClr val="B2B2B2"/>
                </a:solidFill>
                <a:prstDash val="solid"/>
                <a:round/>
                <a:headEnd type="none" w="sm" len="sm"/>
                <a:tailEnd type="none" w="sm" len="sm"/>
              </a:ln>
              <a:effectLst/>
            </p:spPr>
            <p:txBody>
              <a:bodyPr/>
              <a:lstStyle/>
              <a:p>
                <a:endParaRPr lang="en-US"/>
              </a:p>
            </p:txBody>
          </p:sp>
          <p:sp>
            <p:nvSpPr>
              <p:cNvPr id="13322" name="Freeform 10"/>
              <p:cNvSpPr>
                <a:spLocks/>
              </p:cNvSpPr>
              <p:nvPr/>
            </p:nvSpPr>
            <p:spPr bwMode="auto">
              <a:xfrm>
                <a:off x="336" y="1103"/>
                <a:ext cx="97" cy="2785"/>
              </a:xfrm>
              <a:custGeom>
                <a:avLst/>
                <a:gdLst/>
                <a:ahLst/>
                <a:cxnLst>
                  <a:cxn ang="0">
                    <a:pos x="0" y="2784"/>
                  </a:cxn>
                  <a:cxn ang="0">
                    <a:pos x="0" y="0"/>
                  </a:cxn>
                  <a:cxn ang="0">
                    <a:pos x="96" y="0"/>
                  </a:cxn>
                </a:cxnLst>
                <a:rect l="0" t="0" r="r" b="b"/>
                <a:pathLst>
                  <a:path w="97" h="2785">
                    <a:moveTo>
                      <a:pt x="0" y="2784"/>
                    </a:moveTo>
                    <a:lnTo>
                      <a:pt x="0" y="0"/>
                    </a:lnTo>
                    <a:lnTo>
                      <a:pt x="96" y="0"/>
                    </a:lnTo>
                  </a:path>
                </a:pathLst>
              </a:custGeom>
              <a:noFill/>
              <a:ln w="12700" cap="rnd" cmpd="sng">
                <a:solidFill>
                  <a:srgbClr val="FFFFFF"/>
                </a:solidFill>
                <a:prstDash val="solid"/>
                <a:round/>
                <a:headEnd type="none" w="sm" len="sm"/>
                <a:tailEnd type="none" w="sm" len="sm"/>
              </a:ln>
              <a:effectLst/>
            </p:spPr>
            <p:txBody>
              <a:bodyPr/>
              <a:lstStyle/>
              <a:p>
                <a:endParaRPr lang="en-US"/>
              </a:p>
            </p:txBody>
          </p:sp>
        </p:grpSp>
        <p:grpSp>
          <p:nvGrpSpPr>
            <p:cNvPr id="13323" name="Group 11"/>
            <p:cNvGrpSpPr>
              <a:grpSpLocks/>
            </p:cNvGrpSpPr>
            <p:nvPr/>
          </p:nvGrpSpPr>
          <p:grpSpPr bwMode="auto">
            <a:xfrm>
              <a:off x="240" y="192"/>
              <a:ext cx="193" cy="721"/>
              <a:chOff x="240" y="192"/>
              <a:chExt cx="193" cy="721"/>
            </a:xfrm>
          </p:grpSpPr>
          <p:sp>
            <p:nvSpPr>
              <p:cNvPr id="13324" name="Rectangle 12"/>
              <p:cNvSpPr>
                <a:spLocks noChangeArrowheads="1"/>
              </p:cNvSpPr>
              <p:nvPr/>
            </p:nvSpPr>
            <p:spPr bwMode="auto">
              <a:xfrm>
                <a:off x="240" y="192"/>
                <a:ext cx="192" cy="720"/>
              </a:xfrm>
              <a:prstGeom prst="rect">
                <a:avLst/>
              </a:prstGeom>
              <a:solidFill>
                <a:srgbClr val="EAEAEA">
                  <a:alpha val="50000"/>
                </a:srgbClr>
              </a:solidFill>
              <a:ln w="9525">
                <a:noFill/>
                <a:miter lim="800000"/>
                <a:headEnd/>
                <a:tailEnd/>
              </a:ln>
              <a:effectLst/>
            </p:spPr>
            <p:txBody>
              <a:bodyPr wrap="none" anchor="ctr"/>
              <a:lstStyle/>
              <a:p>
                <a:endParaRPr lang="en-US"/>
              </a:p>
            </p:txBody>
          </p:sp>
          <p:sp>
            <p:nvSpPr>
              <p:cNvPr id="13325" name="Freeform 13"/>
              <p:cNvSpPr>
                <a:spLocks/>
              </p:cNvSpPr>
              <p:nvPr/>
            </p:nvSpPr>
            <p:spPr bwMode="auto">
              <a:xfrm>
                <a:off x="240" y="192"/>
                <a:ext cx="193" cy="721"/>
              </a:xfrm>
              <a:custGeom>
                <a:avLst/>
                <a:gdLst/>
                <a:ahLst/>
                <a:cxnLst>
                  <a:cxn ang="0">
                    <a:pos x="192" y="0"/>
                  </a:cxn>
                  <a:cxn ang="0">
                    <a:pos x="0" y="0"/>
                  </a:cxn>
                  <a:cxn ang="0">
                    <a:pos x="0" y="720"/>
                  </a:cxn>
                </a:cxnLst>
                <a:rect l="0" t="0" r="r" b="b"/>
                <a:pathLst>
                  <a:path w="193" h="721">
                    <a:moveTo>
                      <a:pt x="192" y="0"/>
                    </a:moveTo>
                    <a:lnTo>
                      <a:pt x="0" y="0"/>
                    </a:lnTo>
                    <a:lnTo>
                      <a:pt x="0" y="720"/>
                    </a:lnTo>
                  </a:path>
                </a:pathLst>
              </a:custGeom>
              <a:noFill/>
              <a:ln w="12700" cap="rnd" cmpd="sng">
                <a:solidFill>
                  <a:srgbClr val="B2B2B2"/>
                </a:solidFill>
                <a:prstDash val="solid"/>
                <a:round/>
                <a:headEnd type="none" w="sm" len="sm"/>
                <a:tailEnd type="none" w="sm" len="sm"/>
              </a:ln>
              <a:effectLst/>
            </p:spPr>
            <p:txBody>
              <a:bodyPr/>
              <a:lstStyle/>
              <a:p>
                <a:endParaRPr lang="en-US"/>
              </a:p>
            </p:txBody>
          </p:sp>
          <p:sp>
            <p:nvSpPr>
              <p:cNvPr id="13326" name="Freeform 14"/>
              <p:cNvSpPr>
                <a:spLocks/>
              </p:cNvSpPr>
              <p:nvPr/>
            </p:nvSpPr>
            <p:spPr bwMode="auto">
              <a:xfrm>
                <a:off x="240" y="192"/>
                <a:ext cx="193" cy="721"/>
              </a:xfrm>
              <a:custGeom>
                <a:avLst/>
                <a:gdLst/>
                <a:ahLst/>
                <a:cxnLst>
                  <a:cxn ang="0">
                    <a:pos x="192" y="0"/>
                  </a:cxn>
                  <a:cxn ang="0">
                    <a:pos x="192" y="720"/>
                  </a:cxn>
                  <a:cxn ang="0">
                    <a:pos x="0" y="720"/>
                  </a:cxn>
                </a:cxnLst>
                <a:rect l="0" t="0" r="r" b="b"/>
                <a:pathLst>
                  <a:path w="193" h="721">
                    <a:moveTo>
                      <a:pt x="192" y="0"/>
                    </a:moveTo>
                    <a:lnTo>
                      <a:pt x="192" y="720"/>
                    </a:lnTo>
                    <a:lnTo>
                      <a:pt x="0" y="720"/>
                    </a:lnTo>
                  </a:path>
                </a:pathLst>
              </a:custGeom>
              <a:noFill/>
              <a:ln w="12700" cap="rnd" cmpd="sng">
                <a:solidFill>
                  <a:srgbClr val="FFFFFF"/>
                </a:solidFill>
                <a:prstDash val="solid"/>
                <a:round/>
                <a:headEnd type="none" w="sm" len="sm"/>
                <a:tailEnd type="none" w="sm" len="sm"/>
              </a:ln>
              <a:effectLst/>
            </p:spPr>
            <p:txBody>
              <a:bodyPr/>
              <a:lstStyle/>
              <a:p>
                <a:endParaRPr lang="en-US"/>
              </a:p>
            </p:txBody>
          </p:sp>
        </p:grpSp>
      </p:grpSp>
      <p:sp>
        <p:nvSpPr>
          <p:cNvPr id="13327" name="Rectangle 15"/>
          <p:cNvSpPr>
            <a:spLocks noGrp="1" noChangeArrowheads="1"/>
          </p:cNvSpPr>
          <p:nvPr>
            <p:ph type="title"/>
          </p:nvPr>
        </p:nvSpPr>
        <p:spPr bwMode="auto">
          <a:xfrm>
            <a:off x="838200" y="342900"/>
            <a:ext cx="7772400" cy="11049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Haga clic para modificar el estilo de título del patrón</a:t>
            </a:r>
          </a:p>
        </p:txBody>
      </p:sp>
      <p:sp>
        <p:nvSpPr>
          <p:cNvPr id="13328" name="Rectangle 16"/>
          <p:cNvSpPr>
            <a:spLocks noGrp="1" noChangeArrowheads="1"/>
          </p:cNvSpPr>
          <p:nvPr>
            <p:ph type="body" idx="1"/>
          </p:nvPr>
        </p:nvSpPr>
        <p:spPr bwMode="auto">
          <a:xfrm>
            <a:off x="838200" y="17526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3329" name="Rectangle 17"/>
          <p:cNvSpPr>
            <a:spLocks noGrp="1" noChangeArrowheads="1"/>
          </p:cNvSpPr>
          <p:nvPr>
            <p:ph type="dt" sz="half" idx="2"/>
          </p:nvPr>
        </p:nvSpPr>
        <p:spPr bwMode="auto">
          <a:xfrm>
            <a:off x="381000" y="6323013"/>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vl1pPr>
          </a:lstStyle>
          <a:p>
            <a:endParaRPr lang="en-US"/>
          </a:p>
        </p:txBody>
      </p:sp>
      <p:sp>
        <p:nvSpPr>
          <p:cNvPr id="13330" name="Rectangle 18"/>
          <p:cNvSpPr>
            <a:spLocks noGrp="1" noChangeArrowheads="1"/>
          </p:cNvSpPr>
          <p:nvPr>
            <p:ph type="ftr" sz="quarter" idx="3"/>
          </p:nvPr>
        </p:nvSpPr>
        <p:spPr bwMode="auto">
          <a:xfrm>
            <a:off x="3124200" y="6323013"/>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a:lvl1pPr>
          </a:lstStyle>
          <a:p>
            <a:endParaRPr lang="en-US"/>
          </a:p>
        </p:txBody>
      </p:sp>
      <p:sp>
        <p:nvSpPr>
          <p:cNvPr id="13331" name="Rectangle 19"/>
          <p:cNvSpPr>
            <a:spLocks noGrp="1" noChangeArrowheads="1"/>
          </p:cNvSpPr>
          <p:nvPr>
            <p:ph type="sldNum" sz="quarter" idx="4"/>
          </p:nvPr>
        </p:nvSpPr>
        <p:spPr bwMode="auto">
          <a:xfrm>
            <a:off x="6858000" y="6323013"/>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fld id="{442205D0-46D1-4A2A-A6C4-145B986E46C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imes New Roman" pitchFamily="18" charset="0"/>
        </a:defRPr>
      </a:lvl2pPr>
      <a:lvl3pPr algn="l" rtl="0" eaLnBrk="0" fontAlgn="base" hangingPunct="0">
        <a:spcBef>
          <a:spcPct val="0"/>
        </a:spcBef>
        <a:spcAft>
          <a:spcPct val="0"/>
        </a:spcAft>
        <a:defRPr sz="4400">
          <a:solidFill>
            <a:schemeClr val="tx2"/>
          </a:solidFill>
          <a:latin typeface="Times New Roman" pitchFamily="18" charset="0"/>
        </a:defRPr>
      </a:lvl3pPr>
      <a:lvl4pPr algn="l" rtl="0" eaLnBrk="0" fontAlgn="base" hangingPunct="0">
        <a:spcBef>
          <a:spcPct val="0"/>
        </a:spcBef>
        <a:spcAft>
          <a:spcPct val="0"/>
        </a:spcAft>
        <a:defRPr sz="4400">
          <a:solidFill>
            <a:schemeClr val="tx2"/>
          </a:solidFill>
          <a:latin typeface="Times New Roman" pitchFamily="18" charset="0"/>
        </a:defRPr>
      </a:lvl4pPr>
      <a:lvl5pPr algn="l" rtl="0" eaLnBrk="0" fontAlgn="base" hangingPunct="0">
        <a:spcBef>
          <a:spcPct val="0"/>
        </a:spcBef>
        <a:spcAft>
          <a:spcPct val="0"/>
        </a:spcAft>
        <a:defRPr sz="4400">
          <a:solidFill>
            <a:schemeClr val="tx2"/>
          </a:solidFill>
          <a:latin typeface="Times New Roman" pitchFamily="18" charset="0"/>
        </a:defRPr>
      </a:lvl5pPr>
      <a:lvl6pPr marL="457200" algn="l" rtl="0" eaLnBrk="0" fontAlgn="base" hangingPunct="0">
        <a:spcBef>
          <a:spcPct val="0"/>
        </a:spcBef>
        <a:spcAft>
          <a:spcPct val="0"/>
        </a:spcAft>
        <a:defRPr sz="4400">
          <a:solidFill>
            <a:schemeClr val="tx2"/>
          </a:solidFill>
          <a:latin typeface="Times New Roman" pitchFamily="18" charset="0"/>
        </a:defRPr>
      </a:lvl6pPr>
      <a:lvl7pPr marL="914400" algn="l" rtl="0" eaLnBrk="0" fontAlgn="base" hangingPunct="0">
        <a:spcBef>
          <a:spcPct val="0"/>
        </a:spcBef>
        <a:spcAft>
          <a:spcPct val="0"/>
        </a:spcAft>
        <a:defRPr sz="4400">
          <a:solidFill>
            <a:schemeClr val="tx2"/>
          </a:solidFill>
          <a:latin typeface="Times New Roman" pitchFamily="18" charset="0"/>
        </a:defRPr>
      </a:lvl7pPr>
      <a:lvl8pPr marL="1371600" algn="l" rtl="0" eaLnBrk="0" fontAlgn="base" hangingPunct="0">
        <a:spcBef>
          <a:spcPct val="0"/>
        </a:spcBef>
        <a:spcAft>
          <a:spcPct val="0"/>
        </a:spcAft>
        <a:defRPr sz="4400">
          <a:solidFill>
            <a:schemeClr val="tx2"/>
          </a:solidFill>
          <a:latin typeface="Times New Roman" pitchFamily="18" charset="0"/>
        </a:defRPr>
      </a:lvl8pPr>
      <a:lvl9pPr marL="1828800" algn="l"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bg2"/>
        </a:buClr>
        <a:buSzPct val="75000"/>
        <a:buFont typeface="Monotype Sort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SzPct val="75000"/>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75000"/>
        <a:buFont typeface="Monotype Sort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bg2"/>
        </a:buClr>
        <a:buSzPct val="75000"/>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SzPct val="75000"/>
        <a:buChar char="•"/>
        <a:defRPr sz="2000">
          <a:solidFill>
            <a:schemeClr val="tx1"/>
          </a:solidFill>
          <a:latin typeface="+mn-lt"/>
        </a:defRPr>
      </a:lvl5pPr>
      <a:lvl6pPr marL="2514600" indent="-228600" algn="l" rtl="0" eaLnBrk="0" fontAlgn="base" hangingPunct="0">
        <a:spcBef>
          <a:spcPct val="20000"/>
        </a:spcBef>
        <a:spcAft>
          <a:spcPct val="0"/>
        </a:spcAft>
        <a:buClr>
          <a:schemeClr val="bg2"/>
        </a:buClr>
        <a:buSzPct val="75000"/>
        <a:buChar char="•"/>
        <a:defRPr sz="2000">
          <a:solidFill>
            <a:schemeClr val="tx1"/>
          </a:solidFill>
          <a:latin typeface="+mn-lt"/>
        </a:defRPr>
      </a:lvl6pPr>
      <a:lvl7pPr marL="2971800" indent="-228600" algn="l" rtl="0" eaLnBrk="0" fontAlgn="base" hangingPunct="0">
        <a:spcBef>
          <a:spcPct val="20000"/>
        </a:spcBef>
        <a:spcAft>
          <a:spcPct val="0"/>
        </a:spcAft>
        <a:buClr>
          <a:schemeClr val="bg2"/>
        </a:buClr>
        <a:buSzPct val="75000"/>
        <a:buChar char="•"/>
        <a:defRPr sz="2000">
          <a:solidFill>
            <a:schemeClr val="tx1"/>
          </a:solidFill>
          <a:latin typeface="+mn-lt"/>
        </a:defRPr>
      </a:lvl7pPr>
      <a:lvl8pPr marL="3429000" indent="-228600" algn="l" rtl="0" eaLnBrk="0" fontAlgn="base" hangingPunct="0">
        <a:spcBef>
          <a:spcPct val="20000"/>
        </a:spcBef>
        <a:spcAft>
          <a:spcPct val="0"/>
        </a:spcAft>
        <a:buClr>
          <a:schemeClr val="bg2"/>
        </a:buClr>
        <a:buSzPct val="75000"/>
        <a:buChar char="•"/>
        <a:defRPr sz="2000">
          <a:solidFill>
            <a:schemeClr val="tx1"/>
          </a:solidFill>
          <a:latin typeface="+mn-lt"/>
        </a:defRPr>
      </a:lvl8pPr>
      <a:lvl9pPr marL="3886200" indent="-228600" algn="l" rtl="0" eaLnBrk="0" fontAlgn="base" hangingPunct="0">
        <a:spcBef>
          <a:spcPct val="20000"/>
        </a:spcBef>
        <a:spcAft>
          <a:spcPct val="0"/>
        </a:spcAft>
        <a:buClr>
          <a:schemeClr val="bg2"/>
        </a:buClr>
        <a:buSzPct val="75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5.xml.rels><?xml version="1.0" encoding="UTF-8" standalone="yes"?>
<Relationships xmlns="http://schemas.openxmlformats.org/package/2006/relationships"><Relationship Id="rId3" Type="http://schemas.openxmlformats.org/officeDocument/2006/relationships/oleObject" Target="../embeddings/Microsoft_Office_Word_97_-_2003_Document3.doc"/><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6.xml.rels><?xml version="1.0" encoding="UTF-8" standalone="yes"?>
<Relationships xmlns="http://schemas.openxmlformats.org/package/2006/relationships"><Relationship Id="rId3" Type="http://schemas.openxmlformats.org/officeDocument/2006/relationships/oleObject" Target="../embeddings/Microsoft_Office_Word_97_-_2003_Document4.doc"/><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Office_Word_97_-_2003_Document5.doc"/><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70" name="Text Box 6"/>
          <p:cNvSpPr txBox="1">
            <a:spLocks noChangeArrowheads="1"/>
          </p:cNvSpPr>
          <p:nvPr/>
        </p:nvSpPr>
        <p:spPr bwMode="auto">
          <a:xfrm>
            <a:off x="457200" y="685800"/>
            <a:ext cx="7772400" cy="5751513"/>
          </a:xfrm>
          <a:prstGeom prst="rect">
            <a:avLst/>
          </a:prstGeom>
          <a:noFill/>
          <a:ln w="9525">
            <a:noFill/>
            <a:miter lim="800000"/>
            <a:headEnd/>
            <a:tailEnd/>
          </a:ln>
          <a:effectLst/>
        </p:spPr>
        <p:txBody>
          <a:bodyPr>
            <a:spAutoFit/>
          </a:bodyPr>
          <a:lstStyle/>
          <a:p>
            <a:pPr marL="190500" lvl="1" algn="ctr"/>
            <a:r>
              <a:rPr lang="en-US" b="1"/>
              <a:t>REGIONAL DIALOGUE ON THE ENVIRONMENT</a:t>
            </a:r>
          </a:p>
          <a:p>
            <a:pPr algn="ctr"/>
            <a:endParaRPr lang="en-US" b="1"/>
          </a:p>
          <a:p>
            <a:pPr marL="381000" lvl="2" algn="ctr"/>
            <a:r>
              <a:rPr lang="en-US" b="1" i="1"/>
              <a:t>Based on the Results of the Executive Profiles of Environmental Management for the Mesoamerican, Caribbean, Andean and Southern Cone Subregions</a:t>
            </a:r>
          </a:p>
          <a:p>
            <a:pPr marL="381000" lvl="2" algn="ctr"/>
            <a:endParaRPr lang="en-US" b="1" i="1"/>
          </a:p>
          <a:p>
            <a:pPr marL="381000" lvl="2" algn="ctr"/>
            <a:endParaRPr lang="en-US" b="1" i="1"/>
          </a:p>
          <a:p>
            <a:pPr marL="381000" lvl="2" algn="ctr"/>
            <a:endParaRPr lang="en-US" b="1" i="1"/>
          </a:p>
          <a:p>
            <a:pPr marL="381000" lvl="2" algn="ctr"/>
            <a:endParaRPr lang="en-US" b="1" i="1"/>
          </a:p>
          <a:p>
            <a:pPr marL="381000" lvl="2" algn="ctr"/>
            <a:endParaRPr lang="en-US" b="1" i="1"/>
          </a:p>
          <a:p>
            <a:pPr marL="381000" lvl="2" algn="ctr"/>
            <a:endParaRPr lang="en-US" b="1"/>
          </a:p>
          <a:p>
            <a:pPr marL="571500" lvl="3" algn="ctr"/>
            <a:r>
              <a:rPr lang="en-US" b="1"/>
              <a:t>Rafael Asenjo</a:t>
            </a:r>
          </a:p>
          <a:p>
            <a:pPr algn="ctr"/>
            <a:endParaRPr lang="en-US" b="1"/>
          </a:p>
          <a:p>
            <a:pPr marL="762000" lvl="4" algn="ctr"/>
            <a:r>
              <a:rPr lang="en-US" b="1"/>
              <a:t>April 2002</a:t>
            </a:r>
          </a:p>
          <a:p>
            <a:pPr>
              <a:spcBef>
                <a:spcPct val="50000"/>
              </a:spcBef>
            </a:pPr>
            <a:endParaRPr lang="en-US"/>
          </a:p>
        </p:txBody>
      </p:sp>
      <p:sp>
        <p:nvSpPr>
          <p:cNvPr id="11272" name="Text Box 8"/>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1 of 10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22" name="Text Box 6"/>
          <p:cNvSpPr txBox="1">
            <a:spLocks noChangeArrowheads="1"/>
          </p:cNvSpPr>
          <p:nvPr/>
        </p:nvSpPr>
        <p:spPr bwMode="auto">
          <a:xfrm>
            <a:off x="381000" y="1447800"/>
            <a:ext cx="8229600" cy="4899025"/>
          </a:xfrm>
          <a:prstGeom prst="rect">
            <a:avLst/>
          </a:prstGeom>
          <a:noFill/>
          <a:ln w="9525">
            <a:noFill/>
            <a:miter lim="800000"/>
            <a:headEnd/>
            <a:tailEnd/>
          </a:ln>
          <a:effectLst/>
        </p:spPr>
        <p:txBody>
          <a:bodyPr>
            <a:spAutoFit/>
          </a:bodyPr>
          <a:lstStyle/>
          <a:p>
            <a:pPr marL="392113" indent="-392113" algn="just">
              <a:buSzPct val="75000"/>
              <a:buFont typeface="Wingdings 2" pitchFamily="18" charset="2"/>
              <a:buChar char="P"/>
            </a:pPr>
            <a:r>
              <a:rPr lang="en-US" sz="1800"/>
              <a:t>How to strengthen the creation of regional and sub-regional networks on environmental management? (For example, clean production, biologic corridors, certification standards, etc.)</a:t>
            </a:r>
          </a:p>
          <a:p>
            <a:pPr marL="392113" indent="-392113" algn="just">
              <a:buSzPct val="75000"/>
              <a:buFont typeface="Wingdings 2" pitchFamily="18" charset="2"/>
              <a:buChar char="P"/>
            </a:pPr>
            <a:endParaRPr lang="en-US" sz="1800"/>
          </a:p>
          <a:p>
            <a:pPr marL="392113" indent="-392113" algn="just">
              <a:buSzPct val="75000"/>
              <a:buFont typeface="Wingdings 2" pitchFamily="18" charset="2"/>
              <a:buChar char="P"/>
            </a:pPr>
            <a:r>
              <a:rPr lang="en-US" sz="1800"/>
              <a:t>What strategies can be used to insert non-traditional mechanisms for environmental management in the countries of the region, such as public-private partnership, economic instruments and Self/Co-management, among others?</a:t>
            </a:r>
          </a:p>
          <a:p>
            <a:pPr marL="392113" indent="-392113" algn="just">
              <a:buSzPct val="75000"/>
              <a:buFont typeface="Wingdings 2" pitchFamily="18" charset="2"/>
              <a:buChar char="P"/>
            </a:pPr>
            <a:endParaRPr lang="en-US" sz="1800"/>
          </a:p>
          <a:p>
            <a:pPr marL="392113" indent="-392113" algn="just">
              <a:buSzPct val="75000"/>
              <a:buFont typeface="Wingdings 2" pitchFamily="18" charset="2"/>
              <a:buChar char="P"/>
            </a:pPr>
            <a:r>
              <a:rPr lang="en-US" sz="1800"/>
              <a:t>What global tendencies must be adjusted to achieve greater environmental sustainability of the region’s economies increasingly based on natural resource exports and manufacturing industries that cause pollution?</a:t>
            </a:r>
          </a:p>
          <a:p>
            <a:pPr marL="392113" indent="-392113" algn="just">
              <a:buSzPct val="75000"/>
              <a:buFont typeface="Wingdings 2" pitchFamily="18" charset="2"/>
              <a:buChar char="P"/>
            </a:pPr>
            <a:endParaRPr lang="en-US" sz="1800"/>
          </a:p>
          <a:p>
            <a:pPr marL="392113" indent="-392113" algn="just">
              <a:buSzPct val="75000"/>
              <a:buFont typeface="Wingdings 2" pitchFamily="18" charset="2"/>
              <a:buChar char="P"/>
            </a:pPr>
            <a:r>
              <a:rPr lang="en-US" sz="1800"/>
              <a:t>What mechanisms could be implemented that would strengthen the deployment of management tools and good practices at various levels (policies, plans, programs and projects) in support of the countries’ decision making process? </a:t>
            </a:r>
          </a:p>
          <a:p>
            <a:pPr marL="392113" indent="-392113" algn="just"/>
            <a:endParaRPr lang="en-US" sz="1800"/>
          </a:p>
          <a:p>
            <a:pPr marL="392113" indent="-392113">
              <a:spcBef>
                <a:spcPct val="50000"/>
              </a:spcBef>
            </a:pPr>
            <a:endParaRPr lang="en-US" sz="1800"/>
          </a:p>
        </p:txBody>
      </p:sp>
      <p:sp>
        <p:nvSpPr>
          <p:cNvPr id="9223" name="Rectangle 7"/>
          <p:cNvSpPr>
            <a:spLocks noGrp="1" noChangeArrowheads="1"/>
          </p:cNvSpPr>
          <p:nvPr>
            <p:ph type="title"/>
          </p:nvPr>
        </p:nvSpPr>
        <p:spPr>
          <a:xfrm>
            <a:off x="609600" y="190500"/>
            <a:ext cx="7772400" cy="1104900"/>
          </a:xfrm>
          <a:noFill/>
          <a:ln/>
        </p:spPr>
        <p:txBody>
          <a:bodyPr/>
          <a:lstStyle/>
          <a:p>
            <a:pPr algn="ctr"/>
            <a:r>
              <a:rPr lang="en-US" sz="2400" b="1">
                <a:solidFill>
                  <a:schemeClr val="tx1"/>
                </a:solidFill>
              </a:rPr>
              <a:t>OPPORTUNITIES FOR DIALOGUE ON ENVIRONMENTAL MANAGEMENT</a:t>
            </a:r>
            <a:endParaRPr lang="en-US" b="1">
              <a:solidFill>
                <a:schemeClr val="tx1"/>
              </a:solidFill>
            </a:endParaRPr>
          </a:p>
        </p:txBody>
      </p:sp>
      <p:sp>
        <p:nvSpPr>
          <p:cNvPr id="9224" name="Text Box 8"/>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10 of 10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3" name="Text Box 3"/>
          <p:cNvSpPr txBox="1">
            <a:spLocks noChangeArrowheads="1"/>
          </p:cNvSpPr>
          <p:nvPr/>
        </p:nvSpPr>
        <p:spPr bwMode="auto">
          <a:xfrm>
            <a:off x="609600" y="228600"/>
            <a:ext cx="7848600" cy="457200"/>
          </a:xfrm>
          <a:prstGeom prst="rect">
            <a:avLst/>
          </a:prstGeom>
          <a:noFill/>
          <a:ln w="9525">
            <a:noFill/>
            <a:miter lim="800000"/>
            <a:headEnd/>
            <a:tailEnd/>
          </a:ln>
          <a:effectLst/>
        </p:spPr>
        <p:txBody>
          <a:bodyPr>
            <a:spAutoFit/>
          </a:bodyPr>
          <a:lstStyle/>
          <a:p>
            <a:pPr algn="ctr"/>
            <a:r>
              <a:rPr lang="es-CL" b="1"/>
              <a:t>INTRODUCTION</a:t>
            </a:r>
            <a:endParaRPr lang="es-ES_tradnl"/>
          </a:p>
        </p:txBody>
      </p:sp>
      <p:sp>
        <p:nvSpPr>
          <p:cNvPr id="25604" name="Text Box 4"/>
          <p:cNvSpPr txBox="1">
            <a:spLocks noChangeArrowheads="1"/>
          </p:cNvSpPr>
          <p:nvPr/>
        </p:nvSpPr>
        <p:spPr bwMode="auto">
          <a:xfrm>
            <a:off x="279400" y="835025"/>
            <a:ext cx="8559800" cy="5780088"/>
          </a:xfrm>
          <a:prstGeom prst="rect">
            <a:avLst/>
          </a:prstGeom>
          <a:noFill/>
          <a:ln w="9525">
            <a:noFill/>
            <a:miter lim="800000"/>
            <a:headEnd/>
            <a:tailEnd/>
          </a:ln>
          <a:effectLst/>
        </p:spPr>
        <p:txBody>
          <a:bodyPr>
            <a:spAutoFit/>
          </a:bodyPr>
          <a:lstStyle/>
          <a:p>
            <a:pPr marL="381000" indent="-381000"/>
            <a:r>
              <a:rPr lang="en-US" sz="1600" b="1" i="1"/>
              <a:t>Objectives of the Environmental Management Executive Profiles</a:t>
            </a:r>
          </a:p>
          <a:p>
            <a:pPr marL="381000" indent="-381000">
              <a:buFontTx/>
              <a:buChar char="•"/>
            </a:pPr>
            <a:r>
              <a:rPr lang="en-US" sz="1400"/>
              <a:t>To identify and characterize the </a:t>
            </a:r>
            <a:r>
              <a:rPr lang="en-US" sz="1400" b="1"/>
              <a:t>main environmental problems </a:t>
            </a:r>
            <a:r>
              <a:rPr lang="en-US" sz="1400"/>
              <a:t>of the countries in the sub-region.</a:t>
            </a:r>
          </a:p>
          <a:p>
            <a:pPr marL="381000" indent="-381000">
              <a:buFontTx/>
              <a:buChar char="•"/>
            </a:pPr>
            <a:r>
              <a:rPr lang="en-US" sz="1400"/>
              <a:t>To describe the </a:t>
            </a:r>
            <a:r>
              <a:rPr lang="en-US" sz="1400" b="1"/>
              <a:t>main achievements  in environmental management </a:t>
            </a:r>
            <a:r>
              <a:rPr lang="en-US" sz="1400"/>
              <a:t>in the countries.</a:t>
            </a:r>
          </a:p>
          <a:p>
            <a:pPr marL="381000" indent="-381000">
              <a:buFontTx/>
              <a:buChar char="•"/>
            </a:pPr>
            <a:r>
              <a:rPr lang="en-US" sz="1400"/>
              <a:t>To identify the </a:t>
            </a:r>
            <a:r>
              <a:rPr lang="en-US" sz="1400" b="1"/>
              <a:t>main challenges and priorities to strengthen environmental management capacities</a:t>
            </a:r>
            <a:r>
              <a:rPr lang="en-US" sz="1400"/>
              <a:t> in the countries.</a:t>
            </a:r>
          </a:p>
          <a:p>
            <a:pPr marL="381000" indent="-381000"/>
            <a:endParaRPr lang="en-US" sz="1200" b="1"/>
          </a:p>
          <a:p>
            <a:pPr marL="381000" indent="-381000"/>
            <a:r>
              <a:rPr lang="en-US" sz="1600" b="1" i="1"/>
              <a:t>Sub-regions</a:t>
            </a:r>
          </a:p>
          <a:p>
            <a:pPr marL="381000" indent="-381000">
              <a:buFontTx/>
              <a:buChar char="•"/>
            </a:pPr>
            <a:r>
              <a:rPr lang="en-US" sz="1400" b="1"/>
              <a:t>Mesoamerican</a:t>
            </a:r>
            <a:r>
              <a:rPr lang="en-US" sz="1400"/>
              <a:t> </a:t>
            </a:r>
            <a:r>
              <a:rPr lang="en-US" sz="1400" b="1"/>
              <a:t>Sub-region </a:t>
            </a:r>
            <a:r>
              <a:rPr lang="en-US" sz="1400"/>
              <a:t>(Mexico, Belize, Guatemala, El Salvador, Honduras, Nicaragua, Costa Rica and Panama)</a:t>
            </a:r>
          </a:p>
          <a:p>
            <a:pPr marL="381000" indent="-381000">
              <a:buFontTx/>
              <a:buChar char="•"/>
            </a:pPr>
            <a:r>
              <a:rPr lang="en-US" sz="1400" b="1"/>
              <a:t>Caribbean Sub-region </a:t>
            </a:r>
            <a:r>
              <a:rPr lang="en-US" sz="1400"/>
              <a:t>(Bahamas, Barbados, Dominican Republic, Guyana, Haiti, Jamaica, Suriname and Trinidad &amp; Tobago)</a:t>
            </a:r>
          </a:p>
          <a:p>
            <a:pPr marL="381000" indent="-381000">
              <a:buFontTx/>
              <a:buChar char="•"/>
            </a:pPr>
            <a:r>
              <a:rPr lang="en-US" sz="1400" b="1"/>
              <a:t>Andean</a:t>
            </a:r>
            <a:r>
              <a:rPr lang="en-US" sz="1400"/>
              <a:t> </a:t>
            </a:r>
            <a:r>
              <a:rPr lang="en-US" sz="1400" b="1"/>
              <a:t>Sub-region </a:t>
            </a:r>
            <a:r>
              <a:rPr lang="en-US" sz="1400"/>
              <a:t>(Bolivia, Peru, Ecuador, Colombia and Venezuela)</a:t>
            </a:r>
          </a:p>
          <a:p>
            <a:pPr marL="381000" indent="-381000">
              <a:buFontTx/>
              <a:buChar char="•"/>
            </a:pPr>
            <a:r>
              <a:rPr lang="en-US" sz="1400" b="1"/>
              <a:t>Southern Cone Sub-region </a:t>
            </a:r>
            <a:r>
              <a:rPr lang="en-US" sz="1400"/>
              <a:t>(Argentina, Brazil, Chile, Paraguay and Uruguay)</a:t>
            </a:r>
          </a:p>
          <a:p>
            <a:pPr marL="381000" indent="-381000"/>
            <a:endParaRPr lang="en-US" sz="1200"/>
          </a:p>
          <a:p>
            <a:pPr marL="381000" indent="-381000"/>
            <a:r>
              <a:rPr lang="en-US" sz="1600" b="1" i="1"/>
              <a:t>Methodology</a:t>
            </a:r>
          </a:p>
          <a:p>
            <a:pPr marL="381000" indent="-381000">
              <a:buFontTx/>
              <a:buChar char="•"/>
            </a:pPr>
            <a:r>
              <a:rPr lang="en-US" sz="1400"/>
              <a:t>Organized an </a:t>
            </a:r>
            <a:r>
              <a:rPr lang="en-US" sz="1400" b="1"/>
              <a:t>initial work meeting at IDB headquarters</a:t>
            </a:r>
            <a:r>
              <a:rPr lang="en-US" sz="1400"/>
              <a:t> to define a guideline questionnaire to prepare the profiles for each sub-region.</a:t>
            </a:r>
          </a:p>
          <a:p>
            <a:pPr marL="381000" indent="-381000">
              <a:buFontTx/>
              <a:buChar char="•"/>
            </a:pPr>
            <a:r>
              <a:rPr lang="en-US" sz="1400" b="1"/>
              <a:t>Bibliographic review of the environmental background available on the countries</a:t>
            </a:r>
            <a:r>
              <a:rPr lang="en-US" sz="1400"/>
              <a:t> (publications, environmental institution websites, studies and documents available at the IDB)</a:t>
            </a:r>
            <a:endParaRPr lang="en-US" sz="1400" b="1"/>
          </a:p>
          <a:p>
            <a:pPr marL="381000" indent="-381000">
              <a:buFontTx/>
              <a:buChar char="•"/>
            </a:pPr>
            <a:r>
              <a:rPr lang="en-US" sz="1400" b="1"/>
              <a:t>Interviews with Dialogue participants, environmental authorities and IDB representatives</a:t>
            </a:r>
            <a:r>
              <a:rPr lang="en-US" sz="1400"/>
              <a:t> in the various countries.</a:t>
            </a:r>
            <a:endParaRPr lang="en-US" sz="1400" b="1"/>
          </a:p>
          <a:p>
            <a:pPr marL="381000" indent="-381000">
              <a:buFontTx/>
              <a:buChar char="•"/>
            </a:pPr>
            <a:r>
              <a:rPr lang="en-US" sz="1400" b="1"/>
              <a:t>Focusing on key aspects for the sub-regions</a:t>
            </a:r>
            <a:r>
              <a:rPr lang="en-US" sz="1400"/>
              <a:t> including common visions for the countries regarding work objectives as well as specific relevant aspects in the countries individually.</a:t>
            </a:r>
          </a:p>
          <a:p>
            <a:pPr marL="381000" indent="-381000">
              <a:buFontTx/>
              <a:buChar char="•"/>
            </a:pPr>
            <a:r>
              <a:rPr lang="en-US" sz="1400" b="1"/>
              <a:t>Systematization of the information and preparation of profiles</a:t>
            </a:r>
            <a:r>
              <a:rPr lang="en-US" sz="1400"/>
              <a:t> for each of the four sub-regions</a:t>
            </a:r>
            <a:endParaRPr lang="en-US" sz="1200"/>
          </a:p>
          <a:p>
            <a:pPr marL="381000" indent="-381000">
              <a:spcBef>
                <a:spcPct val="50000"/>
              </a:spcBef>
            </a:pPr>
            <a:endParaRPr lang="en-US"/>
          </a:p>
        </p:txBody>
      </p:sp>
      <p:sp>
        <p:nvSpPr>
          <p:cNvPr id="25605" name="Text Box 5"/>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2 of 10</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294" name="Object 6"/>
          <p:cNvGraphicFramePr>
            <a:graphicFrameLocks noChangeAspect="1"/>
          </p:cNvGraphicFramePr>
          <p:nvPr/>
        </p:nvGraphicFramePr>
        <p:xfrm>
          <a:off x="312738" y="700088"/>
          <a:ext cx="9367837" cy="6619875"/>
        </p:xfrm>
        <a:graphic>
          <a:graphicData uri="http://schemas.openxmlformats.org/presentationml/2006/ole">
            <p:oleObj spid="_x0000_s12294" name="Document" r:id="rId4" imgW="9381600" imgH="6621480" progId="Word.Document.8">
              <p:embed/>
            </p:oleObj>
          </a:graphicData>
        </a:graphic>
      </p:graphicFrame>
      <p:sp>
        <p:nvSpPr>
          <p:cNvPr id="12295" name="Text Box 7"/>
          <p:cNvSpPr txBox="1">
            <a:spLocks noChangeArrowheads="1"/>
          </p:cNvSpPr>
          <p:nvPr/>
        </p:nvSpPr>
        <p:spPr bwMode="auto">
          <a:xfrm>
            <a:off x="0" y="212725"/>
            <a:ext cx="9144000" cy="396875"/>
          </a:xfrm>
          <a:prstGeom prst="rect">
            <a:avLst/>
          </a:prstGeom>
          <a:noFill/>
          <a:ln w="9525">
            <a:noFill/>
            <a:miter lim="800000"/>
            <a:headEnd/>
            <a:tailEnd/>
          </a:ln>
          <a:effectLst/>
        </p:spPr>
        <p:txBody>
          <a:bodyPr>
            <a:spAutoFit/>
          </a:bodyPr>
          <a:lstStyle/>
          <a:p>
            <a:pPr algn="ctr"/>
            <a:r>
              <a:rPr lang="es-CL" sz="2000" b="1"/>
              <a:t>ENVIRONMENTAL MANAGEMENT PRIORITIES IN THE SUB-REGIONS</a:t>
            </a:r>
            <a:endParaRPr lang="es-ES_tradnl"/>
          </a:p>
        </p:txBody>
      </p:sp>
      <p:sp>
        <p:nvSpPr>
          <p:cNvPr id="12296" name="Text Box 8"/>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3 of 10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102" name="Object 6"/>
          <p:cNvGraphicFramePr>
            <a:graphicFrameLocks noChangeAspect="1"/>
          </p:cNvGraphicFramePr>
          <p:nvPr/>
        </p:nvGraphicFramePr>
        <p:xfrm>
          <a:off x="987425" y="1485900"/>
          <a:ext cx="8405813" cy="6108700"/>
        </p:xfrm>
        <a:graphic>
          <a:graphicData uri="http://schemas.openxmlformats.org/presentationml/2006/ole">
            <p:oleObj spid="_x0000_s4102" name="Document" r:id="rId3" imgW="8411040" imgH="6111720" progId="Word.Document.8">
              <p:embed/>
            </p:oleObj>
          </a:graphicData>
        </a:graphic>
      </p:graphicFrame>
      <p:sp>
        <p:nvSpPr>
          <p:cNvPr id="4105" name="Text Box 9"/>
          <p:cNvSpPr txBox="1">
            <a:spLocks noChangeArrowheads="1"/>
          </p:cNvSpPr>
          <p:nvPr/>
        </p:nvSpPr>
        <p:spPr bwMode="auto">
          <a:xfrm>
            <a:off x="0" y="152400"/>
            <a:ext cx="9144000" cy="1187450"/>
          </a:xfrm>
          <a:prstGeom prst="rect">
            <a:avLst/>
          </a:prstGeom>
          <a:noFill/>
          <a:ln w="9525">
            <a:noFill/>
            <a:miter lim="800000"/>
            <a:headEnd/>
            <a:tailEnd/>
          </a:ln>
          <a:effectLst/>
        </p:spPr>
        <p:txBody>
          <a:bodyPr>
            <a:spAutoFit/>
          </a:bodyPr>
          <a:lstStyle/>
          <a:p>
            <a:pPr algn="ctr"/>
            <a:r>
              <a:rPr lang="en-US" b="1"/>
              <a:t>ACHIEVEMENTS  IN ENVIRONMENTAL</a:t>
            </a:r>
          </a:p>
          <a:p>
            <a:pPr algn="ctr"/>
            <a:r>
              <a:rPr lang="en-US" b="1"/>
              <a:t>MANAGEMENT (1/4)</a:t>
            </a:r>
          </a:p>
          <a:p>
            <a:pPr algn="ctr"/>
            <a:r>
              <a:rPr lang="en-US" b="1"/>
              <a:t>Mesoamerican Sub-region </a:t>
            </a:r>
          </a:p>
        </p:txBody>
      </p:sp>
      <p:sp>
        <p:nvSpPr>
          <p:cNvPr id="4106" name="Text Box 10"/>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4 of 10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126" name="Object 6"/>
          <p:cNvGraphicFramePr>
            <a:graphicFrameLocks noChangeAspect="1"/>
          </p:cNvGraphicFramePr>
          <p:nvPr/>
        </p:nvGraphicFramePr>
        <p:xfrm>
          <a:off x="1474788" y="1485900"/>
          <a:ext cx="8043862" cy="5659438"/>
        </p:xfrm>
        <a:graphic>
          <a:graphicData uri="http://schemas.openxmlformats.org/presentationml/2006/ole">
            <p:oleObj spid="_x0000_s5126" name="Document" r:id="rId3" imgW="8053560" imgH="5661720" progId="Word.Document.8">
              <p:embed/>
            </p:oleObj>
          </a:graphicData>
        </a:graphic>
      </p:graphicFrame>
      <p:sp>
        <p:nvSpPr>
          <p:cNvPr id="5127" name="Text Box 7"/>
          <p:cNvSpPr txBox="1">
            <a:spLocks noChangeArrowheads="1"/>
          </p:cNvSpPr>
          <p:nvPr/>
        </p:nvSpPr>
        <p:spPr bwMode="auto">
          <a:xfrm>
            <a:off x="0" y="152400"/>
            <a:ext cx="9144000" cy="1187450"/>
          </a:xfrm>
          <a:prstGeom prst="rect">
            <a:avLst/>
          </a:prstGeom>
          <a:noFill/>
          <a:ln w="9525">
            <a:noFill/>
            <a:miter lim="800000"/>
            <a:headEnd/>
            <a:tailEnd/>
          </a:ln>
          <a:effectLst/>
        </p:spPr>
        <p:txBody>
          <a:bodyPr>
            <a:spAutoFit/>
          </a:bodyPr>
          <a:lstStyle/>
          <a:p>
            <a:pPr algn="ctr"/>
            <a:r>
              <a:rPr lang="en-US" b="1"/>
              <a:t>ACHIEVEMENTS  IN ENVIRONMENTAL </a:t>
            </a:r>
          </a:p>
          <a:p>
            <a:pPr algn="ctr"/>
            <a:r>
              <a:rPr lang="en-US" b="1"/>
              <a:t>MANAGEMENT </a:t>
            </a:r>
            <a:r>
              <a:rPr lang="es-CL" b="1"/>
              <a:t>(2/4)</a:t>
            </a:r>
          </a:p>
          <a:p>
            <a:pPr algn="ctr"/>
            <a:r>
              <a:rPr lang="es-CL" b="1"/>
              <a:t>Caribbean Sub-region</a:t>
            </a:r>
            <a:endParaRPr lang="es-ES_tradnl" b="1"/>
          </a:p>
        </p:txBody>
      </p:sp>
      <p:sp>
        <p:nvSpPr>
          <p:cNvPr id="5128" name="Text Box 8"/>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5 of 10</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50" name="Text Box 6"/>
          <p:cNvSpPr txBox="1">
            <a:spLocks noChangeArrowheads="1"/>
          </p:cNvSpPr>
          <p:nvPr/>
        </p:nvSpPr>
        <p:spPr bwMode="auto">
          <a:xfrm>
            <a:off x="0" y="76200"/>
            <a:ext cx="9144000" cy="1187450"/>
          </a:xfrm>
          <a:prstGeom prst="rect">
            <a:avLst/>
          </a:prstGeom>
          <a:noFill/>
          <a:ln w="9525">
            <a:noFill/>
            <a:miter lim="800000"/>
            <a:headEnd/>
            <a:tailEnd/>
          </a:ln>
          <a:effectLst/>
        </p:spPr>
        <p:txBody>
          <a:bodyPr>
            <a:spAutoFit/>
          </a:bodyPr>
          <a:lstStyle/>
          <a:p>
            <a:pPr algn="ctr"/>
            <a:r>
              <a:rPr lang="en-US" b="1"/>
              <a:t>ACHIEVEMENTS  IN ENVIRONMENTAL</a:t>
            </a:r>
          </a:p>
          <a:p>
            <a:pPr algn="ctr"/>
            <a:r>
              <a:rPr lang="en-US" b="1"/>
              <a:t> MANAGEMENT</a:t>
            </a:r>
            <a:r>
              <a:rPr lang="es-CL" b="1"/>
              <a:t>(3/4)</a:t>
            </a:r>
          </a:p>
          <a:p>
            <a:pPr algn="ctr"/>
            <a:r>
              <a:rPr lang="es-CL" b="1"/>
              <a:t>Andean Sub-region</a:t>
            </a:r>
            <a:endParaRPr lang="es-ES_tradnl" b="1"/>
          </a:p>
        </p:txBody>
      </p:sp>
      <p:graphicFrame>
        <p:nvGraphicFramePr>
          <p:cNvPr id="6151" name="Object 7"/>
          <p:cNvGraphicFramePr>
            <a:graphicFrameLocks noChangeAspect="1"/>
          </p:cNvGraphicFramePr>
          <p:nvPr/>
        </p:nvGraphicFramePr>
        <p:xfrm>
          <a:off x="612775" y="1223963"/>
          <a:ext cx="8618538" cy="7183437"/>
        </p:xfrm>
        <a:graphic>
          <a:graphicData uri="http://schemas.openxmlformats.org/presentationml/2006/ole">
            <p:oleObj spid="_x0000_s6151" name="Document" r:id="rId3" imgW="8622000" imgH="7185600" progId="Word.Document.8">
              <p:embed/>
            </p:oleObj>
          </a:graphicData>
        </a:graphic>
      </p:graphicFrame>
      <p:sp>
        <p:nvSpPr>
          <p:cNvPr id="6152" name="Text Box 8"/>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6 of 10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4" name="Text Box 6"/>
          <p:cNvSpPr txBox="1">
            <a:spLocks noChangeArrowheads="1"/>
          </p:cNvSpPr>
          <p:nvPr/>
        </p:nvSpPr>
        <p:spPr bwMode="auto">
          <a:xfrm>
            <a:off x="0" y="152400"/>
            <a:ext cx="9144000" cy="1187450"/>
          </a:xfrm>
          <a:prstGeom prst="rect">
            <a:avLst/>
          </a:prstGeom>
          <a:noFill/>
          <a:ln w="9525">
            <a:noFill/>
            <a:miter lim="800000"/>
            <a:headEnd/>
            <a:tailEnd/>
          </a:ln>
          <a:effectLst/>
        </p:spPr>
        <p:txBody>
          <a:bodyPr>
            <a:spAutoFit/>
          </a:bodyPr>
          <a:lstStyle/>
          <a:p>
            <a:pPr algn="ctr"/>
            <a:r>
              <a:rPr lang="en-US" b="1"/>
              <a:t>ACHIEVEMENTS  IN ENVIRONMENTAL</a:t>
            </a:r>
          </a:p>
          <a:p>
            <a:pPr algn="ctr"/>
            <a:r>
              <a:rPr lang="en-US" b="1"/>
              <a:t> MANAGEMENT </a:t>
            </a:r>
            <a:r>
              <a:rPr lang="es-CL" b="1"/>
              <a:t>(4/4)</a:t>
            </a:r>
          </a:p>
          <a:p>
            <a:pPr algn="ctr"/>
            <a:r>
              <a:rPr lang="es-CL" b="1"/>
              <a:t>Southern Cone Sub-region</a:t>
            </a:r>
            <a:endParaRPr lang="es-ES_tradnl" b="1"/>
          </a:p>
        </p:txBody>
      </p:sp>
      <p:graphicFrame>
        <p:nvGraphicFramePr>
          <p:cNvPr id="7175" name="Object 7"/>
          <p:cNvGraphicFramePr>
            <a:graphicFrameLocks noChangeAspect="1"/>
          </p:cNvGraphicFramePr>
          <p:nvPr/>
        </p:nvGraphicFramePr>
        <p:xfrm>
          <a:off x="1298575" y="1449388"/>
          <a:ext cx="8620125" cy="5159375"/>
        </p:xfrm>
        <a:graphic>
          <a:graphicData uri="http://schemas.openxmlformats.org/presentationml/2006/ole">
            <p:oleObj spid="_x0000_s7175" name="Document" r:id="rId3" imgW="8621280" imgH="5158800" progId="Word.Document.8">
              <p:embed/>
            </p:oleObj>
          </a:graphicData>
        </a:graphic>
      </p:graphicFrame>
      <p:sp>
        <p:nvSpPr>
          <p:cNvPr id="7176" name="Text Box 8"/>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7 of 10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01" name="Rectangle 9"/>
          <p:cNvSpPr>
            <a:spLocks noGrp="1" noChangeArrowheads="1"/>
          </p:cNvSpPr>
          <p:nvPr>
            <p:ph type="title"/>
          </p:nvPr>
        </p:nvSpPr>
        <p:spPr>
          <a:xfrm>
            <a:off x="838200" y="-190500"/>
            <a:ext cx="7772400" cy="1104900"/>
          </a:xfrm>
        </p:spPr>
        <p:txBody>
          <a:bodyPr/>
          <a:lstStyle/>
          <a:p>
            <a:r>
              <a:rPr lang="en-US" sz="2400" b="1"/>
              <a:t>GLOBAL CHALLENGES FOR THE REGION (1/2)</a:t>
            </a:r>
          </a:p>
        </p:txBody>
      </p:sp>
      <p:sp>
        <p:nvSpPr>
          <p:cNvPr id="8206" name="Text Box 14"/>
          <p:cNvSpPr txBox="1">
            <a:spLocks noChangeArrowheads="1"/>
          </p:cNvSpPr>
          <p:nvPr/>
        </p:nvSpPr>
        <p:spPr bwMode="auto">
          <a:xfrm>
            <a:off x="228600" y="609600"/>
            <a:ext cx="8763000" cy="6130925"/>
          </a:xfrm>
          <a:prstGeom prst="rect">
            <a:avLst/>
          </a:prstGeom>
          <a:noFill/>
          <a:ln w="9525">
            <a:noFill/>
            <a:miter lim="800000"/>
            <a:headEnd/>
            <a:tailEnd/>
          </a:ln>
          <a:effectLst/>
        </p:spPr>
        <p:txBody>
          <a:bodyPr>
            <a:spAutoFit/>
          </a:bodyPr>
          <a:lstStyle/>
          <a:p>
            <a:pPr marL="381000" indent="-381000" algn="just">
              <a:buSzPct val="75000"/>
              <a:buFont typeface="Wingdings 2" pitchFamily="18" charset="2"/>
              <a:buChar char="P"/>
            </a:pPr>
            <a:r>
              <a:rPr lang="en-US" sz="1600" b="1" i="1"/>
              <a:t>Develop and implement explicit environmental policies, such as: </a:t>
            </a:r>
          </a:p>
          <a:p>
            <a:pPr marL="381000" indent="-381000" algn="just"/>
            <a:endParaRPr lang="en-US" sz="1200"/>
          </a:p>
          <a:p>
            <a:pPr marL="381000" indent="-381000" algn="just">
              <a:buFontTx/>
              <a:buChar char="•"/>
            </a:pPr>
            <a:r>
              <a:rPr lang="en-US" sz="1400"/>
              <a:t>National environmental policies and agendas</a:t>
            </a:r>
          </a:p>
          <a:p>
            <a:pPr marL="381000" indent="-381000" algn="just">
              <a:buFontTx/>
              <a:buChar char="•"/>
            </a:pPr>
            <a:r>
              <a:rPr lang="en-US" sz="1400"/>
              <a:t>Surface and sub-surface water resource management</a:t>
            </a:r>
          </a:p>
          <a:p>
            <a:pPr marL="381000" indent="-381000" algn="just">
              <a:buFontTx/>
              <a:buChar char="•"/>
            </a:pPr>
            <a:r>
              <a:rPr lang="en-US" sz="1400"/>
              <a:t>Biodiversity Conservation (framework for privately protected areas)</a:t>
            </a:r>
          </a:p>
          <a:p>
            <a:pPr marL="381000" indent="-381000" algn="just">
              <a:buFontTx/>
              <a:buChar char="•"/>
            </a:pPr>
            <a:r>
              <a:rPr lang="en-US" sz="1400"/>
              <a:t>Sustainable regional planning and land use along the coasts and in cities</a:t>
            </a:r>
          </a:p>
          <a:p>
            <a:pPr marL="381000" indent="-381000" algn="just">
              <a:buFontTx/>
              <a:buChar char="•"/>
            </a:pPr>
            <a:r>
              <a:rPr lang="en-US" sz="1400"/>
              <a:t>Development of agricultural and forest zones (exporting base)</a:t>
            </a:r>
          </a:p>
          <a:p>
            <a:pPr marL="381000" indent="-381000" algn="just">
              <a:buFontTx/>
              <a:buChar char="•"/>
            </a:pPr>
            <a:r>
              <a:rPr lang="en-US" sz="1400"/>
              <a:t>Clean production and introduction of adequate environmental technologies in SMEs</a:t>
            </a:r>
          </a:p>
          <a:p>
            <a:pPr marL="381000" indent="-381000" algn="just">
              <a:buFontTx/>
              <a:buChar char="•"/>
            </a:pPr>
            <a:r>
              <a:rPr lang="en-US" sz="1400"/>
              <a:t>Integrated domestic and industrial solid waste management (generation, transportation, treatment and disposal)</a:t>
            </a:r>
          </a:p>
          <a:p>
            <a:pPr marL="381000" indent="-381000" algn="just"/>
            <a:endParaRPr lang="en-US" sz="1200"/>
          </a:p>
          <a:p>
            <a:pPr marL="381000" indent="-381000" algn="just">
              <a:buSzPct val="75000"/>
              <a:buFont typeface="Wingdings 2" pitchFamily="18" charset="2"/>
              <a:buChar char="P"/>
            </a:pPr>
            <a:r>
              <a:rPr lang="en-US" sz="1600" b="1" i="1"/>
              <a:t>Advance in institutional agreements that are innovative and efficient to the realities of the countries of the Region</a:t>
            </a:r>
          </a:p>
          <a:p>
            <a:pPr marL="381000" indent="-381000" algn="just"/>
            <a:endParaRPr lang="en-US" sz="1200"/>
          </a:p>
          <a:p>
            <a:pPr marL="381000" indent="-381000" algn="just">
              <a:buFontTx/>
              <a:buChar char="•"/>
            </a:pPr>
            <a:r>
              <a:rPr lang="en-US" sz="1400"/>
              <a:t>Reinforcement of current institutional structures (many of them, very recent)</a:t>
            </a:r>
          </a:p>
          <a:p>
            <a:pPr marL="381000" indent="-381000" algn="just">
              <a:buFontTx/>
              <a:buChar char="•"/>
            </a:pPr>
            <a:r>
              <a:rPr lang="en-US" sz="1400"/>
              <a:t>Consolidation and strengthening of inter-institutional coordination according to existing models (ministries, coordination agencies, decentralized environmental units, etc.)</a:t>
            </a:r>
          </a:p>
          <a:p>
            <a:pPr marL="381000" indent="-381000" algn="just">
              <a:buFontTx/>
              <a:buChar char="•"/>
            </a:pPr>
            <a:r>
              <a:rPr lang="en-US" sz="1400"/>
              <a:t>Professionalization of environmental management at the public institution level</a:t>
            </a:r>
          </a:p>
          <a:p>
            <a:pPr marL="381000" indent="-381000" algn="just">
              <a:buFontTx/>
              <a:buChar char="•"/>
            </a:pPr>
            <a:r>
              <a:rPr lang="en-US" sz="1400"/>
              <a:t>Improving environmental monitoring and control mechanisms</a:t>
            </a:r>
          </a:p>
          <a:p>
            <a:pPr marL="381000" indent="-381000" algn="just">
              <a:buFontTx/>
              <a:buChar char="•"/>
            </a:pPr>
            <a:r>
              <a:rPr lang="en-US" sz="1400"/>
              <a:t>Modernization of public institutions</a:t>
            </a:r>
          </a:p>
          <a:p>
            <a:pPr marL="381000" indent="-381000" algn="just">
              <a:buFontTx/>
              <a:buChar char="•"/>
            </a:pPr>
            <a:r>
              <a:rPr lang="en-US" sz="1400"/>
              <a:t>Strengthening institutional capacities through international cooperation programs</a:t>
            </a:r>
          </a:p>
          <a:p>
            <a:pPr marL="381000" indent="-381000" algn="just"/>
            <a:endParaRPr lang="en-US" sz="1200"/>
          </a:p>
          <a:p>
            <a:pPr marL="381000" indent="-381000" algn="just">
              <a:buSzPct val="75000"/>
              <a:buFont typeface="Wingdings 2" pitchFamily="18" charset="2"/>
              <a:buChar char="P"/>
            </a:pPr>
            <a:r>
              <a:rPr lang="en-US" sz="1600" b="1" i="1"/>
              <a:t>Incorporate new technologies for environmental information management and dissemination</a:t>
            </a:r>
          </a:p>
          <a:p>
            <a:pPr marL="381000" indent="-381000" algn="just"/>
            <a:endParaRPr lang="en-US" sz="1200"/>
          </a:p>
          <a:p>
            <a:pPr marL="381000" indent="-381000" algn="just">
              <a:buFontTx/>
              <a:buChar char="•"/>
            </a:pPr>
            <a:r>
              <a:rPr lang="en-US" sz="1400"/>
              <a:t>Produce and update environmental information in the countries (baseline studies)</a:t>
            </a:r>
          </a:p>
          <a:p>
            <a:pPr marL="381000" indent="-381000" algn="just">
              <a:buFontTx/>
              <a:buChar char="•"/>
            </a:pPr>
            <a:r>
              <a:rPr lang="en-US" sz="1400"/>
              <a:t>Increase in environmental research</a:t>
            </a:r>
          </a:p>
          <a:p>
            <a:pPr marL="381000" indent="-381000" algn="just">
              <a:buFontTx/>
              <a:buChar char="•"/>
            </a:pPr>
            <a:r>
              <a:rPr lang="en-US" sz="1400"/>
              <a:t>Strengthen and consolidate the environmental information systems in the countries</a:t>
            </a:r>
          </a:p>
          <a:p>
            <a:pPr marL="381000" indent="-381000" algn="just">
              <a:buFontTx/>
              <a:buChar char="•"/>
            </a:pPr>
            <a:r>
              <a:rPr lang="en-US" sz="1400"/>
              <a:t>Improve access to environmental information (public services)</a:t>
            </a:r>
          </a:p>
          <a:p>
            <a:pPr marL="381000" indent="-381000">
              <a:spcBef>
                <a:spcPct val="50000"/>
              </a:spcBef>
            </a:pPr>
            <a:endParaRPr lang="en-US" sz="1400"/>
          </a:p>
        </p:txBody>
      </p:sp>
      <p:sp>
        <p:nvSpPr>
          <p:cNvPr id="8207" name="Text Box 15"/>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8 of 10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5" name="Text Box 3"/>
          <p:cNvSpPr txBox="1">
            <a:spLocks noChangeArrowheads="1"/>
          </p:cNvSpPr>
          <p:nvPr/>
        </p:nvSpPr>
        <p:spPr bwMode="auto">
          <a:xfrm>
            <a:off x="228600" y="681038"/>
            <a:ext cx="8763000" cy="5643562"/>
          </a:xfrm>
          <a:prstGeom prst="rect">
            <a:avLst/>
          </a:prstGeom>
          <a:noFill/>
          <a:ln w="9525">
            <a:noFill/>
            <a:miter lim="800000"/>
            <a:headEnd/>
            <a:tailEnd/>
          </a:ln>
          <a:effectLst/>
        </p:spPr>
        <p:txBody>
          <a:bodyPr>
            <a:spAutoFit/>
          </a:bodyPr>
          <a:lstStyle/>
          <a:p>
            <a:pPr marL="381000" indent="-381000" algn="just">
              <a:buSzPct val="75000"/>
              <a:buFont typeface="Wingdings 2" pitchFamily="18" charset="2"/>
              <a:buChar char="P"/>
            </a:pPr>
            <a:r>
              <a:rPr lang="en-US" sz="1600" b="1" i="1"/>
              <a:t>Strengthen citizen participation and environmental education</a:t>
            </a:r>
          </a:p>
          <a:p>
            <a:pPr marL="381000" indent="-381000" algn="just">
              <a:buSzPct val="75000"/>
              <a:buFont typeface="Wingdings 2" pitchFamily="18" charset="2"/>
              <a:buChar char="P"/>
            </a:pPr>
            <a:endParaRPr lang="en-US" sz="1600" b="1" i="1"/>
          </a:p>
          <a:p>
            <a:pPr marL="381000" indent="-381000" algn="just">
              <a:buFontTx/>
              <a:buChar char="•"/>
            </a:pPr>
            <a:r>
              <a:rPr lang="en-US" sz="1400"/>
              <a:t>Reinforce the role of local governments, NGOs and business owners in environmental management</a:t>
            </a:r>
          </a:p>
          <a:p>
            <a:pPr marL="381000" indent="-381000" algn="just">
              <a:buFontTx/>
              <a:buChar char="•"/>
            </a:pPr>
            <a:r>
              <a:rPr lang="en-US" sz="1400"/>
              <a:t>De-centralize citizen participation processes in management instruments (local communities)</a:t>
            </a:r>
          </a:p>
          <a:p>
            <a:pPr marL="381000" indent="-381000" algn="just">
              <a:buFontTx/>
              <a:buChar char="•"/>
            </a:pPr>
            <a:r>
              <a:rPr lang="en-US" sz="1400"/>
              <a:t>Incorporate environmental issues in formal and informal education (increase environmental awareness)</a:t>
            </a:r>
          </a:p>
          <a:p>
            <a:pPr marL="381000" indent="-381000" algn="just"/>
            <a:endParaRPr lang="en-US" sz="1400" b="1"/>
          </a:p>
          <a:p>
            <a:pPr marL="381000" indent="-381000" algn="just">
              <a:buSzPct val="75000"/>
              <a:buFont typeface="Wingdings 2" pitchFamily="18" charset="2"/>
              <a:buChar char="P"/>
            </a:pPr>
            <a:r>
              <a:rPr lang="en-US" sz="1600" b="1" i="1"/>
              <a:t>Develop and strengthen environmental management instruments based on countries’ realities</a:t>
            </a:r>
          </a:p>
          <a:p>
            <a:pPr marL="381000" indent="-381000" algn="just"/>
            <a:endParaRPr lang="en-US" sz="1400"/>
          </a:p>
          <a:p>
            <a:pPr marL="381000" indent="-381000" algn="just">
              <a:buFontTx/>
              <a:buChar char="•"/>
            </a:pPr>
            <a:r>
              <a:rPr lang="en-US" sz="1400"/>
              <a:t>Revise and improve EIA systems (incorporate environmental assessment in policies, plans and programs)</a:t>
            </a:r>
          </a:p>
          <a:p>
            <a:pPr marL="381000" indent="-381000" algn="just">
              <a:buFontTx/>
              <a:buChar char="•"/>
            </a:pPr>
            <a:r>
              <a:rPr lang="en-US" sz="1400"/>
              <a:t>Consolidate innovative instruments (forest certification, ISO 14,001, fiscal and financial mechanisms, clean production agreements, sustainable tourism certification, etc.)</a:t>
            </a:r>
          </a:p>
          <a:p>
            <a:pPr marL="381000" indent="-381000" algn="just">
              <a:buFontTx/>
              <a:buChar char="•"/>
            </a:pPr>
            <a:r>
              <a:rPr lang="en-US" sz="1400"/>
              <a:t>Improve national protected area systems (public and private)</a:t>
            </a:r>
          </a:p>
          <a:p>
            <a:pPr marL="381000" indent="-381000" algn="just">
              <a:buFontTx/>
              <a:buChar char="•"/>
            </a:pPr>
            <a:r>
              <a:rPr lang="en-US" sz="1400"/>
              <a:t>Produce of environmental standards (air, water, soils, noise, waste, biodiversity, etc.</a:t>
            </a:r>
          </a:p>
          <a:p>
            <a:pPr marL="381000" indent="-381000" algn="just"/>
            <a:endParaRPr lang="en-US" sz="1400"/>
          </a:p>
          <a:p>
            <a:pPr marL="381000" indent="-381000" algn="just">
              <a:buSzPct val="75000"/>
              <a:buFont typeface="Wingdings 2" pitchFamily="18" charset="2"/>
              <a:buChar char="P"/>
            </a:pPr>
            <a:r>
              <a:rPr lang="en-US" sz="1600" b="1" i="1"/>
              <a:t>Consolidate sub-regional co-operation (political, economic and environmental integration)</a:t>
            </a:r>
          </a:p>
          <a:p>
            <a:pPr marL="381000" indent="-381000" algn="just"/>
            <a:endParaRPr lang="en-US" sz="1400"/>
          </a:p>
          <a:p>
            <a:pPr marL="381000" indent="-381000" algn="just">
              <a:buFontTx/>
              <a:buChar char="•"/>
            </a:pPr>
            <a:r>
              <a:rPr lang="en-US" sz="1400"/>
              <a:t>Establish the environmental management protocol of Mercosur</a:t>
            </a:r>
          </a:p>
          <a:p>
            <a:pPr marL="381000" indent="-381000" algn="just">
              <a:buFontTx/>
              <a:buChar char="•"/>
            </a:pPr>
            <a:r>
              <a:rPr lang="en-US" sz="1400"/>
              <a:t>Reinforce integration through the Mesoamerican Biologic Corridor</a:t>
            </a:r>
          </a:p>
          <a:p>
            <a:pPr marL="381000" indent="-381000" algn="just">
              <a:buFontTx/>
              <a:buChar char="•"/>
            </a:pPr>
            <a:r>
              <a:rPr lang="en-US" sz="1400"/>
              <a:t>Strengthen international co-operation mechanisms for managing marine and coastal resources</a:t>
            </a:r>
          </a:p>
          <a:p>
            <a:pPr marL="381000" indent="-381000" algn="just">
              <a:buFontTx/>
              <a:buChar char="•"/>
            </a:pPr>
            <a:r>
              <a:rPr lang="en-US" sz="1400"/>
              <a:t>Sub-regional and regional integration to address global issues (climate change, desertification, biodiversity, ozone layer)</a:t>
            </a:r>
          </a:p>
          <a:p>
            <a:pPr marL="381000" indent="-381000" algn="just">
              <a:buFontTx/>
              <a:buChar char="•"/>
            </a:pPr>
            <a:r>
              <a:rPr lang="en-US" sz="1400"/>
              <a:t>Regional/sub-regional standards for certification of export products to global markets (tourism services, natural resources, manufacturing)</a:t>
            </a:r>
          </a:p>
          <a:p>
            <a:pPr marL="381000" indent="-381000" algn="just"/>
            <a:endParaRPr lang="en-US" sz="1400"/>
          </a:p>
          <a:p>
            <a:pPr marL="381000" indent="-381000">
              <a:spcBef>
                <a:spcPct val="50000"/>
              </a:spcBef>
            </a:pPr>
            <a:endParaRPr lang="en-US" sz="1400"/>
          </a:p>
        </p:txBody>
      </p:sp>
      <p:sp>
        <p:nvSpPr>
          <p:cNvPr id="23556" name="Rectangle 4"/>
          <p:cNvSpPr>
            <a:spLocks noGrp="1" noChangeArrowheads="1"/>
          </p:cNvSpPr>
          <p:nvPr>
            <p:ph type="title"/>
          </p:nvPr>
        </p:nvSpPr>
        <p:spPr>
          <a:xfrm>
            <a:off x="838200" y="-152400"/>
            <a:ext cx="7772400" cy="1104900"/>
          </a:xfrm>
          <a:noFill/>
          <a:ln/>
        </p:spPr>
        <p:txBody>
          <a:bodyPr/>
          <a:lstStyle/>
          <a:p>
            <a:r>
              <a:rPr lang="es-CL" sz="2400" b="1"/>
              <a:t>GLOBAL CHALLENGES FOR THE REGION (2/2)</a:t>
            </a:r>
            <a:endParaRPr lang="es-ES_tradnl" sz="2400" b="1"/>
          </a:p>
        </p:txBody>
      </p:sp>
      <p:sp>
        <p:nvSpPr>
          <p:cNvPr id="23557" name="Text Box 5"/>
          <p:cNvSpPr txBox="1">
            <a:spLocks noChangeArrowheads="1"/>
          </p:cNvSpPr>
          <p:nvPr/>
        </p:nvSpPr>
        <p:spPr bwMode="auto">
          <a:xfrm>
            <a:off x="7620000" y="76200"/>
            <a:ext cx="1447800" cy="274638"/>
          </a:xfrm>
          <a:prstGeom prst="rect">
            <a:avLst/>
          </a:prstGeom>
          <a:noFill/>
          <a:ln w="9525">
            <a:noFill/>
            <a:miter lim="800000"/>
            <a:headEnd/>
            <a:tailEnd/>
          </a:ln>
          <a:effectLst/>
        </p:spPr>
        <p:txBody>
          <a:bodyPr>
            <a:spAutoFit/>
          </a:bodyPr>
          <a:lstStyle/>
          <a:p>
            <a:pPr algn="r">
              <a:spcBef>
                <a:spcPct val="50000"/>
              </a:spcBef>
            </a:pPr>
            <a:r>
              <a:rPr lang="es-ES_tradnl" sz="1200"/>
              <a:t>9 of 10</a:t>
            </a:r>
          </a:p>
        </p:txBody>
      </p:sp>
    </p:spTree>
  </p:cSld>
  <p:clrMapOvr>
    <a:masterClrMapping/>
  </p:clrMapOvr>
</p:sld>
</file>

<file path=ppt/theme/theme1.xml><?xml version="1.0" encoding="utf-8"?>
<a:theme xmlns:a="http://schemas.openxmlformats.org/drawingml/2006/main" name="Profesional">
  <a:themeElements>
    <a:clrScheme name="Profesional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fontScheme name="Profesiona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rofesional 1">
        <a:dk1>
          <a:srgbClr val="000000"/>
        </a:dk1>
        <a:lt1>
          <a:srgbClr val="FFFFFF"/>
        </a:lt1>
        <a:dk2>
          <a:srgbClr val="000000"/>
        </a:dk2>
        <a:lt2>
          <a:srgbClr val="B2B2B2"/>
        </a:lt2>
        <a:accent1>
          <a:srgbClr val="6600FF"/>
        </a:accent1>
        <a:accent2>
          <a:srgbClr val="CC00FF"/>
        </a:accent2>
        <a:accent3>
          <a:srgbClr val="FFFFFF"/>
        </a:accent3>
        <a:accent4>
          <a:srgbClr val="000000"/>
        </a:accent4>
        <a:accent5>
          <a:srgbClr val="B8AAFF"/>
        </a:accent5>
        <a:accent6>
          <a:srgbClr val="B900E7"/>
        </a:accent6>
        <a:hlink>
          <a:srgbClr val="00CC99"/>
        </a:hlink>
        <a:folHlink>
          <a:srgbClr val="0099CC"/>
        </a:folHlink>
      </a:clrScheme>
      <a:clrMap bg1="lt1" tx1="dk1" bg2="lt2" tx2="dk2" accent1="accent1" accent2="accent2" accent3="accent3" accent4="accent4" accent5="accent5" accent6="accent6" hlink="hlink" folHlink="folHlink"/>
    </a:extraClrScheme>
    <a:extraClrScheme>
      <a:clrScheme name="Profesional 2">
        <a:dk1>
          <a:srgbClr val="000000"/>
        </a:dk1>
        <a:lt1>
          <a:srgbClr val="FFFFFF"/>
        </a:lt1>
        <a:dk2>
          <a:srgbClr val="000000"/>
        </a:dk2>
        <a:lt2>
          <a:srgbClr val="B2B2B2"/>
        </a:lt2>
        <a:accent1>
          <a:srgbClr val="99CCFF"/>
        </a:accent1>
        <a:accent2>
          <a:srgbClr val="CCCCFF"/>
        </a:accent2>
        <a:accent3>
          <a:srgbClr val="FFFFFF"/>
        </a:accent3>
        <a:accent4>
          <a:srgbClr val="000000"/>
        </a:accent4>
        <a:accent5>
          <a:srgbClr val="CAE2FF"/>
        </a:accent5>
        <a:accent6>
          <a:srgbClr val="B9B9E7"/>
        </a:accent6>
        <a:hlink>
          <a:srgbClr val="FF99CC"/>
        </a:hlink>
        <a:folHlink>
          <a:srgbClr val="CBCBCB"/>
        </a:folHlink>
      </a:clrScheme>
      <a:clrMap bg1="lt1" tx1="dk1" bg2="lt2" tx2="dk2" accent1="accent1" accent2="accent2" accent3="accent3" accent4="accent4" accent5="accent5" accent6="accent6" hlink="hlink" folHlink="folHlink"/>
    </a:extraClrScheme>
    <a:extraClrScheme>
      <a:clrScheme name="Profesional 3">
        <a:dk1>
          <a:srgbClr val="000000"/>
        </a:dk1>
        <a:lt1>
          <a:srgbClr val="FFFFFF"/>
        </a:lt1>
        <a:dk2>
          <a:srgbClr val="000000"/>
        </a:dk2>
        <a:lt2>
          <a:srgbClr val="B2B2B2"/>
        </a:lt2>
        <a:accent1>
          <a:srgbClr val="EAEAEA"/>
        </a:accent1>
        <a:accent2>
          <a:srgbClr val="5F5F5F"/>
        </a:accent2>
        <a:accent3>
          <a:srgbClr val="FFFFFF"/>
        </a:accent3>
        <a:accent4>
          <a:srgbClr val="000000"/>
        </a:accent4>
        <a:accent5>
          <a:srgbClr val="F3F3F3"/>
        </a:accent5>
        <a:accent6>
          <a:srgbClr val="555555"/>
        </a:accent6>
        <a:hlink>
          <a:srgbClr val="969696"/>
        </a:hlink>
        <a:folHlink>
          <a:srgbClr val="CBCBCB"/>
        </a:folHlink>
      </a:clrScheme>
      <a:clrMap bg1="lt1" tx1="dk1" bg2="lt2" tx2="dk2" accent1="accent1" accent2="accent2" accent3="accent3" accent4="accent4" accent5="accent5" accent6="accent6" hlink="hlink" folHlink="folHlink"/>
    </a:extraClrScheme>
    <a:extraClrScheme>
      <a:clrScheme name="Profesional 4">
        <a:dk1>
          <a:srgbClr val="000000"/>
        </a:dk1>
        <a:lt1>
          <a:srgbClr val="FFFFFF"/>
        </a:lt1>
        <a:dk2>
          <a:srgbClr val="000000"/>
        </a:dk2>
        <a:lt2>
          <a:srgbClr val="B2B2B2"/>
        </a:lt2>
        <a:accent1>
          <a:srgbClr val="FF0033"/>
        </a:accent1>
        <a:accent2>
          <a:srgbClr val="CC6600"/>
        </a:accent2>
        <a:accent3>
          <a:srgbClr val="FFFFFF"/>
        </a:accent3>
        <a:accent4>
          <a:srgbClr val="000000"/>
        </a:accent4>
        <a:accent5>
          <a:srgbClr val="FFAAAD"/>
        </a:accent5>
        <a:accent6>
          <a:srgbClr val="B95C00"/>
        </a:accent6>
        <a:hlink>
          <a:srgbClr val="999933"/>
        </a:hlink>
        <a:folHlink>
          <a:srgbClr val="A5002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Office\Plantillas\Diseños de presentaciones\Profesional.pot</Template>
  <TotalTime>1125</TotalTime>
  <Words>879</Words>
  <Application>Microsoft Office PowerPoint</Application>
  <PresentationFormat>On-screen Show (4:3)</PresentationFormat>
  <Paragraphs>109</Paragraphs>
  <Slides>10</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5" baseType="lpstr">
      <vt:lpstr>Times New Roman</vt:lpstr>
      <vt:lpstr>Monotype Sorts</vt:lpstr>
      <vt:lpstr>Wingdings 2</vt:lpstr>
      <vt:lpstr>Profesional</vt:lpstr>
      <vt:lpstr>Microsoft Word Document</vt:lpstr>
      <vt:lpstr>Slide 1</vt:lpstr>
      <vt:lpstr>Slide 2</vt:lpstr>
      <vt:lpstr>Slide 3</vt:lpstr>
      <vt:lpstr>Slide 4</vt:lpstr>
      <vt:lpstr>Slide 5</vt:lpstr>
      <vt:lpstr>Slide 6</vt:lpstr>
      <vt:lpstr>Slide 7</vt:lpstr>
      <vt:lpstr>GLOBAL CHALLENGES FOR THE REGION (1/2)</vt:lpstr>
      <vt:lpstr>GLOBAL CHALLENGES FOR THE REGION (2/2)</vt:lpstr>
      <vt:lpstr>OPPORTUNITIES FOR DIALOGUE ON ENVIRONMENTAL MANAGEMENT</vt:lpstr>
    </vt:vector>
  </TitlesOfParts>
  <Company>Clones 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Fernandito</dc:creator>
  <cp:lastModifiedBy>anarod</cp:lastModifiedBy>
  <cp:revision>40</cp:revision>
  <cp:lastPrinted>2002-04-03T21:34:53Z</cp:lastPrinted>
  <dcterms:created xsi:type="dcterms:W3CDTF">2002-04-01T13:27:12Z</dcterms:created>
  <dcterms:modified xsi:type="dcterms:W3CDTF">2010-07-11T14:31:30Z</dcterms:modified>
</cp:coreProperties>
</file>