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4" r:id="rId3"/>
    <p:sldId id="257" r:id="rId4"/>
    <p:sldId id="258" r:id="rId5"/>
    <p:sldId id="264" r:id="rId6"/>
    <p:sldId id="261" r:id="rId7"/>
    <p:sldId id="300" r:id="rId8"/>
    <p:sldId id="266" r:id="rId9"/>
    <p:sldId id="302" r:id="rId10"/>
    <p:sldId id="304" r:id="rId11"/>
    <p:sldId id="301" r:id="rId12"/>
    <p:sldId id="269" r:id="rId13"/>
    <p:sldId id="267" r:id="rId14"/>
    <p:sldId id="272" r:id="rId15"/>
    <p:sldId id="274" r:id="rId16"/>
    <p:sldId id="277" r:id="rId17"/>
    <p:sldId id="278" r:id="rId18"/>
    <p:sldId id="280" r:id="rId19"/>
    <p:sldId id="282" r:id="rId20"/>
    <p:sldId id="285" r:id="rId21"/>
    <p:sldId id="305" r:id="rId22"/>
    <p:sldId id="306" r:id="rId23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>
    <p:restoredLeft sz="91642" autoAdjust="0"/>
    <p:restoredTop sz="90929"/>
  </p:normalViewPr>
  <p:slideViewPr>
    <p:cSldViewPr>
      <p:cViewPr>
        <p:scale>
          <a:sx n="80" d="100"/>
          <a:sy n="80" d="100"/>
        </p:scale>
        <p:origin x="-294" y="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15FC1D5-2C0F-4D83-A52E-E810E275C4A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F4AF8722-533A-4273-9AC8-2C654E44C7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 (Hebrew)" charset="-79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16B0E1-A5B3-4122-BAB5-4A27418D460F}" type="slidenum">
              <a:rPr lang="en-US"/>
              <a:pPr/>
              <a:t>1</a:t>
            </a:fld>
            <a:endParaRPr 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722EC-3579-4B99-9D85-9AA01D15C7D7}" type="slidenum">
              <a:rPr lang="en-US"/>
              <a:pPr/>
              <a:t>10</a:t>
            </a:fld>
            <a:endParaRPr lang="en-U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E08AF7-DBD9-4950-8B0F-61675DEE9437}" type="slidenum">
              <a:rPr lang="en-US"/>
              <a:pPr/>
              <a:t>11</a:t>
            </a:fld>
            <a:endParaRPr 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8D5A8D-53CE-4044-AF7A-59A20FC240A0}" type="slidenum">
              <a:rPr lang="en-US"/>
              <a:pPr/>
              <a:t>12</a:t>
            </a:fld>
            <a:endParaRPr lang="en-US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4F9AC-4AD5-41BD-8F6D-3304AD5CBE2B}" type="slidenum">
              <a:rPr lang="en-US"/>
              <a:pPr/>
              <a:t>13</a:t>
            </a:fld>
            <a:endParaRPr lang="en-US"/>
          </a:p>
        </p:txBody>
      </p:sp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20724E-03F1-42F4-8CF3-623B244F74D5}" type="slidenum">
              <a:rPr lang="en-US"/>
              <a:pPr/>
              <a:t>14</a:t>
            </a:fld>
            <a:endParaRPr 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10316-EBC7-42AE-BB35-79E4B38027F4}" type="slidenum">
              <a:rPr lang="en-US"/>
              <a:pPr/>
              <a:t>15</a:t>
            </a:fld>
            <a:endParaRPr lang="en-US"/>
          </a:p>
        </p:txBody>
      </p:sp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849781-C10A-43E7-B30C-2AFBA553BED2}" type="slidenum">
              <a:rPr lang="en-US"/>
              <a:pPr/>
              <a:t>16</a:t>
            </a:fld>
            <a:endParaRPr 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C5C04D-0BA4-4DF6-A751-7D1A0112905A}" type="slidenum">
              <a:rPr lang="en-US"/>
              <a:pPr/>
              <a:t>17</a:t>
            </a:fld>
            <a:endParaRPr lang="en-US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1D78A2-4795-4284-8A6D-90FE1DF4FD42}" type="slidenum">
              <a:rPr lang="en-US"/>
              <a:pPr/>
              <a:t>18</a:t>
            </a:fld>
            <a:endParaRPr 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202840-7B8E-40BC-9787-C902DB833E04}" type="slidenum">
              <a:rPr lang="en-US"/>
              <a:pPr/>
              <a:t>19</a:t>
            </a:fld>
            <a:endParaRPr lang="en-US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8A3832-DB35-4A04-891D-BBE7AF1322B8}" type="slidenum">
              <a:rPr lang="en-US"/>
              <a:pPr/>
              <a:t>2</a:t>
            </a:fld>
            <a:endParaRPr 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A94D6B-59D6-4325-9D8D-2D1A9723A37D}" type="slidenum">
              <a:rPr lang="en-US"/>
              <a:pPr/>
              <a:t>20</a:t>
            </a:fld>
            <a:endParaRPr 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6AD17-7C71-47A8-B296-DA003F02079F}" type="slidenum">
              <a:rPr lang="en-US"/>
              <a:pPr/>
              <a:t>21</a:t>
            </a:fld>
            <a:endParaRPr lang="en-US"/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5928DF-9035-4EFA-86E3-9A8124205C5C}" type="slidenum">
              <a:rPr lang="en-US"/>
              <a:pPr/>
              <a:t>22</a:t>
            </a:fld>
            <a:endParaRPr 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26165-F085-4F3D-B8A1-8FD54A87B878}" type="slidenum">
              <a:rPr lang="en-US"/>
              <a:pPr/>
              <a:t>3</a:t>
            </a:fld>
            <a:endParaRPr 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E5F8E-6649-404D-B56E-C0525E0D6D48}" type="slidenum">
              <a:rPr lang="en-US"/>
              <a:pPr/>
              <a:t>4</a:t>
            </a:fld>
            <a:endParaRPr 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7578A4-9544-43A4-9010-1015CAAEC05A}" type="slidenum">
              <a:rPr lang="en-US"/>
              <a:pPr/>
              <a:t>5</a:t>
            </a:fld>
            <a:endParaRPr 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CFE01A-9605-4BDA-B9CD-CBFDB4B2FEBA}" type="slidenum">
              <a:rPr lang="en-US"/>
              <a:pPr/>
              <a:t>6</a:t>
            </a:fld>
            <a:endParaRPr 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4D37C9-870A-48CD-87FC-56C8AB47388A}" type="slidenum">
              <a:rPr lang="en-US"/>
              <a:pPr/>
              <a:t>7</a:t>
            </a:fld>
            <a:endParaRPr 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E0DBC-1AD5-48CB-AA21-DB6114E8715E}" type="slidenum">
              <a:rPr lang="en-US"/>
              <a:pPr/>
              <a:t>8</a:t>
            </a:fld>
            <a:endParaRPr 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786BC-D5EF-40F1-A784-02BC1170FECA}" type="slidenum">
              <a:rPr lang="en-US"/>
              <a:pPr/>
              <a:t>9</a:t>
            </a:fld>
            <a:endParaRPr lang="en-US"/>
          </a:p>
        </p:txBody>
      </p:sp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4E24C-08DA-46DC-96BC-7AB548CE34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7FB2A-1E3C-4D91-9216-C2695BADD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29E1F-8EB4-488C-8EBF-B30E190BA7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8DA74-69FA-425E-9A32-7095E064E0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BCE45-0DCF-485D-ACF4-B2F0D6C3B2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0510C-EE57-4FE1-B4BF-95E8C62D19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6B3D5-2EA7-4B64-8153-ED8BCF9B52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BD45E-EF51-4248-A406-6CA2C87CB4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9EC8C-FC0B-4AAD-9928-DD1775A4D6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77259-CF76-4DCB-BD0C-1935B7A88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05D11-0CEF-418C-ADF4-EC8FED5F86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A387E645-85C4-443D-8BD5-502D3BD058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4334C-5283-44BC-B629-556000ED2A74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rtl="0"/>
            <a:r>
              <a:rPr lang="en-US" sz="2800" b="1"/>
              <a:t>PUBLIC SUPPORT TO INNOVATION: NURTURING A SELF-CATALYTIC VIRTUOUS CYCLE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/>
              <a:t>Morris Teubal</a:t>
            </a:r>
          </a:p>
          <a:p>
            <a:r>
              <a:rPr lang="en-US" sz="2800" b="1" i="1"/>
              <a:t>Hebrew University of Jerusalem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0FA71-860F-492D-A599-89BAC6E3C16A}" type="slidenum">
              <a:rPr lang="en-US"/>
              <a:pPr/>
              <a:t>10</a:t>
            </a:fld>
            <a:endParaRPr lang="en-US"/>
          </a:p>
        </p:txBody>
      </p:sp>
      <p:sp>
        <p:nvSpPr>
          <p:cNvPr id="522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b="1"/>
              <a:t>C-3: A Benchmark Program</a:t>
            </a:r>
          </a:p>
        </p:txBody>
      </p:sp>
      <p:sp>
        <p:nvSpPr>
          <p:cNvPr id="522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b="1" i="1"/>
              <a:t>We studied a business direct support program of the type mentioned before and according to the S/E vision . The final goal is to trigger a self-sustained virtuous process of Innovation growth. Its characteristics are:</a:t>
            </a:r>
          </a:p>
          <a:p>
            <a:pPr algn="l" rtl="0">
              <a:lnSpc>
                <a:spcPct val="80000"/>
              </a:lnSpc>
            </a:pPr>
            <a:r>
              <a:rPr lang="en-US" sz="2000" b="1"/>
              <a:t>The support is for R&amp;D/I in firms projects -without the cooperation/collaboration requirement. </a:t>
            </a:r>
          </a:p>
          <a:p>
            <a:pPr algn="l" rtl="0">
              <a:lnSpc>
                <a:spcPct val="80000"/>
              </a:lnSpc>
            </a:pPr>
            <a:r>
              <a:rPr lang="en-US" sz="2000" b="1"/>
              <a:t>Horizontality - open to all productive sector firms and to any R/D/I project [‘bottom-up determination of projects’]</a:t>
            </a:r>
          </a:p>
          <a:p>
            <a:pPr algn="l" rtl="0">
              <a:lnSpc>
                <a:spcPct val="80000"/>
              </a:lnSpc>
            </a:pPr>
            <a:r>
              <a:rPr lang="en-US" sz="2000" b="1"/>
              <a:t>Instrument: Subsidies or Subsidies/Conditional Loans – excluding Loans or tax concessions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000" b="1"/>
              <a:t>Such a program is like or similar to programs implemented in Austria, Singapore and Israel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000" b="1"/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4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7F65A-4706-4288-AA2B-AD64B4874EF3}" type="slidenum">
              <a:rPr lang="en-US"/>
              <a:pPr/>
              <a:t>11</a:t>
            </a:fld>
            <a:endParaRPr lang="en-US"/>
          </a:p>
        </p:txBody>
      </p:sp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C-4: Justification of Public Support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sz="2000" b="1" i="1"/>
              <a:t>Traditionally, justification was based on “Market Failures” in everything concerning R&amp;D/I in firms (sub-investment in the activity). This is still relevant, but it is not the only one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000" b="1" i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000" b="1" i="1"/>
              <a:t>From the S/E perspective, there are other reasons that explain the sub-investment mentioned above. These “System Failures” would include e.g., supply restrictions in the STE institutions; inadequate priorities from the economic and social development point of view. E.g.,  business R&amp;D/I supports under-assignment for political reasons, etc.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000" b="1" i="1"/>
              <a:t/>
            </a:r>
            <a:br>
              <a:rPr lang="en-US" sz="2000" b="1" i="1"/>
            </a:br>
            <a:r>
              <a:rPr lang="en-US" sz="2000" b="1" i="1"/>
              <a:t>And even more, the failing that requires an answer in TIP terms is the one that blocks or interferes the triggering of a self-sustained growth of I and of STE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s-ES_tradnl" sz="2000" b="1" i="1"/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D4A0-7CB1-43D3-A681-9093F3C722DC}" type="slidenum">
              <a:rPr lang="en-US"/>
              <a:pPr/>
              <a:t>12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/>
              <a:t>C-5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sz="3000" b="1" i="1" u="sng"/>
              <a:t>Characterization</a:t>
            </a:r>
          </a:p>
          <a:p>
            <a:pPr algn="l" rtl="0">
              <a:buFontTx/>
              <a:buNone/>
            </a:pPr>
            <a:r>
              <a:rPr lang="en-US" sz="3000" b="1"/>
              <a:t>-  Specific Objectives of the Support Programs</a:t>
            </a:r>
          </a:p>
          <a:p>
            <a:pPr algn="l" rtl="0">
              <a:buFontTx/>
              <a:buNone/>
            </a:pPr>
            <a:r>
              <a:rPr lang="en-US" sz="3000" b="1"/>
              <a:t>Horizontal or “Targeted” Programs  </a:t>
            </a:r>
          </a:p>
          <a:p>
            <a:pPr algn="l" rtl="0">
              <a:buFontTx/>
              <a:buNone/>
            </a:pPr>
            <a:r>
              <a:rPr lang="en-US" sz="3000" b="1"/>
              <a:t>Instruments used: </a:t>
            </a:r>
          </a:p>
          <a:p>
            <a:pPr algn="l" rtl="0"/>
            <a:r>
              <a:rPr lang="en-US" sz="3000" b="1"/>
              <a:t>Implementation </a:t>
            </a:r>
          </a:p>
          <a:p>
            <a:pPr algn="l" rtl="0"/>
            <a:r>
              <a:rPr lang="en-US" sz="3000" b="1"/>
              <a:t>Dynamism</a:t>
            </a:r>
          </a:p>
          <a:p>
            <a:pPr algn="l" rtl="0"/>
            <a:r>
              <a:rPr lang="en-US" sz="3000" b="1"/>
              <a:t>Impact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BF7F-36AA-4432-BDA4-1988989B1311}" type="slidenum">
              <a:rPr lang="en-US"/>
              <a:pPr/>
              <a:t>13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C-6  Specific Objectives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sz="1800" b="1" i="1"/>
              <a:t>Their achievement would trigger an Innovation growth virtuous process (accompanied by deep changes in the economy, society and the State’s role)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1800" b="1" i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1600" b="1"/>
              <a:t>1) </a:t>
            </a:r>
            <a:r>
              <a:rPr lang="en-US" sz="1600" b="1" i="1"/>
              <a:t>Expansion of R&amp;D/Innovation in the PS</a:t>
            </a:r>
            <a:endParaRPr lang="en-US" sz="16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1400" b="1"/>
              <a:t>During the ’60s and ’70s it was believed that all this would automatically lead to economic growth stimulation.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14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1600" b="1"/>
              <a:t>2) </a:t>
            </a:r>
            <a:r>
              <a:rPr lang="en-US" sz="1600" b="1" i="1"/>
              <a:t>Development of Innovation capabilities in companies. </a:t>
            </a:r>
            <a:endParaRPr lang="en-US" sz="16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1200" b="1"/>
              <a:t> </a:t>
            </a:r>
            <a:r>
              <a:rPr lang="en-US" sz="1400" b="1"/>
              <a:t>This means that the objective is to promote “Learning” in the Innovation area in firms</a:t>
            </a:r>
            <a:r>
              <a:rPr lang="en-US" sz="1200" b="1"/>
              <a:t>. </a:t>
            </a:r>
            <a:r>
              <a:rPr lang="en-US" sz="1400" b="1"/>
              <a:t> This not only requires “experience” but also that it be significant; from this results e.g., the obtaining of a critical mass of Innovation activity in the PS. 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1400" b="1" i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1600" b="1" i="1"/>
              <a:t>3) Promotion of the Innovative Businessmen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1600" b="1" i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1600" b="1" i="1"/>
              <a:t>4) Identification of Sustainable Competitive Advantages (SCA) areas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16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500" b="1"/>
              <a:t>     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40E26-B487-4252-8327-34B3EA925758}" type="slidenum">
              <a:rPr lang="en-US"/>
              <a:pPr/>
              <a:t>14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C-7: Horizontal or Targeted Programs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sz="2400" b="1"/>
              <a:t>A priori there would be important reasons for considering the implementation of horizontal programs in the first stage of Governmental support to innovation in the PS.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sz="2400" b="1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400" b="1"/>
              <a:t> One is the lack of knowledge by the TIP agents regarding where (sector; technology; etc.) the market and systemic failures would be found. 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sz="2400" b="1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400" b="1"/>
              <a:t>This would also explain the importance of some degree of neutrality regarding the incentives offered (</a:t>
            </a:r>
            <a:r>
              <a:rPr lang="en-US" sz="2400" b="1" i="1"/>
              <a:t>incentives’ neutrality</a:t>
            </a:r>
            <a:r>
              <a:rPr lang="en-US" sz="2400" b="1"/>
              <a:t>). 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000" b="1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4BCF8-21DB-489D-96B5-BCE89523C3B5}" type="slidenum">
              <a:rPr lang="en-US"/>
              <a:pPr/>
              <a:t>15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/>
              <a:t>C-8: Instruments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b="1"/>
              <a:t>In my opinion, it is important to seriously consider the granting of Subsidies or Subsidies/Conditional Loans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4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b="1"/>
              <a:t>Tax concessions might not work well as in the majority of the situations there would be no incentives to firms without business profits (as many innovative SMEs and SU are)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8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b="1"/>
              <a:t> Australia’s example in the 1980s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C5A4-6980-4665-8091-D429BCF04E59}" type="slidenum">
              <a:rPr lang="en-US"/>
              <a:pPr/>
              <a:t>16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C-10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sz="2400" b="1" i="1"/>
              <a:t>Subsidy elimination favoring loans could significantly reduce Innovation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sz="2400" b="1" i="1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400" b="1" i="1"/>
              <a:t>Increase of risk and bureaucracy would explain the phenomenon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sz="2400" b="1" i="1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400" b="1" i="1"/>
              <a:t>Possible example: Fontar program in Argentina during the nineties. 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sz="2400" b="1" i="1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400" b="1" i="1"/>
              <a:t>Thus, it is important to consider conditional loans/grants </a:t>
            </a:r>
            <a:r>
              <a:rPr lang="en-US" sz="2400" b="1"/>
              <a:t>(Israel, mid eighties) </a:t>
            </a:r>
            <a:r>
              <a:rPr lang="en-US" sz="2400" b="1" i="1"/>
              <a:t>as an alternative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023D-9E7C-4306-B255-ED3DA6BCA871}" type="slidenum">
              <a:rPr lang="en-US"/>
              <a:pPr/>
              <a:t>17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/>
              <a:t>C-11: </a:t>
            </a:r>
            <a:r>
              <a:rPr lang="en-US" b="1"/>
              <a:t>Implementation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sz="2800" b="1" i="1"/>
              <a:t>I refer to three topics: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800" b="1" i="1"/>
              <a:t>1.Critical Mass</a:t>
            </a:r>
            <a:r>
              <a:rPr lang="en-US" sz="2800" b="1" i="1">
                <a:sym typeface="Wingdings" pitchFamily="2" charset="2"/>
              </a:rPr>
              <a:t></a:t>
            </a:r>
            <a:r>
              <a:rPr lang="en-US" sz="2800" b="1" i="1"/>
              <a:t> Collective Learning</a:t>
            </a:r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400"/>
              <a:t>Learning in the first stages of  R&amp;D/I insertion in the PS contains an important collective learning component. 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sz="2400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b="1" i="1"/>
              <a:t>2. Overcome the lack of ‘Demand’ by the companies of the PS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/>
              <a:t>Need of a pro-active standing; of reducing bureaucracy; etc. 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BA9F1-73CC-4915-8E05-429E984D5CE8}" type="slidenum">
              <a:rPr lang="en-US"/>
              <a:pPr/>
              <a:t>18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C-12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b="1" i="1"/>
              <a:t>3. Create and maintain the Implementing Agency’s Prestige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800" b="1" i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 b="1"/>
              <a:t>Need of a “credible partnership between firms on the one hand and the Government on the other”.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4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 b="1"/>
              <a:t>This is because the decisions of the companies to transform into innovative are long term ones.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400" b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 b="1"/>
              <a:t> The Government must let the companies know that the support will be consistent through time.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400"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6C5EE-3859-4564-9DE3-D5A6B9863FC1}" type="slidenum">
              <a:rPr lang="en-US"/>
              <a:pPr/>
              <a:t>19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C-13: Impact y Dynamism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sz="3400" b="1"/>
              <a:t>Internalization of R&amp;D/Innovation</a:t>
            </a:r>
          </a:p>
          <a:p>
            <a:pPr algn="l" rtl="0">
              <a:buFontTx/>
              <a:buNone/>
            </a:pPr>
            <a:endParaRPr lang="en-US" sz="3400" b="1" i="1"/>
          </a:p>
          <a:p>
            <a:pPr algn="l" rtl="0">
              <a:buFontTx/>
              <a:buNone/>
            </a:pPr>
            <a:r>
              <a:rPr lang="en-US" sz="3400" b="1"/>
              <a:t>Creation of a Collective or Social Capability for Innovation</a:t>
            </a:r>
            <a:endParaRPr lang="en-US" sz="3400" b="1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BA9B6-2686-4544-B4CE-F576E38A60B8}" type="slidenum">
              <a:rPr lang="en-US"/>
              <a:pPr/>
              <a:t>2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b="1" i="1"/>
              <a:t>Acrónimos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s-ES_tradnl" sz="2100" b="1"/>
              <a:t>TIP	 </a:t>
            </a:r>
            <a:r>
              <a:rPr lang="en-US" sz="2100" b="1"/>
              <a:t>Technology and Innovation Policy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100" b="1"/>
              <a:t>R&amp;D	 Research &amp; Development;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100" b="1"/>
              <a:t>PS		 Productive Sector;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100" b="1"/>
              <a:t>VC	 Venture capital;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100" b="1"/>
              <a:t>STE	 Science, Technology and Superior Education;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100" b="1"/>
              <a:t>I		 Innovation;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100" b="1"/>
              <a:t>IS		 Innovation Systems;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100" b="1"/>
              <a:t>S/E	 Systemic-Evolutionary;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100" b="1"/>
              <a:t>SCA	 Sustainable Competitive Advantages;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100" b="1"/>
              <a:t>SMEs    Small and Medium Enterprises;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100" b="1"/>
              <a:t>HTSC	 High Tech Start Up Company.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E3A95-B982-408B-AAEB-4AF8B71BB9BE}" type="slidenum">
              <a:rPr lang="en-US"/>
              <a:pPr/>
              <a:t>20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D. Venture Capital and Evolutionary Targeting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sz="2800" b="1" i="1"/>
              <a:t>The above mentioned changes will create new TIP opportunities and a new stage in the virtuous and self-sustaining growth process of Innovation and STE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sz="2800" b="1" i="1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800" b="1" i="1"/>
              <a:t>A very important one would be the promotion of VC (</a:t>
            </a:r>
            <a:r>
              <a:rPr lang="en-US" sz="2800" b="1"/>
              <a:t>Israel 1993-7/8)</a:t>
            </a:r>
          </a:p>
          <a:p>
            <a:pPr algn="l" rtl="0">
              <a:lnSpc>
                <a:spcPct val="90000"/>
              </a:lnSpc>
              <a:buFontTx/>
              <a:buNone/>
            </a:pPr>
            <a:endParaRPr lang="en-US" sz="2800" b="1" i="1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800" b="1" i="1"/>
              <a:t>This would bolster a new Innovation dynamic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FF7A-7317-4F02-AC5C-6E4B19252F60}" type="slidenum">
              <a:rPr lang="en-US"/>
              <a:pPr/>
              <a:t>21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CONCLUSIONS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b="1" i="1"/>
              <a:t>The TIP agents in Latin America could benefit from the rising S</a:t>
            </a:r>
            <a:r>
              <a:rPr lang="es-UY" b="1" i="1"/>
              <a:t>/E approach</a:t>
            </a:r>
            <a:endParaRPr lang="en-US" b="1" i="1"/>
          </a:p>
          <a:p>
            <a:pPr algn="l" rtl="0">
              <a:buFontTx/>
              <a:buNone/>
            </a:pPr>
            <a:endParaRPr lang="en-US" b="1" i="1"/>
          </a:p>
          <a:p>
            <a:pPr algn="l" rtl="0"/>
            <a:r>
              <a:rPr lang="en-US" b="1" i="1"/>
              <a:t>The TIP emphasis would at least change somewhat into triggering and supporting cumulative and self-catalytic processes of Innovation growth.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DA85-9BF4-43EF-8DE6-C7B5FBC5A96D}" type="slidenum">
              <a:rPr lang="en-US"/>
              <a:pPr/>
              <a:t>22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-2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</a:pPr>
            <a:r>
              <a:rPr lang="en-US" sz="3000" b="1" i="1"/>
              <a:t>The new approach would stress policies’ links through time as well as of co-evolution  processes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3000" b="1" i="1"/>
          </a:p>
          <a:p>
            <a:pPr algn="l" rtl="0">
              <a:lnSpc>
                <a:spcPct val="80000"/>
              </a:lnSpc>
            </a:pPr>
            <a:r>
              <a:rPr lang="en-US" sz="3000" b="1" i="1"/>
              <a:t>Two main processes were considered:</a:t>
            </a:r>
          </a:p>
          <a:p>
            <a:pPr lvl="1" algn="l" rtl="0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600" b="1" i="1"/>
              <a:t>The I—STE linkage</a:t>
            </a:r>
          </a:p>
          <a:p>
            <a:pPr lvl="1" algn="l" rtl="0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600" b="1" i="1"/>
              <a:t>The impact of direct support to R&amp;D/Innovation in business and the implementation of VC supporting policies in the future.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29A8E-1C2D-43B4-A30C-3CE84A78071E}" type="slidenum">
              <a:rPr lang="en-US"/>
              <a:pPr/>
              <a:t>3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01000" cy="1143000"/>
          </a:xfrm>
        </p:spPr>
        <p:txBody>
          <a:bodyPr/>
          <a:lstStyle/>
          <a:p>
            <a:r>
              <a:rPr lang="es-ES_tradnl" sz="3200" b="1"/>
              <a:t>A.  MOTIVATION AND BACKGROUND-1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 b="1" i="1"/>
              <a:t>Important changes in the global scenario are gradually changing the TIP approach of the countries.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400" b="1" i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 b="1" i="1"/>
              <a:t>It is clearer than ever that the TIPs will have to be more systematic and explicit. Besides, they will need to incorporate, more than ever, dynamic and evolutionary aspects.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400" b="1" i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 b="1" i="1"/>
              <a:t>The so-called IS perspective (an approach that incorporates evolutionary aspects) is already being used in Europe. Another reason for a change of approach are the failed attempts at TIPs. For example, VC promotion policies in Europe and in at least one Latin American country.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682-2991-4BCC-ADE0-1E5889B8B692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rtl="0"/>
            <a:r>
              <a:rPr lang="en-US" b="1"/>
              <a:t>A-2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sz="1800" b="1"/>
              <a:t>Three aspects of the new perspective are:</a:t>
            </a: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endParaRPr lang="en-US" sz="1800" b="1"/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sz="1800" b="1" i="1" u="sng"/>
              <a:t>(1)A possible TIP objective is to trigger (and maintain) cumulative processes with feedback effects.</a:t>
            </a:r>
            <a:r>
              <a:rPr lang="en-US" sz="1600" b="1"/>
              <a:t> </a:t>
            </a: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sz="1600" b="1"/>
              <a:t>E.g., diffusion of R&amp;D/Innovation in the PS </a:t>
            </a: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endParaRPr lang="en-US" sz="1600" b="1" i="1" u="sng"/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sz="1800" b="1" i="1"/>
              <a:t>(</a:t>
            </a:r>
            <a:r>
              <a:rPr lang="en-US" sz="1800" b="1" i="1" u="sng"/>
              <a:t>2)Innovation growth (e.g., as a result of a support policy ) would be accelerated as long as a virtuous co-evolution I-STE process were generated. </a:t>
            </a:r>
            <a:endParaRPr lang="en-US" sz="1400" b="1"/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sz="1600" b="1"/>
              <a:t>It could change innovation into a cumulative process so that an initial increase of I would induce an increase in STE (</a:t>
            </a:r>
            <a:r>
              <a:rPr lang="en-US" sz="1600" b="1" i="1"/>
              <a:t>“demand pull”</a:t>
            </a:r>
            <a:r>
              <a:rPr lang="en-US" sz="1600" b="1"/>
              <a:t> demand of engineers)</a:t>
            </a:r>
            <a:r>
              <a:rPr lang="en-US" sz="1600" b="1" i="1">
                <a:sym typeface="Wingdings" pitchFamily="2" charset="2"/>
              </a:rPr>
              <a:t>; </a:t>
            </a:r>
            <a:r>
              <a:rPr lang="en-US" sz="1600" b="1">
                <a:sym typeface="Wingdings" pitchFamily="2" charset="2"/>
              </a:rPr>
              <a:t>and more STE would induce more I (“</a:t>
            </a:r>
            <a:r>
              <a:rPr lang="en-US" sz="1600" b="1" i="1">
                <a:sym typeface="Wingdings" pitchFamily="2" charset="2"/>
              </a:rPr>
              <a:t>supply push”)</a:t>
            </a: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endParaRPr lang="en-US" sz="1600" b="1" i="1">
              <a:sym typeface="Wingdings" pitchFamily="2" charset="2"/>
            </a:endParaRP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sz="1800" b="1" i="1" u="sng"/>
              <a:t>(3)TIPs are linked through time</a:t>
            </a: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sz="1600" b="1"/>
              <a:t>There are several possible configurations. All of them would generate self-catalytic virtuous processes of I and STE mentioned above; and this explains the subject and title of this presentation. We circumscribe ourselves to two of the multiple dynamic processes of this kind that would be possible; both triggered by a TIP program of direct support to R&amp;D at PS business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D43A-C35F-4C5D-91BA-8DE1CA50D984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b="1"/>
              <a:t>A-3: </a:t>
            </a:r>
            <a:r>
              <a:rPr lang="en-US" sz="4000" b="1"/>
              <a:t>Objectives of the presentation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sz="2600" b="1" i="1"/>
              <a:t>B. Other aspects of the S/E to TIP perspective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600" b="1" i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600" b="1" i="1"/>
              <a:t>C. Application of the main S/E principles to the design and implementation of direct R&amp;D/I support programs in firms - detailed discussion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600" b="1" i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600" b="1" i="1"/>
              <a:t>D. Application of the S/E principles to the design and implementation of VC support programs – general comments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000" b="1" i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600" b="1"/>
              <a:t>Closing remarks</a:t>
            </a:r>
          </a:p>
          <a:p>
            <a:pPr algn="l" rtl="0">
              <a:lnSpc>
                <a:spcPct val="80000"/>
              </a:lnSpc>
            </a:pPr>
            <a:endParaRPr lang="en-US" sz="2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EBB62-7CE9-447F-A6FB-20935EAC36A3}" type="slidenum">
              <a:rPr lang="en-US"/>
              <a:pPr/>
              <a:t>6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600" b="1"/>
              <a:t>B. The S/E approach: Other Aspects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s-ES_tradnl" sz="1800" b="1" i="1"/>
              <a:t>(</a:t>
            </a:r>
            <a:r>
              <a:rPr lang="en-US" sz="1800" b="1" i="1"/>
              <a:t>4) The new global scenario entails high risks: competence, market turbulences, etc., along with ample opportunities, e.g., a global market for innovation results -&gt; It requires a fast adaptation capacity including taking advantage of new opportunities -&gt; need to anticipate possible threats/opportunities; need to generate capabilities</a:t>
            </a:r>
            <a:endParaRPr lang="en-US" sz="1800" b="1" i="1">
              <a:sym typeface="Wingdings" pitchFamily="2" charset="2"/>
            </a:endParaRP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endParaRPr lang="en-US" sz="1800" b="1" i="1"/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sz="1800" b="1" i="1"/>
              <a:t>(5) Not less important than the functioning of the market forces for Innovation, is the generation of capabilities at all levels</a:t>
            </a: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sz="1800" b="1" i="1"/>
              <a:t>	infrastructure, firms and policy making</a:t>
            </a: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endParaRPr lang="en-US" sz="1800" b="1" i="1"/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sz="1800" b="1" i="1"/>
              <a:t>(6) Importance of a Strategic level of the TIP with the specific purpose of setting new strategic priorities and applying them in new TIPs</a:t>
            </a:r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endParaRPr lang="en-US" sz="1800" b="1" i="1"/>
          </a:p>
          <a:p>
            <a:pPr marL="609600" indent="-609600" algn="l" rtl="0">
              <a:lnSpc>
                <a:spcPct val="80000"/>
              </a:lnSpc>
              <a:buFontTx/>
              <a:buNone/>
            </a:pPr>
            <a:r>
              <a:rPr lang="en-US" sz="1800" b="1" i="1"/>
              <a:t>Facing significant environment changes, it is highly probable that the existing TIPs do not respond to the new needs and opportunities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B8034-1FC3-4BDE-B699-B5B68B1C4B61}" type="slidenum">
              <a:rPr lang="en-US"/>
              <a:pPr/>
              <a:t>7</a:t>
            </a:fld>
            <a:endParaRPr lang="en-US"/>
          </a:p>
        </p:txBody>
      </p:sp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B-4</a:t>
            </a:r>
          </a:p>
        </p:txBody>
      </p:sp>
      <p:sp>
        <p:nvSpPr>
          <p:cNvPr id="481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 b="1" i="1"/>
              <a:t>(7) A re-interpretation of ‘Policy Targeting’ e.g., industry support policies -‘Evolutionary Targeting’. This vision corresponds with that of Rodrik’s and some new trends at the World Bank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 b="1" i="1"/>
              <a:t>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 b="1" i="1"/>
              <a:t>(8) In general terms, the TIP is more complex than it would appear to be; and a main issue is how to re-assess what is envisioned as a new Knowledge Area relevant to economic and social development.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 b="1" i="1"/>
              <a:t>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400" b="1" i="1"/>
              <a:t>A significant input of intellectual effort (‘thinking’ or ‘policy framing’)  is required before implementing TIP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2400" b="1" i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6E7CD-AEA2-448A-BF0E-80A4C00E53EB}" type="slidenum">
              <a:rPr lang="en-US"/>
              <a:pPr/>
              <a:t>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sz="3200" b="1"/>
              <a:t>C. DIRECT R&amp;D/I SUPPPORT IN BUSINESS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sz="1800" b="1" i="1"/>
              <a:t>Many countries implemented this kind of programs. The European project IMPLORE, in its preliminary 4/2006 report, analyzes the R&amp;D Public Support Programs of a selected group of European countries. </a:t>
            </a:r>
            <a:r>
              <a:rPr lang="en-US" sz="1800" b="1" i="1" u="sng"/>
              <a:t>A diversity of programs are implemented</a:t>
            </a:r>
            <a:r>
              <a:rPr lang="en-US" sz="1800" b="1" i="1"/>
              <a:t> e.g.,  some with a business R&amp;D support component and others without; some requiring collaboration with other firms or labs and others not, etc.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1800" b="1" i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1800" b="1" i="1"/>
              <a:t>Most of the programs in the countries researched (U.K., Germany, France and Austria) support Science and/or are oriented towards Public Labs of Public Research and/or involve collaboration between companies and/or those institutions.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1800" b="1" i="1"/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1800" b="1" i="1"/>
              <a:t> 13 out of the 63 studied programs specialize in financial support to SMEs. Eight of these are implemented in Austria which shows a good SMEs performance in R&amp;D. Many of them do not need collaboration even though some do. It would appear that public subsidies to R&amp;D of the PS are available only for SMEs.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sz="18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976A2-F7A4-4C8F-99D0-90EFD28425A0}" type="slidenum">
              <a:rPr lang="en-US"/>
              <a:pPr/>
              <a:t>9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C-2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48600" cy="4953000"/>
          </a:xfrm>
        </p:spPr>
        <p:txBody>
          <a:bodyPr/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b="1" i="1"/>
              <a:t>It would appear that there are few programs in Europe that support R&amp;D/I in firms and that: i) are open to all PS companies, ii) regardless of the sector or technology used and iii) do not require collaboration with STE institutions.    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b="1" i="1"/>
              <a:t>One exception is a German fund that is open only to companies located in the former East Germany territory.</a:t>
            </a:r>
          </a:p>
          <a:p>
            <a:pPr algn="l" rtl="0">
              <a:lnSpc>
                <a:spcPct val="80000"/>
              </a:lnSpc>
              <a:buFontTx/>
              <a:buNone/>
            </a:pPr>
            <a:r>
              <a:rPr lang="en-US" sz="2800" b="1" i="1"/>
              <a:t> There were programs in Latin America with the above mentioned characteristics – e.g., in Argentina, Chile and Mexico around the late ’80s or ’90s (much earlier in Brazil). Also Singapore has this kind of 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יצוב ברירת מחדל">
  <a:themeElements>
    <a:clrScheme name="עיצוב ברירת מחדל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עיצוב ברירת מחדל">
      <a:majorFont>
        <a:latin typeface="Times New Roman"/>
        <a:ea typeface=""/>
        <a:cs typeface="Times New Roman (Hebrew)"/>
      </a:majorFont>
      <a:minorFont>
        <a:latin typeface="Times New Roman"/>
        <a:ea typeface=""/>
        <a:cs typeface="Times New Roman (Hebrew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 (Hebrew)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 (Hebrew)" charset="-79"/>
          </a:defRPr>
        </a:defPPr>
      </a:lstStyle>
    </a:lnDef>
  </a:objectDefaults>
  <a:extraClrSchemeLst>
    <a:extraClrScheme>
      <a:clrScheme name="עיצוב ברירת מחדל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1959</TotalTime>
  <Words>1677</Words>
  <Application>Microsoft Office PowerPoint</Application>
  <PresentationFormat>On-screen Show (4:3)</PresentationFormat>
  <Paragraphs>198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Times New Roman</vt:lpstr>
      <vt:lpstr>Times New Roman (Hebrew)</vt:lpstr>
      <vt:lpstr>Wingdings</vt:lpstr>
      <vt:lpstr>עיצוב ברירת מחדל</vt:lpstr>
      <vt:lpstr>PUBLIC SUPPORT TO INNOVATION: NURTURING A SELF-CATALYTIC VIRTUOUS CYCLE</vt:lpstr>
      <vt:lpstr>Acrónimos</vt:lpstr>
      <vt:lpstr>A.  MOTIVATION AND BACKGROUND-1</vt:lpstr>
      <vt:lpstr>A-2</vt:lpstr>
      <vt:lpstr>A-3: Objectives of the presentation</vt:lpstr>
      <vt:lpstr>B. The S/E approach: Other Aspects</vt:lpstr>
      <vt:lpstr>B-4</vt:lpstr>
      <vt:lpstr>C. DIRECT R&amp;D/I SUPPPORT IN BUSINESS</vt:lpstr>
      <vt:lpstr>C-2</vt:lpstr>
      <vt:lpstr>C-3: A Benchmark Program</vt:lpstr>
      <vt:lpstr>C-4: Justification of Public Support</vt:lpstr>
      <vt:lpstr>C-5</vt:lpstr>
      <vt:lpstr>C-6  Specific Objectives </vt:lpstr>
      <vt:lpstr>C-7: Horizontal or Targeted Programs</vt:lpstr>
      <vt:lpstr>C-8: Instruments</vt:lpstr>
      <vt:lpstr>C-10</vt:lpstr>
      <vt:lpstr>C-11: Implementation </vt:lpstr>
      <vt:lpstr>C-12</vt:lpstr>
      <vt:lpstr>C-13: Impact y Dynamism</vt:lpstr>
      <vt:lpstr>D. Venture Capital and Evolutionary Targeting</vt:lpstr>
      <vt:lpstr>CONCLUSIONS</vt:lpstr>
      <vt:lpstr>-2</vt:lpstr>
    </vt:vector>
  </TitlesOfParts>
  <Company>abella@adinet.com.uy for P. Ayala IADB-BID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SUPPORT TO INNOVATION: NURTURING A SELF-SUSTAINING VIRTUOUS CYCLE</dc:title>
  <dc:creator>Teubal - translated by Juliana Abella</dc:creator>
  <cp:lastModifiedBy>anarod</cp:lastModifiedBy>
  <cp:revision>114</cp:revision>
  <dcterms:created xsi:type="dcterms:W3CDTF">2006-11-26T09:28:15Z</dcterms:created>
  <dcterms:modified xsi:type="dcterms:W3CDTF">2010-07-12T01:50:22Z</dcterms:modified>
</cp:coreProperties>
</file>