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343" r:id="rId2"/>
    <p:sldId id="344" r:id="rId3"/>
    <p:sldId id="345" r:id="rId4"/>
    <p:sldId id="346" r:id="rId5"/>
    <p:sldId id="347" r:id="rId6"/>
    <p:sldId id="349" r:id="rId7"/>
    <p:sldId id="356" r:id="rId8"/>
    <p:sldId id="350" r:id="rId9"/>
    <p:sldId id="351" r:id="rId10"/>
    <p:sldId id="352" r:id="rId11"/>
    <p:sldId id="353" r:id="rId12"/>
    <p:sldId id="354" r:id="rId13"/>
    <p:sldId id="357" r:id="rId14"/>
    <p:sldId id="355" r:id="rId15"/>
  </p:sldIdLst>
  <p:sldSz cx="9144000" cy="6858000" type="screen4x3"/>
  <p:notesSz cx="6797675" cy="9926638"/>
  <p:embeddedFontLst>
    <p:embeddedFont>
      <p:font typeface="Trebuchet MS" pitchFamily="34" charset="0"/>
      <p:regular r:id="rId18"/>
      <p:bold r:id="rId19"/>
      <p:italic r:id="rId20"/>
      <p:boldItalic r:id="rId21"/>
    </p:embeddedFont>
  </p:embeddedFont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FF99"/>
    <a:srgbClr val="99FF33"/>
    <a:srgbClr val="FFFFE1"/>
    <a:srgbClr val="66CCFF"/>
    <a:srgbClr val="FFFF00"/>
    <a:srgbClr val="00FFCC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7662" autoAdjust="0"/>
    <p:restoredTop sz="94660" autoAdjust="0"/>
  </p:normalViewPr>
  <p:slideViewPr>
    <p:cSldViewPr>
      <p:cViewPr varScale="1">
        <p:scale>
          <a:sx n="68" d="100"/>
          <a:sy n="68" d="100"/>
        </p:scale>
        <p:origin x="-702" y="-96"/>
      </p:cViewPr>
      <p:guideLst>
        <p:guide orient="horz" pos="2160"/>
        <p:guide orient="horz" pos="1104"/>
        <p:guide orient="horz" pos="768"/>
        <p:guide orient="horz" pos="624"/>
        <p:guide pos="2880"/>
        <p:guide pos="288"/>
        <p:guide pos="96"/>
        <p:guide pos="864"/>
        <p:guide pos="566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324" y="-90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t" anchorCtr="0" compatLnSpc="1">
            <a:prstTxWarp prst="textNoShape">
              <a:avLst/>
            </a:prstTxWarp>
          </a:bodyPr>
          <a:lstStyle>
            <a:lvl1pPr defTabSz="911225">
              <a:defRPr sz="1200">
                <a:latin typeface="Arial" pitchFamily="34" charset="0"/>
              </a:defRPr>
            </a:lvl1pPr>
          </a:lstStyle>
          <a:p>
            <a:endParaRPr lang="pt-BR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pitchFamily="34" charset="0"/>
              </a:defRPr>
            </a:lvl1pPr>
          </a:lstStyle>
          <a:p>
            <a:endParaRPr lang="pt-BR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b" anchorCtr="0" compatLnSpc="1">
            <a:prstTxWarp prst="textNoShape">
              <a:avLst/>
            </a:prstTxWarp>
          </a:bodyPr>
          <a:lstStyle>
            <a:lvl1pPr defTabSz="911225">
              <a:defRPr sz="1200">
                <a:latin typeface="Arial" pitchFamily="34" charset="0"/>
              </a:defRPr>
            </a:lvl1pPr>
          </a:lstStyle>
          <a:p>
            <a:endParaRPr lang="pt-BR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pitchFamily="34" charset="0"/>
              </a:defRPr>
            </a:lvl1pPr>
          </a:lstStyle>
          <a:p>
            <a:fld id="{137E84B0-1EA7-49B9-B29C-6A68FAAD18BA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t" anchorCtr="0" compatLnSpc="1">
            <a:prstTxWarp prst="textNoShape">
              <a:avLst/>
            </a:prstTxWarp>
          </a:bodyPr>
          <a:lstStyle>
            <a:lvl1pPr defTabSz="911225">
              <a:defRPr sz="1200">
                <a:latin typeface="Arial" pitchFamily="34" charset="0"/>
              </a:defRPr>
            </a:lvl1pPr>
          </a:lstStyle>
          <a:p>
            <a:endParaRPr lang="pt-BR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t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pitchFamily="34" charset="0"/>
              </a:defRPr>
            </a:lvl1pPr>
          </a:lstStyle>
          <a:p>
            <a:endParaRPr lang="pt-BR"/>
          </a:p>
        </p:txBody>
      </p:sp>
      <p:sp>
        <p:nvSpPr>
          <p:cNvPr id="38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14875"/>
            <a:ext cx="49815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b" anchorCtr="0" compatLnSpc="1">
            <a:prstTxWarp prst="textNoShape">
              <a:avLst/>
            </a:prstTxWarp>
          </a:bodyPr>
          <a:lstStyle>
            <a:lvl1pPr defTabSz="911225">
              <a:defRPr sz="1200">
                <a:latin typeface="Arial" pitchFamily="34" charset="0"/>
              </a:defRPr>
            </a:lvl1pPr>
          </a:lstStyle>
          <a:p>
            <a:endParaRPr lang="pt-BR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50" tIns="45575" rIns="91150" bIns="45575" numCol="1" anchor="b" anchorCtr="0" compatLnSpc="1">
            <a:prstTxWarp prst="textNoShape">
              <a:avLst/>
            </a:prstTxWarp>
          </a:bodyPr>
          <a:lstStyle>
            <a:lvl1pPr algn="r" defTabSz="911225">
              <a:defRPr sz="1200">
                <a:latin typeface="Arial" pitchFamily="34" charset="0"/>
              </a:defRPr>
            </a:lvl1pPr>
          </a:lstStyle>
          <a:p>
            <a:fld id="{719C4064-6876-4080-A3A7-4BF3B6C9067B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4213" y="1844675"/>
            <a:ext cx="7773987" cy="1584325"/>
          </a:xfrm>
        </p:spPr>
        <p:txBody>
          <a:bodyPr/>
          <a:lstStyle>
            <a:lvl1pPr>
              <a:defRPr sz="2800" b="0">
                <a:solidFill>
                  <a:srgbClr val="FFFF00"/>
                </a:solidFill>
              </a:defRPr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17614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folHlink"/>
                </a:solidFill>
              </a:defRPr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176141" name="Rectangle 1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spcBef>
                <a:spcPct val="0"/>
              </a:spcBef>
              <a:defRPr>
                <a:solidFill>
                  <a:srgbClr val="FFFF00"/>
                </a:solidFill>
              </a:defRPr>
            </a:lvl1pPr>
          </a:lstStyle>
          <a:p>
            <a:endParaRPr lang="pt-BR"/>
          </a:p>
        </p:txBody>
      </p:sp>
      <p:sp>
        <p:nvSpPr>
          <p:cNvPr id="176142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spcBef>
                <a:spcPct val="0"/>
              </a:spcBef>
              <a:defRPr>
                <a:solidFill>
                  <a:srgbClr val="FFFF00"/>
                </a:solidFill>
              </a:defRPr>
            </a:lvl1pPr>
          </a:lstStyle>
          <a:p>
            <a:endParaRPr lang="pt-BR"/>
          </a:p>
        </p:txBody>
      </p:sp>
      <p:sp>
        <p:nvSpPr>
          <p:cNvPr id="17614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spcBef>
                <a:spcPct val="0"/>
              </a:spcBef>
              <a:defRPr>
                <a:solidFill>
                  <a:srgbClr val="FFFF00"/>
                </a:solidFill>
              </a:defRPr>
            </a:lvl1pPr>
          </a:lstStyle>
          <a:p>
            <a:fld id="{4AD7A828-71AC-4106-A4DE-E8223DB57BA3}" type="slidenum">
              <a:rPr lang="pt-BR"/>
              <a:pPr/>
              <a:t>‹#›</a:t>
            </a:fld>
            <a:endParaRPr lang="pt-BR"/>
          </a:p>
        </p:txBody>
      </p:sp>
      <p:sp>
        <p:nvSpPr>
          <p:cNvPr id="176146" name="Rectangle 18"/>
          <p:cNvSpPr>
            <a:spLocks noChangeArrowheads="1"/>
          </p:cNvSpPr>
          <p:nvPr userDrawn="1"/>
        </p:nvSpPr>
        <p:spPr bwMode="auto">
          <a:xfrm rot="10800000" flipV="1">
            <a:off x="0" y="530225"/>
            <a:ext cx="9140825" cy="25400"/>
          </a:xfrm>
          <a:prstGeom prst="rect">
            <a:avLst/>
          </a:prstGeo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tint val="4980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147" name="Text Box 19"/>
          <p:cNvSpPr txBox="1">
            <a:spLocks noChangeArrowheads="1"/>
          </p:cNvSpPr>
          <p:nvPr userDrawn="1"/>
        </p:nvSpPr>
        <p:spPr bwMode="auto">
          <a:xfrm>
            <a:off x="762000" y="114300"/>
            <a:ext cx="3665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1800" b="1" i="1">
                <a:solidFill>
                  <a:srgbClr val="FFFF00"/>
                </a:solidFill>
                <a:latin typeface="Arial" pitchFamily="34" charset="0"/>
              </a:rPr>
              <a:t>Economic Advisory  – PPP Unit</a:t>
            </a:r>
          </a:p>
        </p:txBody>
      </p:sp>
      <p:sp>
        <p:nvSpPr>
          <p:cNvPr id="176149" name="Text Box 21"/>
          <p:cNvSpPr txBox="1">
            <a:spLocks noChangeArrowheads="1"/>
          </p:cNvSpPr>
          <p:nvPr userDrawn="1"/>
        </p:nvSpPr>
        <p:spPr bwMode="auto">
          <a:xfrm>
            <a:off x="6477000" y="0"/>
            <a:ext cx="2667000" cy="533400"/>
          </a:xfrm>
          <a:prstGeom prst="rect">
            <a:avLst/>
          </a:prstGeom>
          <a:solidFill>
            <a:srgbClr val="FFFFE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1200"/>
          </a:p>
        </p:txBody>
      </p:sp>
      <p:pic>
        <p:nvPicPr>
          <p:cNvPr id="176150" name="Picture 2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0"/>
            <a:ext cx="25146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72897-A6FF-44F8-95C5-69BCC2B385F1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B38F9-06C8-4647-BF01-F23124256D1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99CA4-7307-4BA3-97A6-5B2260B55E1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FD059-28E4-49F7-9EC3-6E8C3C856DD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B9696-081B-4C31-A1DF-F10128B5A38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1B01C-1FE7-4CD1-9146-89B04C96212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30A64-E81C-42A8-9513-9FC4D64C55A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F6471-AC02-4E06-9FCB-367D886EEDA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84BDA-4465-467A-97A7-8FF5AB9FFF0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EF5BD-A591-44E5-9D03-24FF1D9F29B7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15" name="Rectangle 103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75116" name="Rectangle 10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pt-BR"/>
          </a:p>
        </p:txBody>
      </p:sp>
      <p:sp>
        <p:nvSpPr>
          <p:cNvPr id="175117" name="Rectangle 10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pt-BR"/>
          </a:p>
        </p:txBody>
      </p:sp>
      <p:sp>
        <p:nvSpPr>
          <p:cNvPr id="175118" name="Rectangle 10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DBE6BDA1-8BDC-4310-9B20-389969FD6D76}" type="slidenum">
              <a:rPr lang="pt-BR"/>
              <a:pPr/>
              <a:t>‹#›</a:t>
            </a:fld>
            <a:endParaRPr lang="pt-BR"/>
          </a:p>
        </p:txBody>
      </p:sp>
      <p:sp>
        <p:nvSpPr>
          <p:cNvPr id="175119" name="Rectangle 10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75122" name="Rectangle 1042"/>
          <p:cNvSpPr>
            <a:spLocks noChangeArrowheads="1"/>
          </p:cNvSpPr>
          <p:nvPr/>
        </p:nvSpPr>
        <p:spPr bwMode="auto">
          <a:xfrm rot="10800000" flipV="1">
            <a:off x="0" y="530225"/>
            <a:ext cx="9140825" cy="25400"/>
          </a:xfrm>
          <a:prstGeom prst="rect">
            <a:avLst/>
          </a:prstGeom>
          <a:gradFill rotWithShape="0">
            <a:gsLst>
              <a:gs pos="0">
                <a:srgbClr val="006600"/>
              </a:gs>
              <a:gs pos="100000">
                <a:srgbClr val="006600">
                  <a:gamma/>
                  <a:tint val="4980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5123" name="Text Box 1043"/>
          <p:cNvSpPr txBox="1">
            <a:spLocks noChangeArrowheads="1"/>
          </p:cNvSpPr>
          <p:nvPr/>
        </p:nvSpPr>
        <p:spPr bwMode="auto">
          <a:xfrm>
            <a:off x="712788" y="114300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t-BR" sz="1800" b="1" i="1">
                <a:solidFill>
                  <a:srgbClr val="FFFF00"/>
                </a:solidFill>
                <a:latin typeface="Arial" pitchFamily="34" charset="0"/>
              </a:rPr>
              <a:t>Economic Advisory – PPP Unit </a:t>
            </a:r>
          </a:p>
        </p:txBody>
      </p:sp>
      <p:sp>
        <p:nvSpPr>
          <p:cNvPr id="175125" name="Text Box 1045"/>
          <p:cNvSpPr txBox="1">
            <a:spLocks noChangeArrowheads="1"/>
          </p:cNvSpPr>
          <p:nvPr/>
        </p:nvSpPr>
        <p:spPr bwMode="auto">
          <a:xfrm>
            <a:off x="6477000" y="0"/>
            <a:ext cx="2667000" cy="533400"/>
          </a:xfrm>
          <a:prstGeom prst="rect">
            <a:avLst/>
          </a:prstGeom>
          <a:solidFill>
            <a:srgbClr val="FFFFE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en-US" sz="1200"/>
          </a:p>
        </p:txBody>
      </p:sp>
      <p:pic>
        <p:nvPicPr>
          <p:cNvPr id="175126" name="Picture 104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29400" y="0"/>
            <a:ext cx="25146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folHlink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1FB48C8F-68D1-4173-81E4-A7E4A298F978}" type="slidenum">
              <a:rPr lang="pt-BR"/>
              <a:pPr/>
              <a:t>1</a:t>
            </a:fld>
            <a:endParaRPr lang="pt-BR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268413"/>
            <a:ext cx="8424862" cy="2520950"/>
          </a:xfrm>
        </p:spPr>
        <p:txBody>
          <a:bodyPr/>
          <a:lstStyle/>
          <a:p>
            <a:r>
              <a:rPr lang="en-U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Public-Private Partnerships and the FGP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733800"/>
            <a:ext cx="8001000" cy="2895600"/>
          </a:xfrm>
        </p:spPr>
        <p:txBody>
          <a:bodyPr/>
          <a:lstStyle/>
          <a:p>
            <a:endParaRPr lang="en-US" sz="2600"/>
          </a:p>
          <a:p>
            <a:r>
              <a:rPr lang="en-US" sz="2600" b="1"/>
              <a:t>Isaac Averbuch </a:t>
            </a:r>
          </a:p>
          <a:p>
            <a:endParaRPr lang="pt-BR" sz="2400" b="1"/>
          </a:p>
          <a:p>
            <a:endParaRPr lang="pt-BR" sz="2400" b="1"/>
          </a:p>
          <a:p>
            <a:endParaRPr lang="en-US" sz="2400" b="1"/>
          </a:p>
          <a:p>
            <a:r>
              <a:rPr lang="en-US" sz="1800" b="1"/>
              <a:t>Washington Oct, 2008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B87D8-C2C6-40A4-B5E8-03B33AD7308C}" type="slidenum">
              <a:rPr lang="pt-BR"/>
              <a:pPr/>
              <a:t>10</a:t>
            </a:fld>
            <a:endParaRPr lang="pt-BR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534400" cy="5040313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1900" b="0"/>
              <a:t> </a:t>
            </a:r>
            <a:r>
              <a:rPr lang="en-US" sz="1900"/>
              <a:t>Structure and Management</a:t>
            </a:r>
          </a:p>
          <a:p>
            <a:pPr marL="627063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During the discussion of the PPP bill in Congress there was much political resistance against other options such as: a </a:t>
            </a:r>
            <a:r>
              <a:rPr lang="en-US" sz="1900">
                <a:latin typeface="Trebuchet MS"/>
              </a:rPr>
              <a:t>“</a:t>
            </a:r>
            <a:r>
              <a:rPr lang="en-US" sz="1900"/>
              <a:t>market solution</a:t>
            </a:r>
            <a:r>
              <a:rPr lang="en-US" sz="1900">
                <a:latin typeface="Trebuchet MS"/>
              </a:rPr>
              <a:t>”</a:t>
            </a:r>
            <a:r>
              <a:rPr lang="en-US" sz="1900"/>
              <a:t>, a private bank as a trustee or a multilateral bank facility</a:t>
            </a:r>
          </a:p>
          <a:p>
            <a:pPr marL="627063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FGP was established as a Trust Fund of public assets</a:t>
            </a:r>
          </a:p>
          <a:p>
            <a:pPr marL="627063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Trustee: Banco do Brasil (Federal government owned bank)</a:t>
            </a:r>
          </a:p>
          <a:p>
            <a:pPr marL="627063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>
                <a:cs typeface="Arial" pitchFamily="34" charset="0"/>
              </a:rPr>
              <a:t>For each PPP contract the FGP issues a guarantee letter</a:t>
            </a:r>
          </a:p>
          <a:p>
            <a:pPr marL="627063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>
                <a:cs typeface="Arial" pitchFamily="34" charset="0"/>
              </a:rPr>
              <a:t>In case of default, the FGP covers payment 45 days after it is due, or after 90 days if the public authority does not recognize the debt without a formal justification</a:t>
            </a:r>
          </a:p>
          <a:p>
            <a:pPr marL="627063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>
                <a:cs typeface="Arial" pitchFamily="34" charset="0"/>
              </a:rPr>
              <a:t>FGP is a private legal entity and its assets are separated from those of the Federal Government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458200" cy="609600"/>
          </a:xfrm>
        </p:spPr>
        <p:txBody>
          <a:bodyPr/>
          <a:lstStyle/>
          <a:p>
            <a:r>
              <a:rPr lang="en-US" sz="3600"/>
              <a:t>FGP - Federal PPP Guarantee Fund</a:t>
            </a:r>
            <a:endParaRPr lang="pt-BR" sz="360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20E61-02B6-4F30-A11A-43CE24EADF82}" type="slidenum">
              <a:rPr lang="pt-BR"/>
              <a:pPr/>
              <a:t>11</a:t>
            </a:fld>
            <a:endParaRPr lang="pt-BR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610600" cy="5327650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1900" b="0"/>
              <a:t> </a:t>
            </a:r>
            <a:r>
              <a:rPr lang="en-US" sz="1900"/>
              <a:t>Financial aspects</a:t>
            </a:r>
          </a:p>
          <a:p>
            <a:pPr marL="714375" lvl="1" indent="-357188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Maximum of BRL 6 billion (USD 3,4 billion) in assets</a:t>
            </a:r>
          </a:p>
          <a:p>
            <a:pPr marL="714375" lvl="1" indent="-357188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Assets eligible to be used: cash, public bonds, real estate and stocks</a:t>
            </a:r>
          </a:p>
          <a:p>
            <a:pPr marL="714375" lvl="1" indent="-357188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The Federal government has transferred USD 2 billion worth of stocks and USD 50 million worth of public bonds</a:t>
            </a:r>
          </a:p>
          <a:p>
            <a:pPr marL="1079500" lvl="2" indent="-182563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legislation allows for the use of state owned enterprises shares down to the limit of 51% of outstanding shares and private corporations minority shares</a:t>
            </a:r>
          </a:p>
          <a:p>
            <a:pPr marL="714375" lvl="1" indent="-357188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No leverage is allowed</a:t>
            </a:r>
          </a:p>
          <a:p>
            <a:pPr marL="1079500" lvl="2" indent="-182563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NPV of FGP guarantees must equal the NPV of its assets</a:t>
            </a:r>
          </a:p>
          <a:p>
            <a:pPr marL="714375" lvl="1" indent="-357188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/>
              <a:t>The guarantee is provided free of charge to the private partner</a:t>
            </a:r>
          </a:p>
          <a:p>
            <a:pPr marL="714375" lvl="1" indent="-357188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1900">
                <a:cs typeface="Arial" pitchFamily="34" charset="0"/>
              </a:rPr>
              <a:t>All FGP costs are paid by the Federal government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620713"/>
            <a:ext cx="8458200" cy="609600"/>
          </a:xfrm>
        </p:spPr>
        <p:txBody>
          <a:bodyPr/>
          <a:lstStyle/>
          <a:p>
            <a:r>
              <a:rPr lang="en-US" sz="3600"/>
              <a:t>FGP - Federal PPP Guarantee Fund</a:t>
            </a:r>
            <a:endParaRPr lang="pt-BR" sz="360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D755-74C5-436D-8E74-F0A466BEC0D5}" type="slidenum">
              <a:rPr lang="pt-BR"/>
              <a:pPr/>
              <a:t>12</a:t>
            </a:fld>
            <a:endParaRPr lang="pt-BR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2205038"/>
            <a:ext cx="8763000" cy="3171825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2400" b="0"/>
              <a:t> </a:t>
            </a:r>
            <a:r>
              <a:rPr lang="en-US" sz="2000"/>
              <a:t>Fiscal aspects</a:t>
            </a:r>
          </a:p>
          <a:p>
            <a:pPr marL="530225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The funding of FGP with government held stocks implies no fiscal impact according to our accounting standards (IMF 1986 manual)</a:t>
            </a:r>
          </a:p>
          <a:p>
            <a:pPr marL="1166813" lvl="3" indent="-182563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stocks are treated as non-financial assets </a:t>
            </a:r>
          </a:p>
          <a:p>
            <a:pPr marL="1166813" lvl="3" indent="-182563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no impact on Public Sector</a:t>
            </a:r>
            <a:r>
              <a:rPr lang="en-US" sz="2000">
                <a:latin typeface="Trebuchet MS"/>
              </a:rPr>
              <a:t>’</a:t>
            </a:r>
            <a:r>
              <a:rPr lang="en-US" sz="2000"/>
              <a:t>s below the line deficit </a:t>
            </a:r>
          </a:p>
          <a:p>
            <a:pPr marL="530225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Government payment only and no leverage rules limits FGP</a:t>
            </a:r>
            <a:r>
              <a:rPr lang="en-US" sz="2000">
                <a:latin typeface="Trebuchet MS"/>
              </a:rPr>
              <a:t>’</a:t>
            </a:r>
            <a:r>
              <a:rPr lang="en-US" sz="2000"/>
              <a:t>s risk exposure</a:t>
            </a:r>
          </a:p>
          <a:p>
            <a:pPr marL="530225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Tx/>
              <a:buNone/>
            </a:pPr>
            <a:r>
              <a:rPr lang="en-US" sz="2000"/>
              <a:t> 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908050"/>
            <a:ext cx="8458200" cy="609600"/>
          </a:xfrm>
        </p:spPr>
        <p:txBody>
          <a:bodyPr/>
          <a:lstStyle/>
          <a:p>
            <a:r>
              <a:rPr lang="en-US" sz="3600"/>
              <a:t>FGP - Federal PPP Guarantee Fund</a:t>
            </a:r>
            <a:endParaRPr lang="pt-BR" sz="360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1D57C-CCA7-4946-8D2C-4C7557A463D1}" type="slidenum">
              <a:rPr lang="pt-BR"/>
              <a:pPr/>
              <a:t>13</a:t>
            </a:fld>
            <a:endParaRPr lang="pt-BR"/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1700213"/>
            <a:ext cx="8763000" cy="4035425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2400" b="0"/>
              <a:t> </a:t>
            </a:r>
            <a:r>
              <a:rPr lang="en-US" sz="2000"/>
              <a:t>Fiscal aspects</a:t>
            </a:r>
          </a:p>
          <a:p>
            <a:pPr marL="530225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endParaRPr lang="en-US" sz="2000"/>
          </a:p>
          <a:p>
            <a:pPr marL="530225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 Government payments have a special treatment in the budgetary process as to limit the incentive of line Ministries to default on payment</a:t>
            </a:r>
          </a:p>
          <a:p>
            <a:pPr marL="530225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The legal ceiling of BRL 6 billion limits the use of FGP (not an issue in short-term)</a:t>
            </a:r>
          </a:p>
          <a:p>
            <a:pPr marL="530225" lvl="1" indent="-2698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As sovereign risk perception is reduced and a history of payment compliance is consolidated, FGP may not be as important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908050"/>
            <a:ext cx="8458200" cy="609600"/>
          </a:xfrm>
        </p:spPr>
        <p:txBody>
          <a:bodyPr/>
          <a:lstStyle/>
          <a:p>
            <a:r>
              <a:rPr lang="en-US" sz="3600"/>
              <a:t>FGP - Federal PPP Guarantee Fund</a:t>
            </a:r>
            <a:endParaRPr lang="pt-BR" sz="3600"/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E653A22-01F6-4CAB-97AD-F133C015BC75}" type="slidenum">
              <a:rPr lang="pt-BR"/>
              <a:pPr/>
              <a:t>14</a:t>
            </a:fld>
            <a:endParaRPr lang="pt-BR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2438400"/>
          </a:xfrm>
        </p:spPr>
        <p:txBody>
          <a:bodyPr/>
          <a:lstStyle/>
          <a:p>
            <a:r>
              <a:rPr lang="pt-BR" sz="8100" i="1"/>
              <a:t>Thank you!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886200"/>
            <a:ext cx="7620000" cy="1752600"/>
          </a:xfrm>
        </p:spPr>
        <p:txBody>
          <a:bodyPr/>
          <a:lstStyle/>
          <a:p>
            <a:endParaRPr lang="pt-BR">
              <a:solidFill>
                <a:schemeClr val="tx1"/>
              </a:solidFill>
            </a:endParaRPr>
          </a:p>
          <a:p>
            <a:pPr algn="l"/>
            <a:r>
              <a:rPr lang="pt-BR">
                <a:solidFill>
                  <a:schemeClr val="tx1"/>
                </a:solidFill>
              </a:rPr>
              <a:t>isaac.averbuch@planejamento.gov.br</a:t>
            </a:r>
          </a:p>
          <a:p>
            <a:pPr algn="l"/>
            <a:r>
              <a:rPr lang="pt-BR">
                <a:solidFill>
                  <a:schemeClr val="tx1"/>
                </a:solidFill>
              </a:rPr>
              <a:t>+55-61-3429-4683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F7F70-ADF9-4DC5-B1A9-F66A829A2EBE}" type="slidenum">
              <a:rPr lang="pt-BR"/>
              <a:pPr/>
              <a:t>2</a:t>
            </a:fld>
            <a:endParaRPr lang="pt-BR"/>
          </a:p>
        </p:txBody>
      </p:sp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381000" y="1676400"/>
            <a:ext cx="8534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75" indent="-3175" defTabSz="574675">
              <a:lnSpc>
                <a:spcPct val="80000"/>
              </a:lnSpc>
              <a:spcAft>
                <a:spcPct val="45000"/>
              </a:spcAft>
            </a:pPr>
            <a:r>
              <a:rPr lang="en-US" b="1">
                <a:latin typeface="Arial" pitchFamily="34" charset="0"/>
              </a:rPr>
              <a:t>   In many countries</a:t>
            </a:r>
          </a:p>
          <a:p>
            <a:pPr marL="819150" lvl="1" indent="-285750" defTabSz="574675">
              <a:lnSpc>
                <a:spcPct val="80000"/>
              </a:lnSpc>
              <a:spcAft>
                <a:spcPct val="45000"/>
              </a:spcAft>
              <a:buFont typeface="Wingdings" pitchFamily="2" charset="2"/>
              <a:buChar char="ü"/>
            </a:pPr>
            <a:r>
              <a:rPr lang="en-US" sz="2000" b="1">
                <a:latin typeface="Arial" pitchFamily="34" charset="0"/>
              </a:rPr>
              <a:t>Almost any kind of long-term relationship between public and private sectors</a:t>
            </a:r>
          </a:p>
          <a:p>
            <a:pPr marL="819150" lvl="1" indent="-285750" defTabSz="574675">
              <a:lnSpc>
                <a:spcPct val="80000"/>
              </a:lnSpc>
              <a:spcAft>
                <a:spcPct val="45000"/>
              </a:spcAft>
              <a:buFont typeface="Wingdings" pitchFamily="2" charset="2"/>
              <a:buChar char="ü"/>
            </a:pPr>
            <a:r>
              <a:rPr lang="en-US" sz="2000" b="1">
                <a:latin typeface="Arial" pitchFamily="34" charset="0"/>
              </a:rPr>
              <a:t>Joint ventures, leases, franchises, concessions, PFI (UK), privatization...</a:t>
            </a:r>
          </a:p>
          <a:p>
            <a:pPr marL="3175" indent="-3175" defTabSz="574675">
              <a:lnSpc>
                <a:spcPct val="80000"/>
              </a:lnSpc>
              <a:spcAft>
                <a:spcPct val="45000"/>
              </a:spcAft>
            </a:pPr>
            <a:endParaRPr lang="en-US" sz="2000" b="1">
              <a:latin typeface="Arial" pitchFamily="34" charset="0"/>
            </a:endParaRPr>
          </a:p>
          <a:p>
            <a:pPr marL="3175" indent="-3175" defTabSz="574675">
              <a:lnSpc>
                <a:spcPct val="80000"/>
              </a:lnSpc>
              <a:spcAft>
                <a:spcPct val="45000"/>
              </a:spcAft>
            </a:pPr>
            <a:r>
              <a:rPr lang="en-US" b="1">
                <a:latin typeface="Arial" pitchFamily="34" charset="0"/>
              </a:rPr>
              <a:t>	   In Brazil</a:t>
            </a:r>
          </a:p>
          <a:p>
            <a:pPr marL="819150" lvl="1" indent="-285750" defTabSz="574675">
              <a:lnSpc>
                <a:spcPct val="80000"/>
              </a:lnSpc>
              <a:spcAft>
                <a:spcPct val="45000"/>
              </a:spcAft>
              <a:buFont typeface="Wingdings" pitchFamily="2" charset="2"/>
              <a:buChar char="ü"/>
            </a:pPr>
            <a:r>
              <a:rPr lang="en-US" sz="2000" b="1">
                <a:latin typeface="Arial" pitchFamily="34" charset="0"/>
              </a:rPr>
              <a:t>The term PPP refers to a special kind of concession</a:t>
            </a:r>
          </a:p>
          <a:p>
            <a:pPr marL="819150" lvl="1" indent="-285750" defTabSz="574675">
              <a:lnSpc>
                <a:spcPct val="80000"/>
              </a:lnSpc>
              <a:spcAft>
                <a:spcPct val="45000"/>
              </a:spcAft>
              <a:buFont typeface="Wingdings" pitchFamily="2" charset="2"/>
              <a:buChar char="ü"/>
            </a:pPr>
            <a:r>
              <a:rPr lang="en-US" sz="2000" b="1">
                <a:latin typeface="Arial" pitchFamily="34" charset="0"/>
              </a:rPr>
              <a:t>PPP - a concession with user charges and/or government payments</a:t>
            </a:r>
          </a:p>
          <a:p>
            <a:pPr marL="819150" lvl="1" indent="-285750" defTabSz="574675">
              <a:lnSpc>
                <a:spcPct val="80000"/>
              </a:lnSpc>
              <a:spcAft>
                <a:spcPct val="45000"/>
              </a:spcAft>
              <a:buFont typeface="Wingdings" pitchFamily="2" charset="2"/>
              <a:buChar char="ü"/>
            </a:pPr>
            <a:r>
              <a:rPr lang="en-US" sz="2000" b="1">
                <a:latin typeface="Arial" pitchFamily="34" charset="0"/>
              </a:rPr>
              <a:t>Concession – user charges only </a:t>
            </a:r>
          </a:p>
          <a:p>
            <a:pPr marL="819150" lvl="1" indent="-285750" defTabSz="574675">
              <a:lnSpc>
                <a:spcPct val="80000"/>
              </a:lnSpc>
              <a:spcAft>
                <a:spcPct val="45000"/>
              </a:spcAft>
              <a:buFont typeface="Wingdings" pitchFamily="2" charset="2"/>
              <a:buChar char="ü"/>
            </a:pPr>
            <a:r>
              <a:rPr lang="en-US" sz="2000" b="1">
                <a:latin typeface="Arial" pitchFamily="34" charset="0"/>
              </a:rPr>
              <a:t>PPP and concessions have similar economic structures </a:t>
            </a: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543800" cy="609600"/>
          </a:xfrm>
        </p:spPr>
        <p:txBody>
          <a:bodyPr/>
          <a:lstStyle/>
          <a:p>
            <a:r>
              <a:rPr lang="en-US"/>
              <a:t>PPP in Brazil: a narrow definition</a:t>
            </a:r>
            <a:endParaRPr lang="pt-BR"/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F839-D168-46F1-AD92-6979980E4FDC}" type="slidenum">
              <a:rPr lang="pt-BR"/>
              <a:pPr/>
              <a:t>3</a:t>
            </a:fld>
            <a:endParaRPr lang="pt-BR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3213" cy="4933950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2100">
                <a:cs typeface="Arial" pitchFamily="34" charset="0"/>
              </a:rPr>
              <a:t>Establishes general norms for PPP tenders and contracts within the Federal Government, States and Municipalities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endParaRPr lang="en-US" sz="2100">
              <a:cs typeface="Arial" pitchFamily="34" charset="0"/>
            </a:endParaRP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Char char="Ø"/>
            </a:pPr>
            <a:r>
              <a:rPr lang="en-US" sz="2100">
                <a:cs typeface="Times New Roman" pitchFamily="18" charset="0"/>
              </a:rPr>
              <a:t> </a:t>
            </a:r>
            <a:r>
              <a:rPr lang="en-US" sz="2000">
                <a:cs typeface="Times New Roman" pitchFamily="18" charset="0"/>
              </a:rPr>
              <a:t>PPP is a concession contract: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Char char="Ø"/>
            </a:pPr>
            <a:r>
              <a:rPr lang="en-US" sz="2000">
                <a:cs typeface="Times New Roman" pitchFamily="18" charset="0"/>
              </a:rPr>
              <a:t> Sponsored Concession :User charges + direct payment from the public sector</a:t>
            </a:r>
          </a:p>
          <a:p>
            <a:pPr marL="1276350" lvl="2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Ex.: road, railways, ports, sanitation</a:t>
            </a:r>
          </a:p>
          <a:p>
            <a:pPr marL="1276350" lvl="2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endParaRPr lang="en-US" sz="2000">
              <a:cs typeface="Times New Roman" pitchFamily="18" charset="0"/>
            </a:endParaRP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Char char="Ø"/>
            </a:pPr>
            <a:r>
              <a:rPr lang="en-US" sz="2000">
                <a:cs typeface="Times New Roman" pitchFamily="18" charset="0"/>
              </a:rPr>
              <a:t>Administrative Concession: Direct payment from the public sector only (no possibility for user charges)</a:t>
            </a:r>
          </a:p>
          <a:p>
            <a:pPr marL="1276350" lvl="2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Ex: prisons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title"/>
          </p:nvPr>
        </p:nvSpPr>
        <p:spPr>
          <a:xfrm>
            <a:off x="971550" y="692150"/>
            <a:ext cx="7493000" cy="914400"/>
          </a:xfrm>
        </p:spPr>
        <p:txBody>
          <a:bodyPr/>
          <a:lstStyle/>
          <a:p>
            <a:r>
              <a:rPr lang="en-US" sz="2900"/>
              <a:t>PPP Law (December 2004)</a:t>
            </a:r>
            <a:endParaRPr lang="pt-BR" sz="290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9E421-98A8-4339-BFBC-697B0F939E5A}" type="slidenum">
              <a:rPr lang="pt-BR"/>
              <a:pPr/>
              <a:t>4</a:t>
            </a:fld>
            <a:endParaRPr lang="pt-BR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7991475" cy="5184775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Complements previous federal legislation:</a:t>
            </a:r>
          </a:p>
          <a:p>
            <a:pPr marL="3175" indent="-3175" algn="just">
              <a:lnSpc>
                <a:spcPct val="75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endParaRPr lang="en-US" sz="2000">
              <a:cs typeface="Times New Roman" pitchFamily="18" charset="0"/>
            </a:endParaRP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Char char="Ø"/>
            </a:pPr>
            <a:r>
              <a:rPr lang="en-US" sz="2000">
                <a:cs typeface="Times New Roman" pitchFamily="18" charset="0"/>
              </a:rPr>
              <a:t> Procurement Law (1993)</a:t>
            </a:r>
          </a:p>
          <a:p>
            <a:pPr marL="1276350" lvl="2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by allowing for longer contract periods (5 to 35 years)</a:t>
            </a:r>
          </a:p>
          <a:p>
            <a:pPr marL="1276350" lvl="2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Improves the procurement process for PPP (phase inversion)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Char char="Ø"/>
            </a:pPr>
            <a:r>
              <a:rPr lang="en-US" sz="2000">
                <a:cs typeface="Times New Roman" pitchFamily="18" charset="0"/>
              </a:rPr>
              <a:t>Concession Laws (1995)</a:t>
            </a:r>
          </a:p>
          <a:p>
            <a:pPr marL="1276350" lvl="2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by allowing government payments in addition to user charges and fees</a:t>
            </a:r>
          </a:p>
          <a:p>
            <a:pPr marL="3175" indent="-3175" algn="just">
              <a:lnSpc>
                <a:spcPct val="75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endParaRPr lang="en-US" sz="2000">
              <a:cs typeface="Times New Roman" pitchFamily="18" charset="0"/>
            </a:endParaRP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r>
              <a:rPr lang="en-US" sz="2000">
                <a:cs typeface="Times New Roman" pitchFamily="18" charset="0"/>
              </a:rPr>
              <a:t>PPP Law, Concession Laws and Procurement Law form the basic legal framework for public investments in Brazil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620713"/>
            <a:ext cx="8153400" cy="609600"/>
          </a:xfrm>
        </p:spPr>
        <p:txBody>
          <a:bodyPr/>
          <a:lstStyle/>
          <a:p>
            <a:r>
              <a:rPr lang="en-US" sz="3300"/>
              <a:t>PPP Law (December 2004)</a:t>
            </a:r>
            <a:endParaRPr lang="pt-BR" sz="330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948FD-5E22-43AF-906C-DE528EE4BE8F}" type="slidenum">
              <a:rPr lang="pt-BR"/>
              <a:pPr/>
              <a:t>5</a:t>
            </a:fld>
            <a:endParaRPr lang="pt-BR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5800" cy="5105400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Contractors design (green-field), build, finance, operate, maintain and transfer (new bidding is required at the end of the contract period if no renewal is possible)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Long term contracts (5 to 35 years)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Only large contracts (over BRL 20 million,  USD 9 million) 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Possibility of complementing user charges with government payments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Government payments are due as service is delivered and based on performance indicators (output-based contracts)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Government payments guaranteed by the PPP Guarantee Fund - FGP (to mitigate Government default risk)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Clear risk sharing among parties</a:t>
            </a:r>
            <a:endParaRPr lang="en-US" sz="2000">
              <a:cs typeface="Arial" pitchFamily="34" charset="0"/>
            </a:endParaRPr>
          </a:p>
        </p:txBody>
      </p:sp>
      <p:sp>
        <p:nvSpPr>
          <p:cNvPr id="203779" name="Rectangle 3"/>
          <p:cNvSpPr>
            <a:spLocks noChangeArrowheads="1"/>
          </p:cNvSpPr>
          <p:nvPr/>
        </p:nvSpPr>
        <p:spPr bwMode="auto">
          <a:xfrm>
            <a:off x="838200" y="795338"/>
            <a:ext cx="7543800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75" indent="-3175">
              <a:spcBef>
                <a:spcPct val="20000"/>
              </a:spcBef>
            </a:pPr>
            <a:endParaRPr lang="en-US" sz="2500" b="1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0378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458200" cy="609600"/>
          </a:xfrm>
        </p:spPr>
        <p:txBody>
          <a:bodyPr/>
          <a:lstStyle/>
          <a:p>
            <a:r>
              <a:rPr lang="en-US"/>
              <a:t>PPP Law: main provisions</a:t>
            </a:r>
            <a:endParaRPr lang="pt-BR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F49F9-4AFE-4D58-9F26-E8658CB7E53E}" type="slidenum">
              <a:rPr lang="pt-BR"/>
              <a:pPr/>
              <a:t>6</a:t>
            </a:fld>
            <a:endParaRPr lang="pt-BR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20713"/>
            <a:ext cx="8713788" cy="719137"/>
          </a:xfrm>
        </p:spPr>
        <p:txBody>
          <a:bodyPr/>
          <a:lstStyle/>
          <a:p>
            <a:r>
              <a:rPr lang="en-US"/>
              <a:t>Challenges of the Brazilian PPP Program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610600" cy="3578225"/>
          </a:xfrm>
          <a:noFill/>
          <a:ln/>
        </p:spPr>
        <p:txBody>
          <a:bodyPr/>
          <a:lstStyle/>
          <a:p>
            <a:pPr marL="269875" indent="174625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Brazil</a:t>
            </a:r>
            <a:r>
              <a:rPr lang="en-US" sz="2000">
                <a:latin typeface="Trebuchet MS"/>
                <a:cs typeface="Times New Roman" pitchFamily="18" charset="0"/>
              </a:rPr>
              <a:t>’</a:t>
            </a:r>
            <a:r>
              <a:rPr lang="en-US" sz="2000">
                <a:cs typeface="Times New Roman" pitchFamily="18" charset="0"/>
              </a:rPr>
              <a:t>s experience with concessions points to substantial gains with:</a:t>
            </a:r>
          </a:p>
          <a:p>
            <a:pPr marL="623888" lvl="1" indent="177800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participation of foreign bidders (ex: roads concessions and electricity transmission lines) and mid-size contractors</a:t>
            </a:r>
          </a:p>
          <a:p>
            <a:pPr marL="623888" lvl="1" indent="177800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 watchful anti-trust authorities (ex:  Madeira River hydroelectric power plant)</a:t>
            </a:r>
          </a:p>
          <a:p>
            <a:pPr marL="1068388" lvl="2" indent="-87313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endParaRPr lang="en-US" sz="2000">
              <a:cs typeface="Times New Roman" pitchFamily="18" charset="0"/>
            </a:endParaRPr>
          </a:p>
          <a:p>
            <a:pPr marL="269875" indent="174625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Strong political support and adequate institutional framework is paramount!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2EF8-251A-4ABA-A2B7-B5BFC9F80281}" type="slidenum">
              <a:rPr lang="pt-BR"/>
              <a:pPr/>
              <a:t>7</a:t>
            </a:fld>
            <a:endParaRPr lang="pt-BR"/>
          </a:p>
        </p:txBody>
      </p:sp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20713"/>
            <a:ext cx="8713788" cy="719137"/>
          </a:xfrm>
        </p:spPr>
        <p:txBody>
          <a:bodyPr/>
          <a:lstStyle/>
          <a:p>
            <a:r>
              <a:rPr lang="en-US"/>
              <a:t>Challenges of the Brazilian PPP Program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610600" cy="3794125"/>
          </a:xfrm>
          <a:noFill/>
          <a:ln/>
        </p:spPr>
        <p:txBody>
          <a:bodyPr/>
          <a:lstStyle/>
          <a:p>
            <a:pPr marL="182563" indent="-182563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Strong political support and adequate institutional framework is paramount!</a:t>
            </a:r>
          </a:p>
          <a:p>
            <a:pPr marL="182563" indent="-182563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PPP changes deeply the ways of designing and procuring a project:</a:t>
            </a:r>
          </a:p>
          <a:p>
            <a:pPr marL="361950" lvl="1" indent="261938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resistance of private sector players (the old way is best!) </a:t>
            </a:r>
          </a:p>
          <a:p>
            <a:pPr marL="361950" lvl="1" indent="261938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resistance within the government (the old way is best!)</a:t>
            </a:r>
          </a:p>
          <a:p>
            <a:pPr marL="361950" lvl="1" indent="261938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the </a:t>
            </a:r>
            <a:r>
              <a:rPr lang="en-US" sz="2000">
                <a:latin typeface="Trebuchet MS"/>
                <a:cs typeface="Times New Roman" pitchFamily="18" charset="0"/>
              </a:rPr>
              <a:t>“</a:t>
            </a:r>
            <a:r>
              <a:rPr lang="en-US" sz="2000">
                <a:cs typeface="Times New Roman" pitchFamily="18" charset="0"/>
              </a:rPr>
              <a:t>P</a:t>
            </a:r>
            <a:r>
              <a:rPr lang="en-US" sz="2000">
                <a:latin typeface="Trebuchet MS"/>
                <a:cs typeface="Times New Roman" pitchFamily="18" charset="0"/>
              </a:rPr>
              <a:t>”</a:t>
            </a:r>
            <a:r>
              <a:rPr lang="en-US" sz="2000">
                <a:cs typeface="Times New Roman" pitchFamily="18" charset="0"/>
              </a:rPr>
              <a:t> of </a:t>
            </a:r>
            <a:r>
              <a:rPr lang="en-US" sz="2000">
                <a:latin typeface="Trebuchet MS"/>
                <a:cs typeface="Times New Roman" pitchFamily="18" charset="0"/>
              </a:rPr>
              <a:t>“</a:t>
            </a:r>
            <a:r>
              <a:rPr lang="en-US" sz="2000">
                <a:cs typeface="Times New Roman" pitchFamily="18" charset="0"/>
              </a:rPr>
              <a:t>Private</a:t>
            </a:r>
            <a:r>
              <a:rPr lang="en-US" sz="2000">
                <a:latin typeface="Trebuchet MS"/>
                <a:cs typeface="Times New Roman" pitchFamily="18" charset="0"/>
              </a:rPr>
              <a:t>”</a:t>
            </a:r>
            <a:r>
              <a:rPr lang="en-US" sz="2000">
                <a:cs typeface="Times New Roman" pitchFamily="18" charset="0"/>
              </a:rPr>
              <a:t> is not a charming word (disguised privatization)</a:t>
            </a:r>
          </a:p>
          <a:p>
            <a:pPr marL="182563" indent="-182563" algn="just" defTabSz="714375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Times New Roman" pitchFamily="18" charset="0"/>
              </a:rPr>
              <a:t>Technical capacity building of government staff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AB13-51FD-4CA5-AE6E-0C019DFCFC96}" type="slidenum">
              <a:rPr lang="pt-BR"/>
              <a:pPr/>
              <a:t>8</a:t>
            </a:fld>
            <a:endParaRPr lang="pt-BR"/>
          </a:p>
        </p:txBody>
      </p:sp>
      <p:sp>
        <p:nvSpPr>
          <p:cNvPr id="206850" name="Rectangle 2"/>
          <p:cNvSpPr>
            <a:spLocks noChangeArrowheads="1"/>
          </p:cNvSpPr>
          <p:nvPr/>
        </p:nvSpPr>
        <p:spPr bwMode="auto">
          <a:xfrm>
            <a:off x="319088" y="795338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75" indent="-3175">
              <a:spcBef>
                <a:spcPct val="20000"/>
              </a:spcBef>
            </a:pPr>
            <a:endParaRPr lang="en-US" sz="2500" b="1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06851" name="Oval 3"/>
          <p:cNvSpPr>
            <a:spLocks noChangeArrowheads="1"/>
          </p:cNvSpPr>
          <p:nvPr/>
        </p:nvSpPr>
        <p:spPr bwMode="auto">
          <a:xfrm>
            <a:off x="5003800" y="3644900"/>
            <a:ext cx="1831975" cy="1768475"/>
          </a:xfrm>
          <a:prstGeom prst="ellipse">
            <a:avLst/>
          </a:prstGeom>
          <a:solidFill>
            <a:srgbClr val="FFFF99"/>
          </a:solidFill>
          <a:ln w="0" cap="rnd" algn="ctr">
            <a:solidFill>
              <a:srgbClr val="FFFF99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6852" name="Rectangle 4"/>
          <p:cNvSpPr>
            <a:spLocks noChangeArrowheads="1"/>
          </p:cNvSpPr>
          <p:nvPr/>
        </p:nvSpPr>
        <p:spPr bwMode="auto">
          <a:xfrm>
            <a:off x="419100" y="3409950"/>
            <a:ext cx="2209800" cy="1017588"/>
          </a:xfrm>
          <a:prstGeom prst="rect">
            <a:avLst/>
          </a:prstGeom>
          <a:solidFill>
            <a:srgbClr val="FFCC99"/>
          </a:solidFill>
          <a:ln w="3175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1600" b="1">
                <a:solidFill>
                  <a:schemeClr val="bg1"/>
                </a:solidFill>
                <a:latin typeface="Arial" pitchFamily="34" charset="0"/>
              </a:rPr>
              <a:t>Contracting Authority </a:t>
            </a:r>
          </a:p>
          <a:p>
            <a:pPr algn="ctr" eaLnBrk="0" hangingPunct="0"/>
            <a:r>
              <a:rPr lang="en-US" sz="1600" b="1">
                <a:solidFill>
                  <a:schemeClr val="bg1"/>
                </a:solidFill>
                <a:latin typeface="Arial" pitchFamily="34" charset="0"/>
              </a:rPr>
              <a:t>(Sectorial Ministry)</a:t>
            </a:r>
          </a:p>
        </p:txBody>
      </p:sp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5148263" y="4076700"/>
            <a:ext cx="1511300" cy="85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US" sz="1700" b="1">
                <a:solidFill>
                  <a:schemeClr val="bg1"/>
                </a:solidFill>
                <a:latin typeface="Arial" pitchFamily="34" charset="0"/>
              </a:rPr>
              <a:t>Special Purpose Vehicle Company</a:t>
            </a:r>
          </a:p>
        </p:txBody>
      </p:sp>
      <p:cxnSp>
        <p:nvCxnSpPr>
          <p:cNvPr id="206855" name="AutoShape 7"/>
          <p:cNvCxnSpPr>
            <a:cxnSpLocks noChangeShapeType="1"/>
            <a:stCxn id="206857" idx="3"/>
            <a:endCxn id="206851" idx="2"/>
          </p:cNvCxnSpPr>
          <p:nvPr/>
        </p:nvCxnSpPr>
        <p:spPr bwMode="auto">
          <a:xfrm flipV="1">
            <a:off x="4724400" y="4529138"/>
            <a:ext cx="279400" cy="6016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6856" name="AutoShape 8"/>
          <p:cNvCxnSpPr>
            <a:cxnSpLocks noChangeShapeType="1"/>
            <a:stCxn id="206852" idx="3"/>
            <a:endCxn id="206858" idx="1"/>
          </p:cNvCxnSpPr>
          <p:nvPr/>
        </p:nvCxnSpPr>
        <p:spPr bwMode="auto">
          <a:xfrm flipV="1">
            <a:off x="2628900" y="3911600"/>
            <a:ext cx="266700" cy="793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6857" name="AutoShape 9"/>
          <p:cNvSpPr>
            <a:spLocks noChangeArrowheads="1"/>
          </p:cNvSpPr>
          <p:nvPr/>
        </p:nvSpPr>
        <p:spPr bwMode="auto">
          <a:xfrm>
            <a:off x="2895600" y="4699000"/>
            <a:ext cx="1828800" cy="863600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3175">
            <a:solidFill>
              <a:srgbClr val="33CCCC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660033"/>
                </a:solidFill>
                <a:latin typeface="Arial" pitchFamily="34" charset="0"/>
              </a:rPr>
              <a:t>User Charges</a:t>
            </a:r>
          </a:p>
        </p:txBody>
      </p:sp>
      <p:sp>
        <p:nvSpPr>
          <p:cNvPr id="206858" name="AutoShape 10"/>
          <p:cNvSpPr>
            <a:spLocks noChangeArrowheads="1"/>
          </p:cNvSpPr>
          <p:nvPr/>
        </p:nvSpPr>
        <p:spPr bwMode="auto">
          <a:xfrm>
            <a:off x="2895600" y="3479800"/>
            <a:ext cx="1828800" cy="8636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3175">
            <a:solidFill>
              <a:srgbClr val="FF9900"/>
            </a:solidFill>
            <a:round/>
            <a:headEnd/>
            <a:tailEnd/>
          </a:ln>
          <a:effectLst/>
        </p:spPr>
        <p:txBody>
          <a:bodyPr tIns="72000" anchor="ctr" anchorCtr="1"/>
          <a:lstStyle/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sz="1600" b="1">
                <a:solidFill>
                  <a:schemeClr val="bg2"/>
                </a:solidFill>
                <a:latin typeface="Arial" pitchFamily="34" charset="0"/>
              </a:rPr>
              <a:t>Government Payments</a:t>
            </a:r>
          </a:p>
        </p:txBody>
      </p:sp>
      <p:sp>
        <p:nvSpPr>
          <p:cNvPr id="206859" name="AutoShape 11"/>
          <p:cNvSpPr>
            <a:spLocks noChangeArrowheads="1"/>
          </p:cNvSpPr>
          <p:nvPr/>
        </p:nvSpPr>
        <p:spPr bwMode="auto">
          <a:xfrm>
            <a:off x="419100" y="4697413"/>
            <a:ext cx="2209800" cy="8636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175">
            <a:solidFill>
              <a:srgbClr val="CCFFCC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pitchFamily="34" charset="0"/>
              </a:rPr>
              <a:t>End User</a:t>
            </a:r>
          </a:p>
        </p:txBody>
      </p:sp>
      <p:cxnSp>
        <p:nvCxnSpPr>
          <p:cNvPr id="206860" name="AutoShape 12"/>
          <p:cNvCxnSpPr>
            <a:cxnSpLocks noChangeShapeType="1"/>
            <a:stCxn id="206859" idx="3"/>
            <a:endCxn id="206857" idx="1"/>
          </p:cNvCxnSpPr>
          <p:nvPr/>
        </p:nvCxnSpPr>
        <p:spPr bwMode="auto">
          <a:xfrm>
            <a:off x="2628900" y="5129213"/>
            <a:ext cx="266700" cy="15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6861" name="AutoShape 13"/>
          <p:cNvCxnSpPr>
            <a:cxnSpLocks noChangeShapeType="1"/>
            <a:stCxn id="206858" idx="3"/>
            <a:endCxn id="206851" idx="2"/>
          </p:cNvCxnSpPr>
          <p:nvPr/>
        </p:nvCxnSpPr>
        <p:spPr bwMode="auto">
          <a:xfrm>
            <a:off x="4724400" y="3911600"/>
            <a:ext cx="279400" cy="617538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6862" name="AutoShape 14"/>
          <p:cNvSpPr>
            <a:spLocks noChangeArrowheads="1"/>
          </p:cNvSpPr>
          <p:nvPr/>
        </p:nvSpPr>
        <p:spPr bwMode="auto">
          <a:xfrm>
            <a:off x="419100" y="1676400"/>
            <a:ext cx="2209800" cy="1265238"/>
          </a:xfrm>
          <a:prstGeom prst="octagon">
            <a:avLst>
              <a:gd name="adj" fmla="val 29287"/>
            </a:avLst>
          </a:prstGeom>
          <a:solidFill>
            <a:srgbClr val="00FF00"/>
          </a:solidFill>
          <a:ln w="31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54000" tIns="82800" rIns="54000" anchor="ctr"/>
          <a:lstStyle/>
          <a:p>
            <a:pPr algn="ctr" eaLnBrk="0" hangingPunct="0"/>
            <a:r>
              <a:rPr lang="en-US" sz="1600" b="1">
                <a:solidFill>
                  <a:schemeClr val="bg1"/>
                </a:solidFill>
                <a:latin typeface="Arial" pitchFamily="34" charset="0"/>
              </a:rPr>
              <a:t>GOVERNMENT</a:t>
            </a:r>
          </a:p>
          <a:p>
            <a:pPr algn="ctr" eaLnBrk="0" hangingPunct="0"/>
            <a:endParaRPr lang="en-US" sz="1600" b="1">
              <a:solidFill>
                <a:schemeClr val="bg1"/>
              </a:solidFill>
              <a:latin typeface="Arial" pitchFamily="34" charset="0"/>
            </a:endParaRPr>
          </a:p>
          <a:p>
            <a:pPr algn="ctr" eaLnBrk="0" hangingPunct="0"/>
            <a:r>
              <a:rPr lang="en-US" sz="1600" b="1">
                <a:solidFill>
                  <a:schemeClr val="bg1"/>
                </a:solidFill>
                <a:latin typeface="Arial" pitchFamily="34" charset="0"/>
              </a:rPr>
              <a:t>Projects</a:t>
            </a:r>
            <a:r>
              <a:rPr lang="en-US" sz="1600" b="1">
                <a:latin typeface="Trebuchet MS" pitchFamily="34" charset="0"/>
              </a:rPr>
              <a:t> </a:t>
            </a:r>
            <a:r>
              <a:rPr lang="en-US" sz="1600" b="1">
                <a:solidFill>
                  <a:schemeClr val="bg1"/>
                </a:solidFill>
                <a:latin typeface="Arial" pitchFamily="34" charset="0"/>
              </a:rPr>
              <a:t>Selection</a:t>
            </a:r>
          </a:p>
        </p:txBody>
      </p:sp>
      <p:sp>
        <p:nvSpPr>
          <p:cNvPr id="206863" name="AutoShape 15"/>
          <p:cNvSpPr>
            <a:spLocks noChangeArrowheads="1"/>
          </p:cNvSpPr>
          <p:nvPr/>
        </p:nvSpPr>
        <p:spPr bwMode="auto">
          <a:xfrm>
            <a:off x="747713" y="3119438"/>
            <a:ext cx="1552575" cy="120650"/>
          </a:xfrm>
          <a:prstGeom prst="downArrow">
            <a:avLst>
              <a:gd name="adj1" fmla="val 99324"/>
              <a:gd name="adj2" fmla="val 98958"/>
            </a:avLst>
          </a:prstGeom>
          <a:solidFill>
            <a:srgbClr val="FFFF0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06864" name="AutoShape 16"/>
          <p:cNvCxnSpPr>
            <a:cxnSpLocks noChangeShapeType="1"/>
            <a:stCxn id="206851" idx="6"/>
            <a:endCxn id="206867" idx="1"/>
          </p:cNvCxnSpPr>
          <p:nvPr/>
        </p:nvCxnSpPr>
        <p:spPr bwMode="auto">
          <a:xfrm>
            <a:off x="6835775" y="4529138"/>
            <a:ext cx="327025" cy="6143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6865" name="AutoShape 17"/>
          <p:cNvCxnSpPr>
            <a:cxnSpLocks noChangeShapeType="1"/>
            <a:stCxn id="206851" idx="6"/>
            <a:endCxn id="206868" idx="1"/>
          </p:cNvCxnSpPr>
          <p:nvPr/>
        </p:nvCxnSpPr>
        <p:spPr bwMode="auto">
          <a:xfrm flipV="1">
            <a:off x="6835775" y="3740150"/>
            <a:ext cx="325438" cy="788988"/>
          </a:xfrm>
          <a:prstGeom prst="bentConnector3">
            <a:avLst>
              <a:gd name="adj1" fmla="val 49755"/>
            </a:avLst>
          </a:prstGeom>
          <a:noFill/>
          <a:ln w="127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6867" name="AutoShape 19"/>
          <p:cNvSpPr>
            <a:spLocks noChangeArrowheads="1"/>
          </p:cNvSpPr>
          <p:nvPr/>
        </p:nvSpPr>
        <p:spPr bwMode="auto">
          <a:xfrm>
            <a:off x="7162800" y="4800600"/>
            <a:ext cx="1754188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1800" b="1">
                <a:latin typeface="Trebuchet MS" pitchFamily="34" charset="0"/>
              </a:rPr>
              <a:t>Equity</a:t>
            </a:r>
          </a:p>
        </p:txBody>
      </p:sp>
      <p:sp>
        <p:nvSpPr>
          <p:cNvPr id="206868" name="AutoShape 20"/>
          <p:cNvSpPr>
            <a:spLocks noChangeArrowheads="1"/>
          </p:cNvSpPr>
          <p:nvPr/>
        </p:nvSpPr>
        <p:spPr bwMode="auto">
          <a:xfrm>
            <a:off x="7161213" y="3397250"/>
            <a:ext cx="1754187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1800" b="1">
                <a:latin typeface="Trebuchet MS" pitchFamily="34" charset="0"/>
              </a:rPr>
              <a:t>Debt</a:t>
            </a:r>
          </a:p>
        </p:txBody>
      </p:sp>
      <p:sp>
        <p:nvSpPr>
          <p:cNvPr id="206869" name="Rectangle 21"/>
          <p:cNvSpPr>
            <a:spLocks noGrp="1" noChangeArrowheads="1"/>
          </p:cNvSpPr>
          <p:nvPr>
            <p:ph type="title"/>
          </p:nvPr>
        </p:nvSpPr>
        <p:spPr>
          <a:xfrm>
            <a:off x="755650" y="723900"/>
            <a:ext cx="7702550" cy="800100"/>
          </a:xfrm>
        </p:spPr>
        <p:txBody>
          <a:bodyPr/>
          <a:lstStyle/>
          <a:p>
            <a:r>
              <a:rPr lang="pt-BR" sz="3300"/>
              <a:t>FGP – Federal PPP Guarantee Fund  </a:t>
            </a:r>
          </a:p>
        </p:txBody>
      </p:sp>
      <p:sp>
        <p:nvSpPr>
          <p:cNvPr id="206870" name="AutoShape 22"/>
          <p:cNvSpPr>
            <a:spLocks noChangeArrowheads="1"/>
          </p:cNvSpPr>
          <p:nvPr/>
        </p:nvSpPr>
        <p:spPr bwMode="auto">
          <a:xfrm>
            <a:off x="5003800" y="1557338"/>
            <a:ext cx="2160588" cy="1625600"/>
          </a:xfrm>
          <a:prstGeom prst="hexagon">
            <a:avLst>
              <a:gd name="adj" fmla="val 33228"/>
              <a:gd name="vf" fmla="val 115470"/>
            </a:avLst>
          </a:prstGeom>
          <a:solidFill>
            <a:srgbClr val="00CCFF"/>
          </a:solidFill>
          <a:ln w="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lIns="0" tIns="0" rIns="0" bIns="0" anchor="ctr" anchorCtr="1"/>
          <a:lstStyle/>
          <a:p>
            <a:pPr algn="ctr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FGP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Guarantees Government Payments</a:t>
            </a:r>
          </a:p>
        </p:txBody>
      </p:sp>
      <p:sp>
        <p:nvSpPr>
          <p:cNvPr id="206872" name="Line 24"/>
          <p:cNvSpPr>
            <a:spLocks noChangeShapeType="1"/>
          </p:cNvSpPr>
          <p:nvPr/>
        </p:nvSpPr>
        <p:spPr bwMode="auto">
          <a:xfrm flipH="1">
            <a:off x="4643438" y="2708275"/>
            <a:ext cx="576262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1647-A47D-4401-81FF-0D76D46C145B}" type="slidenum">
              <a:rPr lang="pt-BR"/>
              <a:pPr/>
              <a:t>9</a:t>
            </a:fld>
            <a:endParaRPr lang="pt-BR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5257800"/>
          </a:xfrm>
          <a:noFill/>
          <a:ln/>
        </p:spPr>
        <p:txBody>
          <a:bodyPr/>
          <a:lstStyle/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Char char="Ø"/>
            </a:pPr>
            <a:r>
              <a:rPr lang="en-US" sz="2400" b="0">
                <a:cs typeface="Arial" pitchFamily="34" charset="0"/>
              </a:rPr>
              <a:t> </a:t>
            </a:r>
            <a:r>
              <a:rPr lang="en-US">
                <a:cs typeface="Arial" pitchFamily="34" charset="0"/>
              </a:rPr>
              <a:t>Main objectives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>
                <a:cs typeface="Arial" pitchFamily="34" charset="0"/>
              </a:rPr>
              <a:t> P</a:t>
            </a:r>
            <a:r>
              <a:rPr lang="en-US" sz="2000"/>
              <a:t>rotect private partners against the contracting authority default risk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Mitigate the </a:t>
            </a:r>
            <a:r>
              <a:rPr lang="en-US" sz="2000">
                <a:latin typeface="Trebuchet MS"/>
              </a:rPr>
              <a:t>“</a:t>
            </a:r>
            <a:r>
              <a:rPr lang="en-US" sz="2000"/>
              <a:t>political risk</a:t>
            </a:r>
            <a:r>
              <a:rPr lang="en-US" sz="2000">
                <a:latin typeface="Trebuchet MS"/>
              </a:rPr>
              <a:t>”</a:t>
            </a:r>
            <a:r>
              <a:rPr lang="en-US" sz="2000"/>
              <a:t> to the private partner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Reduce projects costs for the contracting authority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Guarantee </a:t>
            </a:r>
            <a:r>
              <a:rPr lang="en-US" sz="2000" u="sng"/>
              <a:t>only</a:t>
            </a:r>
            <a:r>
              <a:rPr lang="en-US" sz="2000"/>
              <a:t> government payments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Does not guarantee other contingent liabilities that may arise during the contract</a:t>
            </a:r>
          </a:p>
          <a:p>
            <a:pPr marL="857250" lvl="1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</a:pPr>
            <a:r>
              <a:rPr lang="en-US" sz="2000"/>
              <a:t>Does not guarantee State and Municipalities payments</a:t>
            </a:r>
            <a:r>
              <a:rPr lang="en-US" b="0"/>
              <a:t> </a:t>
            </a:r>
          </a:p>
          <a:p>
            <a:pPr marL="3175" indent="-3175" algn="just">
              <a:lnSpc>
                <a:spcPct val="11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</a:pPr>
            <a:endParaRPr lang="en-US" b="0">
              <a:cs typeface="Arial" pitchFamily="34" charset="0"/>
            </a:endParaRP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458200" cy="609600"/>
          </a:xfrm>
        </p:spPr>
        <p:txBody>
          <a:bodyPr/>
          <a:lstStyle/>
          <a:p>
            <a:r>
              <a:rPr lang="en-US" sz="3600"/>
              <a:t>FGP - Federal PPP Guarantee Fund</a:t>
            </a:r>
            <a:endParaRPr lang="pt-BR" sz="360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xas">
  <a:themeElements>
    <a:clrScheme name="">
      <a:dk1>
        <a:srgbClr val="1B0791"/>
      </a:dk1>
      <a:lt1>
        <a:srgbClr val="FFFF00"/>
      </a:lt1>
      <a:dk2>
        <a:srgbClr val="000099"/>
      </a:dk2>
      <a:lt2>
        <a:srgbClr val="FFCC00"/>
      </a:lt2>
      <a:accent1>
        <a:srgbClr val="CC0099"/>
      </a:accent1>
      <a:accent2>
        <a:srgbClr val="56002B"/>
      </a:accent2>
      <a:accent3>
        <a:srgbClr val="AAAACA"/>
      </a:accent3>
      <a:accent4>
        <a:srgbClr val="DADA00"/>
      </a:accent4>
      <a:accent5>
        <a:srgbClr val="E2AACA"/>
      </a:accent5>
      <a:accent6>
        <a:srgbClr val="4D0026"/>
      </a:accent6>
      <a:hlink>
        <a:srgbClr val="9C004E"/>
      </a:hlink>
      <a:folHlink>
        <a:srgbClr val="FF6600"/>
      </a:folHlink>
    </a:clrScheme>
    <a:fontScheme name="Faixa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Faixas 1">
        <a:dk1>
          <a:srgbClr val="220011"/>
        </a:dk1>
        <a:lt1>
          <a:srgbClr val="FFFFCC"/>
        </a:lt1>
        <a:dk2>
          <a:srgbClr val="660033"/>
        </a:dk2>
        <a:lt2>
          <a:srgbClr val="FFCC00"/>
        </a:lt2>
        <a:accent1>
          <a:srgbClr val="CC0099"/>
        </a:accent1>
        <a:accent2>
          <a:srgbClr val="56002B"/>
        </a:accent2>
        <a:accent3>
          <a:srgbClr val="B8AAAD"/>
        </a:accent3>
        <a:accent4>
          <a:srgbClr val="DADAAE"/>
        </a:accent4>
        <a:accent5>
          <a:srgbClr val="E2AACA"/>
        </a:accent5>
        <a:accent6>
          <a:srgbClr val="4D0026"/>
        </a:accent6>
        <a:hlink>
          <a:srgbClr val="9C004E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ixas 2">
        <a:dk1>
          <a:srgbClr val="001600"/>
        </a:dk1>
        <a:lt1>
          <a:srgbClr val="669900"/>
        </a:lt1>
        <a:dk2>
          <a:srgbClr val="000000"/>
        </a:dk2>
        <a:lt2>
          <a:srgbClr val="006600"/>
        </a:lt2>
        <a:accent1>
          <a:srgbClr val="336600"/>
        </a:accent1>
        <a:accent2>
          <a:srgbClr val="89BA00"/>
        </a:accent2>
        <a:accent3>
          <a:srgbClr val="B8CAAA"/>
        </a:accent3>
        <a:accent4>
          <a:srgbClr val="001100"/>
        </a:accent4>
        <a:accent5>
          <a:srgbClr val="ADB8AA"/>
        </a:accent5>
        <a:accent6>
          <a:srgbClr val="7CA800"/>
        </a:accent6>
        <a:hlink>
          <a:srgbClr val="FFCC00"/>
        </a:hlink>
        <a:folHlink>
          <a:srgbClr val="FF7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ixas 3">
        <a:dk1>
          <a:srgbClr val="000000"/>
        </a:dk1>
        <a:lt1>
          <a:srgbClr val="B2B2B2"/>
        </a:lt1>
        <a:dk2>
          <a:srgbClr val="000000"/>
        </a:dk2>
        <a:lt2>
          <a:srgbClr val="777777"/>
        </a:lt2>
        <a:accent1>
          <a:srgbClr val="CBCBCB"/>
        </a:accent1>
        <a:accent2>
          <a:srgbClr val="969696"/>
        </a:accent2>
        <a:accent3>
          <a:srgbClr val="D5D5D5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333333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ixas 4">
        <a:dk1>
          <a:srgbClr val="000F1E"/>
        </a:dk1>
        <a:lt1>
          <a:srgbClr val="FFFFFF"/>
        </a:lt1>
        <a:dk2>
          <a:srgbClr val="003366"/>
        </a:dk2>
        <a:lt2>
          <a:srgbClr val="33CCCC"/>
        </a:lt2>
        <a:accent1>
          <a:srgbClr val="006699"/>
        </a:accent1>
        <a:accent2>
          <a:srgbClr val="003366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2D5C"/>
        </a:accent6>
        <a:hlink>
          <a:srgbClr val="0099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ixas 5">
        <a:dk1>
          <a:srgbClr val="002F2E"/>
        </a:dk1>
        <a:lt1>
          <a:srgbClr val="FFFFFF"/>
        </a:lt1>
        <a:dk2>
          <a:srgbClr val="008080"/>
        </a:dk2>
        <a:lt2>
          <a:srgbClr val="66FFCC"/>
        </a:lt2>
        <a:accent1>
          <a:srgbClr val="0099CC"/>
        </a:accent1>
        <a:accent2>
          <a:srgbClr val="00525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4948"/>
        </a:accent6>
        <a:hlink>
          <a:srgbClr val="00CC99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ixas 6">
        <a:dk1>
          <a:srgbClr val="000022"/>
        </a:dk1>
        <a:lt1>
          <a:srgbClr val="FFFFFF"/>
        </a:lt1>
        <a:dk2>
          <a:srgbClr val="000066"/>
        </a:dk2>
        <a:lt2>
          <a:srgbClr val="FFCC00"/>
        </a:lt2>
        <a:accent1>
          <a:srgbClr val="666699"/>
        </a:accent1>
        <a:accent2>
          <a:srgbClr val="000048"/>
        </a:accent2>
        <a:accent3>
          <a:srgbClr val="AAAAB8"/>
        </a:accent3>
        <a:accent4>
          <a:srgbClr val="DADADA"/>
        </a:accent4>
        <a:accent5>
          <a:srgbClr val="B8B8CA"/>
        </a:accent5>
        <a:accent6>
          <a:srgbClr val="000040"/>
        </a:accent6>
        <a:hlink>
          <a:srgbClr val="9999FF"/>
        </a:hlink>
        <a:folHlink>
          <a:srgbClr val="00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Office\Templates\Estruturas de apresentação\Faixas.pot</Template>
  <TotalTime>3515</TotalTime>
  <Words>910</Words>
  <Application>Microsoft Office PowerPoint</Application>
  <PresentationFormat>On-screen Show (4:3)</PresentationFormat>
  <Paragraphs>128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Times New Roman</vt:lpstr>
      <vt:lpstr>Arial</vt:lpstr>
      <vt:lpstr>Wingdings</vt:lpstr>
      <vt:lpstr>Trebuchet MS</vt:lpstr>
      <vt:lpstr>Faixas</vt:lpstr>
      <vt:lpstr>Public-Private Partnerships and the FGP</vt:lpstr>
      <vt:lpstr>PPP in Brazil: a narrow definition</vt:lpstr>
      <vt:lpstr>PPP Law (December 2004)</vt:lpstr>
      <vt:lpstr>PPP Law (December 2004)</vt:lpstr>
      <vt:lpstr>PPP Law: main provisions</vt:lpstr>
      <vt:lpstr>Challenges of the Brazilian PPP Program</vt:lpstr>
      <vt:lpstr>Challenges of the Brazilian PPP Program</vt:lpstr>
      <vt:lpstr>FGP – Federal PPP Guarantee Fund  </vt:lpstr>
      <vt:lpstr>FGP - Federal PPP Guarantee Fund</vt:lpstr>
      <vt:lpstr>FGP - Federal PPP Guarantee Fund</vt:lpstr>
      <vt:lpstr>FGP - Federal PPP Guarantee Fund</vt:lpstr>
      <vt:lpstr>FGP - Federal PPP Guarantee Fund</vt:lpstr>
      <vt:lpstr>FGP - Federal PPP Guarantee Fund</vt:lpstr>
      <vt:lpstr>Thank you!</vt:lpstr>
    </vt:vector>
  </TitlesOfParts>
  <Company>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Parcerias Público Privada – Aspectos Gerais</dc:title>
  <dc:creator>martim.cavalcanti</dc:creator>
  <cp:lastModifiedBy>anarod</cp:lastModifiedBy>
  <cp:revision>289</cp:revision>
  <dcterms:created xsi:type="dcterms:W3CDTF">2006-05-09T15:38:35Z</dcterms:created>
  <dcterms:modified xsi:type="dcterms:W3CDTF">2010-07-12T05:51:47Z</dcterms:modified>
</cp:coreProperties>
</file>