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2" r:id="rId6"/>
    <p:sldId id="267" r:id="rId7"/>
    <p:sldId id="268" r:id="rId8"/>
    <p:sldId id="260" r:id="rId9"/>
    <p:sldId id="261" r:id="rId10"/>
    <p:sldId id="264" r:id="rId11"/>
    <p:sldId id="269" r:id="rId12"/>
    <p:sldId id="278" r:id="rId13"/>
    <p:sldId id="263" r:id="rId14"/>
    <p:sldId id="266" r:id="rId15"/>
    <p:sldId id="265" r:id="rId16"/>
    <p:sldId id="270" r:id="rId17"/>
    <p:sldId id="271" r:id="rId18"/>
    <p:sldId id="280" r:id="rId19"/>
    <p:sldId id="275" r:id="rId20"/>
    <p:sldId id="272" r:id="rId21"/>
    <p:sldId id="273" r:id="rId22"/>
    <p:sldId id="276" r:id="rId23"/>
    <p:sldId id="277" r:id="rId24"/>
    <p:sldId id="279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120412-BAC4-49F2-A173-38165FD560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13F806-B6D9-43B4-B015-9043197293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4217D-9865-4D83-B0F1-63A9A20FD0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58C13-745A-4FE0-BA4E-C31B2FBE0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FA792-5D4A-4732-9080-1B7C2F494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EB94E2-BAE9-4268-81F8-1A3A2B3A9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1FEE4-159A-4CE6-819E-440A04B48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3C7-2AFF-4DD3-823F-109699995A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669BE-BC22-4FF5-A06D-7E93F034E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EC6F0-18AA-43A3-AE92-05CE0A2D2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A54A-772A-4026-84C3-2FE9A445F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2B730-68AE-40E8-8E2F-61CA18932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8BFA1-9CD2-4739-95D4-DE9E3B5B8C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DF955-678C-4728-A4FA-CDAA6360B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E1E685-9C82-46DF-A38E-98C149FB88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Administrator\Desktop\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0563" y="609600"/>
            <a:ext cx="1011237" cy="1219200"/>
          </a:xfrm>
          <a:prstGeom prst="rect">
            <a:avLst/>
          </a:prstGeom>
          <a:noFill/>
        </p:spPr>
      </p:pic>
      <p:pic>
        <p:nvPicPr>
          <p:cNvPr id="2053" name="Picture 5" descr="D:\@Peter documents\BOULOT\BID -MIF\ConfADR\dataBASES\LogoBleuM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6175" y="609600"/>
            <a:ext cx="10890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E:\corporate information\B&amp;A logos\BA-NEWlogo-lett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4800600"/>
            <a:ext cx="1403350" cy="180022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57200" y="2438400"/>
            <a:ext cx="8305800" cy="1295400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Public Opinion Study of Remittance Recipients in Brazil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April – May 2004</a:t>
            </a:r>
          </a:p>
        </p:txBody>
      </p:sp>
      <p:pic>
        <p:nvPicPr>
          <p:cNvPr id="2060" name="Picture 12" descr="C:\Documents and Settings\workstation\Desktop\braziloutlin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962400"/>
            <a:ext cx="2590800" cy="251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BEF3-00E7-4F7B-9FD7-0546D30C122B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1143000"/>
          </a:xfrm>
        </p:spPr>
        <p:txBody>
          <a:bodyPr/>
          <a:lstStyle/>
          <a:p>
            <a:r>
              <a:rPr lang="en-US" sz="4000"/>
              <a:t>States and Cities with Concentrations of Remittance Recipients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0" y="1295400"/>
            <a:ext cx="3200400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South</a:t>
            </a:r>
          </a:p>
          <a:p>
            <a:pPr>
              <a:buFontTx/>
              <a:buChar char="o"/>
            </a:pPr>
            <a:r>
              <a:rPr lang="en-US" sz="2600">
                <a:solidFill>
                  <a:srgbClr val="FF0000"/>
                </a:solidFill>
              </a:rPr>
              <a:t>Santa Catarina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Blumenau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Cocal do Sol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Criciuma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Florianopolis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Gaspar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Joinville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Santo Antonio do Pontal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Sideropolis</a:t>
            </a:r>
            <a:endParaRPr lang="en-US" sz="2400"/>
          </a:p>
          <a:p>
            <a:pPr>
              <a:buFontTx/>
              <a:buChar char="o"/>
            </a:pPr>
            <a:r>
              <a:rPr lang="en-US" sz="2600">
                <a:solidFill>
                  <a:srgbClr val="FF0000"/>
                </a:solidFill>
              </a:rPr>
              <a:t>Rio Grande do Sul</a:t>
            </a:r>
          </a:p>
          <a:p>
            <a:pPr>
              <a:buFont typeface="Wingdings" pitchFamily="2" charset="2"/>
              <a:buChar char="§"/>
            </a:pPr>
            <a:r>
              <a:rPr lang="en-US" sz="2100"/>
              <a:t>Sao Leopoldo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0" y="1295400"/>
            <a:ext cx="3048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chemeClr val="accent2"/>
                </a:solidFill>
              </a:rPr>
              <a:t>Southeast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o"/>
            </a:pPr>
            <a:r>
              <a:rPr lang="en-US" sz="2600">
                <a:solidFill>
                  <a:srgbClr val="FF0000"/>
                </a:solidFill>
              </a:rPr>
              <a:t>Minas Gerais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Belo Horizonte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Caratinga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Governador Valadares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Pescador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10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chemeClr val="accent2"/>
                </a:solidFill>
              </a:rPr>
              <a:t>South</a:t>
            </a:r>
            <a:endParaRPr lang="en-US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o"/>
            </a:pPr>
            <a:r>
              <a:rPr lang="en-US" sz="2600">
                <a:solidFill>
                  <a:srgbClr val="FF0000"/>
                </a:solidFill>
              </a:rPr>
              <a:t>Parana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Curitiba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Lapa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Maringa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Pato Branco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Prudentopolis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8600" y="1295400"/>
            <a:ext cx="2667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>
                <a:solidFill>
                  <a:schemeClr val="accent2"/>
                </a:solidFill>
              </a:rPr>
              <a:t>Southeast</a:t>
            </a:r>
            <a:endParaRPr lang="en-US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o"/>
            </a:pPr>
            <a:r>
              <a:rPr lang="en-US" sz="2600">
                <a:solidFill>
                  <a:srgbClr val="FF0000"/>
                </a:solidFill>
              </a:rPr>
              <a:t>Sao Paolo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Atibaia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Cafelandia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Embu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Jaguaruna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Mogi das Cruces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Presidente Prudente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Rio Claro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Sao Paolo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o"/>
            </a:pPr>
            <a:r>
              <a:rPr lang="en-US" sz="2600">
                <a:solidFill>
                  <a:srgbClr val="FF0000"/>
                </a:solidFill>
              </a:rPr>
              <a:t>Rio de Janeiro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Nova Friburgo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Petropolis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100"/>
              <a:t>Rio de Janeiro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F8DC-903D-4EEB-93C9-8F801860AF58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sz="4000"/>
              <a:t>How frequently do you communicate with this family member by telephone or the Internet?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17411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BBCE-2D7A-4E42-8795-C390F6EFA2C1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Do you have a bank account?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26628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6317C-4792-4901-AE35-1188EE2A1A22}" type="slidenum">
              <a:rPr lang="en-US"/>
              <a:pPr/>
              <a:t>13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II. Major Findings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IDB study indicates that approximately </a:t>
            </a:r>
            <a:r>
              <a:rPr lang="en-US" b="1">
                <a:solidFill>
                  <a:srgbClr val="FF0000"/>
                </a:solidFill>
              </a:rPr>
              <a:t>1.3 million</a:t>
            </a:r>
            <a:r>
              <a:rPr lang="en-US"/>
              <a:t> Brazilians receive remittances from their relatives living outside of Brazil on a regular basis.</a:t>
            </a:r>
          </a:p>
          <a:p>
            <a:pPr>
              <a:lnSpc>
                <a:spcPct val="90000"/>
              </a:lnSpc>
            </a:pPr>
            <a:r>
              <a:rPr lang="en-US"/>
              <a:t>This IDB estimate is based on a Brazilian adult population of 110 million (IBGE – Brazil Census 2000) and poll results which show that </a:t>
            </a:r>
            <a:r>
              <a:rPr lang="en-US" b="1">
                <a:solidFill>
                  <a:srgbClr val="FF0000"/>
                </a:solidFill>
              </a:rPr>
              <a:t>1.2%</a:t>
            </a:r>
            <a:r>
              <a:rPr lang="en-US"/>
              <a:t> of Brazilian adults receive remittances regularly from abroad.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A5640-F402-4FB9-8773-64DD07BBE478}" type="slidenum">
              <a:rPr lang="en-US"/>
              <a:pPr/>
              <a:t>14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48200"/>
          </a:xfrm>
        </p:spPr>
        <p:txBody>
          <a:bodyPr/>
          <a:lstStyle/>
          <a:p>
            <a:r>
              <a:rPr lang="en-US" sz="3600"/>
              <a:t>The average Brazilian RR receives </a:t>
            </a:r>
            <a:r>
              <a:rPr lang="en-US" sz="3600" b="1">
                <a:solidFill>
                  <a:srgbClr val="FF0000"/>
                </a:solidFill>
              </a:rPr>
              <a:t>9.7</a:t>
            </a:r>
            <a:r>
              <a:rPr lang="en-US" sz="3600"/>
              <a:t> remittances annually.</a:t>
            </a:r>
          </a:p>
          <a:p>
            <a:r>
              <a:rPr lang="en-US" sz="3600"/>
              <a:t>The average Brazilian RR receives </a:t>
            </a:r>
            <a:r>
              <a:rPr lang="en-US" sz="3600" b="1">
                <a:solidFill>
                  <a:srgbClr val="FF0000"/>
                </a:solidFill>
              </a:rPr>
              <a:t>$428</a:t>
            </a:r>
            <a:r>
              <a:rPr lang="en-US" sz="3600"/>
              <a:t> with each remittance.</a:t>
            </a:r>
          </a:p>
          <a:p>
            <a:r>
              <a:rPr lang="en-US" sz="3600" b="1">
                <a:solidFill>
                  <a:srgbClr val="FF0000"/>
                </a:solidFill>
              </a:rPr>
              <a:t>This IDB study estimates that Brazilians receive approximately </a:t>
            </a:r>
            <a:r>
              <a:rPr lang="en-US" sz="4800" b="1">
                <a:solidFill>
                  <a:srgbClr val="FF0000"/>
                </a:solidFill>
              </a:rPr>
              <a:t>$5.4 billion</a:t>
            </a:r>
            <a:r>
              <a:rPr lang="en-US" sz="3600" b="1">
                <a:solidFill>
                  <a:srgbClr val="FF0000"/>
                </a:solidFill>
              </a:rPr>
              <a:t> in remittances annually.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II. Major Findings (cont’d.)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750D0-03C6-49AB-A97E-B78E909EAD1B}" type="slidenum">
              <a:rPr lang="en-US"/>
              <a:pPr/>
              <a:t>15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sz="4200"/>
              <a:t>How frequently does this family member send you money?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381000" y="1971675"/>
          <a:ext cx="8077200" cy="4276725"/>
        </p:xfrm>
        <a:graphic>
          <a:graphicData uri="http://schemas.openxmlformats.org/presentationml/2006/ole">
            <p:oleObj spid="_x0000_s13316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98C6-62BF-4018-93F1-3E16B508E149}" type="slidenum">
              <a:rPr lang="en-US"/>
              <a:pPr/>
              <a:t>16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/>
              <a:t>For how many years has this family member been sending you money?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931988"/>
          <a:ext cx="8153400" cy="4316412"/>
        </p:xfrm>
        <a:graphic>
          <a:graphicData uri="http://schemas.openxmlformats.org/presentationml/2006/ole">
            <p:oleObj spid="_x0000_s18435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A66-420F-4082-9285-EBB175DCBADC}" type="slidenum">
              <a:rPr lang="en-US"/>
              <a:pPr/>
              <a:t>17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sz="4000"/>
              <a:t>How much money – on average – do you receive with each remittance?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931988"/>
          <a:ext cx="8153400" cy="4316412"/>
        </p:xfrm>
        <a:graphic>
          <a:graphicData uri="http://schemas.openxmlformats.org/presentationml/2006/ole">
            <p:oleObj spid="_x0000_s19461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4E27-D0EE-498D-A332-41FEB46DE851}" type="slidenum">
              <a:rPr lang="en-US"/>
              <a:pPr/>
              <a:t>18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sz="4000"/>
              <a:t>How much money – on average – do you receive with each remittance?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931988"/>
          <a:ext cx="8153400" cy="4316412"/>
        </p:xfrm>
        <a:graphic>
          <a:graphicData uri="http://schemas.openxmlformats.org/presentationml/2006/ole">
            <p:oleObj spid="_x0000_s30725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E97D-B6CB-423C-BA6D-90FB1F5DF209}" type="slidenum">
              <a:rPr lang="en-US"/>
              <a:pPr/>
              <a:t>19</a:t>
            </a:fld>
            <a:endParaRPr lang="en-US"/>
          </a:p>
        </p:txBody>
      </p:sp>
      <p:sp>
        <p:nvSpPr>
          <p:cNvPr id="2355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How is the remittance sent?</a:t>
            </a:r>
          </a:p>
        </p:txBody>
      </p:sp>
      <p:graphicFrame>
        <p:nvGraphicFramePr>
          <p:cNvPr id="33792" name="Object 1024"/>
          <p:cNvGraphicFramePr>
            <a:graphicFrameLocks noChangeAspect="1"/>
          </p:cNvGraphicFramePr>
          <p:nvPr>
            <p:ph type="chart" idx="1"/>
          </p:nvPr>
        </p:nvGraphicFramePr>
        <p:xfrm>
          <a:off x="852488" y="1751013"/>
          <a:ext cx="7720012" cy="4486275"/>
        </p:xfrm>
        <a:graphic>
          <a:graphicData uri="http://schemas.openxmlformats.org/presentationml/2006/ole">
            <p:oleObj spid="_x0000_s33792" name="Chart" r:id="rId3" imgW="7391705" imgH="4296156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3D28-5B4D-4AE0-AC7E-3F5D7D2192C6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600200"/>
          </a:xfrm>
        </p:spPr>
        <p:txBody>
          <a:bodyPr/>
          <a:lstStyle/>
          <a:p>
            <a:r>
              <a:rPr lang="en-US" sz="4000" b="1"/>
              <a:t>I.  Demographics of Remittance Recipients (RR’s)</a:t>
            </a:r>
            <a:r>
              <a:rPr lang="en-US" sz="4000"/>
              <a:t/>
            </a:r>
            <a:br>
              <a:rPr lang="en-US" sz="4000"/>
            </a:br>
            <a:r>
              <a:rPr lang="en-US" sz="4000">
                <a:solidFill>
                  <a:srgbClr val="FF3300"/>
                </a:solidFill>
              </a:rPr>
              <a:t>Gender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914400" y="1981200"/>
          <a:ext cx="7772400" cy="4114800"/>
        </p:xfrm>
        <a:graphic>
          <a:graphicData uri="http://schemas.openxmlformats.org/presentationml/2006/ole">
            <p:oleObj spid="_x0000_s3076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9C9F-789F-48F4-8370-6643A4F9CFFB}" type="slidenum">
              <a:rPr lang="en-US"/>
              <a:pPr/>
              <a:t>20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sz="3600"/>
              <a:t>Over the last two years, has the remittance increased, decreased, or stayed the same?</a:t>
            </a:r>
          </a:p>
        </p:txBody>
      </p:sp>
      <p:graphicFrame>
        <p:nvGraphicFramePr>
          <p:cNvPr id="34816" name="Object 1024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34816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DE62-8363-49D9-BFDF-95F6845A2504}" type="slidenum">
              <a:rPr lang="en-US"/>
              <a:pPr/>
              <a:t>21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  <a:noFill/>
          <a:ln/>
        </p:spPr>
        <p:txBody>
          <a:bodyPr/>
          <a:lstStyle/>
          <a:p>
            <a:r>
              <a:rPr lang="en-US" sz="4000"/>
              <a:t>Has your life improved as a result of receiving remittances?</a:t>
            </a:r>
          </a:p>
        </p:txBody>
      </p:sp>
      <p:graphicFrame>
        <p:nvGraphicFramePr>
          <p:cNvPr id="35840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35840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4BAC-B58E-412D-AC09-664F2326FBB7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Usage of Remittances</a:t>
            </a:r>
          </a:p>
        </p:txBody>
      </p:sp>
      <p:graphicFrame>
        <p:nvGraphicFramePr>
          <p:cNvPr id="36864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325438" y="1741488"/>
          <a:ext cx="8361362" cy="4494212"/>
        </p:xfrm>
        <a:graphic>
          <a:graphicData uri="http://schemas.openxmlformats.org/presentationml/2006/ole">
            <p:oleObj spid="_x0000_s36864" name="Chart" r:id="rId3" imgW="7991856" imgH="4296156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1BC0-5C51-4D75-8F31-7A1E7A837E53}" type="slidenum">
              <a:rPr lang="en-US"/>
              <a:pPr/>
              <a:t>23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/>
          <a:lstStyle/>
          <a:p>
            <a:r>
              <a:rPr lang="en-US" sz="4000"/>
              <a:t>Are you thinking about leaving Brazil?</a:t>
            </a:r>
          </a:p>
        </p:txBody>
      </p:sp>
      <p:graphicFrame>
        <p:nvGraphicFramePr>
          <p:cNvPr id="37888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37888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54B53-F00F-4BF6-B9EA-8CE41EA1E670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III. Methodology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400"/>
              <a:t>The results and findings in this report are based 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400"/>
              <a:t>   1) 2,000 door-to-door interviews conducted in Brazil during April of 2004. This sample was designed to be representative of the Brazilian adult population.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400"/>
              <a:t>   2) 1,500 telephone interviews conducted in Brazilian cities with a high concentration of remittance recipients during May of 2004.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49DBA-A71D-4F2E-89DE-AA1F0C2708DC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Age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533400" y="1819275"/>
          <a:ext cx="8077200" cy="4276725"/>
        </p:xfrm>
        <a:graphic>
          <a:graphicData uri="http://schemas.openxmlformats.org/presentationml/2006/ole">
            <p:oleObj spid="_x0000_s6147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A6C4-3CD5-41D2-8A78-B67EDB4CCF98}" type="slidenum">
              <a:rPr lang="en-US"/>
              <a:pPr/>
              <a:t>4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Education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42913" y="1547813"/>
          <a:ext cx="8320087" cy="4568825"/>
        </p:xfrm>
        <a:graphic>
          <a:graphicData uri="http://schemas.openxmlformats.org/presentationml/2006/ole">
            <p:oleObj spid="_x0000_s7173" name="Chart" r:id="rId3" imgW="7944307" imgH="436290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36731-AE15-41C3-A8D5-E6BA96F95E16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Household Annual Income</a:t>
            </a:r>
            <a:br>
              <a:rPr lang="en-US"/>
            </a:br>
            <a:r>
              <a:rPr lang="en-US" sz="3600"/>
              <a:t>(in US dollars)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381000" y="1828800"/>
          <a:ext cx="8077200" cy="4276725"/>
        </p:xfrm>
        <a:graphic>
          <a:graphicData uri="http://schemas.openxmlformats.org/presentationml/2006/ole">
            <p:oleObj spid="_x0000_s10244" name="Chart" r:id="rId3" imgW="7772705" imgH="411510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F877F-09C7-4D14-BFDE-1CFFEC40713E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Country of Remittance Senders</a:t>
            </a:r>
          </a:p>
        </p:txBody>
      </p:sp>
      <p:graphicFrame>
        <p:nvGraphicFramePr>
          <p:cNvPr id="32768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779588"/>
          <a:ext cx="8153400" cy="4316412"/>
        </p:xfrm>
        <a:graphic>
          <a:graphicData uri="http://schemas.openxmlformats.org/presentationml/2006/ole">
            <p:oleObj spid="_x0000_s32768" name="Chart" r:id="rId3" imgW="7772705" imgH="4115105" progId="MSGraph.Chart.8">
              <p:embed followColorScheme="full"/>
            </p:oleObj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00200" y="5926138"/>
            <a:ext cx="5867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*Portugal, Italy, England, Spain, Germany and France</a:t>
            </a:r>
          </a:p>
          <a:p>
            <a:pPr>
              <a:spcBef>
                <a:spcPct val="50000"/>
              </a:spcBef>
            </a:pPr>
            <a:r>
              <a:rPr lang="en-US" sz="1800"/>
              <a:t>**Canada, Argentina, Australia and Chile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DF7E-175E-4140-912C-E29A50B51A6A}" type="slidenum">
              <a:rPr lang="en-US"/>
              <a:pPr/>
              <a:t>7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sz="4000"/>
              <a:t>Relationship of Remittance Senders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387350" y="1782763"/>
          <a:ext cx="8229600" cy="4389437"/>
        </p:xfrm>
        <a:graphic>
          <a:graphicData uri="http://schemas.openxmlformats.org/presentationml/2006/ole">
            <p:oleObj spid="_x0000_s16389" name="Chart" r:id="rId3" imgW="7982407" imgH="4258056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C1BF-FB0A-454C-BD1C-18B272DDE0DC}" type="slidenum">
              <a:rPr lang="en-US"/>
              <a:pPr/>
              <a:t>8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  <a:noFill/>
          <a:ln/>
        </p:spPr>
        <p:txBody>
          <a:bodyPr/>
          <a:lstStyle/>
          <a:p>
            <a:r>
              <a:rPr lang="en-US"/>
              <a:t>Regions of Brazil</a:t>
            </a:r>
          </a:p>
        </p:txBody>
      </p:sp>
      <p:pic>
        <p:nvPicPr>
          <p:cNvPr id="8201" name="Picture 9" descr="C:\Documents and Settings\workstation\Desktop\brazil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43000"/>
            <a:ext cx="5638800" cy="551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D2F1-05AF-476E-A418-D928F65EA7CC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r>
              <a:rPr lang="en-US"/>
              <a:t>Remittance Recipients by</a:t>
            </a:r>
            <a:br>
              <a:rPr lang="en-US"/>
            </a:br>
            <a:r>
              <a:rPr lang="en-US"/>
              <a:t>Regions of Brazil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442913" y="1679575"/>
          <a:ext cx="8320087" cy="4568825"/>
        </p:xfrm>
        <a:graphic>
          <a:graphicData uri="http://schemas.openxmlformats.org/presentationml/2006/ole">
            <p:oleObj spid="_x0000_s9220" name="Chart" r:id="rId3" imgW="7944307" imgH="4362907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442</Words>
  <Application>Microsoft Office PowerPoint</Application>
  <PresentationFormat>On-screen Show (4:3)</PresentationFormat>
  <Paragraphs>98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Wingdings</vt:lpstr>
      <vt:lpstr>Default Design</vt:lpstr>
      <vt:lpstr>Microsoft Graph 2000 Chart</vt:lpstr>
      <vt:lpstr>Public Opinion Study of Remittance Recipients in Brazil</vt:lpstr>
      <vt:lpstr>I.  Demographics of Remittance Recipients (RR’s) Gender</vt:lpstr>
      <vt:lpstr>Age</vt:lpstr>
      <vt:lpstr>Education</vt:lpstr>
      <vt:lpstr>Household Annual Income (in US dollars)</vt:lpstr>
      <vt:lpstr>Country of Remittance Senders</vt:lpstr>
      <vt:lpstr>Relationship of Remittance Senders</vt:lpstr>
      <vt:lpstr>Regions of Brazil</vt:lpstr>
      <vt:lpstr>Remittance Recipients by Regions of Brazil</vt:lpstr>
      <vt:lpstr>States and Cities with Concentrations of Remittance Recipients</vt:lpstr>
      <vt:lpstr>How frequently do you communicate with this family member by telephone or the Internet?</vt:lpstr>
      <vt:lpstr>Do you have a bank account?</vt:lpstr>
      <vt:lpstr>II. Major Findings</vt:lpstr>
      <vt:lpstr>II. Major Findings (cont’d.)</vt:lpstr>
      <vt:lpstr>How frequently does this family member send you money?</vt:lpstr>
      <vt:lpstr>For how many years has this family member been sending you money?</vt:lpstr>
      <vt:lpstr>How much money – on average – do you receive with each remittance?</vt:lpstr>
      <vt:lpstr>How much money – on average – do you receive with each remittance?</vt:lpstr>
      <vt:lpstr>How is the remittance sent?</vt:lpstr>
      <vt:lpstr>Over the last two years, has the remittance increased, decreased, or stayed the same?</vt:lpstr>
      <vt:lpstr>Has your life improved as a result of receiving remittances?</vt:lpstr>
      <vt:lpstr>Usage of Remittances</vt:lpstr>
      <vt:lpstr>Are you thinking about leaving Brazil?</vt:lpstr>
      <vt:lpstr>III. Methodology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Opinion Study of Remittance Recipients in Brazil</dc:title>
  <dc:creator> </dc:creator>
  <cp:lastModifiedBy>anarod</cp:lastModifiedBy>
  <cp:revision>12</cp:revision>
  <dcterms:created xsi:type="dcterms:W3CDTF">2004-05-24T20:41:43Z</dcterms:created>
  <dcterms:modified xsi:type="dcterms:W3CDTF">2010-06-25T13:18:13Z</dcterms:modified>
</cp:coreProperties>
</file>