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9144000" cy="6858000" type="screen4x3"/>
  <p:notesSz cx="6858000" cy="9296400"/>
  <p:embeddedFontLst>
    <p:embeddedFont>
      <p:font typeface="Tahoma" pitchFamily="34" charset="0"/>
      <p:regular r:id="rId55"/>
      <p:bold r:id="rId56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8000"/>
    <a:srgbClr val="3333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914" autoAdjust="0"/>
    <p:restoredTop sz="97064" autoAdjust="0"/>
  </p:normalViewPr>
  <p:slideViewPr>
    <p:cSldViewPr>
      <p:cViewPr varScale="1">
        <p:scale>
          <a:sx n="105" d="100"/>
          <a:sy n="105" d="100"/>
        </p:scale>
        <p:origin x="-9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2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52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2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9E57665-6307-436D-9A9E-D6FC6B3AB32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fld id="{F88D7FE8-8807-4EAE-AFE9-B183309BCE8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" name="Rectangle 92"/>
          <p:cNvSpPr>
            <a:spLocks noGrp="1" noChangeArrowheads="1"/>
          </p:cNvSpPr>
          <p:nvPr>
            <p:ph type="ctrTitle"/>
          </p:nvPr>
        </p:nvSpPr>
        <p:spPr>
          <a:xfrm>
            <a:off x="1828800" y="1828800"/>
            <a:ext cx="6934200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213" name="Rectangle 9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572000"/>
            <a:ext cx="6934200" cy="1295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214" name="Rectangle 94"/>
          <p:cNvSpPr>
            <a:spLocks noGrp="1" noChangeArrowheads="1"/>
          </p:cNvSpPr>
          <p:nvPr>
            <p:ph type="dt" sz="half" idx="2"/>
          </p:nvPr>
        </p:nvSpPr>
        <p:spPr>
          <a:xfrm>
            <a:off x="533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215" name="Rectangle 95"/>
          <p:cNvSpPr>
            <a:spLocks noGrp="1" noChangeArrowheads="1"/>
          </p:cNvSpPr>
          <p:nvPr>
            <p:ph type="ftr" sz="quarter" idx="3"/>
          </p:nvPr>
        </p:nvSpPr>
        <p:spPr>
          <a:xfrm>
            <a:off x="3200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216" name="Rectangle 9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69B3A0B-5E27-45B7-9ABF-3A72A7DCD2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ECBE5-58EE-4AAC-9FBB-F566E6A69B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5563" y="930275"/>
            <a:ext cx="2052637" cy="5332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6063" y="930275"/>
            <a:ext cx="6007100" cy="5332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78FDF-2C26-4BE6-8D88-7ECF19E144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063" y="93027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2147888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92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928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92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B5E3D80-C75C-4386-827F-1B642F182D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063" y="93027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2147888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92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928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928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38E6CC1-59CA-412D-95F3-373DFC7AEB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F87BC-9C27-4740-95AC-82E114B357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BF6A6-AB02-4551-9A25-C9F1E44136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528B1-B859-4F69-89DF-DA2233076A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6F5CD-17F4-41EA-ADC3-8D5AB6808B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16120-7106-4137-B667-923A6534B7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45928-8303-4B47-95DF-855A56FACC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C8254-8CF4-42D7-BB96-B0C5AB948A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365579-D595-47E3-82FE-7FBA0B555F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46063" y="9302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4788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928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928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928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j-lt"/>
              </a:defRPr>
            </a:lvl1pPr>
          </a:lstStyle>
          <a:p>
            <a:fld id="{7E47C106-61B5-4438-919A-4B54F7F5EB8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ransition>
    <p:fade thruBlk="1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16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5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6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7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8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9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0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1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2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4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5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6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7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8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9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0.v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1.v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2.v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3.v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4.v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5.v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6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828800"/>
            <a:ext cx="7924800" cy="3429000"/>
          </a:xfrm>
        </p:spPr>
        <p:txBody>
          <a:bodyPr/>
          <a:lstStyle/>
          <a:p>
            <a:pPr algn="ctr"/>
            <a:r>
              <a:rPr lang="en-US" sz="4000" i="0"/>
              <a:t>Public Opinion Research Study of Latin American Remittance Senders in the United States</a:t>
            </a:r>
            <a:br>
              <a:rPr lang="en-US" sz="4000" i="0"/>
            </a:br>
            <a:r>
              <a:rPr lang="en-US" sz="4000" i="0"/>
              <a:t/>
            </a:r>
            <a:br>
              <a:rPr lang="en-US" sz="4000" i="0"/>
            </a:br>
            <a:r>
              <a:rPr lang="en-US" sz="4000" i="0"/>
              <a:t> </a:t>
            </a:r>
            <a:r>
              <a:rPr lang="en-US" sz="2400" i="0"/>
              <a:t>October 18, 2006</a:t>
            </a:r>
          </a:p>
        </p:txBody>
      </p:sp>
      <p:pic>
        <p:nvPicPr>
          <p:cNvPr id="515075" name="Picture 3" descr="BA-NEWlogo-letter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77200" y="5715000"/>
            <a:ext cx="533400" cy="685800"/>
          </a:xfrm>
          <a:prstGeom prst="rect">
            <a:avLst/>
          </a:prstGeom>
          <a:noFill/>
        </p:spPr>
      </p:pic>
      <p:graphicFrame>
        <p:nvGraphicFramePr>
          <p:cNvPr id="515076" name="Object 4"/>
          <p:cNvGraphicFramePr>
            <a:graphicFrameLocks noChangeAspect="1"/>
          </p:cNvGraphicFramePr>
          <p:nvPr/>
        </p:nvGraphicFramePr>
        <p:xfrm>
          <a:off x="3810000" y="5181600"/>
          <a:ext cx="609600" cy="762000"/>
        </p:xfrm>
        <a:graphic>
          <a:graphicData uri="http://schemas.openxmlformats.org/presentationml/2006/ole">
            <p:oleObj spid="_x0000_s515076" name="Photo Editor Photo" r:id="rId4" imgW="942857" imgH="1200318" progId="MSPhotoEd.3">
              <p:embed/>
            </p:oleObj>
          </a:graphicData>
        </a:graphic>
      </p:graphicFrame>
      <p:pic>
        <p:nvPicPr>
          <p:cNvPr id="515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5105400"/>
            <a:ext cx="8493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DE925-A7DE-49D7-B7C9-6F3CAA858861}" type="slidenum">
              <a:rPr lang="en-US"/>
              <a:pPr/>
              <a:t>10</a:t>
            </a:fld>
            <a:endParaRPr lang="en-US"/>
          </a:p>
        </p:txBody>
      </p:sp>
      <p:graphicFrame>
        <p:nvGraphicFramePr>
          <p:cNvPr id="524290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33600"/>
          <a:ext cx="7772400" cy="4114800"/>
        </p:xfrm>
        <a:graphic>
          <a:graphicData uri="http://schemas.openxmlformats.org/presentationml/2006/ole">
            <p:oleObj spid="_x0000_s524290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24291" name="Rectangle 3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7772400" cy="746125"/>
          </a:xfrm>
          <a:noFill/>
          <a:ln/>
        </p:spPr>
        <p:txBody>
          <a:bodyPr/>
          <a:lstStyle/>
          <a:p>
            <a:r>
              <a:rPr lang="en-US" sz="4000" i="0"/>
              <a:t>Gender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1F0D-2C24-44F7-9DAE-A638F78A7944}" type="slidenum">
              <a:rPr lang="en-US"/>
              <a:pPr/>
              <a:t>11</a:t>
            </a:fld>
            <a:endParaRPr lang="en-US"/>
          </a:p>
        </p:txBody>
      </p:sp>
      <p:sp>
        <p:nvSpPr>
          <p:cNvPr id="525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763000" cy="5257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/>
              <a:t>The majority of Latin American immigrants in the United States were unemployed when they left their country.</a:t>
            </a:r>
          </a:p>
          <a:p>
            <a:pPr>
              <a:buFont typeface="Wingdings" pitchFamily="2" charset="2"/>
              <a:buChar char="Ø"/>
            </a:pPr>
            <a:r>
              <a:rPr lang="en-US" sz="2400"/>
              <a:t>The average salary of the Latin American immigrants that had a job was $150 a month.</a:t>
            </a:r>
          </a:p>
          <a:p>
            <a:pPr>
              <a:buFont typeface="Wingdings" pitchFamily="2" charset="2"/>
              <a:buChar char="Ø"/>
            </a:pPr>
            <a:r>
              <a:rPr lang="en-US" sz="2400"/>
              <a:t>Half of the Latin American immigrants found a job in the U.S. within a month of their arrival.</a:t>
            </a:r>
          </a:p>
          <a:p>
            <a:pPr>
              <a:buFont typeface="Wingdings" pitchFamily="2" charset="2"/>
              <a:buChar char="Ø"/>
            </a:pPr>
            <a:r>
              <a:rPr lang="en-US" sz="2400"/>
              <a:t>The average salary of the </a:t>
            </a:r>
            <a:r>
              <a:rPr lang="en-US" sz="2400" u="sng"/>
              <a:t>first job</a:t>
            </a:r>
            <a:r>
              <a:rPr lang="en-US" sz="2400"/>
              <a:t> of Latin American immigrants in the U.S. was $900 a month – six times the amount they were earning in their country.</a:t>
            </a:r>
          </a:p>
          <a:p>
            <a:pPr>
              <a:buFont typeface="Wingdings" pitchFamily="2" charset="2"/>
              <a:buChar char="Ø"/>
            </a:pPr>
            <a:r>
              <a:rPr lang="en-US" sz="2400"/>
              <a:t>Latin American immigrants (legal and undocumented) find employment within a few weeks of arriving in the United States and they earn several times the amount they earned in their home country.</a:t>
            </a:r>
          </a:p>
        </p:txBody>
      </p:sp>
      <p:sp>
        <p:nvSpPr>
          <p:cNvPr id="525315" name="Rectangle 3"/>
          <p:cNvSpPr>
            <a:spLocks noGrp="1" noChangeArrowheads="1"/>
          </p:cNvSpPr>
          <p:nvPr>
            <p:ph type="title"/>
          </p:nvPr>
        </p:nvSpPr>
        <p:spPr>
          <a:xfrm>
            <a:off x="246063" y="473075"/>
            <a:ext cx="8288337" cy="746125"/>
          </a:xfrm>
          <a:noFill/>
          <a:ln/>
        </p:spPr>
        <p:txBody>
          <a:bodyPr/>
          <a:lstStyle/>
          <a:p>
            <a:r>
              <a:rPr lang="en-US" sz="4000" i="0"/>
              <a:t>IMMIGRATION – The key dynamic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0070-A091-4D32-BEFC-B24D564FDD73}" type="slidenum">
              <a:rPr lang="en-US"/>
              <a:pPr/>
              <a:t>12</a:t>
            </a:fld>
            <a:endParaRPr lang="en-US"/>
          </a:p>
        </p:txBody>
      </p:sp>
      <p:graphicFrame>
        <p:nvGraphicFramePr>
          <p:cNvPr id="526338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228600" y="2197100"/>
          <a:ext cx="8229600" cy="4356100"/>
        </p:xfrm>
        <a:graphic>
          <a:graphicData uri="http://schemas.openxmlformats.org/presentationml/2006/ole">
            <p:oleObj spid="_x0000_s526338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2633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828800"/>
          </a:xfrm>
          <a:noFill/>
          <a:ln/>
        </p:spPr>
        <p:txBody>
          <a:bodyPr/>
          <a:lstStyle/>
          <a:p>
            <a:r>
              <a:rPr lang="en-US" sz="3600" i="0"/>
              <a:t>Did you have a full-time job in Latin America before you came to the </a:t>
            </a:r>
            <a:br>
              <a:rPr lang="en-US" sz="3600" i="0"/>
            </a:br>
            <a:r>
              <a:rPr lang="en-US" sz="3600" i="0"/>
              <a:t>United States?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0DEA-AE59-40E8-8B8C-835D1D2A880F}" type="slidenum">
              <a:rPr lang="en-US"/>
              <a:pPr/>
              <a:t>13</a:t>
            </a:fld>
            <a:endParaRPr lang="en-US"/>
          </a:p>
        </p:txBody>
      </p:sp>
      <p:graphicFrame>
        <p:nvGraphicFramePr>
          <p:cNvPr id="527362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381000" y="2057400"/>
          <a:ext cx="7772400" cy="4114800"/>
        </p:xfrm>
        <a:graphic>
          <a:graphicData uri="http://schemas.openxmlformats.org/presentationml/2006/ole">
            <p:oleObj spid="_x0000_s527362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27363" name="Text Box 3"/>
          <p:cNvSpPr txBox="1">
            <a:spLocks noChangeArrowheads="1"/>
          </p:cNvSpPr>
          <p:nvPr/>
        </p:nvSpPr>
        <p:spPr bwMode="auto">
          <a:xfrm>
            <a:off x="2789238" y="6172200"/>
            <a:ext cx="3840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800000"/>
                </a:solidFill>
              </a:rPr>
              <a:t>Average: $150 / month</a:t>
            </a:r>
          </a:p>
        </p:txBody>
      </p:sp>
      <p:sp>
        <p:nvSpPr>
          <p:cNvPr id="527364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295400"/>
          </a:xfrm>
          <a:noFill/>
          <a:ln/>
        </p:spPr>
        <p:txBody>
          <a:bodyPr/>
          <a:lstStyle/>
          <a:p>
            <a:r>
              <a:rPr lang="en-US" sz="3400" i="0"/>
              <a:t>More or less, how much money did you make monthly at your last job in Latin America?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1FE0-541F-4598-BA8D-C4E111FD2F7D}" type="slidenum">
              <a:rPr lang="en-US"/>
              <a:pPr/>
              <a:t>14</a:t>
            </a:fld>
            <a:endParaRPr lang="en-US"/>
          </a:p>
        </p:txBody>
      </p:sp>
      <p:graphicFrame>
        <p:nvGraphicFramePr>
          <p:cNvPr id="528386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304800" y="1946275"/>
          <a:ext cx="8153400" cy="4316413"/>
        </p:xfrm>
        <a:graphic>
          <a:graphicData uri="http://schemas.openxmlformats.org/presentationml/2006/ole">
            <p:oleObj spid="_x0000_s528386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28387" name="Text Box 3"/>
          <p:cNvSpPr txBox="1">
            <a:spLocks noChangeArrowheads="1"/>
          </p:cNvSpPr>
          <p:nvPr/>
        </p:nvSpPr>
        <p:spPr bwMode="auto">
          <a:xfrm>
            <a:off x="2932113" y="6172200"/>
            <a:ext cx="30114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800000"/>
                </a:solidFill>
              </a:rPr>
              <a:t>Average: 1 month</a:t>
            </a:r>
          </a:p>
        </p:txBody>
      </p:sp>
      <p:sp>
        <p:nvSpPr>
          <p:cNvPr id="528388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295400"/>
          </a:xfrm>
          <a:noFill/>
          <a:ln/>
        </p:spPr>
        <p:txBody>
          <a:bodyPr/>
          <a:lstStyle/>
          <a:p>
            <a:r>
              <a:rPr lang="en-US" sz="3400" i="0"/>
              <a:t>When you first came to the U.S., how long did it take you to find work?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82DC6-8912-42BE-A49F-32AB52F0EFE6}" type="slidenum">
              <a:rPr lang="en-US"/>
              <a:pPr/>
              <a:t>15</a:t>
            </a:fld>
            <a:endParaRPr lang="en-US"/>
          </a:p>
        </p:txBody>
      </p:sp>
      <p:graphicFrame>
        <p:nvGraphicFramePr>
          <p:cNvPr id="529410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381000" y="1971675"/>
          <a:ext cx="8077200" cy="4276725"/>
        </p:xfrm>
        <a:graphic>
          <a:graphicData uri="http://schemas.openxmlformats.org/presentationml/2006/ole">
            <p:oleObj spid="_x0000_s529410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29411" name="Text Box 3"/>
          <p:cNvSpPr txBox="1">
            <a:spLocks noChangeArrowheads="1"/>
          </p:cNvSpPr>
          <p:nvPr/>
        </p:nvSpPr>
        <p:spPr bwMode="auto">
          <a:xfrm>
            <a:off x="2789238" y="6172200"/>
            <a:ext cx="3840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800000"/>
                </a:solidFill>
              </a:rPr>
              <a:t>Average: $900 / month</a:t>
            </a:r>
          </a:p>
        </p:txBody>
      </p:sp>
      <p:sp>
        <p:nvSpPr>
          <p:cNvPr id="52941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295400"/>
          </a:xfrm>
          <a:noFill/>
          <a:ln/>
        </p:spPr>
        <p:txBody>
          <a:bodyPr/>
          <a:lstStyle/>
          <a:p>
            <a:r>
              <a:rPr lang="en-US" sz="3400" i="0"/>
              <a:t>More or less, how much did you make monthly at your first job in the U.S.?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DD479-7428-44A8-B852-E16006BB298B}" type="slidenum">
              <a:rPr lang="en-US"/>
              <a:pPr/>
              <a:t>16</a:t>
            </a:fld>
            <a:endParaRPr lang="en-US"/>
          </a:p>
        </p:txBody>
      </p:sp>
      <p:sp>
        <p:nvSpPr>
          <p:cNvPr id="530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534400" cy="4724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600"/>
              <a:t>Our study indicates that 12.6 million Latin American immigrants living in the United States will send about $45 billion to their families in 2006.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600"/>
              <a:t>The percentage of immigrants sending money on a regular basis to their relatives has increased from 61 percent in 2004 to 73 percent in 2006.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600"/>
              <a:t>The average amount of each remittance sent from the U.S. has increased from $240 in 2004 to $300 in 2006.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600"/>
              <a:t>The percentage of immigrants that use a bank or credit union to send remittances has increased from 8 percent in 2004 to 19 percent in 2006.</a:t>
            </a:r>
          </a:p>
        </p:txBody>
      </p:sp>
      <p:sp>
        <p:nvSpPr>
          <p:cNvPr id="530435" name="Rectangle 3"/>
          <p:cNvSpPr>
            <a:spLocks noGrp="1" noChangeArrowheads="1"/>
          </p:cNvSpPr>
          <p:nvPr>
            <p:ph type="title"/>
          </p:nvPr>
        </p:nvSpPr>
        <p:spPr>
          <a:xfrm>
            <a:off x="246063" y="473075"/>
            <a:ext cx="8669337" cy="746125"/>
          </a:xfrm>
          <a:noFill/>
          <a:ln/>
        </p:spPr>
        <p:txBody>
          <a:bodyPr/>
          <a:lstStyle/>
          <a:p>
            <a:r>
              <a:rPr lang="en-US" sz="4000" i="0"/>
              <a:t>REMITTANCES – </a:t>
            </a:r>
            <a:r>
              <a:rPr lang="en-US" sz="2800" i="0"/>
              <a:t>United States to Latin America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3B6AB-346F-42A6-8413-9A44ACBB8A7E}" type="slidenum">
              <a:rPr lang="en-US"/>
              <a:pPr/>
              <a:t>17</a:t>
            </a:fld>
            <a:endParaRPr lang="en-US"/>
          </a:p>
        </p:txBody>
      </p:sp>
      <p:graphicFrame>
        <p:nvGraphicFramePr>
          <p:cNvPr id="531458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304800" y="1946275"/>
          <a:ext cx="8153400" cy="4316413"/>
        </p:xfrm>
        <a:graphic>
          <a:graphicData uri="http://schemas.openxmlformats.org/presentationml/2006/ole">
            <p:oleObj spid="_x0000_s531458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31459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295400"/>
          </a:xfrm>
          <a:noFill/>
          <a:ln/>
        </p:spPr>
        <p:txBody>
          <a:bodyPr/>
          <a:lstStyle/>
          <a:p>
            <a:r>
              <a:rPr lang="en-US" sz="3400" i="0"/>
              <a:t>Have you ever sent money to your family member in Latin America?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D87A9-A190-4936-B932-855433038257}" type="slidenum">
              <a:rPr lang="en-US"/>
              <a:pPr/>
              <a:t>18</a:t>
            </a:fld>
            <a:endParaRPr lang="en-US"/>
          </a:p>
        </p:txBody>
      </p:sp>
      <p:graphicFrame>
        <p:nvGraphicFramePr>
          <p:cNvPr id="532482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33600"/>
          <a:ext cx="7772400" cy="4114800"/>
        </p:xfrm>
        <a:graphic>
          <a:graphicData uri="http://schemas.openxmlformats.org/presentationml/2006/ole">
            <p:oleObj spid="_x0000_s532482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32483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295400"/>
          </a:xfrm>
          <a:noFill/>
          <a:ln/>
        </p:spPr>
        <p:txBody>
          <a:bodyPr/>
          <a:lstStyle/>
          <a:p>
            <a:r>
              <a:rPr lang="en-US" sz="3400" i="0"/>
              <a:t>Have you ever sent money to your family member in Latin America?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E3EED-6A6D-42A1-92C0-C4DDA7A7049B}" type="slidenum">
              <a:rPr lang="en-US"/>
              <a:pPr/>
              <a:t>19</a:t>
            </a:fld>
            <a:endParaRPr lang="en-US"/>
          </a:p>
        </p:txBody>
      </p:sp>
      <p:graphicFrame>
        <p:nvGraphicFramePr>
          <p:cNvPr id="533506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47888"/>
          <a:ext cx="7772400" cy="4114800"/>
        </p:xfrm>
        <a:graphic>
          <a:graphicData uri="http://schemas.openxmlformats.org/presentationml/2006/ole">
            <p:oleObj spid="_x0000_s533506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33507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676400"/>
          </a:xfrm>
          <a:noFill/>
          <a:ln/>
        </p:spPr>
        <p:txBody>
          <a:bodyPr/>
          <a:lstStyle/>
          <a:p>
            <a:r>
              <a:rPr lang="en-US" sz="3400" i="0"/>
              <a:t>Have you ever sent money to your family member in Latin America?</a:t>
            </a:r>
            <a:br>
              <a:rPr lang="en-US" sz="3400" i="0"/>
            </a:br>
            <a:r>
              <a:rPr lang="en-US" sz="2800"/>
              <a:t>By country of birth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C7FCE-CD83-469B-B351-F3F3924C5EAC}" type="slidenum">
              <a:rPr lang="en-US"/>
              <a:pPr/>
              <a:t>2</a:t>
            </a:fld>
            <a:endParaRPr lang="en-US"/>
          </a:p>
        </p:txBody>
      </p:sp>
      <p:sp>
        <p:nvSpPr>
          <p:cNvPr id="516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7772400" cy="898525"/>
          </a:xfrm>
        </p:spPr>
        <p:txBody>
          <a:bodyPr/>
          <a:lstStyle/>
          <a:p>
            <a:r>
              <a:rPr lang="en-US" sz="4000" i="0"/>
              <a:t>Methodology</a:t>
            </a:r>
          </a:p>
        </p:txBody>
      </p:sp>
      <p:graphicFrame>
        <p:nvGraphicFramePr>
          <p:cNvPr id="516099" name="Group 3"/>
          <p:cNvGraphicFramePr>
            <a:graphicFrameLocks noGrp="1"/>
          </p:cNvGraphicFramePr>
          <p:nvPr>
            <p:ph type="tbl" idx="1"/>
          </p:nvPr>
        </p:nvGraphicFramePr>
        <p:xfrm>
          <a:off x="685800" y="2057400"/>
          <a:ext cx="7772400" cy="4114800"/>
        </p:xfrm>
        <a:graphic>
          <a:graphicData uri="http://schemas.openxmlformats.org/drawingml/2006/table">
            <a:tbl>
              <a:tblPr/>
              <a:tblGrid>
                <a:gridCol w="3657600"/>
                <a:gridCol w="4114800"/>
              </a:tblGrid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Sample size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2,511 Latin American immigrant adults*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Dates of interviews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May 3 – 25, 2006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Margin of error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 percentage points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Language of interview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Spanish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6120" name="Text Box 24"/>
          <p:cNvSpPr txBox="1">
            <a:spLocks noChangeArrowheads="1"/>
          </p:cNvSpPr>
          <p:nvPr/>
        </p:nvSpPr>
        <p:spPr bwMode="auto">
          <a:xfrm>
            <a:off x="839788" y="6202363"/>
            <a:ext cx="59420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*does not include immigrants from Cuba, Haiti or English-speaking Caribbean nations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FDBDD-3439-4909-9DA6-81EF1500C7D8}" type="slidenum">
              <a:rPr lang="en-US"/>
              <a:pPr/>
              <a:t>20</a:t>
            </a:fld>
            <a:endParaRPr lang="en-US"/>
          </a:p>
        </p:txBody>
      </p:sp>
      <p:graphicFrame>
        <p:nvGraphicFramePr>
          <p:cNvPr id="534530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47888"/>
          <a:ext cx="7772400" cy="4114800"/>
        </p:xfrm>
        <a:graphic>
          <a:graphicData uri="http://schemas.openxmlformats.org/presentationml/2006/ole">
            <p:oleObj spid="_x0000_s534530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34531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676400"/>
          </a:xfrm>
          <a:noFill/>
          <a:ln/>
        </p:spPr>
        <p:txBody>
          <a:bodyPr/>
          <a:lstStyle/>
          <a:p>
            <a:r>
              <a:rPr lang="en-US" sz="3400" i="0"/>
              <a:t>Have you ever sent money to your family member in Latin America?</a:t>
            </a:r>
            <a:br>
              <a:rPr lang="en-US" sz="3400" i="0"/>
            </a:br>
            <a:r>
              <a:rPr lang="en-US" sz="2800"/>
              <a:t>By annual household income</a:t>
            </a:r>
            <a:endParaRPr 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541E-C504-413B-B9E1-B640A308F096}" type="slidenum">
              <a:rPr lang="en-US"/>
              <a:pPr/>
              <a:t>21</a:t>
            </a:fld>
            <a:endParaRPr lang="en-US"/>
          </a:p>
        </p:txBody>
      </p:sp>
      <p:graphicFrame>
        <p:nvGraphicFramePr>
          <p:cNvPr id="535554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47888"/>
          <a:ext cx="7772400" cy="4114800"/>
        </p:xfrm>
        <a:graphic>
          <a:graphicData uri="http://schemas.openxmlformats.org/presentationml/2006/ole">
            <p:oleObj spid="_x0000_s535554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3555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676400"/>
          </a:xfrm>
          <a:noFill/>
          <a:ln/>
        </p:spPr>
        <p:txBody>
          <a:bodyPr/>
          <a:lstStyle/>
          <a:p>
            <a:r>
              <a:rPr lang="en-US" sz="3400" i="0"/>
              <a:t>Have you ever sent money to your family member in Latin America?</a:t>
            </a:r>
            <a:br>
              <a:rPr lang="en-US" sz="3400" i="0"/>
            </a:br>
            <a:r>
              <a:rPr lang="en-US" sz="2800"/>
              <a:t>By residency in the United States</a:t>
            </a:r>
            <a:endParaRPr 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65ECC-4AFB-4E0F-A3F8-9B13C59B9B9F}" type="slidenum">
              <a:rPr lang="en-US"/>
              <a:pPr/>
              <a:t>22</a:t>
            </a:fld>
            <a:endParaRPr lang="en-US"/>
          </a:p>
        </p:txBody>
      </p:sp>
      <p:graphicFrame>
        <p:nvGraphicFramePr>
          <p:cNvPr id="536578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1828800"/>
          <a:ext cx="7772400" cy="4114800"/>
        </p:xfrm>
        <a:graphic>
          <a:graphicData uri="http://schemas.openxmlformats.org/presentationml/2006/ole">
            <p:oleObj spid="_x0000_s536578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36579" name="Text Box 3"/>
          <p:cNvSpPr txBox="1">
            <a:spLocks noChangeArrowheads="1"/>
          </p:cNvSpPr>
          <p:nvPr/>
        </p:nvSpPr>
        <p:spPr bwMode="auto">
          <a:xfrm>
            <a:off x="2389188" y="6126163"/>
            <a:ext cx="46974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800000"/>
                </a:solidFill>
              </a:rPr>
              <a:t>Average: 12 times a year</a:t>
            </a:r>
          </a:p>
        </p:txBody>
      </p:sp>
      <p:sp>
        <p:nvSpPr>
          <p:cNvPr id="536580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295400"/>
          </a:xfrm>
          <a:noFill/>
          <a:ln/>
        </p:spPr>
        <p:txBody>
          <a:bodyPr/>
          <a:lstStyle/>
          <a:p>
            <a:r>
              <a:rPr lang="en-US" sz="3400" i="0"/>
              <a:t>How frequently do you send money to your family member?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6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6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657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D7A5-95E5-41B8-BC38-F980E9ED67B1}" type="slidenum">
              <a:rPr lang="en-US"/>
              <a:pPr/>
              <a:t>23</a:t>
            </a:fld>
            <a:endParaRPr lang="en-US"/>
          </a:p>
        </p:txBody>
      </p:sp>
      <p:graphicFrame>
        <p:nvGraphicFramePr>
          <p:cNvPr id="537602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47888"/>
          <a:ext cx="7772400" cy="4114800"/>
        </p:xfrm>
        <a:graphic>
          <a:graphicData uri="http://schemas.openxmlformats.org/presentationml/2006/ole">
            <p:oleObj spid="_x0000_s537602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37603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295400"/>
          </a:xfrm>
          <a:noFill/>
          <a:ln/>
        </p:spPr>
        <p:txBody>
          <a:bodyPr/>
          <a:lstStyle/>
          <a:p>
            <a:r>
              <a:rPr lang="en-US" sz="3400" i="0"/>
              <a:t>How frequently do you send money to your family member?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295400"/>
            <a:ext cx="8229600" cy="2895600"/>
          </a:xfrm>
        </p:spPr>
        <p:txBody>
          <a:bodyPr/>
          <a:lstStyle/>
          <a:p>
            <a:pPr algn="ctr"/>
            <a:r>
              <a:rPr lang="en-US" sz="4800" i="0"/>
              <a:t>The average remittance to </a:t>
            </a:r>
            <a:br>
              <a:rPr lang="en-US" sz="4800" i="0"/>
            </a:br>
            <a:r>
              <a:rPr lang="en-US" sz="4800" i="0"/>
              <a:t>Latin America from the </a:t>
            </a:r>
            <a:br>
              <a:rPr lang="en-US" sz="4800" i="0"/>
            </a:br>
            <a:r>
              <a:rPr lang="en-US" sz="4800" i="0"/>
              <a:t>United States is </a:t>
            </a:r>
            <a:r>
              <a:rPr lang="en-US" sz="4800" b="1" i="0">
                <a:solidFill>
                  <a:srgbClr val="800000"/>
                </a:solidFill>
              </a:rPr>
              <a:t>$300</a:t>
            </a:r>
            <a:r>
              <a:rPr lang="en-US" sz="4800" i="0"/>
              <a:t>.</a:t>
            </a:r>
          </a:p>
        </p:txBody>
      </p:sp>
    </p:spTree>
  </p:cSld>
  <p:clrMapOvr>
    <a:masterClrMapping/>
  </p:clrMapOvr>
  <p:transition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4CD66-C606-4A8E-9A7B-D19A1270C8F5}" type="slidenum">
              <a:rPr lang="en-US"/>
              <a:pPr/>
              <a:t>25</a:t>
            </a:fld>
            <a:endParaRPr lang="en-US"/>
          </a:p>
        </p:txBody>
      </p:sp>
      <p:graphicFrame>
        <p:nvGraphicFramePr>
          <p:cNvPr id="539650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47888"/>
          <a:ext cx="7772400" cy="4114800"/>
        </p:xfrm>
        <a:graphic>
          <a:graphicData uri="http://schemas.openxmlformats.org/presentationml/2006/ole">
            <p:oleObj spid="_x0000_s539650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39651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295400"/>
          </a:xfrm>
          <a:noFill/>
          <a:ln/>
        </p:spPr>
        <p:txBody>
          <a:bodyPr/>
          <a:lstStyle/>
          <a:p>
            <a:r>
              <a:rPr lang="en-US" sz="3400" i="0"/>
              <a:t>How much money, on average, do you send?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17EB6-D425-4ED7-A2EB-6861C900EDA0}" type="slidenum">
              <a:rPr lang="en-US"/>
              <a:pPr/>
              <a:t>26</a:t>
            </a:fld>
            <a:endParaRPr lang="en-US"/>
          </a:p>
        </p:txBody>
      </p:sp>
      <p:graphicFrame>
        <p:nvGraphicFramePr>
          <p:cNvPr id="540674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47888"/>
          <a:ext cx="7772400" cy="4114800"/>
        </p:xfrm>
        <a:graphic>
          <a:graphicData uri="http://schemas.openxmlformats.org/presentationml/2006/ole">
            <p:oleObj spid="_x0000_s540674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4067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295400"/>
          </a:xfrm>
          <a:noFill/>
          <a:ln/>
        </p:spPr>
        <p:txBody>
          <a:bodyPr/>
          <a:lstStyle/>
          <a:p>
            <a:r>
              <a:rPr lang="en-US" sz="3400" i="0"/>
              <a:t>How do you usually send money to your family in Latin America?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C0DC-3A7D-474A-9655-14EF100563A9}" type="slidenum">
              <a:rPr lang="en-US"/>
              <a:pPr/>
              <a:t>27</a:t>
            </a:fld>
            <a:endParaRPr lang="en-US"/>
          </a:p>
        </p:txBody>
      </p:sp>
      <p:graphicFrame>
        <p:nvGraphicFramePr>
          <p:cNvPr id="541698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47888"/>
          <a:ext cx="7772400" cy="4114800"/>
        </p:xfrm>
        <a:graphic>
          <a:graphicData uri="http://schemas.openxmlformats.org/presentationml/2006/ole">
            <p:oleObj spid="_x0000_s541698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41699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295400"/>
          </a:xfrm>
          <a:noFill/>
          <a:ln/>
        </p:spPr>
        <p:txBody>
          <a:bodyPr/>
          <a:lstStyle/>
          <a:p>
            <a:r>
              <a:rPr lang="en-US" sz="3400" i="0"/>
              <a:t>How do you usually send money to your family in Latin America?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828800"/>
            <a:ext cx="7467600" cy="2362200"/>
          </a:xfrm>
        </p:spPr>
        <p:txBody>
          <a:bodyPr/>
          <a:lstStyle/>
          <a:p>
            <a:pPr algn="ctr"/>
            <a:r>
              <a:rPr lang="en-US" sz="4600" i="0"/>
              <a:t>U.S. Regional Distribution of Remittances to Latin America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F592B-1109-4908-A901-7F05EF21E548}" type="slidenum">
              <a:rPr lang="en-US"/>
              <a:pPr/>
              <a:t>29</a:t>
            </a:fld>
            <a:endParaRPr lang="en-US"/>
          </a:p>
        </p:txBody>
      </p:sp>
      <p:sp>
        <p:nvSpPr>
          <p:cNvPr id="543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914400"/>
          </a:xfrm>
          <a:noFill/>
          <a:ln/>
        </p:spPr>
        <p:txBody>
          <a:bodyPr/>
          <a:lstStyle/>
          <a:p>
            <a:r>
              <a:rPr lang="en-US" sz="3600" i="0"/>
              <a:t>Total Money Sent</a:t>
            </a:r>
            <a:br>
              <a:rPr lang="en-US" sz="3600" i="0"/>
            </a:br>
            <a:endParaRPr lang="en-US" sz="2400">
              <a:solidFill>
                <a:schemeClr val="tx1"/>
              </a:solidFill>
            </a:endParaRPr>
          </a:p>
        </p:txBody>
      </p:sp>
      <p:graphicFrame>
        <p:nvGraphicFramePr>
          <p:cNvPr id="543747" name="Object 3"/>
          <p:cNvGraphicFramePr>
            <a:graphicFrameLocks noChangeAspect="1"/>
          </p:cNvGraphicFramePr>
          <p:nvPr/>
        </p:nvGraphicFramePr>
        <p:xfrm>
          <a:off x="762000" y="990600"/>
          <a:ext cx="7391400" cy="5835650"/>
        </p:xfrm>
        <a:graphic>
          <a:graphicData uri="http://schemas.openxmlformats.org/presentationml/2006/ole">
            <p:oleObj spid="_x0000_s543747" name="Photo Editor Photo" r:id="rId3" imgW="19666667" imgH="15523810" progId="MSPhotoEd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7F77-4159-4338-ACAD-1268CC49F514}" type="slidenum">
              <a:rPr lang="en-US"/>
              <a:pPr/>
              <a:t>3</a:t>
            </a:fld>
            <a:endParaRPr lang="en-US"/>
          </a:p>
        </p:txBody>
      </p:sp>
      <p:sp>
        <p:nvSpPr>
          <p:cNvPr id="517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914400"/>
            <a:ext cx="8897937" cy="685800"/>
          </a:xfrm>
        </p:spPr>
        <p:txBody>
          <a:bodyPr/>
          <a:lstStyle/>
          <a:p>
            <a:r>
              <a:rPr lang="en-US" sz="4000" i="0"/>
              <a:t>Demographics of Remittance Senders</a:t>
            </a:r>
          </a:p>
        </p:txBody>
      </p:sp>
      <p:sp>
        <p:nvSpPr>
          <p:cNvPr id="517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763000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700"/>
              <a:t>The median age of regular remittance senders in the United States has decreased over the last five years.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700"/>
              <a:t>Still a substantial percentage of immigrants that are older and have been in the U.S. for 10 years or more that send money to their families regularly.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700"/>
              <a:t>Mexican and Central American regular remittance senders are significantly younger than other Latin American remittance senders.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700"/>
              <a:t>More than three-fifths of remittance senders can be considered “working poor” or “lower middle class” with annual incomes of less than $30,000.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2147-C4F2-433C-B3CB-61EDDFF7DBC7}" type="slidenum">
              <a:rPr lang="en-US"/>
              <a:pPr/>
              <a:t>30</a:t>
            </a:fld>
            <a:endParaRPr lang="en-US"/>
          </a:p>
        </p:txBody>
      </p:sp>
      <p:sp>
        <p:nvSpPr>
          <p:cNvPr id="544770" name="Text Box 2"/>
          <p:cNvSpPr txBox="1">
            <a:spLocks noChangeArrowheads="1"/>
          </p:cNvSpPr>
          <p:nvPr/>
        </p:nvSpPr>
        <p:spPr bwMode="auto">
          <a:xfrm>
            <a:off x="4046538" y="6338888"/>
            <a:ext cx="1363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(in millions)</a:t>
            </a:r>
          </a:p>
        </p:txBody>
      </p:sp>
      <p:graphicFrame>
        <p:nvGraphicFramePr>
          <p:cNvPr id="544771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687388" y="2136775"/>
          <a:ext cx="7540625" cy="4113213"/>
        </p:xfrm>
        <a:graphic>
          <a:graphicData uri="http://schemas.openxmlformats.org/presentationml/2006/ole">
            <p:oleObj spid="_x0000_s544771" name="Chart" r:id="rId3" imgW="7544172" imgH="4115075" progId="MSGraph.Chart.8">
              <p:embed followColorScheme="full"/>
            </p:oleObj>
          </a:graphicData>
        </a:graphic>
      </p:graphicFrame>
      <p:sp>
        <p:nvSpPr>
          <p:cNvPr id="54477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371600"/>
          </a:xfrm>
          <a:noFill/>
          <a:ln/>
        </p:spPr>
        <p:txBody>
          <a:bodyPr/>
          <a:lstStyle/>
          <a:p>
            <a:r>
              <a:rPr lang="en-US" sz="3600" i="0"/>
              <a:t>Total Money Sent</a:t>
            </a:r>
            <a:br>
              <a:rPr lang="en-US" sz="3600" i="0"/>
            </a:br>
            <a:r>
              <a:rPr lang="en-US" sz="2800"/>
              <a:t>Remittances to Latin America from the U.S. - 2006</a:t>
            </a:r>
            <a:endParaRPr 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CF961-FBFF-4508-94A0-DA370C7B18F1}" type="slidenum">
              <a:rPr lang="en-US"/>
              <a:pPr/>
              <a:t>31</a:t>
            </a:fld>
            <a:endParaRPr lang="en-US"/>
          </a:p>
        </p:txBody>
      </p:sp>
      <p:sp>
        <p:nvSpPr>
          <p:cNvPr id="545794" name="Text Box 2"/>
          <p:cNvSpPr txBox="1">
            <a:spLocks noChangeArrowheads="1"/>
          </p:cNvSpPr>
          <p:nvPr/>
        </p:nvSpPr>
        <p:spPr bwMode="auto">
          <a:xfrm>
            <a:off x="4046538" y="6338888"/>
            <a:ext cx="1363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(in millions)</a:t>
            </a:r>
          </a:p>
        </p:txBody>
      </p:sp>
      <p:graphicFrame>
        <p:nvGraphicFramePr>
          <p:cNvPr id="545795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33600"/>
          <a:ext cx="7772400" cy="4114800"/>
        </p:xfrm>
        <a:graphic>
          <a:graphicData uri="http://schemas.openxmlformats.org/presentationml/2006/ole">
            <p:oleObj spid="_x0000_s545795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45796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371600"/>
          </a:xfrm>
          <a:noFill/>
          <a:ln/>
        </p:spPr>
        <p:txBody>
          <a:bodyPr/>
          <a:lstStyle/>
          <a:p>
            <a:r>
              <a:rPr lang="en-US" sz="3600" i="0"/>
              <a:t>Total Money Sent</a:t>
            </a:r>
            <a:br>
              <a:rPr lang="en-US" sz="3600" i="0"/>
            </a:br>
            <a:r>
              <a:rPr lang="en-US" sz="2800"/>
              <a:t>Remittances to Latin America from the U.S. - 2006</a:t>
            </a:r>
            <a:endParaRPr 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8C36E-215C-4AAB-BE23-BDCCF08D61DD}" type="slidenum">
              <a:rPr lang="en-US"/>
              <a:pPr/>
              <a:t>32</a:t>
            </a:fld>
            <a:endParaRPr lang="en-US"/>
          </a:p>
        </p:txBody>
      </p:sp>
      <p:sp>
        <p:nvSpPr>
          <p:cNvPr id="546818" name="Text Box 2"/>
          <p:cNvSpPr txBox="1">
            <a:spLocks noChangeArrowheads="1"/>
          </p:cNvSpPr>
          <p:nvPr/>
        </p:nvSpPr>
        <p:spPr bwMode="auto">
          <a:xfrm>
            <a:off x="4046538" y="6338888"/>
            <a:ext cx="1363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(in millions)</a:t>
            </a:r>
          </a:p>
        </p:txBody>
      </p:sp>
      <p:graphicFrame>
        <p:nvGraphicFramePr>
          <p:cNvPr id="546819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33600"/>
          <a:ext cx="7772400" cy="4114800"/>
        </p:xfrm>
        <a:graphic>
          <a:graphicData uri="http://schemas.openxmlformats.org/presentationml/2006/ole">
            <p:oleObj spid="_x0000_s546819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46820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371600"/>
          </a:xfrm>
          <a:noFill/>
          <a:ln/>
        </p:spPr>
        <p:txBody>
          <a:bodyPr/>
          <a:lstStyle/>
          <a:p>
            <a:r>
              <a:rPr lang="en-US" sz="3600" i="0"/>
              <a:t>Total Money Sent</a:t>
            </a:r>
            <a:br>
              <a:rPr lang="en-US" sz="3600" i="0"/>
            </a:br>
            <a:r>
              <a:rPr lang="en-US" sz="2800"/>
              <a:t>Remittances to Latin America from the U.S. - 2006</a:t>
            </a:r>
            <a:endParaRPr 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C6540-7E89-45BB-AA02-A2269F96C922}" type="slidenum">
              <a:rPr lang="en-US"/>
              <a:pPr/>
              <a:t>33</a:t>
            </a:fld>
            <a:endParaRPr lang="en-US"/>
          </a:p>
        </p:txBody>
      </p:sp>
      <p:sp>
        <p:nvSpPr>
          <p:cNvPr id="547842" name="Text Box 2"/>
          <p:cNvSpPr txBox="1">
            <a:spLocks noChangeArrowheads="1"/>
          </p:cNvSpPr>
          <p:nvPr/>
        </p:nvSpPr>
        <p:spPr bwMode="auto">
          <a:xfrm>
            <a:off x="4046538" y="6338888"/>
            <a:ext cx="1363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(in millions)</a:t>
            </a:r>
          </a:p>
        </p:txBody>
      </p:sp>
      <p:graphicFrame>
        <p:nvGraphicFramePr>
          <p:cNvPr id="547843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33600"/>
          <a:ext cx="7772400" cy="4114800"/>
        </p:xfrm>
        <a:graphic>
          <a:graphicData uri="http://schemas.openxmlformats.org/presentationml/2006/ole">
            <p:oleObj spid="_x0000_s547843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47844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371600"/>
          </a:xfrm>
          <a:noFill/>
          <a:ln/>
        </p:spPr>
        <p:txBody>
          <a:bodyPr/>
          <a:lstStyle/>
          <a:p>
            <a:r>
              <a:rPr lang="en-US" sz="3600" i="0"/>
              <a:t>Total Money Sent</a:t>
            </a:r>
            <a:br>
              <a:rPr lang="en-US" sz="3600" i="0"/>
            </a:br>
            <a:r>
              <a:rPr lang="en-US" sz="2800"/>
              <a:t>Remittances to Latin America from the U.S. - 2006</a:t>
            </a:r>
            <a:endParaRPr 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AEB30-BADB-4103-9F79-341AD8F25017}" type="slidenum">
              <a:rPr lang="en-US"/>
              <a:pPr/>
              <a:t>34</a:t>
            </a:fld>
            <a:endParaRPr lang="en-US"/>
          </a:p>
        </p:txBody>
      </p:sp>
      <p:sp>
        <p:nvSpPr>
          <p:cNvPr id="548866" name="Text Box 2"/>
          <p:cNvSpPr txBox="1">
            <a:spLocks noChangeArrowheads="1"/>
          </p:cNvSpPr>
          <p:nvPr/>
        </p:nvSpPr>
        <p:spPr bwMode="auto">
          <a:xfrm>
            <a:off x="4046538" y="6338888"/>
            <a:ext cx="1363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(in millions)</a:t>
            </a:r>
          </a:p>
        </p:txBody>
      </p:sp>
      <p:graphicFrame>
        <p:nvGraphicFramePr>
          <p:cNvPr id="548867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33600"/>
          <a:ext cx="7772400" cy="4114800"/>
        </p:xfrm>
        <a:graphic>
          <a:graphicData uri="http://schemas.openxmlformats.org/presentationml/2006/ole">
            <p:oleObj spid="_x0000_s548867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48868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371600"/>
          </a:xfrm>
          <a:noFill/>
          <a:ln/>
        </p:spPr>
        <p:txBody>
          <a:bodyPr/>
          <a:lstStyle/>
          <a:p>
            <a:r>
              <a:rPr lang="en-US" sz="3600" i="0"/>
              <a:t>Total Money Sent</a:t>
            </a:r>
            <a:br>
              <a:rPr lang="en-US" sz="3600" i="0"/>
            </a:br>
            <a:r>
              <a:rPr lang="en-US" sz="2800"/>
              <a:t>Remittances to Latin America from the U.S. - 2006</a:t>
            </a:r>
            <a:endParaRPr 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A67F7-9854-4328-9491-B90C940AC708}" type="slidenum">
              <a:rPr lang="en-US"/>
              <a:pPr/>
              <a:t>35</a:t>
            </a:fld>
            <a:endParaRPr lang="en-US"/>
          </a:p>
        </p:txBody>
      </p:sp>
      <p:graphicFrame>
        <p:nvGraphicFramePr>
          <p:cNvPr id="549890" name="Group 2"/>
          <p:cNvGraphicFramePr>
            <a:graphicFrameLocks noGrp="1"/>
          </p:cNvGraphicFramePr>
          <p:nvPr>
            <p:ph type="tbl" idx="1"/>
          </p:nvPr>
        </p:nvGraphicFramePr>
        <p:xfrm>
          <a:off x="1600200" y="1447800"/>
          <a:ext cx="5873750" cy="4861560"/>
        </p:xfrm>
        <a:graphic>
          <a:graphicData uri="http://schemas.openxmlformats.org/drawingml/2006/table">
            <a:tbl>
              <a:tblPr/>
              <a:tblGrid>
                <a:gridCol w="2041525"/>
                <a:gridCol w="1916113"/>
                <a:gridCol w="1916112"/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2006 Amount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2004 Amount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California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$13,191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$9,610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Texas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$5,222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$3,182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New York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$3,714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$3,562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Florida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$3,083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$2,450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Illinois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$2,588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$1,528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New Jersey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$1,869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$1,371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Georgia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$1,736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$947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Arizona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$1,378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$606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North Carolina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$1,221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$833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Virginia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$1,110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$586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49940" name="Rectangle 5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914400"/>
          </a:xfrm>
          <a:noFill/>
          <a:ln/>
        </p:spPr>
        <p:txBody>
          <a:bodyPr/>
          <a:lstStyle/>
          <a:p>
            <a:r>
              <a:rPr lang="en-US" sz="3600" i="0"/>
              <a:t>Total Money Sent</a:t>
            </a:r>
            <a:br>
              <a:rPr lang="en-US" sz="3600" i="0"/>
            </a:br>
            <a:endParaRPr 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AEB5C-CC0C-4989-AFCE-BC029985EA22}" type="slidenum">
              <a:rPr lang="en-US"/>
              <a:pPr/>
              <a:t>36</a:t>
            </a:fld>
            <a:endParaRPr lang="en-US"/>
          </a:p>
        </p:txBody>
      </p:sp>
      <p:graphicFrame>
        <p:nvGraphicFramePr>
          <p:cNvPr id="550914" name="Group 2"/>
          <p:cNvGraphicFramePr>
            <a:graphicFrameLocks noGrp="1"/>
          </p:cNvGraphicFramePr>
          <p:nvPr>
            <p:ph type="tbl" idx="1"/>
          </p:nvPr>
        </p:nvGraphicFramePr>
        <p:xfrm>
          <a:off x="1676400" y="1447800"/>
          <a:ext cx="5883275" cy="4861560"/>
        </p:xfrm>
        <a:graphic>
          <a:graphicData uri="http://schemas.openxmlformats.org/drawingml/2006/table">
            <a:tbl>
              <a:tblPr/>
              <a:tblGrid>
                <a:gridCol w="2051050"/>
                <a:gridCol w="1916113"/>
                <a:gridCol w="1916112"/>
              </a:tblGrid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2006 Amount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2004 Amount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Maryland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$921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Colorado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$646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$544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Nevada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$618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$447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Massachusetts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$579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$527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Pennsylvania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$517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Washington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$504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Tennessee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$407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Indiana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Oregon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New Mexico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0964" name="Rectangle 5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914400"/>
          </a:xfrm>
          <a:noFill/>
          <a:ln/>
        </p:spPr>
        <p:txBody>
          <a:bodyPr/>
          <a:lstStyle/>
          <a:p>
            <a:r>
              <a:rPr lang="en-US" sz="3600" i="0"/>
              <a:t>Total Money Sent</a:t>
            </a:r>
            <a:br>
              <a:rPr lang="en-US" sz="3600" i="0"/>
            </a:br>
            <a:endParaRPr 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28812-92C7-481D-8B70-99E8594605C0}" type="slidenum">
              <a:rPr lang="en-US"/>
              <a:pPr/>
              <a:t>37</a:t>
            </a:fld>
            <a:endParaRPr lang="en-US"/>
          </a:p>
        </p:txBody>
      </p:sp>
      <p:graphicFrame>
        <p:nvGraphicFramePr>
          <p:cNvPr id="551938" name="Group 2"/>
          <p:cNvGraphicFramePr>
            <a:graphicFrameLocks noGrp="1"/>
          </p:cNvGraphicFramePr>
          <p:nvPr>
            <p:ph type="tbl" idx="1"/>
          </p:nvPr>
        </p:nvGraphicFramePr>
        <p:xfrm>
          <a:off x="1600200" y="1371600"/>
          <a:ext cx="5900738" cy="4861560"/>
        </p:xfrm>
        <a:graphic>
          <a:graphicData uri="http://schemas.openxmlformats.org/drawingml/2006/table">
            <a:tbl>
              <a:tblPr/>
              <a:tblGrid>
                <a:gridCol w="2068513"/>
                <a:gridCol w="1916112"/>
                <a:gridCol w="1916113"/>
              </a:tblGrid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2006 Amount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2004 Amount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Michigan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Wisconsin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South Carolina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Connecticut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Minnesota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Utah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Arkansas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Oklahoma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Alabama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Kansas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1988" name="Rectangle 5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914400"/>
          </a:xfrm>
          <a:noFill/>
          <a:ln/>
        </p:spPr>
        <p:txBody>
          <a:bodyPr/>
          <a:lstStyle/>
          <a:p>
            <a:r>
              <a:rPr lang="en-US" sz="3600" i="0"/>
              <a:t>Total Money Sent</a:t>
            </a:r>
            <a:br>
              <a:rPr lang="en-US" sz="3600" i="0"/>
            </a:br>
            <a:endParaRPr 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9E022-0B64-40A1-AC53-50F1D39AD122}" type="slidenum">
              <a:rPr lang="en-US"/>
              <a:pPr/>
              <a:t>38</a:t>
            </a:fld>
            <a:endParaRPr lang="en-US"/>
          </a:p>
        </p:txBody>
      </p:sp>
      <p:graphicFrame>
        <p:nvGraphicFramePr>
          <p:cNvPr id="552962" name="Group 2"/>
          <p:cNvGraphicFramePr>
            <a:graphicFrameLocks noGrp="1"/>
          </p:cNvGraphicFramePr>
          <p:nvPr>
            <p:ph type="tbl" idx="1"/>
          </p:nvPr>
        </p:nvGraphicFramePr>
        <p:xfrm>
          <a:off x="1066800" y="1447800"/>
          <a:ext cx="7043738" cy="4861560"/>
        </p:xfrm>
        <a:graphic>
          <a:graphicData uri="http://schemas.openxmlformats.org/drawingml/2006/table">
            <a:tbl>
              <a:tblPr/>
              <a:tblGrid>
                <a:gridCol w="2713038"/>
                <a:gridCol w="1916112"/>
                <a:gridCol w="2414588"/>
              </a:tblGrid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2006 Amount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2004 Amount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Ohio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Louisiana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$61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Missouri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Kentucky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$161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District of Columbia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Nebraska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Idaho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Iowa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Rhode Island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 data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Delaware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 data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012" name="Rectangle 5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914400"/>
          </a:xfrm>
          <a:noFill/>
          <a:ln/>
        </p:spPr>
        <p:txBody>
          <a:bodyPr/>
          <a:lstStyle/>
          <a:p>
            <a:r>
              <a:rPr lang="en-US" sz="3600" i="0"/>
              <a:t>Total Money Sent</a:t>
            </a:r>
            <a:br>
              <a:rPr lang="en-US" sz="3600" i="0"/>
            </a:br>
            <a:endParaRPr 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017E2-937B-4F05-87DD-6EF46E2D977A}" type="slidenum">
              <a:rPr lang="en-US"/>
              <a:pPr/>
              <a:t>39</a:t>
            </a:fld>
            <a:endParaRPr lang="en-US"/>
          </a:p>
        </p:txBody>
      </p:sp>
      <p:graphicFrame>
        <p:nvGraphicFramePr>
          <p:cNvPr id="553986" name="Group 2"/>
          <p:cNvGraphicFramePr>
            <a:graphicFrameLocks noGrp="1"/>
          </p:cNvGraphicFramePr>
          <p:nvPr>
            <p:ph type="tbl" idx="1"/>
          </p:nvPr>
        </p:nvGraphicFramePr>
        <p:xfrm>
          <a:off x="1295400" y="1447800"/>
          <a:ext cx="6462713" cy="4937760"/>
        </p:xfrm>
        <a:graphic>
          <a:graphicData uri="http://schemas.openxmlformats.org/drawingml/2006/table">
            <a:tbl>
              <a:tblPr/>
              <a:tblGrid>
                <a:gridCol w="2039938"/>
                <a:gridCol w="2211387"/>
                <a:gridCol w="2211388"/>
              </a:tblGrid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2006 Amount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2004 Amount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Mississippi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 data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Hawaii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 data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Alaska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 data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Wyoming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 data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New Hampshire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 data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South Dakota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 data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Maine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 data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North Dakota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 data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Vermont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 data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Montana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 data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 data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West Virginia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 data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 data available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4040" name="Rectangle 56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914400"/>
          </a:xfrm>
          <a:noFill/>
          <a:ln/>
        </p:spPr>
        <p:txBody>
          <a:bodyPr/>
          <a:lstStyle/>
          <a:p>
            <a:r>
              <a:rPr lang="en-US" sz="3600" i="0"/>
              <a:t>Total Money Sent</a:t>
            </a:r>
            <a:br>
              <a:rPr lang="en-US" sz="3600" i="0"/>
            </a:br>
            <a:endParaRPr lang="en-US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79AD3-A889-4E54-AB80-5A9FF1B47041}" type="slidenum">
              <a:rPr lang="en-US"/>
              <a:pPr/>
              <a:t>4</a:t>
            </a:fld>
            <a:endParaRPr lang="en-US"/>
          </a:p>
        </p:txBody>
      </p:sp>
      <p:sp>
        <p:nvSpPr>
          <p:cNvPr id="518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7772400" cy="746125"/>
          </a:xfrm>
        </p:spPr>
        <p:txBody>
          <a:bodyPr/>
          <a:lstStyle/>
          <a:p>
            <a:r>
              <a:rPr lang="en-US" sz="4000" i="0"/>
              <a:t>Age of Remittance Senders</a:t>
            </a:r>
          </a:p>
        </p:txBody>
      </p:sp>
      <p:graphicFrame>
        <p:nvGraphicFramePr>
          <p:cNvPr id="518147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1828800"/>
          <a:ext cx="7772400" cy="4433888"/>
        </p:xfrm>
        <a:graphic>
          <a:graphicData uri="http://schemas.openxmlformats.org/presentationml/2006/ole">
            <p:oleObj spid="_x0000_s518147" name="Chart" r:id="rId3" imgW="7772846" imgH="4115075" progId="MSGraph.Chart.8">
              <p:embed followColorScheme="full"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24F90-F66C-4098-95F1-1B00A8F08113}" type="slidenum">
              <a:rPr lang="en-US"/>
              <a:pPr/>
              <a:t>40</a:t>
            </a:fld>
            <a:endParaRPr lang="en-US"/>
          </a:p>
        </p:txBody>
      </p:sp>
      <p:graphicFrame>
        <p:nvGraphicFramePr>
          <p:cNvPr id="555010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33600"/>
          <a:ext cx="7772400" cy="4114800"/>
        </p:xfrm>
        <a:graphic>
          <a:graphicData uri="http://schemas.openxmlformats.org/presentationml/2006/ole">
            <p:oleObj spid="_x0000_s555010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55011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371600"/>
          </a:xfrm>
          <a:noFill/>
          <a:ln/>
        </p:spPr>
        <p:txBody>
          <a:bodyPr/>
          <a:lstStyle/>
          <a:p>
            <a:r>
              <a:rPr lang="en-US" sz="3600" i="0"/>
              <a:t>Remittance Senders</a:t>
            </a:r>
            <a:br>
              <a:rPr lang="en-US" sz="3600" i="0"/>
            </a:br>
            <a:r>
              <a:rPr lang="en-US" sz="2800"/>
              <a:t>Percentage of immigrant adults that send remittances regularly - 2006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5D0AD-A85A-4059-99B0-9A560CB076AC}" type="slidenum">
              <a:rPr lang="en-US"/>
              <a:pPr/>
              <a:t>41</a:t>
            </a:fld>
            <a:endParaRPr lang="en-US"/>
          </a:p>
        </p:txBody>
      </p:sp>
      <p:graphicFrame>
        <p:nvGraphicFramePr>
          <p:cNvPr id="556034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33600"/>
          <a:ext cx="7772400" cy="4114800"/>
        </p:xfrm>
        <a:graphic>
          <a:graphicData uri="http://schemas.openxmlformats.org/presentationml/2006/ole">
            <p:oleObj spid="_x0000_s556034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5603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371600"/>
          </a:xfrm>
          <a:noFill/>
          <a:ln/>
        </p:spPr>
        <p:txBody>
          <a:bodyPr/>
          <a:lstStyle/>
          <a:p>
            <a:r>
              <a:rPr lang="en-US" sz="3600" i="0"/>
              <a:t>Remittance Senders</a:t>
            </a:r>
            <a:br>
              <a:rPr lang="en-US" sz="3600" i="0"/>
            </a:br>
            <a:r>
              <a:rPr lang="en-US" sz="2800"/>
              <a:t>Percentage of immigrant adults that send remittances regularly - 2006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7E7FD-6587-4591-B13C-2D3C19C535DB}" type="slidenum">
              <a:rPr lang="en-US"/>
              <a:pPr/>
              <a:t>42</a:t>
            </a:fld>
            <a:endParaRPr lang="en-US"/>
          </a:p>
        </p:txBody>
      </p:sp>
      <p:sp>
        <p:nvSpPr>
          <p:cNvPr id="557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/>
              <a:t>The percentage of regular remittance senders that has a bank account in the United States has increased by approximately six points during the last two years.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800"/>
              <a:t>Regular remittance senders that have a bank account in the United States are more likely to be South American, over 35 years of age, and have annual household incomes of more than $20,000 a year.</a:t>
            </a:r>
          </a:p>
        </p:txBody>
      </p:sp>
      <p:sp>
        <p:nvSpPr>
          <p:cNvPr id="557059" name="Rectangle 3"/>
          <p:cNvSpPr>
            <a:spLocks noGrp="1" noChangeArrowheads="1"/>
          </p:cNvSpPr>
          <p:nvPr>
            <p:ph type="title"/>
          </p:nvPr>
        </p:nvSpPr>
        <p:spPr>
          <a:xfrm>
            <a:off x="246063" y="473075"/>
            <a:ext cx="8669337" cy="746125"/>
          </a:xfrm>
          <a:noFill/>
          <a:ln/>
        </p:spPr>
        <p:txBody>
          <a:bodyPr/>
          <a:lstStyle/>
          <a:p>
            <a:r>
              <a:rPr lang="en-US" sz="4000" i="0"/>
              <a:t>Banking practices of remittances senders</a:t>
            </a:r>
            <a:endParaRPr lang="en-US" sz="2800" i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A038-80B2-4E02-AEAD-BF48381939ED}" type="slidenum">
              <a:rPr lang="en-US"/>
              <a:pPr/>
              <a:t>43</a:t>
            </a:fld>
            <a:endParaRPr lang="en-US"/>
          </a:p>
        </p:txBody>
      </p:sp>
      <p:graphicFrame>
        <p:nvGraphicFramePr>
          <p:cNvPr id="558082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33600"/>
          <a:ext cx="7772400" cy="4114800"/>
        </p:xfrm>
        <a:graphic>
          <a:graphicData uri="http://schemas.openxmlformats.org/presentationml/2006/ole">
            <p:oleObj spid="_x0000_s558082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58083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295400"/>
          </a:xfrm>
          <a:noFill/>
          <a:ln/>
        </p:spPr>
        <p:txBody>
          <a:bodyPr/>
          <a:lstStyle/>
          <a:p>
            <a:r>
              <a:rPr lang="en-US" sz="3400" i="0"/>
              <a:t>Do you have a bank account in the </a:t>
            </a:r>
            <a:br>
              <a:rPr lang="en-US" sz="3400" i="0"/>
            </a:br>
            <a:r>
              <a:rPr lang="en-US" sz="3400" i="0"/>
              <a:t>United States?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9F09-FA5F-430D-92D0-E79AD85BD23C}" type="slidenum">
              <a:rPr lang="en-US"/>
              <a:pPr/>
              <a:t>44</a:t>
            </a:fld>
            <a:endParaRPr lang="en-US"/>
          </a:p>
        </p:txBody>
      </p:sp>
      <p:graphicFrame>
        <p:nvGraphicFramePr>
          <p:cNvPr id="559106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47888"/>
          <a:ext cx="7772400" cy="4114800"/>
        </p:xfrm>
        <a:graphic>
          <a:graphicData uri="http://schemas.openxmlformats.org/presentationml/2006/ole">
            <p:oleObj spid="_x0000_s559106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59107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524000"/>
          </a:xfrm>
          <a:noFill/>
          <a:ln/>
        </p:spPr>
        <p:txBody>
          <a:bodyPr/>
          <a:lstStyle/>
          <a:p>
            <a:r>
              <a:rPr lang="en-US" sz="3400" i="0"/>
              <a:t>Do you have a bank account in the </a:t>
            </a:r>
            <a:br>
              <a:rPr lang="en-US" sz="3400" i="0"/>
            </a:br>
            <a:r>
              <a:rPr lang="en-US" sz="3400" i="0"/>
              <a:t>United States?</a:t>
            </a:r>
            <a:br>
              <a:rPr lang="en-US" sz="3400" i="0"/>
            </a:br>
            <a:r>
              <a:rPr lang="en-US" sz="2800"/>
              <a:t>By country of birth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3D680-8CD2-4528-B6DC-C2ADE86FB390}" type="slidenum">
              <a:rPr lang="en-US"/>
              <a:pPr/>
              <a:t>45</a:t>
            </a:fld>
            <a:endParaRPr lang="en-US"/>
          </a:p>
        </p:txBody>
      </p:sp>
      <p:graphicFrame>
        <p:nvGraphicFramePr>
          <p:cNvPr id="560130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47888"/>
          <a:ext cx="7772400" cy="4114800"/>
        </p:xfrm>
        <a:graphic>
          <a:graphicData uri="http://schemas.openxmlformats.org/presentationml/2006/ole">
            <p:oleObj spid="_x0000_s560130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60131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524000"/>
          </a:xfrm>
          <a:noFill/>
          <a:ln/>
        </p:spPr>
        <p:txBody>
          <a:bodyPr/>
          <a:lstStyle/>
          <a:p>
            <a:r>
              <a:rPr lang="en-US" sz="3400" i="0"/>
              <a:t>Do you have a bank account in the </a:t>
            </a:r>
            <a:br>
              <a:rPr lang="en-US" sz="3400" i="0"/>
            </a:br>
            <a:r>
              <a:rPr lang="en-US" sz="3400" i="0"/>
              <a:t>United States?</a:t>
            </a:r>
            <a:br>
              <a:rPr lang="en-US" sz="3400" i="0"/>
            </a:br>
            <a:r>
              <a:rPr lang="en-US" sz="2800"/>
              <a:t>By age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15FD0-DA28-46C3-81D4-B7F8A222F45B}" type="slidenum">
              <a:rPr lang="en-US"/>
              <a:pPr/>
              <a:t>46</a:t>
            </a:fld>
            <a:endParaRPr lang="en-US"/>
          </a:p>
        </p:txBody>
      </p:sp>
      <p:graphicFrame>
        <p:nvGraphicFramePr>
          <p:cNvPr id="561154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47888"/>
          <a:ext cx="7772400" cy="4114800"/>
        </p:xfrm>
        <a:graphic>
          <a:graphicData uri="http://schemas.openxmlformats.org/presentationml/2006/ole">
            <p:oleObj spid="_x0000_s561154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6115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524000"/>
          </a:xfrm>
          <a:noFill/>
          <a:ln/>
        </p:spPr>
        <p:txBody>
          <a:bodyPr/>
          <a:lstStyle/>
          <a:p>
            <a:r>
              <a:rPr lang="en-US" sz="3400" i="0"/>
              <a:t>Do you have a bank account in the </a:t>
            </a:r>
            <a:br>
              <a:rPr lang="en-US" sz="3400" i="0"/>
            </a:br>
            <a:r>
              <a:rPr lang="en-US" sz="3400" i="0"/>
              <a:t>United States?</a:t>
            </a:r>
            <a:br>
              <a:rPr lang="en-US" sz="3400" i="0"/>
            </a:br>
            <a:r>
              <a:rPr lang="en-US" sz="2800"/>
              <a:t>By annual household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2620A-F166-47BD-8902-C48970877BC8}" type="slidenum">
              <a:rPr lang="en-US"/>
              <a:pPr/>
              <a:t>47</a:t>
            </a:fld>
            <a:endParaRPr lang="en-US"/>
          </a:p>
        </p:txBody>
      </p:sp>
      <p:graphicFrame>
        <p:nvGraphicFramePr>
          <p:cNvPr id="562178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47888"/>
          <a:ext cx="7772400" cy="4114800"/>
        </p:xfrm>
        <a:graphic>
          <a:graphicData uri="http://schemas.openxmlformats.org/presentationml/2006/ole">
            <p:oleObj spid="_x0000_s562178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62179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524000"/>
          </a:xfrm>
          <a:noFill/>
          <a:ln/>
        </p:spPr>
        <p:txBody>
          <a:bodyPr/>
          <a:lstStyle/>
          <a:p>
            <a:r>
              <a:rPr lang="en-US" sz="3400" i="0"/>
              <a:t>Do you have a bank account in the </a:t>
            </a:r>
            <a:br>
              <a:rPr lang="en-US" sz="3400" i="0"/>
            </a:br>
            <a:r>
              <a:rPr lang="en-US" sz="3400" i="0"/>
              <a:t>United States?</a:t>
            </a:r>
            <a:br>
              <a:rPr lang="en-US" sz="3400" i="0"/>
            </a:br>
            <a:r>
              <a:rPr lang="en-US" sz="2800"/>
              <a:t>By legal status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828800"/>
            <a:ext cx="8305800" cy="2362200"/>
          </a:xfrm>
        </p:spPr>
        <p:txBody>
          <a:bodyPr/>
          <a:lstStyle/>
          <a:p>
            <a:r>
              <a:rPr lang="en-US" i="0"/>
              <a:t>Investment Potential of Remittances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4191-D50F-4895-AF77-9423D240AF90}" type="slidenum">
              <a:rPr lang="en-US"/>
              <a:pPr/>
              <a:t>49</a:t>
            </a:fld>
            <a:endParaRPr lang="en-US"/>
          </a:p>
        </p:txBody>
      </p:sp>
      <p:sp>
        <p:nvSpPr>
          <p:cNvPr id="5642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763000" cy="2438400"/>
          </a:xfrm>
        </p:spPr>
        <p:txBody>
          <a:bodyPr/>
          <a:lstStyle/>
          <a:p>
            <a:pPr marL="812800" indent="-812800">
              <a:buFontTx/>
              <a:buChar char="•"/>
            </a:pPr>
            <a:r>
              <a:rPr lang="en-US" sz="3000"/>
              <a:t>There is substantial evidence from the studies that the remittance process can help millions of Latin American and Caribbean families establish credit and have access to valuable financial services.</a:t>
            </a:r>
          </a:p>
        </p:txBody>
      </p:sp>
      <p:pic>
        <p:nvPicPr>
          <p:cNvPr id="564227" name="Picture 3" descr="medellin_mark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86200"/>
            <a:ext cx="3790950" cy="2363788"/>
          </a:xfrm>
          <a:prstGeom prst="rect">
            <a:avLst/>
          </a:prstGeom>
          <a:noFill/>
        </p:spPr>
      </p:pic>
      <p:pic>
        <p:nvPicPr>
          <p:cNvPr id="564228" name="Picture 4" descr="perumark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886200"/>
            <a:ext cx="3238500" cy="2428875"/>
          </a:xfrm>
          <a:prstGeom prst="rect">
            <a:avLst/>
          </a:prstGeom>
          <a:noFill/>
        </p:spPr>
      </p:pic>
      <p:sp>
        <p:nvSpPr>
          <p:cNvPr id="564229" name="Rectangle 5"/>
          <p:cNvSpPr>
            <a:spLocks noGrp="1" noChangeArrowheads="1"/>
          </p:cNvSpPr>
          <p:nvPr>
            <p:ph type="title"/>
          </p:nvPr>
        </p:nvSpPr>
        <p:spPr>
          <a:xfrm>
            <a:off x="246063" y="473075"/>
            <a:ext cx="8669337" cy="746125"/>
          </a:xfrm>
          <a:noFill/>
          <a:ln/>
        </p:spPr>
        <p:txBody>
          <a:bodyPr/>
          <a:lstStyle/>
          <a:p>
            <a:r>
              <a:rPr lang="en-US" sz="4000" i="0"/>
              <a:t>Major findings</a:t>
            </a:r>
            <a:endParaRPr lang="en-US" sz="2800" i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6B760-1CFD-40C1-B5AA-7F7FC887717C}" type="slidenum">
              <a:rPr lang="en-US"/>
              <a:pPr/>
              <a:t>5</a:t>
            </a:fld>
            <a:endParaRPr lang="en-US"/>
          </a:p>
        </p:txBody>
      </p:sp>
      <p:graphicFrame>
        <p:nvGraphicFramePr>
          <p:cNvPr id="519170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533400" y="1828800"/>
          <a:ext cx="7924800" cy="4433888"/>
        </p:xfrm>
        <a:graphic>
          <a:graphicData uri="http://schemas.openxmlformats.org/presentationml/2006/ole">
            <p:oleObj spid="_x0000_s519170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19171" name="Rectangle 3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7772400" cy="746125"/>
          </a:xfrm>
          <a:noFill/>
          <a:ln/>
        </p:spPr>
        <p:txBody>
          <a:bodyPr/>
          <a:lstStyle/>
          <a:p>
            <a:r>
              <a:rPr lang="en-US" sz="4000" i="0"/>
              <a:t>Age of Remittance Senders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9A8EB-B589-45C4-AD21-7A805B64EF62}" type="slidenum">
              <a:rPr lang="en-US"/>
              <a:pPr/>
              <a:t>50</a:t>
            </a:fld>
            <a:endParaRPr lang="en-US"/>
          </a:p>
        </p:txBody>
      </p:sp>
      <p:sp>
        <p:nvSpPr>
          <p:cNvPr id="565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473075"/>
            <a:ext cx="8669337" cy="746125"/>
          </a:xfrm>
          <a:noFill/>
          <a:ln/>
        </p:spPr>
        <p:txBody>
          <a:bodyPr/>
          <a:lstStyle/>
          <a:p>
            <a:r>
              <a:rPr lang="en-US" sz="4000" i="0"/>
              <a:t>Major findings</a:t>
            </a:r>
            <a:endParaRPr lang="en-US" sz="2800" i="0"/>
          </a:p>
        </p:txBody>
      </p:sp>
      <p:sp>
        <p:nvSpPr>
          <p:cNvPr id="565251" name="Rectangle 3"/>
          <p:cNvSpPr>
            <a:spLocks noChangeArrowheads="1"/>
          </p:cNvSpPr>
          <p:nvPr/>
        </p:nvSpPr>
        <p:spPr bwMode="auto">
          <a:xfrm>
            <a:off x="228600" y="1371600"/>
            <a:ext cx="8763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812800" indent="-812800">
              <a:spcBef>
                <a:spcPct val="20000"/>
              </a:spcBef>
              <a:buFontTx/>
              <a:buChar char="•"/>
            </a:pPr>
            <a:r>
              <a:rPr lang="en-US" sz="3400">
                <a:cs typeface="Tahoma" pitchFamily="34" charset="0"/>
              </a:rPr>
              <a:t>Insurance and banking investment products were most attractive to remittance senders and recipients in both the United States and LAC. Housing and educational investment products were also of great interest.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8D336-AB1A-4430-B9A1-6BF5E1FDC488}" type="slidenum">
              <a:rPr lang="en-US"/>
              <a:pPr/>
              <a:t>51</a:t>
            </a:fld>
            <a:endParaRPr lang="en-US"/>
          </a:p>
        </p:txBody>
      </p:sp>
      <p:graphicFrame>
        <p:nvGraphicFramePr>
          <p:cNvPr id="566274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209800"/>
          <a:ext cx="7772400" cy="4114800"/>
        </p:xfrm>
        <a:graphic>
          <a:graphicData uri="http://schemas.openxmlformats.org/presentationml/2006/ole">
            <p:oleObj spid="_x0000_s566274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6627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82000" cy="1524000"/>
          </a:xfrm>
          <a:noFill/>
          <a:ln/>
        </p:spPr>
        <p:txBody>
          <a:bodyPr/>
          <a:lstStyle/>
          <a:p>
            <a:r>
              <a:rPr lang="en-US" sz="3400" i="0"/>
              <a:t>Financial Investment Products</a:t>
            </a:r>
            <a:br>
              <a:rPr lang="en-US" sz="3400" i="0"/>
            </a:br>
            <a:r>
              <a:rPr lang="en-US" sz="2800"/>
              <a:t>First and second choices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FE074-3F9B-417D-8D96-4A59BFAF01DD}" type="slidenum">
              <a:rPr lang="en-US"/>
              <a:pPr/>
              <a:t>6</a:t>
            </a:fld>
            <a:endParaRPr lang="en-US"/>
          </a:p>
        </p:txBody>
      </p:sp>
      <p:graphicFrame>
        <p:nvGraphicFramePr>
          <p:cNvPr id="520194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47888"/>
          <a:ext cx="7772400" cy="4114800"/>
        </p:xfrm>
        <a:graphic>
          <a:graphicData uri="http://schemas.openxmlformats.org/presentationml/2006/ole">
            <p:oleObj spid="_x0000_s520194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20195" name="Rectangle 3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7772400" cy="746125"/>
          </a:xfrm>
          <a:noFill/>
          <a:ln/>
        </p:spPr>
        <p:txBody>
          <a:bodyPr/>
          <a:lstStyle/>
          <a:p>
            <a:r>
              <a:rPr lang="en-US" sz="4000" i="0"/>
              <a:t>Age by Country of Birth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C7AB5-391B-4B7F-B71B-36460198AE85}" type="slidenum">
              <a:rPr lang="en-US"/>
              <a:pPr/>
              <a:t>7</a:t>
            </a:fld>
            <a:endParaRPr lang="en-US"/>
          </a:p>
        </p:txBody>
      </p:sp>
      <p:graphicFrame>
        <p:nvGraphicFramePr>
          <p:cNvPr id="521218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47888"/>
          <a:ext cx="7772400" cy="4114800"/>
        </p:xfrm>
        <a:graphic>
          <a:graphicData uri="http://schemas.openxmlformats.org/presentationml/2006/ole">
            <p:oleObj spid="_x0000_s521218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21219" name="Rectangle 3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7772400" cy="746125"/>
          </a:xfrm>
          <a:noFill/>
          <a:ln/>
        </p:spPr>
        <p:txBody>
          <a:bodyPr/>
          <a:lstStyle/>
          <a:p>
            <a:r>
              <a:rPr lang="en-US" sz="4000" i="0"/>
              <a:t>Residency in the United States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A7BE4-53D9-4AB0-8A8A-ABD513EECB07}" type="slidenum">
              <a:rPr lang="en-US"/>
              <a:pPr/>
              <a:t>8</a:t>
            </a:fld>
            <a:endParaRPr lang="en-US"/>
          </a:p>
        </p:txBody>
      </p:sp>
      <p:graphicFrame>
        <p:nvGraphicFramePr>
          <p:cNvPr id="522242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33600"/>
          <a:ext cx="7772400" cy="4114800"/>
        </p:xfrm>
        <a:graphic>
          <a:graphicData uri="http://schemas.openxmlformats.org/presentationml/2006/ole">
            <p:oleObj spid="_x0000_s522242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22243" name="Rectangle 3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7772400" cy="746125"/>
          </a:xfrm>
          <a:noFill/>
          <a:ln/>
        </p:spPr>
        <p:txBody>
          <a:bodyPr/>
          <a:lstStyle/>
          <a:p>
            <a:r>
              <a:rPr lang="en-US" sz="4000" i="0"/>
              <a:t>Residency in the United States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D9B6F-C868-4F9C-B290-71739C5C6F0C}" type="slidenum">
              <a:rPr lang="en-US"/>
              <a:pPr/>
              <a:t>9</a:t>
            </a:fld>
            <a:endParaRPr lang="en-US"/>
          </a:p>
        </p:txBody>
      </p:sp>
      <p:graphicFrame>
        <p:nvGraphicFramePr>
          <p:cNvPr id="523266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2147888"/>
          <a:ext cx="7772400" cy="4114800"/>
        </p:xfrm>
        <a:graphic>
          <a:graphicData uri="http://schemas.openxmlformats.org/presentationml/2006/ole">
            <p:oleObj spid="_x0000_s523266" name="Chart" r:id="rId3" imgW="7772846" imgH="4115075" progId="MSGraph.Chart.8">
              <p:embed followColorScheme="full"/>
            </p:oleObj>
          </a:graphicData>
        </a:graphic>
      </p:graphicFrame>
      <p:sp>
        <p:nvSpPr>
          <p:cNvPr id="523267" name="Rectangle 3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7772400" cy="746125"/>
          </a:xfrm>
          <a:noFill/>
          <a:ln/>
        </p:spPr>
        <p:txBody>
          <a:bodyPr/>
          <a:lstStyle/>
          <a:p>
            <a:r>
              <a:rPr lang="en-US" sz="4000" i="0"/>
              <a:t>Annual Household Income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al design template">
  <a:themeElements>
    <a:clrScheme name="Global design template 4">
      <a:dk1>
        <a:srgbClr val="000000"/>
      </a:dk1>
      <a:lt1>
        <a:srgbClr val="FFFFFF"/>
      </a:lt1>
      <a:dk2>
        <a:srgbClr val="000066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BFDFFF"/>
      </a:hlink>
      <a:folHlink>
        <a:srgbClr val="99CCFF"/>
      </a:folHlink>
    </a:clrScheme>
    <a:fontScheme name="Global design template">
      <a:majorFont>
        <a:latin typeface="Times New Roman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Global design template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design template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design templat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design template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design template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design template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design template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design template 8">
        <a:dk1>
          <a:srgbClr val="1B3753"/>
        </a:dk1>
        <a:lt1>
          <a:srgbClr val="FFFFFF"/>
        </a:lt1>
        <a:dk2>
          <a:srgbClr val="009999"/>
        </a:dk2>
        <a:lt2>
          <a:srgbClr val="FFF385"/>
        </a:lt2>
        <a:accent1>
          <a:srgbClr val="9AE6C0"/>
        </a:accent1>
        <a:accent2>
          <a:srgbClr val="0099CC"/>
        </a:accent2>
        <a:accent3>
          <a:srgbClr val="AACACA"/>
        </a:accent3>
        <a:accent4>
          <a:srgbClr val="DADADA"/>
        </a:accent4>
        <a:accent5>
          <a:srgbClr val="CAF0DC"/>
        </a:accent5>
        <a:accent6>
          <a:srgbClr val="008AB9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design template 9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Designs\Sumi Painting.pot</Template>
  <TotalTime>3180</TotalTime>
  <Words>1233</Words>
  <Application>Microsoft Office PowerPoint</Application>
  <PresentationFormat>On-screen Show (4:3)</PresentationFormat>
  <Paragraphs>297</Paragraphs>
  <Slides>51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58" baseType="lpstr">
      <vt:lpstr>Arial</vt:lpstr>
      <vt:lpstr>Times New Roman</vt:lpstr>
      <vt:lpstr>Tahoma</vt:lpstr>
      <vt:lpstr>Wingdings</vt:lpstr>
      <vt:lpstr>Global design template</vt:lpstr>
      <vt:lpstr>Microsoft Photo Editor 3.0 Photo</vt:lpstr>
      <vt:lpstr>Microsoft Graph 2000 Chart</vt:lpstr>
      <vt:lpstr>Public Opinion Research Study of Latin American Remittance Senders in the United States   October 18, 2006</vt:lpstr>
      <vt:lpstr>Methodology</vt:lpstr>
      <vt:lpstr>Demographics of Remittance Senders</vt:lpstr>
      <vt:lpstr>Age of Remittance Senders</vt:lpstr>
      <vt:lpstr>Age of Remittance Senders</vt:lpstr>
      <vt:lpstr>Age by Country of Birth</vt:lpstr>
      <vt:lpstr>Residency in the United States</vt:lpstr>
      <vt:lpstr>Residency in the United States</vt:lpstr>
      <vt:lpstr>Annual Household Income</vt:lpstr>
      <vt:lpstr>Gender</vt:lpstr>
      <vt:lpstr>IMMIGRATION – The key dynamic</vt:lpstr>
      <vt:lpstr>Did you have a full-time job in Latin America before you came to the  United States?</vt:lpstr>
      <vt:lpstr>More or less, how much money did you make monthly at your last job in Latin America?</vt:lpstr>
      <vt:lpstr>When you first came to the U.S., how long did it take you to find work?</vt:lpstr>
      <vt:lpstr>More or less, how much did you make monthly at your first job in the U.S.?</vt:lpstr>
      <vt:lpstr>REMITTANCES – United States to Latin America</vt:lpstr>
      <vt:lpstr>Have you ever sent money to your family member in Latin America?</vt:lpstr>
      <vt:lpstr>Have you ever sent money to your family member in Latin America?</vt:lpstr>
      <vt:lpstr>Have you ever sent money to your family member in Latin America? By country of birth</vt:lpstr>
      <vt:lpstr>Have you ever sent money to your family member in Latin America? By annual household income</vt:lpstr>
      <vt:lpstr>Have you ever sent money to your family member in Latin America? By residency in the United States</vt:lpstr>
      <vt:lpstr>How frequently do you send money to your family member?</vt:lpstr>
      <vt:lpstr>How frequently do you send money to your family member?</vt:lpstr>
      <vt:lpstr>The average remittance to  Latin America from the  United States is $300.</vt:lpstr>
      <vt:lpstr>How much money, on average, do you send?</vt:lpstr>
      <vt:lpstr>How do you usually send money to your family in Latin America?</vt:lpstr>
      <vt:lpstr>How do you usually send money to your family in Latin America?</vt:lpstr>
      <vt:lpstr>U.S. Regional Distribution of Remittances to Latin America</vt:lpstr>
      <vt:lpstr>Total Money Sent </vt:lpstr>
      <vt:lpstr>Total Money Sent Remittances to Latin America from the U.S. - 2006</vt:lpstr>
      <vt:lpstr>Total Money Sent Remittances to Latin America from the U.S. - 2006</vt:lpstr>
      <vt:lpstr>Total Money Sent Remittances to Latin America from the U.S. - 2006</vt:lpstr>
      <vt:lpstr>Total Money Sent Remittances to Latin America from the U.S. - 2006</vt:lpstr>
      <vt:lpstr>Total Money Sent Remittances to Latin America from the U.S. - 2006</vt:lpstr>
      <vt:lpstr>Total Money Sent </vt:lpstr>
      <vt:lpstr>Total Money Sent </vt:lpstr>
      <vt:lpstr>Total Money Sent </vt:lpstr>
      <vt:lpstr>Total Money Sent </vt:lpstr>
      <vt:lpstr>Total Money Sent </vt:lpstr>
      <vt:lpstr>Remittance Senders Percentage of immigrant adults that send remittances regularly - 2006</vt:lpstr>
      <vt:lpstr>Remittance Senders Percentage of immigrant adults that send remittances regularly - 2006</vt:lpstr>
      <vt:lpstr>Banking practices of remittances senders</vt:lpstr>
      <vt:lpstr>Do you have a bank account in the  United States?</vt:lpstr>
      <vt:lpstr>Do you have a bank account in the  United States? By country of birth</vt:lpstr>
      <vt:lpstr>Do you have a bank account in the  United States? By age</vt:lpstr>
      <vt:lpstr>Do you have a bank account in the  United States? By annual household</vt:lpstr>
      <vt:lpstr>Do you have a bank account in the  United States? By legal status</vt:lpstr>
      <vt:lpstr>Investment Potential of Remittances</vt:lpstr>
      <vt:lpstr>Major findings</vt:lpstr>
      <vt:lpstr>Major findings</vt:lpstr>
      <vt:lpstr>Financial Investment Products First and second choices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Potential Impact of Remittances on the Regional Economy</dc:title>
  <dc:creator>Scott Gardner</dc:creator>
  <cp:lastModifiedBy>anarod</cp:lastModifiedBy>
  <cp:revision>88</cp:revision>
  <dcterms:created xsi:type="dcterms:W3CDTF">2006-06-06T17:35:31Z</dcterms:created>
  <dcterms:modified xsi:type="dcterms:W3CDTF">2010-07-11T22:26:20Z</dcterms:modified>
</cp:coreProperties>
</file>