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0" r:id="rId6"/>
    <p:sldId id="261" r:id="rId7"/>
    <p:sldId id="264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Tahoma" pitchFamily="34" charset="0"/>
      <p:regular r:id="rId14"/>
      <p:bold r:id="rId15"/>
    </p:embeddedFont>
    <p:embeddedFont>
      <p:font typeface="SimSun" pitchFamily="2" charset="-122"/>
      <p:regular r:id="rId16"/>
    </p:embeddedFont>
    <p:embeddedFont>
      <p:font typeface="Book Antiqua" pitchFamily="18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B52408-2F5A-4C9D-B648-9485A2573C01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33952E-E8A3-4C14-A331-0FE7147D7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77D6E6-820D-413C-92E0-18E5D5B30A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1F0BB5-49BD-43F5-9664-E9B895D810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F59D-CA86-4576-8FF5-9FDA27208E46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51A0-A111-4DA8-8910-E48C7A1CF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2396-B6A7-43E3-BB1D-9DACB73476A3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3DC2-CFC4-465A-A48F-1833E448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F0C1-63ED-4CC0-A8CC-43EA657A02EA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F851-A7CC-45D9-9A70-796C0389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C0A7-9EC5-46C5-9E44-079E0DAEA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F049A-0819-4D0E-AE3B-577E2ACA388C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0C50-D6DE-4445-91E0-D087AF02A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A5BF-9FB4-4AC0-8239-A4F364320B2C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F829-3EEE-4029-8138-FC1E6C4C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DDDAB-6A5A-4650-9277-7A580A2D372B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2310-253A-4E61-8DDC-90A385941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804E-CD88-46CD-824F-D155C698BFD4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4085-2A64-4ECC-A90A-BD17A6486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2045-9C49-4369-B347-7A71F66BCC17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23FF-E96E-424A-9EE3-76BFF3C07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6F1CB-4DB2-4267-B23D-61E3BCB2C00D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C680-F974-428B-93B6-1E9EF9F97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D653-8921-448B-A2E4-EEBB734628A7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7EDC-6C61-43EE-9CF7-12A6D9AA7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8759-7F03-449C-A6FB-BF270F4DD292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100B-A11F-4939-BB7C-0F66B7952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D808B2-36B3-4492-AB22-B86A48115CA2}" type="datetimeFigureOut">
              <a:rPr lang="en-US"/>
              <a:pPr>
                <a:defRPr/>
              </a:pPr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28B8E3-6EBD-443F-B171-DBA10E974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924800" cy="2133600"/>
          </a:xfrm>
        </p:spPr>
        <p:txBody>
          <a:bodyPr/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Productivity and Human Capital:</a:t>
            </a:r>
            <a:br>
              <a:rPr lang="en-US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Missing Incentives and Coalitions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 Ross Schneider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Political Science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Massachusetts Institute of Technology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Politics of institutional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 just North assumption that inefficient institutions are maintained by powerful beneficiaries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Powerful relative to what?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Pro-productivity coalition that is missing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Requires prior examination of topography of economic agents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Vale versus Samsung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Vale faces little competitive pressure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dirty="0" smtClean="0"/>
              <a:t>Trains own workers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dirty="0" smtClean="0"/>
              <a:t>Students need not acquire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Markets in Latin America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362200"/>
            <a:ext cx="3810000" cy="2895600"/>
          </a:xfrm>
        </p:spPr>
        <p:txBody>
          <a:bodyPr/>
          <a:lstStyle/>
          <a:p>
            <a:r>
              <a:rPr lang="en-US" sz="2400" smtClean="0"/>
              <a:t>Weak unions</a:t>
            </a:r>
          </a:p>
          <a:p>
            <a:pPr lvl="1"/>
            <a:r>
              <a:rPr lang="en-US" sz="2000" smtClean="0"/>
              <a:t>No alternative plant-level intermediation</a:t>
            </a:r>
          </a:p>
          <a:p>
            <a:r>
              <a:rPr lang="en-US" sz="2400" smtClean="0"/>
              <a:t>High regulation</a:t>
            </a:r>
          </a:p>
          <a:p>
            <a:r>
              <a:rPr lang="en-US" sz="2400" smtClean="0"/>
              <a:t>Short tenure</a:t>
            </a:r>
          </a:p>
          <a:p>
            <a:r>
              <a:rPr lang="en-US" sz="2400" smtClean="0"/>
              <a:t>Large informal sector</a:t>
            </a:r>
          </a:p>
        </p:txBody>
      </p:sp>
      <p:graphicFrame>
        <p:nvGraphicFramePr>
          <p:cNvPr id="4132" name="Group 36"/>
          <p:cNvGraphicFramePr>
            <a:graphicFrameLocks noGrp="1"/>
          </p:cNvGraphicFramePr>
          <p:nvPr>
            <p:ph sz="half" idx="2"/>
          </p:nvPr>
        </p:nvGraphicFramePr>
        <p:xfrm>
          <a:off x="4114800" y="2057400"/>
          <a:ext cx="4800600" cy="3299653"/>
        </p:xfrm>
        <a:graphic>
          <a:graphicData uri="http://schemas.openxmlformats.org/drawingml/2006/table">
            <a:tbl>
              <a:tblPr/>
              <a:tblGrid>
                <a:gridCol w="1920240"/>
                <a:gridCol w="760095"/>
                <a:gridCol w="1240155"/>
                <a:gridCol w="880110"/>
              </a:tblGrid>
              <a:tr h="691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Latin America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Union density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Labor market regulation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Job tenure (median years)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Informal economy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Incentives to invest in Human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81400"/>
            <a:ext cx="2971800" cy="1905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High turnover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Movement among sectors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Low skill expansion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Service sector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Raw materials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6600" y="2743200"/>
          <a:ext cx="5715001" cy="3886198"/>
        </p:xfrm>
        <a:graphic>
          <a:graphicData uri="http://schemas.openxmlformats.org/drawingml/2006/table">
            <a:tbl>
              <a:tblPr/>
              <a:tblGrid>
                <a:gridCol w="1646695"/>
                <a:gridCol w="1020305"/>
                <a:gridCol w="990600"/>
                <a:gridCol w="1088756"/>
                <a:gridCol w="968645"/>
              </a:tblGrid>
              <a:tr h="554275">
                <a:tc>
                  <a:txBody>
                    <a:bodyPr/>
                    <a:lstStyle/>
                    <a:p>
                      <a:pPr marL="91440" marR="0" indent="-9144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960" marR="859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Sector</a:t>
                      </a:r>
                      <a:endParaRPr lang="en-US" sz="16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Primary</a:t>
                      </a:r>
                      <a:endParaRPr lang="en-US" sz="16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Secondary</a:t>
                      </a:r>
                      <a:endParaRPr lang="en-US" sz="16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Tertiary</a:t>
                      </a:r>
                      <a:endParaRPr lang="en-US" sz="16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Labor-intensive</a:t>
                      </a:r>
                      <a:endParaRPr lang="en-US" sz="1200" b="1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Camargo Corrêa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Diversified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58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Andrade Gutierrez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Diversified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62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24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Sadia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Meatpacking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58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36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6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Perdigão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Meatpacking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47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42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11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Capital intensive</a:t>
                      </a:r>
                      <a:endParaRPr lang="en-US" sz="1200" b="1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Gerdau 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Steel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68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19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3834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Votorantim (</a:t>
                      </a:r>
                      <a:r>
                        <a:rPr lang="fr-FR" sz="1200" dirty="0" err="1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only</a:t>
                      </a: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cellulose)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Pulp and paper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54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36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 err="1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Services</a:t>
                      </a:r>
                      <a:endParaRPr lang="en-US" sz="1200" b="1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00008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Unibanco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Banking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2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48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Bradesco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Banking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82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Itausa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Banking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53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46</a:t>
                      </a:r>
                      <a:endParaRPr lang="en-US" sz="120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813">
                <a:tc>
                  <a:txBody>
                    <a:bodyPr/>
                    <a:lstStyle/>
                    <a:p>
                      <a:pPr marL="9144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Telemar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Telecom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25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8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72</a:t>
                      </a:r>
                      <a:endParaRPr lang="en-US" sz="1200" dirty="0">
                        <a:solidFill>
                          <a:srgbClr val="000080"/>
                        </a:solidFill>
                        <a:latin typeface="Book Antiqua"/>
                        <a:ea typeface="SimSun"/>
                        <a:cs typeface="Times New Roman"/>
                      </a:endParaRPr>
                    </a:p>
                  </a:txBody>
                  <a:tcPr marL="85960" marR="85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9000" y="1524000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6" tIns="0" rIns="0" bIns="0" anchor="ctr"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Percentages of Employees of Selected Business Groups in Brazil with Primary, Secondary, and Tertiary Education, 2005–6</a:t>
            </a:r>
            <a:endParaRPr lang="en-US" altLang="zh-CN" sz="2000" dirty="0">
              <a:solidFill>
                <a:schemeClr val="accent4">
                  <a:lumMod val="20000"/>
                  <a:lumOff val="8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Politics of investment in training and education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Vale story</a:t>
            </a:r>
          </a:p>
          <a:p>
            <a:pPr lvl="1"/>
            <a:r>
              <a:rPr lang="en-US" smtClean="0"/>
              <a:t>Vale trains workers, so governments do not</a:t>
            </a:r>
          </a:p>
          <a:p>
            <a:r>
              <a:rPr lang="en-US" smtClean="0"/>
              <a:t>Large firms train workers, so students have fewer incentives to study</a:t>
            </a:r>
          </a:p>
          <a:p>
            <a:pPr lvl="1"/>
            <a:r>
              <a:rPr lang="en-US" smtClean="0"/>
              <a:t>Families fewer incentives to make political demands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Anomaly of labor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133600"/>
            <a:ext cx="3886200" cy="39163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Labor regulation high by international standards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Labor regulation was least reformed of 10 dimensions of Washington consensus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 usual explanations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residual labor power, especially when reform enacted by labor based parties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Regulations are optional, and constitute a progressive tax on profitable firms</a:t>
            </a:r>
          </a:p>
        </p:txBody>
      </p:sp>
      <p:pic>
        <p:nvPicPr>
          <p:cNvPr id="1026" name="Picture 2" descr="K:\eudora\attach\protection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4937125" cy="4572000"/>
          </a:xfrm>
          <a:prstGeom prst="rect">
            <a:avLst/>
          </a:prstGeom>
          <a:solidFill>
            <a:schemeClr val="accent2">
              <a:lumMod val="60000"/>
              <a:lumOff val="40000"/>
              <a:alpha val="22000"/>
            </a:schemeClr>
          </a:solidFill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28600" y="5934075"/>
            <a:ext cx="4724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Key:  bold line is median, box is 25-75</a:t>
            </a:r>
            <a:r>
              <a:rPr lang="en-US" sz="1400" baseline="30000">
                <a:latin typeface="Calibri" pitchFamily="34" charset="0"/>
              </a:rPr>
              <a:t>th</a:t>
            </a:r>
            <a:r>
              <a:rPr lang="en-US" sz="1400">
                <a:latin typeface="Calibri" pitchFamily="34" charset="0"/>
              </a:rPr>
              <a:t> percentile.  AME – Southeast Asia; HME – Latin America; CME – Europe; LME -- Anglo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High severance pay protects investment in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possibility is that big business does not oppose high severance pay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Big business has had power to push through a lot of reforms, so why wouldn’t it be able to with labor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firms invest in training, then how can they protect that investment from poaching?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High severance pay ties worker to firm and protects investment in skills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Shift focus from blocking/obstacle, to preferences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999</TotalTime>
  <Words>412</Words>
  <Application>Microsoft Office PowerPoint</Application>
  <PresentationFormat>On-screen Show (4:3)</PresentationFormat>
  <Paragraphs>124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Arial</vt:lpstr>
      <vt:lpstr>Times New Roman</vt:lpstr>
      <vt:lpstr>Tahoma</vt:lpstr>
      <vt:lpstr>Wingdings</vt:lpstr>
      <vt:lpstr>SimSun</vt:lpstr>
      <vt:lpstr>Book Antiqua</vt:lpstr>
      <vt:lpstr>Office Theme</vt:lpstr>
      <vt:lpstr>Productivity and Human Capital:  Missing Incentives and Coalitions</vt:lpstr>
      <vt:lpstr>Politics of institutional change</vt:lpstr>
      <vt:lpstr>Labor Markets in Latin America</vt:lpstr>
      <vt:lpstr>Incentives to invest in Human capital</vt:lpstr>
      <vt:lpstr>Politics of investment in training and education</vt:lpstr>
      <vt:lpstr>Anomaly of labor regulation</vt:lpstr>
      <vt:lpstr>High severance pay protects investment in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Mechanisms in Social Services: Incentives, Institutions, and Politics</dc:title>
  <dc:creator>Ben</dc:creator>
  <cp:lastModifiedBy>anarod</cp:lastModifiedBy>
  <cp:revision>109</cp:revision>
  <dcterms:created xsi:type="dcterms:W3CDTF">2009-01-17T21:05:05Z</dcterms:created>
  <dcterms:modified xsi:type="dcterms:W3CDTF">2010-07-13T13:13:15Z</dcterms:modified>
</cp:coreProperties>
</file>