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handoutMasterIdLst>
    <p:handoutMasterId r:id="rId30"/>
  </p:handoutMasterIdLst>
  <p:sldIdLst>
    <p:sldId id="278" r:id="rId2"/>
    <p:sldId id="260" r:id="rId3"/>
    <p:sldId id="286" r:id="rId4"/>
    <p:sldId id="289" r:id="rId5"/>
    <p:sldId id="287" r:id="rId6"/>
    <p:sldId id="290" r:id="rId7"/>
    <p:sldId id="291" r:id="rId8"/>
    <p:sldId id="292" r:id="rId9"/>
    <p:sldId id="293" r:id="rId10"/>
    <p:sldId id="299" r:id="rId11"/>
    <p:sldId id="294" r:id="rId12"/>
    <p:sldId id="295" r:id="rId13"/>
    <p:sldId id="300" r:id="rId14"/>
    <p:sldId id="297" r:id="rId15"/>
    <p:sldId id="296" r:id="rId16"/>
    <p:sldId id="301" r:id="rId17"/>
    <p:sldId id="270" r:id="rId18"/>
    <p:sldId id="302" r:id="rId19"/>
    <p:sldId id="275" r:id="rId20"/>
    <p:sldId id="269" r:id="rId21"/>
    <p:sldId id="264" r:id="rId22"/>
    <p:sldId id="305" r:id="rId23"/>
    <p:sldId id="288" r:id="rId24"/>
    <p:sldId id="303" r:id="rId25"/>
    <p:sldId id="298" r:id="rId26"/>
    <p:sldId id="307" r:id="rId27"/>
    <p:sldId id="306" r:id="rId28"/>
    <p:sldId id="284" r:id="rId29"/>
  </p:sldIdLst>
  <p:sldSz cx="9144000" cy="6858000" type="screen4x3"/>
  <p:notesSz cx="6656388" cy="9196388"/>
  <p:embeddedFontLst>
    <p:embeddedFont>
      <p:font typeface="Brush Script MT" pitchFamily="66" charset="0"/>
      <p:italic r:id="rId31"/>
    </p:embeddedFont>
    <p:embeddedFont>
      <p:font typeface="Book Antiqua" pitchFamily="18" charset="0"/>
      <p:regular r:id="rId32"/>
      <p:bold r:id="rId33"/>
      <p:italic r:id="rId34"/>
      <p:boldItalic r:id="rId35"/>
    </p:embeddedFont>
  </p:embeddedFontLst>
  <p:defaultTextStyle>
    <a:defPPr>
      <a:defRPr lang="es-ES"/>
    </a:defPPr>
    <a:lvl1pPr algn="ctr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FFFF00"/>
    <a:srgbClr val="0000CC"/>
    <a:srgbClr val="006666"/>
    <a:srgbClr val="FF0000"/>
    <a:srgbClr val="336600"/>
    <a:srgbClr val="66FF33"/>
    <a:srgbClr val="000066"/>
    <a:srgbClr val="0099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32787"/>
    <p:restoredTop sz="96222" autoAdjust="0"/>
  </p:normalViewPr>
  <p:slideViewPr>
    <p:cSldViewPr>
      <p:cViewPr>
        <p:scale>
          <a:sx n="50" d="100"/>
          <a:sy n="50" d="100"/>
        </p:scale>
        <p:origin x="-1164" y="-4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2034"/>
    </p:cViewPr>
  </p:sorterViewPr>
  <p:notesViewPr>
    <p:cSldViewPr>
      <p:cViewPr varScale="1">
        <p:scale>
          <a:sx n="40" d="100"/>
          <a:sy n="40" d="100"/>
        </p:scale>
        <p:origin x="-1536" y="-108"/>
      </p:cViewPr>
      <p:guideLst>
        <p:guide orient="horz" pos="2896"/>
        <p:guide pos="2097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3.fntdata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2.fntdata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35" Type="http://schemas.openxmlformats.org/officeDocument/2006/relationships/font" Target="fonts/font5.fntdata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24.xml"/><Relationship Id="rId1" Type="http://schemas.openxmlformats.org/officeDocument/2006/relationships/slide" Target="slides/slide2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448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1900" y="0"/>
            <a:ext cx="288448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s-ES"/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36013"/>
            <a:ext cx="288448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1900" y="8736013"/>
            <a:ext cx="288448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78D895B-02E2-4C3E-997B-682FCDF3131F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B73BB4-A83F-4343-A8C8-FA17D6EAA35E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4CB1F5-A313-405E-B372-EED6DD6DA081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0D1EAF-6ADB-4CAA-A753-BFA73473C364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AB6430-889B-4FA1-93BF-00E1A890F3C6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61AA5C-88CC-454A-8587-2B11470C87F6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94D29-B7E2-4BB1-918A-02D12EC5D30F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2BEDE8-7F78-47EB-AFAB-A463656E841E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5C16F6-BA74-4203-AE88-ADE6E885A8A2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A40C2A-C916-499A-81EB-C87F267636D7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C7AB96-5B67-44DE-BA9D-11B7F7DEA2EF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FF63B5-A92B-4E50-A9DE-C18FA4FEB59B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98E12E1-F2CF-44D1-AB4B-F53FD6BCD01D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6" name="Rectangle 10"/>
          <p:cNvSpPr>
            <a:spLocks noChangeArrowheads="1"/>
          </p:cNvSpPr>
          <p:nvPr/>
        </p:nvSpPr>
        <p:spPr bwMode="auto">
          <a:xfrm>
            <a:off x="1143000" y="304800"/>
            <a:ext cx="6934200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MX" sz="6600" b="1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Pro Mujer Perú</a:t>
            </a:r>
            <a:endParaRPr lang="es-ES" sz="6600" b="1">
              <a:solidFill>
                <a:srgbClr val="0066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4587" name="Rectangle 11"/>
          <p:cNvSpPr>
            <a:spLocks noChangeArrowheads="1"/>
          </p:cNvSpPr>
          <p:nvPr/>
        </p:nvSpPr>
        <p:spPr bwMode="auto">
          <a:xfrm>
            <a:off x="2819400" y="5105400"/>
            <a:ext cx="3352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MX" sz="3600" b="1">
                <a:solidFill>
                  <a:srgbClr val="006666"/>
                </a:solidFill>
              </a:rPr>
              <a:t>Puno - Peru </a:t>
            </a:r>
            <a:endParaRPr lang="es-ES" sz="3600" b="1">
              <a:solidFill>
                <a:srgbClr val="006666"/>
              </a:solidFill>
            </a:endParaRPr>
          </a:p>
        </p:txBody>
      </p:sp>
      <p:sp>
        <p:nvSpPr>
          <p:cNvPr id="24588" name="Rectangle 12"/>
          <p:cNvSpPr>
            <a:spLocks noChangeArrowheads="1"/>
          </p:cNvSpPr>
          <p:nvPr/>
        </p:nvSpPr>
        <p:spPr bwMode="auto">
          <a:xfrm>
            <a:off x="1219200" y="1371600"/>
            <a:ext cx="6934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MX" sz="4000" b="1">
                <a:solidFill>
                  <a:srgbClr val="006666"/>
                </a:solidFill>
              </a:rPr>
              <a:t>Programs for Women </a:t>
            </a:r>
            <a:endParaRPr lang="es-ES" sz="4000" b="1">
              <a:solidFill>
                <a:srgbClr val="006666"/>
              </a:solidFill>
            </a:endParaRPr>
          </a:p>
        </p:txBody>
      </p:sp>
      <p:graphicFrame>
        <p:nvGraphicFramePr>
          <p:cNvPr id="24591" name="Object 15"/>
          <p:cNvGraphicFramePr>
            <a:graphicFrameLocks noChangeAspect="1"/>
          </p:cNvGraphicFramePr>
          <p:nvPr/>
        </p:nvGraphicFramePr>
        <p:xfrm>
          <a:off x="3505200" y="2444750"/>
          <a:ext cx="2209800" cy="1901825"/>
        </p:xfrm>
        <a:graphic>
          <a:graphicData uri="http://schemas.openxmlformats.org/presentationml/2006/ole">
            <p:oleObj spid="_x0000_s24591" name="Bitmap Image" r:id="rId3" imgW="1571844" imgH="1352381" progId="Paint.Picture">
              <p:embed/>
            </p:oleObj>
          </a:graphicData>
        </a:graphic>
      </p:graphicFrame>
    </p:spTree>
  </p:cSld>
  <p:clrMapOvr>
    <a:masterClrMapping/>
  </p:clrMapOvr>
  <p:transition advTm="692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6" grpId="0" autoUpdateAnimBg="0"/>
      <p:bldP spid="24587" grpId="0" autoUpdateAnimBg="0"/>
      <p:bldP spid="24588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Text Box 3"/>
          <p:cNvSpPr txBox="1">
            <a:spLocks noChangeArrowheads="1"/>
          </p:cNvSpPr>
          <p:nvPr/>
        </p:nvSpPr>
        <p:spPr bwMode="auto">
          <a:xfrm>
            <a:off x="1600200" y="1752600"/>
            <a:ext cx="6019800" cy="2743200"/>
          </a:xfrm>
          <a:prstGeom prst="rect">
            <a:avLst/>
          </a:prstGeom>
          <a:noFill/>
          <a:ln w="88900" cmpd="tri">
            <a:solidFill>
              <a:srgbClr val="006666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4800" b="1">
                <a:solidFill>
                  <a:srgbClr val="006666"/>
                </a:solidFill>
              </a:rPr>
              <a:t>WORKING METHODOLOGY</a:t>
            </a:r>
          </a:p>
          <a:p>
            <a:pPr>
              <a:spcBef>
                <a:spcPct val="50000"/>
              </a:spcBef>
            </a:pPr>
            <a:endParaRPr lang="es-ES" sz="4800" b="1">
              <a:solidFill>
                <a:srgbClr val="0066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5" grpId="0" animBg="1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Text Box 4"/>
          <p:cNvSpPr txBox="1">
            <a:spLocks noChangeArrowheads="1"/>
          </p:cNvSpPr>
          <p:nvPr/>
        </p:nvSpPr>
        <p:spPr bwMode="auto">
          <a:xfrm>
            <a:off x="1066800" y="5562600"/>
            <a:ext cx="7162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flatTx/>
          </a:bodyPr>
          <a:lstStyle/>
          <a:p>
            <a:pPr>
              <a:spcBef>
                <a:spcPct val="50000"/>
              </a:spcBef>
            </a:pPr>
            <a:r>
              <a:rPr lang="es-MX" sz="3200" b="1">
                <a:solidFill>
                  <a:srgbClr val="006666"/>
                </a:solidFill>
                <a:latin typeface="Arial" pitchFamily="34" charset="0"/>
              </a:rPr>
              <a:t>Average groups of 25 persons</a:t>
            </a:r>
            <a:endParaRPr lang="es-ES" sz="3200" b="1">
              <a:solidFill>
                <a:srgbClr val="006666"/>
              </a:solidFill>
              <a:latin typeface="Arial" pitchFamily="34" charset="0"/>
            </a:endParaRPr>
          </a:p>
        </p:txBody>
      </p:sp>
      <p:graphicFrame>
        <p:nvGraphicFramePr>
          <p:cNvPr id="43013" name="Object 5"/>
          <p:cNvGraphicFramePr>
            <a:graphicFrameLocks noChangeAspect="1"/>
          </p:cNvGraphicFramePr>
          <p:nvPr/>
        </p:nvGraphicFramePr>
        <p:xfrm>
          <a:off x="1143000" y="785813"/>
          <a:ext cx="6858000" cy="4591050"/>
        </p:xfrm>
        <a:graphic>
          <a:graphicData uri="http://schemas.openxmlformats.org/presentationml/2006/ole">
            <p:oleObj spid="_x0000_s43013" name="Bitmap Image" r:id="rId3" imgW="3657143" imgH="2448267" progId="Paint.Pictur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3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2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Text Box 3"/>
          <p:cNvSpPr txBox="1">
            <a:spLocks noChangeArrowheads="1"/>
          </p:cNvSpPr>
          <p:nvPr/>
        </p:nvSpPr>
        <p:spPr bwMode="auto">
          <a:xfrm>
            <a:off x="1371600" y="5562600"/>
            <a:ext cx="6629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flatTx/>
          </a:bodyPr>
          <a:lstStyle/>
          <a:p>
            <a:pPr>
              <a:spcBef>
                <a:spcPct val="50000"/>
              </a:spcBef>
            </a:pPr>
            <a:r>
              <a:rPr lang="es-MX" sz="3200" b="1">
                <a:solidFill>
                  <a:srgbClr val="006666"/>
                </a:solidFill>
              </a:rPr>
              <a:t>Internal and solidary organization</a:t>
            </a:r>
            <a:endParaRPr lang="es-ES" sz="3200" b="1">
              <a:solidFill>
                <a:srgbClr val="006666"/>
              </a:solidFill>
            </a:endParaRPr>
          </a:p>
        </p:txBody>
      </p:sp>
      <p:graphicFrame>
        <p:nvGraphicFramePr>
          <p:cNvPr id="44036" name="Object 4"/>
          <p:cNvGraphicFramePr>
            <a:graphicFrameLocks noChangeAspect="1"/>
          </p:cNvGraphicFramePr>
          <p:nvPr/>
        </p:nvGraphicFramePr>
        <p:xfrm>
          <a:off x="1219200" y="742950"/>
          <a:ext cx="6705600" cy="4746625"/>
        </p:xfrm>
        <a:graphic>
          <a:graphicData uri="http://schemas.openxmlformats.org/presentationml/2006/ole">
            <p:oleObj spid="_x0000_s44036" name="Bitmap Image" r:id="rId3" imgW="3619048" imgH="2561905" progId="Paint.Pictur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4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5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 Box 2"/>
          <p:cNvSpPr txBox="1">
            <a:spLocks noChangeArrowheads="1"/>
          </p:cNvSpPr>
          <p:nvPr/>
        </p:nvSpPr>
        <p:spPr bwMode="auto">
          <a:xfrm>
            <a:off x="1600200" y="2255838"/>
            <a:ext cx="6019800" cy="2913062"/>
          </a:xfrm>
          <a:prstGeom prst="rect">
            <a:avLst/>
          </a:prstGeom>
          <a:noFill/>
          <a:ln w="88900" cmpd="tri">
            <a:solidFill>
              <a:srgbClr val="006666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MX" sz="800" b="1">
              <a:solidFill>
                <a:srgbClr val="006666"/>
              </a:solidFill>
            </a:endParaRPr>
          </a:p>
          <a:p>
            <a:pPr>
              <a:spcBef>
                <a:spcPct val="50000"/>
              </a:spcBef>
            </a:pPr>
            <a:r>
              <a:rPr lang="es-MX" sz="4800" b="1">
                <a:solidFill>
                  <a:srgbClr val="006666"/>
                </a:solidFill>
              </a:rPr>
              <a:t>   LOANS </a:t>
            </a:r>
          </a:p>
          <a:p>
            <a:pPr>
              <a:spcBef>
                <a:spcPct val="50000"/>
              </a:spcBef>
            </a:pPr>
            <a:r>
              <a:rPr lang="es-MX" sz="4800" b="1">
                <a:solidFill>
                  <a:srgbClr val="006666"/>
                </a:solidFill>
              </a:rPr>
              <a:t>  SAVINGS</a:t>
            </a:r>
          </a:p>
          <a:p>
            <a:pPr>
              <a:spcBef>
                <a:spcPct val="50000"/>
              </a:spcBef>
            </a:pPr>
            <a:endParaRPr lang="es-ES" sz="1800" b="1">
              <a:solidFill>
                <a:srgbClr val="006666"/>
              </a:solidFill>
            </a:endParaRPr>
          </a:p>
        </p:txBody>
      </p:sp>
      <p:grpSp>
        <p:nvGrpSpPr>
          <p:cNvPr id="50185" name="Group 9"/>
          <p:cNvGrpSpPr>
            <a:grpSpLocks/>
          </p:cNvGrpSpPr>
          <p:nvPr/>
        </p:nvGrpSpPr>
        <p:grpSpPr bwMode="auto">
          <a:xfrm>
            <a:off x="2514600" y="2895600"/>
            <a:ext cx="609600" cy="641350"/>
            <a:chOff x="4848" y="3733"/>
            <a:chExt cx="384" cy="404"/>
          </a:xfrm>
        </p:grpSpPr>
        <p:sp>
          <p:nvSpPr>
            <p:cNvPr id="50183" name="Oval 7"/>
            <p:cNvSpPr>
              <a:spLocks noChangeArrowheads="1"/>
            </p:cNvSpPr>
            <p:nvPr/>
          </p:nvSpPr>
          <p:spPr bwMode="auto">
            <a:xfrm>
              <a:off x="4848" y="3744"/>
              <a:ext cx="384" cy="384"/>
            </a:xfrm>
            <a:prstGeom prst="ellipse">
              <a:avLst/>
            </a:prstGeom>
            <a:noFill/>
            <a:ln w="28575">
              <a:solidFill>
                <a:srgbClr val="00666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184" name="Text Box 8"/>
            <p:cNvSpPr txBox="1">
              <a:spLocks noChangeArrowheads="1"/>
            </p:cNvSpPr>
            <p:nvPr/>
          </p:nvSpPr>
          <p:spPr bwMode="auto">
            <a:xfrm>
              <a:off x="4848" y="3733"/>
              <a:ext cx="332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  <a:flatTx/>
            </a:bodyPr>
            <a:lstStyle/>
            <a:p>
              <a:r>
                <a:rPr lang="es-MX" sz="3600" b="1">
                  <a:solidFill>
                    <a:srgbClr val="006666"/>
                  </a:solidFill>
                </a:rPr>
                <a:t> 1</a:t>
              </a:r>
              <a:endParaRPr lang="es-ES" sz="3600" b="1">
                <a:solidFill>
                  <a:srgbClr val="006666"/>
                </a:solidFill>
              </a:endParaRPr>
            </a:p>
          </p:txBody>
        </p:sp>
      </p:grpSp>
      <p:grpSp>
        <p:nvGrpSpPr>
          <p:cNvPr id="50189" name="Group 13"/>
          <p:cNvGrpSpPr>
            <a:grpSpLocks/>
          </p:cNvGrpSpPr>
          <p:nvPr/>
        </p:nvGrpSpPr>
        <p:grpSpPr bwMode="auto">
          <a:xfrm>
            <a:off x="2590800" y="3886200"/>
            <a:ext cx="609600" cy="641350"/>
            <a:chOff x="3552" y="3408"/>
            <a:chExt cx="384" cy="404"/>
          </a:xfrm>
        </p:grpSpPr>
        <p:sp>
          <p:nvSpPr>
            <p:cNvPr id="50187" name="Oval 11"/>
            <p:cNvSpPr>
              <a:spLocks noChangeArrowheads="1"/>
            </p:cNvSpPr>
            <p:nvPr/>
          </p:nvSpPr>
          <p:spPr bwMode="auto">
            <a:xfrm>
              <a:off x="3552" y="3419"/>
              <a:ext cx="384" cy="384"/>
            </a:xfrm>
            <a:prstGeom prst="ellipse">
              <a:avLst/>
            </a:prstGeom>
            <a:noFill/>
            <a:ln w="28575">
              <a:solidFill>
                <a:srgbClr val="00666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188" name="Text Box 12"/>
            <p:cNvSpPr txBox="1">
              <a:spLocks noChangeArrowheads="1"/>
            </p:cNvSpPr>
            <p:nvPr/>
          </p:nvSpPr>
          <p:spPr bwMode="auto">
            <a:xfrm>
              <a:off x="3552" y="3408"/>
              <a:ext cx="332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  <a:flatTx/>
            </a:bodyPr>
            <a:lstStyle/>
            <a:p>
              <a:r>
                <a:rPr lang="es-MX" sz="3600" b="1">
                  <a:solidFill>
                    <a:srgbClr val="006666"/>
                  </a:solidFill>
                </a:rPr>
                <a:t> 2</a:t>
              </a:r>
              <a:endParaRPr lang="es-ES" sz="3600" b="1">
                <a:solidFill>
                  <a:srgbClr val="006666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0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0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8" grpId="0" animBg="1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088" name="Group 8"/>
          <p:cNvGrpSpPr>
            <a:grpSpLocks/>
          </p:cNvGrpSpPr>
          <p:nvPr/>
        </p:nvGrpSpPr>
        <p:grpSpPr bwMode="auto">
          <a:xfrm>
            <a:off x="8153400" y="5715000"/>
            <a:ext cx="762000" cy="838200"/>
            <a:chOff x="4848" y="3600"/>
            <a:chExt cx="480" cy="528"/>
          </a:xfrm>
        </p:grpSpPr>
        <p:sp>
          <p:nvSpPr>
            <p:cNvPr id="46086" name="Oval 6"/>
            <p:cNvSpPr>
              <a:spLocks noChangeArrowheads="1"/>
            </p:cNvSpPr>
            <p:nvPr/>
          </p:nvSpPr>
          <p:spPr bwMode="auto">
            <a:xfrm>
              <a:off x="4848" y="3600"/>
              <a:ext cx="480" cy="528"/>
            </a:xfrm>
            <a:prstGeom prst="ellipse">
              <a:avLst/>
            </a:prstGeom>
            <a:noFill/>
            <a:ln w="28575">
              <a:solidFill>
                <a:srgbClr val="00666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087" name="Text Box 7"/>
            <p:cNvSpPr txBox="1">
              <a:spLocks noChangeArrowheads="1"/>
            </p:cNvSpPr>
            <p:nvPr/>
          </p:nvSpPr>
          <p:spPr bwMode="auto">
            <a:xfrm>
              <a:off x="4944" y="3648"/>
              <a:ext cx="26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  <a:flatTx/>
            </a:bodyPr>
            <a:lstStyle/>
            <a:p>
              <a:r>
                <a:rPr lang="es-MX" sz="3600" b="1">
                  <a:solidFill>
                    <a:srgbClr val="006666"/>
                  </a:solidFill>
                </a:rPr>
                <a:t>1</a:t>
              </a:r>
              <a:endParaRPr lang="es-ES" sz="3600" b="1">
                <a:solidFill>
                  <a:srgbClr val="006666"/>
                </a:solidFill>
              </a:endParaRPr>
            </a:p>
          </p:txBody>
        </p:sp>
      </p:grpSp>
      <p:sp>
        <p:nvSpPr>
          <p:cNvPr id="46089" name="Text Box 9"/>
          <p:cNvSpPr txBox="1">
            <a:spLocks noChangeArrowheads="1"/>
          </p:cNvSpPr>
          <p:nvPr/>
        </p:nvSpPr>
        <p:spPr bwMode="auto">
          <a:xfrm>
            <a:off x="1066800" y="334963"/>
            <a:ext cx="66294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flatTx/>
          </a:bodyPr>
          <a:lstStyle/>
          <a:p>
            <a:pPr>
              <a:spcBef>
                <a:spcPct val="50000"/>
              </a:spcBef>
            </a:pPr>
            <a:r>
              <a:rPr lang="es-MX" sz="3200" b="1">
                <a:solidFill>
                  <a:srgbClr val="006666"/>
                </a:solidFill>
                <a:latin typeface="Arial" pitchFamily="34" charset="0"/>
              </a:rPr>
              <a:t>STEP-UP LOANS</a:t>
            </a:r>
          </a:p>
          <a:p>
            <a:pPr>
              <a:spcBef>
                <a:spcPct val="50000"/>
              </a:spcBef>
            </a:pPr>
            <a:endParaRPr lang="es-ES" sz="3200" b="1">
              <a:solidFill>
                <a:srgbClr val="006666"/>
              </a:solidFill>
              <a:latin typeface="Arial" pitchFamily="34" charset="0"/>
            </a:endParaRPr>
          </a:p>
        </p:txBody>
      </p:sp>
      <p:graphicFrame>
        <p:nvGraphicFramePr>
          <p:cNvPr id="46090" name="Object 10"/>
          <p:cNvGraphicFramePr>
            <a:graphicFrameLocks noChangeAspect="1"/>
          </p:cNvGraphicFramePr>
          <p:nvPr/>
        </p:nvGraphicFramePr>
        <p:xfrm>
          <a:off x="1219200" y="1166813"/>
          <a:ext cx="6705600" cy="4524375"/>
        </p:xfrm>
        <a:graphic>
          <a:graphicData uri="http://schemas.openxmlformats.org/presentationml/2006/ole">
            <p:oleObj spid="_x0000_s46090" name="Bitmap Image" r:id="rId3" imgW="3952381" imgH="2666667" progId="Paint.Pictur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0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0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6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9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062" name="Group 6"/>
          <p:cNvGrpSpPr>
            <a:grpSpLocks/>
          </p:cNvGrpSpPr>
          <p:nvPr/>
        </p:nvGrpSpPr>
        <p:grpSpPr bwMode="auto">
          <a:xfrm>
            <a:off x="8001000" y="5715000"/>
            <a:ext cx="762000" cy="838200"/>
            <a:chOff x="4848" y="3600"/>
            <a:chExt cx="480" cy="528"/>
          </a:xfrm>
        </p:grpSpPr>
        <p:sp>
          <p:nvSpPr>
            <p:cNvPr id="45059" name="Oval 3"/>
            <p:cNvSpPr>
              <a:spLocks noChangeArrowheads="1"/>
            </p:cNvSpPr>
            <p:nvPr/>
          </p:nvSpPr>
          <p:spPr bwMode="auto">
            <a:xfrm>
              <a:off x="4848" y="3600"/>
              <a:ext cx="480" cy="528"/>
            </a:xfrm>
            <a:prstGeom prst="ellipse">
              <a:avLst/>
            </a:prstGeom>
            <a:noFill/>
            <a:ln w="28575">
              <a:solidFill>
                <a:srgbClr val="00666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061" name="Text Box 5"/>
            <p:cNvSpPr txBox="1">
              <a:spLocks noChangeArrowheads="1"/>
            </p:cNvSpPr>
            <p:nvPr/>
          </p:nvSpPr>
          <p:spPr bwMode="auto">
            <a:xfrm>
              <a:off x="4944" y="3648"/>
              <a:ext cx="26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  <a:flatTx/>
            </a:bodyPr>
            <a:lstStyle/>
            <a:p>
              <a:r>
                <a:rPr lang="es-MX" sz="3600" b="1">
                  <a:solidFill>
                    <a:srgbClr val="006666"/>
                  </a:solidFill>
                </a:rPr>
                <a:t>2</a:t>
              </a:r>
              <a:endParaRPr lang="es-ES" sz="3600" b="1">
                <a:solidFill>
                  <a:srgbClr val="006666"/>
                </a:solidFill>
              </a:endParaRPr>
            </a:p>
          </p:txBody>
        </p:sp>
      </p:grpSp>
      <p:graphicFrame>
        <p:nvGraphicFramePr>
          <p:cNvPr id="45063" name="Object 7"/>
          <p:cNvGraphicFramePr>
            <a:graphicFrameLocks noChangeAspect="1"/>
          </p:cNvGraphicFramePr>
          <p:nvPr/>
        </p:nvGraphicFramePr>
        <p:xfrm>
          <a:off x="1143000" y="863600"/>
          <a:ext cx="6858000" cy="5130800"/>
        </p:xfrm>
        <a:graphic>
          <a:graphicData uri="http://schemas.openxmlformats.org/presentationml/2006/ole">
            <p:oleObj spid="_x0000_s45063" name="Bitmap Image" r:id="rId3" imgW="3820058" imgH="2857899" progId="Paint.Pictur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5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2"/>
          <p:cNvSpPr txBox="1">
            <a:spLocks noChangeArrowheads="1"/>
          </p:cNvSpPr>
          <p:nvPr/>
        </p:nvSpPr>
        <p:spPr bwMode="auto">
          <a:xfrm>
            <a:off x="1600200" y="1752600"/>
            <a:ext cx="6019800" cy="2743200"/>
          </a:xfrm>
          <a:prstGeom prst="rect">
            <a:avLst/>
          </a:prstGeom>
          <a:noFill/>
          <a:ln w="88900" cmpd="tri">
            <a:solidFill>
              <a:srgbClr val="006666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MX" sz="4800" b="1">
              <a:solidFill>
                <a:srgbClr val="006666"/>
              </a:solidFill>
            </a:endParaRPr>
          </a:p>
          <a:p>
            <a:pPr>
              <a:spcBef>
                <a:spcPct val="50000"/>
              </a:spcBef>
            </a:pPr>
            <a:r>
              <a:rPr lang="es-MX" sz="4800" b="1">
                <a:solidFill>
                  <a:srgbClr val="006666"/>
                </a:solidFill>
              </a:rPr>
              <a:t>STRATEGY FOR INVOLVEMENT</a:t>
            </a:r>
            <a:endParaRPr lang="es-ES" sz="4800" b="1">
              <a:solidFill>
                <a:srgbClr val="0066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2" grpId="0" animBg="1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838200" y="304800"/>
            <a:ext cx="7391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3600" b="1">
                <a:solidFill>
                  <a:srgbClr val="006666"/>
                </a:solidFill>
                <a:latin typeface="Arial" pitchFamily="34" charset="0"/>
              </a:rPr>
              <a:t>Target Centers</a:t>
            </a:r>
            <a:endParaRPr lang="es-ES" sz="3600" b="1">
              <a:solidFill>
                <a:srgbClr val="006666"/>
              </a:solidFill>
              <a:latin typeface="Arial" pitchFamily="34" charset="0"/>
            </a:endParaRPr>
          </a:p>
        </p:txBody>
      </p:sp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990600" y="5881688"/>
            <a:ext cx="73914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>
                <a:solidFill>
                  <a:srgbClr val="006666"/>
                </a:solidFill>
                <a:latin typeface="Arial" pitchFamily="34" charset="0"/>
              </a:rPr>
              <a:t>Targetting</a:t>
            </a:r>
            <a:endParaRPr lang="es-ES">
              <a:solidFill>
                <a:srgbClr val="006666"/>
              </a:solidFill>
              <a:latin typeface="Arial" pitchFamily="34" charset="0"/>
            </a:endParaRPr>
          </a:p>
        </p:txBody>
      </p:sp>
      <p:graphicFrame>
        <p:nvGraphicFramePr>
          <p:cNvPr id="16392" name="Object 8"/>
          <p:cNvGraphicFramePr>
            <a:graphicFrameLocks noChangeAspect="1"/>
          </p:cNvGraphicFramePr>
          <p:nvPr/>
        </p:nvGraphicFramePr>
        <p:xfrm>
          <a:off x="1143000" y="1481138"/>
          <a:ext cx="6858000" cy="3895725"/>
        </p:xfrm>
        <a:graphic>
          <a:graphicData uri="http://schemas.openxmlformats.org/presentationml/2006/ole">
            <p:oleObj spid="_x0000_s16392" name="Bitmap Image" r:id="rId3" imgW="3924848" imgH="2228571" progId="Paint.Picture">
              <p:embed/>
            </p:oleObj>
          </a:graphicData>
        </a:graphic>
      </p:graphicFrame>
    </p:spTree>
  </p:cSld>
  <p:clrMapOvr>
    <a:masterClrMapping/>
  </p:clrMapOvr>
  <p:transition advTm="145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0" grpId="0" autoUpdateAnimBg="0"/>
      <p:bldP spid="16391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1600200" y="1752600"/>
            <a:ext cx="6019800" cy="3109913"/>
          </a:xfrm>
          <a:prstGeom prst="rect">
            <a:avLst/>
          </a:prstGeom>
          <a:noFill/>
          <a:ln w="88900" cmpd="tri">
            <a:solidFill>
              <a:srgbClr val="006666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4800" b="1">
                <a:solidFill>
                  <a:srgbClr val="006666"/>
                </a:solidFill>
              </a:rPr>
              <a:t>LOAN </a:t>
            </a:r>
          </a:p>
          <a:p>
            <a:pPr>
              <a:spcBef>
                <a:spcPct val="50000"/>
              </a:spcBef>
            </a:pPr>
            <a:r>
              <a:rPr lang="es-MX" sz="4800" b="1">
                <a:solidFill>
                  <a:srgbClr val="006666"/>
                </a:solidFill>
              </a:rPr>
              <a:t>PROCESS </a:t>
            </a:r>
          </a:p>
          <a:p>
            <a:pPr>
              <a:spcBef>
                <a:spcPct val="50000"/>
              </a:spcBef>
            </a:pPr>
            <a:endParaRPr lang="es-ES" sz="4800" b="1">
              <a:solidFill>
                <a:srgbClr val="0066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6" grpId="0" animBg="1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1320800" y="5105400"/>
            <a:ext cx="6680200" cy="146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 algn="l">
              <a:spcBef>
                <a:spcPct val="50000"/>
              </a:spcBef>
              <a:buFontTx/>
              <a:buAutoNum type="alphaLcParenR"/>
            </a:pPr>
            <a:r>
              <a:rPr lang="es-MX" sz="3000">
                <a:solidFill>
                  <a:srgbClr val="006666"/>
                </a:solidFill>
                <a:latin typeface="Arial" pitchFamily="34" charset="0"/>
              </a:rPr>
              <a:t>Swearing in </a:t>
            </a:r>
          </a:p>
          <a:p>
            <a:pPr marL="457200" indent="-457200" algn="l">
              <a:spcBef>
                <a:spcPct val="50000"/>
              </a:spcBef>
            </a:pPr>
            <a:r>
              <a:rPr lang="es-MX" sz="2400">
                <a:solidFill>
                  <a:srgbClr val="006666"/>
                </a:solidFill>
                <a:latin typeface="Arial" pitchFamily="34" charset="0"/>
              </a:rPr>
              <a:t>      Swearing in of the Board of Directors of Laykakota A.C.</a:t>
            </a:r>
            <a:endParaRPr lang="es-ES" sz="2400">
              <a:solidFill>
                <a:srgbClr val="006666"/>
              </a:solidFill>
              <a:latin typeface="Arial" pitchFamily="34" charset="0"/>
            </a:endParaRPr>
          </a:p>
        </p:txBody>
      </p:sp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2209800" y="304800"/>
            <a:ext cx="4648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3600" b="1">
                <a:solidFill>
                  <a:srgbClr val="006666"/>
                </a:solidFill>
                <a:latin typeface="Arial" pitchFamily="34" charset="0"/>
              </a:rPr>
              <a:t>Disbursement</a:t>
            </a:r>
            <a:endParaRPr lang="es-ES" sz="3600" b="1">
              <a:solidFill>
                <a:srgbClr val="006666"/>
              </a:solidFill>
              <a:latin typeface="Arial" pitchFamily="34" charset="0"/>
            </a:endParaRPr>
          </a:p>
        </p:txBody>
      </p:sp>
      <p:graphicFrame>
        <p:nvGraphicFramePr>
          <p:cNvPr id="21511" name="Object 7"/>
          <p:cNvGraphicFramePr>
            <a:graphicFrameLocks noChangeAspect="1"/>
          </p:cNvGraphicFramePr>
          <p:nvPr/>
        </p:nvGraphicFramePr>
        <p:xfrm>
          <a:off x="1371600" y="1066800"/>
          <a:ext cx="6400800" cy="3857625"/>
        </p:xfrm>
        <a:graphic>
          <a:graphicData uri="http://schemas.openxmlformats.org/presentationml/2006/ole">
            <p:oleObj spid="_x0000_s21511" name="Bitmap Image" r:id="rId3" imgW="3333333" imgH="2010056" progId="Paint.Picture">
              <p:embed/>
            </p:oleObj>
          </a:graphicData>
        </a:graphic>
      </p:graphicFrame>
    </p:spTree>
  </p:cSld>
  <p:clrMapOvr>
    <a:masterClrMapping/>
  </p:clrMapOvr>
  <p:transition advTm="145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9" grpId="0" autoUpdateAnimBg="0"/>
      <p:bldP spid="21510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1371600" y="2133600"/>
            <a:ext cx="5943600" cy="210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flatTx/>
          </a:bodyPr>
          <a:lstStyle/>
          <a:p>
            <a:pPr>
              <a:spcBef>
                <a:spcPct val="50000"/>
              </a:spcBef>
            </a:pPr>
            <a:r>
              <a:rPr lang="es-MX" sz="4400" i="1">
                <a:solidFill>
                  <a:srgbClr val="006666"/>
                </a:solidFill>
                <a:latin typeface="Brush Script MT" pitchFamily="66" charset="0"/>
              </a:rPr>
              <a:t>Loans and training to improve your business... </a:t>
            </a:r>
            <a:r>
              <a:rPr lang="es-MX" sz="4400">
                <a:solidFill>
                  <a:srgbClr val="006666"/>
                </a:solidFill>
                <a:latin typeface="Brush Script MT" pitchFamily="66" charset="0"/>
              </a:rPr>
              <a:t>Always</a:t>
            </a:r>
            <a:r>
              <a:rPr lang="es-MX" sz="4400" i="1">
                <a:solidFill>
                  <a:srgbClr val="006666"/>
                </a:solidFill>
                <a:latin typeface="Brush Script MT" pitchFamily="66" charset="0"/>
              </a:rPr>
              <a:t> thinking of you !!!</a:t>
            </a:r>
            <a:endParaRPr lang="es-ES" sz="4400" i="1">
              <a:solidFill>
                <a:srgbClr val="006666"/>
              </a:solidFill>
              <a:latin typeface="Brush Script MT" pitchFamily="66" charset="0"/>
            </a:endParaRPr>
          </a:p>
        </p:txBody>
      </p:sp>
    </p:spTree>
  </p:cSld>
  <p:clrMapOvr>
    <a:masterClrMapping/>
  </p:clrMapOvr>
  <p:transition advTm="145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533400" y="4570413"/>
            <a:ext cx="3657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400">
                <a:solidFill>
                  <a:srgbClr val="006666"/>
                </a:solidFill>
                <a:latin typeface="Arial" pitchFamily="34" charset="0"/>
              </a:rPr>
              <a:t>Member signing her loan contract.</a:t>
            </a:r>
            <a:endParaRPr lang="es-ES" sz="2400">
              <a:solidFill>
                <a:srgbClr val="006666"/>
              </a:solidFill>
              <a:latin typeface="Arial" pitchFamily="34" charset="0"/>
            </a:endParaRP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381000" y="898525"/>
            <a:ext cx="37338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3000">
                <a:solidFill>
                  <a:srgbClr val="006666"/>
                </a:solidFill>
                <a:latin typeface="Arial" pitchFamily="34" charset="0"/>
              </a:rPr>
              <a:t>b) Signing of the Contract</a:t>
            </a:r>
            <a:endParaRPr lang="es-ES" sz="3000">
              <a:solidFill>
                <a:srgbClr val="006666"/>
              </a:solidFill>
              <a:latin typeface="Arial" pitchFamily="34" charset="0"/>
            </a:endParaRPr>
          </a:p>
        </p:txBody>
      </p:sp>
      <p:graphicFrame>
        <p:nvGraphicFramePr>
          <p:cNvPr id="15367" name="Object 7"/>
          <p:cNvGraphicFramePr>
            <a:graphicFrameLocks noChangeAspect="1"/>
          </p:cNvGraphicFramePr>
          <p:nvPr/>
        </p:nvGraphicFramePr>
        <p:xfrm>
          <a:off x="4800600" y="609600"/>
          <a:ext cx="3803650" cy="5581650"/>
        </p:xfrm>
        <a:graphic>
          <a:graphicData uri="http://schemas.openxmlformats.org/presentationml/2006/ole">
            <p:oleObj spid="_x0000_s15367" name="Bitmap Image" r:id="rId3" imgW="1933333" imgH="2838846" progId="Paint.Picture">
              <p:embed/>
            </p:oleObj>
          </a:graphicData>
        </a:graphic>
      </p:graphicFrame>
    </p:spTree>
  </p:cSld>
  <p:clrMapOvr>
    <a:masterClrMapping/>
  </p:clrMapOvr>
  <p:transition advTm="145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5" grpId="0" autoUpdateAnimBg="0"/>
      <p:bldP spid="15366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76200" y="4343400"/>
            <a:ext cx="38862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400">
                <a:solidFill>
                  <a:srgbClr val="006666"/>
                </a:solidFill>
                <a:latin typeface="Arial" pitchFamily="34" charset="0"/>
              </a:rPr>
              <a:t>Members perfuming with incense the money disbursed in order to make the business grow.</a:t>
            </a:r>
            <a:endParaRPr lang="es-ES" sz="2400">
              <a:solidFill>
                <a:srgbClr val="006666"/>
              </a:solidFill>
              <a:latin typeface="Arial" pitchFamily="34" charset="0"/>
            </a:endParaRP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381000" y="974725"/>
            <a:ext cx="3810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3000">
                <a:solidFill>
                  <a:srgbClr val="006666"/>
                </a:solidFill>
                <a:latin typeface="Arial" pitchFamily="34" charset="0"/>
              </a:rPr>
              <a:t>c) Delivery of the Money</a:t>
            </a:r>
            <a:endParaRPr lang="es-ES" sz="3000">
              <a:solidFill>
                <a:srgbClr val="006666"/>
              </a:solidFill>
              <a:latin typeface="Arial" pitchFamily="34" charset="0"/>
            </a:endParaRPr>
          </a:p>
        </p:txBody>
      </p:sp>
      <p:graphicFrame>
        <p:nvGraphicFramePr>
          <p:cNvPr id="10247" name="Object 7"/>
          <p:cNvGraphicFramePr>
            <a:graphicFrameLocks noChangeAspect="1"/>
          </p:cNvGraphicFramePr>
          <p:nvPr/>
        </p:nvGraphicFramePr>
        <p:xfrm>
          <a:off x="4921250" y="838200"/>
          <a:ext cx="3568700" cy="4924425"/>
        </p:xfrm>
        <a:graphic>
          <a:graphicData uri="http://schemas.openxmlformats.org/presentationml/2006/ole">
            <p:oleObj spid="_x0000_s10247" name="Bitmap Image" r:id="rId3" imgW="2133898" imgH="2943636" progId="Paint.Picture">
              <p:embed/>
            </p:oleObj>
          </a:graphicData>
        </a:graphic>
      </p:graphicFrame>
    </p:spTree>
  </p:cSld>
  <p:clrMapOvr>
    <a:masterClrMapping/>
  </p:clrMapOvr>
  <p:transition advTm="145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" grpId="0" autoUpdateAnimBg="0"/>
      <p:bldP spid="10246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ext Box 2"/>
          <p:cNvSpPr txBox="1">
            <a:spLocks noChangeArrowheads="1"/>
          </p:cNvSpPr>
          <p:nvPr/>
        </p:nvSpPr>
        <p:spPr bwMode="auto">
          <a:xfrm>
            <a:off x="685800" y="685800"/>
            <a:ext cx="8077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3200" b="1">
                <a:solidFill>
                  <a:srgbClr val="006666"/>
                </a:solidFill>
                <a:latin typeface="Arial" pitchFamily="34" charset="0"/>
              </a:rPr>
              <a:t>OBSTACLES /CONSTRAINTS</a:t>
            </a:r>
            <a:endParaRPr lang="es-ES" sz="3200" b="1">
              <a:solidFill>
                <a:srgbClr val="006666"/>
              </a:solidFill>
              <a:latin typeface="Arial" pitchFamily="34" charset="0"/>
            </a:endParaRPr>
          </a:p>
        </p:txBody>
      </p:sp>
      <p:sp>
        <p:nvSpPr>
          <p:cNvPr id="57347" name="Text Box 3"/>
          <p:cNvSpPr txBox="1">
            <a:spLocks noChangeArrowheads="1"/>
          </p:cNvSpPr>
          <p:nvPr/>
        </p:nvSpPr>
        <p:spPr bwMode="auto">
          <a:xfrm>
            <a:off x="533400" y="1676400"/>
            <a:ext cx="8382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>
              <a:buFontTx/>
              <a:buChar char="•"/>
            </a:pPr>
            <a:r>
              <a:rPr lang="es-MX">
                <a:solidFill>
                  <a:srgbClr val="006666"/>
                </a:solidFill>
                <a:latin typeface="Arial" pitchFamily="34" charset="0"/>
              </a:rPr>
              <a:t> Poor credit culture in the area.</a:t>
            </a:r>
            <a:endParaRPr lang="es-ES">
              <a:solidFill>
                <a:srgbClr val="006666"/>
              </a:solidFill>
              <a:latin typeface="Arial" pitchFamily="34" charset="0"/>
            </a:endParaRPr>
          </a:p>
        </p:txBody>
      </p:sp>
      <p:sp>
        <p:nvSpPr>
          <p:cNvPr id="57348" name="Text Box 4"/>
          <p:cNvSpPr txBox="1">
            <a:spLocks noChangeArrowheads="1"/>
          </p:cNvSpPr>
          <p:nvPr/>
        </p:nvSpPr>
        <p:spPr bwMode="auto">
          <a:xfrm>
            <a:off x="533400" y="2300288"/>
            <a:ext cx="8382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>
              <a:buFontTx/>
              <a:buChar char="•"/>
            </a:pPr>
            <a:r>
              <a:rPr lang="es-MX">
                <a:solidFill>
                  <a:srgbClr val="006666"/>
                </a:solidFill>
                <a:latin typeface="Arial" pitchFamily="34" charset="0"/>
              </a:rPr>
              <a:t> The cost of the loan includes taxes.</a:t>
            </a:r>
            <a:endParaRPr lang="es-ES">
              <a:solidFill>
                <a:srgbClr val="006666"/>
              </a:solidFill>
              <a:latin typeface="Arial" pitchFamily="34" charset="0"/>
            </a:endParaRPr>
          </a:p>
        </p:txBody>
      </p:sp>
      <p:sp>
        <p:nvSpPr>
          <p:cNvPr id="57349" name="Text Box 5"/>
          <p:cNvSpPr txBox="1">
            <a:spLocks noChangeArrowheads="1"/>
          </p:cNvSpPr>
          <p:nvPr/>
        </p:nvSpPr>
        <p:spPr bwMode="auto">
          <a:xfrm>
            <a:off x="533400" y="2986088"/>
            <a:ext cx="8382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>
              <a:buFontTx/>
              <a:buChar char="•"/>
            </a:pPr>
            <a:r>
              <a:rPr lang="es-MX">
                <a:solidFill>
                  <a:srgbClr val="006666"/>
                </a:solidFill>
                <a:latin typeface="Arial" pitchFamily="34" charset="0"/>
              </a:rPr>
              <a:t> Counterfeit money comes in over the border.</a:t>
            </a:r>
            <a:endParaRPr lang="es-ES">
              <a:solidFill>
                <a:srgbClr val="006666"/>
              </a:solidFill>
              <a:latin typeface="Arial" pitchFamily="34" charset="0"/>
            </a:endParaRPr>
          </a:p>
        </p:txBody>
      </p:sp>
      <p:sp>
        <p:nvSpPr>
          <p:cNvPr id="57352" name="Text Box 8"/>
          <p:cNvSpPr txBox="1">
            <a:spLocks noChangeArrowheads="1"/>
          </p:cNvSpPr>
          <p:nvPr/>
        </p:nvSpPr>
        <p:spPr bwMode="auto">
          <a:xfrm>
            <a:off x="533400" y="3595688"/>
            <a:ext cx="8382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>
              <a:buFontTx/>
              <a:buChar char="•"/>
            </a:pPr>
            <a:r>
              <a:rPr lang="es-MX">
                <a:solidFill>
                  <a:srgbClr val="006666"/>
                </a:solidFill>
                <a:latin typeface="Arial" pitchFamily="34" charset="0"/>
              </a:rPr>
              <a:t> Customers travel frequently.</a:t>
            </a:r>
            <a:endParaRPr lang="es-ES">
              <a:solidFill>
                <a:srgbClr val="006666"/>
              </a:solidFill>
              <a:latin typeface="Arial" pitchFamily="34" charset="0"/>
            </a:endParaRPr>
          </a:p>
        </p:txBody>
      </p:sp>
      <p:sp>
        <p:nvSpPr>
          <p:cNvPr id="57353" name="Text Box 9"/>
          <p:cNvSpPr txBox="1">
            <a:spLocks noChangeArrowheads="1"/>
          </p:cNvSpPr>
          <p:nvPr/>
        </p:nvSpPr>
        <p:spPr bwMode="auto">
          <a:xfrm>
            <a:off x="533400" y="4129088"/>
            <a:ext cx="8382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>
              <a:buFontTx/>
              <a:buChar char="•"/>
            </a:pPr>
            <a:r>
              <a:rPr lang="es-MX">
                <a:solidFill>
                  <a:srgbClr val="006666"/>
                </a:solidFill>
                <a:latin typeface="Arial" pitchFamily="34" charset="0"/>
              </a:rPr>
              <a:t> Resources for extending our services are in short supply.</a:t>
            </a:r>
            <a:endParaRPr lang="es-ES">
              <a:solidFill>
                <a:srgbClr val="006666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7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6" grpId="0" autoUpdateAnimBg="0"/>
      <p:bldP spid="57347" grpId="0" autoUpdateAnimBg="0"/>
      <p:bldP spid="57348" grpId="0" autoUpdateAnimBg="0"/>
      <p:bldP spid="57349" grpId="0" autoUpdateAnimBg="0"/>
      <p:bldP spid="57352" grpId="0" autoUpdateAnimBg="0"/>
      <p:bldP spid="57353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685800" y="152400"/>
            <a:ext cx="3200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MX" sz="3200" b="1">
                <a:solidFill>
                  <a:srgbClr val="006666"/>
                </a:solidFill>
                <a:latin typeface="Arial" pitchFamily="34" charset="0"/>
              </a:rPr>
              <a:t>RESULTS</a:t>
            </a:r>
            <a:endParaRPr lang="es-ES" sz="3200" b="1">
              <a:solidFill>
                <a:srgbClr val="006666"/>
              </a:solidFill>
              <a:latin typeface="Arial" pitchFamily="34" charset="0"/>
            </a:endParaRPr>
          </a:p>
        </p:txBody>
      </p:sp>
      <p:sp>
        <p:nvSpPr>
          <p:cNvPr id="36867" name="Text Box 3"/>
          <p:cNvSpPr txBox="1">
            <a:spLocks noChangeArrowheads="1"/>
          </p:cNvSpPr>
          <p:nvPr/>
        </p:nvSpPr>
        <p:spPr bwMode="auto">
          <a:xfrm>
            <a:off x="533400" y="685800"/>
            <a:ext cx="8229600" cy="596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buFont typeface="Wingdings" pitchFamily="2" charset="2"/>
              <a:buChar char="Ø"/>
            </a:pPr>
            <a:r>
              <a:rPr lang="es-MX" sz="2400">
                <a:solidFill>
                  <a:srgbClr val="006666"/>
                </a:solidFill>
                <a:latin typeface="Arial" pitchFamily="34" charset="0"/>
              </a:rPr>
              <a:t>455 Community Associations.</a:t>
            </a:r>
            <a:endParaRPr lang="es-MX" sz="1200">
              <a:solidFill>
                <a:srgbClr val="006666"/>
              </a:solidFill>
              <a:latin typeface="Arial" pitchFamily="34" charset="0"/>
            </a:endParaRPr>
          </a:p>
          <a:p>
            <a:pPr algn="l">
              <a:buFont typeface="Wingdings" pitchFamily="2" charset="2"/>
              <a:buNone/>
            </a:pPr>
            <a:endParaRPr lang="es-MX" sz="1200">
              <a:solidFill>
                <a:srgbClr val="006666"/>
              </a:solidFill>
              <a:latin typeface="Arial" pitchFamily="34" charset="0"/>
            </a:endParaRPr>
          </a:p>
          <a:p>
            <a:pPr algn="l">
              <a:buFont typeface="Wingdings" pitchFamily="2" charset="2"/>
              <a:buChar char="Ø"/>
            </a:pPr>
            <a:r>
              <a:rPr lang="es-MX" sz="2400">
                <a:solidFill>
                  <a:srgbClr val="006666"/>
                </a:solidFill>
                <a:latin typeface="Arial" pitchFamily="34" charset="0"/>
              </a:rPr>
              <a:t>16,200 Members at present.</a:t>
            </a:r>
          </a:p>
          <a:p>
            <a:pPr algn="l">
              <a:buFont typeface="Wingdings" pitchFamily="2" charset="2"/>
              <a:buNone/>
            </a:pPr>
            <a:endParaRPr lang="es-MX" sz="1400">
              <a:solidFill>
                <a:srgbClr val="006666"/>
              </a:solidFill>
              <a:latin typeface="Arial" pitchFamily="34" charset="0"/>
            </a:endParaRPr>
          </a:p>
          <a:p>
            <a:pPr algn="l">
              <a:buFont typeface="Wingdings" pitchFamily="2" charset="2"/>
              <a:buChar char="Ø"/>
            </a:pPr>
            <a:r>
              <a:rPr lang="es-MX" sz="2400">
                <a:solidFill>
                  <a:srgbClr val="006666"/>
                </a:solidFill>
                <a:latin typeface="Arial" pitchFamily="34" charset="0"/>
              </a:rPr>
              <a:t>Active portoflio of roughly US $ 1’000,000.00</a:t>
            </a:r>
          </a:p>
          <a:p>
            <a:pPr algn="l">
              <a:buFont typeface="Wingdings" pitchFamily="2" charset="2"/>
              <a:buNone/>
            </a:pPr>
            <a:endParaRPr lang="es-MX" sz="1200">
              <a:solidFill>
                <a:srgbClr val="006666"/>
              </a:solidFill>
              <a:latin typeface="Arial" pitchFamily="34" charset="0"/>
            </a:endParaRPr>
          </a:p>
          <a:p>
            <a:pPr algn="l">
              <a:buFont typeface="Wingdings" pitchFamily="2" charset="2"/>
              <a:buChar char="Ø"/>
            </a:pPr>
            <a:r>
              <a:rPr lang="es-MX" sz="2400">
                <a:solidFill>
                  <a:srgbClr val="006666"/>
                </a:solidFill>
                <a:latin typeface="Arial" pitchFamily="34" charset="0"/>
              </a:rPr>
              <a:t>Zero delinquency.</a:t>
            </a:r>
          </a:p>
          <a:p>
            <a:pPr algn="l">
              <a:buFont typeface="Wingdings" pitchFamily="2" charset="2"/>
              <a:buChar char="Ø"/>
            </a:pPr>
            <a:endParaRPr lang="es-MX" sz="2400">
              <a:solidFill>
                <a:srgbClr val="006666"/>
              </a:solidFill>
              <a:latin typeface="Arial" pitchFamily="34" charset="0"/>
            </a:endParaRPr>
          </a:p>
          <a:p>
            <a:pPr algn="l">
              <a:buFont typeface="Wingdings" pitchFamily="2" charset="2"/>
              <a:buNone/>
            </a:pPr>
            <a:endParaRPr lang="es-MX" sz="1200">
              <a:solidFill>
                <a:srgbClr val="006666"/>
              </a:solidFill>
              <a:latin typeface="Arial" pitchFamily="34" charset="0"/>
            </a:endParaRPr>
          </a:p>
          <a:p>
            <a:pPr algn="l">
              <a:buFont typeface="Wingdings" pitchFamily="2" charset="2"/>
              <a:buChar char="Ø"/>
            </a:pPr>
            <a:r>
              <a:rPr lang="es-MX" sz="2400">
                <a:solidFill>
                  <a:srgbClr val="006666"/>
                </a:solidFill>
                <a:latin typeface="Arial" pitchFamily="34" charset="0"/>
              </a:rPr>
              <a:t>Two financial products.</a:t>
            </a:r>
          </a:p>
          <a:p>
            <a:pPr algn="l">
              <a:buFont typeface="Wingdings" pitchFamily="2" charset="2"/>
              <a:buNone/>
            </a:pPr>
            <a:endParaRPr lang="es-MX" sz="1200">
              <a:solidFill>
                <a:srgbClr val="006666"/>
              </a:solidFill>
              <a:latin typeface="Arial" pitchFamily="34" charset="0"/>
            </a:endParaRPr>
          </a:p>
          <a:p>
            <a:pPr algn="l">
              <a:buFont typeface="Wingdings" pitchFamily="2" charset="2"/>
              <a:buChar char="Ø"/>
            </a:pPr>
            <a:r>
              <a:rPr lang="es-MX" sz="2400">
                <a:solidFill>
                  <a:srgbClr val="006666"/>
                </a:solidFill>
                <a:latin typeface="Arial" pitchFamily="34" charset="0"/>
              </a:rPr>
              <a:t>US $ 600,000.00 in savings tapped.</a:t>
            </a:r>
          </a:p>
          <a:p>
            <a:pPr algn="l">
              <a:buFont typeface="Wingdings" pitchFamily="2" charset="2"/>
              <a:buNone/>
            </a:pPr>
            <a:endParaRPr lang="es-MX" sz="1200">
              <a:solidFill>
                <a:srgbClr val="006666"/>
              </a:solidFill>
              <a:latin typeface="Arial" pitchFamily="34" charset="0"/>
            </a:endParaRPr>
          </a:p>
          <a:p>
            <a:pPr algn="l">
              <a:buFont typeface="Wingdings" pitchFamily="2" charset="2"/>
              <a:buChar char="Ø"/>
            </a:pPr>
            <a:r>
              <a:rPr lang="es-MX" sz="2400">
                <a:solidFill>
                  <a:srgbClr val="006666"/>
                </a:solidFill>
                <a:latin typeface="Arial" pitchFamily="34" charset="0"/>
              </a:rPr>
              <a:t>Average current loan per member amounts to US $ 70.00.</a:t>
            </a:r>
          </a:p>
          <a:p>
            <a:pPr algn="l">
              <a:buFont typeface="Wingdings" pitchFamily="2" charset="2"/>
              <a:buNone/>
            </a:pPr>
            <a:endParaRPr lang="es-MX" sz="1200">
              <a:solidFill>
                <a:srgbClr val="006666"/>
              </a:solidFill>
              <a:latin typeface="Arial" pitchFamily="34" charset="0"/>
            </a:endParaRPr>
          </a:p>
          <a:p>
            <a:pPr algn="l">
              <a:buFont typeface="Wingdings" pitchFamily="2" charset="2"/>
              <a:buChar char="Ø"/>
            </a:pPr>
            <a:r>
              <a:rPr lang="es-MX" sz="2400">
                <a:solidFill>
                  <a:srgbClr val="006666"/>
                </a:solidFill>
                <a:latin typeface="Arial" pitchFamily="34" charset="0"/>
              </a:rPr>
              <a:t>Institution recognized Locally and Nationally.</a:t>
            </a:r>
            <a:endParaRPr lang="es-MX" sz="1200">
              <a:solidFill>
                <a:srgbClr val="006666"/>
              </a:solidFill>
              <a:latin typeface="Arial" pitchFamily="34" charset="0"/>
            </a:endParaRPr>
          </a:p>
          <a:p>
            <a:pPr algn="l">
              <a:buFont typeface="Wingdings" pitchFamily="2" charset="2"/>
              <a:buNone/>
            </a:pPr>
            <a:endParaRPr lang="es-MX" sz="1200">
              <a:solidFill>
                <a:srgbClr val="006666"/>
              </a:solidFill>
              <a:latin typeface="Arial" pitchFamily="34" charset="0"/>
            </a:endParaRPr>
          </a:p>
          <a:p>
            <a:pPr algn="l">
              <a:buFont typeface="Wingdings" pitchFamily="2" charset="2"/>
              <a:buChar char="Ø"/>
            </a:pPr>
            <a:r>
              <a:rPr lang="es-MX" sz="2400">
                <a:solidFill>
                  <a:srgbClr val="006666"/>
                </a:solidFill>
                <a:latin typeface="Arial" pitchFamily="34" charset="0"/>
              </a:rPr>
              <a:t>The Department of Puno´s Rural and Urban markets are interlinked. </a:t>
            </a:r>
            <a:endParaRPr lang="es-ES" sz="2400">
              <a:solidFill>
                <a:srgbClr val="006666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 autoUpdateAnimBg="0"/>
      <p:bldP spid="36867" grpId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ext Box 2"/>
          <p:cNvSpPr txBox="1">
            <a:spLocks noChangeArrowheads="1"/>
          </p:cNvSpPr>
          <p:nvPr/>
        </p:nvSpPr>
        <p:spPr bwMode="auto">
          <a:xfrm>
            <a:off x="685800" y="685800"/>
            <a:ext cx="80772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MX" sz="3000" b="1">
                <a:solidFill>
                  <a:srgbClr val="006666"/>
                </a:solidFill>
                <a:latin typeface="Arial" pitchFamily="34" charset="0"/>
              </a:rPr>
              <a:t>IMPACT STUDY</a:t>
            </a:r>
            <a:endParaRPr lang="es-ES" sz="3000" b="1">
              <a:solidFill>
                <a:srgbClr val="006666"/>
              </a:solidFill>
              <a:latin typeface="Arial" pitchFamily="34" charset="0"/>
            </a:endParaRPr>
          </a:p>
        </p:txBody>
      </p:sp>
      <p:sp>
        <p:nvSpPr>
          <p:cNvPr id="53252" name="Text Box 4"/>
          <p:cNvSpPr txBox="1">
            <a:spLocks noChangeArrowheads="1"/>
          </p:cNvSpPr>
          <p:nvPr/>
        </p:nvSpPr>
        <p:spPr bwMode="auto">
          <a:xfrm>
            <a:off x="533400" y="1524000"/>
            <a:ext cx="8382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>
              <a:buFontTx/>
              <a:buChar char="•"/>
            </a:pPr>
            <a:r>
              <a:rPr lang="es-MX" sz="2400">
                <a:solidFill>
                  <a:srgbClr val="006666"/>
                </a:solidFill>
                <a:latin typeface="Arial" pitchFamily="34" charset="0"/>
              </a:rPr>
              <a:t> To have access to information at all times for internal policy design.</a:t>
            </a:r>
            <a:endParaRPr lang="es-ES" sz="2400">
              <a:solidFill>
                <a:srgbClr val="006666"/>
              </a:solidFill>
              <a:latin typeface="Arial" pitchFamily="34" charset="0"/>
            </a:endParaRPr>
          </a:p>
        </p:txBody>
      </p:sp>
      <p:sp>
        <p:nvSpPr>
          <p:cNvPr id="53253" name="Text Box 5"/>
          <p:cNvSpPr txBox="1">
            <a:spLocks noChangeArrowheads="1"/>
          </p:cNvSpPr>
          <p:nvPr/>
        </p:nvSpPr>
        <p:spPr bwMode="auto">
          <a:xfrm>
            <a:off x="533400" y="2514600"/>
            <a:ext cx="838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>
              <a:buFontTx/>
              <a:buChar char="•"/>
            </a:pPr>
            <a:r>
              <a:rPr lang="es-MX" sz="2400">
                <a:solidFill>
                  <a:srgbClr val="006666"/>
                </a:solidFill>
                <a:latin typeface="Arial" pitchFamily="34" charset="0"/>
              </a:rPr>
              <a:t> To know the customer.</a:t>
            </a:r>
            <a:endParaRPr lang="es-ES" sz="2400">
              <a:solidFill>
                <a:srgbClr val="006666"/>
              </a:solidFill>
              <a:latin typeface="Arial" pitchFamily="34" charset="0"/>
            </a:endParaRPr>
          </a:p>
        </p:txBody>
      </p:sp>
      <p:sp>
        <p:nvSpPr>
          <p:cNvPr id="53254" name="Text Box 6"/>
          <p:cNvSpPr txBox="1">
            <a:spLocks noChangeArrowheads="1"/>
          </p:cNvSpPr>
          <p:nvPr/>
        </p:nvSpPr>
        <p:spPr bwMode="auto">
          <a:xfrm>
            <a:off x="533400" y="3200400"/>
            <a:ext cx="838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>
              <a:buFontTx/>
              <a:buChar char="•"/>
            </a:pPr>
            <a:r>
              <a:rPr lang="es-MX" sz="2400">
                <a:solidFill>
                  <a:srgbClr val="006666"/>
                </a:solidFill>
                <a:latin typeface="Arial" pitchFamily="34" charset="0"/>
              </a:rPr>
              <a:t> To measure changes in the businesses over time.</a:t>
            </a:r>
            <a:endParaRPr lang="es-ES" sz="2400">
              <a:solidFill>
                <a:srgbClr val="006666"/>
              </a:solidFill>
              <a:latin typeface="Arial" pitchFamily="34" charset="0"/>
            </a:endParaRPr>
          </a:p>
        </p:txBody>
      </p:sp>
      <p:graphicFrame>
        <p:nvGraphicFramePr>
          <p:cNvPr id="53257" name="Object 9"/>
          <p:cNvGraphicFramePr>
            <a:graphicFrameLocks noChangeAspect="1"/>
          </p:cNvGraphicFramePr>
          <p:nvPr/>
        </p:nvGraphicFramePr>
        <p:xfrm>
          <a:off x="981075" y="3960813"/>
          <a:ext cx="7324725" cy="2193925"/>
        </p:xfrm>
        <a:graphic>
          <a:graphicData uri="http://schemas.openxmlformats.org/presentationml/2006/ole">
            <p:oleObj spid="_x0000_s53257" name="Bitmap Image" r:id="rId3" imgW="4258269" imgH="1276190" progId="Paint.Pictur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3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0" grpId="0" autoUpdateAnimBg="0"/>
      <p:bldP spid="53252" grpId="0" autoUpdateAnimBg="0"/>
      <p:bldP spid="53253" grpId="0" autoUpdateAnimBg="0"/>
      <p:bldP spid="53254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7115" name="Object 11"/>
          <p:cNvGraphicFramePr>
            <a:graphicFrameLocks noChangeAspect="1"/>
          </p:cNvGraphicFramePr>
          <p:nvPr/>
        </p:nvGraphicFramePr>
        <p:xfrm>
          <a:off x="2628900" y="1066800"/>
          <a:ext cx="3886200" cy="5267325"/>
        </p:xfrm>
        <a:graphic>
          <a:graphicData uri="http://schemas.openxmlformats.org/presentationml/2006/ole">
            <p:oleObj spid="_x0000_s47115" name="Bitmap Image" r:id="rId3" imgW="3086531" imgH="4180952" progId="Paint.Picture">
              <p:embed/>
            </p:oleObj>
          </a:graphicData>
        </a:graphic>
      </p:graphicFrame>
      <p:sp>
        <p:nvSpPr>
          <p:cNvPr id="47108" name="Rectangle 4"/>
          <p:cNvSpPr>
            <a:spLocks noChangeArrowheads="1"/>
          </p:cNvSpPr>
          <p:nvPr/>
        </p:nvSpPr>
        <p:spPr bwMode="auto">
          <a:xfrm>
            <a:off x="381000" y="990600"/>
            <a:ext cx="8763000" cy="502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Clr>
                <a:srgbClr val="000066"/>
              </a:buClr>
              <a:buSzPct val="155000"/>
              <a:buFont typeface="Wingdings" pitchFamily="2" charset="2"/>
              <a:buChar char="Ø"/>
            </a:pPr>
            <a:r>
              <a:rPr lang="es-MX" sz="2400">
                <a:solidFill>
                  <a:srgbClr val="006666"/>
                </a:solidFill>
                <a:latin typeface="Arial" pitchFamily="34" charset="0"/>
              </a:rPr>
              <a:t>To create new financial products.</a:t>
            </a:r>
            <a:endParaRPr lang="es-ES" sz="2400">
              <a:solidFill>
                <a:srgbClr val="006666"/>
              </a:solidFill>
              <a:latin typeface="Arial" pitchFamily="34" charset="0"/>
            </a:endParaRPr>
          </a:p>
          <a:p>
            <a:pPr algn="l">
              <a:spcBef>
                <a:spcPct val="50000"/>
              </a:spcBef>
              <a:buClr>
                <a:srgbClr val="000066"/>
              </a:buClr>
              <a:buSzPct val="155000"/>
              <a:buFont typeface="Wingdings" pitchFamily="2" charset="2"/>
              <a:buChar char="Ø"/>
            </a:pPr>
            <a:r>
              <a:rPr lang="es-MX" sz="2400">
                <a:solidFill>
                  <a:srgbClr val="006666"/>
                </a:solidFill>
                <a:latin typeface="Arial" pitchFamily="34" charset="0"/>
              </a:rPr>
              <a:t>To extend our markets to other Southern Departments.</a:t>
            </a:r>
            <a:endParaRPr lang="es-ES" sz="2400">
              <a:solidFill>
                <a:srgbClr val="006666"/>
              </a:solidFill>
              <a:latin typeface="Arial" pitchFamily="34" charset="0"/>
            </a:endParaRPr>
          </a:p>
          <a:p>
            <a:pPr algn="l">
              <a:spcBef>
                <a:spcPct val="50000"/>
              </a:spcBef>
              <a:buClr>
                <a:srgbClr val="000066"/>
              </a:buClr>
              <a:buSzPct val="155000"/>
              <a:buFont typeface="Wingdings" pitchFamily="2" charset="2"/>
              <a:buChar char="Ø"/>
            </a:pPr>
            <a:r>
              <a:rPr lang="es-MX" sz="2400">
                <a:solidFill>
                  <a:srgbClr val="006666"/>
                </a:solidFill>
                <a:latin typeface="Arial" pitchFamily="34" charset="0"/>
              </a:rPr>
              <a:t>To monitor customers quantitatively and qualitatively using cutting edge technology</a:t>
            </a:r>
            <a:r>
              <a:rPr lang="es-ES" sz="2400">
                <a:solidFill>
                  <a:srgbClr val="006666"/>
                </a:solidFill>
                <a:latin typeface="Arial" pitchFamily="34" charset="0"/>
              </a:rPr>
              <a:t>. </a:t>
            </a:r>
          </a:p>
          <a:p>
            <a:pPr algn="l">
              <a:spcBef>
                <a:spcPct val="50000"/>
              </a:spcBef>
              <a:buClr>
                <a:srgbClr val="000066"/>
              </a:buClr>
              <a:buSzPct val="155000"/>
              <a:buFont typeface="Wingdings" pitchFamily="2" charset="2"/>
              <a:buChar char="Ø"/>
            </a:pPr>
            <a:r>
              <a:rPr lang="es-ES" sz="2400">
                <a:solidFill>
                  <a:srgbClr val="006666"/>
                </a:solidFill>
                <a:latin typeface="Arial" pitchFamily="34" charset="0"/>
              </a:rPr>
              <a:t>T</a:t>
            </a:r>
            <a:r>
              <a:rPr lang="es-MX" sz="2400">
                <a:solidFill>
                  <a:srgbClr val="006666"/>
                </a:solidFill>
                <a:latin typeface="Arial" pitchFamily="34" charset="0"/>
              </a:rPr>
              <a:t>o modernize the Target Centers.</a:t>
            </a:r>
          </a:p>
          <a:p>
            <a:pPr algn="l">
              <a:spcBef>
                <a:spcPct val="50000"/>
              </a:spcBef>
              <a:buClr>
                <a:srgbClr val="000066"/>
              </a:buClr>
              <a:buSzPct val="155000"/>
              <a:buFont typeface="Wingdings" pitchFamily="2" charset="2"/>
              <a:buChar char="Ø"/>
            </a:pPr>
            <a:r>
              <a:rPr lang="es-MX" sz="2400">
                <a:solidFill>
                  <a:srgbClr val="006666"/>
                </a:solidFill>
                <a:latin typeface="Arial" pitchFamily="34" charset="0"/>
              </a:rPr>
              <a:t>To sensitize Banks to provide better service.</a:t>
            </a:r>
          </a:p>
          <a:p>
            <a:pPr algn="l">
              <a:spcBef>
                <a:spcPct val="50000"/>
              </a:spcBef>
              <a:buClr>
                <a:srgbClr val="000066"/>
              </a:buClr>
              <a:buSzPct val="155000"/>
              <a:buFont typeface="Wingdings" pitchFamily="2" charset="2"/>
              <a:buChar char="Ø"/>
            </a:pPr>
            <a:r>
              <a:rPr lang="es-MX" sz="2400">
                <a:solidFill>
                  <a:srgbClr val="006666"/>
                </a:solidFill>
                <a:latin typeface="Arial" pitchFamily="34" charset="0"/>
              </a:rPr>
              <a:t>To improve the financial and non-financial services.</a:t>
            </a:r>
          </a:p>
          <a:p>
            <a:pPr algn="l">
              <a:spcBef>
                <a:spcPct val="50000"/>
              </a:spcBef>
              <a:buClr>
                <a:srgbClr val="000066"/>
              </a:buClr>
              <a:buSzPct val="155000"/>
              <a:buFont typeface="Wingdings" pitchFamily="2" charset="2"/>
              <a:buChar char="Ø"/>
            </a:pPr>
            <a:r>
              <a:rPr lang="es-MX" sz="2400">
                <a:solidFill>
                  <a:srgbClr val="006666"/>
                </a:solidFill>
                <a:latin typeface="Arial" pitchFamily="34" charset="0"/>
              </a:rPr>
              <a:t>To provide business support services: Entrepreneurial Development.</a:t>
            </a:r>
          </a:p>
          <a:p>
            <a:pPr algn="l">
              <a:spcBef>
                <a:spcPct val="50000"/>
              </a:spcBef>
              <a:buClr>
                <a:srgbClr val="000066"/>
              </a:buClr>
              <a:buSzPct val="155000"/>
              <a:buFont typeface="Wingdings" pitchFamily="2" charset="2"/>
              <a:buChar char="Ø"/>
            </a:pPr>
            <a:r>
              <a:rPr lang="es-MX" sz="2400">
                <a:solidFill>
                  <a:srgbClr val="006666"/>
                </a:solidFill>
                <a:latin typeface="Arial" pitchFamily="34" charset="0"/>
              </a:rPr>
              <a:t>To achieve financial and operational sustainability.</a:t>
            </a:r>
            <a:endParaRPr lang="es-ES" sz="2400">
              <a:solidFill>
                <a:srgbClr val="006666"/>
              </a:solidFill>
              <a:latin typeface="Arial" pitchFamily="34" charset="0"/>
            </a:endParaRPr>
          </a:p>
        </p:txBody>
      </p:sp>
      <p:sp>
        <p:nvSpPr>
          <p:cNvPr id="47109" name="Rectangle 5"/>
          <p:cNvSpPr>
            <a:spLocks noChangeArrowheads="1"/>
          </p:cNvSpPr>
          <p:nvPr/>
        </p:nvSpPr>
        <p:spPr bwMode="auto">
          <a:xfrm>
            <a:off x="609600" y="228600"/>
            <a:ext cx="777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s-MX" sz="3600" b="1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CHALLENGES </a:t>
            </a:r>
            <a:endParaRPr lang="es-ES" sz="3600" b="1">
              <a:solidFill>
                <a:srgbClr val="0066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7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7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8" grpId="0" autoUpdateAnimBg="0"/>
      <p:bldP spid="47109" grpId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ext Box 2"/>
          <p:cNvSpPr txBox="1">
            <a:spLocks noChangeArrowheads="1"/>
          </p:cNvSpPr>
          <p:nvPr/>
        </p:nvSpPr>
        <p:spPr bwMode="auto">
          <a:xfrm>
            <a:off x="660400" y="377825"/>
            <a:ext cx="30702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hangingPunct="0"/>
            <a:r>
              <a:rPr lang="es-ES" sz="3600" b="1">
                <a:solidFill>
                  <a:srgbClr val="006666"/>
                </a:solidFill>
                <a:latin typeface="Arial" pitchFamily="34" charset="0"/>
              </a:rPr>
              <a:t>VISION</a:t>
            </a:r>
          </a:p>
        </p:txBody>
      </p:sp>
      <p:sp>
        <p:nvSpPr>
          <p:cNvPr id="59395" name="Text Box 3"/>
          <p:cNvSpPr txBox="1">
            <a:spLocks noChangeArrowheads="1"/>
          </p:cNvSpPr>
          <p:nvPr/>
        </p:nvSpPr>
        <p:spPr bwMode="auto">
          <a:xfrm>
            <a:off x="381000" y="2057400"/>
            <a:ext cx="8229600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s-ES">
                <a:solidFill>
                  <a:srgbClr val="006666"/>
                </a:solidFill>
                <a:latin typeface="Arial" pitchFamily="34" charset="0"/>
              </a:rPr>
              <a:t>“</a:t>
            </a:r>
            <a:r>
              <a:rPr lang="es-MX">
                <a:solidFill>
                  <a:srgbClr val="006666"/>
                </a:solidFill>
                <a:latin typeface="Arial" pitchFamily="34" charset="0"/>
              </a:rPr>
              <a:t>By the year</a:t>
            </a:r>
            <a:r>
              <a:rPr lang="es-ES">
                <a:solidFill>
                  <a:srgbClr val="006666"/>
                </a:solidFill>
                <a:latin typeface="Arial" pitchFamily="34" charset="0"/>
              </a:rPr>
              <a:t> 2006</a:t>
            </a:r>
            <a:r>
              <a:rPr lang="es-MX">
                <a:solidFill>
                  <a:srgbClr val="006666"/>
                </a:solidFill>
                <a:latin typeface="Arial" pitchFamily="34" charset="0"/>
              </a:rPr>
              <a:t>, we want</a:t>
            </a:r>
            <a:r>
              <a:rPr lang="es-ES">
                <a:solidFill>
                  <a:srgbClr val="006666"/>
                </a:solidFill>
                <a:latin typeface="Arial" pitchFamily="34" charset="0"/>
              </a:rPr>
              <a:t> Pro Mujer Perú t</a:t>
            </a:r>
            <a:r>
              <a:rPr lang="es-MX">
                <a:solidFill>
                  <a:srgbClr val="006666"/>
                </a:solidFill>
                <a:latin typeface="Arial" pitchFamily="34" charset="0"/>
              </a:rPr>
              <a:t>o have a strong presence in Southern Peru and to lead the country in microfinance and comprehensive training.</a:t>
            </a:r>
            <a:r>
              <a:rPr lang="es-ES">
                <a:solidFill>
                  <a:srgbClr val="006666"/>
                </a:solidFill>
                <a:latin typeface="Arial" pitchFamily="34" charset="0"/>
              </a:rPr>
              <a:t> </a:t>
            </a:r>
            <a:r>
              <a:rPr lang="es-MX">
                <a:solidFill>
                  <a:srgbClr val="006666"/>
                </a:solidFill>
                <a:latin typeface="Arial" pitchFamily="34" charset="0"/>
              </a:rPr>
              <a:t>To accomplish this, it will have an efficient, sound and sustainable organization that promotes personal, family and community development by strenthening its customers’ business skills and capabilities</a:t>
            </a:r>
            <a:r>
              <a:rPr lang="es-ES">
                <a:solidFill>
                  <a:srgbClr val="006666"/>
                </a:solidFill>
                <a:latin typeface="Arial" pitchFamily="34" charset="0"/>
              </a:rPr>
              <a:t>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9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93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93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4" grpId="0" autoUpdateAnimBg="0"/>
      <p:bldP spid="59395" grpId="0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ext Box 2"/>
          <p:cNvSpPr txBox="1">
            <a:spLocks noChangeArrowheads="1"/>
          </p:cNvSpPr>
          <p:nvPr/>
        </p:nvSpPr>
        <p:spPr bwMode="auto">
          <a:xfrm>
            <a:off x="914400" y="381000"/>
            <a:ext cx="7315200" cy="4119563"/>
          </a:xfrm>
          <a:prstGeom prst="rect">
            <a:avLst/>
          </a:prstGeom>
          <a:noFill/>
          <a:ln w="88900" cmpd="tri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4800" b="1">
                <a:solidFill>
                  <a:srgbClr val="006666"/>
                </a:solidFill>
              </a:rPr>
              <a:t>Puno:  Ancient Culture</a:t>
            </a:r>
          </a:p>
          <a:p>
            <a:pPr>
              <a:spcBef>
                <a:spcPct val="50000"/>
              </a:spcBef>
            </a:pPr>
            <a:r>
              <a:rPr lang="es-MX" sz="4800" b="1">
                <a:solidFill>
                  <a:srgbClr val="006666"/>
                </a:solidFill>
              </a:rPr>
              <a:t>Quechua and Aymara</a:t>
            </a:r>
          </a:p>
          <a:p>
            <a:pPr>
              <a:spcBef>
                <a:spcPct val="50000"/>
              </a:spcBef>
            </a:pPr>
            <a:r>
              <a:rPr lang="es-MX" sz="4800" b="1">
                <a:solidFill>
                  <a:srgbClr val="006666"/>
                </a:solidFill>
              </a:rPr>
              <a:t>Comunity</a:t>
            </a:r>
          </a:p>
          <a:p>
            <a:pPr>
              <a:spcBef>
                <a:spcPct val="50000"/>
              </a:spcBef>
            </a:pPr>
            <a:r>
              <a:rPr lang="es-MX" sz="4800" b="1">
                <a:solidFill>
                  <a:srgbClr val="006666"/>
                </a:solidFill>
              </a:rPr>
              <a:t> Solidary</a:t>
            </a:r>
            <a:endParaRPr lang="es-ES" sz="4800" b="1">
              <a:solidFill>
                <a:srgbClr val="006666"/>
              </a:solidFill>
            </a:endParaRPr>
          </a:p>
        </p:txBody>
      </p:sp>
      <p:graphicFrame>
        <p:nvGraphicFramePr>
          <p:cNvPr id="58378" name="Object 10"/>
          <p:cNvGraphicFramePr>
            <a:graphicFrameLocks noChangeAspect="1"/>
          </p:cNvGraphicFramePr>
          <p:nvPr/>
        </p:nvGraphicFramePr>
        <p:xfrm>
          <a:off x="1009650" y="4491038"/>
          <a:ext cx="7296150" cy="1971675"/>
        </p:xfrm>
        <a:graphic>
          <a:graphicData uri="http://schemas.openxmlformats.org/presentationml/2006/ole">
            <p:oleObj spid="_x0000_s58378" name="Bitmap Image" r:id="rId3" imgW="4439270" imgH="1200318" progId="Paint.Pictur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0" grpId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1143000" y="304800"/>
            <a:ext cx="6934200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MX" sz="6600" b="1">
                <a:solidFill>
                  <a:srgbClr val="0066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Pro Mujer Perú</a:t>
            </a:r>
            <a:endParaRPr lang="es-ES" sz="6600" b="1">
              <a:solidFill>
                <a:srgbClr val="0066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2774" name="Rectangle 6"/>
          <p:cNvSpPr>
            <a:spLocks noChangeArrowheads="1"/>
          </p:cNvSpPr>
          <p:nvPr/>
        </p:nvSpPr>
        <p:spPr bwMode="auto">
          <a:xfrm>
            <a:off x="2133600" y="4876800"/>
            <a:ext cx="5715000" cy="557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MX" sz="4400" b="1">
              <a:solidFill>
                <a:srgbClr val="006666"/>
              </a:solidFill>
            </a:endParaRPr>
          </a:p>
          <a:p>
            <a:r>
              <a:rPr lang="es-MX" sz="4400" b="1">
                <a:solidFill>
                  <a:srgbClr val="006666"/>
                </a:solidFill>
              </a:rPr>
              <a:t>Thank-you.</a:t>
            </a:r>
          </a:p>
          <a:p>
            <a:endParaRPr lang="es-MX" sz="4400" b="1">
              <a:solidFill>
                <a:srgbClr val="006666"/>
              </a:solidFill>
            </a:endParaRPr>
          </a:p>
          <a:p>
            <a:endParaRPr lang="es-MX" sz="4400" b="1">
              <a:solidFill>
                <a:srgbClr val="006666"/>
              </a:solidFill>
            </a:endParaRPr>
          </a:p>
          <a:p>
            <a:endParaRPr lang="es-MX" sz="4400" b="1">
              <a:solidFill>
                <a:srgbClr val="006666"/>
              </a:solidFill>
            </a:endParaRPr>
          </a:p>
          <a:p>
            <a:endParaRPr lang="es-MX" sz="4400" b="1">
              <a:solidFill>
                <a:srgbClr val="006666"/>
              </a:solidFill>
            </a:endParaRPr>
          </a:p>
          <a:p>
            <a:r>
              <a:rPr lang="es-MX" sz="9600" b="1">
                <a:solidFill>
                  <a:srgbClr val="006666"/>
                </a:solidFill>
              </a:rPr>
              <a:t> </a:t>
            </a:r>
            <a:endParaRPr lang="es-ES" sz="9600" b="1">
              <a:solidFill>
                <a:srgbClr val="006666"/>
              </a:solidFill>
            </a:endParaRPr>
          </a:p>
        </p:txBody>
      </p:sp>
      <p:sp>
        <p:nvSpPr>
          <p:cNvPr id="32775" name="Rectangle 7"/>
          <p:cNvSpPr>
            <a:spLocks noChangeArrowheads="1"/>
          </p:cNvSpPr>
          <p:nvPr/>
        </p:nvSpPr>
        <p:spPr bwMode="auto">
          <a:xfrm>
            <a:off x="1219200" y="1371600"/>
            <a:ext cx="6934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MX" sz="4000" b="1">
                <a:solidFill>
                  <a:srgbClr val="006666"/>
                </a:solidFill>
              </a:rPr>
              <a:t>Programs for Women</a:t>
            </a:r>
            <a:endParaRPr lang="es-ES" sz="4000" b="1">
              <a:solidFill>
                <a:srgbClr val="006666"/>
              </a:solidFill>
            </a:endParaRPr>
          </a:p>
        </p:txBody>
      </p:sp>
      <p:graphicFrame>
        <p:nvGraphicFramePr>
          <p:cNvPr id="32778" name="Object 10"/>
          <p:cNvGraphicFramePr>
            <a:graphicFrameLocks noChangeAspect="1"/>
          </p:cNvGraphicFramePr>
          <p:nvPr/>
        </p:nvGraphicFramePr>
        <p:xfrm>
          <a:off x="3048000" y="2286000"/>
          <a:ext cx="3048000" cy="2882900"/>
        </p:xfrm>
        <a:graphic>
          <a:graphicData uri="http://schemas.openxmlformats.org/presentationml/2006/ole">
            <p:oleObj spid="_x0000_s32778" name="Bitmap Image" r:id="rId3" imgW="1409897" imgH="1333333" progId="Paint.Picture">
              <p:embed/>
            </p:oleObj>
          </a:graphicData>
        </a:graphic>
      </p:graphicFrame>
    </p:spTree>
  </p:cSld>
  <p:clrMapOvr>
    <a:masterClrMapping/>
  </p:clrMapOvr>
  <p:transition advTm="145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27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27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3" grpId="0" autoUpdateAnimBg="0"/>
      <p:bldP spid="32774" grpId="0" build="p" autoUpdateAnimBg="0" advAuto="0"/>
      <p:bldP spid="32775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533400" y="669925"/>
            <a:ext cx="3200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MX" sz="4000" b="1">
                <a:solidFill>
                  <a:srgbClr val="006666"/>
                </a:solidFill>
                <a:latin typeface="Arial" pitchFamily="34" charset="0"/>
              </a:rPr>
              <a:t>MISSION</a:t>
            </a:r>
            <a:endParaRPr lang="es-ES" sz="4000" b="1">
              <a:solidFill>
                <a:srgbClr val="006666"/>
              </a:solidFill>
              <a:latin typeface="Arial" pitchFamily="34" charset="0"/>
            </a:endParaRPr>
          </a:p>
        </p:txBody>
      </p:sp>
      <p:sp>
        <p:nvSpPr>
          <p:cNvPr id="34821" name="Text Box 5"/>
          <p:cNvSpPr txBox="1">
            <a:spLocks noChangeArrowheads="1"/>
          </p:cNvSpPr>
          <p:nvPr/>
        </p:nvSpPr>
        <p:spPr bwMode="auto">
          <a:xfrm>
            <a:off x="304800" y="1981200"/>
            <a:ext cx="8382000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3600">
                <a:solidFill>
                  <a:srgbClr val="006666"/>
                </a:solidFill>
                <a:latin typeface="Arial" pitchFamily="34" charset="0"/>
              </a:rPr>
              <a:t>“The mission of Pro Mujer is to support women through a loan and training program that will contribute to their comprehensive development”</a:t>
            </a:r>
            <a:endParaRPr lang="es-ES" sz="3600">
              <a:solidFill>
                <a:srgbClr val="006666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" fill="hold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 autoUpdateAnimBg="0"/>
      <p:bldP spid="34821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2057400" y="304800"/>
            <a:ext cx="7086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MX" sz="2400" b="1">
                <a:solidFill>
                  <a:srgbClr val="006666"/>
                </a:solidFill>
                <a:latin typeface="Arial" pitchFamily="34" charset="0"/>
              </a:rPr>
              <a:t>SOCIOECONOMIC/DEMOGRAPHIC CHARACTERISTICS</a:t>
            </a:r>
            <a:endParaRPr lang="es-ES" sz="2400" b="1">
              <a:solidFill>
                <a:srgbClr val="006666"/>
              </a:solidFill>
              <a:latin typeface="Arial" pitchFamily="34" charset="0"/>
            </a:endParaRPr>
          </a:p>
        </p:txBody>
      </p:sp>
      <p:sp>
        <p:nvSpPr>
          <p:cNvPr id="37902" name="Text Box 14"/>
          <p:cNvSpPr txBox="1">
            <a:spLocks noChangeArrowheads="1"/>
          </p:cNvSpPr>
          <p:nvPr/>
        </p:nvSpPr>
        <p:spPr bwMode="auto">
          <a:xfrm>
            <a:off x="4411663" y="5318125"/>
            <a:ext cx="4732337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flatTx/>
          </a:bodyPr>
          <a:lstStyle/>
          <a:p>
            <a:pPr algn="l">
              <a:spcBef>
                <a:spcPct val="50000"/>
              </a:spcBef>
              <a:buFontTx/>
              <a:buChar char="•"/>
            </a:pPr>
            <a:r>
              <a:rPr lang="es-MX" sz="2000">
                <a:solidFill>
                  <a:srgbClr val="006666"/>
                </a:solidFill>
                <a:latin typeface="Arial" pitchFamily="34" charset="0"/>
              </a:rPr>
              <a:t>  Migration from the country to the city.</a:t>
            </a:r>
          </a:p>
          <a:p>
            <a:pPr algn="l">
              <a:spcBef>
                <a:spcPct val="50000"/>
              </a:spcBef>
            </a:pPr>
            <a:endParaRPr lang="es-MX" sz="2000">
              <a:solidFill>
                <a:srgbClr val="006666"/>
              </a:solidFill>
              <a:latin typeface="Arial" pitchFamily="34" charset="0"/>
            </a:endParaRPr>
          </a:p>
          <a:p>
            <a:pPr algn="l">
              <a:spcBef>
                <a:spcPct val="50000"/>
              </a:spcBef>
              <a:buFontTx/>
              <a:buChar char="•"/>
            </a:pPr>
            <a:endParaRPr lang="es-ES" sz="2000">
              <a:solidFill>
                <a:srgbClr val="006666"/>
              </a:solidFill>
              <a:latin typeface="Arial" pitchFamily="34" charset="0"/>
            </a:endParaRPr>
          </a:p>
        </p:txBody>
      </p:sp>
      <p:sp>
        <p:nvSpPr>
          <p:cNvPr id="37904" name="Text Box 16"/>
          <p:cNvSpPr txBox="1">
            <a:spLocks noChangeArrowheads="1"/>
          </p:cNvSpPr>
          <p:nvPr/>
        </p:nvSpPr>
        <p:spPr bwMode="auto">
          <a:xfrm>
            <a:off x="4411663" y="1219200"/>
            <a:ext cx="47323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flatTx/>
          </a:bodyPr>
          <a:lstStyle/>
          <a:p>
            <a:pPr algn="l">
              <a:spcBef>
                <a:spcPct val="50000"/>
              </a:spcBef>
              <a:buFontTx/>
              <a:buChar char="•"/>
            </a:pPr>
            <a:r>
              <a:rPr lang="es-MX" sz="2000">
                <a:solidFill>
                  <a:srgbClr val="006666"/>
                </a:solidFill>
                <a:latin typeface="Arial" pitchFamily="34" charset="0"/>
              </a:rPr>
              <a:t>  9th poorest Dept. at the national level.</a:t>
            </a:r>
            <a:endParaRPr lang="es-ES" sz="2000">
              <a:solidFill>
                <a:srgbClr val="006666"/>
              </a:solidFill>
              <a:latin typeface="Arial" pitchFamily="34" charset="0"/>
            </a:endParaRPr>
          </a:p>
        </p:txBody>
      </p:sp>
      <p:sp>
        <p:nvSpPr>
          <p:cNvPr id="37905" name="Text Box 17"/>
          <p:cNvSpPr txBox="1">
            <a:spLocks noChangeArrowheads="1"/>
          </p:cNvSpPr>
          <p:nvPr/>
        </p:nvSpPr>
        <p:spPr bwMode="auto">
          <a:xfrm>
            <a:off x="4411663" y="1676400"/>
            <a:ext cx="47323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flatTx/>
          </a:bodyPr>
          <a:lstStyle/>
          <a:p>
            <a:pPr algn="l">
              <a:spcBef>
                <a:spcPct val="50000"/>
              </a:spcBef>
              <a:buFontTx/>
              <a:buChar char="•"/>
            </a:pPr>
            <a:r>
              <a:rPr lang="es-MX" sz="2000">
                <a:solidFill>
                  <a:srgbClr val="006666"/>
                </a:solidFill>
                <a:latin typeface="Arial" pitchFamily="34" charset="0"/>
              </a:rPr>
              <a:t>  Peru’s 5th most populated Dept. </a:t>
            </a:r>
            <a:endParaRPr lang="es-ES" sz="2000">
              <a:solidFill>
                <a:srgbClr val="006666"/>
              </a:solidFill>
              <a:latin typeface="Arial" pitchFamily="34" charset="0"/>
            </a:endParaRPr>
          </a:p>
        </p:txBody>
      </p:sp>
      <p:sp>
        <p:nvSpPr>
          <p:cNvPr id="37906" name="Text Box 18"/>
          <p:cNvSpPr txBox="1">
            <a:spLocks noChangeArrowheads="1"/>
          </p:cNvSpPr>
          <p:nvPr/>
        </p:nvSpPr>
        <p:spPr bwMode="auto">
          <a:xfrm>
            <a:off x="4411663" y="2193925"/>
            <a:ext cx="47323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flatTx/>
          </a:bodyPr>
          <a:lstStyle/>
          <a:p>
            <a:pPr algn="l">
              <a:spcBef>
                <a:spcPct val="50000"/>
              </a:spcBef>
              <a:buFontTx/>
              <a:buChar char="•"/>
            </a:pPr>
            <a:r>
              <a:rPr lang="es-MX" sz="2000">
                <a:solidFill>
                  <a:srgbClr val="006666"/>
                </a:solidFill>
                <a:latin typeface="Arial" pitchFamily="34" charset="0"/>
              </a:rPr>
              <a:t>  Dept. that drives out the population. </a:t>
            </a:r>
            <a:endParaRPr lang="es-ES" sz="2000">
              <a:solidFill>
                <a:srgbClr val="006666"/>
              </a:solidFill>
              <a:latin typeface="Arial" pitchFamily="34" charset="0"/>
            </a:endParaRPr>
          </a:p>
        </p:txBody>
      </p:sp>
      <p:sp>
        <p:nvSpPr>
          <p:cNvPr id="37907" name="Text Box 19"/>
          <p:cNvSpPr txBox="1">
            <a:spLocks noChangeArrowheads="1"/>
          </p:cNvSpPr>
          <p:nvPr/>
        </p:nvSpPr>
        <p:spPr bwMode="auto">
          <a:xfrm>
            <a:off x="4411663" y="2651125"/>
            <a:ext cx="47323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flatTx/>
          </a:bodyPr>
          <a:lstStyle/>
          <a:p>
            <a:pPr algn="l">
              <a:spcBef>
                <a:spcPct val="50000"/>
              </a:spcBef>
              <a:buFontTx/>
              <a:buChar char="•"/>
            </a:pPr>
            <a:r>
              <a:rPr lang="es-MX" sz="2000">
                <a:solidFill>
                  <a:srgbClr val="006666"/>
                </a:solidFill>
                <a:latin typeface="Arial" pitchFamily="34" charset="0"/>
              </a:rPr>
              <a:t>  Insufficient basic service infrastructure.</a:t>
            </a:r>
            <a:endParaRPr lang="es-ES" sz="2000">
              <a:solidFill>
                <a:srgbClr val="006666"/>
              </a:solidFill>
              <a:latin typeface="Arial" pitchFamily="34" charset="0"/>
            </a:endParaRPr>
          </a:p>
        </p:txBody>
      </p:sp>
      <p:sp>
        <p:nvSpPr>
          <p:cNvPr id="37908" name="Text Box 20"/>
          <p:cNvSpPr txBox="1">
            <a:spLocks noChangeArrowheads="1"/>
          </p:cNvSpPr>
          <p:nvPr/>
        </p:nvSpPr>
        <p:spPr bwMode="auto">
          <a:xfrm>
            <a:off x="4411663" y="3489325"/>
            <a:ext cx="47323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flatTx/>
          </a:bodyPr>
          <a:lstStyle/>
          <a:p>
            <a:pPr algn="l">
              <a:spcBef>
                <a:spcPct val="50000"/>
              </a:spcBef>
              <a:buFontTx/>
              <a:buChar char="•"/>
            </a:pPr>
            <a:r>
              <a:rPr lang="es-MX" sz="2000">
                <a:solidFill>
                  <a:srgbClr val="006666"/>
                </a:solidFill>
                <a:latin typeface="Arial" pitchFamily="34" charset="0"/>
              </a:rPr>
              <a:t>  Limited labor market offering.</a:t>
            </a:r>
            <a:endParaRPr lang="es-ES" sz="2000">
              <a:solidFill>
                <a:srgbClr val="006666"/>
              </a:solidFill>
              <a:latin typeface="Arial" pitchFamily="34" charset="0"/>
            </a:endParaRPr>
          </a:p>
        </p:txBody>
      </p:sp>
      <p:sp>
        <p:nvSpPr>
          <p:cNvPr id="37909" name="Text Box 21"/>
          <p:cNvSpPr txBox="1">
            <a:spLocks noChangeArrowheads="1"/>
          </p:cNvSpPr>
          <p:nvPr/>
        </p:nvSpPr>
        <p:spPr bwMode="auto">
          <a:xfrm>
            <a:off x="4411663" y="4251325"/>
            <a:ext cx="4732337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flatTx/>
          </a:bodyPr>
          <a:lstStyle/>
          <a:p>
            <a:pPr algn="l">
              <a:spcBef>
                <a:spcPct val="50000"/>
              </a:spcBef>
              <a:buFontTx/>
              <a:buChar char="•"/>
            </a:pPr>
            <a:r>
              <a:rPr lang="es-MX" sz="2000">
                <a:solidFill>
                  <a:srgbClr val="006666"/>
                </a:solidFill>
                <a:latin typeface="Arial" pitchFamily="34" charset="0"/>
              </a:rPr>
              <a:t>  80.6% of Puno’s population has reached a study level that makes it the country’s most backward.</a:t>
            </a:r>
            <a:endParaRPr lang="es-ES" sz="2000">
              <a:solidFill>
                <a:srgbClr val="006666"/>
              </a:solidFill>
              <a:latin typeface="Arial" pitchFamily="34" charset="0"/>
            </a:endParaRPr>
          </a:p>
        </p:txBody>
      </p:sp>
      <p:graphicFrame>
        <p:nvGraphicFramePr>
          <p:cNvPr id="37923" name="Object 35"/>
          <p:cNvGraphicFramePr>
            <a:graphicFrameLocks noChangeAspect="1"/>
          </p:cNvGraphicFramePr>
          <p:nvPr/>
        </p:nvGraphicFramePr>
        <p:xfrm>
          <a:off x="758825" y="1219200"/>
          <a:ext cx="3149600" cy="4305300"/>
        </p:xfrm>
        <a:graphic>
          <a:graphicData uri="http://schemas.openxmlformats.org/presentationml/2006/ole">
            <p:oleObj spid="_x0000_s37923" name="Bitmap Image" r:id="rId3" imgW="1924319" imgH="2629267" progId="Paint.Pictur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79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79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79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79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79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79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79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79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79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79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79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79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79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79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2" grpId="0" autoUpdateAnimBg="0"/>
      <p:bldP spid="37902" grpId="0" autoUpdateAnimBg="0"/>
      <p:bldP spid="37904" grpId="0" autoUpdateAnimBg="0"/>
      <p:bldP spid="37905" grpId="0" autoUpdateAnimBg="0"/>
      <p:bldP spid="37906" grpId="0" autoUpdateAnimBg="0"/>
      <p:bldP spid="37907" grpId="0" autoUpdateAnimBg="0"/>
      <p:bldP spid="37908" grpId="0" autoUpdateAnimBg="0"/>
      <p:bldP spid="37909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6" name="Text Box 6"/>
          <p:cNvSpPr txBox="1">
            <a:spLocks noChangeArrowheads="1"/>
          </p:cNvSpPr>
          <p:nvPr/>
        </p:nvSpPr>
        <p:spPr bwMode="auto">
          <a:xfrm>
            <a:off x="1371600" y="609600"/>
            <a:ext cx="3276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MX" sz="2400" b="1">
                <a:solidFill>
                  <a:srgbClr val="006666"/>
                </a:solidFill>
                <a:latin typeface="Arial" pitchFamily="34" charset="0"/>
              </a:rPr>
              <a:t>WHAT DO WE DO?</a:t>
            </a:r>
            <a:endParaRPr lang="es-ES" sz="2400" b="1">
              <a:solidFill>
                <a:srgbClr val="006666"/>
              </a:solidFill>
              <a:latin typeface="Arial" pitchFamily="34" charset="0"/>
            </a:endParaRPr>
          </a:p>
        </p:txBody>
      </p:sp>
      <p:sp>
        <p:nvSpPr>
          <p:cNvPr id="35847" name="Text Box 7"/>
          <p:cNvSpPr txBox="1">
            <a:spLocks noChangeArrowheads="1"/>
          </p:cNvSpPr>
          <p:nvPr/>
        </p:nvSpPr>
        <p:spPr bwMode="auto">
          <a:xfrm>
            <a:off x="1676400" y="1447800"/>
            <a:ext cx="6324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MX" sz="2400" b="1">
                <a:solidFill>
                  <a:srgbClr val="006666"/>
                </a:solidFill>
                <a:latin typeface="Arial" pitchFamily="34" charset="0"/>
              </a:rPr>
              <a:t>COMPREHENSIVE PROGRAM OF LOANS AND ...</a:t>
            </a:r>
            <a:endParaRPr lang="es-ES" sz="2400" b="1">
              <a:solidFill>
                <a:srgbClr val="006666"/>
              </a:solidFill>
              <a:latin typeface="Arial" pitchFamily="34" charset="0"/>
            </a:endParaRPr>
          </a:p>
        </p:txBody>
      </p:sp>
      <p:sp>
        <p:nvSpPr>
          <p:cNvPr id="35848" name="Text Box 8"/>
          <p:cNvSpPr txBox="1">
            <a:spLocks noChangeArrowheads="1"/>
          </p:cNvSpPr>
          <p:nvPr/>
        </p:nvSpPr>
        <p:spPr bwMode="auto">
          <a:xfrm>
            <a:off x="2667000" y="2514600"/>
            <a:ext cx="72390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 typeface="Wingdings" pitchFamily="2" charset="2"/>
              <a:buChar char="ü"/>
            </a:pPr>
            <a:r>
              <a:rPr lang="es-MX" sz="2400" b="1">
                <a:solidFill>
                  <a:srgbClr val="006666"/>
                </a:solidFill>
                <a:latin typeface="Arial" pitchFamily="34" charset="0"/>
              </a:rPr>
              <a:t>Training in Health and Human </a:t>
            </a:r>
          </a:p>
          <a:p>
            <a:pPr algn="l">
              <a:spcBef>
                <a:spcPct val="50000"/>
              </a:spcBef>
              <a:buFont typeface="Wingdings" pitchFamily="2" charset="2"/>
              <a:buNone/>
            </a:pPr>
            <a:r>
              <a:rPr lang="es-MX" sz="2400" b="1">
                <a:solidFill>
                  <a:srgbClr val="006666"/>
                </a:solidFill>
                <a:latin typeface="Arial" pitchFamily="34" charset="0"/>
              </a:rPr>
              <a:t>    Development</a:t>
            </a:r>
          </a:p>
          <a:p>
            <a:pPr algn="l">
              <a:spcBef>
                <a:spcPct val="50000"/>
              </a:spcBef>
              <a:buFont typeface="Wingdings" pitchFamily="2" charset="2"/>
              <a:buNone/>
            </a:pPr>
            <a:endParaRPr lang="es-ES" sz="2400" b="1">
              <a:solidFill>
                <a:srgbClr val="006666"/>
              </a:solidFill>
              <a:latin typeface="Arial" pitchFamily="34" charset="0"/>
            </a:endParaRPr>
          </a:p>
        </p:txBody>
      </p:sp>
      <p:sp>
        <p:nvSpPr>
          <p:cNvPr id="35849" name="Text Box 9"/>
          <p:cNvSpPr txBox="1">
            <a:spLocks noChangeArrowheads="1"/>
          </p:cNvSpPr>
          <p:nvPr/>
        </p:nvSpPr>
        <p:spPr bwMode="auto">
          <a:xfrm>
            <a:off x="2667000" y="4114800"/>
            <a:ext cx="579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 typeface="Wingdings" pitchFamily="2" charset="2"/>
              <a:buChar char="ü"/>
            </a:pPr>
            <a:r>
              <a:rPr lang="es-MX" sz="2400" b="1">
                <a:solidFill>
                  <a:srgbClr val="006666"/>
                </a:solidFill>
                <a:latin typeface="Arial" pitchFamily="34" charset="0"/>
              </a:rPr>
              <a:t>Training in Business Development</a:t>
            </a:r>
            <a:endParaRPr lang="es-ES" sz="2400" b="1">
              <a:solidFill>
                <a:srgbClr val="006666"/>
              </a:solidFill>
              <a:latin typeface="Arial" pitchFamily="34" charset="0"/>
            </a:endParaRPr>
          </a:p>
        </p:txBody>
      </p:sp>
      <p:sp>
        <p:nvSpPr>
          <p:cNvPr id="35850" name="Text Box 10"/>
          <p:cNvSpPr txBox="1">
            <a:spLocks noChangeArrowheads="1"/>
          </p:cNvSpPr>
          <p:nvPr/>
        </p:nvSpPr>
        <p:spPr bwMode="auto">
          <a:xfrm>
            <a:off x="2743200" y="5638800"/>
            <a:ext cx="4953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 typeface="Wingdings" pitchFamily="2" charset="2"/>
              <a:buChar char="ü"/>
            </a:pPr>
            <a:r>
              <a:rPr lang="es-MX" sz="2400" b="1">
                <a:solidFill>
                  <a:srgbClr val="006666"/>
                </a:solidFill>
                <a:latin typeface="Arial" pitchFamily="34" charset="0"/>
              </a:rPr>
              <a:t>Services for children</a:t>
            </a:r>
            <a:endParaRPr lang="es-ES" sz="2400" b="1">
              <a:solidFill>
                <a:srgbClr val="006666"/>
              </a:solidFill>
              <a:latin typeface="Arial" pitchFamily="34" charset="0"/>
            </a:endParaRPr>
          </a:p>
        </p:txBody>
      </p:sp>
      <p:graphicFrame>
        <p:nvGraphicFramePr>
          <p:cNvPr id="35861" name="Object 21"/>
          <p:cNvGraphicFramePr>
            <a:graphicFrameLocks noChangeAspect="1"/>
          </p:cNvGraphicFramePr>
          <p:nvPr/>
        </p:nvGraphicFramePr>
        <p:xfrm>
          <a:off x="646113" y="2514600"/>
          <a:ext cx="1717675" cy="3800475"/>
        </p:xfrm>
        <a:graphic>
          <a:graphicData uri="http://schemas.openxmlformats.org/presentationml/2006/ole">
            <p:oleObj spid="_x0000_s35861" name="Bitmap Image" r:id="rId3" imgW="1028844" imgH="2276793" progId="Paint.Pictur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5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58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58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8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8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58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58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6" grpId="0" autoUpdateAnimBg="0"/>
      <p:bldP spid="35847" grpId="0" autoUpdateAnimBg="0"/>
      <p:bldP spid="35848" grpId="0" autoUpdateAnimBg="0"/>
      <p:bldP spid="35849" grpId="0" autoUpdateAnimBg="0"/>
      <p:bldP spid="35850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71" name="Text Box 59"/>
          <p:cNvSpPr txBox="1">
            <a:spLocks noChangeArrowheads="1"/>
          </p:cNvSpPr>
          <p:nvPr/>
        </p:nvSpPr>
        <p:spPr bwMode="auto">
          <a:xfrm>
            <a:off x="1524000" y="304800"/>
            <a:ext cx="5791200" cy="495300"/>
          </a:xfrm>
          <a:prstGeom prst="rect">
            <a:avLst/>
          </a:prstGeom>
          <a:noFill/>
          <a:ln w="38100" cmpd="dbl">
            <a:solidFill>
              <a:srgbClr val="006666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400" b="1">
                <a:solidFill>
                  <a:srgbClr val="006666"/>
                </a:solidFill>
                <a:latin typeface="Arial" pitchFamily="34" charset="0"/>
              </a:rPr>
              <a:t>OUR </a:t>
            </a:r>
            <a:r>
              <a:rPr lang="es-MX" sz="2400" b="1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IDEAL</a:t>
            </a:r>
            <a:r>
              <a:rPr lang="es-MX" sz="2400" b="1">
                <a:solidFill>
                  <a:srgbClr val="006666"/>
                </a:solidFill>
                <a:latin typeface="Arial" pitchFamily="34" charset="0"/>
              </a:rPr>
              <a:t> TARGET POPULATION</a:t>
            </a:r>
            <a:endParaRPr lang="es-ES" sz="2400" b="1">
              <a:solidFill>
                <a:srgbClr val="006666"/>
              </a:solidFill>
              <a:latin typeface="Arial" pitchFamily="34" charset="0"/>
            </a:endParaRPr>
          </a:p>
        </p:txBody>
      </p:sp>
      <p:sp>
        <p:nvSpPr>
          <p:cNvPr id="38973" name="Rectangle 61"/>
          <p:cNvSpPr>
            <a:spLocks noChangeArrowheads="1"/>
          </p:cNvSpPr>
          <p:nvPr/>
        </p:nvSpPr>
        <p:spPr bwMode="auto">
          <a:xfrm>
            <a:off x="304800" y="1981200"/>
            <a:ext cx="15144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s-MX" sz="1400" b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Demographic</a:t>
            </a:r>
            <a:endParaRPr lang="es-PE" sz="1400" b="1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974" name="Rectangle 62"/>
          <p:cNvSpPr>
            <a:spLocks noChangeArrowheads="1"/>
          </p:cNvSpPr>
          <p:nvPr/>
        </p:nvSpPr>
        <p:spPr bwMode="auto">
          <a:xfrm>
            <a:off x="1905000" y="1495425"/>
            <a:ext cx="4343400" cy="126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 typeface="Symbol" pitchFamily="18" charset="2"/>
              <a:buChar char="·"/>
            </a:pPr>
            <a:r>
              <a:rPr lang="es-MX" sz="1400">
                <a:solidFill>
                  <a:srgbClr val="006666"/>
                </a:solidFill>
                <a:latin typeface="Arial" pitchFamily="34" charset="0"/>
                <a:cs typeface="Arial" pitchFamily="34" charset="0"/>
              </a:rPr>
              <a:t>Lives in marginal urban areas of the Department </a:t>
            </a:r>
          </a:p>
          <a:p>
            <a:pPr algn="l">
              <a:spcBef>
                <a:spcPct val="50000"/>
              </a:spcBef>
              <a:buFont typeface="Symbol" pitchFamily="18" charset="2"/>
              <a:buNone/>
            </a:pPr>
            <a:r>
              <a:rPr lang="es-MX" sz="1400">
                <a:solidFill>
                  <a:srgbClr val="006666"/>
                </a:solidFill>
                <a:latin typeface="Arial" pitchFamily="34" charset="0"/>
                <a:cs typeface="Arial" pitchFamily="34" charset="0"/>
              </a:rPr>
              <a:t>of Puno</a:t>
            </a:r>
            <a:endParaRPr lang="es-PE" sz="1400">
              <a:solidFill>
                <a:srgbClr val="006666"/>
              </a:solidFill>
              <a:cs typeface="Times New Roman" pitchFamily="18" charset="0"/>
              <a:sym typeface="Symbol" pitchFamily="18" charset="2"/>
            </a:endParaRPr>
          </a:p>
          <a:p>
            <a:pPr algn="l" eaLnBrk="0" hangingPunct="0">
              <a:spcBef>
                <a:spcPct val="50000"/>
              </a:spcBef>
            </a:pPr>
            <a:r>
              <a:rPr lang="es-MX" sz="1400">
                <a:solidFill>
                  <a:srgbClr val="006666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</a:t>
            </a:r>
            <a:r>
              <a:rPr lang="es-MX" sz="1400">
                <a:solidFill>
                  <a:srgbClr val="006666"/>
                </a:solidFill>
                <a:latin typeface="Arial" pitchFamily="34" charset="0"/>
                <a:cs typeface="Arial" pitchFamily="34" charset="0"/>
              </a:rPr>
              <a:t> Lives in the same neighborhood</a:t>
            </a:r>
            <a:endParaRPr lang="es-PE" sz="1400">
              <a:solidFill>
                <a:srgbClr val="006666"/>
              </a:solidFill>
              <a:cs typeface="Times New Roman" pitchFamily="18" charset="0"/>
              <a:sym typeface="Symbol" pitchFamily="18" charset="2"/>
            </a:endParaRPr>
          </a:p>
          <a:p>
            <a:pPr algn="l" eaLnBrk="0" hangingPunct="0">
              <a:spcBef>
                <a:spcPct val="50000"/>
              </a:spcBef>
            </a:pPr>
            <a:r>
              <a:rPr lang="es-MX" sz="1400">
                <a:solidFill>
                  <a:srgbClr val="006666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</a:t>
            </a:r>
            <a:r>
              <a:rPr lang="es-MX" sz="1400">
                <a:solidFill>
                  <a:srgbClr val="006666"/>
                </a:solidFill>
                <a:latin typeface="Arial" pitchFamily="34" charset="0"/>
                <a:cs typeface="Arial" pitchFamily="34" charset="0"/>
              </a:rPr>
              <a:t> Women</a:t>
            </a:r>
            <a:endParaRPr lang="es-PE" sz="1400">
              <a:solidFill>
                <a:srgbClr val="0066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975" name="Rectangle 63"/>
          <p:cNvSpPr>
            <a:spLocks noChangeArrowheads="1"/>
          </p:cNvSpPr>
          <p:nvPr/>
        </p:nvSpPr>
        <p:spPr bwMode="auto">
          <a:xfrm>
            <a:off x="228600" y="3886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MX" sz="1400" b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  Behavior</a:t>
            </a:r>
            <a:endParaRPr lang="es-PE" sz="1400" b="1">
              <a:solidFill>
                <a:srgbClr val="FF0000"/>
              </a:solidFill>
            </a:endParaRPr>
          </a:p>
        </p:txBody>
      </p:sp>
      <p:sp>
        <p:nvSpPr>
          <p:cNvPr id="38976" name="Rectangle 64"/>
          <p:cNvSpPr>
            <a:spLocks noChangeArrowheads="1"/>
          </p:cNvSpPr>
          <p:nvPr/>
        </p:nvSpPr>
        <p:spPr bwMode="auto">
          <a:xfrm>
            <a:off x="1905000" y="3124200"/>
            <a:ext cx="3810000" cy="211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MX" sz="1400">
                <a:solidFill>
                  <a:srgbClr val="006666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</a:t>
            </a:r>
            <a:r>
              <a:rPr lang="es-MX" sz="1400">
                <a:solidFill>
                  <a:srgbClr val="006666"/>
                </a:solidFill>
                <a:latin typeface="Arial" pitchFamily="34" charset="0"/>
                <a:cs typeface="Arial" pitchFamily="34" charset="0"/>
              </a:rPr>
              <a:t> Punctual</a:t>
            </a:r>
            <a:endParaRPr lang="es-PE" sz="1400">
              <a:solidFill>
                <a:srgbClr val="006666"/>
              </a:solidFill>
              <a:cs typeface="Times New Roman" pitchFamily="18" charset="0"/>
              <a:sym typeface="Symbol" pitchFamily="18" charset="2"/>
            </a:endParaRPr>
          </a:p>
          <a:p>
            <a:pPr algn="l" eaLnBrk="0" hangingPunct="0">
              <a:spcBef>
                <a:spcPct val="50000"/>
              </a:spcBef>
            </a:pPr>
            <a:r>
              <a:rPr lang="es-MX" sz="1400">
                <a:solidFill>
                  <a:srgbClr val="006666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</a:t>
            </a:r>
            <a:r>
              <a:rPr lang="es-MX" sz="1400">
                <a:solidFill>
                  <a:srgbClr val="006666"/>
                </a:solidFill>
                <a:latin typeface="Arial" pitchFamily="34" charset="0"/>
                <a:cs typeface="Arial" pitchFamily="34" charset="0"/>
              </a:rPr>
              <a:t> Groups of 25 members in each Community Association (A.C.)</a:t>
            </a:r>
            <a:endParaRPr lang="es-PE" sz="1400">
              <a:solidFill>
                <a:srgbClr val="006666"/>
              </a:solidFill>
              <a:cs typeface="Times New Roman" pitchFamily="18" charset="0"/>
              <a:sym typeface="Symbol" pitchFamily="18" charset="2"/>
            </a:endParaRPr>
          </a:p>
          <a:p>
            <a:pPr algn="l" eaLnBrk="0" hangingPunct="0">
              <a:spcBef>
                <a:spcPct val="50000"/>
              </a:spcBef>
            </a:pPr>
            <a:r>
              <a:rPr lang="es-MX" sz="1400">
                <a:solidFill>
                  <a:srgbClr val="006666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</a:t>
            </a:r>
            <a:r>
              <a:rPr lang="es-MX" sz="1400">
                <a:solidFill>
                  <a:srgbClr val="006666"/>
                </a:solidFill>
                <a:latin typeface="Arial" pitchFamily="34" charset="0"/>
                <a:cs typeface="Arial" pitchFamily="34" charset="0"/>
              </a:rPr>
              <a:t> Honest</a:t>
            </a:r>
            <a:endParaRPr lang="es-PE" sz="1400">
              <a:solidFill>
                <a:srgbClr val="006666"/>
              </a:solidFill>
              <a:cs typeface="Times New Roman" pitchFamily="18" charset="0"/>
              <a:sym typeface="Symbol" pitchFamily="18" charset="2"/>
            </a:endParaRPr>
          </a:p>
          <a:p>
            <a:pPr algn="l" eaLnBrk="0" hangingPunct="0">
              <a:spcBef>
                <a:spcPct val="50000"/>
              </a:spcBef>
            </a:pPr>
            <a:r>
              <a:rPr lang="es-MX" sz="1400">
                <a:solidFill>
                  <a:srgbClr val="006666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</a:t>
            </a:r>
            <a:r>
              <a:rPr lang="es-MX" sz="1400">
                <a:solidFill>
                  <a:srgbClr val="006666"/>
                </a:solidFill>
                <a:latin typeface="Arial" pitchFamily="34" charset="0"/>
                <a:cs typeface="Arial" pitchFamily="34" charset="0"/>
              </a:rPr>
              <a:t> Motivating and dutiful women</a:t>
            </a:r>
            <a:endParaRPr lang="es-PE" sz="1400">
              <a:solidFill>
                <a:srgbClr val="006666"/>
              </a:solidFill>
              <a:cs typeface="Times New Roman" pitchFamily="18" charset="0"/>
              <a:sym typeface="Symbol" pitchFamily="18" charset="2"/>
            </a:endParaRPr>
          </a:p>
          <a:p>
            <a:pPr algn="l" eaLnBrk="0" hangingPunct="0">
              <a:spcBef>
                <a:spcPct val="50000"/>
              </a:spcBef>
              <a:buFont typeface="Symbol" pitchFamily="18" charset="2"/>
              <a:buChar char="·"/>
            </a:pPr>
            <a:r>
              <a:rPr lang="es-MX" sz="1400">
                <a:solidFill>
                  <a:srgbClr val="006666"/>
                </a:solidFill>
                <a:latin typeface="Arial" pitchFamily="34" charset="0"/>
                <a:cs typeface="Arial" pitchFamily="34" charset="0"/>
              </a:rPr>
              <a:t>Women who comply with PM and A.C. rules.</a:t>
            </a:r>
            <a:endParaRPr lang="es-PE" sz="1400">
              <a:solidFill>
                <a:srgbClr val="006666"/>
              </a:solidFill>
              <a:cs typeface="Times New Roman" pitchFamily="18" charset="0"/>
              <a:sym typeface="Symbol" pitchFamily="18" charset="2"/>
            </a:endParaRPr>
          </a:p>
          <a:p>
            <a:pPr algn="l" eaLnBrk="0" hangingPunct="0">
              <a:spcBef>
                <a:spcPct val="50000"/>
              </a:spcBef>
            </a:pPr>
            <a:r>
              <a:rPr lang="es-MX" sz="1400">
                <a:solidFill>
                  <a:srgbClr val="006666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</a:t>
            </a:r>
            <a:r>
              <a:rPr lang="es-MX" sz="1400">
                <a:solidFill>
                  <a:srgbClr val="006666"/>
                </a:solidFill>
                <a:latin typeface="Arial" pitchFamily="34" charset="0"/>
                <a:cs typeface="Arial" pitchFamily="34" charset="0"/>
              </a:rPr>
              <a:t> Women who are identified with PMP</a:t>
            </a:r>
            <a:endParaRPr lang="es-PE" sz="1400">
              <a:solidFill>
                <a:srgbClr val="006666"/>
              </a:solidFill>
              <a:latin typeface="Arial" pitchFamily="34" charset="0"/>
              <a:cs typeface="Arial" pitchFamily="34" charset="0"/>
              <a:sym typeface="Symbol" pitchFamily="18" charset="2"/>
            </a:endParaRPr>
          </a:p>
        </p:txBody>
      </p:sp>
      <p:sp>
        <p:nvSpPr>
          <p:cNvPr id="38977" name="Rectangle 65"/>
          <p:cNvSpPr>
            <a:spLocks noChangeArrowheads="1"/>
          </p:cNvSpPr>
          <p:nvPr/>
        </p:nvSpPr>
        <p:spPr bwMode="auto">
          <a:xfrm>
            <a:off x="609600" y="5624513"/>
            <a:ext cx="1143000" cy="83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MX" sz="1400" b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Economic activity</a:t>
            </a:r>
            <a:endParaRPr lang="es-PE" sz="1400" b="1">
              <a:solidFill>
                <a:srgbClr val="FF0000"/>
              </a:solidFill>
              <a:cs typeface="Times New Roman" pitchFamily="18" charset="0"/>
            </a:endParaRPr>
          </a:p>
          <a:p>
            <a:pPr algn="l" eaLnBrk="0" hangingPunct="0">
              <a:spcBef>
                <a:spcPct val="50000"/>
              </a:spcBef>
            </a:pPr>
            <a:endParaRPr lang="es-PE" sz="1400" b="1">
              <a:solidFill>
                <a:srgbClr val="FF0000"/>
              </a:solidFill>
            </a:endParaRPr>
          </a:p>
        </p:txBody>
      </p:sp>
      <p:sp>
        <p:nvSpPr>
          <p:cNvPr id="38978" name="Rectangle 66"/>
          <p:cNvSpPr>
            <a:spLocks noChangeArrowheads="1"/>
          </p:cNvSpPr>
          <p:nvPr/>
        </p:nvSpPr>
        <p:spPr bwMode="auto">
          <a:xfrm>
            <a:off x="1905000" y="5334000"/>
            <a:ext cx="5867400" cy="126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MX" sz="1400">
                <a:solidFill>
                  <a:srgbClr val="006666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</a:t>
            </a:r>
            <a:r>
              <a:rPr lang="es-MX" sz="1400">
                <a:solidFill>
                  <a:srgbClr val="006666"/>
                </a:solidFill>
                <a:latin typeface="Arial" pitchFamily="34" charset="0"/>
                <a:cs typeface="Arial" pitchFamily="34" charset="0"/>
              </a:rPr>
              <a:t> Has small businesses </a:t>
            </a:r>
            <a:endParaRPr lang="es-PE" sz="1400">
              <a:solidFill>
                <a:srgbClr val="006666"/>
              </a:solidFill>
              <a:cs typeface="Times New Roman" pitchFamily="18" charset="0"/>
              <a:sym typeface="Symbol" pitchFamily="18" charset="2"/>
            </a:endParaRPr>
          </a:p>
          <a:p>
            <a:pPr algn="l" eaLnBrk="0" hangingPunct="0">
              <a:spcBef>
                <a:spcPct val="50000"/>
              </a:spcBef>
            </a:pPr>
            <a:r>
              <a:rPr lang="es-MX" sz="1400">
                <a:solidFill>
                  <a:srgbClr val="006666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</a:t>
            </a:r>
            <a:r>
              <a:rPr lang="es-MX" sz="1400">
                <a:solidFill>
                  <a:srgbClr val="006666"/>
                </a:solidFill>
                <a:latin typeface="Arial" pitchFamily="34" charset="0"/>
                <a:cs typeface="Arial" pitchFamily="34" charset="0"/>
              </a:rPr>
              <a:t> Women with some business experience</a:t>
            </a:r>
          </a:p>
          <a:p>
            <a:pPr algn="l" eaLnBrk="0" hangingPunct="0">
              <a:spcBef>
                <a:spcPct val="50000"/>
              </a:spcBef>
            </a:pPr>
            <a:r>
              <a:rPr lang="es-MX" sz="1400">
                <a:solidFill>
                  <a:srgbClr val="006666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</a:t>
            </a:r>
            <a:r>
              <a:rPr lang="es-MX" sz="1400">
                <a:solidFill>
                  <a:srgbClr val="006666"/>
                </a:solidFill>
                <a:latin typeface="Arial" pitchFamily="34" charset="0"/>
                <a:cs typeface="Arial" pitchFamily="34" charset="0"/>
              </a:rPr>
              <a:t> Women with no credit history</a:t>
            </a:r>
          </a:p>
          <a:p>
            <a:pPr algn="l" eaLnBrk="0" hangingPunct="0">
              <a:spcBef>
                <a:spcPct val="50000"/>
              </a:spcBef>
            </a:pPr>
            <a:r>
              <a:rPr lang="es-MX" sz="1400">
                <a:solidFill>
                  <a:srgbClr val="006666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</a:t>
            </a:r>
            <a:r>
              <a:rPr lang="es-MX" sz="1400">
                <a:solidFill>
                  <a:srgbClr val="006666"/>
                </a:solidFill>
                <a:latin typeface="Arial" pitchFamily="34" charset="0"/>
                <a:cs typeface="Arial" pitchFamily="34" charset="0"/>
              </a:rPr>
              <a:t> Has a business in the same area</a:t>
            </a:r>
            <a:r>
              <a:rPr lang="es-MX" sz="1400">
                <a:solidFill>
                  <a:srgbClr val="006666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.</a:t>
            </a:r>
            <a:endParaRPr lang="es-PE" sz="1400">
              <a:solidFill>
                <a:srgbClr val="006666"/>
              </a:solidFill>
              <a:latin typeface="Arial" pitchFamily="34" charset="0"/>
              <a:cs typeface="Arial" pitchFamily="34" charset="0"/>
              <a:sym typeface="Symbol" pitchFamily="18" charset="2"/>
            </a:endParaRPr>
          </a:p>
        </p:txBody>
      </p:sp>
      <p:sp>
        <p:nvSpPr>
          <p:cNvPr id="38979" name="Rectangle 67"/>
          <p:cNvSpPr>
            <a:spLocks noChangeArrowheads="1"/>
          </p:cNvSpPr>
          <p:nvPr/>
        </p:nvSpPr>
        <p:spPr bwMode="auto">
          <a:xfrm>
            <a:off x="6096000" y="1481138"/>
            <a:ext cx="2895600" cy="1474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flatTx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s-MX" sz="1400">
                <a:solidFill>
                  <a:srgbClr val="006666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</a:t>
            </a:r>
            <a:r>
              <a:rPr lang="es-MX" sz="1400">
                <a:solidFill>
                  <a:srgbClr val="006666"/>
                </a:solidFill>
                <a:latin typeface="Arial" pitchFamily="34" charset="0"/>
                <a:cs typeface="Arial" pitchFamily="34" charset="0"/>
              </a:rPr>
              <a:t> 18 – 45 years of age</a:t>
            </a:r>
            <a:endParaRPr lang="es-PE" sz="1400">
              <a:solidFill>
                <a:srgbClr val="006666"/>
              </a:solidFill>
              <a:cs typeface="Times New Roman" pitchFamily="18" charset="0"/>
              <a:sym typeface="Symbol" pitchFamily="18" charset="2"/>
            </a:endParaRPr>
          </a:p>
          <a:p>
            <a:pPr algn="l" eaLnBrk="0" hangingPunct="0">
              <a:spcBef>
                <a:spcPct val="50000"/>
              </a:spcBef>
            </a:pPr>
            <a:r>
              <a:rPr lang="es-MX" sz="1400">
                <a:solidFill>
                  <a:srgbClr val="006666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</a:t>
            </a:r>
            <a:r>
              <a:rPr lang="es-MX" sz="1400">
                <a:solidFill>
                  <a:srgbClr val="006666"/>
                </a:solidFill>
                <a:latin typeface="Arial" pitchFamily="34" charset="0"/>
                <a:cs typeface="Arial" pitchFamily="34" charset="0"/>
              </a:rPr>
              <a:t> Has DNIs (National Identification Documents)</a:t>
            </a:r>
            <a:endParaRPr lang="es-PE" sz="1400">
              <a:solidFill>
                <a:srgbClr val="006666"/>
              </a:solidFill>
              <a:cs typeface="Times New Roman" pitchFamily="18" charset="0"/>
              <a:sym typeface="Symbol" pitchFamily="18" charset="2"/>
            </a:endParaRPr>
          </a:p>
          <a:p>
            <a:pPr algn="l" eaLnBrk="0" hangingPunct="0">
              <a:spcBef>
                <a:spcPct val="50000"/>
              </a:spcBef>
              <a:buFont typeface="Symbol" pitchFamily="18" charset="2"/>
              <a:buChar char="·"/>
            </a:pPr>
            <a:r>
              <a:rPr lang="es-MX" sz="1400">
                <a:solidFill>
                  <a:srgbClr val="006666"/>
                </a:solidFill>
                <a:latin typeface="Arial" pitchFamily="34" charset="0"/>
                <a:cs typeface="Arial" pitchFamily="34" charset="0"/>
              </a:rPr>
              <a:t> Women are family breadwinners</a:t>
            </a:r>
          </a:p>
          <a:p>
            <a:pPr algn="l" eaLnBrk="0" hangingPunct="0">
              <a:spcBef>
                <a:spcPct val="50000"/>
              </a:spcBef>
              <a:buFont typeface="Symbol" pitchFamily="18" charset="2"/>
              <a:buNone/>
            </a:pPr>
            <a:endParaRPr lang="es-PE" sz="1400">
              <a:solidFill>
                <a:srgbClr val="006666"/>
              </a:solidFill>
              <a:latin typeface="Arial" pitchFamily="34" charset="0"/>
              <a:cs typeface="Arial" pitchFamily="34" charset="0"/>
              <a:sym typeface="Symbol" pitchFamily="18" charset="2"/>
            </a:endParaRPr>
          </a:p>
        </p:txBody>
      </p:sp>
      <p:sp>
        <p:nvSpPr>
          <p:cNvPr id="38980" name="Rectangle 68"/>
          <p:cNvSpPr>
            <a:spLocks noChangeArrowheads="1"/>
          </p:cNvSpPr>
          <p:nvPr/>
        </p:nvSpPr>
        <p:spPr bwMode="auto">
          <a:xfrm>
            <a:off x="228600" y="1371600"/>
            <a:ext cx="8686800" cy="1447800"/>
          </a:xfrm>
          <a:prstGeom prst="rect">
            <a:avLst/>
          </a:prstGeom>
          <a:noFill/>
          <a:ln w="9525">
            <a:solidFill>
              <a:srgbClr val="0066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8981" name="Rectangle 69"/>
          <p:cNvSpPr>
            <a:spLocks noChangeArrowheads="1"/>
          </p:cNvSpPr>
          <p:nvPr/>
        </p:nvSpPr>
        <p:spPr bwMode="auto">
          <a:xfrm>
            <a:off x="228600" y="3048000"/>
            <a:ext cx="8686800" cy="1981200"/>
          </a:xfrm>
          <a:prstGeom prst="rect">
            <a:avLst/>
          </a:prstGeom>
          <a:noFill/>
          <a:ln w="9525">
            <a:solidFill>
              <a:srgbClr val="0066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8982" name="Rectangle 70"/>
          <p:cNvSpPr>
            <a:spLocks noChangeArrowheads="1"/>
          </p:cNvSpPr>
          <p:nvPr/>
        </p:nvSpPr>
        <p:spPr bwMode="auto">
          <a:xfrm>
            <a:off x="228600" y="5257800"/>
            <a:ext cx="8686800" cy="1447800"/>
          </a:xfrm>
          <a:prstGeom prst="rect">
            <a:avLst/>
          </a:prstGeom>
          <a:noFill/>
          <a:ln w="9525">
            <a:solidFill>
              <a:srgbClr val="0066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9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9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8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89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89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389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89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89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89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89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1" dur="500"/>
                                        <p:tgtEl>
                                          <p:spTgt spid="389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89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89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71" grpId="0" animBg="1" autoUpdateAnimBg="0"/>
      <p:bldP spid="38973" grpId="0" autoUpdateAnimBg="0"/>
      <p:bldP spid="38974" grpId="0" autoUpdateAnimBg="0"/>
      <p:bldP spid="38975" grpId="0" autoUpdateAnimBg="0"/>
      <p:bldP spid="38976" grpId="0" autoUpdateAnimBg="0"/>
      <p:bldP spid="38977" grpId="0" autoUpdateAnimBg="0"/>
      <p:bldP spid="38978" grpId="0" autoUpdateAnimBg="0"/>
      <p:bldP spid="38979" grpId="0" autoUpdateAnimBg="0"/>
      <p:bldP spid="38980" grpId="0" animBg="1"/>
      <p:bldP spid="38981" grpId="0" animBg="1"/>
      <p:bldP spid="3898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1066800" y="228600"/>
            <a:ext cx="7924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MX" b="1">
                <a:solidFill>
                  <a:srgbClr val="006666"/>
                </a:solidFill>
                <a:latin typeface="Arial" pitchFamily="34" charset="0"/>
              </a:rPr>
              <a:t>WHO ARE OUR CUSTOMERS</a:t>
            </a:r>
            <a:r>
              <a:rPr lang="es-ES" b="1">
                <a:solidFill>
                  <a:srgbClr val="006666"/>
                </a:solidFill>
                <a:latin typeface="Arial" pitchFamily="34" charset="0"/>
              </a:rPr>
              <a:t>?</a:t>
            </a:r>
            <a:endParaRPr lang="es-ES">
              <a:solidFill>
                <a:srgbClr val="006666"/>
              </a:solidFill>
              <a:latin typeface="Arial" pitchFamily="34" charset="0"/>
            </a:endParaRPr>
          </a:p>
        </p:txBody>
      </p:sp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381000" y="1828800"/>
            <a:ext cx="5181600" cy="405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Clr>
                <a:schemeClr val="accent2"/>
              </a:buClr>
              <a:buFont typeface="Wingdings" pitchFamily="2" charset="2"/>
              <a:buChar char="Ø"/>
            </a:pPr>
            <a:r>
              <a:rPr lang="es-MX" sz="2000" i="1">
                <a:solidFill>
                  <a:srgbClr val="006666"/>
                </a:solidFill>
                <a:latin typeface="Arial" pitchFamily="34" charset="0"/>
              </a:rPr>
              <a:t> </a:t>
            </a:r>
            <a:r>
              <a:rPr lang="es-ES" sz="2000">
                <a:solidFill>
                  <a:srgbClr val="006666"/>
                </a:solidFill>
                <a:latin typeface="Arial" pitchFamily="34" charset="0"/>
              </a:rPr>
              <a:t>99.9% </a:t>
            </a:r>
            <a:r>
              <a:rPr lang="es-MX" sz="2000">
                <a:solidFill>
                  <a:srgbClr val="006666"/>
                </a:solidFill>
                <a:latin typeface="Arial" pitchFamily="34" charset="0"/>
              </a:rPr>
              <a:t>are women</a:t>
            </a:r>
            <a:r>
              <a:rPr lang="es-ES" sz="2000">
                <a:solidFill>
                  <a:srgbClr val="006666"/>
                </a:solidFill>
                <a:latin typeface="Arial" pitchFamily="34" charset="0"/>
              </a:rPr>
              <a:t> (</a:t>
            </a:r>
            <a:r>
              <a:rPr lang="es-MX" sz="2000">
                <a:solidFill>
                  <a:srgbClr val="006666"/>
                </a:solidFill>
                <a:latin typeface="Arial" pitchFamily="34" charset="0"/>
              </a:rPr>
              <a:t>only 12 of the 16</a:t>
            </a:r>
            <a:r>
              <a:rPr lang="es-ES" sz="2000">
                <a:solidFill>
                  <a:srgbClr val="006666"/>
                </a:solidFill>
                <a:latin typeface="Arial" pitchFamily="34" charset="0"/>
              </a:rPr>
              <a:t> </a:t>
            </a:r>
            <a:r>
              <a:rPr lang="es-MX" sz="2000">
                <a:solidFill>
                  <a:srgbClr val="006666"/>
                </a:solidFill>
                <a:latin typeface="Arial" pitchFamily="34" charset="0"/>
              </a:rPr>
              <a:t>thousand members are men</a:t>
            </a:r>
            <a:r>
              <a:rPr lang="es-ES" sz="2000">
                <a:solidFill>
                  <a:srgbClr val="006666"/>
                </a:solidFill>
                <a:latin typeface="Arial" pitchFamily="34" charset="0"/>
              </a:rPr>
              <a:t>).</a:t>
            </a:r>
          </a:p>
          <a:p>
            <a:pPr algn="l">
              <a:spcBef>
                <a:spcPct val="50000"/>
              </a:spcBef>
              <a:buClr>
                <a:schemeClr val="accent2"/>
              </a:buClr>
              <a:buFont typeface="Wingdings" pitchFamily="2" charset="2"/>
              <a:buChar char="Ø"/>
            </a:pPr>
            <a:r>
              <a:rPr lang="es-MX" sz="2000">
                <a:solidFill>
                  <a:srgbClr val="006666"/>
                </a:solidFill>
                <a:latin typeface="Arial" pitchFamily="34" charset="0"/>
              </a:rPr>
              <a:t> </a:t>
            </a:r>
            <a:r>
              <a:rPr lang="es-ES" sz="2000">
                <a:solidFill>
                  <a:srgbClr val="006666"/>
                </a:solidFill>
                <a:latin typeface="Arial" pitchFamily="34" charset="0"/>
              </a:rPr>
              <a:t>68.8% </a:t>
            </a:r>
            <a:r>
              <a:rPr lang="es-MX" sz="2000">
                <a:solidFill>
                  <a:srgbClr val="006666"/>
                </a:solidFill>
                <a:latin typeface="Arial" pitchFamily="34" charset="0"/>
              </a:rPr>
              <a:t>are between the ages of 20 and 40 on average.</a:t>
            </a:r>
            <a:endParaRPr lang="es-ES" sz="2000">
              <a:solidFill>
                <a:srgbClr val="006666"/>
              </a:solidFill>
              <a:latin typeface="Arial" pitchFamily="34" charset="0"/>
            </a:endParaRPr>
          </a:p>
          <a:p>
            <a:pPr algn="l">
              <a:spcBef>
                <a:spcPct val="50000"/>
              </a:spcBef>
              <a:buClr>
                <a:schemeClr val="accent2"/>
              </a:buClr>
              <a:buFont typeface="Wingdings" pitchFamily="2" charset="2"/>
              <a:buChar char="Ø"/>
            </a:pPr>
            <a:r>
              <a:rPr lang="es-MX" sz="2000">
                <a:solidFill>
                  <a:srgbClr val="006666"/>
                </a:solidFill>
                <a:latin typeface="Arial" pitchFamily="34" charset="0"/>
              </a:rPr>
              <a:t> </a:t>
            </a:r>
            <a:r>
              <a:rPr lang="es-ES" sz="2000">
                <a:solidFill>
                  <a:srgbClr val="006666"/>
                </a:solidFill>
                <a:latin typeface="Arial" pitchFamily="34" charset="0"/>
              </a:rPr>
              <a:t>50% </a:t>
            </a:r>
            <a:r>
              <a:rPr lang="es-MX" sz="2000">
                <a:solidFill>
                  <a:srgbClr val="006666"/>
                </a:solidFill>
                <a:latin typeface="Arial" pitchFamily="34" charset="0"/>
              </a:rPr>
              <a:t>speak Spanish only and the other </a:t>
            </a:r>
            <a:r>
              <a:rPr lang="es-ES" sz="2000">
                <a:solidFill>
                  <a:srgbClr val="006666"/>
                </a:solidFill>
                <a:latin typeface="Arial" pitchFamily="34" charset="0"/>
              </a:rPr>
              <a:t>50% </a:t>
            </a:r>
            <a:r>
              <a:rPr lang="es-MX" sz="2000">
                <a:solidFill>
                  <a:srgbClr val="006666"/>
                </a:solidFill>
                <a:latin typeface="Arial" pitchFamily="34" charset="0"/>
              </a:rPr>
              <a:t>speak Spanish and Aymara or Quechua</a:t>
            </a:r>
            <a:r>
              <a:rPr lang="es-ES" sz="2000">
                <a:solidFill>
                  <a:srgbClr val="006666"/>
                </a:solidFill>
                <a:latin typeface="Arial" pitchFamily="34" charset="0"/>
              </a:rPr>
              <a:t>.   </a:t>
            </a:r>
          </a:p>
          <a:p>
            <a:pPr algn="l">
              <a:spcBef>
                <a:spcPct val="50000"/>
              </a:spcBef>
              <a:buClr>
                <a:schemeClr val="accent2"/>
              </a:buClr>
              <a:buFont typeface="Wingdings" pitchFamily="2" charset="2"/>
              <a:buChar char="Ø"/>
            </a:pPr>
            <a:r>
              <a:rPr lang="es-ES" sz="2000">
                <a:solidFill>
                  <a:srgbClr val="006666"/>
                </a:solidFill>
                <a:latin typeface="Arial" pitchFamily="34" charset="0"/>
              </a:rPr>
              <a:t> 4.7 </a:t>
            </a:r>
            <a:r>
              <a:rPr lang="es-MX" sz="2000">
                <a:solidFill>
                  <a:srgbClr val="006666"/>
                </a:solidFill>
                <a:latin typeface="Arial" pitchFamily="34" charset="0"/>
              </a:rPr>
              <a:t>% are illiterate</a:t>
            </a:r>
            <a:r>
              <a:rPr lang="es-ES" sz="2000">
                <a:solidFill>
                  <a:srgbClr val="006666"/>
                </a:solidFill>
                <a:latin typeface="Arial" pitchFamily="34" charset="0"/>
              </a:rPr>
              <a:t>. </a:t>
            </a:r>
          </a:p>
          <a:p>
            <a:pPr algn="l">
              <a:spcBef>
                <a:spcPct val="50000"/>
              </a:spcBef>
              <a:buClr>
                <a:schemeClr val="accent2"/>
              </a:buClr>
              <a:buFont typeface="Wingdings" pitchFamily="2" charset="2"/>
              <a:buChar char="Ø"/>
            </a:pPr>
            <a:r>
              <a:rPr lang="es-ES" sz="2000">
                <a:solidFill>
                  <a:srgbClr val="006666"/>
                </a:solidFill>
                <a:latin typeface="Arial" pitchFamily="34" charset="0"/>
              </a:rPr>
              <a:t>42% </a:t>
            </a:r>
            <a:r>
              <a:rPr lang="es-MX" sz="2000">
                <a:solidFill>
                  <a:srgbClr val="006666"/>
                </a:solidFill>
                <a:latin typeface="Arial" pitchFamily="34" charset="0"/>
              </a:rPr>
              <a:t>have between 2 and 5 years of business experience and</a:t>
            </a:r>
            <a:r>
              <a:rPr lang="es-ES" sz="2000">
                <a:solidFill>
                  <a:srgbClr val="006666"/>
                </a:solidFill>
                <a:latin typeface="Arial" pitchFamily="34" charset="0"/>
              </a:rPr>
              <a:t> </a:t>
            </a:r>
            <a:r>
              <a:rPr lang="es-MX" sz="2000">
                <a:solidFill>
                  <a:srgbClr val="006666"/>
                </a:solidFill>
                <a:latin typeface="Arial" pitchFamily="34" charset="0"/>
              </a:rPr>
              <a:t>2</a:t>
            </a:r>
            <a:r>
              <a:rPr lang="es-ES" sz="2000">
                <a:solidFill>
                  <a:srgbClr val="006666"/>
                </a:solidFill>
                <a:latin typeface="Arial" pitchFamily="34" charset="0"/>
              </a:rPr>
              <a:t>2% </a:t>
            </a:r>
            <a:r>
              <a:rPr lang="es-MX" sz="2000">
                <a:solidFill>
                  <a:srgbClr val="006666"/>
                </a:solidFill>
                <a:latin typeface="Arial" pitchFamily="34" charset="0"/>
              </a:rPr>
              <a:t>have less than one year</a:t>
            </a:r>
            <a:r>
              <a:rPr lang="es-ES" sz="2000">
                <a:solidFill>
                  <a:srgbClr val="006666"/>
                </a:solidFill>
                <a:latin typeface="Arial" pitchFamily="34" charset="0"/>
              </a:rPr>
              <a:t>.</a:t>
            </a:r>
          </a:p>
        </p:txBody>
      </p:sp>
      <p:sp>
        <p:nvSpPr>
          <p:cNvPr id="39941" name="Rectangle 5"/>
          <p:cNvSpPr>
            <a:spLocks noChangeArrowheads="1"/>
          </p:cNvSpPr>
          <p:nvPr/>
        </p:nvSpPr>
        <p:spPr bwMode="auto">
          <a:xfrm>
            <a:off x="381000" y="1139825"/>
            <a:ext cx="39989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s-ES" sz="2000" b="1">
                <a:solidFill>
                  <a:srgbClr val="006666"/>
                </a:solidFill>
                <a:latin typeface="Arial" pitchFamily="34" charset="0"/>
              </a:rPr>
              <a:t>PRO</a:t>
            </a:r>
            <a:r>
              <a:rPr lang="es-MX" sz="2000" b="1">
                <a:solidFill>
                  <a:srgbClr val="006666"/>
                </a:solidFill>
                <a:latin typeface="Arial" pitchFamily="34" charset="0"/>
              </a:rPr>
              <a:t> </a:t>
            </a:r>
            <a:r>
              <a:rPr lang="es-ES" sz="2000" b="1">
                <a:solidFill>
                  <a:srgbClr val="006666"/>
                </a:solidFill>
                <a:latin typeface="Arial" pitchFamily="34" charset="0"/>
              </a:rPr>
              <a:t>MUJER PERU</a:t>
            </a:r>
            <a:r>
              <a:rPr lang="es-MX" sz="2000" b="1">
                <a:solidFill>
                  <a:srgbClr val="006666"/>
                </a:solidFill>
                <a:latin typeface="Arial" pitchFamily="34" charset="0"/>
              </a:rPr>
              <a:t> CUSTOMER</a:t>
            </a:r>
            <a:endParaRPr lang="es-ES" sz="2000" b="1">
              <a:solidFill>
                <a:srgbClr val="006666"/>
              </a:solidFill>
              <a:latin typeface="Arial" pitchFamily="34" charset="0"/>
            </a:endParaRPr>
          </a:p>
        </p:txBody>
      </p:sp>
      <p:graphicFrame>
        <p:nvGraphicFramePr>
          <p:cNvPr id="39945" name="Object 9"/>
          <p:cNvGraphicFramePr>
            <a:graphicFrameLocks noChangeAspect="1"/>
          </p:cNvGraphicFramePr>
          <p:nvPr/>
        </p:nvGraphicFramePr>
        <p:xfrm>
          <a:off x="5772150" y="2470150"/>
          <a:ext cx="2990850" cy="2101850"/>
        </p:xfrm>
        <a:graphic>
          <a:graphicData uri="http://schemas.openxmlformats.org/presentationml/2006/ole">
            <p:oleObj spid="_x0000_s39945" name="Bitmap Image" r:id="rId3" imgW="1924319" imgH="1352381" progId="Paint.Pictur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 autoUpdateAnimBg="0"/>
      <p:bldP spid="39940" grpId="0" autoUpdateAnimBg="0"/>
      <p:bldP spid="39941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609600" y="4648200"/>
            <a:ext cx="51816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>
              <a:buClr>
                <a:schemeClr val="accent2"/>
              </a:buClr>
              <a:buFont typeface="Wingdings" pitchFamily="2" charset="2"/>
              <a:buChar char="Ø"/>
            </a:pPr>
            <a:r>
              <a:rPr lang="es-ES" sz="2000">
                <a:solidFill>
                  <a:srgbClr val="006666"/>
                </a:solidFill>
                <a:latin typeface="Arial" pitchFamily="34" charset="0"/>
              </a:rPr>
              <a:t>40% </a:t>
            </a:r>
            <a:r>
              <a:rPr lang="es-MX" sz="2000">
                <a:solidFill>
                  <a:srgbClr val="006666"/>
                </a:solidFill>
                <a:latin typeface="Arial" pitchFamily="34" charset="0"/>
              </a:rPr>
              <a:t>have family incomes under U</a:t>
            </a:r>
            <a:r>
              <a:rPr lang="es-ES" sz="2000">
                <a:solidFill>
                  <a:srgbClr val="006666"/>
                </a:solidFill>
                <a:latin typeface="Arial" pitchFamily="34" charset="0"/>
              </a:rPr>
              <a:t>S</a:t>
            </a:r>
            <a:r>
              <a:rPr lang="es-MX" sz="2000">
                <a:solidFill>
                  <a:srgbClr val="006666"/>
                </a:solidFill>
                <a:latin typeface="Arial" pitchFamily="34" charset="0"/>
              </a:rPr>
              <a:t> $</a:t>
            </a:r>
            <a:r>
              <a:rPr lang="es-ES" sz="2000">
                <a:solidFill>
                  <a:srgbClr val="006666"/>
                </a:solidFill>
                <a:latin typeface="Arial" pitchFamily="34" charset="0"/>
              </a:rPr>
              <a:t> </a:t>
            </a:r>
            <a:r>
              <a:rPr lang="es-MX" sz="2000">
                <a:solidFill>
                  <a:srgbClr val="006666"/>
                </a:solidFill>
                <a:latin typeface="Arial" pitchFamily="34" charset="0"/>
              </a:rPr>
              <a:t>138.00</a:t>
            </a:r>
            <a:r>
              <a:rPr lang="es-ES" sz="2000">
                <a:solidFill>
                  <a:srgbClr val="006666"/>
                </a:solidFill>
                <a:latin typeface="Arial" pitchFamily="34" charset="0"/>
              </a:rPr>
              <a:t> a m</a:t>
            </a:r>
            <a:r>
              <a:rPr lang="es-MX" sz="2000">
                <a:solidFill>
                  <a:srgbClr val="006666"/>
                </a:solidFill>
                <a:latin typeface="Arial" pitchFamily="34" charset="0"/>
              </a:rPr>
              <a:t>onth</a:t>
            </a:r>
            <a:r>
              <a:rPr lang="es-ES" sz="2000">
                <a:solidFill>
                  <a:srgbClr val="006666"/>
                </a:solidFill>
                <a:latin typeface="Arial" pitchFamily="34" charset="0"/>
              </a:rPr>
              <a:t>; 39% </a:t>
            </a:r>
            <a:r>
              <a:rPr lang="es-MX" sz="2000">
                <a:solidFill>
                  <a:srgbClr val="006666"/>
                </a:solidFill>
                <a:latin typeface="Arial" pitchFamily="34" charset="0"/>
              </a:rPr>
              <a:t>earn between</a:t>
            </a:r>
            <a:r>
              <a:rPr lang="es-ES" sz="2000">
                <a:solidFill>
                  <a:srgbClr val="006666"/>
                </a:solidFill>
                <a:latin typeface="Arial" pitchFamily="34" charset="0"/>
              </a:rPr>
              <a:t> </a:t>
            </a:r>
            <a:r>
              <a:rPr lang="es-MX" sz="2000">
                <a:solidFill>
                  <a:srgbClr val="006666"/>
                </a:solidFill>
                <a:latin typeface="Arial" pitchFamily="34" charset="0"/>
              </a:rPr>
              <a:t>U</a:t>
            </a:r>
            <a:r>
              <a:rPr lang="es-ES" sz="2000">
                <a:solidFill>
                  <a:srgbClr val="006666"/>
                </a:solidFill>
                <a:latin typeface="Arial" pitchFamily="34" charset="0"/>
              </a:rPr>
              <a:t>S</a:t>
            </a:r>
            <a:r>
              <a:rPr lang="es-MX" sz="2000">
                <a:solidFill>
                  <a:srgbClr val="006666"/>
                </a:solidFill>
                <a:latin typeface="Arial" pitchFamily="34" charset="0"/>
              </a:rPr>
              <a:t> $</a:t>
            </a:r>
            <a:r>
              <a:rPr lang="es-ES" sz="2000">
                <a:solidFill>
                  <a:srgbClr val="006666"/>
                </a:solidFill>
                <a:latin typeface="Arial" pitchFamily="34" charset="0"/>
              </a:rPr>
              <a:t> </a:t>
            </a:r>
            <a:r>
              <a:rPr lang="es-MX" sz="2000">
                <a:solidFill>
                  <a:srgbClr val="006666"/>
                </a:solidFill>
                <a:latin typeface="Arial" pitchFamily="34" charset="0"/>
              </a:rPr>
              <a:t>138.00</a:t>
            </a:r>
            <a:r>
              <a:rPr lang="es-ES" sz="2000">
                <a:solidFill>
                  <a:srgbClr val="006666"/>
                </a:solidFill>
                <a:latin typeface="Arial" pitchFamily="34" charset="0"/>
              </a:rPr>
              <a:t>  </a:t>
            </a:r>
            <a:r>
              <a:rPr lang="es-MX" sz="2000">
                <a:solidFill>
                  <a:srgbClr val="006666"/>
                </a:solidFill>
                <a:latin typeface="Arial" pitchFamily="34" charset="0"/>
              </a:rPr>
              <a:t>and</a:t>
            </a:r>
            <a:r>
              <a:rPr lang="es-ES" sz="2000">
                <a:solidFill>
                  <a:srgbClr val="006666"/>
                </a:solidFill>
                <a:latin typeface="Arial" pitchFamily="34" charset="0"/>
              </a:rPr>
              <a:t> </a:t>
            </a:r>
            <a:r>
              <a:rPr lang="es-MX" sz="2000">
                <a:solidFill>
                  <a:srgbClr val="006666"/>
                </a:solidFill>
                <a:latin typeface="Arial" pitchFamily="34" charset="0"/>
              </a:rPr>
              <a:t>U</a:t>
            </a:r>
            <a:r>
              <a:rPr lang="es-ES" sz="2000">
                <a:solidFill>
                  <a:srgbClr val="006666"/>
                </a:solidFill>
                <a:latin typeface="Arial" pitchFamily="34" charset="0"/>
              </a:rPr>
              <a:t>S</a:t>
            </a:r>
            <a:r>
              <a:rPr lang="es-MX" sz="2000">
                <a:solidFill>
                  <a:srgbClr val="006666"/>
                </a:solidFill>
                <a:latin typeface="Arial" pitchFamily="34" charset="0"/>
              </a:rPr>
              <a:t> $</a:t>
            </a:r>
            <a:r>
              <a:rPr lang="es-ES" sz="2000">
                <a:solidFill>
                  <a:srgbClr val="006666"/>
                </a:solidFill>
                <a:latin typeface="Arial" pitchFamily="34" charset="0"/>
              </a:rPr>
              <a:t> </a:t>
            </a:r>
            <a:r>
              <a:rPr lang="es-MX" sz="2000">
                <a:solidFill>
                  <a:srgbClr val="006666"/>
                </a:solidFill>
                <a:latin typeface="Arial" pitchFamily="34" charset="0"/>
              </a:rPr>
              <a:t>277.00</a:t>
            </a:r>
            <a:r>
              <a:rPr lang="es-ES" sz="2000">
                <a:solidFill>
                  <a:srgbClr val="006666"/>
                </a:solidFill>
                <a:latin typeface="Arial" pitchFamily="34" charset="0"/>
              </a:rPr>
              <a:t> ; </a:t>
            </a:r>
            <a:r>
              <a:rPr lang="es-MX" sz="2000">
                <a:solidFill>
                  <a:srgbClr val="006666"/>
                </a:solidFill>
                <a:latin typeface="Arial" pitchFamily="34" charset="0"/>
              </a:rPr>
              <a:t> and </a:t>
            </a:r>
            <a:r>
              <a:rPr lang="es-ES" sz="2000">
                <a:solidFill>
                  <a:srgbClr val="006666"/>
                </a:solidFill>
                <a:latin typeface="Arial" pitchFamily="34" charset="0"/>
              </a:rPr>
              <a:t>18% </a:t>
            </a:r>
            <a:r>
              <a:rPr lang="es-MX" sz="2000">
                <a:solidFill>
                  <a:srgbClr val="006666"/>
                </a:solidFill>
                <a:latin typeface="Arial" pitchFamily="34" charset="0"/>
              </a:rPr>
              <a:t>make over</a:t>
            </a:r>
            <a:r>
              <a:rPr lang="es-ES" sz="2000">
                <a:solidFill>
                  <a:srgbClr val="006666"/>
                </a:solidFill>
                <a:latin typeface="Arial" pitchFamily="34" charset="0"/>
              </a:rPr>
              <a:t> </a:t>
            </a:r>
            <a:r>
              <a:rPr lang="es-MX" sz="2000">
                <a:solidFill>
                  <a:srgbClr val="006666"/>
                </a:solidFill>
                <a:latin typeface="Arial" pitchFamily="34" charset="0"/>
              </a:rPr>
              <a:t>U</a:t>
            </a:r>
            <a:r>
              <a:rPr lang="es-ES" sz="2000">
                <a:solidFill>
                  <a:srgbClr val="006666"/>
                </a:solidFill>
                <a:latin typeface="Arial" pitchFamily="34" charset="0"/>
              </a:rPr>
              <a:t>S</a:t>
            </a:r>
            <a:r>
              <a:rPr lang="es-MX" sz="2000">
                <a:solidFill>
                  <a:srgbClr val="006666"/>
                </a:solidFill>
                <a:latin typeface="Arial" pitchFamily="34" charset="0"/>
              </a:rPr>
              <a:t> $</a:t>
            </a:r>
            <a:r>
              <a:rPr lang="es-ES" sz="2000">
                <a:solidFill>
                  <a:srgbClr val="006666"/>
                </a:solidFill>
                <a:latin typeface="Arial" pitchFamily="34" charset="0"/>
              </a:rPr>
              <a:t> </a:t>
            </a:r>
            <a:r>
              <a:rPr lang="es-MX" sz="2000">
                <a:solidFill>
                  <a:srgbClr val="006666"/>
                </a:solidFill>
                <a:latin typeface="Arial" pitchFamily="34" charset="0"/>
              </a:rPr>
              <a:t>277.00</a:t>
            </a:r>
            <a:r>
              <a:rPr lang="es-ES" sz="2000">
                <a:solidFill>
                  <a:srgbClr val="006666"/>
                </a:solidFill>
                <a:latin typeface="Arial" pitchFamily="34" charset="0"/>
              </a:rPr>
              <a:t> </a:t>
            </a:r>
          </a:p>
        </p:txBody>
      </p:sp>
      <p:sp>
        <p:nvSpPr>
          <p:cNvPr id="40963" name="Text Box 3"/>
          <p:cNvSpPr txBox="1">
            <a:spLocks noChangeArrowheads="1"/>
          </p:cNvSpPr>
          <p:nvPr/>
        </p:nvSpPr>
        <p:spPr bwMode="auto">
          <a:xfrm>
            <a:off x="609600" y="546100"/>
            <a:ext cx="51054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flatTx/>
          </a:bodyPr>
          <a:lstStyle/>
          <a:p>
            <a:pPr algn="l" eaLnBrk="0" hangingPunct="0">
              <a:buClr>
                <a:schemeClr val="accent2"/>
              </a:buClr>
              <a:buFont typeface="Wingdings" pitchFamily="2" charset="2"/>
              <a:buChar char="Ø"/>
            </a:pPr>
            <a:r>
              <a:rPr lang="es-MX" sz="2000">
                <a:solidFill>
                  <a:srgbClr val="006666"/>
                </a:solidFill>
                <a:latin typeface="Arial" pitchFamily="34" charset="0"/>
              </a:rPr>
              <a:t>2</a:t>
            </a:r>
            <a:r>
              <a:rPr lang="es-ES" sz="2000">
                <a:solidFill>
                  <a:srgbClr val="006666"/>
                </a:solidFill>
                <a:latin typeface="Arial" pitchFamily="34" charset="0"/>
              </a:rPr>
              <a:t>8% </a:t>
            </a:r>
            <a:r>
              <a:rPr lang="es-MX" sz="2000">
                <a:solidFill>
                  <a:srgbClr val="006666"/>
                </a:solidFill>
                <a:latin typeface="Arial" pitchFamily="34" charset="0"/>
              </a:rPr>
              <a:t>have businesses consisting of the preparation and peddling of meals;</a:t>
            </a:r>
            <a:r>
              <a:rPr lang="es-ES" sz="2000">
                <a:solidFill>
                  <a:srgbClr val="006666"/>
                </a:solidFill>
                <a:latin typeface="Arial" pitchFamily="34" charset="0"/>
              </a:rPr>
              <a:t> 18% </a:t>
            </a:r>
            <a:r>
              <a:rPr lang="es-MX" sz="2000">
                <a:solidFill>
                  <a:srgbClr val="006666"/>
                </a:solidFill>
                <a:latin typeface="Arial" pitchFamily="34" charset="0"/>
              </a:rPr>
              <a:t>make clothing</a:t>
            </a:r>
            <a:r>
              <a:rPr lang="es-ES" sz="2000">
                <a:solidFill>
                  <a:srgbClr val="006666"/>
                </a:solidFill>
                <a:latin typeface="Arial" pitchFamily="34" charset="0"/>
              </a:rPr>
              <a:t>; 11% </a:t>
            </a:r>
            <a:r>
              <a:rPr lang="es-MX" sz="2000">
                <a:solidFill>
                  <a:srgbClr val="006666"/>
                </a:solidFill>
                <a:latin typeface="Arial" pitchFamily="34" charset="0"/>
              </a:rPr>
              <a:t>sell groceries</a:t>
            </a:r>
            <a:r>
              <a:rPr lang="es-ES" sz="2000">
                <a:solidFill>
                  <a:srgbClr val="006666"/>
                </a:solidFill>
                <a:latin typeface="Arial" pitchFamily="34" charset="0"/>
              </a:rPr>
              <a:t>;</a:t>
            </a:r>
            <a:r>
              <a:rPr lang="es-MX" sz="2000">
                <a:solidFill>
                  <a:srgbClr val="006666"/>
                </a:solidFill>
                <a:latin typeface="Arial" pitchFamily="34" charset="0"/>
              </a:rPr>
              <a:t> and over</a:t>
            </a:r>
            <a:r>
              <a:rPr lang="es-ES" sz="2000">
                <a:solidFill>
                  <a:srgbClr val="006666"/>
                </a:solidFill>
                <a:latin typeface="Arial" pitchFamily="34" charset="0"/>
              </a:rPr>
              <a:t> 9% </a:t>
            </a:r>
            <a:r>
              <a:rPr lang="es-MX" sz="2000">
                <a:solidFill>
                  <a:srgbClr val="006666"/>
                </a:solidFill>
                <a:latin typeface="Arial" pitchFamily="34" charset="0"/>
              </a:rPr>
              <a:t>launder clothing</a:t>
            </a:r>
            <a:r>
              <a:rPr lang="es-ES" sz="2000">
                <a:solidFill>
                  <a:srgbClr val="006666"/>
                </a:solidFill>
                <a:latin typeface="Arial" pitchFamily="34" charset="0"/>
              </a:rPr>
              <a:t>.</a:t>
            </a:r>
            <a:endParaRPr lang="es-ES" sz="2000"/>
          </a:p>
        </p:txBody>
      </p:sp>
      <p:sp>
        <p:nvSpPr>
          <p:cNvPr id="40964" name="Text Box 4"/>
          <p:cNvSpPr txBox="1">
            <a:spLocks noChangeArrowheads="1"/>
          </p:cNvSpPr>
          <p:nvPr/>
        </p:nvSpPr>
        <p:spPr bwMode="auto">
          <a:xfrm>
            <a:off x="609600" y="1993900"/>
            <a:ext cx="51816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flatTx/>
          </a:bodyPr>
          <a:lstStyle/>
          <a:p>
            <a:pPr algn="l" eaLnBrk="0" hangingPunct="0">
              <a:buClr>
                <a:schemeClr val="accent2"/>
              </a:buClr>
              <a:buFont typeface="Wingdings" pitchFamily="2" charset="2"/>
              <a:buChar char="Ø"/>
            </a:pPr>
            <a:r>
              <a:rPr lang="es-ES" sz="2000">
                <a:solidFill>
                  <a:srgbClr val="006666"/>
                </a:solidFill>
                <a:latin typeface="Arial" pitchFamily="34" charset="0"/>
              </a:rPr>
              <a:t>66% </a:t>
            </a:r>
            <a:r>
              <a:rPr lang="es-MX" sz="2000">
                <a:solidFill>
                  <a:srgbClr val="006666"/>
                </a:solidFill>
                <a:latin typeface="Arial" pitchFamily="34" charset="0"/>
              </a:rPr>
              <a:t>perform two different economic activities during the year</a:t>
            </a:r>
            <a:r>
              <a:rPr lang="es-ES" sz="2000">
                <a:solidFill>
                  <a:srgbClr val="006666"/>
                </a:solidFill>
                <a:latin typeface="Arial" pitchFamily="34" charset="0"/>
              </a:rPr>
              <a:t>; 23%</a:t>
            </a:r>
            <a:r>
              <a:rPr lang="es-MX" sz="2000">
                <a:solidFill>
                  <a:srgbClr val="006666"/>
                </a:solidFill>
                <a:latin typeface="Arial" pitchFamily="34" charset="0"/>
              </a:rPr>
              <a:t> carry out three activities and</a:t>
            </a:r>
            <a:r>
              <a:rPr lang="es-ES" sz="2000">
                <a:solidFill>
                  <a:srgbClr val="006666"/>
                </a:solidFill>
                <a:latin typeface="Arial" pitchFamily="34" charset="0"/>
              </a:rPr>
              <a:t> 6% </a:t>
            </a:r>
            <a:r>
              <a:rPr lang="es-MX" sz="2000">
                <a:solidFill>
                  <a:srgbClr val="006666"/>
                </a:solidFill>
                <a:latin typeface="Arial" pitchFamily="34" charset="0"/>
              </a:rPr>
              <a:t>engage in up to four</a:t>
            </a:r>
            <a:r>
              <a:rPr lang="es-ES" sz="2000">
                <a:solidFill>
                  <a:srgbClr val="006666"/>
                </a:solidFill>
                <a:latin typeface="Arial" pitchFamily="34" charset="0"/>
              </a:rPr>
              <a:t>.</a:t>
            </a:r>
            <a:endParaRPr lang="es-ES" sz="2000"/>
          </a:p>
        </p:txBody>
      </p:sp>
      <p:sp>
        <p:nvSpPr>
          <p:cNvPr id="40965" name="Text Box 5"/>
          <p:cNvSpPr txBox="1">
            <a:spLocks noChangeArrowheads="1"/>
          </p:cNvSpPr>
          <p:nvPr/>
        </p:nvSpPr>
        <p:spPr bwMode="auto">
          <a:xfrm>
            <a:off x="609600" y="3352800"/>
            <a:ext cx="533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flatTx/>
          </a:bodyPr>
          <a:lstStyle/>
          <a:p>
            <a:pPr algn="l" eaLnBrk="0" hangingPunct="0">
              <a:buClr>
                <a:schemeClr val="accent2"/>
              </a:buClr>
              <a:buFont typeface="Wingdings" pitchFamily="2" charset="2"/>
              <a:buChar char="Ø"/>
            </a:pPr>
            <a:r>
              <a:rPr lang="es-ES" sz="2000">
                <a:solidFill>
                  <a:srgbClr val="006666"/>
                </a:solidFill>
                <a:latin typeface="Arial" pitchFamily="34" charset="0"/>
              </a:rPr>
              <a:t>37% </a:t>
            </a:r>
            <a:r>
              <a:rPr lang="es-MX" sz="2000">
                <a:solidFill>
                  <a:srgbClr val="006666"/>
                </a:solidFill>
                <a:latin typeface="Arial" pitchFamily="34" charset="0"/>
              </a:rPr>
              <a:t>are peddlers</a:t>
            </a:r>
            <a:r>
              <a:rPr lang="es-ES" sz="2000">
                <a:solidFill>
                  <a:srgbClr val="006666"/>
                </a:solidFill>
                <a:latin typeface="Arial" pitchFamily="34" charset="0"/>
              </a:rPr>
              <a:t>; 30% </a:t>
            </a:r>
            <a:r>
              <a:rPr lang="es-MX" sz="2000">
                <a:solidFill>
                  <a:srgbClr val="006666"/>
                </a:solidFill>
                <a:latin typeface="Arial" pitchFamily="34" charset="0"/>
              </a:rPr>
              <a:t>work at home and </a:t>
            </a:r>
            <a:r>
              <a:rPr lang="es-ES" sz="2000">
                <a:solidFill>
                  <a:srgbClr val="006666"/>
                </a:solidFill>
                <a:latin typeface="Arial" pitchFamily="34" charset="0"/>
              </a:rPr>
              <a:t> 35% </a:t>
            </a:r>
            <a:r>
              <a:rPr lang="es-MX" sz="2000">
                <a:solidFill>
                  <a:srgbClr val="006666"/>
                </a:solidFill>
                <a:latin typeface="Arial" pitchFamily="34" charset="0"/>
              </a:rPr>
              <a:t>have stalls in the market</a:t>
            </a:r>
            <a:r>
              <a:rPr lang="es-ES" sz="2000">
                <a:solidFill>
                  <a:srgbClr val="006666"/>
                </a:solidFill>
                <a:latin typeface="Arial" pitchFamily="34" charset="0"/>
              </a:rPr>
              <a:t>.</a:t>
            </a:r>
            <a:endParaRPr lang="es-ES" sz="2000"/>
          </a:p>
        </p:txBody>
      </p:sp>
      <p:graphicFrame>
        <p:nvGraphicFramePr>
          <p:cNvPr id="40968" name="Object 8"/>
          <p:cNvGraphicFramePr>
            <a:graphicFrameLocks noChangeAspect="1"/>
          </p:cNvGraphicFramePr>
          <p:nvPr/>
        </p:nvGraphicFramePr>
        <p:xfrm>
          <a:off x="6172200" y="1600200"/>
          <a:ext cx="2590800" cy="3895725"/>
        </p:xfrm>
        <a:graphic>
          <a:graphicData uri="http://schemas.openxmlformats.org/presentationml/2006/ole">
            <p:oleObj spid="_x0000_s40968" name="Bitmap Image" r:id="rId3" imgW="1476190" imgH="2219635" progId="Paint.Pictur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 autoUpdateAnimBg="0"/>
      <p:bldP spid="40963" grpId="0" autoUpdateAnimBg="0"/>
      <p:bldP spid="40964" grpId="0" autoUpdateAnimBg="0"/>
      <p:bldP spid="40965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304800" y="762000"/>
            <a:ext cx="4800600" cy="405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Clr>
                <a:schemeClr val="accent2"/>
              </a:buClr>
              <a:buFont typeface="Wingdings" pitchFamily="2" charset="2"/>
              <a:buChar char="Ø"/>
            </a:pPr>
            <a:r>
              <a:rPr lang="es-ES" sz="2000">
                <a:solidFill>
                  <a:srgbClr val="006666"/>
                </a:solidFill>
                <a:latin typeface="Arial" pitchFamily="34" charset="0"/>
              </a:rPr>
              <a:t>44.7% </a:t>
            </a:r>
            <a:r>
              <a:rPr lang="es-MX" sz="2000">
                <a:solidFill>
                  <a:srgbClr val="006666"/>
                </a:solidFill>
                <a:latin typeface="Arial" pitchFamily="34" charset="0"/>
              </a:rPr>
              <a:t>of the households have between </a:t>
            </a:r>
            <a:r>
              <a:rPr lang="es-ES" sz="2000">
                <a:solidFill>
                  <a:srgbClr val="006666"/>
                </a:solidFill>
                <a:latin typeface="Arial" pitchFamily="34" charset="0"/>
              </a:rPr>
              <a:t>3 </a:t>
            </a:r>
            <a:r>
              <a:rPr lang="es-MX" sz="2000">
                <a:solidFill>
                  <a:srgbClr val="006666"/>
                </a:solidFill>
                <a:latin typeface="Arial" pitchFamily="34" charset="0"/>
              </a:rPr>
              <a:t>and</a:t>
            </a:r>
            <a:r>
              <a:rPr lang="es-ES" sz="2000">
                <a:solidFill>
                  <a:srgbClr val="006666"/>
                </a:solidFill>
                <a:latin typeface="Arial" pitchFamily="34" charset="0"/>
              </a:rPr>
              <a:t> 4 memb</a:t>
            </a:r>
            <a:r>
              <a:rPr lang="es-MX" sz="2000">
                <a:solidFill>
                  <a:srgbClr val="006666"/>
                </a:solidFill>
                <a:latin typeface="Arial" pitchFamily="34" charset="0"/>
              </a:rPr>
              <a:t>e</a:t>
            </a:r>
            <a:r>
              <a:rPr lang="es-ES" sz="2000">
                <a:solidFill>
                  <a:srgbClr val="006666"/>
                </a:solidFill>
                <a:latin typeface="Arial" pitchFamily="34" charset="0"/>
              </a:rPr>
              <a:t>rs</a:t>
            </a:r>
            <a:r>
              <a:rPr lang="es-MX" sz="2000">
                <a:solidFill>
                  <a:srgbClr val="006666"/>
                </a:solidFill>
                <a:latin typeface="Arial" pitchFamily="34" charset="0"/>
              </a:rPr>
              <a:t> and</a:t>
            </a:r>
            <a:r>
              <a:rPr lang="es-ES" sz="2000">
                <a:solidFill>
                  <a:srgbClr val="006666"/>
                </a:solidFill>
                <a:latin typeface="Arial" pitchFamily="34" charset="0"/>
              </a:rPr>
              <a:t> 26% </a:t>
            </a:r>
            <a:r>
              <a:rPr lang="es-MX" sz="2000">
                <a:solidFill>
                  <a:srgbClr val="006666"/>
                </a:solidFill>
                <a:latin typeface="Arial" pitchFamily="34" charset="0"/>
              </a:rPr>
              <a:t>have from </a:t>
            </a:r>
            <a:r>
              <a:rPr lang="es-ES" sz="2000">
                <a:solidFill>
                  <a:srgbClr val="006666"/>
                </a:solidFill>
                <a:latin typeface="Arial" pitchFamily="34" charset="0"/>
              </a:rPr>
              <a:t>5 </a:t>
            </a:r>
            <a:r>
              <a:rPr lang="es-MX" sz="2000">
                <a:solidFill>
                  <a:srgbClr val="006666"/>
                </a:solidFill>
                <a:latin typeface="Arial" pitchFamily="34" charset="0"/>
              </a:rPr>
              <a:t>to</a:t>
            </a:r>
            <a:r>
              <a:rPr lang="es-ES" sz="2000">
                <a:solidFill>
                  <a:srgbClr val="006666"/>
                </a:solidFill>
                <a:latin typeface="Arial" pitchFamily="34" charset="0"/>
              </a:rPr>
              <a:t> 6 memb</a:t>
            </a:r>
            <a:r>
              <a:rPr lang="es-MX" sz="2000">
                <a:solidFill>
                  <a:srgbClr val="006666"/>
                </a:solidFill>
                <a:latin typeface="Arial" pitchFamily="34" charset="0"/>
              </a:rPr>
              <a:t>e</a:t>
            </a:r>
            <a:r>
              <a:rPr lang="es-ES" sz="2000">
                <a:solidFill>
                  <a:srgbClr val="006666"/>
                </a:solidFill>
                <a:latin typeface="Arial" pitchFamily="34" charset="0"/>
              </a:rPr>
              <a:t>rs.</a:t>
            </a:r>
          </a:p>
          <a:p>
            <a:pPr algn="l">
              <a:spcBef>
                <a:spcPct val="50000"/>
              </a:spcBef>
              <a:buClr>
                <a:schemeClr val="accent2"/>
              </a:buClr>
              <a:buFont typeface="Wingdings" pitchFamily="2" charset="2"/>
              <a:buNone/>
            </a:pPr>
            <a:endParaRPr lang="es-MX" sz="2000">
              <a:solidFill>
                <a:srgbClr val="006666"/>
              </a:solidFill>
              <a:latin typeface="Arial" pitchFamily="34" charset="0"/>
            </a:endParaRPr>
          </a:p>
          <a:p>
            <a:pPr algn="l">
              <a:spcBef>
                <a:spcPct val="5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s-ES" sz="2000">
                <a:solidFill>
                  <a:srgbClr val="006666"/>
                </a:solidFill>
                <a:latin typeface="Arial" pitchFamily="34" charset="0"/>
              </a:rPr>
              <a:t>16% </a:t>
            </a:r>
            <a:r>
              <a:rPr lang="es-MX" sz="2000">
                <a:solidFill>
                  <a:srgbClr val="006666"/>
                </a:solidFill>
                <a:latin typeface="Arial" pitchFamily="34" charset="0"/>
              </a:rPr>
              <a:t>of the households are headed by women,</a:t>
            </a:r>
            <a:r>
              <a:rPr lang="es-ES" sz="2000">
                <a:solidFill>
                  <a:srgbClr val="006666"/>
                </a:solidFill>
                <a:latin typeface="Arial" pitchFamily="34" charset="0"/>
              </a:rPr>
              <a:t> 60% </a:t>
            </a:r>
            <a:r>
              <a:rPr lang="es-MX" sz="2000">
                <a:solidFill>
                  <a:srgbClr val="006666"/>
                </a:solidFill>
                <a:latin typeface="Arial" pitchFamily="34" charset="0"/>
              </a:rPr>
              <a:t>by men and in only in </a:t>
            </a:r>
            <a:r>
              <a:rPr lang="es-ES" sz="2000">
                <a:solidFill>
                  <a:srgbClr val="006666"/>
                </a:solidFill>
                <a:latin typeface="Arial" pitchFamily="34" charset="0"/>
              </a:rPr>
              <a:t>14.8% </a:t>
            </a:r>
            <a:r>
              <a:rPr lang="es-MX" sz="2000">
                <a:solidFill>
                  <a:srgbClr val="006666"/>
                </a:solidFill>
                <a:latin typeface="Arial" pitchFamily="34" charset="0"/>
              </a:rPr>
              <a:t>is the household leadership shared</a:t>
            </a:r>
            <a:r>
              <a:rPr lang="es-ES" sz="2000">
                <a:solidFill>
                  <a:srgbClr val="006666"/>
                </a:solidFill>
                <a:latin typeface="Arial" pitchFamily="34" charset="0"/>
              </a:rPr>
              <a:t>.</a:t>
            </a:r>
          </a:p>
          <a:p>
            <a:pPr algn="l">
              <a:spcBef>
                <a:spcPct val="50000"/>
              </a:spcBef>
              <a:buClr>
                <a:schemeClr val="accent2"/>
              </a:buClr>
              <a:buFont typeface="Wingdings" pitchFamily="2" charset="2"/>
              <a:buNone/>
            </a:pPr>
            <a:endParaRPr lang="es-ES" sz="2000">
              <a:solidFill>
                <a:srgbClr val="006666"/>
              </a:solidFill>
              <a:latin typeface="Arial" pitchFamily="34" charset="0"/>
            </a:endParaRPr>
          </a:p>
          <a:p>
            <a:pPr algn="l">
              <a:spcBef>
                <a:spcPct val="5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s-ES" sz="2000">
                <a:solidFill>
                  <a:srgbClr val="006666"/>
                </a:solidFill>
                <a:latin typeface="Arial" pitchFamily="34" charset="0"/>
              </a:rPr>
              <a:t>80% </a:t>
            </a:r>
            <a:r>
              <a:rPr lang="es-MX" sz="2000">
                <a:solidFill>
                  <a:srgbClr val="006666"/>
                </a:solidFill>
                <a:latin typeface="Arial" pitchFamily="34" charset="0"/>
              </a:rPr>
              <a:t>live with a mate, while </a:t>
            </a:r>
            <a:r>
              <a:rPr lang="es-ES" sz="2000">
                <a:solidFill>
                  <a:srgbClr val="006666"/>
                </a:solidFill>
                <a:latin typeface="Arial" pitchFamily="34" charset="0"/>
              </a:rPr>
              <a:t>20% </a:t>
            </a:r>
            <a:r>
              <a:rPr lang="es-MX" sz="2000">
                <a:solidFill>
                  <a:srgbClr val="006666"/>
                </a:solidFill>
                <a:latin typeface="Arial" pitchFamily="34" charset="0"/>
              </a:rPr>
              <a:t>are widows, divorcees and single women</a:t>
            </a:r>
            <a:r>
              <a:rPr lang="es-ES" sz="2000">
                <a:solidFill>
                  <a:srgbClr val="006666"/>
                </a:solidFill>
                <a:latin typeface="Arial" pitchFamily="34" charset="0"/>
              </a:rPr>
              <a:t>.</a:t>
            </a:r>
          </a:p>
        </p:txBody>
      </p:sp>
      <p:sp>
        <p:nvSpPr>
          <p:cNvPr id="41987" name="Rectangle 3"/>
          <p:cNvSpPr>
            <a:spLocks noChangeArrowheads="1"/>
          </p:cNvSpPr>
          <p:nvPr/>
        </p:nvSpPr>
        <p:spPr bwMode="auto">
          <a:xfrm>
            <a:off x="457200" y="4951413"/>
            <a:ext cx="8229600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b="1" i="1">
                <a:solidFill>
                  <a:schemeClr val="accent2"/>
                </a:solidFill>
                <a:latin typeface="Book Antiqua" pitchFamily="18" charset="0"/>
              </a:rPr>
              <a:t>Most of these women are self-employed peddlers whose business produces an income for their families</a:t>
            </a:r>
            <a:r>
              <a:rPr lang="es-ES">
                <a:solidFill>
                  <a:schemeClr val="accent2"/>
                </a:solidFill>
              </a:rPr>
              <a:t>.</a:t>
            </a:r>
            <a:r>
              <a:rPr lang="es-ES" sz="2400">
                <a:solidFill>
                  <a:schemeClr val="accent2"/>
                </a:solidFill>
              </a:rPr>
              <a:t>   </a:t>
            </a:r>
          </a:p>
        </p:txBody>
      </p:sp>
      <p:graphicFrame>
        <p:nvGraphicFramePr>
          <p:cNvPr id="41989" name="Object 5"/>
          <p:cNvGraphicFramePr>
            <a:graphicFrameLocks noChangeAspect="1"/>
          </p:cNvGraphicFramePr>
          <p:nvPr/>
        </p:nvGraphicFramePr>
        <p:xfrm>
          <a:off x="5730875" y="609600"/>
          <a:ext cx="2835275" cy="4191000"/>
        </p:xfrm>
        <a:graphic>
          <a:graphicData uri="http://schemas.openxmlformats.org/presentationml/2006/ole">
            <p:oleObj spid="_x0000_s41989" name="Bitmap Image" r:id="rId3" imgW="1495634" imgH="2209524" progId="Paint.Pictur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500"/>
                                        <p:tgtEl>
                                          <p:spTgt spid="41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 autoUpdateAnimBg="0"/>
      <p:bldP spid="41987" grpId="0" autoUpdateAnimBg="0"/>
    </p:bldLst>
  </p:timing>
</p:sld>
</file>

<file path=ppt/theme/theme1.xml><?xml version="1.0" encoding="utf-8"?>
<a:theme xmlns:a="http://schemas.openxmlformats.org/drawingml/2006/main" name="Diseño predeterminado">
  <a:themeElements>
    <a:clrScheme name="Diseño predeterminad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  <a:scene3d>
          <a:camera prst="legacyObliqueTopLeft"/>
          <a:lightRig rig="legacyFlat3" dir="t"/>
        </a:scene3d>
        <a:sp3d extrusionH="430200" prstMaterial="legacyMatte">
          <a:bevelT w="13500" h="13500" prst="angle"/>
          <a:bevelB w="13500" h="13500" prst="angle"/>
          <a:extrusionClr>
            <a:schemeClr val="accent1"/>
          </a:extrusionClr>
        </a:sp3d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  <a:scene3d>
          <a:camera prst="legacyObliqueTopLeft"/>
          <a:lightRig rig="legacyFlat3" dir="t"/>
        </a:scene3d>
        <a:sp3d extrusionH="430200" prstMaterial="legacyMatte">
          <a:bevelT w="13500" h="13500" prst="angle"/>
          <a:bevelB w="13500" h="13500" prst="angle"/>
          <a:extrusionClr>
            <a:schemeClr val="accent1"/>
          </a:extrusionClr>
        </a:sp3d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1644</TotalTime>
  <Words>897</Words>
  <Application>Microsoft Office PowerPoint</Application>
  <PresentationFormat>On-screen Show (4:3)</PresentationFormat>
  <Paragraphs>135</Paragraphs>
  <Slides>28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6" baseType="lpstr">
      <vt:lpstr>Times New Roman</vt:lpstr>
      <vt:lpstr>Brush Script MT</vt:lpstr>
      <vt:lpstr>Arial</vt:lpstr>
      <vt:lpstr>Wingdings</vt:lpstr>
      <vt:lpstr>Symbol</vt:lpstr>
      <vt:lpstr>Book Antiqua</vt:lpstr>
      <vt:lpstr>Diseño predeterminado</vt:lpstr>
      <vt:lpstr>Bitmap Image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Joel Ponce</dc:creator>
  <cp:lastModifiedBy>anarod</cp:lastModifiedBy>
  <cp:revision>98</cp:revision>
  <dcterms:created xsi:type="dcterms:W3CDTF">2002-04-08T22:22:17Z</dcterms:created>
  <dcterms:modified xsi:type="dcterms:W3CDTF">2010-07-11T23:42:10Z</dcterms:modified>
</cp:coreProperties>
</file>