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2"/>
  </p:notesMasterIdLst>
  <p:handoutMasterIdLst>
    <p:handoutMasterId r:id="rId13"/>
  </p:handoutMasterIdLst>
  <p:sldIdLst>
    <p:sldId id="256" r:id="rId2"/>
    <p:sldId id="259" r:id="rId3"/>
    <p:sldId id="283" r:id="rId4"/>
    <p:sldId id="261" r:id="rId5"/>
    <p:sldId id="285" r:id="rId6"/>
    <p:sldId id="275" r:id="rId7"/>
    <p:sldId id="287" r:id="rId8"/>
    <p:sldId id="284" r:id="rId9"/>
    <p:sldId id="288" r:id="rId10"/>
    <p:sldId id="289" r:id="rId11"/>
  </p:sldIdLst>
  <p:sldSz cx="9144000" cy="6858000" type="screen4x3"/>
  <p:notesSz cx="6881813" cy="9296400"/>
  <p:embeddedFontLst>
    <p:embeddedFont>
      <p:font typeface="Arial Unicode MS" pitchFamily="34" charset="-128"/>
      <p:regular r:id="rId14"/>
    </p:embeddedFont>
    <p:embeddedFont>
      <p:font typeface="Palatino Linotype" pitchFamily="18" charset="0"/>
      <p:regular r:id="rId15"/>
      <p:bold r:id="rId16"/>
      <p:italic r:id="rId17"/>
      <p:boldItalic r:id="rId18"/>
    </p:embeddedFont>
    <p:embeddedFont>
      <p:font typeface="MS Gothic" pitchFamily="49" charset="-128"/>
      <p:regular r:id="rId19"/>
    </p:embeddedFont>
    <p:embeddedFont>
      <p:font typeface="Tahoma" pitchFamily="34" charset="0"/>
      <p:regular r:id="rId20"/>
      <p:bold r:id="rId21"/>
    </p:embeddedFont>
  </p:embeddedFontLst>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008000"/>
    <a:srgbClr val="00FF00"/>
    <a:srgbClr val="FFFF00"/>
    <a:srgbClr val="99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89189" autoAdjust="0"/>
  </p:normalViewPr>
  <p:slideViewPr>
    <p:cSldViewPr>
      <p:cViewPr varScale="1">
        <p:scale>
          <a:sx n="60" d="100"/>
          <a:sy n="60" d="100"/>
        </p:scale>
        <p:origin x="-606" y="-90"/>
      </p:cViewPr>
      <p:guideLst>
        <p:guide orient="horz" pos="2160"/>
        <p:guide pos="432"/>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1212"/>
    </p:cViewPr>
  </p:sorterViewPr>
  <p:notesViewPr>
    <p:cSldViewPr>
      <p:cViewPr varScale="1">
        <p:scale>
          <a:sx n="61" d="100"/>
          <a:sy n="61" d="100"/>
        </p:scale>
        <p:origin x="-1698" y="-42"/>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82913"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defTabSz="923925" eaLnBrk="0" hangingPunct="0">
              <a:defRPr sz="1200"/>
            </a:lvl1pPr>
          </a:lstStyle>
          <a:p>
            <a:endParaRPr lang="en-US"/>
          </a:p>
        </p:txBody>
      </p:sp>
      <p:sp>
        <p:nvSpPr>
          <p:cNvPr id="20483" name="Rectangle 3"/>
          <p:cNvSpPr>
            <a:spLocks noGrp="1" noChangeArrowheads="1"/>
          </p:cNvSpPr>
          <p:nvPr>
            <p:ph type="dt" sz="quarter" idx="1"/>
          </p:nvPr>
        </p:nvSpPr>
        <p:spPr bwMode="auto">
          <a:xfrm>
            <a:off x="3900488" y="0"/>
            <a:ext cx="2981325"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defTabSz="923925" eaLnBrk="0" hangingPunct="0">
              <a:defRPr sz="1200"/>
            </a:lvl1pPr>
          </a:lstStyle>
          <a:p>
            <a:endParaRPr lang="en-US"/>
          </a:p>
        </p:txBody>
      </p:sp>
      <p:sp>
        <p:nvSpPr>
          <p:cNvPr id="20484" name="Rectangle 4"/>
          <p:cNvSpPr>
            <a:spLocks noGrp="1" noChangeArrowheads="1"/>
          </p:cNvSpPr>
          <p:nvPr>
            <p:ph type="ftr" sz="quarter" idx="2"/>
          </p:nvPr>
        </p:nvSpPr>
        <p:spPr bwMode="auto">
          <a:xfrm>
            <a:off x="0" y="8831263"/>
            <a:ext cx="2982913"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defTabSz="923925" eaLnBrk="0" hangingPunct="0">
              <a:defRPr sz="1200"/>
            </a:lvl1pPr>
          </a:lstStyle>
          <a:p>
            <a:endParaRPr lang="en-US"/>
          </a:p>
        </p:txBody>
      </p:sp>
      <p:sp>
        <p:nvSpPr>
          <p:cNvPr id="20485" name="Rectangle 5"/>
          <p:cNvSpPr>
            <a:spLocks noGrp="1" noChangeArrowheads="1"/>
          </p:cNvSpPr>
          <p:nvPr>
            <p:ph type="sldNum" sz="quarter" idx="3"/>
          </p:nvPr>
        </p:nvSpPr>
        <p:spPr bwMode="auto">
          <a:xfrm>
            <a:off x="3900488" y="8831263"/>
            <a:ext cx="2981325"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defTabSz="923925" eaLnBrk="0" hangingPunct="0">
              <a:defRPr sz="1200"/>
            </a:lvl1pPr>
          </a:lstStyle>
          <a:p>
            <a:fld id="{5423C8DE-330E-474A-9D6A-E9C6A5AA26A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82913"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defTabSz="923925" eaLnBrk="0" hangingPunct="0">
              <a:defRPr sz="1200"/>
            </a:lvl1pPr>
          </a:lstStyle>
          <a:p>
            <a:endParaRPr lang="en-US"/>
          </a:p>
        </p:txBody>
      </p:sp>
      <p:sp>
        <p:nvSpPr>
          <p:cNvPr id="2051" name="Rectangle 3"/>
          <p:cNvSpPr>
            <a:spLocks noChangeArrowheads="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17575" y="4416425"/>
            <a:ext cx="5046663" cy="4183063"/>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900488" y="0"/>
            <a:ext cx="2981325" cy="465138"/>
          </a:xfrm>
          <a:prstGeom prst="rect">
            <a:avLst/>
          </a:prstGeom>
          <a:noFill/>
          <a:ln w="12700" cap="sq">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defTabSz="923925" eaLnBrk="0" hangingPunct="0">
              <a:defRPr sz="1200"/>
            </a:lvl1pPr>
          </a:lstStyle>
          <a:p>
            <a:endParaRPr lang="en-US"/>
          </a:p>
        </p:txBody>
      </p:sp>
      <p:sp>
        <p:nvSpPr>
          <p:cNvPr id="2054" name="Rectangle 6"/>
          <p:cNvSpPr>
            <a:spLocks noGrp="1" noChangeArrowheads="1"/>
          </p:cNvSpPr>
          <p:nvPr>
            <p:ph type="ftr" sz="quarter" idx="4"/>
          </p:nvPr>
        </p:nvSpPr>
        <p:spPr bwMode="auto">
          <a:xfrm>
            <a:off x="0" y="8831263"/>
            <a:ext cx="2982913"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defTabSz="923925" eaLnBrk="0" hangingPunct="0">
              <a:defRPr sz="1200"/>
            </a:lvl1pPr>
          </a:lstStyle>
          <a:p>
            <a:endParaRPr lang="en-US"/>
          </a:p>
        </p:txBody>
      </p:sp>
      <p:sp>
        <p:nvSpPr>
          <p:cNvPr id="2055" name="Rectangle 7"/>
          <p:cNvSpPr>
            <a:spLocks noGrp="1" noChangeArrowheads="1"/>
          </p:cNvSpPr>
          <p:nvPr>
            <p:ph type="sldNum" sz="quarter" idx="5"/>
          </p:nvPr>
        </p:nvSpPr>
        <p:spPr bwMode="auto">
          <a:xfrm>
            <a:off x="3900488" y="8831263"/>
            <a:ext cx="2981325" cy="465137"/>
          </a:xfrm>
          <a:prstGeom prst="rect">
            <a:avLst/>
          </a:prstGeom>
          <a:noFill/>
          <a:ln w="12700" cap="sq">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defTabSz="923925" eaLnBrk="0" hangingPunct="0">
              <a:defRPr sz="1200"/>
            </a:lvl1pPr>
          </a:lstStyle>
          <a:p>
            <a:fld id="{7624F354-259F-477D-AF3E-5D801D690DB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AE62E-D169-4A97-B4A4-237DB70919B4}" type="slidenum">
              <a:rPr lang="en-US"/>
              <a:pPr/>
              <a:t>2</a:t>
            </a:fld>
            <a:endParaRPr lang="en-US"/>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s-MX" sz="1000" b="1">
                <a:latin typeface="TimesNewRoman" charset="0"/>
              </a:rPr>
              <a:t>The Executive Directors established that the general objective of the Regional Policy Dialogue is to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42F98-DAAA-43FF-B99F-F6500F93EABB}" type="slidenum">
              <a:rPr lang="en-US"/>
              <a:pPr/>
              <a:t>3</a:t>
            </a:fld>
            <a:endParaRPr lang="en-US"/>
          </a:p>
        </p:txBody>
      </p:sp>
      <p:sp>
        <p:nvSpPr>
          <p:cNvPr id="56322" name="Rectangle 1026"/>
          <p:cNvSpPr>
            <a:spLocks noChangeArrowheads="1" noTextEdit="1"/>
          </p:cNvSpPr>
          <p:nvPr>
            <p:ph type="sldImg"/>
          </p:nvPr>
        </p:nvSpPr>
        <p:spPr>
          <a:ln/>
        </p:spPr>
      </p:sp>
      <p:sp>
        <p:nvSpPr>
          <p:cNvPr id="56323" name="Rectangle 1027"/>
          <p:cNvSpPr>
            <a:spLocks noGrp="1" noChangeArrowheads="1"/>
          </p:cNvSpPr>
          <p:nvPr>
            <p:ph type="body" idx="1"/>
          </p:nvPr>
        </p:nvSpPr>
        <p:spPr/>
        <p:txBody>
          <a:bodyPr/>
          <a:lstStyle/>
          <a:p>
            <a:pPr eaLnBrk="1" hangingPunct="1">
              <a:spcBef>
                <a:spcPct val="0"/>
              </a:spcBef>
            </a:pPr>
            <a:r>
              <a:rPr kumimoji="0" lang="es-MX" sz="1000"/>
              <a:t>The objective of the Dialogue is the creation of a forum (Network) on each of the seven areas identified by the Bank, in which the countries of Latin America and the Caribbean can share experiences, learn about practices outside the region, and explore opportunities for regional cooperation in areas that are critical for their participation in an increasingly globalized economy. Specifically, the Dialogue aims at:</a:t>
            </a:r>
          </a:p>
          <a:p>
            <a:pPr eaLnBrk="1" hangingPunct="1">
              <a:spcBef>
                <a:spcPct val="0"/>
              </a:spcBef>
            </a:pPr>
            <a:r>
              <a:rPr kumimoji="0" lang="es-MX" sz="1000"/>
              <a:t> </a:t>
            </a:r>
          </a:p>
          <a:p>
            <a:pPr eaLnBrk="1" hangingPunct="1">
              <a:spcBef>
                <a:spcPct val="0"/>
              </a:spcBef>
            </a:pPr>
            <a:r>
              <a:rPr kumimoji="0" lang="es-MX" sz="1000"/>
              <a:t>- promoting the exchange of information about policies and best practices, at both the intra and extra-regional level; </a:t>
            </a:r>
          </a:p>
          <a:p>
            <a:pPr eaLnBrk="1" hangingPunct="1">
              <a:spcBef>
                <a:spcPct val="0"/>
              </a:spcBef>
            </a:pPr>
            <a:r>
              <a:rPr kumimoji="0" lang="es-MX" sz="1000"/>
              <a:t>- facilitating regional cooperation; </a:t>
            </a:r>
          </a:p>
          <a:p>
            <a:pPr eaLnBrk="1" hangingPunct="1">
              <a:spcBef>
                <a:spcPct val="0"/>
              </a:spcBef>
            </a:pPr>
            <a:r>
              <a:rPr kumimoji="0" lang="es-MX" sz="1000"/>
              <a:t>- supporting regional integration processes; </a:t>
            </a:r>
          </a:p>
          <a:p>
            <a:pPr eaLnBrk="1" hangingPunct="1">
              <a:spcBef>
                <a:spcPct val="0"/>
              </a:spcBef>
            </a:pPr>
            <a:r>
              <a:rPr kumimoji="0" lang="es-MX" sz="1000"/>
              <a:t>- providing synergies arising out of the Bank’s activities at the national and regional level; and </a:t>
            </a:r>
          </a:p>
          <a:p>
            <a:pPr eaLnBrk="1" hangingPunct="1">
              <a:spcBef>
                <a:spcPct val="0"/>
              </a:spcBef>
            </a:pPr>
            <a:r>
              <a:rPr kumimoji="0" lang="es-MX" sz="1000"/>
              <a:t>- giving direction to the Bank’s regional technical cooperation </a:t>
            </a:r>
          </a:p>
          <a:p>
            <a:endParaRPr lang="es-MX"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D689D1-7111-4C12-99A0-2702B894156C}" type="slidenum">
              <a:rPr lang="en-US"/>
              <a:pPr/>
              <a:t>5</a:t>
            </a:fld>
            <a:endParaRPr lang="en-U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s-MX"/>
              <a:t>The Poverty and Social Protection Network's primary goal is to promote policy dialogue, high level peer exchange of experiences and identifying opportunities for technical cooperation amongst the countries of the region.  It also examines strategies to increase the effectiveness of current policies for reducing poverty and inequality.  The Poverty and Social Protection Network is a valuable tool for promoting coherency, integration and sustainability of social policies and programs in the region.</a:t>
            </a:r>
          </a:p>
          <a:p>
            <a:r>
              <a:rPr lang="es-MX"/>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E7871-79AE-4C96-B810-A948D248113D}" type="slidenum">
              <a:rPr lang="en-US"/>
              <a:pPr/>
              <a:t>6</a:t>
            </a:fld>
            <a:endParaRPr lang="en-US"/>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s-MX"/>
              <a:t>The Network has concentrated on themes related to poverty reduction program effectiveness within the region and has disseminated lessons learned from strategies designed to reduce poverty and promote equity.  The Poverty and Social Protection Network identified three priority work areas: i) implement institutional arrangements to develop synergies, reduce resource dispersion and increase social spending efficiency; ii) design integrated and complimentary social programs and policies; and iii) to put into practice reliable and flexible monitoring and evaluation systems to measure the impact, efficiency and management of social policies and programs and to adjust program design to the different needs of each population confronting poverty and inequality.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C1CEE4-7DF3-49B4-B952-C8673E9DAA5C}" type="slidenum">
              <a:rPr lang="en-US"/>
              <a:pPr/>
              <a:t>7</a:t>
            </a:fld>
            <a:endParaRPr lang="en-US"/>
          </a:p>
        </p:txBody>
      </p:sp>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s-MX"/>
              <a:t>The Bank offers its Network Members a variety of instruments to facilitate the Dialogue and promote cooperation. </a:t>
            </a:r>
          </a:p>
          <a:p>
            <a:pPr>
              <a:lnSpc>
                <a:spcPct val="80000"/>
              </a:lnSpc>
            </a:pPr>
            <a:r>
              <a:rPr lang="en-US" sz="900" b="1">
                <a:cs typeface="Arial" pitchFamily="34" charset="0"/>
              </a:rPr>
              <a:t>Technical Cooperation </a:t>
            </a:r>
            <a:r>
              <a:rPr lang="es-MX" sz="900" b="1">
                <a:cs typeface="Arial" pitchFamily="34" charset="0"/>
              </a:rPr>
              <a:t>Efectivity Networks Social Protection: Role Beneficiaries System Information</a:t>
            </a:r>
            <a:r>
              <a:rPr lang="es-MX" sz="900" b="1">
                <a:latin typeface="Tahoma" pitchFamily="34" charset="0"/>
                <a:cs typeface="Tahoma" pitchFamily="34" charset="0"/>
              </a:rPr>
              <a:t> </a:t>
            </a:r>
            <a:endParaRPr lang="es-MX" sz="900" b="1">
              <a:cs typeface="Arial" pitchFamily="34" charset="0"/>
            </a:endParaRPr>
          </a:p>
          <a:p>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3BBCD0-6020-4153-81FA-379918AA5965}" type="slidenum">
              <a:rPr lang="en-US"/>
              <a:pPr/>
              <a:t>8</a:t>
            </a:fld>
            <a:endParaRPr lang="en-US"/>
          </a:p>
        </p:txBody>
      </p:sp>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p:txBody>
          <a:bodyPr/>
          <a:lstStyle/>
          <a:p>
            <a:pPr algn="just"/>
            <a:r>
              <a:rPr lang="en-US">
                <a:cs typeface="Times New Roman" pitchFamily="18" charset="0"/>
              </a:rPr>
              <a:t>On March 22, 2004, the Bank’s Board of Executive Directors approved the document establishing the Initiative for the Promotion of Regional Public Goods. The goal of the Initiative is to support the creation of regional public goods (RPGs) that might have a marked impact on the development of a significant number of the IDB’s borrowing member countries. The Initiative is designed to support the region as a whole, subregions, or groups of countries in their joint efforts to resolve a common problem or meet a common need.</a:t>
            </a:r>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3078" name="Rectangle 6"/>
          <p:cNvSpPr>
            <a:spLocks noGrp="1" noChangeArrowheads="1"/>
          </p:cNvSpPr>
          <p:nvPr>
            <p:ph type="dt" sz="quarter" idx="2"/>
          </p:nvPr>
        </p:nvSpPr>
        <p:spPr/>
        <p:txBody>
          <a:bodyPr/>
          <a:lstStyle>
            <a:lvl1pPr>
              <a:defRPr/>
            </a:lvl1pPr>
          </a:lstStyle>
          <a:p>
            <a:endParaRPr lang="en-US"/>
          </a:p>
        </p:txBody>
      </p:sp>
      <p:sp>
        <p:nvSpPr>
          <p:cNvPr id="3079" name="Rectangle 7"/>
          <p:cNvSpPr>
            <a:spLocks noGrp="1" noChangeArrowheads="1"/>
          </p:cNvSpPr>
          <p:nvPr>
            <p:ph type="ftr" sz="quarter" idx="3"/>
          </p:nvPr>
        </p:nvSpPr>
        <p:spPr/>
        <p:txBody>
          <a:bodyPr/>
          <a:lstStyle>
            <a:lvl1pPr>
              <a:defRPr/>
            </a:lvl1pPr>
          </a:lstStyle>
          <a:p>
            <a:endParaRPr lang="en-US"/>
          </a:p>
        </p:txBody>
      </p:sp>
      <p:sp>
        <p:nvSpPr>
          <p:cNvPr id="3080" name="Rectangle 8"/>
          <p:cNvSpPr>
            <a:spLocks noGrp="1" noChangeArrowheads="1"/>
          </p:cNvSpPr>
          <p:nvPr>
            <p:ph type="sldNum" sz="quarter" idx="4"/>
          </p:nvPr>
        </p:nvSpPr>
        <p:spPr/>
        <p:txBody>
          <a:bodyPr/>
          <a:lstStyle>
            <a:lvl1pPr>
              <a:defRPr/>
            </a:lvl1pPr>
          </a:lstStyle>
          <a:p>
            <a:fld id="{CCCAE35C-BC0A-44FF-88C7-24D633B86C53}" type="slidenum">
              <a:rPr lang="en-US"/>
              <a:pPr/>
              <a:t>‹#›</a:t>
            </a:fld>
            <a:endParaRPr lang="en-US"/>
          </a:p>
        </p:txBody>
      </p:sp>
      <p:sp>
        <p:nvSpPr>
          <p:cNvPr id="3081" name="Rectangle 9"/>
          <p:cNvSpPr>
            <a:spLocks noChangeArrowheads="1"/>
          </p:cNvSpPr>
          <p:nvPr/>
        </p:nvSpPr>
        <p:spPr bwMode="auto">
          <a:xfrm>
            <a:off x="228600" y="6553200"/>
            <a:ext cx="4724400" cy="152400"/>
          </a:xfrm>
          <a:prstGeom prst="rect">
            <a:avLst/>
          </a:prstGeom>
          <a:solidFill>
            <a:schemeClr val="accent1">
              <a:alpha val="50000"/>
            </a:schemeClr>
          </a:solidFill>
          <a:ln w="9525">
            <a:noFill/>
            <a:miter lim="800000"/>
            <a:headEnd/>
            <a:tailEnd/>
          </a:ln>
          <a:effectLst/>
        </p:spPr>
        <p:txBody>
          <a:bodyPr/>
          <a:lstStyle/>
          <a:p>
            <a:endParaRPr kumimoji="1" lang="es-MX" sz="2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DB1184-26D2-4F26-87C3-BCA46B7F83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C9B909-312E-4E59-B7D8-50DD3712178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E8D87F-1C70-4EEC-B71C-8C0580A99D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26982B-5D84-47CF-9B59-5B3C87E477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5E5E8D-7680-4640-94B7-F5B1DF2CB16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CE307B9-46AE-48EB-B701-57F0C799D3D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AF479D-D91E-4675-88AC-76682AA880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E2AAFF6-5331-432D-9A9A-FA3B1D4F5A9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6D2B28-6DC0-48F1-9401-42E0DF2661A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10E24A-0600-450A-AB3E-CADF8CC1A68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685800" y="1600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7E53A036-B3CE-4828-8D33-99067476B98C}" type="slidenum">
              <a:rPr lang="en-US"/>
              <a:pPr/>
              <a:t>‹#›</a:t>
            </a:fld>
            <a:endParaRPr lang="en-US"/>
          </a:p>
        </p:txBody>
      </p:sp>
      <p:sp>
        <p:nvSpPr>
          <p:cNvPr id="1035" name="Rectangle 11"/>
          <p:cNvSpPr>
            <a:spLocks noChangeArrowheads="1"/>
          </p:cNvSpPr>
          <p:nvPr/>
        </p:nvSpPr>
        <p:spPr bwMode="auto">
          <a:xfrm>
            <a:off x="228600" y="6553200"/>
            <a:ext cx="4724400" cy="152400"/>
          </a:xfrm>
          <a:prstGeom prst="rect">
            <a:avLst/>
          </a:prstGeom>
          <a:solidFill>
            <a:schemeClr val="accent1">
              <a:alpha val="50000"/>
            </a:schemeClr>
          </a:solidFill>
          <a:ln w="9525">
            <a:noFill/>
            <a:miter lim="800000"/>
            <a:headEnd/>
            <a:tailEnd/>
          </a:ln>
          <a:effectLst/>
        </p:spPr>
        <p:txBody>
          <a:bodyPr/>
          <a:lstStyle/>
          <a:p>
            <a:endParaRPr kumimoji="1" lang="es-MX" sz="240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lr>
          <a:schemeClr val="accent2"/>
        </a:buClr>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3352800"/>
            <a:ext cx="7772400" cy="2438400"/>
          </a:xfrm>
        </p:spPr>
        <p:txBody>
          <a:bodyPr/>
          <a:lstStyle/>
          <a:p>
            <a:pPr algn="ctr"/>
            <a:r>
              <a:rPr lang="es-MX">
                <a:latin typeface="Arial Unicode MS" pitchFamily="34" charset="-128"/>
              </a:rPr>
              <a:t/>
            </a:r>
            <a:br>
              <a:rPr lang="es-MX">
                <a:latin typeface="Arial Unicode MS" pitchFamily="34" charset="-128"/>
              </a:rPr>
            </a:br>
            <a:r>
              <a:rPr lang="es-MX" sz="3000" b="1">
                <a:latin typeface="Arial Unicode MS" pitchFamily="34" charset="-128"/>
                <a:cs typeface="Arial" pitchFamily="34" charset="0"/>
              </a:rPr>
              <a:t>Caribbean Subregional Meeting </a:t>
            </a:r>
            <a:r>
              <a:rPr lang="es-MX" sz="3000">
                <a:latin typeface="Arial Unicode MS" pitchFamily="34" charset="-128"/>
                <a:cs typeface="Arial" pitchFamily="34" charset="0"/>
              </a:rPr>
              <a:t/>
            </a:r>
            <a:br>
              <a:rPr lang="es-MX" sz="3000">
                <a:latin typeface="Arial Unicode MS" pitchFamily="34" charset="-128"/>
                <a:cs typeface="Arial" pitchFamily="34" charset="0"/>
              </a:rPr>
            </a:br>
            <a:r>
              <a:rPr lang="en-US" sz="3000" b="1">
                <a:latin typeface="Arial Unicode MS" pitchFamily="34" charset="-128"/>
                <a:cs typeface="Times New Roman" pitchFamily="18" charset="0"/>
              </a:rPr>
              <a:t>Kingston, Jamaica</a:t>
            </a:r>
            <a:br>
              <a:rPr lang="en-US" sz="3000" b="1">
                <a:latin typeface="Arial Unicode MS" pitchFamily="34" charset="-128"/>
                <a:cs typeface="Times New Roman" pitchFamily="18" charset="0"/>
              </a:rPr>
            </a:br>
            <a:r>
              <a:rPr lang="en-US" sz="2800">
                <a:latin typeface="Arial Unicode MS" pitchFamily="34" charset="-128"/>
              </a:rPr>
              <a:t>February 23 and 24, 2006</a:t>
            </a:r>
            <a:r>
              <a:rPr lang="es-MX">
                <a:latin typeface="Arial Unicode MS" pitchFamily="34" charset="-128"/>
              </a:rPr>
              <a:t> </a:t>
            </a:r>
            <a:br>
              <a:rPr lang="es-MX">
                <a:latin typeface="Arial Unicode MS" pitchFamily="34" charset="-128"/>
              </a:rPr>
            </a:br>
            <a:endParaRPr lang="es-MX" sz="2800">
              <a:latin typeface="Arial Unicode MS" pitchFamily="34" charset="-128"/>
            </a:endParaRPr>
          </a:p>
        </p:txBody>
      </p:sp>
      <p:sp>
        <p:nvSpPr>
          <p:cNvPr id="4105" name="Text Box 9"/>
          <p:cNvSpPr txBox="1">
            <a:spLocks noChangeArrowheads="1"/>
          </p:cNvSpPr>
          <p:nvPr/>
        </p:nvSpPr>
        <p:spPr bwMode="auto">
          <a:xfrm>
            <a:off x="1143000" y="1752600"/>
            <a:ext cx="7086600" cy="119062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s-MX" sz="3600" b="1">
                <a:solidFill>
                  <a:srgbClr val="FFFF00"/>
                </a:solidFill>
                <a:latin typeface="Arial Unicode MS" pitchFamily="34" charset="-128"/>
              </a:rPr>
              <a:t>Poverty Reduction and Social Protection Network</a:t>
            </a:r>
          </a:p>
        </p:txBody>
      </p:sp>
      <p:pic>
        <p:nvPicPr>
          <p:cNvPr id="4108" name="Picture 12" descr="H:\Files\Pobreza\Reuniones Subregionales\2006\Caribe\banner.jpg"/>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A21951-B298-43AA-8392-1E0772E875BD}" type="slidenum">
              <a:rPr lang="en-US"/>
              <a:pPr/>
              <a:t>10</a:t>
            </a:fld>
            <a:endParaRPr lang="en-US"/>
          </a:p>
        </p:txBody>
      </p:sp>
      <p:sp>
        <p:nvSpPr>
          <p:cNvPr id="69635" name="Rectangle 3"/>
          <p:cNvSpPr>
            <a:spLocks noGrp="1" noChangeArrowheads="1"/>
          </p:cNvSpPr>
          <p:nvPr>
            <p:ph type="body" idx="1"/>
          </p:nvPr>
        </p:nvSpPr>
        <p:spPr>
          <a:xfrm>
            <a:off x="0" y="1600200"/>
            <a:ext cx="9144000" cy="4114800"/>
          </a:xfrm>
        </p:spPr>
        <p:txBody>
          <a:bodyPr/>
          <a:lstStyle/>
          <a:p>
            <a:pPr algn="ctr">
              <a:buFont typeface="Wingdings" pitchFamily="2" charset="2"/>
              <a:buNone/>
            </a:pPr>
            <a:endParaRPr lang="en-US"/>
          </a:p>
          <a:p>
            <a:pPr algn="ctr">
              <a:buFont typeface="Wingdings" pitchFamily="2" charset="2"/>
              <a:buNone/>
            </a:pPr>
            <a:r>
              <a:rPr lang="en-US" sz="4000">
                <a:latin typeface="Arial Unicode MS" pitchFamily="34" charset="-128"/>
              </a:rPr>
              <a:t>Thanks</a:t>
            </a:r>
          </a:p>
          <a:p>
            <a:pPr algn="ctr">
              <a:buFont typeface="Wingdings" pitchFamily="2" charset="2"/>
              <a:buNone/>
            </a:pPr>
            <a:endParaRPr lang="en-US" sz="4000">
              <a:latin typeface="Arial Unicode MS" pitchFamily="34" charset="-128"/>
            </a:endParaRPr>
          </a:p>
          <a:p>
            <a:pPr algn="ctr">
              <a:buFont typeface="Wingdings" pitchFamily="2" charset="2"/>
              <a:buNone/>
            </a:pPr>
            <a:r>
              <a:rPr lang="en-US" sz="3400">
                <a:solidFill>
                  <a:srgbClr val="FFFF66"/>
                </a:solidFill>
                <a:latin typeface="Arial Unicode MS" pitchFamily="34" charset="-128"/>
              </a:rPr>
              <a:t>http://www.iadb.org/int/drp/</a:t>
            </a:r>
          </a:p>
        </p:txBody>
      </p:sp>
      <p:pic>
        <p:nvPicPr>
          <p:cNvPr id="69636" name="Picture 4" descr="H:\Files\Pobreza\Reuniones Subregionales\2006\Caribe\banner.jpg"/>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E8054A-F251-47D4-9176-53E8B63A2CED}" type="slidenum">
              <a:rPr lang="en-US"/>
              <a:pPr/>
              <a:t>2</a:t>
            </a:fld>
            <a:endParaRPr lang="en-US"/>
          </a:p>
        </p:txBody>
      </p:sp>
      <p:sp>
        <p:nvSpPr>
          <p:cNvPr id="7174" name="Rectangle 6"/>
          <p:cNvSpPr>
            <a:spLocks noGrp="1" noChangeArrowheads="1"/>
          </p:cNvSpPr>
          <p:nvPr>
            <p:ph type="title"/>
          </p:nvPr>
        </p:nvSpPr>
        <p:spPr/>
        <p:txBody>
          <a:bodyPr/>
          <a:lstStyle/>
          <a:p>
            <a:pPr algn="ctr"/>
            <a:r>
              <a:rPr lang="es-MX" sz="4200">
                <a:latin typeface="Arial Unicode MS" pitchFamily="34" charset="-128"/>
              </a:rPr>
              <a:t>1.  Regional Policy Dialogue -  </a:t>
            </a:r>
            <a:r>
              <a:rPr lang="es-MX" sz="4200">
                <a:solidFill>
                  <a:srgbClr val="FFFF66"/>
                </a:solidFill>
                <a:latin typeface="Arial Unicode MS" pitchFamily="34" charset="-128"/>
              </a:rPr>
              <a:t>General Objective</a:t>
            </a:r>
            <a:r>
              <a:rPr lang="es-MX" sz="4200">
                <a:latin typeface="Arial Unicode MS" pitchFamily="34" charset="-128"/>
              </a:rPr>
              <a:t> </a:t>
            </a:r>
          </a:p>
        </p:txBody>
      </p:sp>
      <p:sp>
        <p:nvSpPr>
          <p:cNvPr id="7175" name="Rectangle 7"/>
          <p:cNvSpPr>
            <a:spLocks noGrp="1" noChangeArrowheads="1"/>
          </p:cNvSpPr>
          <p:nvPr>
            <p:ph type="body" idx="1"/>
          </p:nvPr>
        </p:nvSpPr>
        <p:spPr>
          <a:xfrm>
            <a:off x="685800" y="1676400"/>
            <a:ext cx="8153400" cy="3657600"/>
          </a:xfrm>
        </p:spPr>
        <p:txBody>
          <a:bodyPr/>
          <a:lstStyle/>
          <a:p>
            <a:pPr algn="ctr">
              <a:lnSpc>
                <a:spcPct val="160000"/>
              </a:lnSpc>
              <a:buFont typeface="Wingdings" pitchFamily="2" charset="2"/>
              <a:buNone/>
            </a:pPr>
            <a:r>
              <a:rPr lang="es-MX" sz="2800" b="0">
                <a:latin typeface="Arial Unicode MS" pitchFamily="34" charset="-128"/>
              </a:rPr>
              <a:t>Create a space for Latin American and Caribbean countries to compare experiences, learn about practices outside the region, and explore topics critical to their participation in an increasingly globalized economy.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AE353A43-E95F-4B5D-ACB1-14264BCD9724}" type="slidenum">
              <a:rPr lang="en-US"/>
              <a:pPr/>
              <a:t>3</a:t>
            </a:fld>
            <a:endParaRPr lang="en-US"/>
          </a:p>
        </p:txBody>
      </p:sp>
      <p:sp>
        <p:nvSpPr>
          <p:cNvPr id="55298" name="Text Box 2"/>
          <p:cNvSpPr txBox="1">
            <a:spLocks noChangeArrowheads="1"/>
          </p:cNvSpPr>
          <p:nvPr/>
        </p:nvSpPr>
        <p:spPr bwMode="auto">
          <a:xfrm>
            <a:off x="447675" y="1066800"/>
            <a:ext cx="8315325" cy="427038"/>
          </a:xfrm>
          <a:prstGeom prst="rect">
            <a:avLst/>
          </a:prstGeom>
          <a:noFill/>
          <a:ln w="12700" cap="sq">
            <a:noFill/>
            <a:miter lim="800000"/>
            <a:headEnd type="none" w="sm" len="sm"/>
            <a:tailEnd type="none" w="sm" len="sm"/>
          </a:ln>
          <a:effectLst/>
        </p:spPr>
        <p:txBody>
          <a:bodyPr>
            <a:spAutoFit/>
          </a:bodyPr>
          <a:lstStyle/>
          <a:p>
            <a:endParaRPr lang="es-MX"/>
          </a:p>
        </p:txBody>
      </p:sp>
      <p:sp>
        <p:nvSpPr>
          <p:cNvPr id="55299" name="Rectangle 3"/>
          <p:cNvSpPr>
            <a:spLocks noChangeArrowheads="1"/>
          </p:cNvSpPr>
          <p:nvPr/>
        </p:nvSpPr>
        <p:spPr bwMode="auto">
          <a:xfrm>
            <a:off x="304800" y="0"/>
            <a:ext cx="8610600" cy="1371600"/>
          </a:xfrm>
          <a:prstGeom prst="rect">
            <a:avLst/>
          </a:prstGeom>
          <a:noFill/>
          <a:ln w="12700" cap="sq">
            <a:noFill/>
            <a:miter lim="800000"/>
            <a:headEnd type="none" w="sm" len="sm"/>
            <a:tailEnd type="none" w="sm" len="sm"/>
          </a:ln>
          <a:effectLst/>
        </p:spPr>
        <p:txBody>
          <a:bodyPr>
            <a:spAutoFit/>
          </a:bodyPr>
          <a:lstStyle/>
          <a:p>
            <a:pPr algn="ctr"/>
            <a:r>
              <a:rPr lang="es-MX" sz="4200">
                <a:solidFill>
                  <a:schemeClr val="tx2"/>
                </a:solidFill>
                <a:effectLst>
                  <a:outerShdw blurRad="38100" dist="38100" dir="2700000" algn="tl">
                    <a:srgbClr val="000000"/>
                  </a:outerShdw>
                </a:effectLst>
                <a:latin typeface="Arial Unicode MS" pitchFamily="34" charset="-128"/>
              </a:rPr>
              <a:t>1.  Regional Policy Dialogue – </a:t>
            </a:r>
          </a:p>
          <a:p>
            <a:pPr algn="ctr"/>
            <a:r>
              <a:rPr lang="es-MX" sz="4200">
                <a:solidFill>
                  <a:srgbClr val="FFFF66"/>
                </a:solidFill>
                <a:effectLst>
                  <a:outerShdw blurRad="38100" dist="38100" dir="2700000" algn="tl">
                    <a:srgbClr val="000000"/>
                  </a:outerShdw>
                </a:effectLst>
                <a:latin typeface="Arial Unicode MS" pitchFamily="34" charset="-128"/>
              </a:rPr>
              <a:t>Specific Objectives</a:t>
            </a:r>
          </a:p>
        </p:txBody>
      </p:sp>
      <p:sp>
        <p:nvSpPr>
          <p:cNvPr id="55300" name="Text Box 4"/>
          <p:cNvSpPr txBox="1">
            <a:spLocks noChangeArrowheads="1"/>
          </p:cNvSpPr>
          <p:nvPr/>
        </p:nvSpPr>
        <p:spPr bwMode="auto">
          <a:xfrm>
            <a:off x="685800" y="1371600"/>
            <a:ext cx="8077200" cy="4878388"/>
          </a:xfrm>
          <a:prstGeom prst="rect">
            <a:avLst/>
          </a:prstGeom>
          <a:noFill/>
          <a:ln w="12700" cap="sq">
            <a:noFill/>
            <a:miter lim="800000"/>
            <a:headEnd type="none" w="sm" len="sm"/>
            <a:tailEnd type="none" w="sm" len="sm"/>
          </a:ln>
          <a:effectLst/>
        </p:spPr>
        <p:txBody>
          <a:bodyPr>
            <a:spAutoFit/>
          </a:bodyPr>
          <a:lstStyle/>
          <a:p>
            <a:r>
              <a:rPr lang="es-MX" sz="2800">
                <a:latin typeface="Arial Unicode MS" pitchFamily="34" charset="-128"/>
              </a:rPr>
              <a:t>The creation of seven Networks were aimed at:</a:t>
            </a:r>
          </a:p>
          <a:p>
            <a:r>
              <a:rPr lang="es-MX" sz="2800">
                <a:latin typeface="Arial Unicode MS" pitchFamily="34" charset="-128"/>
              </a:rPr>
              <a:t> </a:t>
            </a:r>
          </a:p>
          <a:p>
            <a:pPr>
              <a:lnSpc>
                <a:spcPct val="140000"/>
              </a:lnSpc>
              <a:buFontTx/>
              <a:buChar char="-"/>
            </a:pPr>
            <a:r>
              <a:rPr lang="es-MX" sz="2800">
                <a:latin typeface="Arial Unicode MS" pitchFamily="34" charset="-128"/>
              </a:rPr>
              <a:t> </a:t>
            </a:r>
            <a:r>
              <a:rPr lang="es-MX" sz="2600">
                <a:latin typeface="Arial Unicode MS" pitchFamily="34" charset="-128"/>
              </a:rPr>
              <a:t>Promoting the exchange of information about policies and best   practices</a:t>
            </a:r>
          </a:p>
          <a:p>
            <a:pPr>
              <a:lnSpc>
                <a:spcPct val="140000"/>
              </a:lnSpc>
              <a:buFontTx/>
              <a:buChar char="-"/>
            </a:pPr>
            <a:r>
              <a:rPr lang="es-MX" sz="2600">
                <a:latin typeface="Arial Unicode MS" pitchFamily="34" charset="-128"/>
              </a:rPr>
              <a:t> Facilitating and giving direction to the Bank’s regional technical  cooperation; </a:t>
            </a:r>
          </a:p>
          <a:p>
            <a:pPr>
              <a:lnSpc>
                <a:spcPct val="140000"/>
              </a:lnSpc>
              <a:buFontTx/>
              <a:buChar char="-"/>
            </a:pPr>
            <a:r>
              <a:rPr lang="es-MX" sz="2600">
                <a:latin typeface="Arial Unicode MS" pitchFamily="34" charset="-128"/>
              </a:rPr>
              <a:t>Supporting regional integration processes; </a:t>
            </a:r>
          </a:p>
          <a:p>
            <a:pPr>
              <a:lnSpc>
                <a:spcPct val="140000"/>
              </a:lnSpc>
              <a:buFontTx/>
              <a:buChar char="-"/>
            </a:pPr>
            <a:r>
              <a:rPr lang="es-MX" sz="2600">
                <a:latin typeface="Arial Unicode MS" pitchFamily="34" charset="-128"/>
              </a:rPr>
              <a:t>Providing synergies arising out of the Bank’s activities at the national and regional level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F8D9A3-8E88-4392-8068-2092698A60F3}" type="slidenum">
              <a:rPr lang="en-US"/>
              <a:pPr/>
              <a:t>4</a:t>
            </a:fld>
            <a:endParaRPr lang="en-US"/>
          </a:p>
        </p:txBody>
      </p:sp>
      <p:sp>
        <p:nvSpPr>
          <p:cNvPr id="9222" name="Rectangle 6"/>
          <p:cNvSpPr>
            <a:spLocks noGrp="1" noChangeArrowheads="1"/>
          </p:cNvSpPr>
          <p:nvPr>
            <p:ph type="title"/>
          </p:nvPr>
        </p:nvSpPr>
        <p:spPr/>
        <p:txBody>
          <a:bodyPr/>
          <a:lstStyle/>
          <a:p>
            <a:pPr algn="ctr"/>
            <a:r>
              <a:rPr lang="es-MX" sz="4200">
                <a:latin typeface="Arial Unicode MS" pitchFamily="34" charset="-128"/>
              </a:rPr>
              <a:t/>
            </a:r>
            <a:br>
              <a:rPr lang="es-MX" sz="4200">
                <a:latin typeface="Arial Unicode MS" pitchFamily="34" charset="-128"/>
              </a:rPr>
            </a:br>
            <a:r>
              <a:rPr lang="es-MX" sz="4200">
                <a:latin typeface="Arial Unicode MS" pitchFamily="34" charset="-128"/>
              </a:rPr>
              <a:t>1.  Regional Policy Dialogue – </a:t>
            </a:r>
            <a:br>
              <a:rPr lang="es-MX" sz="4200">
                <a:latin typeface="Arial Unicode MS" pitchFamily="34" charset="-128"/>
              </a:rPr>
            </a:br>
            <a:r>
              <a:rPr lang="es-MX" sz="4200">
                <a:solidFill>
                  <a:srgbClr val="FFFF66"/>
                </a:solidFill>
                <a:latin typeface="Arial Unicode MS" pitchFamily="34" charset="-128"/>
              </a:rPr>
              <a:t>Seven Networks</a:t>
            </a:r>
            <a:br>
              <a:rPr lang="es-MX" sz="4200">
                <a:solidFill>
                  <a:srgbClr val="FFFF66"/>
                </a:solidFill>
                <a:latin typeface="Arial Unicode MS" pitchFamily="34" charset="-128"/>
              </a:rPr>
            </a:br>
            <a:endParaRPr lang="es-MX" sz="4200">
              <a:solidFill>
                <a:srgbClr val="FFFF66"/>
              </a:solidFill>
              <a:latin typeface="Arial Unicode MS" pitchFamily="34" charset="-128"/>
            </a:endParaRPr>
          </a:p>
        </p:txBody>
      </p:sp>
      <p:sp>
        <p:nvSpPr>
          <p:cNvPr id="9223" name="Rectangle 7"/>
          <p:cNvSpPr>
            <a:spLocks noGrp="1" noChangeArrowheads="1"/>
          </p:cNvSpPr>
          <p:nvPr>
            <p:ph type="body" idx="1"/>
          </p:nvPr>
        </p:nvSpPr>
        <p:spPr>
          <a:xfrm>
            <a:off x="685800" y="1447800"/>
            <a:ext cx="8153400" cy="4800600"/>
          </a:xfrm>
        </p:spPr>
        <p:txBody>
          <a:bodyPr/>
          <a:lstStyle/>
          <a:p>
            <a:pPr>
              <a:lnSpc>
                <a:spcPct val="120000"/>
              </a:lnSpc>
              <a:buFontTx/>
              <a:buChar char="‑"/>
            </a:pPr>
            <a:r>
              <a:rPr lang="es-MX" sz="2800" b="0">
                <a:latin typeface="Arial Unicode MS" pitchFamily="34" charset="-128"/>
                <a:cs typeface="Times New Roman" pitchFamily="18" charset="0"/>
              </a:rPr>
              <a:t>Poverty Reduction and Social Protection</a:t>
            </a:r>
          </a:p>
          <a:p>
            <a:pPr>
              <a:lnSpc>
                <a:spcPct val="120000"/>
              </a:lnSpc>
              <a:buFontTx/>
              <a:buChar char="‑"/>
            </a:pPr>
            <a:r>
              <a:rPr lang="es-MX" sz="2800" b="0">
                <a:latin typeface="Arial Unicode MS" pitchFamily="34" charset="-128"/>
                <a:cs typeface="Times New Roman" pitchFamily="18" charset="0"/>
              </a:rPr>
              <a:t>Central Banks and Finance Ministries</a:t>
            </a:r>
          </a:p>
          <a:p>
            <a:pPr>
              <a:lnSpc>
                <a:spcPct val="120000"/>
              </a:lnSpc>
              <a:buFontTx/>
              <a:buChar char="‑"/>
            </a:pPr>
            <a:r>
              <a:rPr lang="es-MX" sz="2800" b="0">
                <a:latin typeface="Arial Unicode MS" pitchFamily="34" charset="-128"/>
                <a:cs typeface="Times New Roman" pitchFamily="18" charset="0"/>
              </a:rPr>
              <a:t>Trade and Integration</a:t>
            </a:r>
          </a:p>
          <a:p>
            <a:pPr>
              <a:lnSpc>
                <a:spcPct val="120000"/>
              </a:lnSpc>
              <a:buFontTx/>
              <a:buChar char="‑"/>
            </a:pPr>
            <a:r>
              <a:rPr lang="es-MX" sz="2800" b="0">
                <a:latin typeface="Arial Unicode MS" pitchFamily="34" charset="-128"/>
                <a:cs typeface="Times New Roman" pitchFamily="18" charset="0"/>
              </a:rPr>
              <a:t>Natural Disasters</a:t>
            </a:r>
          </a:p>
          <a:p>
            <a:pPr>
              <a:lnSpc>
                <a:spcPct val="120000"/>
              </a:lnSpc>
              <a:buFontTx/>
              <a:buChar char="‑"/>
            </a:pPr>
            <a:r>
              <a:rPr lang="es-MX" sz="2800" b="0">
                <a:latin typeface="Arial Unicode MS" pitchFamily="34" charset="-128"/>
                <a:cs typeface="Times New Roman" pitchFamily="18" charset="0"/>
              </a:rPr>
              <a:t>Education and Human Resources Training</a:t>
            </a:r>
          </a:p>
          <a:p>
            <a:pPr>
              <a:lnSpc>
                <a:spcPct val="120000"/>
              </a:lnSpc>
              <a:buFontTx/>
              <a:buChar char="‑"/>
            </a:pPr>
            <a:r>
              <a:rPr lang="es-MX" sz="2800" b="0">
                <a:latin typeface="Arial Unicode MS" pitchFamily="34" charset="-128"/>
                <a:cs typeface="Times New Roman" pitchFamily="18" charset="0"/>
              </a:rPr>
              <a:t>Public Policy Management and Transparency</a:t>
            </a:r>
          </a:p>
          <a:p>
            <a:pPr>
              <a:lnSpc>
                <a:spcPct val="120000"/>
              </a:lnSpc>
              <a:buFontTx/>
              <a:buChar char="‑"/>
            </a:pPr>
            <a:r>
              <a:rPr lang="es-MX" sz="2800" b="0">
                <a:latin typeface="Arial Unicode MS" pitchFamily="34" charset="-128"/>
                <a:cs typeface="Times New Roman" pitchFamily="18" charset="0"/>
              </a:rPr>
              <a:t>Environment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4EF27B11-9184-48B7-9D44-FCF631CF3EBC}" type="slidenum">
              <a:rPr lang="en-US"/>
              <a:pPr/>
              <a:t>5</a:t>
            </a:fld>
            <a:endParaRPr lang="en-US"/>
          </a:p>
        </p:txBody>
      </p:sp>
      <p:sp>
        <p:nvSpPr>
          <p:cNvPr id="60418" name="Rectangle 2"/>
          <p:cNvSpPr>
            <a:spLocks noChangeArrowheads="1"/>
          </p:cNvSpPr>
          <p:nvPr/>
        </p:nvSpPr>
        <p:spPr bwMode="auto">
          <a:xfrm>
            <a:off x="685800" y="152400"/>
            <a:ext cx="7772400" cy="1143000"/>
          </a:xfrm>
          <a:prstGeom prst="rect">
            <a:avLst/>
          </a:prstGeom>
          <a:noFill/>
          <a:ln w="9525">
            <a:noFill/>
            <a:miter lim="800000"/>
            <a:headEnd/>
            <a:tailEnd/>
          </a:ln>
          <a:effectLst/>
        </p:spPr>
        <p:txBody>
          <a:bodyPr lIns="92075" tIns="46038" rIns="92075" bIns="46038" anchor="ctr"/>
          <a:lstStyle/>
          <a:p>
            <a:pPr algn="ctr"/>
            <a:r>
              <a:rPr lang="es-MX" sz="4000">
                <a:solidFill>
                  <a:schemeClr val="tx2"/>
                </a:solidFill>
                <a:effectLst>
                  <a:outerShdw blurRad="38100" dist="38100" dir="2700000" algn="tl">
                    <a:srgbClr val="000000"/>
                  </a:outerShdw>
                </a:effectLst>
                <a:latin typeface="Arial Unicode MS" pitchFamily="34" charset="-128"/>
              </a:rPr>
              <a:t>2. Poverty Reduction and Social Protection Network - </a:t>
            </a:r>
            <a:r>
              <a:rPr lang="es-MX" sz="4000">
                <a:solidFill>
                  <a:srgbClr val="FFFF66"/>
                </a:solidFill>
                <a:effectLst>
                  <a:outerShdw blurRad="38100" dist="38100" dir="2700000" algn="tl">
                    <a:srgbClr val="000000"/>
                  </a:outerShdw>
                </a:effectLst>
                <a:latin typeface="Arial Unicode MS" pitchFamily="34" charset="-128"/>
              </a:rPr>
              <a:t>Goal</a:t>
            </a:r>
          </a:p>
        </p:txBody>
      </p:sp>
      <p:sp>
        <p:nvSpPr>
          <p:cNvPr id="60419" name="Text Box 3"/>
          <p:cNvSpPr txBox="1">
            <a:spLocks noChangeArrowheads="1"/>
          </p:cNvSpPr>
          <p:nvPr/>
        </p:nvSpPr>
        <p:spPr bwMode="auto">
          <a:xfrm>
            <a:off x="304800" y="1295400"/>
            <a:ext cx="8610600" cy="5986463"/>
          </a:xfrm>
          <a:prstGeom prst="rect">
            <a:avLst/>
          </a:prstGeom>
          <a:noFill/>
          <a:ln w="12700" cap="sq">
            <a:noFill/>
            <a:miter lim="800000"/>
            <a:headEnd type="none" w="sm" len="sm"/>
            <a:tailEnd type="none" w="sm" len="sm"/>
          </a:ln>
          <a:effectLst/>
        </p:spPr>
        <p:txBody>
          <a:bodyPr>
            <a:spAutoFit/>
          </a:bodyPr>
          <a:lstStyle/>
          <a:p>
            <a:pPr eaLnBrk="0" hangingPunct="0">
              <a:lnSpc>
                <a:spcPct val="90000"/>
              </a:lnSpc>
              <a:spcBef>
                <a:spcPct val="30000"/>
              </a:spcBef>
              <a:buFontTx/>
              <a:buChar char="-"/>
            </a:pPr>
            <a:r>
              <a:rPr kumimoji="1" lang="es-MX" sz="2800">
                <a:latin typeface="Arial Unicode MS" pitchFamily="34" charset="-128"/>
              </a:rPr>
              <a:t>Promote policy dialogue, high level peer exchange of experiences.</a:t>
            </a:r>
          </a:p>
          <a:p>
            <a:pPr eaLnBrk="0" hangingPunct="0">
              <a:lnSpc>
                <a:spcPct val="30000"/>
              </a:lnSpc>
              <a:spcBef>
                <a:spcPct val="30000"/>
              </a:spcBef>
            </a:pPr>
            <a:endParaRPr kumimoji="1" lang="es-MX" sz="2800">
              <a:latin typeface="Arial Unicode MS" pitchFamily="34" charset="-128"/>
            </a:endParaRPr>
          </a:p>
          <a:p>
            <a:pPr eaLnBrk="0" hangingPunct="0">
              <a:lnSpc>
                <a:spcPct val="90000"/>
              </a:lnSpc>
              <a:spcBef>
                <a:spcPct val="30000"/>
              </a:spcBef>
              <a:buFontTx/>
              <a:buChar char="-"/>
            </a:pPr>
            <a:r>
              <a:rPr kumimoji="1" lang="es-MX" sz="2800">
                <a:latin typeface="Arial Unicode MS" pitchFamily="34" charset="-128"/>
              </a:rPr>
              <a:t>Identify opportunities for technical cooperation amongst the countries of the region.  </a:t>
            </a:r>
            <a:br>
              <a:rPr kumimoji="1" lang="es-MX" sz="2800">
                <a:latin typeface="Arial Unicode MS" pitchFamily="34" charset="-128"/>
              </a:rPr>
            </a:br>
            <a:endParaRPr kumimoji="1" lang="es-MX" sz="2800">
              <a:latin typeface="Arial Unicode MS" pitchFamily="34" charset="-128"/>
            </a:endParaRPr>
          </a:p>
          <a:p>
            <a:pPr eaLnBrk="0" hangingPunct="0">
              <a:lnSpc>
                <a:spcPct val="90000"/>
              </a:lnSpc>
              <a:spcBef>
                <a:spcPct val="30000"/>
              </a:spcBef>
              <a:buFontTx/>
              <a:buChar char="-"/>
            </a:pPr>
            <a:r>
              <a:rPr kumimoji="1" lang="es-MX" sz="2800">
                <a:latin typeface="Arial Unicode MS" pitchFamily="34" charset="-128"/>
              </a:rPr>
              <a:t>Examine strategies to increase the effectiveness of current policies for reducing poverty and inequality.  </a:t>
            </a:r>
          </a:p>
          <a:p>
            <a:pPr eaLnBrk="0" hangingPunct="0">
              <a:lnSpc>
                <a:spcPct val="60000"/>
              </a:lnSpc>
              <a:spcBef>
                <a:spcPct val="30000"/>
              </a:spcBef>
            </a:pPr>
            <a:endParaRPr kumimoji="1" lang="es-MX" sz="2800">
              <a:latin typeface="Arial Unicode MS" pitchFamily="34" charset="-128"/>
            </a:endParaRPr>
          </a:p>
          <a:p>
            <a:pPr eaLnBrk="0" hangingPunct="0">
              <a:lnSpc>
                <a:spcPct val="90000"/>
              </a:lnSpc>
              <a:spcBef>
                <a:spcPct val="30000"/>
              </a:spcBef>
            </a:pPr>
            <a:r>
              <a:rPr kumimoji="1" lang="es-MX" sz="2800">
                <a:solidFill>
                  <a:srgbClr val="FFFF66"/>
                </a:solidFill>
                <a:latin typeface="Arial Unicode MS" pitchFamily="34" charset="-128"/>
              </a:rPr>
              <a:t>The Poverty and Social Protection Network is a valuable tool to promote equitable, integrated and sustainable social policies and programs in the region.</a:t>
            </a:r>
          </a:p>
          <a:p>
            <a:pPr>
              <a:spcBef>
                <a:spcPct val="50000"/>
              </a:spcBef>
            </a:pPr>
            <a:endParaRPr lang="es-MX" sz="2800">
              <a:solidFill>
                <a:srgbClr val="FFFF66"/>
              </a:solidFill>
              <a:latin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FC0D5F-6D59-4A06-8081-7E21F906573F}" type="slidenum">
              <a:rPr lang="en-US"/>
              <a:pPr/>
              <a:t>6</a:t>
            </a:fld>
            <a:endParaRPr lang="en-US"/>
          </a:p>
        </p:txBody>
      </p:sp>
      <p:sp>
        <p:nvSpPr>
          <p:cNvPr id="32770" name="Rectangle 2"/>
          <p:cNvSpPr>
            <a:spLocks noGrp="1" noChangeArrowheads="1"/>
          </p:cNvSpPr>
          <p:nvPr>
            <p:ph type="title"/>
          </p:nvPr>
        </p:nvSpPr>
        <p:spPr/>
        <p:txBody>
          <a:bodyPr/>
          <a:lstStyle/>
          <a:p>
            <a:r>
              <a:rPr lang="es-MX" sz="4000">
                <a:latin typeface="Arial Unicode MS" pitchFamily="34" charset="-128"/>
              </a:rPr>
              <a:t>2. Poverty Reduction and Social Protection Network - </a:t>
            </a:r>
            <a:r>
              <a:rPr lang="es-MX" sz="4000">
                <a:solidFill>
                  <a:srgbClr val="FFFF66"/>
                </a:solidFill>
                <a:latin typeface="Arial Unicode MS" pitchFamily="34" charset="-128"/>
              </a:rPr>
              <a:t>Priorities</a:t>
            </a:r>
          </a:p>
        </p:txBody>
      </p:sp>
      <p:sp>
        <p:nvSpPr>
          <p:cNvPr id="32771" name="Rectangle 3"/>
          <p:cNvSpPr>
            <a:spLocks noGrp="1" noChangeArrowheads="1"/>
          </p:cNvSpPr>
          <p:nvPr>
            <p:ph type="body" idx="1"/>
          </p:nvPr>
        </p:nvSpPr>
        <p:spPr>
          <a:xfrm>
            <a:off x="609600" y="1600200"/>
            <a:ext cx="7772400" cy="4114800"/>
          </a:xfrm>
        </p:spPr>
        <p:txBody>
          <a:bodyPr/>
          <a:lstStyle/>
          <a:p>
            <a:pPr marL="577850" indent="-577850">
              <a:lnSpc>
                <a:spcPct val="90000"/>
              </a:lnSpc>
              <a:buFont typeface="Wingdings" pitchFamily="2" charset="2"/>
              <a:buNone/>
            </a:pPr>
            <a:r>
              <a:rPr lang="es-ES" sz="2800" b="0">
                <a:latin typeface="Arial Unicode MS" pitchFamily="34" charset="-128"/>
              </a:rPr>
              <a:t>     The members of the Network identified three main thematic areas for the reduction of poverty: </a:t>
            </a:r>
          </a:p>
          <a:p>
            <a:pPr marL="577850" indent="-577850">
              <a:lnSpc>
                <a:spcPct val="150000"/>
              </a:lnSpc>
              <a:buFont typeface="Wingdings" pitchFamily="2" charset="2"/>
              <a:buAutoNum type="romanLcParenR"/>
            </a:pPr>
            <a:r>
              <a:rPr lang="es-ES" sz="2800" b="0">
                <a:latin typeface="Arial Unicode MS" pitchFamily="34" charset="-128"/>
              </a:rPr>
              <a:t>conceptualization and design of policies and programs; </a:t>
            </a:r>
          </a:p>
          <a:p>
            <a:pPr marL="577850" indent="-577850">
              <a:lnSpc>
                <a:spcPct val="150000"/>
              </a:lnSpc>
              <a:buFont typeface="Wingdings" pitchFamily="2" charset="2"/>
              <a:buAutoNum type="romanLcParenR"/>
            </a:pPr>
            <a:r>
              <a:rPr lang="es-ES" sz="2800" b="0">
                <a:latin typeface="Arial Unicode MS" pitchFamily="34" charset="-128"/>
              </a:rPr>
              <a:t>the institutionalization of these policies, and </a:t>
            </a:r>
          </a:p>
          <a:p>
            <a:pPr marL="577850" indent="-577850">
              <a:lnSpc>
                <a:spcPct val="150000"/>
              </a:lnSpc>
              <a:buFont typeface="Wingdings" pitchFamily="2" charset="2"/>
              <a:buAutoNum type="romanLcParenR"/>
            </a:pPr>
            <a:r>
              <a:rPr lang="es-ES" sz="2800" b="0">
                <a:latin typeface="Arial Unicode MS" pitchFamily="34" charset="-128"/>
              </a:rPr>
              <a:t>information, evaluation and monitoring systems.</a:t>
            </a:r>
            <a:r>
              <a:rPr lang="es-ES" sz="2200" b="0">
                <a:latin typeface="Arial Unicode MS" pitchFamily="34" charset="-128"/>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91969E1-0D24-4F0F-820C-E438AD576C48}" type="slidenum">
              <a:rPr lang="en-US"/>
              <a:pPr/>
              <a:t>7</a:t>
            </a:fld>
            <a:endParaRPr lang="en-US"/>
          </a:p>
        </p:txBody>
      </p:sp>
      <p:sp>
        <p:nvSpPr>
          <p:cNvPr id="64514" name="Rectangle 2"/>
          <p:cNvSpPr>
            <a:spLocks noChangeArrowheads="1"/>
          </p:cNvSpPr>
          <p:nvPr/>
        </p:nvSpPr>
        <p:spPr bwMode="auto">
          <a:xfrm>
            <a:off x="228600" y="152400"/>
            <a:ext cx="8229600" cy="1524000"/>
          </a:xfrm>
          <a:prstGeom prst="rect">
            <a:avLst/>
          </a:prstGeom>
          <a:noFill/>
          <a:ln w="9525">
            <a:noFill/>
            <a:miter lim="800000"/>
            <a:headEnd/>
            <a:tailEnd/>
          </a:ln>
          <a:effectLst/>
        </p:spPr>
        <p:txBody>
          <a:bodyPr lIns="92075" tIns="46038" rIns="92075" bIns="46038" anchor="ctr"/>
          <a:lstStyle/>
          <a:p>
            <a:r>
              <a:rPr lang="es-MX" sz="4000">
                <a:solidFill>
                  <a:schemeClr val="tx2"/>
                </a:solidFill>
                <a:effectLst>
                  <a:outerShdw blurRad="38100" dist="38100" dir="2700000" algn="tl">
                    <a:srgbClr val="000000"/>
                  </a:outerShdw>
                </a:effectLst>
                <a:latin typeface="Arial Unicode MS" pitchFamily="34" charset="-128"/>
              </a:rPr>
              <a:t>2. Poverty Reduction and Social Protection Network - </a:t>
            </a:r>
            <a:r>
              <a:rPr lang="es-MX" sz="4400">
                <a:solidFill>
                  <a:srgbClr val="FFFF66"/>
                </a:solidFill>
                <a:effectLst>
                  <a:outerShdw blurRad="38100" dist="38100" dir="2700000" algn="tl">
                    <a:srgbClr val="000000"/>
                  </a:outerShdw>
                </a:effectLst>
                <a:latin typeface="Arial Unicode MS" pitchFamily="34" charset="-128"/>
              </a:rPr>
              <a:t>Instruments</a:t>
            </a:r>
            <a:endParaRPr lang="en-US" sz="4400">
              <a:solidFill>
                <a:srgbClr val="FFFF66"/>
              </a:solidFill>
              <a:effectLst>
                <a:outerShdw blurRad="38100" dist="38100" dir="2700000" algn="tl">
                  <a:srgbClr val="000000"/>
                </a:outerShdw>
              </a:effectLst>
              <a:latin typeface="Arial Unicode MS" pitchFamily="34" charset="-128"/>
            </a:endParaRPr>
          </a:p>
        </p:txBody>
      </p:sp>
      <p:sp>
        <p:nvSpPr>
          <p:cNvPr id="64515" name="Rectangle 3"/>
          <p:cNvSpPr>
            <a:spLocks noChangeArrowheads="1"/>
          </p:cNvSpPr>
          <p:nvPr/>
        </p:nvSpPr>
        <p:spPr bwMode="auto">
          <a:xfrm>
            <a:off x="685800" y="1752600"/>
            <a:ext cx="7772400" cy="4572000"/>
          </a:xfrm>
          <a:prstGeom prst="rect">
            <a:avLst/>
          </a:prstGeom>
          <a:noFill/>
          <a:ln w="9525">
            <a:noFill/>
            <a:miter lim="800000"/>
            <a:headEnd/>
            <a:tailEnd/>
          </a:ln>
          <a:effectLst/>
        </p:spPr>
        <p:txBody>
          <a:bodyPr lIns="92075" tIns="46038" rIns="92075" bIns="46038"/>
          <a:lstStyle/>
          <a:p>
            <a:pPr marL="342900" indent="-342900">
              <a:lnSpc>
                <a:spcPct val="70000"/>
              </a:lnSpc>
              <a:spcBef>
                <a:spcPct val="20000"/>
              </a:spcBef>
              <a:buClr>
                <a:schemeClr val="accent2"/>
              </a:buClr>
              <a:buSzPct val="80000"/>
              <a:buFont typeface="Palatino Linotype" pitchFamily="18" charset="0"/>
              <a:buChar char="-"/>
            </a:pPr>
            <a:r>
              <a:rPr lang="es-MX" sz="2800">
                <a:latin typeface="Arial Unicode MS" pitchFamily="34" charset="-128"/>
              </a:rPr>
              <a:t>Annual Hemispheric Meeting</a:t>
            </a:r>
          </a:p>
          <a:p>
            <a:pPr marL="342900" indent="-342900">
              <a:lnSpc>
                <a:spcPct val="70000"/>
              </a:lnSpc>
              <a:spcBef>
                <a:spcPct val="20000"/>
              </a:spcBef>
              <a:buClr>
                <a:schemeClr val="accent2"/>
              </a:buClr>
              <a:buSzPct val="80000"/>
              <a:buFont typeface="Palatino Linotype" pitchFamily="18" charset="0"/>
              <a:buChar char="-"/>
            </a:pPr>
            <a:endParaRPr lang="es-MX" sz="2800">
              <a:latin typeface="Arial Unicode MS" pitchFamily="34" charset="-128"/>
            </a:endParaRPr>
          </a:p>
          <a:p>
            <a:pPr marL="342900" indent="-342900">
              <a:lnSpc>
                <a:spcPct val="70000"/>
              </a:lnSpc>
              <a:spcBef>
                <a:spcPct val="20000"/>
              </a:spcBef>
              <a:buClr>
                <a:schemeClr val="accent2"/>
              </a:buClr>
              <a:buSzPct val="80000"/>
              <a:buFont typeface="Palatino Linotype" pitchFamily="18" charset="0"/>
              <a:buChar char="-"/>
            </a:pPr>
            <a:r>
              <a:rPr lang="es-MX" sz="2800">
                <a:latin typeface="Arial Unicode MS" pitchFamily="34" charset="-128"/>
              </a:rPr>
              <a:t>Subregional Meetings</a:t>
            </a:r>
          </a:p>
          <a:p>
            <a:pPr marL="342900" indent="-342900">
              <a:lnSpc>
                <a:spcPct val="70000"/>
              </a:lnSpc>
              <a:spcBef>
                <a:spcPct val="20000"/>
              </a:spcBef>
              <a:buClr>
                <a:schemeClr val="accent2"/>
              </a:buClr>
              <a:buSzPct val="80000"/>
              <a:buFont typeface="Palatino Linotype" pitchFamily="18" charset="0"/>
              <a:buChar char="-"/>
            </a:pPr>
            <a:endParaRPr lang="es-MX" sz="2800">
              <a:latin typeface="Arial Unicode MS" pitchFamily="34" charset="-128"/>
            </a:endParaRPr>
          </a:p>
          <a:p>
            <a:pPr marL="342900" indent="-342900">
              <a:lnSpc>
                <a:spcPct val="70000"/>
              </a:lnSpc>
              <a:spcBef>
                <a:spcPct val="20000"/>
              </a:spcBef>
              <a:buClr>
                <a:schemeClr val="accent2"/>
              </a:buClr>
              <a:buSzPct val="80000"/>
              <a:buFont typeface="Palatino Linotype" pitchFamily="18" charset="0"/>
              <a:buChar char="-"/>
            </a:pPr>
            <a:r>
              <a:rPr lang="es-MX" sz="2800">
                <a:latin typeface="Arial Unicode MS" pitchFamily="34" charset="-128"/>
              </a:rPr>
              <a:t>Technical Studies</a:t>
            </a:r>
          </a:p>
          <a:p>
            <a:pPr marL="342900" indent="-342900">
              <a:lnSpc>
                <a:spcPct val="70000"/>
              </a:lnSpc>
              <a:spcBef>
                <a:spcPct val="20000"/>
              </a:spcBef>
              <a:buClr>
                <a:schemeClr val="accent2"/>
              </a:buClr>
              <a:buSzPct val="80000"/>
              <a:buFont typeface="Palatino Linotype" pitchFamily="18" charset="0"/>
              <a:buChar char="-"/>
            </a:pPr>
            <a:endParaRPr lang="es-MX" sz="2800">
              <a:latin typeface="Arial Unicode MS" pitchFamily="34" charset="-128"/>
            </a:endParaRPr>
          </a:p>
          <a:p>
            <a:pPr marL="342900" indent="-342900">
              <a:lnSpc>
                <a:spcPct val="70000"/>
              </a:lnSpc>
              <a:spcBef>
                <a:spcPct val="20000"/>
              </a:spcBef>
              <a:buClr>
                <a:schemeClr val="accent2"/>
              </a:buClr>
              <a:buSzPct val="80000"/>
              <a:buFont typeface="Palatino Linotype" pitchFamily="18" charset="0"/>
              <a:buChar char="-"/>
            </a:pPr>
            <a:r>
              <a:rPr lang="es-MX" sz="2800">
                <a:latin typeface="Arial Unicode MS" pitchFamily="34" charset="-128"/>
              </a:rPr>
              <a:t>Dissemination activities: Videoconferences</a:t>
            </a:r>
          </a:p>
          <a:p>
            <a:pPr marL="342900" indent="-342900">
              <a:lnSpc>
                <a:spcPct val="70000"/>
              </a:lnSpc>
              <a:spcBef>
                <a:spcPct val="20000"/>
              </a:spcBef>
              <a:buClr>
                <a:schemeClr val="accent2"/>
              </a:buClr>
              <a:buSzPct val="80000"/>
              <a:buFont typeface="Palatino Linotype" pitchFamily="18" charset="0"/>
              <a:buNone/>
            </a:pPr>
            <a:endParaRPr lang="es-MX" sz="2800">
              <a:latin typeface="Arial Unicode MS" pitchFamily="34" charset="-128"/>
            </a:endParaRPr>
          </a:p>
          <a:p>
            <a:pPr marL="342900" indent="-342900">
              <a:lnSpc>
                <a:spcPct val="80000"/>
              </a:lnSpc>
              <a:spcBef>
                <a:spcPct val="20000"/>
              </a:spcBef>
              <a:buClr>
                <a:schemeClr val="accent2"/>
              </a:buClr>
              <a:buSzPct val="80000"/>
              <a:buFont typeface="Palatino Linotype" pitchFamily="18" charset="0"/>
              <a:buChar char="-"/>
            </a:pPr>
            <a:r>
              <a:rPr lang="es-MX" sz="2800">
                <a:latin typeface="Arial Unicode MS" pitchFamily="34" charset="-128"/>
              </a:rPr>
              <a:t>Regional Technical Cooperation (i.e.TC on SIIS for US$500,000</a:t>
            </a:r>
          </a:p>
          <a:p>
            <a:pPr marL="342900" indent="-342900">
              <a:lnSpc>
                <a:spcPct val="70000"/>
              </a:lnSpc>
              <a:spcBef>
                <a:spcPct val="20000"/>
              </a:spcBef>
              <a:buClr>
                <a:schemeClr val="accent2"/>
              </a:buClr>
              <a:buSzPct val="80000"/>
              <a:buFont typeface="Palatino Linotype" pitchFamily="18" charset="0"/>
              <a:buChar char="-"/>
            </a:pPr>
            <a:endParaRPr lang="es-MX" sz="2800">
              <a:latin typeface="Arial Unicode MS" pitchFamily="34" charset="-128"/>
            </a:endParaRPr>
          </a:p>
          <a:p>
            <a:pPr marL="342900" indent="-342900">
              <a:lnSpc>
                <a:spcPct val="70000"/>
              </a:lnSpc>
              <a:spcBef>
                <a:spcPct val="20000"/>
              </a:spcBef>
              <a:buClr>
                <a:schemeClr val="accent2"/>
              </a:buClr>
              <a:buSzPct val="80000"/>
              <a:buFont typeface="Palatino Linotype" pitchFamily="18" charset="0"/>
              <a:buChar char="-"/>
            </a:pPr>
            <a:r>
              <a:rPr lang="es-MX" sz="2800">
                <a:latin typeface="Arial Unicode MS" pitchFamily="34" charset="-128"/>
              </a:rPr>
              <a:t>Regional Public Goods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9E084C78-A541-4C0B-9A91-2048EA969E25}" type="slidenum">
              <a:rPr lang="en-US"/>
              <a:pPr/>
              <a:t>8</a:t>
            </a:fld>
            <a:endParaRPr lang="en-US"/>
          </a:p>
        </p:txBody>
      </p:sp>
      <p:sp>
        <p:nvSpPr>
          <p:cNvPr id="57346" name="Rectangle 2"/>
          <p:cNvSpPr>
            <a:spLocks noChangeArrowheads="1"/>
          </p:cNvSpPr>
          <p:nvPr/>
        </p:nvSpPr>
        <p:spPr bwMode="auto">
          <a:xfrm>
            <a:off x="685800" y="152400"/>
            <a:ext cx="7772400" cy="1143000"/>
          </a:xfrm>
          <a:prstGeom prst="rect">
            <a:avLst/>
          </a:prstGeom>
          <a:noFill/>
          <a:ln w="9525">
            <a:noFill/>
            <a:miter lim="800000"/>
            <a:headEnd/>
            <a:tailEnd/>
          </a:ln>
          <a:effectLst/>
        </p:spPr>
        <p:txBody>
          <a:bodyPr lIns="92075" tIns="46038" rIns="92075" bIns="46038" anchor="ctr"/>
          <a:lstStyle/>
          <a:p>
            <a:pPr algn="ctr"/>
            <a:r>
              <a:rPr lang="es-MX" sz="4000">
                <a:solidFill>
                  <a:schemeClr val="tx2"/>
                </a:solidFill>
                <a:effectLst>
                  <a:outerShdw blurRad="38100" dist="38100" dir="2700000" algn="tl">
                    <a:srgbClr val="000000"/>
                  </a:outerShdw>
                </a:effectLst>
                <a:latin typeface="Arial Unicode MS" pitchFamily="34" charset="-128"/>
              </a:rPr>
              <a:t>3. What is next? </a:t>
            </a:r>
            <a:br>
              <a:rPr lang="es-MX" sz="4000">
                <a:solidFill>
                  <a:schemeClr val="tx2"/>
                </a:solidFill>
                <a:effectLst>
                  <a:outerShdw blurRad="38100" dist="38100" dir="2700000" algn="tl">
                    <a:srgbClr val="000000"/>
                  </a:outerShdw>
                </a:effectLst>
                <a:latin typeface="Arial Unicode MS" pitchFamily="34" charset="-128"/>
              </a:rPr>
            </a:br>
            <a:r>
              <a:rPr lang="es-MX" sz="4000">
                <a:solidFill>
                  <a:srgbClr val="FFFF66"/>
                </a:solidFill>
                <a:effectLst>
                  <a:outerShdw blurRad="38100" dist="38100" dir="2700000" algn="tl">
                    <a:srgbClr val="000000"/>
                  </a:outerShdw>
                </a:effectLst>
                <a:latin typeface="Arial Unicode MS" pitchFamily="34" charset="-128"/>
              </a:rPr>
              <a:t>Regional Public Goods</a:t>
            </a:r>
          </a:p>
        </p:txBody>
      </p:sp>
      <p:sp>
        <p:nvSpPr>
          <p:cNvPr id="57347" name="Rectangle 3"/>
          <p:cNvSpPr>
            <a:spLocks noChangeArrowheads="1"/>
          </p:cNvSpPr>
          <p:nvPr/>
        </p:nvSpPr>
        <p:spPr bwMode="auto">
          <a:xfrm>
            <a:off x="685800" y="1676400"/>
            <a:ext cx="7772400" cy="4724400"/>
          </a:xfrm>
          <a:prstGeom prst="rect">
            <a:avLst/>
          </a:prstGeom>
          <a:noFill/>
          <a:ln w="9525">
            <a:noFill/>
            <a:miter lim="800000"/>
            <a:headEnd/>
            <a:tailEnd/>
          </a:ln>
          <a:effectLst/>
        </p:spPr>
        <p:txBody>
          <a:bodyPr lIns="92075" tIns="46038" rIns="92075" bIns="46038"/>
          <a:lstStyle/>
          <a:p>
            <a:pPr marL="342900" indent="-342900">
              <a:lnSpc>
                <a:spcPct val="90000"/>
              </a:lnSpc>
              <a:spcBef>
                <a:spcPct val="20000"/>
              </a:spcBef>
              <a:buClr>
                <a:schemeClr val="accent2"/>
              </a:buClr>
              <a:buSzPct val="80000"/>
              <a:buFont typeface="Symbol" pitchFamily="18" charset="2"/>
              <a:buChar char="-"/>
            </a:pPr>
            <a:r>
              <a:rPr lang="es-MX" sz="2800">
                <a:latin typeface="Arial Unicode MS" pitchFamily="34" charset="-128"/>
              </a:rPr>
              <a:t>Any good, commodity, service, system of rules or policy regime that is public in nature and that generates shared benefits for the participating countries and whose production is a result of collective action by the participating countries.</a:t>
            </a:r>
            <a:br>
              <a:rPr lang="es-MX" sz="2800">
                <a:latin typeface="Arial Unicode MS" pitchFamily="34" charset="-128"/>
              </a:rPr>
            </a:br>
            <a:endParaRPr lang="es-MX" sz="2800">
              <a:latin typeface="Arial Unicode MS" pitchFamily="34" charset="-128"/>
            </a:endParaRPr>
          </a:p>
          <a:p>
            <a:pPr marL="342900" indent="-342900">
              <a:lnSpc>
                <a:spcPct val="90000"/>
              </a:lnSpc>
              <a:spcBef>
                <a:spcPct val="20000"/>
              </a:spcBef>
              <a:buClr>
                <a:schemeClr val="accent2"/>
              </a:buClr>
              <a:buSzPct val="80000"/>
              <a:buFont typeface="Symbol" pitchFamily="18" charset="2"/>
              <a:buChar char="-"/>
            </a:pPr>
            <a:r>
              <a:rPr lang="es-MX" sz="2800">
                <a:latin typeface="Arial Unicode MS" pitchFamily="34" charset="-128"/>
              </a:rPr>
              <a:t>2006 Call for proposals will be announced on August. </a:t>
            </a:r>
            <a:br>
              <a:rPr lang="es-MX" sz="2800">
                <a:latin typeface="Arial Unicode MS" pitchFamily="34" charset="-128"/>
              </a:rPr>
            </a:br>
            <a:endParaRPr lang="es-MX" sz="2800">
              <a:latin typeface="Arial Unicode MS" pitchFamily="34" charset="-128"/>
            </a:endParaRPr>
          </a:p>
          <a:p>
            <a:pPr marL="342900" indent="-342900" algn="ctr">
              <a:lnSpc>
                <a:spcPct val="80000"/>
              </a:lnSpc>
              <a:spcBef>
                <a:spcPct val="20000"/>
              </a:spcBef>
              <a:buClr>
                <a:schemeClr val="accent2"/>
              </a:buClr>
              <a:buSzPct val="80000"/>
              <a:buFont typeface="Symbol" pitchFamily="18" charset="2"/>
              <a:buNone/>
            </a:pPr>
            <a:r>
              <a:rPr lang="es-MX" sz="2800">
                <a:solidFill>
                  <a:srgbClr val="FFFF66"/>
                </a:solidFill>
                <a:latin typeface="Arial Unicode MS" pitchFamily="34" charset="-128"/>
              </a:rPr>
              <a:t>http://www.iadb.org/INT/rtc/bpr/</a:t>
            </a:r>
          </a:p>
          <a:p>
            <a:pPr marL="342900" indent="-342900">
              <a:lnSpc>
                <a:spcPct val="80000"/>
              </a:lnSpc>
              <a:spcBef>
                <a:spcPct val="20000"/>
              </a:spcBef>
              <a:buClr>
                <a:schemeClr val="accent2"/>
              </a:buClr>
              <a:buSzPct val="80000"/>
              <a:buFont typeface="Wingdings" pitchFamily="2" charset="2"/>
              <a:buNone/>
            </a:pPr>
            <a:endParaRPr lang="es-MX" sz="2800" b="1">
              <a:latin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08E52C0-B42F-47DC-A327-C99D43715FE6}" type="slidenum">
              <a:rPr lang="en-US"/>
              <a:pPr/>
              <a:t>9</a:t>
            </a:fld>
            <a:endParaRPr lang="en-US"/>
          </a:p>
        </p:txBody>
      </p:sp>
      <p:sp>
        <p:nvSpPr>
          <p:cNvPr id="66600" name="Rectangle 40"/>
          <p:cNvSpPr>
            <a:spLocks noChangeArrowheads="1"/>
          </p:cNvSpPr>
          <p:nvPr/>
        </p:nvSpPr>
        <p:spPr bwMode="auto">
          <a:xfrm>
            <a:off x="609600" y="1066800"/>
            <a:ext cx="8305800" cy="5540375"/>
          </a:xfrm>
          <a:prstGeom prst="rect">
            <a:avLst/>
          </a:prstGeom>
          <a:noFill/>
          <a:ln w="12700" cap="sq">
            <a:noFill/>
            <a:miter lim="800000"/>
            <a:headEnd type="none" w="sm" len="sm"/>
            <a:tailEnd type="none" w="sm" len="sm"/>
          </a:ln>
          <a:effectLst/>
        </p:spPr>
        <p:txBody>
          <a:bodyPr>
            <a:spAutoFit/>
          </a:bodyPr>
          <a:lstStyle/>
          <a:p>
            <a:pPr>
              <a:lnSpc>
                <a:spcPct val="130000"/>
              </a:lnSpc>
              <a:buFont typeface="MS Gothic" pitchFamily="49" charset="-128"/>
              <a:buChar char="‒"/>
            </a:pPr>
            <a:r>
              <a:rPr kumimoji="1" lang="en-US" sz="2500">
                <a:latin typeface="Arial Unicode MS" pitchFamily="34" charset="-128"/>
                <a:cs typeface="Arial" pitchFamily="34" charset="0"/>
              </a:rPr>
              <a:t>Sustainable Management of the Amazonas' Biodiversity </a:t>
            </a:r>
          </a:p>
          <a:p>
            <a:pPr eaLnBrk="0" hangingPunct="0">
              <a:lnSpc>
                <a:spcPct val="130000"/>
              </a:lnSpc>
              <a:buFont typeface="MS Gothic" pitchFamily="49" charset="-128"/>
              <a:buChar char="‒"/>
            </a:pPr>
            <a:r>
              <a:rPr kumimoji="1" lang="en-US" sz="2500">
                <a:latin typeface="Arial Unicode MS" pitchFamily="34" charset="-128"/>
                <a:cs typeface="Arial" pitchFamily="34" charset="0"/>
              </a:rPr>
              <a:t>Latin American Network of Education Portals </a:t>
            </a:r>
          </a:p>
          <a:p>
            <a:pPr eaLnBrk="0" hangingPunct="0">
              <a:lnSpc>
                <a:spcPct val="130000"/>
              </a:lnSpc>
              <a:buFont typeface="MS Gothic" pitchFamily="49" charset="-128"/>
              <a:buChar char="‒"/>
            </a:pPr>
            <a:r>
              <a:rPr kumimoji="1" lang="en-US" sz="2500">
                <a:latin typeface="Arial Unicode MS" pitchFamily="34" charset="-128"/>
                <a:cs typeface="Arial" pitchFamily="34" charset="0"/>
              </a:rPr>
              <a:t>Improving Public Administration through E-Government Best Practices </a:t>
            </a:r>
          </a:p>
          <a:p>
            <a:pPr eaLnBrk="0" hangingPunct="0">
              <a:lnSpc>
                <a:spcPct val="130000"/>
              </a:lnSpc>
              <a:buFont typeface="MS Gothic" pitchFamily="49" charset="-128"/>
              <a:buChar char="‒"/>
            </a:pPr>
            <a:r>
              <a:rPr kumimoji="1" lang="en-US" sz="2500">
                <a:latin typeface="Arial Unicode MS" pitchFamily="34" charset="-128"/>
                <a:cs typeface="Arial" pitchFamily="34" charset="0"/>
              </a:rPr>
              <a:t>Improvement of the Public Debt Management and Knowledge </a:t>
            </a:r>
          </a:p>
          <a:p>
            <a:pPr eaLnBrk="0" hangingPunct="0">
              <a:lnSpc>
                <a:spcPct val="130000"/>
              </a:lnSpc>
              <a:buFont typeface="MS Gothic" pitchFamily="49" charset="-128"/>
              <a:buChar char="‒"/>
            </a:pPr>
            <a:r>
              <a:rPr kumimoji="1" lang="en-US" sz="2500">
                <a:latin typeface="Arial Unicode MS" pitchFamily="34" charset="-128"/>
                <a:cs typeface="Arial" pitchFamily="34" charset="0"/>
              </a:rPr>
              <a:t>Strengthening of the Regional Stock Market </a:t>
            </a:r>
          </a:p>
          <a:p>
            <a:pPr eaLnBrk="0" hangingPunct="0">
              <a:lnSpc>
                <a:spcPct val="130000"/>
              </a:lnSpc>
              <a:buFont typeface="MS Gothic" pitchFamily="49" charset="-128"/>
              <a:buChar char="‒"/>
            </a:pPr>
            <a:r>
              <a:rPr kumimoji="1" lang="en-US" sz="2500">
                <a:latin typeface="Arial Unicode MS" pitchFamily="34" charset="-128"/>
                <a:cs typeface="Arial" pitchFamily="34" charset="0"/>
              </a:rPr>
              <a:t>Improvement of Statistics for Measuring Living Conditions </a:t>
            </a:r>
          </a:p>
          <a:p>
            <a:pPr eaLnBrk="0" hangingPunct="0">
              <a:lnSpc>
                <a:spcPct val="130000"/>
              </a:lnSpc>
              <a:buFont typeface="MS Gothic" pitchFamily="49" charset="-128"/>
              <a:buChar char="‒"/>
            </a:pPr>
            <a:r>
              <a:rPr kumimoji="1" lang="en-US" sz="2500">
                <a:latin typeface="Arial Unicode MS" pitchFamily="34" charset="-128"/>
                <a:cs typeface="Arial" pitchFamily="34" charset="0"/>
              </a:rPr>
              <a:t>Plan Trifinio Trinational Comission </a:t>
            </a:r>
          </a:p>
          <a:p>
            <a:pPr eaLnBrk="0" hangingPunct="0">
              <a:lnSpc>
                <a:spcPct val="130000"/>
              </a:lnSpc>
              <a:buFont typeface="MS Gothic" pitchFamily="49" charset="-128"/>
              <a:buChar char="‒"/>
            </a:pPr>
            <a:r>
              <a:rPr kumimoji="1" lang="en-US" sz="2500">
                <a:latin typeface="Arial Unicode MS" pitchFamily="34" charset="-128"/>
                <a:cs typeface="Arial" pitchFamily="34" charset="0"/>
              </a:rPr>
              <a:t>Single-based Social Security for MERCOSUR</a:t>
            </a:r>
            <a:r>
              <a:rPr kumimoji="1" lang="en-US" sz="2500">
                <a:latin typeface="Arial Unicode MS" pitchFamily="34" charset="-128"/>
              </a:rPr>
              <a:t> </a:t>
            </a:r>
          </a:p>
        </p:txBody>
      </p:sp>
      <p:sp>
        <p:nvSpPr>
          <p:cNvPr id="66602" name="Rectangle 42"/>
          <p:cNvSpPr>
            <a:spLocks noChangeArrowheads="1"/>
          </p:cNvSpPr>
          <p:nvPr/>
        </p:nvSpPr>
        <p:spPr bwMode="auto">
          <a:xfrm>
            <a:off x="228600" y="0"/>
            <a:ext cx="8610600" cy="1143000"/>
          </a:xfrm>
          <a:prstGeom prst="rect">
            <a:avLst/>
          </a:prstGeom>
          <a:noFill/>
          <a:ln w="9525">
            <a:noFill/>
            <a:miter lim="800000"/>
            <a:headEnd/>
            <a:tailEnd/>
          </a:ln>
          <a:effectLst/>
        </p:spPr>
        <p:txBody>
          <a:bodyPr lIns="92075" tIns="46038" rIns="92075" bIns="46038" anchor="ctr"/>
          <a:lstStyle/>
          <a:p>
            <a:pPr algn="ctr"/>
            <a:r>
              <a:rPr lang="es-MX" sz="4200">
                <a:solidFill>
                  <a:schemeClr val="tx2"/>
                </a:solidFill>
                <a:effectLst>
                  <a:outerShdw blurRad="38100" dist="38100" dir="2700000" algn="tl">
                    <a:srgbClr val="000000"/>
                  </a:outerShdw>
                </a:effectLst>
                <a:latin typeface="Arial Unicode MS" pitchFamily="34" charset="-128"/>
              </a:rPr>
              <a:t>Regional Public Goods: </a:t>
            </a:r>
            <a:r>
              <a:rPr lang="es-MX" sz="4200">
                <a:solidFill>
                  <a:srgbClr val="FFFF66"/>
                </a:solidFill>
                <a:effectLst>
                  <a:outerShdw blurRad="38100" dist="38100" dir="2700000" algn="tl">
                    <a:srgbClr val="000000"/>
                  </a:outerShdw>
                </a:effectLst>
                <a:latin typeface="Arial Unicode MS" pitchFamily="34" charset="-128"/>
              </a:rPr>
              <a:t>Projects</a:t>
            </a:r>
          </a:p>
        </p:txBody>
      </p:sp>
    </p:spTree>
  </p:cSld>
  <p:clrMapOvr>
    <a:masterClrMapping/>
  </p:clrMapOvr>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Office\Templates\1033\Project Overview.pot</Template>
  <TotalTime>3224</TotalTime>
  <Words>731</Words>
  <Application>Microsoft Office PowerPoint</Application>
  <PresentationFormat>On-screen Show (4:3)</PresentationFormat>
  <Paragraphs>90</Paragraphs>
  <Slides>10</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Times New Roman</vt:lpstr>
      <vt:lpstr>Arial</vt:lpstr>
      <vt:lpstr>Wingdings</vt:lpstr>
      <vt:lpstr>Arial Unicode MS</vt:lpstr>
      <vt:lpstr>Palatino Linotype</vt:lpstr>
      <vt:lpstr>Symbol</vt:lpstr>
      <vt:lpstr>MS Gothic</vt:lpstr>
      <vt:lpstr>TimesNewRoman</vt:lpstr>
      <vt:lpstr>Tahoma</vt:lpstr>
      <vt:lpstr>Project Overview</vt:lpstr>
      <vt:lpstr> Caribbean Subregional Meeting  Kingston, Jamaica February 23 and 24, 2006  </vt:lpstr>
      <vt:lpstr>1.  Regional Policy Dialogue -  General Objective </vt:lpstr>
      <vt:lpstr>Slide 3</vt:lpstr>
      <vt:lpstr> 1.  Regional Policy Dialogue –  Seven Networks </vt:lpstr>
      <vt:lpstr>Slide 5</vt:lpstr>
      <vt:lpstr>2. Poverty Reduction and Social Protection Network - Priorities</vt:lpstr>
      <vt:lpstr>Slide 7</vt:lpstr>
      <vt:lpstr>Slide 8</vt:lpstr>
      <vt:lpstr>Slide 9</vt:lpstr>
      <vt:lpstr>Slide 10</vt:lpstr>
    </vt:vector>
  </TitlesOfParts>
  <Company>Inter-American Development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Diálogo Regional de Política</dc:title>
  <dc:creator>Rodrigo Salas</dc:creator>
  <cp:lastModifiedBy>anarod</cp:lastModifiedBy>
  <cp:revision>252</cp:revision>
  <cp:lastPrinted>1601-01-01T00:00:00Z</cp:lastPrinted>
  <dcterms:created xsi:type="dcterms:W3CDTF">2004-06-17T20:56:56Z</dcterms:created>
  <dcterms:modified xsi:type="dcterms:W3CDTF">2010-07-11T14:06:00Z</dcterms:modified>
</cp:coreProperties>
</file>