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handoutMasterIdLst>
    <p:handoutMasterId r:id="rId20"/>
  </p:handoutMasterIdLst>
  <p:sldIdLst>
    <p:sldId id="327" r:id="rId2"/>
    <p:sldId id="367" r:id="rId3"/>
    <p:sldId id="344" r:id="rId4"/>
    <p:sldId id="368" r:id="rId5"/>
    <p:sldId id="342" r:id="rId6"/>
    <p:sldId id="372" r:id="rId7"/>
    <p:sldId id="369" r:id="rId8"/>
    <p:sldId id="370" r:id="rId9"/>
    <p:sldId id="371" r:id="rId10"/>
    <p:sldId id="373" r:id="rId11"/>
    <p:sldId id="376" r:id="rId12"/>
    <p:sldId id="374" r:id="rId13"/>
    <p:sldId id="375" r:id="rId14"/>
    <p:sldId id="377" r:id="rId15"/>
    <p:sldId id="384" r:id="rId16"/>
    <p:sldId id="382" r:id="rId17"/>
    <p:sldId id="385" r:id="rId18"/>
    <p:sldId id="366" r:id="rId19"/>
  </p:sldIdLst>
  <p:sldSz cx="9144000" cy="6858000" type="screen4x3"/>
  <p:notesSz cx="6858000" cy="9190038"/>
  <p:embeddedFontLst>
    <p:embeddedFont>
      <p:font typeface="Arial Narrow" pitchFamily="34" charset="0"/>
      <p:regular r:id="rId21"/>
      <p:bold r:id="rId22"/>
      <p:italic r:id="rId23"/>
      <p:boldItalic r:id="rId24"/>
    </p:embeddedFont>
  </p:embeddedFontLst>
  <p:defaultTextStyle>
    <a:defPPr>
      <a:defRPr lang="es-ES_tradnl"/>
    </a:defPPr>
    <a:lvl1pPr algn="ctr"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99C"/>
    <a:srgbClr val="0033FF"/>
    <a:srgbClr val="FF0000"/>
    <a:srgbClr val="FFFF00"/>
    <a:srgbClr val="000099"/>
    <a:srgbClr val="339900"/>
    <a:srgbClr val="FFFF66"/>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55" autoAdjust="0"/>
    <p:restoredTop sz="93625" autoAdjust="0"/>
  </p:normalViewPr>
  <p:slideViewPr>
    <p:cSldViewPr>
      <p:cViewPr>
        <p:scale>
          <a:sx n="75" d="100"/>
          <a:sy n="75" d="100"/>
        </p:scale>
        <p:origin x="-384" y="-72"/>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473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defRPr sz="1200"/>
            </a:lvl1pPr>
          </a:lstStyle>
          <a:p>
            <a:endParaRPr lang="es-ES"/>
          </a:p>
        </p:txBody>
      </p:sp>
      <p:sp>
        <p:nvSpPr>
          <p:cNvPr id="244739"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vl1pPr>
          </a:lstStyle>
          <a:p>
            <a:endParaRPr lang="es-ES"/>
          </a:p>
        </p:txBody>
      </p:sp>
      <p:sp>
        <p:nvSpPr>
          <p:cNvPr id="244740" name="Rectangle 4"/>
          <p:cNvSpPr>
            <a:spLocks noGrp="1" noChangeArrowheads="1"/>
          </p:cNvSpPr>
          <p:nvPr>
            <p:ph type="ftr" sz="quarter" idx="2"/>
          </p:nvPr>
        </p:nvSpPr>
        <p:spPr bwMode="auto">
          <a:xfrm>
            <a:off x="0" y="8731250"/>
            <a:ext cx="2971800" cy="4587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a:defRPr sz="1200"/>
            </a:lvl1pPr>
          </a:lstStyle>
          <a:p>
            <a:endParaRPr lang="es-ES"/>
          </a:p>
        </p:txBody>
      </p:sp>
      <p:sp>
        <p:nvSpPr>
          <p:cNvPr id="244741" name="Rectangle 5"/>
          <p:cNvSpPr>
            <a:spLocks noGrp="1" noChangeArrowheads="1"/>
          </p:cNvSpPr>
          <p:nvPr>
            <p:ph type="sldNum" sz="quarter" idx="3"/>
          </p:nvPr>
        </p:nvSpPr>
        <p:spPr bwMode="auto">
          <a:xfrm>
            <a:off x="3886200" y="8731250"/>
            <a:ext cx="2971800" cy="4587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vl1pPr>
          </a:lstStyle>
          <a:p>
            <a:fld id="{89AC775B-15A8-4F43-BD67-52B8953B62A2}" type="slidenum">
              <a:rPr lang="es-ES"/>
              <a:pPr/>
              <a:t>‹#›</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Text Box 12"/>
          <p:cNvSpPr txBox="1">
            <a:spLocks noChangeArrowheads="1"/>
          </p:cNvSpPr>
          <p:nvPr/>
        </p:nvSpPr>
        <p:spPr bwMode="auto">
          <a:xfrm>
            <a:off x="1187450" y="260350"/>
            <a:ext cx="4267200" cy="701675"/>
          </a:xfrm>
          <a:prstGeom prst="rect">
            <a:avLst/>
          </a:prstGeom>
          <a:noFill/>
          <a:ln w="9525">
            <a:noFill/>
            <a:miter lim="800000"/>
            <a:headEnd/>
            <a:tailEnd/>
          </a:ln>
          <a:effectLst/>
        </p:spPr>
        <p:txBody>
          <a:bodyPr>
            <a:spAutoFit/>
          </a:bodyPr>
          <a:lstStyle/>
          <a:p>
            <a:pPr algn="l">
              <a:spcBef>
                <a:spcPct val="50000"/>
              </a:spcBef>
            </a:pPr>
            <a:r>
              <a:rPr lang="es-ES_tradnl" sz="1800" b="1">
                <a:solidFill>
                  <a:schemeClr val="bg1"/>
                </a:solidFill>
                <a:latin typeface="Arial Narrow" pitchFamily="34" charset="0"/>
              </a:rPr>
              <a:t>Departamento Nacional de Planeación</a:t>
            </a:r>
            <a:r>
              <a:rPr lang="es-ES_tradnl" sz="2400"/>
              <a:t> </a:t>
            </a:r>
            <a:r>
              <a:rPr lang="es-ES_tradnl" sz="1600">
                <a:solidFill>
                  <a:schemeClr val="bg1"/>
                </a:solidFill>
                <a:latin typeface="Arial Narrow" pitchFamily="34" charset="0"/>
              </a:rPr>
              <a:t>República de Colombia</a:t>
            </a:r>
          </a:p>
        </p:txBody>
      </p:sp>
      <p:graphicFrame>
        <p:nvGraphicFramePr>
          <p:cNvPr id="1045" name="Object 21"/>
          <p:cNvGraphicFramePr>
            <a:graphicFrameLocks noChangeAspect="1"/>
          </p:cNvGraphicFramePr>
          <p:nvPr/>
        </p:nvGraphicFramePr>
        <p:xfrm>
          <a:off x="8604250" y="6381750"/>
          <a:ext cx="284163" cy="430213"/>
        </p:xfrm>
        <a:graphic>
          <a:graphicData uri="http://schemas.openxmlformats.org/presentationml/2006/ole">
            <p:oleObj spid="_x0000_s1045" name="CorelDRAW" r:id="rId14" imgW="1516380" imgH="2300021" progId="CorelDRAW.Graphic.10">
              <p:embed/>
            </p:oleObj>
          </a:graphicData>
        </a:graphic>
      </p:graphicFrame>
      <p:sp>
        <p:nvSpPr>
          <p:cNvPr id="1046" name="Rectangle 22"/>
          <p:cNvSpPr>
            <a:spLocks noChangeArrowheads="1"/>
          </p:cNvSpPr>
          <p:nvPr/>
        </p:nvSpPr>
        <p:spPr bwMode="auto">
          <a:xfrm>
            <a:off x="0" y="0"/>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1047" name="Picture 23" descr="DNP"/>
          <p:cNvPicPr>
            <a:picLocks noChangeAspect="1" noChangeArrowheads="1"/>
          </p:cNvPicPr>
          <p:nvPr/>
        </p:nvPicPr>
        <p:blipFill>
          <a:blip r:embed="rId15" cstate="print"/>
          <a:srcRect/>
          <a:stretch>
            <a:fillRect/>
          </a:stretch>
        </p:blipFill>
        <p:spPr bwMode="auto">
          <a:xfrm>
            <a:off x="7164388" y="188913"/>
            <a:ext cx="1763712" cy="6477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Rectangle 1030"/>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89100" name="Rectangle 1036"/>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89101" name="Picture 1037"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89102" name="Rectangle 1038"/>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89103" name="Text Box 1039"/>
          <p:cNvSpPr txBox="1">
            <a:spLocks noChangeArrowheads="1"/>
          </p:cNvSpPr>
          <p:nvPr/>
        </p:nvSpPr>
        <p:spPr bwMode="auto">
          <a:xfrm>
            <a:off x="1258888" y="1484313"/>
            <a:ext cx="6408737" cy="4114800"/>
          </a:xfrm>
          <a:prstGeom prst="rect">
            <a:avLst/>
          </a:prstGeom>
          <a:noFill/>
          <a:ln w="9525">
            <a:noFill/>
            <a:miter lim="800000"/>
            <a:headEnd/>
            <a:tailEnd/>
          </a:ln>
          <a:effectLst/>
        </p:spPr>
        <p:txBody>
          <a:bodyPr>
            <a:spAutoFit/>
          </a:bodyPr>
          <a:lstStyle/>
          <a:p>
            <a:pPr>
              <a:spcBef>
                <a:spcPct val="50000"/>
              </a:spcBef>
            </a:pPr>
            <a:r>
              <a:rPr lang="en-US" sz="4400" b="1">
                <a:latin typeface="Arial Narrow" pitchFamily="34" charset="0"/>
                <a:cs typeface="Times New Roman" pitchFamily="18" charset="0"/>
              </a:rPr>
              <a:t>POVERTY-FIGHTING SYSTEM (PFS)</a:t>
            </a:r>
            <a:endParaRPr lang="es-CO" sz="4400" b="1">
              <a:latin typeface="Arial Narrow" pitchFamily="34" charset="0"/>
            </a:endParaRPr>
          </a:p>
          <a:p>
            <a:pPr>
              <a:spcBef>
                <a:spcPct val="50000"/>
              </a:spcBef>
            </a:pPr>
            <a:r>
              <a:rPr lang="en-US" b="1">
                <a:latin typeface="Arial Narrow" pitchFamily="34" charset="0"/>
                <a:cs typeface="Times New Roman" pitchFamily="18" charset="0"/>
              </a:rPr>
              <a:t>Self-assessment and strategic analysis exercise</a:t>
            </a:r>
            <a:endParaRPr lang="en-US" b="1">
              <a:latin typeface="Arial" pitchFamily="34" charset="0"/>
              <a:cs typeface="Times New Roman" pitchFamily="18" charset="0"/>
            </a:endParaRPr>
          </a:p>
          <a:p>
            <a:pPr>
              <a:spcBef>
                <a:spcPct val="50000"/>
              </a:spcBef>
            </a:pPr>
            <a:r>
              <a:rPr lang="en-US">
                <a:latin typeface="Arial Narrow" pitchFamily="34" charset="0"/>
                <a:cs typeface="Times New Roman" pitchFamily="18" charset="0"/>
              </a:rPr>
              <a:t>Case study: Colombia</a:t>
            </a:r>
            <a:endParaRPr lang="en-US">
              <a:latin typeface="Arial" pitchFamily="34" charset="0"/>
              <a:cs typeface="Times New Roman" pitchFamily="18" charset="0"/>
            </a:endParaRPr>
          </a:p>
          <a:p>
            <a:pPr>
              <a:spcBef>
                <a:spcPct val="50000"/>
              </a:spcBef>
            </a:pPr>
            <a:r>
              <a:rPr lang="en-US">
                <a:latin typeface="Arial Narrow" pitchFamily="34" charset="0"/>
                <a:cs typeface="Times New Roman" pitchFamily="18" charset="0"/>
              </a:rPr>
              <a:t>April 2006</a:t>
            </a:r>
            <a:r>
              <a:rPr lang="es-ES" b="1">
                <a:latin typeface="Arial Narrow" pitchFamily="34" charset="0"/>
              </a:rPr>
              <a:t> </a:t>
            </a:r>
            <a:endParaRPr lang="es-CO" b="1">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55011"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55012"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55013" name="Rectangle 5"/>
          <p:cNvSpPr>
            <a:spLocks noChangeArrowheads="1"/>
          </p:cNvSpPr>
          <p:nvPr/>
        </p:nvSpPr>
        <p:spPr bwMode="auto">
          <a:xfrm>
            <a:off x="0" y="6048375"/>
            <a:ext cx="9144000" cy="836613"/>
          </a:xfrm>
          <a:prstGeom prst="rect">
            <a:avLst/>
          </a:prstGeom>
          <a:solidFill>
            <a:srgbClr val="EAEAEA"/>
          </a:solidFill>
          <a:ln w="9525">
            <a:noFill/>
            <a:miter lim="800000"/>
            <a:headEnd/>
            <a:tailEnd/>
          </a:ln>
          <a:effectLst/>
        </p:spPr>
        <p:txBody>
          <a:bodyPr wrap="none" anchor="ctr"/>
          <a:lstStyle/>
          <a:p>
            <a:endParaRPr lang="en-US"/>
          </a:p>
        </p:txBody>
      </p:sp>
      <p:sp>
        <p:nvSpPr>
          <p:cNvPr id="555014" name="Text Box 6"/>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
        <p:nvSpPr>
          <p:cNvPr id="555015" name="Text Box 7"/>
          <p:cNvSpPr txBox="1">
            <a:spLocks noChangeArrowheads="1"/>
          </p:cNvSpPr>
          <p:nvPr/>
        </p:nvSpPr>
        <p:spPr bwMode="auto">
          <a:xfrm>
            <a:off x="250825" y="1450975"/>
            <a:ext cx="8569325" cy="4116388"/>
          </a:xfrm>
          <a:prstGeom prst="rect">
            <a:avLst/>
          </a:prstGeom>
          <a:noFill/>
          <a:ln w="9525">
            <a:noFill/>
            <a:miter lim="800000"/>
            <a:headEnd/>
            <a:tailEnd/>
          </a:ln>
          <a:effectLst/>
        </p:spPr>
        <p:txBody>
          <a:bodyPr>
            <a:spAutoFit/>
          </a:bodyPr>
          <a:lstStyle/>
          <a:p>
            <a:pPr marL="495300" indent="-495300">
              <a:lnSpc>
                <a:spcPct val="85000"/>
              </a:lnSpc>
              <a:spcBef>
                <a:spcPct val="50000"/>
              </a:spcBef>
            </a:pPr>
            <a:r>
              <a:rPr lang="en-US" sz="2400" b="1">
                <a:latin typeface="Arial" pitchFamily="34" charset="0"/>
                <a:cs typeface="Times New Roman" pitchFamily="18" charset="0"/>
              </a:rPr>
              <a:t>CAPACITY</a:t>
            </a:r>
            <a:endParaRPr lang="es-CO" sz="2400" b="1">
              <a:latin typeface="Arial" pitchFamily="34" charset="0"/>
            </a:endParaRPr>
          </a:p>
          <a:p>
            <a:pPr marL="495300" indent="-495300">
              <a:lnSpc>
                <a:spcPct val="85000"/>
              </a:lnSpc>
              <a:spcBef>
                <a:spcPct val="50000"/>
              </a:spcBef>
            </a:pPr>
            <a:endParaRPr lang="es-CO" sz="2400">
              <a:latin typeface="Arial" pitchFamily="34" charset="0"/>
            </a:endParaRPr>
          </a:p>
          <a:p>
            <a:pPr marL="495300" indent="-495300" algn="just">
              <a:lnSpc>
                <a:spcPct val="90000"/>
              </a:lnSpc>
              <a:spcBef>
                <a:spcPct val="50000"/>
              </a:spcBef>
              <a:buFontTx/>
              <a:buChar char="•"/>
            </a:pPr>
            <a:r>
              <a:rPr lang="en-US" sz="2200">
                <a:latin typeface="Arial" pitchFamily="34" charset="0"/>
                <a:cs typeface="Times New Roman" pitchFamily="18" charset="0"/>
              </a:rPr>
              <a:t>No formal definition within the Central Government or MCP (Colombian Coordination Mechanism): no ministries commissioned to pursue those goals.</a:t>
            </a:r>
          </a:p>
          <a:p>
            <a:pPr marL="495300" indent="-495300" algn="just">
              <a:lnSpc>
                <a:spcPct val="90000"/>
              </a:lnSpc>
              <a:spcBef>
                <a:spcPct val="50000"/>
              </a:spcBef>
              <a:buFontTx/>
              <a:buChar char="•"/>
            </a:pPr>
            <a:r>
              <a:rPr lang="en-US" sz="2200">
                <a:latin typeface="Arial" pitchFamily="34" charset="0"/>
                <a:cs typeface="Times New Roman" pitchFamily="18" charset="0"/>
              </a:rPr>
              <a:t>DNP partially articulates, coordinates and fosters consistency with sectoral policy to reduce poverty.</a:t>
            </a:r>
          </a:p>
          <a:p>
            <a:pPr marL="495300" indent="-495300" algn="just">
              <a:lnSpc>
                <a:spcPct val="90000"/>
              </a:lnSpc>
              <a:spcBef>
                <a:spcPct val="50000"/>
              </a:spcBef>
              <a:buFontTx/>
              <a:buChar char="•"/>
            </a:pPr>
            <a:r>
              <a:rPr lang="en-US" sz="2200">
                <a:latin typeface="Arial" pitchFamily="34" charset="0"/>
                <a:cs typeface="Times New Roman" pitchFamily="18" charset="0"/>
              </a:rPr>
              <a:t>The DNP staff’s technical skills provide bargaining power and influence with regard the other subsystems. A suitable stability level is also evidenced – renovation leading to continuity and consolidation of policy approaches</a:t>
            </a:r>
            <a:r>
              <a:rPr lang="es-ES" sz="2200">
                <a:latin typeface="Arial" pitchFamily="34" charset="0"/>
              </a:rPr>
              <a:t> .</a:t>
            </a:r>
            <a:endParaRPr lang="es-CO" sz="2200">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58083"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58084"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58085" name="Rectangle 5"/>
          <p:cNvSpPr>
            <a:spLocks noChangeArrowheads="1"/>
          </p:cNvSpPr>
          <p:nvPr/>
        </p:nvSpPr>
        <p:spPr bwMode="auto">
          <a:xfrm>
            <a:off x="0" y="6048375"/>
            <a:ext cx="9144000" cy="836613"/>
          </a:xfrm>
          <a:prstGeom prst="rect">
            <a:avLst/>
          </a:prstGeom>
          <a:solidFill>
            <a:srgbClr val="EAEAEA"/>
          </a:solidFill>
          <a:ln w="9525">
            <a:noFill/>
            <a:miter lim="800000"/>
            <a:headEnd/>
            <a:tailEnd/>
          </a:ln>
          <a:effectLst/>
        </p:spPr>
        <p:txBody>
          <a:bodyPr wrap="none" anchor="ctr"/>
          <a:lstStyle/>
          <a:p>
            <a:endParaRPr lang="en-US"/>
          </a:p>
        </p:txBody>
      </p:sp>
      <p:sp>
        <p:nvSpPr>
          <p:cNvPr id="558086" name="Text Box 6"/>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
        <p:nvSpPr>
          <p:cNvPr id="558087" name="Text Box 7"/>
          <p:cNvSpPr txBox="1">
            <a:spLocks noChangeArrowheads="1"/>
          </p:cNvSpPr>
          <p:nvPr/>
        </p:nvSpPr>
        <p:spPr bwMode="auto">
          <a:xfrm>
            <a:off x="250825" y="1177925"/>
            <a:ext cx="8569325" cy="4843463"/>
          </a:xfrm>
          <a:prstGeom prst="rect">
            <a:avLst/>
          </a:prstGeom>
          <a:noFill/>
          <a:ln w="9525">
            <a:noFill/>
            <a:miter lim="800000"/>
            <a:headEnd/>
            <a:tailEnd/>
          </a:ln>
          <a:effectLst/>
        </p:spPr>
        <p:txBody>
          <a:bodyPr>
            <a:spAutoFit/>
          </a:bodyPr>
          <a:lstStyle/>
          <a:p>
            <a:pPr marL="495300" indent="-495300">
              <a:lnSpc>
                <a:spcPct val="85000"/>
              </a:lnSpc>
              <a:spcBef>
                <a:spcPct val="50000"/>
              </a:spcBef>
            </a:pPr>
            <a:r>
              <a:rPr lang="en-US" sz="2400" b="1">
                <a:latin typeface="Arial" pitchFamily="34" charset="0"/>
                <a:cs typeface="Times New Roman" pitchFamily="18" charset="0"/>
              </a:rPr>
              <a:t>CAPACITY</a:t>
            </a:r>
            <a:endParaRPr lang="es-CO" sz="2400" b="1">
              <a:latin typeface="Arial" pitchFamily="34" charset="0"/>
            </a:endParaRPr>
          </a:p>
          <a:p>
            <a:pPr marL="495300" indent="-495300" algn="l">
              <a:spcBef>
                <a:spcPct val="50000"/>
              </a:spcBef>
            </a:pPr>
            <a:r>
              <a:rPr lang="en-US" sz="2200" b="1">
                <a:latin typeface="Arial" pitchFamily="34" charset="0"/>
                <a:cs typeface="Times New Roman" pitchFamily="18" charset="0"/>
              </a:rPr>
              <a:t>Political</a:t>
            </a:r>
            <a:r>
              <a:rPr lang="es-CO" sz="2200" b="1">
                <a:latin typeface="Arial" pitchFamily="34" charset="0"/>
              </a:rPr>
              <a:t>:</a:t>
            </a:r>
            <a:r>
              <a:rPr lang="es-CO" sz="2200">
                <a:latin typeface="Arial" pitchFamily="34" charset="0"/>
              </a:rPr>
              <a:t> </a:t>
            </a:r>
            <a:r>
              <a:rPr lang="en-US" sz="2000">
                <a:latin typeface="Arial" pitchFamily="34" charset="0"/>
                <a:cs typeface="Times New Roman" pitchFamily="18" charset="0"/>
              </a:rPr>
              <a:t>Depending on the coalitions established around the President or Subsystem leaders, Governance and Coordination capacities are either strengthened or weakened</a:t>
            </a:r>
            <a:r>
              <a:rPr lang="es-CO" sz="2000">
                <a:latin typeface="Arial" pitchFamily="34" charset="0"/>
              </a:rPr>
              <a:t>.</a:t>
            </a:r>
          </a:p>
          <a:p>
            <a:pPr marL="495300" indent="-495300" algn="just">
              <a:spcBef>
                <a:spcPct val="50000"/>
              </a:spcBef>
            </a:pPr>
            <a:r>
              <a:rPr lang="es-CO" sz="2200" b="1">
                <a:latin typeface="Arial" pitchFamily="34" charset="0"/>
              </a:rPr>
              <a:t>Economic:</a:t>
            </a:r>
            <a:r>
              <a:rPr lang="es-CO" sz="2200">
                <a:latin typeface="Arial" pitchFamily="34" charset="0"/>
              </a:rPr>
              <a:t> </a:t>
            </a:r>
          </a:p>
          <a:p>
            <a:pPr marL="952500" lvl="1" indent="-495300" algn="just">
              <a:lnSpc>
                <a:spcPct val="80000"/>
              </a:lnSpc>
              <a:spcBef>
                <a:spcPct val="50000"/>
              </a:spcBef>
              <a:buFontTx/>
              <a:buChar char="•"/>
            </a:pPr>
            <a:r>
              <a:rPr lang="en-US" sz="2000">
                <a:latin typeface="Arial" pitchFamily="34" charset="0"/>
                <a:cs typeface="Times New Roman" pitchFamily="18" charset="0"/>
              </a:rPr>
              <a:t>Influences macroeconomic decisions and sectoral market operation.</a:t>
            </a:r>
          </a:p>
          <a:p>
            <a:pPr marL="952500" lvl="1" indent="-495300" algn="just">
              <a:lnSpc>
                <a:spcPct val="80000"/>
              </a:lnSpc>
              <a:spcBef>
                <a:spcPct val="50000"/>
              </a:spcBef>
              <a:buFontTx/>
              <a:buChar char="•"/>
            </a:pPr>
            <a:r>
              <a:rPr lang="en-US" sz="2000">
                <a:latin typeface="Arial" pitchFamily="34" charset="0"/>
                <a:cs typeface="Times New Roman" pitchFamily="18" charset="0"/>
              </a:rPr>
              <a:t>Closely related to the Ministry of Finance and Public Credit. Fiscal goals achievement</a:t>
            </a:r>
            <a:r>
              <a:rPr lang="es-CO" sz="2000">
                <a:latin typeface="Arial" pitchFamily="34" charset="0"/>
              </a:rPr>
              <a:t>.</a:t>
            </a:r>
          </a:p>
          <a:p>
            <a:pPr marL="495300" indent="-495300" algn="just">
              <a:spcBef>
                <a:spcPct val="50000"/>
              </a:spcBef>
            </a:pPr>
            <a:r>
              <a:rPr lang="en-US" sz="2200" b="1">
                <a:latin typeface="Arial" pitchFamily="34" charset="0"/>
                <a:cs typeface="Times New Roman" pitchFamily="18" charset="0"/>
              </a:rPr>
              <a:t>Organizational</a:t>
            </a:r>
            <a:r>
              <a:rPr lang="es-CO" sz="2200" b="1">
                <a:latin typeface="Arial" pitchFamily="34" charset="0"/>
              </a:rPr>
              <a:t>: </a:t>
            </a:r>
          </a:p>
          <a:p>
            <a:pPr marL="952500" lvl="1" indent="-495300" algn="just">
              <a:lnSpc>
                <a:spcPct val="80000"/>
              </a:lnSpc>
              <a:spcBef>
                <a:spcPct val="50000"/>
              </a:spcBef>
              <a:buFontTx/>
              <a:buChar char="•"/>
            </a:pPr>
            <a:r>
              <a:rPr lang="en-US" sz="2000">
                <a:latin typeface="Arial" pitchFamily="34" charset="0"/>
                <a:cs typeface="Times New Roman" pitchFamily="18" charset="0"/>
              </a:rPr>
              <a:t>No executing agency. Strategic government action orientation.</a:t>
            </a:r>
          </a:p>
          <a:p>
            <a:pPr marL="952500" lvl="1" indent="-495300" algn="just">
              <a:lnSpc>
                <a:spcPct val="80000"/>
              </a:lnSpc>
              <a:spcBef>
                <a:spcPct val="50000"/>
              </a:spcBef>
              <a:buFontTx/>
              <a:buChar char="•"/>
            </a:pPr>
            <a:r>
              <a:rPr lang="en-US" sz="2000">
                <a:latin typeface="Arial" pitchFamily="34" charset="0"/>
                <a:cs typeface="Times New Roman" pitchFamily="18" charset="0"/>
              </a:rPr>
              <a:t>Analysis, monitoring and evaluation aimed at public decision-making.</a:t>
            </a:r>
            <a:r>
              <a:rPr lang="es-ES" sz="2000">
                <a:latin typeface="Arial" pitchFamily="34" charset="0"/>
              </a:rPr>
              <a:t> </a:t>
            </a:r>
            <a:endParaRPr lang="es-CO" sz="2000">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56035"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56036"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56037"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56038" name="Text Box 6"/>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
        <p:nvSpPr>
          <p:cNvPr id="556039" name="Text Box 7"/>
          <p:cNvSpPr txBox="1">
            <a:spLocks noChangeArrowheads="1"/>
          </p:cNvSpPr>
          <p:nvPr/>
        </p:nvSpPr>
        <p:spPr bwMode="auto">
          <a:xfrm>
            <a:off x="250825" y="1143000"/>
            <a:ext cx="8569325" cy="4719638"/>
          </a:xfrm>
          <a:prstGeom prst="rect">
            <a:avLst/>
          </a:prstGeom>
          <a:noFill/>
          <a:ln w="9525">
            <a:noFill/>
            <a:miter lim="800000"/>
            <a:headEnd/>
            <a:tailEnd/>
          </a:ln>
          <a:effectLst/>
        </p:spPr>
        <p:txBody>
          <a:bodyPr>
            <a:spAutoFit/>
          </a:bodyPr>
          <a:lstStyle/>
          <a:p>
            <a:pPr marL="495300" indent="-495300">
              <a:lnSpc>
                <a:spcPct val="85000"/>
              </a:lnSpc>
              <a:spcBef>
                <a:spcPct val="50000"/>
              </a:spcBef>
            </a:pPr>
            <a:r>
              <a:rPr lang="en-US" sz="2400" b="1">
                <a:latin typeface="Arial" pitchFamily="34" charset="0"/>
                <a:cs typeface="Times New Roman" pitchFamily="18" charset="0"/>
              </a:rPr>
              <a:t>CAPACITY</a:t>
            </a:r>
            <a:endParaRPr lang="es-CO" sz="2400" b="1">
              <a:latin typeface="Arial" pitchFamily="34" charset="0"/>
            </a:endParaRPr>
          </a:p>
          <a:p>
            <a:pPr marL="495300" indent="-495300" algn="l">
              <a:lnSpc>
                <a:spcPct val="85000"/>
              </a:lnSpc>
              <a:spcBef>
                <a:spcPct val="50000"/>
              </a:spcBef>
            </a:pPr>
            <a:r>
              <a:rPr lang="en-US" sz="2400" b="1" i="1">
                <a:latin typeface="Arial" pitchFamily="34" charset="0"/>
                <a:cs typeface="Times New Roman" pitchFamily="18" charset="0"/>
              </a:rPr>
              <a:t>Constraints</a:t>
            </a:r>
            <a:r>
              <a:rPr lang="es-CO" sz="2400" b="1" i="1">
                <a:latin typeface="Arial" pitchFamily="34" charset="0"/>
              </a:rPr>
              <a:t>:</a:t>
            </a:r>
          </a:p>
          <a:p>
            <a:pPr marL="495300" indent="-495300" algn="just">
              <a:lnSpc>
                <a:spcPct val="90000"/>
              </a:lnSpc>
              <a:spcBef>
                <a:spcPct val="50000"/>
              </a:spcBef>
              <a:buFontTx/>
              <a:buChar char="•"/>
            </a:pPr>
            <a:r>
              <a:rPr lang="en-US" sz="2200">
                <a:latin typeface="Arial" pitchFamily="34" charset="0"/>
                <a:cs typeface="Times New Roman" pitchFamily="18" charset="0"/>
              </a:rPr>
              <a:t>Limited governance and coordination vis-à-vis the executive branch subsystem (medium-high); the subnational subsystem (medium-low); and other government branches (medium level).</a:t>
            </a:r>
          </a:p>
          <a:p>
            <a:pPr marL="495300" indent="-495300" algn="just">
              <a:lnSpc>
                <a:spcPct val="90000"/>
              </a:lnSpc>
              <a:spcBef>
                <a:spcPct val="50000"/>
              </a:spcBef>
              <a:buFontTx/>
              <a:buChar char="•"/>
            </a:pPr>
            <a:r>
              <a:rPr lang="en-US" sz="2200">
                <a:latin typeface="Arial" pitchFamily="34" charset="0"/>
                <a:cs typeface="Times New Roman" pitchFamily="18" charset="0"/>
              </a:rPr>
              <a:t>•The influence of the GCSS (DNP) over the role of the State subsystem (SsPE) refers to the design and conceptual development of programs, which may be subject to great modifications by the executing agencies along their implementation and focus.</a:t>
            </a:r>
          </a:p>
          <a:p>
            <a:pPr marL="495300" indent="-495300" algn="just">
              <a:lnSpc>
                <a:spcPct val="90000"/>
              </a:lnSpc>
              <a:spcBef>
                <a:spcPct val="50000"/>
              </a:spcBef>
              <a:buFontTx/>
              <a:buChar char="•"/>
            </a:pPr>
            <a:r>
              <a:rPr lang="en-US" sz="2200">
                <a:latin typeface="Arial" pitchFamily="34" charset="0"/>
                <a:cs typeface="Times New Roman" pitchFamily="18" charset="0"/>
              </a:rPr>
              <a:t>•Achieving intervention consistency between national (GCSS/SsPE) and subnational (SsJSN) actions based on self-governing level (decentralization</a:t>
            </a:r>
            <a:r>
              <a:rPr lang="es-ES" sz="2200">
                <a:latin typeface="Arial" pitchFamily="34" charset="0"/>
              </a:rPr>
              <a:t>).</a:t>
            </a:r>
            <a:endParaRPr lang="es-CO" sz="2200">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57059"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57060"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57061"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57062" name="Text Box 6"/>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
        <p:nvSpPr>
          <p:cNvPr id="557063" name="Text Box 7"/>
          <p:cNvSpPr txBox="1">
            <a:spLocks noChangeArrowheads="1"/>
          </p:cNvSpPr>
          <p:nvPr/>
        </p:nvSpPr>
        <p:spPr bwMode="auto">
          <a:xfrm>
            <a:off x="468313" y="1052513"/>
            <a:ext cx="8280400" cy="5586412"/>
          </a:xfrm>
          <a:prstGeom prst="rect">
            <a:avLst/>
          </a:prstGeom>
          <a:noFill/>
          <a:ln w="9525">
            <a:noFill/>
            <a:miter lim="800000"/>
            <a:headEnd/>
            <a:tailEnd/>
          </a:ln>
          <a:effectLst/>
        </p:spPr>
        <p:txBody>
          <a:bodyPr>
            <a:spAutoFit/>
          </a:bodyPr>
          <a:lstStyle/>
          <a:p>
            <a:pPr marL="495300" indent="-495300">
              <a:lnSpc>
                <a:spcPct val="85000"/>
              </a:lnSpc>
              <a:spcBef>
                <a:spcPct val="50000"/>
              </a:spcBef>
            </a:pPr>
            <a:r>
              <a:rPr lang="en-US" sz="2400" b="1">
                <a:latin typeface="Arial" pitchFamily="34" charset="0"/>
                <a:cs typeface="Times New Roman" pitchFamily="18" charset="0"/>
              </a:rPr>
              <a:t>CAPACITY</a:t>
            </a:r>
            <a:endParaRPr lang="es-CO" sz="2400" b="1">
              <a:latin typeface="Arial" pitchFamily="34" charset="0"/>
            </a:endParaRPr>
          </a:p>
          <a:p>
            <a:pPr marL="495300" indent="-495300" algn="l">
              <a:lnSpc>
                <a:spcPct val="85000"/>
              </a:lnSpc>
              <a:spcBef>
                <a:spcPct val="50000"/>
              </a:spcBef>
            </a:pPr>
            <a:r>
              <a:rPr lang="en-US" sz="2400" b="1" i="1">
                <a:latin typeface="Arial" pitchFamily="34" charset="0"/>
                <a:cs typeface="Times New Roman" pitchFamily="18" charset="0"/>
              </a:rPr>
              <a:t>Constraints</a:t>
            </a:r>
            <a:r>
              <a:rPr lang="es-CO" sz="2400" b="1" i="1">
                <a:latin typeface="Arial" pitchFamily="34" charset="0"/>
              </a:rPr>
              <a:t>:</a:t>
            </a:r>
          </a:p>
          <a:p>
            <a:pPr marL="495300" indent="-495300"/>
            <a:endParaRPr lang="es-ES" sz="2200">
              <a:latin typeface="Arial" pitchFamily="34" charset="0"/>
            </a:endParaRPr>
          </a:p>
          <a:p>
            <a:pPr marL="495300" indent="-495300" algn="l">
              <a:buFontTx/>
              <a:buChar char="•"/>
            </a:pPr>
            <a:r>
              <a:rPr lang="en-US" sz="2200">
                <a:latin typeface="Arial" pitchFamily="34" charset="0"/>
                <a:cs typeface="Times New Roman" pitchFamily="18" charset="0"/>
              </a:rPr>
              <a:t>Sectoral organization and functionality indicative of the SsPE subsystem and within DNP.</a:t>
            </a:r>
          </a:p>
          <a:p>
            <a:pPr marL="495300" indent="-495300" algn="l"/>
            <a:r>
              <a:rPr lang="en-US" sz="2200">
                <a:latin typeface="Arial" pitchFamily="34" charset="0"/>
                <a:cs typeface="Arial" pitchFamily="34" charset="0"/>
              </a:rPr>
              <a:t> </a:t>
            </a:r>
            <a:endParaRPr lang="en-US" sz="2200">
              <a:latin typeface="Arial" pitchFamily="34" charset="0"/>
              <a:cs typeface="Times New Roman" pitchFamily="18" charset="0"/>
            </a:endParaRPr>
          </a:p>
          <a:p>
            <a:pPr marL="495300" indent="-495300" algn="l">
              <a:buFontTx/>
              <a:buChar char="•"/>
            </a:pPr>
            <a:r>
              <a:rPr lang="en-US" sz="2200">
                <a:latin typeface="Arial" pitchFamily="34" charset="0"/>
                <a:cs typeface="Times New Roman" pitchFamily="18" charset="0"/>
              </a:rPr>
              <a:t>Joint perspective of GCSS and other subsystems regarding the role of the State (satisfaction/ guarantee; intervention / no intervention; proper size). </a:t>
            </a:r>
          </a:p>
          <a:p>
            <a:pPr marL="495300" indent="-495300" algn="l"/>
            <a:r>
              <a:rPr lang="en-US" sz="2200">
                <a:latin typeface="Arial" pitchFamily="34" charset="0"/>
                <a:cs typeface="Arial" pitchFamily="34" charset="0"/>
              </a:rPr>
              <a:t> </a:t>
            </a:r>
            <a:endParaRPr lang="en-US" sz="2200">
              <a:latin typeface="Arial" pitchFamily="34" charset="0"/>
              <a:cs typeface="Times New Roman" pitchFamily="18" charset="0"/>
            </a:endParaRPr>
          </a:p>
          <a:p>
            <a:pPr marL="495300" indent="-495300" algn="l">
              <a:buFontTx/>
              <a:buChar char="•"/>
            </a:pPr>
            <a:r>
              <a:rPr lang="en-US" sz="2200">
                <a:latin typeface="Arial" pitchFamily="34" charset="0"/>
                <a:cs typeface="Times New Roman" pitchFamily="18" charset="0"/>
              </a:rPr>
              <a:t>Various approaches, interests or scopes anticipated on poverty by the different subsystems (income, opportunities, minimum income satisfaction, market).</a:t>
            </a:r>
          </a:p>
          <a:p>
            <a:pPr marL="495300" indent="-495300" algn="l"/>
            <a:r>
              <a:rPr lang="en-US" sz="2200">
                <a:latin typeface="Arial" pitchFamily="34" charset="0"/>
                <a:cs typeface="Arial" pitchFamily="34" charset="0"/>
              </a:rPr>
              <a:t> </a:t>
            </a:r>
            <a:endParaRPr lang="en-US" sz="2200">
              <a:latin typeface="Arial" pitchFamily="34" charset="0"/>
              <a:cs typeface="Times New Roman" pitchFamily="18" charset="0"/>
            </a:endParaRPr>
          </a:p>
          <a:p>
            <a:pPr marL="495300" indent="-495300" algn="l">
              <a:buFontTx/>
              <a:buChar char="•"/>
            </a:pPr>
            <a:r>
              <a:rPr lang="en-US" sz="2200">
                <a:latin typeface="Arial" pitchFamily="34" charset="0"/>
                <a:cs typeface="Times New Roman" pitchFamily="18" charset="0"/>
              </a:rPr>
              <a:t>Technical intervention consistence to reduce poverty at national and subnational level</a:t>
            </a:r>
            <a:r>
              <a:rPr lang="es-CO" sz="2200">
                <a:latin typeface="Arial" pitchFamily="34" charset="0"/>
              </a:rPr>
              <a:t>.</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59107"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59108"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59109"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59111" name="Text Box 7"/>
          <p:cNvSpPr txBox="1">
            <a:spLocks noChangeArrowheads="1"/>
          </p:cNvSpPr>
          <p:nvPr/>
        </p:nvSpPr>
        <p:spPr bwMode="auto">
          <a:xfrm>
            <a:off x="250825" y="1125538"/>
            <a:ext cx="8642350" cy="5195887"/>
          </a:xfrm>
          <a:prstGeom prst="rect">
            <a:avLst/>
          </a:prstGeom>
          <a:noFill/>
          <a:ln w="9525" algn="ctr">
            <a:noFill/>
            <a:miter lim="800000"/>
            <a:headEnd/>
            <a:tailEnd/>
          </a:ln>
          <a:effectLst/>
        </p:spPr>
        <p:txBody>
          <a:bodyPr>
            <a:spAutoFit/>
          </a:bodyPr>
          <a:lstStyle/>
          <a:p>
            <a:pPr>
              <a:spcBef>
                <a:spcPct val="50000"/>
              </a:spcBef>
              <a:buFont typeface="Wingdings" pitchFamily="2" charset="2"/>
              <a:buNone/>
            </a:pPr>
            <a:r>
              <a:rPr lang="en-US" sz="2400" b="1">
                <a:latin typeface="Arial" pitchFamily="34" charset="0"/>
                <a:cs typeface="Times New Roman" pitchFamily="18" charset="0"/>
              </a:rPr>
              <a:t>DYNAMICS</a:t>
            </a:r>
            <a:endParaRPr lang="es-CO" sz="2400" b="1">
              <a:latin typeface="Arial" pitchFamily="34" charset="0"/>
            </a:endParaRPr>
          </a:p>
          <a:p>
            <a:pPr algn="just">
              <a:spcBef>
                <a:spcPct val="50000"/>
              </a:spcBef>
              <a:buFontTx/>
              <a:buChar char="•"/>
            </a:pPr>
            <a:r>
              <a:rPr lang="es-CO" sz="2400"/>
              <a:t> </a:t>
            </a:r>
            <a:r>
              <a:rPr lang="en-US" sz="2200">
                <a:latin typeface="Arial" pitchFamily="34" charset="0"/>
                <a:cs typeface="Times New Roman" pitchFamily="18" charset="0"/>
              </a:rPr>
              <a:t>The strength, dynamics and influence of sectoral actions prevail over integrality.</a:t>
            </a:r>
          </a:p>
          <a:p>
            <a:pPr algn="just">
              <a:spcBef>
                <a:spcPct val="50000"/>
              </a:spcBef>
              <a:buFontTx/>
              <a:buChar char="•"/>
            </a:pPr>
            <a:r>
              <a:rPr lang="en-US" sz="2200">
                <a:latin typeface="Arial" pitchFamily="34" charset="0"/>
                <a:cs typeface="Times New Roman" pitchFamily="18" charset="0"/>
              </a:rPr>
              <a:t> Millennium Development Goals Subsystem (SsOMD) influence: replicates models, programs or “formulas”.</a:t>
            </a:r>
          </a:p>
          <a:p>
            <a:pPr algn="just">
              <a:spcBef>
                <a:spcPct val="50000"/>
              </a:spcBef>
              <a:buFontTx/>
              <a:buChar char="•"/>
            </a:pPr>
            <a:r>
              <a:rPr lang="en-US" sz="2200">
                <a:latin typeface="Arial" pitchFamily="34" charset="0"/>
                <a:cs typeface="Times New Roman" pitchFamily="18" charset="0"/>
              </a:rPr>
              <a:t> Fiscal deficit raises concerns. No social expenditure anti-cyclical culture (saving – dissaving – indebtedness). </a:t>
            </a:r>
          </a:p>
          <a:p>
            <a:pPr algn="just">
              <a:spcBef>
                <a:spcPct val="50000"/>
              </a:spcBef>
              <a:buFontTx/>
              <a:buChar char="•"/>
            </a:pPr>
            <a:r>
              <a:rPr lang="en-US" sz="2200">
                <a:latin typeface="Arial" pitchFamily="34" charset="0"/>
                <a:cs typeface="Times New Roman" pitchFamily="18" charset="0"/>
              </a:rPr>
              <a:t> Fragmented, incomplete, unconsolidated social protection process.</a:t>
            </a:r>
          </a:p>
          <a:p>
            <a:pPr algn="just">
              <a:spcBef>
                <a:spcPct val="50000"/>
              </a:spcBef>
              <a:buFontTx/>
              <a:buChar char="•"/>
            </a:pPr>
            <a:r>
              <a:rPr lang="en-US" sz="2200">
                <a:latin typeface="Arial" pitchFamily="34" charset="0"/>
                <a:cs typeface="Times New Roman" pitchFamily="18" charset="0"/>
              </a:rPr>
              <a:t> The civil society subsystem (SsSC) is weak, even though mechanisms fostering suitable participation are in place.</a:t>
            </a:r>
          </a:p>
          <a:p>
            <a:pPr algn="just">
              <a:spcBef>
                <a:spcPct val="50000"/>
              </a:spcBef>
              <a:buFontTx/>
              <a:buChar char="•"/>
            </a:pPr>
            <a:r>
              <a:rPr lang="en-US" sz="2200">
                <a:latin typeface="Arial" pitchFamily="34" charset="0"/>
                <a:cs typeface="Times New Roman" pitchFamily="18" charset="0"/>
              </a:rPr>
              <a:t> Chronic inequality (regional, institutional, income</a:t>
            </a:r>
            <a:r>
              <a:rPr lang="es-CO" sz="2200">
                <a:latin typeface="Arial" pitchFamily="34" charset="0"/>
              </a:rPr>
              <a:t>).</a:t>
            </a:r>
          </a:p>
        </p:txBody>
      </p:sp>
      <p:sp>
        <p:nvSpPr>
          <p:cNvPr id="559112" name="Text Box 8"/>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Poverty-Fighting System (PFS)</a:t>
            </a:r>
            <a:endParaRPr lang="es-CO" sz="24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66275"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66276"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66277"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66278" name="Text Box 6"/>
          <p:cNvSpPr txBox="1">
            <a:spLocks noChangeArrowheads="1"/>
          </p:cNvSpPr>
          <p:nvPr/>
        </p:nvSpPr>
        <p:spPr bwMode="auto">
          <a:xfrm>
            <a:off x="2051050" y="3213100"/>
            <a:ext cx="5183188" cy="641350"/>
          </a:xfrm>
          <a:prstGeom prst="rect">
            <a:avLst/>
          </a:prstGeom>
          <a:noFill/>
          <a:ln w="9525">
            <a:noFill/>
            <a:miter lim="800000"/>
            <a:headEnd/>
            <a:tailEnd/>
          </a:ln>
          <a:effectLst/>
        </p:spPr>
        <p:txBody>
          <a:bodyPr>
            <a:spAutoFit/>
          </a:bodyPr>
          <a:lstStyle/>
          <a:p>
            <a:pPr marL="457200" indent="-457200" algn="l">
              <a:spcBef>
                <a:spcPct val="50000"/>
              </a:spcBef>
            </a:pPr>
            <a:r>
              <a:rPr lang="es-CO" sz="3600" b="1">
                <a:latin typeface="Arial" pitchFamily="34" charset="0"/>
              </a:rPr>
              <a:t>2. </a:t>
            </a:r>
            <a:r>
              <a:rPr lang="en-US" sz="3600" b="1">
                <a:latin typeface="Arial" pitchFamily="34" charset="0"/>
                <a:cs typeface="Times New Roman" pitchFamily="18" charset="0"/>
              </a:rPr>
              <a:t>Strategic analysis</a:t>
            </a:r>
            <a:endParaRPr lang="es-CO" sz="36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64227"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s-ES"/>
          </a:p>
        </p:txBody>
      </p:sp>
      <p:pic>
        <p:nvPicPr>
          <p:cNvPr id="564228"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64229"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graphicFrame>
        <p:nvGraphicFramePr>
          <p:cNvPr id="564260" name="Group 36"/>
          <p:cNvGraphicFramePr>
            <a:graphicFrameLocks noGrp="1"/>
          </p:cNvGraphicFramePr>
          <p:nvPr/>
        </p:nvGraphicFramePr>
        <p:xfrm>
          <a:off x="539750" y="1401763"/>
          <a:ext cx="8137525" cy="4475162"/>
        </p:xfrm>
        <a:graphic>
          <a:graphicData uri="http://schemas.openxmlformats.org/drawingml/2006/table">
            <a:tbl>
              <a:tblPr/>
              <a:tblGrid>
                <a:gridCol w="3079750"/>
                <a:gridCol w="5057775"/>
              </a:tblGrid>
              <a:tr h="409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cs typeface="Times New Roman" pitchFamily="18" charset="0"/>
                        </a:rPr>
                        <a:t>OPPORTUNITIES</a:t>
                      </a:r>
                      <a:endParaRPr kumimoji="0" lang="es-CO" sz="2200" b="1"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cs typeface="Times New Roman" pitchFamily="18" charset="0"/>
                        </a:rPr>
                        <a:t>HURDLES</a:t>
                      </a:r>
                      <a:endParaRPr kumimoji="0" lang="es-CO" sz="22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20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20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s-CO" sz="2000" b="0" i="0" u="none" strike="noStrike" cap="none" normalizeH="0" baseline="0" smtClean="0">
                          <a:ln>
                            <a:noFill/>
                          </a:ln>
                          <a:solidFill>
                            <a:schemeClr val="tx1"/>
                          </a:solidFill>
                          <a:effectLst/>
                          <a:latin typeface="Arial" pitchFamily="34" charset="0"/>
                        </a:rPr>
                        <a:t> </a:t>
                      </a:r>
                      <a:r>
                        <a:rPr kumimoji="0" lang="en-US" sz="2000" b="0" i="0" u="none" strike="noStrike" cap="none" normalizeH="0" baseline="0" smtClean="0">
                          <a:ln>
                            <a:noFill/>
                          </a:ln>
                          <a:solidFill>
                            <a:schemeClr val="tx1"/>
                          </a:solidFill>
                          <a:effectLst/>
                          <a:latin typeface="Arial" pitchFamily="34" charset="0"/>
                          <a:cs typeface="Times New Roman" pitchFamily="18" charset="0"/>
                        </a:rPr>
                        <a:t>Consolidation of the Social Protection System</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Institutionalization of targeting tools.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Development of subsidy records and accounting</a:t>
                      </a:r>
                      <a:r>
                        <a:rPr kumimoji="0" lang="es-CO" sz="2000" b="0" i="0" u="none" strike="noStrike" cap="none" normalizeH="0" baseline="0" smtClean="0">
                          <a:ln>
                            <a:noFill/>
                          </a:ln>
                          <a:solidFill>
                            <a:schemeClr val="tx1"/>
                          </a:solidFill>
                          <a:effectLst/>
                          <a:latin typeface="Arial"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20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s-CO" sz="2000" b="0" i="0" u="none" strike="noStrike" cap="none" normalizeH="0" baseline="0" smtClean="0">
                          <a:ln>
                            <a:noFill/>
                          </a:ln>
                          <a:solidFill>
                            <a:schemeClr val="tx1"/>
                          </a:solidFill>
                          <a:effectLst/>
                          <a:latin typeface="Arial" pitchFamily="34" charset="0"/>
                        </a:rPr>
                        <a:t> </a:t>
                      </a:r>
                      <a:r>
                        <a:rPr kumimoji="0" lang="en-US" sz="2000" b="0" i="0" u="none" strike="noStrike" cap="none" normalizeH="0" baseline="0" smtClean="0">
                          <a:ln>
                            <a:noFill/>
                          </a:ln>
                          <a:solidFill>
                            <a:schemeClr val="tx1"/>
                          </a:solidFill>
                          <a:effectLst/>
                          <a:latin typeface="Arial" pitchFamily="34" charset="0"/>
                          <a:cs typeface="Times New Roman" pitchFamily="18" charset="0"/>
                        </a:rPr>
                        <a:t>Shared responsibility and size and roles of the State criteria.</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Inarticulate sectoral actions.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National – local articulation and coordination.</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Lack of agreement regarding poverty notions and approaches.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Lack of civil society participation and effective rendering of accounts.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 Effective harmonization of investments in infrastructure and investments in social matters and human capital</a:t>
                      </a:r>
                      <a:r>
                        <a:rPr kumimoji="0" lang="es-ES" sz="2000" b="0" i="0" u="none" strike="noStrike" cap="none" normalizeH="0" baseline="0" smtClean="0">
                          <a:ln>
                            <a:noFill/>
                          </a:ln>
                          <a:solidFill>
                            <a:schemeClr val="tx1"/>
                          </a:solidFill>
                          <a:effectLst/>
                          <a:latin typeface="Arial" pitchFamily="34" charset="0"/>
                        </a:rPr>
                        <a:t> </a:t>
                      </a:r>
                      <a:r>
                        <a:rPr kumimoji="0" lang="es-CO" sz="20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67299"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pPr algn="l"/>
            <a:endParaRPr lang="es-ES"/>
          </a:p>
        </p:txBody>
      </p:sp>
      <p:pic>
        <p:nvPicPr>
          <p:cNvPr id="567300"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67301"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67302" name="Text Box 6"/>
          <p:cNvSpPr txBox="1">
            <a:spLocks noChangeArrowheads="1"/>
          </p:cNvSpPr>
          <p:nvPr/>
        </p:nvSpPr>
        <p:spPr bwMode="auto">
          <a:xfrm>
            <a:off x="395288" y="1052513"/>
            <a:ext cx="8424862" cy="5138737"/>
          </a:xfrm>
          <a:prstGeom prst="rect">
            <a:avLst/>
          </a:prstGeom>
          <a:noFill/>
          <a:ln w="9525">
            <a:noFill/>
            <a:miter lim="800000"/>
            <a:headEnd/>
            <a:tailEnd/>
          </a:ln>
          <a:effectLst/>
        </p:spPr>
        <p:txBody>
          <a:bodyPr>
            <a:spAutoFit/>
          </a:bodyPr>
          <a:lstStyle/>
          <a:p>
            <a:pPr marL="495300" indent="-495300">
              <a:lnSpc>
                <a:spcPct val="85000"/>
              </a:lnSpc>
            </a:pPr>
            <a:r>
              <a:rPr lang="en-US" sz="2000" b="1">
                <a:latin typeface="Arial Narrow" pitchFamily="34" charset="0"/>
                <a:cs typeface="Times New Roman" pitchFamily="18" charset="0"/>
              </a:rPr>
              <a:t>What medium and long-term objectives should an institutional strengthening strategy seek to achieve in order to improve the equitability, effectiveness, efficiency and sustainability of poverty-related policies</a:t>
            </a:r>
            <a:r>
              <a:rPr lang="es-ES" sz="2000" b="1">
                <a:latin typeface="Arial Narrow" pitchFamily="34" charset="0"/>
              </a:rPr>
              <a:t>?</a:t>
            </a:r>
          </a:p>
          <a:p>
            <a:pPr marL="495300" indent="-495300">
              <a:lnSpc>
                <a:spcPct val="85000"/>
              </a:lnSpc>
            </a:pPr>
            <a:endParaRPr lang="es-ES" sz="2000" b="1">
              <a:latin typeface="Arial Narrow" pitchFamily="34" charset="0"/>
            </a:endParaRPr>
          </a:p>
          <a:p>
            <a:pPr marL="495300" indent="-495300" algn="just">
              <a:lnSpc>
                <a:spcPct val="85000"/>
              </a:lnSpc>
            </a:pPr>
            <a:r>
              <a:rPr lang="en-US" sz="2000" b="1">
                <a:latin typeface="Arial Narrow" pitchFamily="34" charset="0"/>
                <a:cs typeface="Times New Roman" pitchFamily="18" charset="0"/>
              </a:rPr>
              <a:t>Equality</a:t>
            </a:r>
            <a:r>
              <a:rPr lang="es-ES" sz="2000" b="1">
                <a:latin typeface="Arial Narrow" pitchFamily="34" charset="0"/>
              </a:rPr>
              <a:t>: </a:t>
            </a:r>
          </a:p>
          <a:p>
            <a:pPr marL="495300" indent="-495300" algn="just">
              <a:lnSpc>
                <a:spcPct val="90000"/>
              </a:lnSpc>
            </a:pPr>
            <a:r>
              <a:rPr lang="es-ES" sz="2000">
                <a:latin typeface="Arial Narrow" pitchFamily="34" charset="0"/>
              </a:rPr>
              <a:t>	- </a:t>
            </a:r>
            <a:r>
              <a:rPr lang="en-US" sz="2000">
                <a:latin typeface="Arial Narrow" pitchFamily="34" charset="0"/>
                <a:cs typeface="Times New Roman" pitchFamily="18" charset="0"/>
              </a:rPr>
              <a:t>Development of effective beneficiary selection mechanisms based on the    subsidies available.</a:t>
            </a:r>
            <a:endParaRPr lang="en-US" sz="2000">
              <a:latin typeface="Arial" pitchFamily="34" charset="0"/>
              <a:cs typeface="Times New Roman" pitchFamily="18" charset="0"/>
            </a:endParaRPr>
          </a:p>
          <a:p>
            <a:pPr marL="495300" indent="-495300" algn="just">
              <a:lnSpc>
                <a:spcPct val="90000"/>
              </a:lnSpc>
            </a:pPr>
            <a:r>
              <a:rPr lang="en-US" sz="2000">
                <a:latin typeface="Arial Narrow" pitchFamily="34" charset="0"/>
                <a:cs typeface="Times New Roman" pitchFamily="18" charset="0"/>
              </a:rPr>
              <a:t>	-   Development of subsidy records and accounting per household</a:t>
            </a:r>
            <a:r>
              <a:rPr lang="es-ES" sz="2000">
                <a:latin typeface="Arial Narrow" pitchFamily="34" charset="0"/>
              </a:rPr>
              <a:t> .</a:t>
            </a:r>
          </a:p>
          <a:p>
            <a:pPr marL="495300" indent="-495300" algn="just">
              <a:lnSpc>
                <a:spcPct val="70000"/>
              </a:lnSpc>
            </a:pPr>
            <a:r>
              <a:rPr lang="es-ES">
                <a:latin typeface="Arial Narrow" pitchFamily="34" charset="0"/>
              </a:rPr>
              <a:t> </a:t>
            </a:r>
          </a:p>
          <a:p>
            <a:pPr marL="495300" indent="-495300" algn="just">
              <a:lnSpc>
                <a:spcPct val="85000"/>
              </a:lnSpc>
            </a:pPr>
            <a:r>
              <a:rPr lang="en-US" sz="2000" b="1">
                <a:latin typeface="Arial Narrow" pitchFamily="34" charset="0"/>
                <a:cs typeface="Times New Roman" pitchFamily="18" charset="0"/>
              </a:rPr>
              <a:t>Efficiency</a:t>
            </a:r>
            <a:r>
              <a:rPr lang="es-ES" sz="2000" b="1">
                <a:latin typeface="Arial Narrow" pitchFamily="34" charset="0"/>
              </a:rPr>
              <a:t>:</a:t>
            </a:r>
          </a:p>
          <a:p>
            <a:pPr marL="495300" indent="-495300" algn="just">
              <a:lnSpc>
                <a:spcPct val="85000"/>
              </a:lnSpc>
            </a:pPr>
            <a:r>
              <a:rPr lang="es-ES" sz="2000">
                <a:latin typeface="Arial Narrow" pitchFamily="34" charset="0"/>
              </a:rPr>
              <a:t>	- </a:t>
            </a:r>
            <a:r>
              <a:rPr lang="en-US" sz="2000">
                <a:latin typeface="Arial Narrow" pitchFamily="34" charset="0"/>
                <a:cs typeface="Times New Roman" pitchFamily="18" charset="0"/>
              </a:rPr>
              <a:t>Adequate articulation and targeting of national and subnational intersectoral actions and programs.</a:t>
            </a:r>
            <a:endParaRPr lang="en-US" sz="2000">
              <a:latin typeface="Arial" pitchFamily="34" charset="0"/>
              <a:cs typeface="Times New Roman" pitchFamily="18" charset="0"/>
            </a:endParaRPr>
          </a:p>
          <a:p>
            <a:pPr marL="495300" indent="-495300" algn="just">
              <a:lnSpc>
                <a:spcPct val="85000"/>
              </a:lnSpc>
            </a:pPr>
            <a:r>
              <a:rPr lang="en-US" sz="2000">
                <a:latin typeface="Arial Narrow" pitchFamily="34" charset="0"/>
                <a:cs typeface="Times New Roman" pitchFamily="18" charset="0"/>
              </a:rPr>
              <a:t>	- Concerning assistance to social advancement: conditioning of subsidies – objectivization of risks</a:t>
            </a:r>
            <a:r>
              <a:rPr lang="es-MX" sz="2000">
                <a:latin typeface="Arial Narrow" pitchFamily="34" charset="0"/>
              </a:rPr>
              <a:t>.</a:t>
            </a:r>
          </a:p>
          <a:p>
            <a:pPr marL="495300" indent="-495300" algn="just">
              <a:lnSpc>
                <a:spcPct val="85000"/>
              </a:lnSpc>
            </a:pPr>
            <a:endParaRPr lang="es-ES" sz="2000">
              <a:latin typeface="Arial Narrow" pitchFamily="34" charset="0"/>
            </a:endParaRPr>
          </a:p>
          <a:p>
            <a:pPr marL="495300" indent="-495300" algn="just">
              <a:lnSpc>
                <a:spcPct val="85000"/>
              </a:lnSpc>
            </a:pPr>
            <a:r>
              <a:rPr lang="en-US" sz="2000" b="1">
                <a:latin typeface="Arial Narrow" pitchFamily="34" charset="0"/>
                <a:cs typeface="Times New Roman" pitchFamily="18" charset="0"/>
              </a:rPr>
              <a:t>Sustainability</a:t>
            </a:r>
            <a:r>
              <a:rPr lang="es-ES" sz="2000" b="1">
                <a:latin typeface="Arial Narrow" pitchFamily="34" charset="0"/>
              </a:rPr>
              <a:t>:</a:t>
            </a:r>
          </a:p>
          <a:p>
            <a:pPr marL="495300" indent="-495300" algn="just">
              <a:lnSpc>
                <a:spcPct val="85000"/>
              </a:lnSpc>
            </a:pPr>
            <a:r>
              <a:rPr lang="es-ES" sz="2000">
                <a:latin typeface="Arial Narrow" pitchFamily="34" charset="0"/>
              </a:rPr>
              <a:t>	- </a:t>
            </a:r>
            <a:r>
              <a:rPr lang="en-US" sz="2000">
                <a:latin typeface="Arial Narrow" pitchFamily="34" charset="0"/>
                <a:cs typeface="Times New Roman" pitchFamily="18" charset="0"/>
              </a:rPr>
              <a:t>Promotion of agreements regarding poverty notions and approaches.</a:t>
            </a:r>
            <a:endParaRPr lang="en-US" sz="2000">
              <a:latin typeface="Arial" pitchFamily="34" charset="0"/>
              <a:cs typeface="Times New Roman" pitchFamily="18" charset="0"/>
            </a:endParaRPr>
          </a:p>
          <a:p>
            <a:pPr marL="495300" indent="-495300" algn="just">
              <a:lnSpc>
                <a:spcPct val="85000"/>
              </a:lnSpc>
            </a:pPr>
            <a:r>
              <a:rPr lang="en-US" sz="2000">
                <a:latin typeface="Arial Narrow" pitchFamily="34" charset="0"/>
                <a:cs typeface="Times New Roman" pitchFamily="18" charset="0"/>
              </a:rPr>
              <a:t>	- Consolidation of the Social Protection System</a:t>
            </a:r>
            <a:endParaRPr lang="en-US" sz="2000">
              <a:latin typeface="Arial" pitchFamily="34" charset="0"/>
              <a:cs typeface="Times New Roman" pitchFamily="18" charset="0"/>
            </a:endParaRPr>
          </a:p>
          <a:p>
            <a:pPr marL="495300" indent="-495300" algn="just">
              <a:lnSpc>
                <a:spcPct val="85000"/>
              </a:lnSpc>
            </a:pPr>
            <a:r>
              <a:rPr lang="en-US" sz="2000">
                <a:latin typeface="Arial Narrow" pitchFamily="34" charset="0"/>
                <a:cs typeface="Times New Roman" pitchFamily="18" charset="0"/>
              </a:rPr>
              <a:t>	- Succeeding in turning information into a public good</a:t>
            </a:r>
            <a:r>
              <a:rPr lang="es-ES" sz="2000">
                <a:latin typeface="Arial Narrow" pitchFamily="34" charset="0"/>
              </a:rPr>
              <a:t>.</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43747"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pPr algn="l"/>
            <a:endParaRPr lang="es-ES"/>
          </a:p>
        </p:txBody>
      </p:sp>
      <p:pic>
        <p:nvPicPr>
          <p:cNvPr id="543748"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43749"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43750" name="Text Box 6"/>
          <p:cNvSpPr txBox="1">
            <a:spLocks noChangeArrowheads="1"/>
          </p:cNvSpPr>
          <p:nvPr/>
        </p:nvSpPr>
        <p:spPr bwMode="auto">
          <a:xfrm>
            <a:off x="539750" y="1527175"/>
            <a:ext cx="8135938" cy="3875088"/>
          </a:xfrm>
          <a:prstGeom prst="rect">
            <a:avLst/>
          </a:prstGeom>
          <a:noFill/>
          <a:ln w="9525">
            <a:noFill/>
            <a:miter lim="800000"/>
            <a:headEnd/>
            <a:tailEnd/>
          </a:ln>
          <a:effectLst/>
        </p:spPr>
        <p:txBody>
          <a:bodyPr>
            <a:spAutoFit/>
          </a:bodyPr>
          <a:lstStyle/>
          <a:p>
            <a:pPr marL="495300" indent="-495300">
              <a:lnSpc>
                <a:spcPct val="85000"/>
              </a:lnSpc>
            </a:pPr>
            <a:r>
              <a:rPr lang="en-US" sz="2000" b="1">
                <a:latin typeface="Arial Narrow" pitchFamily="34" charset="0"/>
                <a:cs typeface="Times New Roman" pitchFamily="18" charset="0"/>
              </a:rPr>
              <a:t>In view of the restrictions that hinder the institutional changes, what would the first step in political action and/or institutional reform be as a precondition to the implementation of a medium/long-term strategy aimed at achieving the strategic objectives stated in the previous question</a:t>
            </a:r>
            <a:r>
              <a:rPr lang="es-ES" sz="2000" b="1">
                <a:latin typeface="Arial Narrow" pitchFamily="34" charset="0"/>
              </a:rPr>
              <a:t>? </a:t>
            </a:r>
          </a:p>
          <a:p>
            <a:pPr marL="495300" indent="-495300">
              <a:lnSpc>
                <a:spcPct val="85000"/>
              </a:lnSpc>
            </a:pPr>
            <a:endParaRPr lang="es-ES" sz="2000" b="1">
              <a:latin typeface="Arial Narrow" pitchFamily="34" charset="0"/>
            </a:endParaRPr>
          </a:p>
          <a:p>
            <a:pPr marL="495300" indent="-495300" algn="l">
              <a:lnSpc>
                <a:spcPct val="85000"/>
              </a:lnSpc>
              <a:buFontTx/>
              <a:buChar char="•"/>
            </a:pPr>
            <a:r>
              <a:rPr lang="en-US" sz="2400">
                <a:latin typeface="Arial Narrow" pitchFamily="34" charset="0"/>
                <a:cs typeface="Times New Roman" pitchFamily="18" charset="0"/>
              </a:rPr>
              <a:t>Promotion of agreements regarding poverty notions and approaches.</a:t>
            </a:r>
            <a:endParaRPr lang="en-US" sz="2400">
              <a:latin typeface="Arial" pitchFamily="34" charset="0"/>
              <a:cs typeface="Times New Roman" pitchFamily="18" charset="0"/>
            </a:endParaRPr>
          </a:p>
          <a:p>
            <a:pPr marL="495300" indent="-495300" algn="l">
              <a:lnSpc>
                <a:spcPct val="85000"/>
              </a:lnSpc>
              <a:buFontTx/>
              <a:buChar char="•"/>
            </a:pPr>
            <a:r>
              <a:rPr lang="en-US" sz="2400">
                <a:latin typeface="Arial Narrow" pitchFamily="34" charset="0"/>
                <a:cs typeface="Times New Roman" pitchFamily="18" charset="0"/>
              </a:rPr>
              <a:t>Development of synergies between national and subnational subsystems concerning</a:t>
            </a:r>
            <a:r>
              <a:rPr lang="es-ES" sz="2400">
                <a:latin typeface="Arial Narrow" pitchFamily="34" charset="0"/>
              </a:rPr>
              <a:t> </a:t>
            </a:r>
            <a:r>
              <a:rPr lang="es-MX" sz="2400">
                <a:latin typeface="Arial Narrow" pitchFamily="34" charset="0"/>
              </a:rPr>
              <a:t>:</a:t>
            </a:r>
          </a:p>
          <a:p>
            <a:pPr marL="952500" lvl="1" indent="-495300" algn="l">
              <a:lnSpc>
                <a:spcPct val="85000"/>
              </a:lnSpc>
              <a:buFont typeface="Arial Narrow" pitchFamily="34" charset="0"/>
              <a:buChar char="−"/>
            </a:pPr>
            <a:r>
              <a:rPr lang="en-US" sz="2400">
                <a:latin typeface="Arial Narrow" pitchFamily="34" charset="0"/>
                <a:cs typeface="Times New Roman" pitchFamily="18" charset="0"/>
              </a:rPr>
              <a:t>Governance and coordination.</a:t>
            </a:r>
            <a:endParaRPr lang="en-US" sz="2400">
              <a:latin typeface="Arial" pitchFamily="34" charset="0"/>
              <a:cs typeface="Times New Roman" pitchFamily="18" charset="0"/>
            </a:endParaRPr>
          </a:p>
          <a:p>
            <a:pPr marL="952500" lvl="1" indent="-495300" algn="l">
              <a:lnSpc>
                <a:spcPct val="85000"/>
              </a:lnSpc>
              <a:buFont typeface="Arial Narrow" pitchFamily="34" charset="0"/>
              <a:buChar char="−"/>
            </a:pPr>
            <a:r>
              <a:rPr lang="en-US" sz="2400">
                <a:latin typeface="Arial Narrow" pitchFamily="34" charset="0"/>
                <a:cs typeface="Times New Roman" pitchFamily="18" charset="0"/>
              </a:rPr>
              <a:t>Cofinancing.</a:t>
            </a:r>
            <a:endParaRPr lang="en-US" sz="2400">
              <a:latin typeface="Arial" pitchFamily="34" charset="0"/>
              <a:cs typeface="Times New Roman" pitchFamily="18" charset="0"/>
            </a:endParaRPr>
          </a:p>
          <a:p>
            <a:pPr marL="952500" lvl="1" indent="-495300" algn="l">
              <a:lnSpc>
                <a:spcPct val="85000"/>
              </a:lnSpc>
              <a:buFont typeface="Arial Narrow" pitchFamily="34" charset="0"/>
              <a:buChar char="−"/>
            </a:pPr>
            <a:r>
              <a:rPr lang="en-US" sz="2400">
                <a:latin typeface="Arial Narrow" pitchFamily="34" charset="0"/>
                <a:cs typeface="Times New Roman" pitchFamily="18" charset="0"/>
              </a:rPr>
              <a:t>Execution of agreements.</a:t>
            </a:r>
            <a:endParaRPr lang="en-US" sz="2400">
              <a:latin typeface="Arial" pitchFamily="34" charset="0"/>
              <a:cs typeface="Times New Roman" pitchFamily="18" charset="0"/>
            </a:endParaRPr>
          </a:p>
          <a:p>
            <a:pPr marL="952500" lvl="1" indent="-495300" algn="l">
              <a:lnSpc>
                <a:spcPct val="85000"/>
              </a:lnSpc>
              <a:buFont typeface="Arial Narrow" pitchFamily="34" charset="0"/>
              <a:buChar char="−"/>
            </a:pPr>
            <a:r>
              <a:rPr lang="en-US" sz="2400">
                <a:latin typeface="Arial Narrow" pitchFamily="34" charset="0"/>
                <a:cs typeface="Times New Roman" pitchFamily="18" charset="0"/>
              </a:rPr>
              <a:t>Information dissemination and rendering of accounts</a:t>
            </a:r>
            <a:r>
              <a:rPr lang="es-ES" sz="2400">
                <a:latin typeface="Arial Narrow" pitchFamily="34" charset="0"/>
              </a:rPr>
              <a:t> </a:t>
            </a:r>
            <a:r>
              <a:rPr lang="es-ES" sz="2000">
                <a:latin typeface="Arial Narrow" pitchFamily="34" charset="0"/>
              </a:rPr>
              <a:t>.</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45795"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45796"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45797"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45798" name="Text Box 6"/>
          <p:cNvSpPr txBox="1">
            <a:spLocks noChangeArrowheads="1"/>
          </p:cNvSpPr>
          <p:nvPr/>
        </p:nvSpPr>
        <p:spPr bwMode="auto">
          <a:xfrm>
            <a:off x="395288" y="1287463"/>
            <a:ext cx="8424862" cy="5027612"/>
          </a:xfrm>
          <a:prstGeom prst="rect">
            <a:avLst/>
          </a:prstGeom>
          <a:noFill/>
          <a:ln w="9525">
            <a:noFill/>
            <a:miter lim="800000"/>
            <a:headEnd/>
            <a:tailEnd/>
          </a:ln>
          <a:effectLst/>
        </p:spPr>
        <p:txBody>
          <a:bodyPr>
            <a:spAutoFit/>
          </a:bodyPr>
          <a:lstStyle/>
          <a:p>
            <a:pPr marL="457200" indent="-457200">
              <a:spcBef>
                <a:spcPct val="50000"/>
              </a:spcBef>
            </a:pPr>
            <a:r>
              <a:rPr lang="es-CO" sz="3600" b="1">
                <a:latin typeface="Arial Narrow" pitchFamily="34" charset="0"/>
              </a:rPr>
              <a:t>Contents:</a:t>
            </a:r>
          </a:p>
          <a:p>
            <a:pPr marL="457200" indent="-457200" algn="l">
              <a:spcBef>
                <a:spcPct val="50000"/>
              </a:spcBef>
              <a:buFontTx/>
              <a:buAutoNum type="arabicPeriod"/>
            </a:pPr>
            <a:r>
              <a:rPr lang="en-US" sz="2800" b="1">
                <a:latin typeface="Arial Narrow" pitchFamily="34" charset="0"/>
                <a:cs typeface="Times New Roman" pitchFamily="18" charset="0"/>
              </a:rPr>
              <a:t>Self-assessment</a:t>
            </a:r>
            <a:r>
              <a:rPr lang="es-CO" sz="2800" b="1">
                <a:latin typeface="Arial Narrow" pitchFamily="34" charset="0"/>
              </a:rPr>
              <a:t>:</a:t>
            </a:r>
          </a:p>
          <a:p>
            <a:pPr marL="914400" lvl="1" indent="-457200" algn="l">
              <a:spcBef>
                <a:spcPct val="50000"/>
              </a:spcBef>
              <a:buFontTx/>
              <a:buChar char="•"/>
            </a:pPr>
            <a:r>
              <a:rPr lang="en-US" sz="2400" b="1">
                <a:latin typeface="Arial Narrow" pitchFamily="34" charset="0"/>
                <a:cs typeface="Times New Roman" pitchFamily="18" charset="0"/>
              </a:rPr>
              <a:t>Components of the fight against poverty: PND (National Development Plan) 2002-2006</a:t>
            </a:r>
            <a:endParaRPr lang="es-CO" sz="2400" b="1">
              <a:latin typeface="Arial Narrow" pitchFamily="34" charset="0"/>
            </a:endParaRPr>
          </a:p>
          <a:p>
            <a:pPr marL="914400" lvl="1" indent="-457200" algn="l">
              <a:spcBef>
                <a:spcPct val="50000"/>
              </a:spcBef>
              <a:buFontTx/>
              <a:buChar char="•"/>
            </a:pPr>
            <a:r>
              <a:rPr lang="en-US" sz="2400" b="1">
                <a:latin typeface="Arial Narrow" pitchFamily="34" charset="0"/>
                <a:cs typeface="Times New Roman" pitchFamily="18" charset="0"/>
              </a:rPr>
              <a:t>Poverty-Fighting System: Governance and Coordination</a:t>
            </a:r>
            <a:endParaRPr lang="es-CO" sz="2400" b="1">
              <a:latin typeface="Arial Narrow" pitchFamily="34" charset="0"/>
            </a:endParaRPr>
          </a:p>
          <a:p>
            <a:pPr marL="457200" indent="-457200" algn="l">
              <a:spcBef>
                <a:spcPct val="50000"/>
              </a:spcBef>
              <a:buFontTx/>
              <a:buAutoNum type="arabicPeriod"/>
            </a:pPr>
            <a:r>
              <a:rPr lang="en-US" sz="2800" b="1">
                <a:latin typeface="Arial Narrow" pitchFamily="34" charset="0"/>
                <a:cs typeface="Times New Roman" pitchFamily="18" charset="0"/>
              </a:rPr>
              <a:t>Strategic analysis</a:t>
            </a:r>
            <a:r>
              <a:rPr lang="es-CO" sz="2800" b="1">
                <a:latin typeface="Arial Narrow" pitchFamily="34" charset="0"/>
              </a:rPr>
              <a:t>:</a:t>
            </a:r>
          </a:p>
          <a:p>
            <a:pPr marL="914400" lvl="1" indent="-457200" algn="l">
              <a:spcBef>
                <a:spcPct val="50000"/>
              </a:spcBef>
              <a:buFontTx/>
              <a:buChar char="•"/>
            </a:pPr>
            <a:r>
              <a:rPr lang="en-US" sz="2400" b="1">
                <a:latin typeface="Arial Narrow" pitchFamily="34" charset="0"/>
                <a:cs typeface="Times New Roman" pitchFamily="18" charset="0"/>
              </a:rPr>
              <a:t>Opportunities and hurdles</a:t>
            </a:r>
            <a:endParaRPr lang="es-CO" sz="2400" b="1">
              <a:latin typeface="Arial Narrow" pitchFamily="34" charset="0"/>
            </a:endParaRPr>
          </a:p>
          <a:p>
            <a:pPr marL="914400" lvl="1" indent="-457200" algn="l">
              <a:spcBef>
                <a:spcPct val="50000"/>
              </a:spcBef>
              <a:buFontTx/>
              <a:buChar char="•"/>
            </a:pPr>
            <a:r>
              <a:rPr lang="en-US" sz="2400" b="1">
                <a:latin typeface="Arial Narrow" pitchFamily="34" charset="0"/>
                <a:cs typeface="Times New Roman" pitchFamily="18" charset="0"/>
              </a:rPr>
              <a:t>Institutional strengthening objectives</a:t>
            </a:r>
            <a:endParaRPr lang="es-CO" sz="2400" b="1">
              <a:latin typeface="Arial Narrow" pitchFamily="34" charset="0"/>
            </a:endParaRPr>
          </a:p>
          <a:p>
            <a:pPr marL="914400" lvl="1" indent="-457200" algn="l">
              <a:spcBef>
                <a:spcPct val="50000"/>
              </a:spcBef>
            </a:pPr>
            <a:endParaRPr lang="es-CO" sz="2400" b="1">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17123"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17124"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17125"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17126" name="Text Box 6"/>
          <p:cNvSpPr txBox="1">
            <a:spLocks noChangeArrowheads="1"/>
          </p:cNvSpPr>
          <p:nvPr/>
        </p:nvSpPr>
        <p:spPr bwMode="auto">
          <a:xfrm>
            <a:off x="2341563" y="2997200"/>
            <a:ext cx="4535487" cy="641350"/>
          </a:xfrm>
          <a:prstGeom prst="rect">
            <a:avLst/>
          </a:prstGeom>
          <a:noFill/>
          <a:ln w="9525">
            <a:noFill/>
            <a:miter lim="800000"/>
            <a:headEnd/>
            <a:tailEnd/>
          </a:ln>
          <a:effectLst/>
        </p:spPr>
        <p:txBody>
          <a:bodyPr>
            <a:spAutoFit/>
          </a:bodyPr>
          <a:lstStyle/>
          <a:p>
            <a:pPr marL="457200" indent="-457200" algn="l">
              <a:spcBef>
                <a:spcPct val="50000"/>
              </a:spcBef>
              <a:buFontTx/>
              <a:buAutoNum type="arabicPeriod"/>
            </a:pPr>
            <a:r>
              <a:rPr lang="en-US" sz="3600" b="1">
                <a:latin typeface="Arial" pitchFamily="34" charset="0"/>
                <a:cs typeface="Times New Roman" pitchFamily="18" charset="0"/>
              </a:rPr>
              <a:t>Self-assessment</a:t>
            </a:r>
            <a:endParaRPr lang="es-CO" sz="36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46819"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46820"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46821"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46822" name="Text Box 6"/>
          <p:cNvSpPr txBox="1">
            <a:spLocks noChangeArrowheads="1"/>
          </p:cNvSpPr>
          <p:nvPr/>
        </p:nvSpPr>
        <p:spPr bwMode="auto">
          <a:xfrm>
            <a:off x="250825" y="307975"/>
            <a:ext cx="6697663" cy="457200"/>
          </a:xfrm>
          <a:prstGeom prst="rect">
            <a:avLst/>
          </a:prstGeom>
          <a:noFill/>
          <a:ln w="9525">
            <a:noFill/>
            <a:miter lim="800000"/>
            <a:headEnd/>
            <a:tailEnd/>
          </a:ln>
          <a:effectLst/>
        </p:spPr>
        <p:txBody>
          <a:bodyPr>
            <a:spAutoFit/>
          </a:bodyPr>
          <a:lstStyle/>
          <a:p>
            <a:pPr marL="457200" indent="-457200" algn="l">
              <a:spcBef>
                <a:spcPct val="50000"/>
              </a:spcBef>
            </a:pPr>
            <a:r>
              <a:rPr lang="en-US" sz="2400" b="1">
                <a:latin typeface="Arial" pitchFamily="34" charset="0"/>
                <a:cs typeface="Times New Roman" pitchFamily="18" charset="0"/>
              </a:rPr>
              <a:t>Components of the fight against poverty</a:t>
            </a:r>
            <a:endParaRPr lang="es-CO" sz="2400" b="1">
              <a:latin typeface="Arial" pitchFamily="34" charset="0"/>
            </a:endParaRPr>
          </a:p>
        </p:txBody>
      </p:sp>
      <p:sp>
        <p:nvSpPr>
          <p:cNvPr id="546823" name="Text Box 7"/>
          <p:cNvSpPr txBox="1">
            <a:spLocks noChangeArrowheads="1"/>
          </p:cNvSpPr>
          <p:nvPr/>
        </p:nvSpPr>
        <p:spPr bwMode="auto">
          <a:xfrm>
            <a:off x="468313" y="993775"/>
            <a:ext cx="8424862" cy="5518150"/>
          </a:xfrm>
          <a:prstGeom prst="rect">
            <a:avLst/>
          </a:prstGeom>
          <a:noFill/>
          <a:ln w="9525" algn="ctr">
            <a:noFill/>
            <a:miter lim="800000"/>
            <a:headEnd/>
            <a:tailEnd/>
          </a:ln>
          <a:effectLst/>
        </p:spPr>
        <p:txBody>
          <a:bodyPr>
            <a:spAutoFit/>
          </a:bodyPr>
          <a:lstStyle/>
          <a:p>
            <a:pPr marL="457200" indent="-457200"/>
            <a:r>
              <a:rPr lang="en-US" sz="2400">
                <a:latin typeface="Arial" pitchFamily="34" charset="0"/>
                <a:cs typeface="Times New Roman" pitchFamily="18" charset="0"/>
              </a:rPr>
              <a:t>The 2002 – 2006 National Development Plan consists of 7 social reactivation hubs</a:t>
            </a:r>
            <a:r>
              <a:rPr lang="es-MX" sz="2400">
                <a:latin typeface="Arial" pitchFamily="34" charset="0"/>
              </a:rPr>
              <a:t>:</a:t>
            </a:r>
          </a:p>
          <a:p>
            <a:pPr marL="457200" indent="-457200"/>
            <a:endParaRPr lang="es-MX" sz="2400">
              <a:latin typeface="Arial" pitchFamily="34" charset="0"/>
            </a:endParaRPr>
          </a:p>
          <a:p>
            <a:pPr marL="457200" indent="-457200" algn="l">
              <a:lnSpc>
                <a:spcPct val="115000"/>
              </a:lnSpc>
              <a:buFontTx/>
              <a:buAutoNum type="arabicPeriod"/>
            </a:pPr>
            <a:r>
              <a:rPr lang="en-US" sz="2000">
                <a:latin typeface="Arial" pitchFamily="34" charset="0"/>
                <a:cs typeface="Times New Roman" pitchFamily="18" charset="0"/>
              </a:rPr>
              <a:t>Educational revolution</a:t>
            </a:r>
          </a:p>
          <a:p>
            <a:pPr marL="457200" indent="-457200" algn="l">
              <a:lnSpc>
                <a:spcPct val="115000"/>
              </a:lnSpc>
              <a:buFontTx/>
              <a:buAutoNum type="arabicPeriod"/>
            </a:pPr>
            <a:r>
              <a:rPr lang="en-US" sz="2000">
                <a:latin typeface="Arial" pitchFamily="34" charset="0"/>
                <a:cs typeface="Times New Roman" pitchFamily="18" charset="0"/>
              </a:rPr>
              <a:t>Expansion and improvement of social protection and security</a:t>
            </a:r>
          </a:p>
          <a:p>
            <a:pPr marL="457200" indent="-457200" algn="l">
              <a:lnSpc>
                <a:spcPct val="115000"/>
              </a:lnSpc>
              <a:buFontTx/>
              <a:buAutoNum type="arabicPeriod"/>
            </a:pPr>
            <a:r>
              <a:rPr lang="en-US" sz="2000">
                <a:latin typeface="Arial" pitchFamily="34" charset="0"/>
                <a:cs typeface="Times New Roman" pitchFamily="18" charset="0"/>
              </a:rPr>
              <a:t>Agricultural land social management</a:t>
            </a:r>
          </a:p>
          <a:p>
            <a:pPr marL="457200" indent="-457200" algn="l">
              <a:lnSpc>
                <a:spcPct val="115000"/>
              </a:lnSpc>
              <a:buFontTx/>
              <a:buAutoNum type="arabicPeriod"/>
            </a:pPr>
            <a:r>
              <a:rPr lang="en-US" sz="2000">
                <a:latin typeface="Arial" pitchFamily="34" charset="0"/>
                <a:cs typeface="Times New Roman" pitchFamily="18" charset="0"/>
              </a:rPr>
              <a:t>Solidary economy incentive</a:t>
            </a:r>
          </a:p>
          <a:p>
            <a:pPr marL="457200" indent="-457200" algn="l">
              <a:lnSpc>
                <a:spcPct val="115000"/>
              </a:lnSpc>
              <a:buFontTx/>
              <a:buAutoNum type="arabicPeriod"/>
            </a:pPr>
            <a:r>
              <a:rPr lang="en-US" sz="2000">
                <a:latin typeface="Arial" pitchFamily="34" charset="0"/>
                <a:cs typeface="Times New Roman" pitchFamily="18" charset="0"/>
              </a:rPr>
              <a:t>Social management of utilities</a:t>
            </a:r>
          </a:p>
          <a:p>
            <a:pPr marL="457200" indent="-457200" algn="l">
              <a:lnSpc>
                <a:spcPct val="115000"/>
              </a:lnSpc>
              <a:buFontTx/>
              <a:buAutoNum type="arabicPeriod"/>
            </a:pPr>
            <a:r>
              <a:rPr lang="en-US" sz="2000">
                <a:latin typeface="Arial" pitchFamily="34" charset="0"/>
                <a:cs typeface="Times New Roman" pitchFamily="18" charset="0"/>
              </a:rPr>
              <a:t>A country of landowners</a:t>
            </a:r>
          </a:p>
          <a:p>
            <a:pPr marL="457200" indent="-457200" algn="l">
              <a:lnSpc>
                <a:spcPct val="115000"/>
              </a:lnSpc>
              <a:buFontTx/>
              <a:buAutoNum type="arabicPeriod"/>
            </a:pPr>
            <a:r>
              <a:rPr lang="en-US" sz="2000">
                <a:latin typeface="Arial" pitchFamily="34" charset="0"/>
                <a:cs typeface="Times New Roman" pitchFamily="18" charset="0"/>
              </a:rPr>
              <a:t>Urban quality of life improvement</a:t>
            </a:r>
            <a:endParaRPr lang="es-CO" sz="2000">
              <a:latin typeface="Arial" pitchFamily="34" charset="0"/>
            </a:endParaRPr>
          </a:p>
          <a:p>
            <a:pPr marL="457200" indent="-457200" algn="l">
              <a:lnSpc>
                <a:spcPct val="115000"/>
              </a:lnSpc>
              <a:buFontTx/>
              <a:buAutoNum type="arabicPeriod"/>
            </a:pPr>
            <a:endParaRPr lang="es-CO" sz="2000">
              <a:latin typeface="Arial" pitchFamily="34" charset="0"/>
            </a:endParaRPr>
          </a:p>
          <a:p>
            <a:pPr marL="457200" indent="-457200" algn="l"/>
            <a:r>
              <a:rPr lang="en-US" sz="2000">
                <a:latin typeface="Arial" pitchFamily="34" charset="0"/>
                <a:cs typeface="Times New Roman" pitchFamily="18" charset="0"/>
              </a:rPr>
              <a:t>	Nevertheless, a specific fight against poverty strategy has failed to be established</a:t>
            </a:r>
            <a:r>
              <a:rPr lang="es-CO" sz="2000">
                <a:latin typeface="Arial" pitchFamily="34" charset="0"/>
              </a:rPr>
              <a:t>.</a:t>
            </a:r>
          </a:p>
          <a:p>
            <a:pPr marL="457200" indent="-457200" algn="l"/>
            <a:endParaRPr lang="es-CO" sz="2000">
              <a:latin typeface="Arial" pitchFamily="34" charset="0"/>
            </a:endParaRPr>
          </a:p>
          <a:p>
            <a:pPr marL="457200" indent="-457200" algn="l"/>
            <a:r>
              <a:rPr lang="en-US" sz="2000">
                <a:latin typeface="Arial" pitchFamily="34" charset="0"/>
                <a:cs typeface="Times New Roman" pitchFamily="18" charset="0"/>
              </a:rPr>
              <a:t>	Since 2005, Colombia has been devoted to a </a:t>
            </a:r>
            <a:r>
              <a:rPr lang="en-US" sz="2000">
                <a:solidFill>
                  <a:srgbClr val="000000"/>
                </a:solidFill>
                <a:latin typeface="Arial" pitchFamily="34" charset="0"/>
                <a:cs typeface="Times New Roman" pitchFamily="18" charset="0"/>
              </a:rPr>
              <a:t>Poverty and Inequality Reduction Strategy Mission (MERPD</a:t>
            </a:r>
            <a:r>
              <a:rPr lang="es-CO" sz="2000">
                <a:latin typeface="Arial" pitchFamily="34" charset="0"/>
              </a:rPr>
              <a:t>).</a:t>
            </a:r>
            <a:endParaRPr lang="es-ES" sz="2000">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Oval 2"/>
          <p:cNvSpPr>
            <a:spLocks noChangeArrowheads="1"/>
          </p:cNvSpPr>
          <p:nvPr/>
        </p:nvSpPr>
        <p:spPr bwMode="auto">
          <a:xfrm>
            <a:off x="3059113" y="5157788"/>
            <a:ext cx="1079500" cy="936625"/>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27" name="Oval 3"/>
          <p:cNvSpPr>
            <a:spLocks noChangeArrowheads="1"/>
          </p:cNvSpPr>
          <p:nvPr/>
        </p:nvSpPr>
        <p:spPr bwMode="auto">
          <a:xfrm>
            <a:off x="1979613" y="4941888"/>
            <a:ext cx="1079500" cy="936625"/>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28" name="Oval 4"/>
          <p:cNvSpPr>
            <a:spLocks noChangeArrowheads="1"/>
          </p:cNvSpPr>
          <p:nvPr/>
        </p:nvSpPr>
        <p:spPr bwMode="auto">
          <a:xfrm>
            <a:off x="7524750" y="3573463"/>
            <a:ext cx="1079500" cy="863600"/>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29" name="Oval 5"/>
          <p:cNvSpPr>
            <a:spLocks noChangeArrowheads="1"/>
          </p:cNvSpPr>
          <p:nvPr/>
        </p:nvSpPr>
        <p:spPr bwMode="auto">
          <a:xfrm>
            <a:off x="6588125" y="1412875"/>
            <a:ext cx="1079500" cy="935038"/>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0" name="Oval 6"/>
          <p:cNvSpPr>
            <a:spLocks noChangeArrowheads="1"/>
          </p:cNvSpPr>
          <p:nvPr/>
        </p:nvSpPr>
        <p:spPr bwMode="auto">
          <a:xfrm>
            <a:off x="2843213" y="1700213"/>
            <a:ext cx="1009650" cy="936625"/>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1" name="Oval 7"/>
          <p:cNvSpPr>
            <a:spLocks noChangeArrowheads="1"/>
          </p:cNvSpPr>
          <p:nvPr/>
        </p:nvSpPr>
        <p:spPr bwMode="auto">
          <a:xfrm>
            <a:off x="1835150" y="1844675"/>
            <a:ext cx="1009650" cy="936625"/>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2" name="Rectangle 8"/>
          <p:cNvSpPr>
            <a:spLocks noGrp="1" noChangeArrowheads="1"/>
          </p:cNvSpPr>
          <p:nvPr>
            <p:ph type="title"/>
          </p:nvPr>
        </p:nvSpPr>
        <p:spPr bwMode="auto">
          <a:xfrm>
            <a:off x="0" y="287338"/>
            <a:ext cx="7127875" cy="549275"/>
          </a:xfrm>
          <a:noFill/>
          <a:ln>
            <a:miter lim="800000"/>
            <a:headEnd/>
            <a:tailEnd/>
          </a:ln>
        </p:spPr>
        <p:txBody>
          <a:bodyPr vert="horz" wrap="square" lIns="91440" tIns="45720" rIns="91440" bIns="45720" numCol="1" anchor="t" anchorCtr="0" compatLnSpc="1">
            <a:prstTxWarp prst="textNoShape">
              <a:avLst/>
            </a:prstTxWarp>
          </a:bodyPr>
          <a:lstStyle/>
          <a:p>
            <a:r>
              <a:rPr lang="en-US" sz="2400" b="1">
                <a:solidFill>
                  <a:srgbClr val="000000"/>
                </a:solidFill>
                <a:latin typeface="Arial" pitchFamily="34" charset="0"/>
                <a:cs typeface="Times New Roman" pitchFamily="18" charset="0"/>
              </a:rPr>
              <a:t>Poverty-Fighting System (PFS)</a:t>
            </a:r>
            <a:endParaRPr lang="es-CO" sz="2400" b="1">
              <a:latin typeface="Arial" pitchFamily="34" charset="0"/>
            </a:endParaRPr>
          </a:p>
        </p:txBody>
      </p:sp>
      <p:sp>
        <p:nvSpPr>
          <p:cNvPr id="513033" name="Oval 9"/>
          <p:cNvSpPr>
            <a:spLocks noChangeArrowheads="1"/>
          </p:cNvSpPr>
          <p:nvPr/>
        </p:nvSpPr>
        <p:spPr bwMode="auto">
          <a:xfrm>
            <a:off x="4356100" y="2708275"/>
            <a:ext cx="2232025" cy="2160588"/>
          </a:xfrm>
          <a:prstGeom prst="ellipse">
            <a:avLst/>
          </a:prstGeom>
          <a:solidFill>
            <a:srgbClr val="FFFF66"/>
          </a:solidFill>
          <a:ln w="9525">
            <a:solidFill>
              <a:schemeClr val="tx1"/>
            </a:solidFill>
            <a:round/>
            <a:headEnd/>
            <a:tailEnd/>
          </a:ln>
          <a:effectLst/>
        </p:spPr>
        <p:txBody>
          <a:bodyPr wrap="none" anchor="ctr"/>
          <a:lstStyle/>
          <a:p>
            <a:pPr>
              <a:spcBef>
                <a:spcPct val="50000"/>
              </a:spcBef>
            </a:pPr>
            <a:endParaRPr lang="es-CO" sz="2000" b="1"/>
          </a:p>
          <a:p>
            <a:endParaRPr lang="es-CO"/>
          </a:p>
        </p:txBody>
      </p:sp>
      <p:sp>
        <p:nvSpPr>
          <p:cNvPr id="513034" name="Oval 10"/>
          <p:cNvSpPr>
            <a:spLocks noChangeArrowheads="1"/>
          </p:cNvSpPr>
          <p:nvPr/>
        </p:nvSpPr>
        <p:spPr bwMode="auto">
          <a:xfrm>
            <a:off x="1258888" y="2636838"/>
            <a:ext cx="1009650" cy="936625"/>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5" name="Oval 11"/>
          <p:cNvSpPr>
            <a:spLocks noChangeArrowheads="1"/>
          </p:cNvSpPr>
          <p:nvPr/>
        </p:nvSpPr>
        <p:spPr bwMode="auto">
          <a:xfrm>
            <a:off x="5364163" y="1341438"/>
            <a:ext cx="1223962" cy="1008062"/>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6" name="Oval 12"/>
          <p:cNvSpPr>
            <a:spLocks noChangeArrowheads="1"/>
          </p:cNvSpPr>
          <p:nvPr/>
        </p:nvSpPr>
        <p:spPr bwMode="auto">
          <a:xfrm>
            <a:off x="7380288" y="2708275"/>
            <a:ext cx="1079500" cy="863600"/>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7" name="Oval 13"/>
          <p:cNvSpPr>
            <a:spLocks noChangeArrowheads="1"/>
          </p:cNvSpPr>
          <p:nvPr/>
        </p:nvSpPr>
        <p:spPr bwMode="auto">
          <a:xfrm>
            <a:off x="6372225" y="5300663"/>
            <a:ext cx="1295400" cy="1081087"/>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8" name="Oval 14"/>
          <p:cNvSpPr>
            <a:spLocks noChangeArrowheads="1"/>
          </p:cNvSpPr>
          <p:nvPr/>
        </p:nvSpPr>
        <p:spPr bwMode="auto">
          <a:xfrm>
            <a:off x="4932363" y="5445125"/>
            <a:ext cx="1295400" cy="1081088"/>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39" name="Oval 15"/>
          <p:cNvSpPr>
            <a:spLocks noChangeArrowheads="1"/>
          </p:cNvSpPr>
          <p:nvPr/>
        </p:nvSpPr>
        <p:spPr bwMode="auto">
          <a:xfrm rot="1429785" flipH="1" flipV="1">
            <a:off x="1116013" y="4221163"/>
            <a:ext cx="3313112" cy="1871662"/>
          </a:xfrm>
          <a:prstGeom prst="ellipse">
            <a:avLst/>
          </a:prstGeom>
          <a:noFill/>
          <a:ln w="9525" algn="ctr">
            <a:solidFill>
              <a:schemeClr val="tx1"/>
            </a:solidFill>
            <a:round/>
            <a:headEnd/>
            <a:tailEnd/>
          </a:ln>
          <a:effectLst/>
        </p:spPr>
        <p:txBody>
          <a:bodyPr wrap="none" anchor="ctr"/>
          <a:lstStyle/>
          <a:p>
            <a:endParaRPr lang="en-US"/>
          </a:p>
        </p:txBody>
      </p:sp>
      <p:sp>
        <p:nvSpPr>
          <p:cNvPr id="513040" name="Oval 16"/>
          <p:cNvSpPr>
            <a:spLocks noChangeArrowheads="1"/>
          </p:cNvSpPr>
          <p:nvPr/>
        </p:nvSpPr>
        <p:spPr bwMode="auto">
          <a:xfrm flipV="1">
            <a:off x="4572000" y="5013325"/>
            <a:ext cx="3384550" cy="1655763"/>
          </a:xfrm>
          <a:prstGeom prst="ellipse">
            <a:avLst/>
          </a:prstGeom>
          <a:noFill/>
          <a:ln w="9525" algn="ctr">
            <a:solidFill>
              <a:schemeClr val="tx1"/>
            </a:solidFill>
            <a:round/>
            <a:headEnd/>
            <a:tailEnd/>
          </a:ln>
          <a:effectLst/>
        </p:spPr>
        <p:txBody>
          <a:bodyPr wrap="none" anchor="ctr"/>
          <a:lstStyle/>
          <a:p>
            <a:endParaRPr lang="en-US"/>
          </a:p>
        </p:txBody>
      </p:sp>
      <p:sp>
        <p:nvSpPr>
          <p:cNvPr id="513041" name="Oval 17"/>
          <p:cNvSpPr>
            <a:spLocks noChangeArrowheads="1"/>
          </p:cNvSpPr>
          <p:nvPr/>
        </p:nvSpPr>
        <p:spPr bwMode="auto">
          <a:xfrm>
            <a:off x="6948488" y="2420938"/>
            <a:ext cx="1944687" cy="2519362"/>
          </a:xfrm>
          <a:prstGeom prst="ellipse">
            <a:avLst/>
          </a:prstGeom>
          <a:noFill/>
          <a:ln w="9525" algn="ctr">
            <a:solidFill>
              <a:schemeClr val="tx1"/>
            </a:solidFill>
            <a:round/>
            <a:headEnd/>
            <a:tailEnd/>
          </a:ln>
          <a:effectLst/>
        </p:spPr>
        <p:txBody>
          <a:bodyPr wrap="none" anchor="ctr"/>
          <a:lstStyle/>
          <a:p>
            <a:endParaRPr lang="en-US"/>
          </a:p>
        </p:txBody>
      </p:sp>
      <p:sp>
        <p:nvSpPr>
          <p:cNvPr id="513042" name="Oval 18"/>
          <p:cNvSpPr>
            <a:spLocks noChangeArrowheads="1"/>
          </p:cNvSpPr>
          <p:nvPr/>
        </p:nvSpPr>
        <p:spPr bwMode="auto">
          <a:xfrm flipV="1">
            <a:off x="5219700" y="1125538"/>
            <a:ext cx="2592388" cy="1511300"/>
          </a:xfrm>
          <a:prstGeom prst="ellipse">
            <a:avLst/>
          </a:prstGeom>
          <a:noFill/>
          <a:ln w="9525" algn="ctr">
            <a:solidFill>
              <a:schemeClr val="tx1"/>
            </a:solidFill>
            <a:round/>
            <a:headEnd/>
            <a:tailEnd/>
          </a:ln>
          <a:effectLst/>
        </p:spPr>
        <p:txBody>
          <a:bodyPr wrap="none" anchor="ctr"/>
          <a:lstStyle/>
          <a:p>
            <a:endParaRPr lang="en-US"/>
          </a:p>
        </p:txBody>
      </p:sp>
      <p:sp>
        <p:nvSpPr>
          <p:cNvPr id="513043" name="Oval 19"/>
          <p:cNvSpPr>
            <a:spLocks noChangeArrowheads="1"/>
          </p:cNvSpPr>
          <p:nvPr/>
        </p:nvSpPr>
        <p:spPr bwMode="auto">
          <a:xfrm rot="9324085" flipV="1">
            <a:off x="771525" y="1365250"/>
            <a:ext cx="4440238" cy="2314575"/>
          </a:xfrm>
          <a:prstGeom prst="ellipse">
            <a:avLst/>
          </a:prstGeom>
          <a:noFill/>
          <a:ln w="9525" algn="ctr">
            <a:solidFill>
              <a:schemeClr val="tx1"/>
            </a:solidFill>
            <a:round/>
            <a:headEnd/>
            <a:tailEnd/>
          </a:ln>
          <a:effectLst/>
        </p:spPr>
        <p:txBody>
          <a:bodyPr wrap="none" anchor="ctr"/>
          <a:lstStyle/>
          <a:p>
            <a:endParaRPr lang="en-US"/>
          </a:p>
        </p:txBody>
      </p:sp>
      <p:sp>
        <p:nvSpPr>
          <p:cNvPr id="513044" name="Text Box 20"/>
          <p:cNvSpPr txBox="1">
            <a:spLocks noChangeArrowheads="1"/>
          </p:cNvSpPr>
          <p:nvPr/>
        </p:nvSpPr>
        <p:spPr bwMode="auto">
          <a:xfrm>
            <a:off x="1258888" y="2840038"/>
            <a:ext cx="936625" cy="517525"/>
          </a:xfrm>
          <a:prstGeom prst="rect">
            <a:avLst/>
          </a:prstGeom>
          <a:noFill/>
          <a:ln w="9525" algn="ctr">
            <a:noFill/>
            <a:miter lim="800000"/>
            <a:headEnd/>
            <a:tailEnd/>
          </a:ln>
          <a:effectLst/>
        </p:spPr>
        <p:txBody>
          <a:bodyPr>
            <a:spAutoFit/>
          </a:bodyPr>
          <a:lstStyle/>
          <a:p>
            <a:pPr>
              <a:spcBef>
                <a:spcPct val="50000"/>
              </a:spcBef>
            </a:pPr>
            <a:r>
              <a:rPr lang="es-CO" sz="1400"/>
              <a:t>Ministerio  Educación</a:t>
            </a:r>
          </a:p>
        </p:txBody>
      </p:sp>
      <p:sp>
        <p:nvSpPr>
          <p:cNvPr id="513045" name="Text Box 21"/>
          <p:cNvSpPr txBox="1">
            <a:spLocks noChangeArrowheads="1"/>
          </p:cNvSpPr>
          <p:nvPr/>
        </p:nvSpPr>
        <p:spPr bwMode="auto">
          <a:xfrm>
            <a:off x="1763713" y="1989138"/>
            <a:ext cx="1223962" cy="730250"/>
          </a:xfrm>
          <a:prstGeom prst="rect">
            <a:avLst/>
          </a:prstGeom>
          <a:noFill/>
          <a:ln w="9525" algn="ctr">
            <a:noFill/>
            <a:miter lim="800000"/>
            <a:headEnd/>
            <a:tailEnd/>
          </a:ln>
          <a:effectLst/>
        </p:spPr>
        <p:txBody>
          <a:bodyPr>
            <a:spAutoFit/>
          </a:bodyPr>
          <a:lstStyle/>
          <a:p>
            <a:pPr>
              <a:spcBef>
                <a:spcPct val="50000"/>
              </a:spcBef>
            </a:pPr>
            <a:r>
              <a:rPr lang="es-CO" sz="1400"/>
              <a:t>Ministerio  Protección Social</a:t>
            </a:r>
          </a:p>
        </p:txBody>
      </p:sp>
      <p:sp>
        <p:nvSpPr>
          <p:cNvPr id="513046" name="Text Box 22"/>
          <p:cNvSpPr txBox="1">
            <a:spLocks noChangeArrowheads="1"/>
          </p:cNvSpPr>
          <p:nvPr/>
        </p:nvSpPr>
        <p:spPr bwMode="auto">
          <a:xfrm>
            <a:off x="2843213" y="1903413"/>
            <a:ext cx="1081087" cy="517525"/>
          </a:xfrm>
          <a:prstGeom prst="rect">
            <a:avLst/>
          </a:prstGeom>
          <a:noFill/>
          <a:ln w="9525" algn="ctr">
            <a:noFill/>
            <a:miter lim="800000"/>
            <a:headEnd/>
            <a:tailEnd/>
          </a:ln>
          <a:effectLst/>
        </p:spPr>
        <p:txBody>
          <a:bodyPr>
            <a:spAutoFit/>
          </a:bodyPr>
          <a:lstStyle/>
          <a:p>
            <a:pPr>
              <a:spcBef>
                <a:spcPct val="50000"/>
              </a:spcBef>
            </a:pPr>
            <a:r>
              <a:rPr lang="es-CO" sz="1400"/>
              <a:t>Ministerio  Agricultura</a:t>
            </a:r>
          </a:p>
        </p:txBody>
      </p:sp>
      <p:sp>
        <p:nvSpPr>
          <p:cNvPr id="513047" name="Oval 23"/>
          <p:cNvSpPr>
            <a:spLocks noChangeArrowheads="1"/>
          </p:cNvSpPr>
          <p:nvPr/>
        </p:nvSpPr>
        <p:spPr bwMode="auto">
          <a:xfrm>
            <a:off x="3995738" y="1412875"/>
            <a:ext cx="1008062" cy="935038"/>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48" name="Text Box 24"/>
          <p:cNvSpPr txBox="1">
            <a:spLocks noChangeArrowheads="1"/>
          </p:cNvSpPr>
          <p:nvPr/>
        </p:nvSpPr>
        <p:spPr bwMode="auto">
          <a:xfrm>
            <a:off x="3851275" y="1773238"/>
            <a:ext cx="1295400" cy="336550"/>
          </a:xfrm>
          <a:prstGeom prst="rect">
            <a:avLst/>
          </a:prstGeom>
          <a:noFill/>
          <a:ln w="9525" algn="ctr">
            <a:noFill/>
            <a:miter lim="800000"/>
            <a:headEnd/>
            <a:tailEnd/>
          </a:ln>
          <a:effectLst/>
        </p:spPr>
        <p:txBody>
          <a:bodyPr>
            <a:spAutoFit/>
          </a:bodyPr>
          <a:lstStyle/>
          <a:p>
            <a:pPr>
              <a:spcBef>
                <a:spcPct val="50000"/>
              </a:spcBef>
            </a:pPr>
            <a:r>
              <a:rPr lang="es-CO" sz="1600"/>
              <a:t>Presidencia</a:t>
            </a:r>
          </a:p>
        </p:txBody>
      </p:sp>
      <p:sp>
        <p:nvSpPr>
          <p:cNvPr id="513049" name="Text Box 25"/>
          <p:cNvSpPr txBox="1">
            <a:spLocks noChangeArrowheads="1"/>
          </p:cNvSpPr>
          <p:nvPr/>
        </p:nvSpPr>
        <p:spPr bwMode="auto">
          <a:xfrm>
            <a:off x="7380288" y="2852738"/>
            <a:ext cx="1081087" cy="623887"/>
          </a:xfrm>
          <a:prstGeom prst="rect">
            <a:avLst/>
          </a:prstGeom>
          <a:noFill/>
          <a:ln w="9525" algn="ctr">
            <a:noFill/>
            <a:miter lim="800000"/>
            <a:headEnd/>
            <a:tailEnd/>
          </a:ln>
          <a:effectLst/>
        </p:spPr>
        <p:txBody>
          <a:bodyPr>
            <a:spAutoFit/>
          </a:bodyPr>
          <a:lstStyle/>
          <a:p>
            <a:pPr>
              <a:spcBef>
                <a:spcPct val="50000"/>
              </a:spcBef>
            </a:pPr>
            <a:r>
              <a:rPr lang="es-CO" sz="1400"/>
              <a:t>Subnacional </a:t>
            </a:r>
          </a:p>
          <a:p>
            <a:pPr>
              <a:spcBef>
                <a:spcPct val="50000"/>
              </a:spcBef>
            </a:pPr>
            <a:r>
              <a:rPr lang="es-CO" sz="1400"/>
              <a:t>Localidades</a:t>
            </a:r>
          </a:p>
        </p:txBody>
      </p:sp>
      <p:sp>
        <p:nvSpPr>
          <p:cNvPr id="513050" name="Text Box 26"/>
          <p:cNvSpPr txBox="1">
            <a:spLocks noChangeArrowheads="1"/>
          </p:cNvSpPr>
          <p:nvPr/>
        </p:nvSpPr>
        <p:spPr bwMode="auto">
          <a:xfrm>
            <a:off x="6586538" y="1474788"/>
            <a:ext cx="1081087" cy="730250"/>
          </a:xfrm>
          <a:prstGeom prst="rect">
            <a:avLst/>
          </a:prstGeom>
          <a:noFill/>
          <a:ln w="9525" algn="ctr">
            <a:noFill/>
            <a:miter lim="800000"/>
            <a:headEnd/>
            <a:tailEnd/>
          </a:ln>
          <a:effectLst/>
        </p:spPr>
        <p:txBody>
          <a:bodyPr>
            <a:spAutoFit/>
          </a:bodyPr>
          <a:lstStyle/>
          <a:p>
            <a:pPr>
              <a:spcBef>
                <a:spcPct val="50000"/>
              </a:spcBef>
            </a:pPr>
            <a:r>
              <a:rPr lang="es-CO" sz="1400"/>
              <a:t>Jueces, Magistrados Cortes</a:t>
            </a:r>
          </a:p>
        </p:txBody>
      </p:sp>
      <p:sp>
        <p:nvSpPr>
          <p:cNvPr id="513051" name="Text Box 27"/>
          <p:cNvSpPr txBox="1">
            <a:spLocks noChangeArrowheads="1"/>
          </p:cNvSpPr>
          <p:nvPr/>
        </p:nvSpPr>
        <p:spPr bwMode="auto">
          <a:xfrm>
            <a:off x="5364163" y="1341438"/>
            <a:ext cx="1296987" cy="730250"/>
          </a:xfrm>
          <a:prstGeom prst="rect">
            <a:avLst/>
          </a:prstGeom>
          <a:noFill/>
          <a:ln w="9525" algn="ctr">
            <a:noFill/>
            <a:miter lim="800000"/>
            <a:headEnd/>
            <a:tailEnd/>
          </a:ln>
          <a:effectLst/>
        </p:spPr>
        <p:txBody>
          <a:bodyPr>
            <a:spAutoFit/>
          </a:bodyPr>
          <a:lstStyle/>
          <a:p>
            <a:pPr>
              <a:spcBef>
                <a:spcPct val="50000"/>
              </a:spcBef>
            </a:pPr>
            <a:r>
              <a:rPr lang="es-CO" sz="1400"/>
              <a:t>Senado Cámara  Representantes</a:t>
            </a:r>
          </a:p>
        </p:txBody>
      </p:sp>
      <p:sp>
        <p:nvSpPr>
          <p:cNvPr id="513052" name="Text Box 28"/>
          <p:cNvSpPr txBox="1">
            <a:spLocks noChangeArrowheads="1"/>
          </p:cNvSpPr>
          <p:nvPr/>
        </p:nvSpPr>
        <p:spPr bwMode="auto">
          <a:xfrm>
            <a:off x="3059113" y="5373688"/>
            <a:ext cx="1081087" cy="304800"/>
          </a:xfrm>
          <a:prstGeom prst="rect">
            <a:avLst/>
          </a:prstGeom>
          <a:noFill/>
          <a:ln w="9525" algn="ctr">
            <a:noFill/>
            <a:miter lim="800000"/>
            <a:headEnd/>
            <a:tailEnd/>
          </a:ln>
          <a:effectLst/>
        </p:spPr>
        <p:txBody>
          <a:bodyPr>
            <a:spAutoFit/>
          </a:bodyPr>
          <a:lstStyle/>
          <a:p>
            <a:pPr>
              <a:spcBef>
                <a:spcPct val="50000"/>
              </a:spcBef>
            </a:pPr>
            <a:r>
              <a:rPr lang="es-CO" sz="1400"/>
              <a:t>Empresarios</a:t>
            </a:r>
          </a:p>
        </p:txBody>
      </p:sp>
      <p:sp>
        <p:nvSpPr>
          <p:cNvPr id="513053" name="Text Box 29"/>
          <p:cNvSpPr txBox="1">
            <a:spLocks noChangeArrowheads="1"/>
          </p:cNvSpPr>
          <p:nvPr/>
        </p:nvSpPr>
        <p:spPr bwMode="auto">
          <a:xfrm>
            <a:off x="1908175" y="5373688"/>
            <a:ext cx="1081088" cy="304800"/>
          </a:xfrm>
          <a:prstGeom prst="rect">
            <a:avLst/>
          </a:prstGeom>
          <a:noFill/>
          <a:ln w="9525" algn="ctr">
            <a:noFill/>
            <a:miter lim="800000"/>
            <a:headEnd/>
            <a:tailEnd/>
          </a:ln>
          <a:effectLst/>
        </p:spPr>
        <p:txBody>
          <a:bodyPr>
            <a:spAutoFit/>
          </a:bodyPr>
          <a:lstStyle/>
          <a:p>
            <a:pPr>
              <a:spcBef>
                <a:spcPct val="50000"/>
              </a:spcBef>
            </a:pPr>
            <a:r>
              <a:rPr lang="es-CO" sz="1400"/>
              <a:t>ONG¨s</a:t>
            </a:r>
          </a:p>
        </p:txBody>
      </p:sp>
      <p:sp>
        <p:nvSpPr>
          <p:cNvPr id="513054" name="Oval 30"/>
          <p:cNvSpPr>
            <a:spLocks noChangeArrowheads="1"/>
          </p:cNvSpPr>
          <p:nvPr/>
        </p:nvSpPr>
        <p:spPr bwMode="auto">
          <a:xfrm>
            <a:off x="1331913" y="4221163"/>
            <a:ext cx="1079500" cy="936625"/>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513055" name="Text Box 31"/>
          <p:cNvSpPr txBox="1">
            <a:spLocks noChangeArrowheads="1"/>
          </p:cNvSpPr>
          <p:nvPr/>
        </p:nvSpPr>
        <p:spPr bwMode="auto">
          <a:xfrm>
            <a:off x="1258888" y="4508500"/>
            <a:ext cx="1295400" cy="304800"/>
          </a:xfrm>
          <a:prstGeom prst="rect">
            <a:avLst/>
          </a:prstGeom>
          <a:noFill/>
          <a:ln w="9525" algn="ctr">
            <a:noFill/>
            <a:miter lim="800000"/>
            <a:headEnd/>
            <a:tailEnd/>
          </a:ln>
          <a:effectLst/>
        </p:spPr>
        <p:txBody>
          <a:bodyPr>
            <a:spAutoFit/>
          </a:bodyPr>
          <a:lstStyle/>
          <a:p>
            <a:pPr>
              <a:spcBef>
                <a:spcPct val="50000"/>
              </a:spcBef>
            </a:pPr>
            <a:r>
              <a:rPr lang="es-CO" sz="1400"/>
              <a:t>Sindicatos</a:t>
            </a:r>
          </a:p>
        </p:txBody>
      </p:sp>
      <p:sp>
        <p:nvSpPr>
          <p:cNvPr id="513056" name="Text Box 32"/>
          <p:cNvSpPr txBox="1">
            <a:spLocks noChangeArrowheads="1"/>
          </p:cNvSpPr>
          <p:nvPr/>
        </p:nvSpPr>
        <p:spPr bwMode="auto">
          <a:xfrm>
            <a:off x="6372225" y="5575300"/>
            <a:ext cx="1295400" cy="517525"/>
          </a:xfrm>
          <a:prstGeom prst="rect">
            <a:avLst/>
          </a:prstGeom>
          <a:noFill/>
          <a:ln w="9525" algn="ctr">
            <a:noFill/>
            <a:miter lim="800000"/>
            <a:headEnd/>
            <a:tailEnd/>
          </a:ln>
          <a:effectLst/>
        </p:spPr>
        <p:txBody>
          <a:bodyPr>
            <a:spAutoFit/>
          </a:bodyPr>
          <a:lstStyle/>
          <a:p>
            <a:pPr>
              <a:spcBef>
                <a:spcPct val="50000"/>
              </a:spcBef>
            </a:pPr>
            <a:r>
              <a:rPr lang="es-CO" sz="1400"/>
              <a:t>Gobiernos Extranjeros</a:t>
            </a:r>
          </a:p>
        </p:txBody>
      </p:sp>
      <p:sp>
        <p:nvSpPr>
          <p:cNvPr id="513057" name="Text Box 33"/>
          <p:cNvSpPr txBox="1">
            <a:spLocks noChangeArrowheads="1"/>
          </p:cNvSpPr>
          <p:nvPr/>
        </p:nvSpPr>
        <p:spPr bwMode="auto">
          <a:xfrm>
            <a:off x="4932363" y="5719763"/>
            <a:ext cx="1295400" cy="517525"/>
          </a:xfrm>
          <a:prstGeom prst="rect">
            <a:avLst/>
          </a:prstGeom>
          <a:noFill/>
          <a:ln w="9525" algn="ctr">
            <a:noFill/>
            <a:miter lim="800000"/>
            <a:headEnd/>
            <a:tailEnd/>
          </a:ln>
          <a:effectLst/>
        </p:spPr>
        <p:txBody>
          <a:bodyPr>
            <a:spAutoFit/>
          </a:bodyPr>
          <a:lstStyle/>
          <a:p>
            <a:pPr>
              <a:spcBef>
                <a:spcPct val="50000"/>
              </a:spcBef>
            </a:pPr>
            <a:r>
              <a:rPr lang="es-CO" sz="1400"/>
              <a:t>Organismos multilaterales</a:t>
            </a:r>
          </a:p>
        </p:txBody>
      </p:sp>
      <p:sp>
        <p:nvSpPr>
          <p:cNvPr id="513059" name="Text Box 35"/>
          <p:cNvSpPr txBox="1">
            <a:spLocks noChangeArrowheads="1"/>
          </p:cNvSpPr>
          <p:nvPr/>
        </p:nvSpPr>
        <p:spPr bwMode="auto">
          <a:xfrm>
            <a:off x="2771775" y="1196975"/>
            <a:ext cx="1223963" cy="396875"/>
          </a:xfrm>
          <a:prstGeom prst="rect">
            <a:avLst/>
          </a:prstGeom>
          <a:noFill/>
          <a:ln w="9525" algn="ctr">
            <a:noFill/>
            <a:miter lim="800000"/>
            <a:headEnd/>
            <a:tailEnd/>
          </a:ln>
          <a:effectLst/>
        </p:spPr>
        <p:txBody>
          <a:bodyPr>
            <a:spAutoFit/>
          </a:bodyPr>
          <a:lstStyle/>
          <a:p>
            <a:pPr>
              <a:spcBef>
                <a:spcPct val="50000"/>
              </a:spcBef>
            </a:pPr>
            <a:r>
              <a:rPr lang="es-CO" sz="2000" b="1"/>
              <a:t>SsPE</a:t>
            </a:r>
          </a:p>
        </p:txBody>
      </p:sp>
      <p:sp>
        <p:nvSpPr>
          <p:cNvPr id="513060" name="Text Box 36"/>
          <p:cNvSpPr txBox="1">
            <a:spLocks noChangeArrowheads="1"/>
          </p:cNvSpPr>
          <p:nvPr/>
        </p:nvSpPr>
        <p:spPr bwMode="auto">
          <a:xfrm>
            <a:off x="5940425" y="2276475"/>
            <a:ext cx="1223963" cy="396875"/>
          </a:xfrm>
          <a:prstGeom prst="rect">
            <a:avLst/>
          </a:prstGeom>
          <a:noFill/>
          <a:ln w="9525" algn="ctr">
            <a:noFill/>
            <a:miter lim="800000"/>
            <a:headEnd/>
            <a:tailEnd/>
          </a:ln>
          <a:effectLst/>
        </p:spPr>
        <p:txBody>
          <a:bodyPr>
            <a:spAutoFit/>
          </a:bodyPr>
          <a:lstStyle/>
          <a:p>
            <a:pPr>
              <a:spcBef>
                <a:spcPct val="50000"/>
              </a:spcBef>
            </a:pPr>
            <a:r>
              <a:rPr lang="es-CO" sz="2000" b="1"/>
              <a:t>SsOPG</a:t>
            </a:r>
          </a:p>
        </p:txBody>
      </p:sp>
      <p:sp>
        <p:nvSpPr>
          <p:cNvPr id="513061" name="Text Box 37"/>
          <p:cNvSpPr txBox="1">
            <a:spLocks noChangeArrowheads="1"/>
          </p:cNvSpPr>
          <p:nvPr/>
        </p:nvSpPr>
        <p:spPr bwMode="auto">
          <a:xfrm>
            <a:off x="7524750" y="4508500"/>
            <a:ext cx="1223963" cy="396875"/>
          </a:xfrm>
          <a:prstGeom prst="rect">
            <a:avLst/>
          </a:prstGeom>
          <a:noFill/>
          <a:ln w="9525" algn="ctr">
            <a:noFill/>
            <a:miter lim="800000"/>
            <a:headEnd/>
            <a:tailEnd/>
          </a:ln>
          <a:effectLst/>
        </p:spPr>
        <p:txBody>
          <a:bodyPr>
            <a:spAutoFit/>
          </a:bodyPr>
          <a:lstStyle/>
          <a:p>
            <a:pPr>
              <a:spcBef>
                <a:spcPct val="50000"/>
              </a:spcBef>
            </a:pPr>
            <a:r>
              <a:rPr lang="es-CO" sz="2000" b="1"/>
              <a:t>SsJSN</a:t>
            </a:r>
          </a:p>
        </p:txBody>
      </p:sp>
      <p:sp>
        <p:nvSpPr>
          <p:cNvPr id="513062" name="Text Box 38"/>
          <p:cNvSpPr txBox="1">
            <a:spLocks noChangeArrowheads="1"/>
          </p:cNvSpPr>
          <p:nvPr/>
        </p:nvSpPr>
        <p:spPr bwMode="auto">
          <a:xfrm>
            <a:off x="5257800" y="5013325"/>
            <a:ext cx="1619250" cy="396875"/>
          </a:xfrm>
          <a:prstGeom prst="rect">
            <a:avLst/>
          </a:prstGeom>
          <a:noFill/>
          <a:ln w="9525" algn="ctr">
            <a:noFill/>
            <a:miter lim="800000"/>
            <a:headEnd/>
            <a:tailEnd/>
          </a:ln>
          <a:effectLst/>
        </p:spPr>
        <p:txBody>
          <a:bodyPr>
            <a:spAutoFit/>
          </a:bodyPr>
          <a:lstStyle/>
          <a:p>
            <a:pPr>
              <a:spcBef>
                <a:spcPct val="50000"/>
              </a:spcBef>
            </a:pPr>
            <a:r>
              <a:rPr lang="es-CO" sz="2000" b="1"/>
              <a:t>SsOMD/GE</a:t>
            </a:r>
          </a:p>
        </p:txBody>
      </p:sp>
      <p:sp>
        <p:nvSpPr>
          <p:cNvPr id="513063" name="Text Box 39"/>
          <p:cNvSpPr txBox="1">
            <a:spLocks noChangeArrowheads="1"/>
          </p:cNvSpPr>
          <p:nvPr/>
        </p:nvSpPr>
        <p:spPr bwMode="auto">
          <a:xfrm>
            <a:off x="2411413" y="4581525"/>
            <a:ext cx="1223962" cy="396875"/>
          </a:xfrm>
          <a:prstGeom prst="rect">
            <a:avLst/>
          </a:prstGeom>
          <a:noFill/>
          <a:ln w="9525" algn="ctr">
            <a:noFill/>
            <a:miter lim="800000"/>
            <a:headEnd/>
            <a:tailEnd/>
          </a:ln>
          <a:effectLst/>
        </p:spPr>
        <p:txBody>
          <a:bodyPr>
            <a:spAutoFit/>
          </a:bodyPr>
          <a:lstStyle/>
          <a:p>
            <a:pPr>
              <a:spcBef>
                <a:spcPct val="50000"/>
              </a:spcBef>
            </a:pPr>
            <a:r>
              <a:rPr lang="es-CO" sz="2000" b="1"/>
              <a:t>SsSC</a:t>
            </a:r>
          </a:p>
        </p:txBody>
      </p:sp>
      <p:sp>
        <p:nvSpPr>
          <p:cNvPr id="513064" name="Oval 40"/>
          <p:cNvSpPr>
            <a:spLocks noChangeArrowheads="1"/>
          </p:cNvSpPr>
          <p:nvPr/>
        </p:nvSpPr>
        <p:spPr bwMode="auto">
          <a:xfrm rot="-6664318">
            <a:off x="1543844" y="1185069"/>
            <a:ext cx="2090737" cy="3076575"/>
          </a:xfrm>
          <a:prstGeom prst="ellipse">
            <a:avLst/>
          </a:prstGeom>
          <a:noFill/>
          <a:ln w="9525" algn="ctr">
            <a:solidFill>
              <a:schemeClr val="tx1"/>
            </a:solidFill>
            <a:round/>
            <a:headEnd/>
            <a:tailEnd/>
          </a:ln>
          <a:effectLst/>
        </p:spPr>
        <p:txBody>
          <a:bodyPr wrap="none" anchor="ctr"/>
          <a:lstStyle/>
          <a:p>
            <a:endParaRPr lang="en-US"/>
          </a:p>
        </p:txBody>
      </p:sp>
      <p:sp>
        <p:nvSpPr>
          <p:cNvPr id="513065" name="Oval 41"/>
          <p:cNvSpPr>
            <a:spLocks noChangeArrowheads="1"/>
          </p:cNvSpPr>
          <p:nvPr/>
        </p:nvSpPr>
        <p:spPr bwMode="auto">
          <a:xfrm>
            <a:off x="4714875" y="2708275"/>
            <a:ext cx="1512888" cy="1296988"/>
          </a:xfrm>
          <a:prstGeom prst="ellipse">
            <a:avLst/>
          </a:prstGeom>
          <a:solidFill>
            <a:srgbClr val="FFCC00"/>
          </a:solidFill>
          <a:ln w="9525" algn="ctr">
            <a:solidFill>
              <a:schemeClr val="tx1"/>
            </a:solidFill>
            <a:round/>
            <a:headEnd/>
            <a:tailEnd/>
          </a:ln>
          <a:effectLst/>
        </p:spPr>
        <p:txBody>
          <a:bodyPr wrap="none" anchor="ctr"/>
          <a:lstStyle/>
          <a:p>
            <a:endParaRPr lang="en-US"/>
          </a:p>
        </p:txBody>
      </p:sp>
      <p:sp>
        <p:nvSpPr>
          <p:cNvPr id="513069" name="Oval 45"/>
          <p:cNvSpPr>
            <a:spLocks noChangeArrowheads="1"/>
          </p:cNvSpPr>
          <p:nvPr/>
        </p:nvSpPr>
        <p:spPr bwMode="auto">
          <a:xfrm>
            <a:off x="5003800" y="2852738"/>
            <a:ext cx="936625" cy="431800"/>
          </a:xfrm>
          <a:prstGeom prst="ellipse">
            <a:avLst/>
          </a:prstGeom>
          <a:solidFill>
            <a:schemeClr val="bg1"/>
          </a:solidFill>
          <a:ln w="9525" algn="ctr">
            <a:solidFill>
              <a:schemeClr val="tx1"/>
            </a:solidFill>
            <a:round/>
            <a:headEnd/>
            <a:tailEnd/>
          </a:ln>
          <a:effectLst/>
        </p:spPr>
        <p:txBody>
          <a:bodyPr wrap="none" anchor="ctr"/>
          <a:lstStyle/>
          <a:p>
            <a:endParaRPr lang="en-US"/>
          </a:p>
        </p:txBody>
      </p:sp>
      <p:sp>
        <p:nvSpPr>
          <p:cNvPr id="513070" name="Text Box 46"/>
          <p:cNvSpPr txBox="1">
            <a:spLocks noChangeArrowheads="1"/>
          </p:cNvSpPr>
          <p:nvPr/>
        </p:nvSpPr>
        <p:spPr bwMode="auto">
          <a:xfrm>
            <a:off x="4932363" y="2908300"/>
            <a:ext cx="1008062" cy="304800"/>
          </a:xfrm>
          <a:prstGeom prst="rect">
            <a:avLst/>
          </a:prstGeom>
          <a:noFill/>
          <a:ln w="9525" algn="ctr">
            <a:noFill/>
            <a:miter lim="800000"/>
            <a:headEnd/>
            <a:tailEnd/>
          </a:ln>
          <a:effectLst/>
        </p:spPr>
        <p:txBody>
          <a:bodyPr>
            <a:spAutoFit/>
          </a:bodyPr>
          <a:lstStyle/>
          <a:p>
            <a:pPr>
              <a:spcBef>
                <a:spcPct val="50000"/>
              </a:spcBef>
            </a:pPr>
            <a:r>
              <a:rPr lang="es-CO" sz="1400"/>
              <a:t>Presidencia</a:t>
            </a:r>
          </a:p>
        </p:txBody>
      </p:sp>
      <p:sp>
        <p:nvSpPr>
          <p:cNvPr id="513080" name="Text Box 56"/>
          <p:cNvSpPr txBox="1">
            <a:spLocks noChangeArrowheads="1"/>
          </p:cNvSpPr>
          <p:nvPr/>
        </p:nvSpPr>
        <p:spPr bwMode="auto">
          <a:xfrm>
            <a:off x="4716463" y="3284538"/>
            <a:ext cx="1584325" cy="685800"/>
          </a:xfrm>
          <a:prstGeom prst="rect">
            <a:avLst/>
          </a:prstGeom>
          <a:noFill/>
          <a:ln w="9525" algn="ctr">
            <a:noFill/>
            <a:miter lim="800000"/>
            <a:headEnd/>
            <a:tailEnd/>
          </a:ln>
          <a:effectLst/>
        </p:spPr>
        <p:txBody>
          <a:bodyPr>
            <a:spAutoFit/>
          </a:bodyPr>
          <a:lstStyle/>
          <a:p>
            <a:pPr>
              <a:spcBef>
                <a:spcPct val="50000"/>
              </a:spcBef>
            </a:pPr>
            <a:r>
              <a:rPr lang="es-CO" sz="1800" b="1"/>
              <a:t>SsGC </a:t>
            </a:r>
          </a:p>
          <a:p>
            <a:pPr>
              <a:spcBef>
                <a:spcPct val="50000"/>
              </a:spcBef>
            </a:pPr>
            <a:r>
              <a:rPr lang="es-CO" sz="1400" b="1"/>
              <a:t>DNP</a:t>
            </a:r>
          </a:p>
        </p:txBody>
      </p:sp>
      <p:sp>
        <p:nvSpPr>
          <p:cNvPr id="513082" name="Text Box 58"/>
          <p:cNvSpPr txBox="1">
            <a:spLocks noChangeArrowheads="1"/>
          </p:cNvSpPr>
          <p:nvPr/>
        </p:nvSpPr>
        <p:spPr bwMode="auto">
          <a:xfrm>
            <a:off x="4714875" y="3997325"/>
            <a:ext cx="1657350" cy="655638"/>
          </a:xfrm>
          <a:prstGeom prst="rect">
            <a:avLst/>
          </a:prstGeom>
          <a:noFill/>
          <a:ln w="9525" algn="ctr">
            <a:noFill/>
            <a:miter lim="800000"/>
            <a:headEnd/>
            <a:tailEnd/>
          </a:ln>
          <a:effectLst/>
        </p:spPr>
        <p:txBody>
          <a:bodyPr>
            <a:spAutoFit/>
          </a:bodyPr>
          <a:lstStyle/>
          <a:p>
            <a:pPr>
              <a:spcBef>
                <a:spcPct val="50000"/>
              </a:spcBef>
            </a:pPr>
            <a:r>
              <a:rPr lang="es-CO" sz="1600" b="1"/>
              <a:t>SsMCP</a:t>
            </a:r>
          </a:p>
          <a:p>
            <a:pPr>
              <a:spcBef>
                <a:spcPct val="50000"/>
              </a:spcBef>
            </a:pPr>
            <a:r>
              <a:rPr lang="es-CO" sz="1400" b="1"/>
              <a:t>DNP</a:t>
            </a:r>
          </a:p>
        </p:txBody>
      </p:sp>
      <p:sp>
        <p:nvSpPr>
          <p:cNvPr id="513085" name="Line 61"/>
          <p:cNvSpPr>
            <a:spLocks noChangeShapeType="1"/>
          </p:cNvSpPr>
          <p:nvPr/>
        </p:nvSpPr>
        <p:spPr bwMode="auto">
          <a:xfrm flipV="1">
            <a:off x="3563938" y="4076700"/>
            <a:ext cx="792162" cy="43180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513086" name="Line 62"/>
          <p:cNvSpPr>
            <a:spLocks noChangeShapeType="1"/>
          </p:cNvSpPr>
          <p:nvPr/>
        </p:nvSpPr>
        <p:spPr bwMode="auto">
          <a:xfrm>
            <a:off x="3563938" y="3573463"/>
            <a:ext cx="792162" cy="360362"/>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513089" name="Line 65"/>
          <p:cNvSpPr>
            <a:spLocks noChangeShapeType="1"/>
          </p:cNvSpPr>
          <p:nvPr/>
        </p:nvSpPr>
        <p:spPr bwMode="auto">
          <a:xfrm flipH="1">
            <a:off x="3419475" y="3573463"/>
            <a:ext cx="73025" cy="863600"/>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513091" name="Line 67"/>
          <p:cNvSpPr>
            <a:spLocks noChangeShapeType="1"/>
          </p:cNvSpPr>
          <p:nvPr/>
        </p:nvSpPr>
        <p:spPr bwMode="auto">
          <a:xfrm flipV="1">
            <a:off x="6804025" y="4508500"/>
            <a:ext cx="360363" cy="504825"/>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513093" name="Line 69"/>
          <p:cNvSpPr>
            <a:spLocks noChangeShapeType="1"/>
          </p:cNvSpPr>
          <p:nvPr/>
        </p:nvSpPr>
        <p:spPr bwMode="auto">
          <a:xfrm>
            <a:off x="6084888" y="4652963"/>
            <a:ext cx="358775" cy="358775"/>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513095" name="Line 71"/>
          <p:cNvSpPr>
            <a:spLocks noChangeShapeType="1"/>
          </p:cNvSpPr>
          <p:nvPr/>
        </p:nvSpPr>
        <p:spPr bwMode="auto">
          <a:xfrm flipH="1">
            <a:off x="3635375" y="1557338"/>
            <a:ext cx="504825" cy="2159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513096" name="Line 72"/>
          <p:cNvSpPr>
            <a:spLocks noChangeShapeType="1"/>
          </p:cNvSpPr>
          <p:nvPr/>
        </p:nvSpPr>
        <p:spPr bwMode="auto">
          <a:xfrm flipV="1">
            <a:off x="6443663" y="2636838"/>
            <a:ext cx="288925" cy="647700"/>
          </a:xfrm>
          <a:prstGeom prst="line">
            <a:avLst/>
          </a:prstGeom>
          <a:noFill/>
          <a:ln w="25400" cap="rnd">
            <a:solidFill>
              <a:schemeClr val="tx1"/>
            </a:solidFill>
            <a:prstDash val="sysDot"/>
            <a:round/>
            <a:headEnd type="triangle" w="med" len="med"/>
            <a:tailEnd/>
          </a:ln>
          <a:effectLst/>
        </p:spPr>
        <p:txBody>
          <a:bodyPr wrap="none" anchor="ctr"/>
          <a:lstStyle/>
          <a:p>
            <a:endParaRPr lang="en-US"/>
          </a:p>
        </p:txBody>
      </p:sp>
      <p:sp>
        <p:nvSpPr>
          <p:cNvPr id="513098" name="Text Box 74"/>
          <p:cNvSpPr txBox="1">
            <a:spLocks noChangeArrowheads="1"/>
          </p:cNvSpPr>
          <p:nvPr/>
        </p:nvSpPr>
        <p:spPr bwMode="auto">
          <a:xfrm>
            <a:off x="7524750" y="3716338"/>
            <a:ext cx="1081088" cy="623887"/>
          </a:xfrm>
          <a:prstGeom prst="rect">
            <a:avLst/>
          </a:prstGeom>
          <a:noFill/>
          <a:ln w="9525" algn="ctr">
            <a:noFill/>
            <a:miter lim="800000"/>
            <a:headEnd/>
            <a:tailEnd/>
          </a:ln>
          <a:effectLst/>
        </p:spPr>
        <p:txBody>
          <a:bodyPr>
            <a:spAutoFit/>
          </a:bodyPr>
          <a:lstStyle/>
          <a:p>
            <a:pPr>
              <a:spcBef>
                <a:spcPct val="50000"/>
              </a:spcBef>
            </a:pPr>
            <a:r>
              <a:rPr lang="es-CO" sz="1400"/>
              <a:t>Subnacional</a:t>
            </a:r>
          </a:p>
          <a:p>
            <a:pPr>
              <a:spcBef>
                <a:spcPct val="50000"/>
              </a:spcBef>
            </a:pPr>
            <a:r>
              <a:rPr lang="es-CO" sz="1400"/>
              <a:t>Regiones</a:t>
            </a:r>
          </a:p>
        </p:txBody>
      </p:sp>
      <p:sp>
        <p:nvSpPr>
          <p:cNvPr id="513099" name="Oval 75"/>
          <p:cNvSpPr>
            <a:spLocks noChangeArrowheads="1"/>
          </p:cNvSpPr>
          <p:nvPr/>
        </p:nvSpPr>
        <p:spPr bwMode="auto">
          <a:xfrm>
            <a:off x="2338388" y="2708275"/>
            <a:ext cx="1009650" cy="936625"/>
          </a:xfrm>
          <a:prstGeom prst="ellipse">
            <a:avLst/>
          </a:prstGeom>
          <a:solidFill>
            <a:srgbClr val="FFFFCC"/>
          </a:solidFill>
          <a:ln w="9525">
            <a:solidFill>
              <a:schemeClr val="tx1"/>
            </a:solidFill>
            <a:round/>
            <a:headEnd/>
            <a:tailEnd/>
          </a:ln>
          <a:effectLst/>
        </p:spPr>
        <p:txBody>
          <a:bodyPr wrap="none" anchor="ctr"/>
          <a:lstStyle/>
          <a:p>
            <a:endParaRPr lang="es-ES"/>
          </a:p>
        </p:txBody>
      </p:sp>
      <p:sp>
        <p:nvSpPr>
          <p:cNvPr id="513100" name="Text Box 76"/>
          <p:cNvSpPr txBox="1">
            <a:spLocks noChangeArrowheads="1"/>
          </p:cNvSpPr>
          <p:nvPr/>
        </p:nvSpPr>
        <p:spPr bwMode="auto">
          <a:xfrm>
            <a:off x="2339975" y="2932113"/>
            <a:ext cx="1079500" cy="496887"/>
          </a:xfrm>
          <a:prstGeom prst="rect">
            <a:avLst/>
          </a:prstGeom>
          <a:noFill/>
          <a:ln w="9525" algn="ctr">
            <a:noFill/>
            <a:miter lim="800000"/>
            <a:headEnd/>
            <a:tailEnd/>
          </a:ln>
          <a:effectLst/>
        </p:spPr>
        <p:txBody>
          <a:bodyPr>
            <a:spAutoFit/>
          </a:bodyPr>
          <a:lstStyle/>
          <a:p>
            <a:pPr>
              <a:lnSpc>
                <a:spcPct val="70000"/>
              </a:lnSpc>
              <a:spcBef>
                <a:spcPct val="50000"/>
              </a:spcBef>
            </a:pPr>
            <a:r>
              <a:rPr lang="es-CO" sz="1400"/>
              <a:t>Ministerio </a:t>
            </a:r>
          </a:p>
          <a:p>
            <a:pPr>
              <a:lnSpc>
                <a:spcPct val="70000"/>
              </a:lnSpc>
              <a:spcBef>
                <a:spcPct val="50000"/>
              </a:spcBef>
            </a:pPr>
            <a:r>
              <a:rPr lang="es-CO" sz="1400"/>
              <a:t>Hacienda</a:t>
            </a:r>
          </a:p>
        </p:txBody>
      </p:sp>
      <p:sp>
        <p:nvSpPr>
          <p:cNvPr id="513102" name="Line 78"/>
          <p:cNvSpPr>
            <a:spLocks noChangeShapeType="1"/>
          </p:cNvSpPr>
          <p:nvPr/>
        </p:nvSpPr>
        <p:spPr bwMode="auto">
          <a:xfrm flipV="1">
            <a:off x="6588125" y="4076700"/>
            <a:ext cx="431800" cy="0"/>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513103" name="Line 79"/>
          <p:cNvSpPr>
            <a:spLocks noChangeShapeType="1"/>
          </p:cNvSpPr>
          <p:nvPr/>
        </p:nvSpPr>
        <p:spPr bwMode="auto">
          <a:xfrm>
            <a:off x="4787900" y="2565400"/>
            <a:ext cx="2449513" cy="287338"/>
          </a:xfrm>
          <a:prstGeom prst="line">
            <a:avLst/>
          </a:prstGeom>
          <a:noFill/>
          <a:ln w="19050">
            <a:solidFill>
              <a:schemeClr val="tx1"/>
            </a:solidFill>
            <a:round/>
            <a:headEnd type="triangle" w="med" len="med"/>
            <a:tailEnd type="triangle" w="med" len="med"/>
          </a:ln>
          <a:effectLst/>
        </p:spPr>
        <p:txBody>
          <a:bodyPr wrap="none" anchor="ctr"/>
          <a:lstStyle/>
          <a:p>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50915"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50916"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50917"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50918" name="Text Box 6"/>
          <p:cNvSpPr txBox="1">
            <a:spLocks noChangeArrowheads="1"/>
          </p:cNvSpPr>
          <p:nvPr/>
        </p:nvSpPr>
        <p:spPr bwMode="auto">
          <a:xfrm>
            <a:off x="539750" y="1484313"/>
            <a:ext cx="8135938" cy="4656137"/>
          </a:xfrm>
          <a:prstGeom prst="rect">
            <a:avLst/>
          </a:prstGeom>
          <a:noFill/>
          <a:ln w="9525">
            <a:noFill/>
            <a:miter lim="800000"/>
            <a:headEnd/>
            <a:tailEnd/>
          </a:ln>
          <a:effectLst/>
        </p:spPr>
        <p:txBody>
          <a:bodyPr>
            <a:spAutoFit/>
          </a:bodyPr>
          <a:lstStyle/>
          <a:p>
            <a:pPr marL="495300" indent="-495300">
              <a:spcBef>
                <a:spcPct val="50000"/>
              </a:spcBef>
            </a:pPr>
            <a:r>
              <a:rPr lang="en-US" sz="2400" b="1">
                <a:latin typeface="Arial" pitchFamily="34" charset="0"/>
                <a:cs typeface="Times New Roman" pitchFamily="18" charset="0"/>
              </a:rPr>
              <a:t>National Department of Planning - DNP</a:t>
            </a:r>
            <a:endParaRPr lang="es-CO" sz="2400" b="1">
              <a:latin typeface="Arial" pitchFamily="34" charset="0"/>
            </a:endParaRPr>
          </a:p>
          <a:p>
            <a:pPr marL="495300" indent="-495300">
              <a:spcBef>
                <a:spcPct val="50000"/>
              </a:spcBef>
            </a:pPr>
            <a:endParaRPr lang="es-CO" sz="2400" b="1">
              <a:latin typeface="Arial" pitchFamily="34" charset="0"/>
            </a:endParaRPr>
          </a:p>
          <a:p>
            <a:pPr marL="495300" indent="-495300" algn="just">
              <a:spcBef>
                <a:spcPct val="50000"/>
              </a:spcBef>
              <a:buFontTx/>
              <a:buAutoNum type="romanLcPeriod"/>
            </a:pPr>
            <a:r>
              <a:rPr lang="en-US" sz="2400">
                <a:latin typeface="Arial" pitchFamily="34" charset="0"/>
                <a:cs typeface="Times New Roman" pitchFamily="18" charset="0"/>
              </a:rPr>
              <a:t>Technical agency reporting to the President of the Republic’s Office.</a:t>
            </a:r>
          </a:p>
          <a:p>
            <a:pPr marL="495300" indent="-495300" algn="just">
              <a:spcBef>
                <a:spcPct val="50000"/>
              </a:spcBef>
              <a:buFontTx/>
              <a:buAutoNum type="romanLcPeriod"/>
            </a:pPr>
            <a:r>
              <a:rPr lang="en-US" sz="2400">
                <a:latin typeface="Arial" pitchFamily="34" charset="0"/>
                <a:cs typeface="Times New Roman" pitchFamily="18" charset="0"/>
              </a:rPr>
              <a:t>Responsible for defining and fostering the implementation of the country’s strategic planning through the National Development Plan.</a:t>
            </a:r>
          </a:p>
          <a:p>
            <a:pPr marL="495300" indent="-495300" algn="just">
              <a:spcBef>
                <a:spcPct val="50000"/>
              </a:spcBef>
              <a:buFontTx/>
              <a:buAutoNum type="romanLcPeriod"/>
            </a:pPr>
            <a:r>
              <a:rPr lang="en-US" sz="2400">
                <a:latin typeface="Arial" pitchFamily="34" charset="0"/>
                <a:cs typeface="Times New Roman" pitchFamily="18" charset="0"/>
              </a:rPr>
              <a:t>Executive branch roles </a:t>
            </a:r>
            <a:r>
              <a:rPr lang="en-US" sz="2400" i="1">
                <a:latin typeface="Arial" pitchFamily="34" charset="0"/>
                <a:cs typeface="Times New Roman" pitchFamily="18" charset="0"/>
              </a:rPr>
              <a:t>similar</a:t>
            </a:r>
            <a:r>
              <a:rPr lang="en-US" sz="2400">
                <a:latin typeface="Arial" pitchFamily="34" charset="0"/>
                <a:cs typeface="Times New Roman" pitchFamily="18" charset="0"/>
              </a:rPr>
              <a:t> to the Governance and Coordination role within PFS</a:t>
            </a:r>
            <a:r>
              <a:rPr lang="es-ES" sz="2400">
                <a:latin typeface="Arial" pitchFamily="34" charset="0"/>
              </a:rPr>
              <a:t> </a:t>
            </a:r>
            <a:r>
              <a:rPr lang="es-CO" sz="2400">
                <a:latin typeface="Arial" pitchFamily="34" charset="0"/>
              </a:rPr>
              <a:t>.</a:t>
            </a:r>
          </a:p>
          <a:p>
            <a:pPr marL="495300" indent="-495300" algn="just">
              <a:spcBef>
                <a:spcPct val="50000"/>
              </a:spcBef>
              <a:buFontTx/>
              <a:buAutoNum type="romanLcPeriod"/>
            </a:pPr>
            <a:endParaRPr lang="es-CO" sz="2400" b="1">
              <a:latin typeface="Arial" pitchFamily="34" charset="0"/>
            </a:endParaRPr>
          </a:p>
        </p:txBody>
      </p:sp>
      <p:sp>
        <p:nvSpPr>
          <p:cNvPr id="550919" name="Text Box 7"/>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47843"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47844"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47845"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47846" name="Text Box 6"/>
          <p:cNvSpPr txBox="1">
            <a:spLocks noChangeArrowheads="1"/>
          </p:cNvSpPr>
          <p:nvPr/>
        </p:nvSpPr>
        <p:spPr bwMode="auto">
          <a:xfrm>
            <a:off x="539750" y="1196975"/>
            <a:ext cx="8135938" cy="4656138"/>
          </a:xfrm>
          <a:prstGeom prst="rect">
            <a:avLst/>
          </a:prstGeom>
          <a:noFill/>
          <a:ln w="9525">
            <a:noFill/>
            <a:miter lim="800000"/>
            <a:headEnd/>
            <a:tailEnd/>
          </a:ln>
          <a:effectLst/>
        </p:spPr>
        <p:txBody>
          <a:bodyPr>
            <a:spAutoFit/>
          </a:bodyPr>
          <a:lstStyle/>
          <a:p>
            <a:pPr marL="495300" indent="-495300" algn="l">
              <a:spcBef>
                <a:spcPct val="50000"/>
              </a:spcBef>
            </a:pPr>
            <a:r>
              <a:rPr lang="en-US" sz="2400" b="1" i="1">
                <a:latin typeface="Arial" pitchFamily="34" charset="0"/>
                <a:cs typeface="Times New Roman" pitchFamily="18" charset="0"/>
              </a:rPr>
              <a:t>Governance</a:t>
            </a:r>
            <a:endParaRPr lang="es-CO" sz="2400" b="1" i="1">
              <a:latin typeface="Arial" pitchFamily="34" charset="0"/>
            </a:endParaRPr>
          </a:p>
          <a:p>
            <a:pPr marL="495300" indent="-495300" algn="just">
              <a:spcBef>
                <a:spcPct val="50000"/>
              </a:spcBef>
              <a:buFontTx/>
              <a:buAutoNum type="romanLcPeriod"/>
            </a:pPr>
            <a:r>
              <a:rPr lang="en-US" sz="2400">
                <a:latin typeface="Arial" pitchFamily="34" charset="0"/>
                <a:cs typeface="Times New Roman" pitchFamily="18" charset="0"/>
              </a:rPr>
              <a:t>Design of National Development Plan: Technical design and </a:t>
            </a:r>
            <a:r>
              <a:rPr lang="en-US" sz="2400" i="1">
                <a:latin typeface="Arial" pitchFamily="34" charset="0"/>
                <a:cs typeface="Times New Roman" pitchFamily="18" charset="0"/>
              </a:rPr>
              <a:t>agreements</a:t>
            </a:r>
            <a:r>
              <a:rPr lang="en-US" sz="2400">
                <a:latin typeface="Arial" pitchFamily="34" charset="0"/>
                <a:cs typeface="Times New Roman" pitchFamily="18" charset="0"/>
              </a:rPr>
              <a:t> (President’s office, ministries, National Planning Council, Congress).</a:t>
            </a:r>
          </a:p>
          <a:p>
            <a:pPr marL="495300" indent="-495300" algn="just">
              <a:spcBef>
                <a:spcPct val="50000"/>
              </a:spcBef>
              <a:buFontTx/>
              <a:buAutoNum type="romanLcPeriod"/>
            </a:pPr>
            <a:r>
              <a:rPr lang="en-US" sz="2400">
                <a:latin typeface="Arial" pitchFamily="34" charset="0"/>
                <a:cs typeface="Times New Roman" pitchFamily="18" charset="0"/>
              </a:rPr>
              <a:t>Preparing and monitoring the execution and assessment of policies, general plans, programs and projects: design, analysis and feasibility – sustainability.</a:t>
            </a:r>
          </a:p>
          <a:p>
            <a:pPr marL="495300" indent="-495300" algn="just">
              <a:spcBef>
                <a:spcPct val="50000"/>
              </a:spcBef>
              <a:buFontTx/>
              <a:buAutoNum type="romanLcPeriod"/>
            </a:pPr>
            <a:r>
              <a:rPr lang="en-US" sz="2400">
                <a:latin typeface="Arial" pitchFamily="34" charset="0"/>
                <a:cs typeface="Times New Roman" pitchFamily="18" charset="0"/>
              </a:rPr>
              <a:t>Prioritizing Annual Operational Investment Plan (POAI) programs and projects for inclusion in the Annual Budget Law</a:t>
            </a:r>
            <a:r>
              <a:rPr lang="es-ES" sz="2400">
                <a:latin typeface="Arial" pitchFamily="34" charset="0"/>
              </a:rPr>
              <a:t>.</a:t>
            </a:r>
            <a:endParaRPr lang="es-CO" sz="2400">
              <a:latin typeface="Arial" pitchFamily="34" charset="0"/>
            </a:endParaRPr>
          </a:p>
        </p:txBody>
      </p:sp>
      <p:sp>
        <p:nvSpPr>
          <p:cNvPr id="547847" name="Text Box 7"/>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48867"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48868"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48869"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48870" name="Text Box 6"/>
          <p:cNvSpPr txBox="1">
            <a:spLocks noChangeArrowheads="1"/>
          </p:cNvSpPr>
          <p:nvPr/>
        </p:nvSpPr>
        <p:spPr bwMode="auto">
          <a:xfrm>
            <a:off x="539750" y="1397000"/>
            <a:ext cx="8135938" cy="4656138"/>
          </a:xfrm>
          <a:prstGeom prst="rect">
            <a:avLst/>
          </a:prstGeom>
          <a:noFill/>
          <a:ln w="9525">
            <a:noFill/>
            <a:miter lim="800000"/>
            <a:headEnd/>
            <a:tailEnd/>
          </a:ln>
          <a:effectLst/>
        </p:spPr>
        <p:txBody>
          <a:bodyPr>
            <a:spAutoFit/>
          </a:bodyPr>
          <a:lstStyle/>
          <a:p>
            <a:pPr marL="495300" indent="-495300" algn="l">
              <a:spcBef>
                <a:spcPct val="50000"/>
              </a:spcBef>
            </a:pPr>
            <a:r>
              <a:rPr lang="en-US" sz="2400" b="1" i="1">
                <a:latin typeface="Arial" pitchFamily="34" charset="0"/>
                <a:cs typeface="Times New Roman" pitchFamily="18" charset="0"/>
              </a:rPr>
              <a:t>Governance</a:t>
            </a:r>
            <a:endParaRPr lang="es-CO" sz="2400" b="1" i="1">
              <a:latin typeface="Arial" pitchFamily="34" charset="0"/>
            </a:endParaRPr>
          </a:p>
          <a:p>
            <a:pPr marL="495300" indent="-495300" algn="just">
              <a:spcBef>
                <a:spcPct val="50000"/>
              </a:spcBef>
              <a:buFontTx/>
              <a:buAutoNum type="romanLcPeriod" startAt="4"/>
            </a:pPr>
            <a:r>
              <a:rPr lang="en-US" sz="2400">
                <a:latin typeface="Arial" pitchFamily="34" charset="0"/>
                <a:cs typeface="Times New Roman" pitchFamily="18" charset="0"/>
              </a:rPr>
              <a:t>Preparing the General Revenue Sharing System distribution. Decentralization evaluation and monitoring.</a:t>
            </a:r>
          </a:p>
          <a:p>
            <a:pPr marL="495300" indent="-495300" algn="just">
              <a:spcBef>
                <a:spcPct val="50000"/>
              </a:spcBef>
              <a:buFontTx/>
              <a:buAutoNum type="romanLcPeriod" startAt="4"/>
            </a:pPr>
            <a:r>
              <a:rPr lang="en-US" sz="2400">
                <a:latin typeface="Arial" pitchFamily="34" charset="0"/>
                <a:cs typeface="Times New Roman" pitchFamily="18" charset="0"/>
              </a:rPr>
              <a:t>Evaluating domestic and foreign investment (lending).</a:t>
            </a:r>
          </a:p>
          <a:p>
            <a:pPr marL="495300" indent="-495300" algn="just">
              <a:spcBef>
                <a:spcPct val="50000"/>
              </a:spcBef>
              <a:buFontTx/>
              <a:buAutoNum type="romanLcPeriod" startAt="4"/>
            </a:pPr>
            <a:r>
              <a:rPr lang="en-US" sz="2400">
                <a:latin typeface="Arial" pitchFamily="34" charset="0"/>
                <a:cs typeface="Times New Roman" pitchFamily="18" charset="0"/>
              </a:rPr>
              <a:t>Technical Secretariat of the </a:t>
            </a:r>
            <a:r>
              <a:rPr lang="en-US" sz="2400">
                <a:solidFill>
                  <a:srgbClr val="000000"/>
                </a:solidFill>
                <a:latin typeface="Arial" pitchFamily="34" charset="0"/>
                <a:cs typeface="Times New Roman" pitchFamily="18" charset="0"/>
              </a:rPr>
              <a:t>National Social and Economic Policy Council (Conpes).</a:t>
            </a:r>
            <a:endParaRPr lang="en-US" sz="2400">
              <a:latin typeface="Arial" pitchFamily="34" charset="0"/>
              <a:cs typeface="Times New Roman" pitchFamily="18" charset="0"/>
            </a:endParaRPr>
          </a:p>
          <a:p>
            <a:pPr marL="495300" indent="-495300" algn="just">
              <a:spcBef>
                <a:spcPct val="50000"/>
              </a:spcBef>
              <a:buFontTx/>
              <a:buAutoNum type="romanLcPeriod" startAt="4"/>
            </a:pPr>
            <a:r>
              <a:rPr lang="en-US" sz="2400">
                <a:latin typeface="Arial" pitchFamily="34" charset="0"/>
                <a:cs typeface="Times New Roman" pitchFamily="18" charset="0"/>
              </a:rPr>
              <a:t>Steering the </a:t>
            </a:r>
            <a:r>
              <a:rPr lang="en-US" sz="2400">
                <a:solidFill>
                  <a:srgbClr val="000000"/>
                </a:solidFill>
                <a:latin typeface="Arial" pitchFamily="34" charset="0"/>
                <a:cs typeface="Times New Roman" pitchFamily="18" charset="0"/>
              </a:rPr>
              <a:t>Public Administration Renovation Program (PRAP)</a:t>
            </a:r>
            <a:r>
              <a:rPr lang="es-CO" sz="2400">
                <a:latin typeface="Arial" pitchFamily="34" charset="0"/>
              </a:rPr>
              <a:t>.</a:t>
            </a:r>
          </a:p>
          <a:p>
            <a:pPr marL="495300" indent="-495300" algn="just">
              <a:spcBef>
                <a:spcPct val="50000"/>
              </a:spcBef>
              <a:buFontTx/>
              <a:buAutoNum type="romanLcPeriod" startAt="4"/>
            </a:pPr>
            <a:endParaRPr lang="es-CO" sz="2400">
              <a:latin typeface="Arial" pitchFamily="34" charset="0"/>
            </a:endParaRPr>
          </a:p>
        </p:txBody>
      </p:sp>
      <p:sp>
        <p:nvSpPr>
          <p:cNvPr id="548871" name="Text Box 7"/>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ChangeArrowheads="1"/>
          </p:cNvSpPr>
          <p:nvPr/>
        </p:nvSpPr>
        <p:spPr bwMode="auto">
          <a:xfrm>
            <a:off x="0" y="0"/>
            <a:ext cx="9144000" cy="1052513"/>
          </a:xfrm>
          <a:prstGeom prst="rect">
            <a:avLst/>
          </a:prstGeom>
          <a:solidFill>
            <a:schemeClr val="bg1"/>
          </a:solidFill>
          <a:ln w="9525">
            <a:noFill/>
            <a:miter lim="800000"/>
            <a:headEnd/>
            <a:tailEnd/>
          </a:ln>
          <a:effectLst/>
        </p:spPr>
        <p:txBody>
          <a:bodyPr wrap="none" anchor="ctr"/>
          <a:lstStyle/>
          <a:p>
            <a:endParaRPr lang="en-US"/>
          </a:p>
        </p:txBody>
      </p:sp>
      <p:sp>
        <p:nvSpPr>
          <p:cNvPr id="549891" name="Rectangle 3"/>
          <p:cNvSpPr>
            <a:spLocks noChangeArrowheads="1"/>
          </p:cNvSpPr>
          <p:nvPr/>
        </p:nvSpPr>
        <p:spPr bwMode="auto">
          <a:xfrm>
            <a:off x="0" y="-26988"/>
            <a:ext cx="9144000" cy="1125538"/>
          </a:xfrm>
          <a:prstGeom prst="rect">
            <a:avLst/>
          </a:prstGeom>
          <a:solidFill>
            <a:srgbClr val="EAEAEA"/>
          </a:solidFill>
          <a:ln w="9525">
            <a:noFill/>
            <a:miter lim="800000"/>
            <a:headEnd/>
            <a:tailEnd/>
          </a:ln>
          <a:effectLst/>
        </p:spPr>
        <p:txBody>
          <a:bodyPr wrap="none" anchor="ctr"/>
          <a:lstStyle/>
          <a:p>
            <a:endParaRPr lang="en-US"/>
          </a:p>
        </p:txBody>
      </p:sp>
      <p:pic>
        <p:nvPicPr>
          <p:cNvPr id="549892" name="Picture 4" descr="DNP"/>
          <p:cNvPicPr>
            <a:picLocks noChangeAspect="1" noChangeArrowheads="1"/>
          </p:cNvPicPr>
          <p:nvPr/>
        </p:nvPicPr>
        <p:blipFill>
          <a:blip r:embed="rId2" cstate="print"/>
          <a:srcRect/>
          <a:stretch>
            <a:fillRect/>
          </a:stretch>
        </p:blipFill>
        <p:spPr bwMode="auto">
          <a:xfrm>
            <a:off x="7164388" y="161925"/>
            <a:ext cx="1763712" cy="647700"/>
          </a:xfrm>
          <a:prstGeom prst="rect">
            <a:avLst/>
          </a:prstGeom>
          <a:noFill/>
        </p:spPr>
      </p:pic>
      <p:sp>
        <p:nvSpPr>
          <p:cNvPr id="549893" name="Rectangle 5"/>
          <p:cNvSpPr>
            <a:spLocks noChangeArrowheads="1"/>
          </p:cNvSpPr>
          <p:nvPr/>
        </p:nvSpPr>
        <p:spPr bwMode="auto">
          <a:xfrm>
            <a:off x="0" y="6021388"/>
            <a:ext cx="9144000" cy="836612"/>
          </a:xfrm>
          <a:prstGeom prst="rect">
            <a:avLst/>
          </a:prstGeom>
          <a:solidFill>
            <a:srgbClr val="EAEAEA"/>
          </a:solidFill>
          <a:ln w="9525">
            <a:noFill/>
            <a:miter lim="800000"/>
            <a:headEnd/>
            <a:tailEnd/>
          </a:ln>
          <a:effectLst/>
        </p:spPr>
        <p:txBody>
          <a:bodyPr wrap="none" anchor="ctr"/>
          <a:lstStyle/>
          <a:p>
            <a:endParaRPr lang="en-US"/>
          </a:p>
        </p:txBody>
      </p:sp>
      <p:sp>
        <p:nvSpPr>
          <p:cNvPr id="549894" name="Text Box 6"/>
          <p:cNvSpPr txBox="1">
            <a:spLocks noChangeArrowheads="1"/>
          </p:cNvSpPr>
          <p:nvPr/>
        </p:nvSpPr>
        <p:spPr bwMode="auto">
          <a:xfrm>
            <a:off x="539750" y="2000250"/>
            <a:ext cx="8135938" cy="3013075"/>
          </a:xfrm>
          <a:prstGeom prst="rect">
            <a:avLst/>
          </a:prstGeom>
          <a:noFill/>
          <a:ln w="9525">
            <a:noFill/>
            <a:miter lim="800000"/>
            <a:headEnd/>
            <a:tailEnd/>
          </a:ln>
          <a:effectLst/>
        </p:spPr>
        <p:txBody>
          <a:bodyPr>
            <a:spAutoFit/>
          </a:bodyPr>
          <a:lstStyle/>
          <a:p>
            <a:pPr marL="495300" indent="-495300" algn="l">
              <a:spcBef>
                <a:spcPct val="50000"/>
              </a:spcBef>
            </a:pPr>
            <a:r>
              <a:rPr lang="en-US" sz="2400" b="1" i="1">
                <a:latin typeface="Arial" pitchFamily="34" charset="0"/>
                <a:cs typeface="Times New Roman" pitchFamily="18" charset="0"/>
              </a:rPr>
              <a:t>Coordination</a:t>
            </a:r>
            <a:endParaRPr lang="es-CO" sz="2400" b="1" i="1">
              <a:latin typeface="Arial" pitchFamily="34" charset="0"/>
            </a:endParaRPr>
          </a:p>
          <a:p>
            <a:pPr marL="495300" indent="-495300" algn="just">
              <a:spcBef>
                <a:spcPct val="50000"/>
              </a:spcBef>
              <a:buClr>
                <a:schemeClr val="tx1"/>
              </a:buClr>
              <a:buSzPct val="100000"/>
              <a:buFontTx/>
              <a:buAutoNum type="romanLcPeriod"/>
            </a:pPr>
            <a:r>
              <a:rPr lang="en-US" sz="2400">
                <a:latin typeface="Arial" pitchFamily="34" charset="0"/>
                <a:cs typeface="Times New Roman" pitchFamily="18" charset="0"/>
              </a:rPr>
              <a:t>Coordinating and fostering fulfillment of the public investment policies to ensure consistency with PND (National Development Plan).</a:t>
            </a:r>
          </a:p>
          <a:p>
            <a:pPr marL="495300" indent="-495300" algn="just">
              <a:spcBef>
                <a:spcPct val="50000"/>
              </a:spcBef>
              <a:buClr>
                <a:schemeClr val="tx1"/>
              </a:buClr>
              <a:buSzPct val="100000"/>
              <a:buFontTx/>
              <a:buAutoNum type="romanLcPeriod"/>
            </a:pPr>
            <a:r>
              <a:rPr lang="en-US" sz="2400">
                <a:latin typeface="Arial" pitchFamily="34" charset="0"/>
                <a:cs typeface="Times New Roman" pitchFamily="18" charset="0"/>
              </a:rPr>
              <a:t>Promoting activities oriented to strengthening the public management decentralization and modernization processes</a:t>
            </a:r>
            <a:r>
              <a:rPr lang="es-ES" sz="2400">
                <a:latin typeface="Arial" pitchFamily="34" charset="0"/>
              </a:rPr>
              <a:t>.</a:t>
            </a:r>
            <a:endParaRPr lang="es-CO" sz="2400">
              <a:latin typeface="Arial" pitchFamily="34" charset="0"/>
            </a:endParaRPr>
          </a:p>
        </p:txBody>
      </p:sp>
      <p:sp>
        <p:nvSpPr>
          <p:cNvPr id="549895" name="Text Box 7"/>
          <p:cNvSpPr txBox="1">
            <a:spLocks noChangeArrowheads="1"/>
          </p:cNvSpPr>
          <p:nvPr/>
        </p:nvSpPr>
        <p:spPr bwMode="auto">
          <a:xfrm>
            <a:off x="0" y="379413"/>
            <a:ext cx="7092950" cy="457200"/>
          </a:xfrm>
          <a:prstGeom prst="rect">
            <a:avLst/>
          </a:prstGeom>
          <a:noFill/>
          <a:ln w="9525">
            <a:noFill/>
            <a:miter lim="800000"/>
            <a:headEnd/>
            <a:tailEnd/>
          </a:ln>
          <a:effectLst/>
        </p:spPr>
        <p:txBody>
          <a:bodyPr>
            <a:spAutoFit/>
          </a:bodyPr>
          <a:lstStyle/>
          <a:p>
            <a:pPr marL="457200" indent="-457200">
              <a:spcBef>
                <a:spcPct val="50000"/>
              </a:spcBef>
            </a:pPr>
            <a:r>
              <a:rPr lang="en-US" sz="2400" b="1">
                <a:latin typeface="Arial" pitchFamily="34" charset="0"/>
                <a:cs typeface="Times New Roman" pitchFamily="18" charset="0"/>
              </a:rPr>
              <a:t>Governance/Coordination Subsystem (GCSS)</a:t>
            </a:r>
            <a:endParaRPr lang="es-CO" sz="2400" b="1">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_tradnl"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_tradnl"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12651</TotalTime>
  <Words>931</Words>
  <Application>Microsoft Office PowerPoint</Application>
  <PresentationFormat>On-screen Show (4:3)</PresentationFormat>
  <Paragraphs>151</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Times New Roman</vt:lpstr>
      <vt:lpstr>Arial Narrow</vt:lpstr>
      <vt:lpstr>Arial</vt:lpstr>
      <vt:lpstr>Wingdings</vt:lpstr>
      <vt:lpstr>Blank</vt:lpstr>
      <vt:lpstr>CorelDRAW 10.0 Gráfico</vt:lpstr>
      <vt:lpstr>Slide 1</vt:lpstr>
      <vt:lpstr>Slide 2</vt:lpstr>
      <vt:lpstr>Slide 3</vt:lpstr>
      <vt:lpstr>Slide 4</vt:lpstr>
      <vt:lpstr>Poverty-Fighting System (PFS)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Administrador</dc:creator>
  <cp:lastModifiedBy>anarod</cp:lastModifiedBy>
  <cp:revision>474</cp:revision>
  <dcterms:created xsi:type="dcterms:W3CDTF">2002-10-22T21:54:22Z</dcterms:created>
  <dcterms:modified xsi:type="dcterms:W3CDTF">2010-07-11T22:39:39Z</dcterms:modified>
</cp:coreProperties>
</file>