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handoutMasterIdLst>
    <p:handoutMasterId r:id="rId42"/>
  </p:handoutMasterIdLst>
  <p:sldIdLst>
    <p:sldId id="257" r:id="rId2"/>
    <p:sldId id="297" r:id="rId3"/>
    <p:sldId id="258" r:id="rId4"/>
    <p:sldId id="288" r:id="rId5"/>
    <p:sldId id="259" r:id="rId6"/>
    <p:sldId id="284" r:id="rId7"/>
    <p:sldId id="281" r:id="rId8"/>
    <p:sldId id="260" r:id="rId9"/>
    <p:sldId id="291" r:id="rId10"/>
    <p:sldId id="261" r:id="rId11"/>
    <p:sldId id="262" r:id="rId12"/>
    <p:sldId id="290" r:id="rId13"/>
    <p:sldId id="285" r:id="rId14"/>
    <p:sldId id="287" r:id="rId15"/>
    <p:sldId id="264" r:id="rId16"/>
    <p:sldId id="265" r:id="rId17"/>
    <p:sldId id="266" r:id="rId18"/>
    <p:sldId id="267" r:id="rId19"/>
    <p:sldId id="286" r:id="rId20"/>
    <p:sldId id="306" r:id="rId21"/>
    <p:sldId id="269" r:id="rId22"/>
    <p:sldId id="292" r:id="rId23"/>
    <p:sldId id="293" r:id="rId24"/>
    <p:sldId id="294" r:id="rId25"/>
    <p:sldId id="295" r:id="rId26"/>
    <p:sldId id="296" r:id="rId27"/>
    <p:sldId id="307" r:id="rId28"/>
    <p:sldId id="271" r:id="rId29"/>
    <p:sldId id="303" r:id="rId30"/>
    <p:sldId id="272" r:id="rId31"/>
    <p:sldId id="308" r:id="rId32"/>
    <p:sldId id="298" r:id="rId33"/>
    <p:sldId id="309" r:id="rId34"/>
    <p:sldId id="299" r:id="rId35"/>
    <p:sldId id="273" r:id="rId36"/>
    <p:sldId id="274" r:id="rId37"/>
    <p:sldId id="275" r:id="rId38"/>
    <p:sldId id="277" r:id="rId39"/>
    <p:sldId id="310" r:id="rId40"/>
    <p:sldId id="278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6" autoAdjust="0"/>
    <p:restoredTop sz="90939" autoAdjust="0"/>
  </p:normalViewPr>
  <p:slideViewPr>
    <p:cSldViewPr>
      <p:cViewPr varScale="1">
        <p:scale>
          <a:sx n="61" d="100"/>
          <a:sy n="61" d="100"/>
        </p:scale>
        <p:origin x="-4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FD32D7-350B-4B6D-B194-B915EDF2951A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4100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1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2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3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2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4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119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-898525"/>
            <a:ext cx="7772400" cy="3382963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s-ES"/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s-ES"/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E7412A5-9D8D-486E-AADB-F6643E736A8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8E783-3D8C-4CB8-A1D6-B5495E69FC2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ABAD2-6DB3-4BA2-84CB-E61E54AC619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73163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5E9EE2D-82D6-4CE8-AA28-643725BA298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B49E7-669C-4AD7-B73F-FDD21758115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A88D3-7841-4559-9CF9-1F7DFA6DE60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91E49E-FB22-401C-AEE8-0450221BAAD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E18A-6E38-4232-B7DA-AF3299CE3DC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5F4F4-80B8-4375-9E01-22001A2866C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546D07-1F0B-4429-9502-D6A7D4052A1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CBD55-9860-4CF5-A0EF-D1E364C33EF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FC243-7520-435F-A1B5-C2BFA7ABAE2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2">
                <a:gamma/>
                <a:tint val="0"/>
                <a:invGamma/>
              </a:schemeClr>
            </a:gs>
            <a:gs pos="100000">
              <a:schemeClr val="bg2"/>
            </a:gs>
          </a:gsLst>
          <a:lin ang="18900000" scaled="1"/>
        </a:gra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fld id="{F7511C96-8E7F-4C65-B1A1-D2C49A4A919F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MX" sz="4000" b="1">
                <a:solidFill>
                  <a:schemeClr val="accent2"/>
                </a:solidFill>
              </a:rPr>
              <a:t>Poverty Conditions </a:t>
            </a:r>
          </a:p>
          <a:p>
            <a:pPr algn="ctr">
              <a:buFont typeface="Wingdings" pitchFamily="2" charset="2"/>
              <a:buNone/>
            </a:pPr>
            <a:r>
              <a:rPr lang="es-MX" sz="4000" b="1">
                <a:solidFill>
                  <a:schemeClr val="accent2"/>
                </a:solidFill>
              </a:rPr>
              <a:t>and Policies for Development of Indigenous Peoples in Chile</a:t>
            </a:r>
          </a:p>
          <a:p>
            <a:pPr algn="ctr">
              <a:buFont typeface="Wingdings" pitchFamily="2" charset="2"/>
              <a:buNone/>
            </a:pPr>
            <a:endParaRPr lang="es-MX" sz="4000" b="1">
              <a:solidFill>
                <a:schemeClr val="accent2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s-MX" sz="2400">
                <a:solidFill>
                  <a:schemeClr val="accent2"/>
                </a:solidFill>
              </a:rPr>
              <a:t>May 2003</a:t>
            </a:r>
            <a:endParaRPr lang="es-ES" sz="24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/>
              <a:t>Socio-demographic Characteristics of Chile’s Indigenous Peoples</a:t>
            </a:r>
            <a:r>
              <a:rPr lang="es-MX" sz="3600"/>
              <a:t> </a:t>
            </a:r>
            <a:r>
              <a:rPr lang="es-MX" sz="3600" b="1">
                <a:solidFill>
                  <a:schemeClr val="accent2"/>
                </a:solidFill>
              </a:rPr>
              <a:t>Composition of the Indigenous Population</a:t>
            </a:r>
            <a:endParaRPr lang="es-ES" sz="3600" b="1">
              <a:solidFill>
                <a:schemeClr val="accent2"/>
              </a:solidFill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889125" y="5856288"/>
            <a:ext cx="57150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Source: Population and Household Census, 2002.</a:t>
            </a:r>
            <a:endParaRPr lang="es-ES"/>
          </a:p>
        </p:txBody>
      </p:sp>
      <p:grpSp>
        <p:nvGrpSpPr>
          <p:cNvPr id="29704" name="Group 8"/>
          <p:cNvGrpSpPr>
            <a:grpSpLocks noChangeAspect="1"/>
          </p:cNvGrpSpPr>
          <p:nvPr/>
        </p:nvGrpSpPr>
        <p:grpSpPr bwMode="auto">
          <a:xfrm>
            <a:off x="1154113" y="2293938"/>
            <a:ext cx="7494587" cy="3489325"/>
            <a:chOff x="727" y="1445"/>
            <a:chExt cx="4721" cy="2198"/>
          </a:xfrm>
        </p:grpSpPr>
        <p:sp>
          <p:nvSpPr>
            <p:cNvPr id="29703" name="AutoShape 7"/>
            <p:cNvSpPr>
              <a:spLocks noChangeAspect="1" noChangeArrowheads="1" noTextEdit="1"/>
            </p:cNvSpPr>
            <p:nvPr/>
          </p:nvSpPr>
          <p:spPr bwMode="auto">
            <a:xfrm>
              <a:off x="739" y="1458"/>
              <a:ext cx="4637" cy="2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05" name="Rectangle 9"/>
            <p:cNvSpPr>
              <a:spLocks noChangeArrowheads="1"/>
            </p:cNvSpPr>
            <p:nvPr/>
          </p:nvSpPr>
          <p:spPr bwMode="auto">
            <a:xfrm>
              <a:off x="739" y="1458"/>
              <a:ext cx="4649" cy="239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06" name="Rectangle 10"/>
            <p:cNvSpPr>
              <a:spLocks noChangeArrowheads="1"/>
            </p:cNvSpPr>
            <p:nvPr/>
          </p:nvSpPr>
          <p:spPr bwMode="auto">
            <a:xfrm>
              <a:off x="739" y="1684"/>
              <a:ext cx="4649" cy="1946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07" name="Rectangle 11"/>
            <p:cNvSpPr>
              <a:spLocks noChangeArrowheads="1"/>
            </p:cNvSpPr>
            <p:nvPr/>
          </p:nvSpPr>
          <p:spPr bwMode="auto">
            <a:xfrm>
              <a:off x="775" y="1471"/>
              <a:ext cx="10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  <a:latin typeface="Arial" pitchFamily="34" charset="0"/>
                </a:rPr>
                <a:t>Ethnic Group</a:t>
              </a:r>
              <a:endParaRPr lang="en-US"/>
            </a:p>
          </p:txBody>
        </p:sp>
        <p:sp>
          <p:nvSpPr>
            <p:cNvPr id="29708" name="Rectangle 12"/>
            <p:cNvSpPr>
              <a:spLocks noChangeArrowheads="1"/>
            </p:cNvSpPr>
            <p:nvPr/>
          </p:nvSpPr>
          <p:spPr bwMode="auto">
            <a:xfrm>
              <a:off x="3683" y="1471"/>
              <a:ext cx="25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  <a:latin typeface="Arial" pitchFamily="34" charset="0"/>
                </a:rPr>
                <a:t>No.</a:t>
              </a:r>
              <a:endParaRPr lang="en-US"/>
            </a:p>
          </p:txBody>
        </p:sp>
        <p:sp>
          <p:nvSpPr>
            <p:cNvPr id="29709" name="Rectangle 13"/>
            <p:cNvSpPr>
              <a:spLocks noChangeArrowheads="1"/>
            </p:cNvSpPr>
            <p:nvPr/>
          </p:nvSpPr>
          <p:spPr bwMode="auto">
            <a:xfrm>
              <a:off x="4804" y="1471"/>
              <a:ext cx="215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  <a:latin typeface="Arial" pitchFamily="34" charset="0"/>
                </a:rPr>
                <a:t>%</a:t>
              </a:r>
              <a:endParaRPr lang="en-US"/>
            </a:p>
          </p:txBody>
        </p:sp>
        <p:sp>
          <p:nvSpPr>
            <p:cNvPr id="29710" name="Rectangle 14"/>
            <p:cNvSpPr>
              <a:spLocks noChangeArrowheads="1"/>
            </p:cNvSpPr>
            <p:nvPr/>
          </p:nvSpPr>
          <p:spPr bwMode="auto">
            <a:xfrm>
              <a:off x="775" y="1697"/>
              <a:ext cx="35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Total</a:t>
              </a:r>
              <a:endParaRPr lang="en-US"/>
            </a:p>
          </p:txBody>
        </p:sp>
        <p:sp>
          <p:nvSpPr>
            <p:cNvPr id="29711" name="Rectangle 15"/>
            <p:cNvSpPr>
              <a:spLocks noChangeArrowheads="1"/>
            </p:cNvSpPr>
            <p:nvPr/>
          </p:nvSpPr>
          <p:spPr bwMode="auto">
            <a:xfrm>
              <a:off x="3755" y="1697"/>
              <a:ext cx="66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692.192</a:t>
              </a:r>
              <a:endParaRPr lang="en-US"/>
            </a:p>
          </p:txBody>
        </p:sp>
        <p:sp>
          <p:nvSpPr>
            <p:cNvPr id="29712" name="Rectangle 16"/>
            <p:cNvSpPr>
              <a:spLocks noChangeArrowheads="1"/>
            </p:cNvSpPr>
            <p:nvPr/>
          </p:nvSpPr>
          <p:spPr bwMode="auto">
            <a:xfrm>
              <a:off x="4971" y="1697"/>
              <a:ext cx="47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100,0</a:t>
              </a:r>
              <a:endParaRPr lang="en-US"/>
            </a:p>
          </p:txBody>
        </p:sp>
        <p:sp>
          <p:nvSpPr>
            <p:cNvPr id="29713" name="Rectangle 17"/>
            <p:cNvSpPr>
              <a:spLocks noChangeArrowheads="1"/>
            </p:cNvSpPr>
            <p:nvPr/>
          </p:nvSpPr>
          <p:spPr bwMode="auto">
            <a:xfrm>
              <a:off x="775" y="1910"/>
              <a:ext cx="75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Alacalufe</a:t>
              </a:r>
              <a:endParaRPr lang="en-US"/>
            </a:p>
          </p:txBody>
        </p:sp>
        <p:sp>
          <p:nvSpPr>
            <p:cNvPr id="29714" name="Rectangle 18"/>
            <p:cNvSpPr>
              <a:spLocks noChangeArrowheads="1"/>
            </p:cNvSpPr>
            <p:nvPr/>
          </p:nvSpPr>
          <p:spPr bwMode="auto">
            <a:xfrm>
              <a:off x="3922" y="1910"/>
              <a:ext cx="47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2.622</a:t>
              </a:r>
              <a:endParaRPr lang="en-US"/>
            </a:p>
          </p:txBody>
        </p:sp>
        <p:sp>
          <p:nvSpPr>
            <p:cNvPr id="29715" name="Rectangle 19"/>
            <p:cNvSpPr>
              <a:spLocks noChangeArrowheads="1"/>
            </p:cNvSpPr>
            <p:nvPr/>
          </p:nvSpPr>
          <p:spPr bwMode="auto">
            <a:xfrm>
              <a:off x="5138" y="1910"/>
              <a:ext cx="29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0,4</a:t>
              </a:r>
              <a:endParaRPr lang="en-US"/>
            </a:p>
          </p:txBody>
        </p:sp>
        <p:sp>
          <p:nvSpPr>
            <p:cNvPr id="29716" name="Rectangle 20"/>
            <p:cNvSpPr>
              <a:spLocks noChangeArrowheads="1"/>
            </p:cNvSpPr>
            <p:nvPr/>
          </p:nvSpPr>
          <p:spPr bwMode="auto">
            <a:xfrm>
              <a:off x="775" y="2123"/>
              <a:ext cx="90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Atacameño</a:t>
              </a:r>
              <a:endParaRPr lang="en-US"/>
            </a:p>
          </p:txBody>
        </p:sp>
        <p:sp>
          <p:nvSpPr>
            <p:cNvPr id="29717" name="Rectangle 21"/>
            <p:cNvSpPr>
              <a:spLocks noChangeArrowheads="1"/>
            </p:cNvSpPr>
            <p:nvPr/>
          </p:nvSpPr>
          <p:spPr bwMode="auto">
            <a:xfrm>
              <a:off x="3838" y="2123"/>
              <a:ext cx="5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21.015</a:t>
              </a:r>
              <a:endParaRPr lang="en-US"/>
            </a:p>
          </p:txBody>
        </p:sp>
        <p:sp>
          <p:nvSpPr>
            <p:cNvPr id="29718" name="Rectangle 22"/>
            <p:cNvSpPr>
              <a:spLocks noChangeArrowheads="1"/>
            </p:cNvSpPr>
            <p:nvPr/>
          </p:nvSpPr>
          <p:spPr bwMode="auto">
            <a:xfrm>
              <a:off x="5138" y="2123"/>
              <a:ext cx="29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3,0</a:t>
              </a:r>
              <a:endParaRPr lang="en-US"/>
            </a:p>
          </p:txBody>
        </p:sp>
        <p:sp>
          <p:nvSpPr>
            <p:cNvPr id="29719" name="Rectangle 23"/>
            <p:cNvSpPr>
              <a:spLocks noChangeArrowheads="1"/>
            </p:cNvSpPr>
            <p:nvPr/>
          </p:nvSpPr>
          <p:spPr bwMode="auto">
            <a:xfrm>
              <a:off x="775" y="2337"/>
              <a:ext cx="63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Aymara</a:t>
              </a:r>
              <a:endParaRPr lang="en-US"/>
            </a:p>
          </p:txBody>
        </p:sp>
        <p:sp>
          <p:nvSpPr>
            <p:cNvPr id="29720" name="Rectangle 24"/>
            <p:cNvSpPr>
              <a:spLocks noChangeArrowheads="1"/>
            </p:cNvSpPr>
            <p:nvPr/>
          </p:nvSpPr>
          <p:spPr bwMode="auto">
            <a:xfrm>
              <a:off x="3838" y="2337"/>
              <a:ext cx="57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48.501</a:t>
              </a:r>
              <a:endParaRPr lang="en-US"/>
            </a:p>
          </p:txBody>
        </p:sp>
        <p:sp>
          <p:nvSpPr>
            <p:cNvPr id="29721" name="Rectangle 25"/>
            <p:cNvSpPr>
              <a:spLocks noChangeArrowheads="1"/>
            </p:cNvSpPr>
            <p:nvPr/>
          </p:nvSpPr>
          <p:spPr bwMode="auto">
            <a:xfrm>
              <a:off x="5138" y="2337"/>
              <a:ext cx="29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7,0</a:t>
              </a:r>
              <a:endParaRPr lang="en-US"/>
            </a:p>
          </p:txBody>
        </p:sp>
        <p:sp>
          <p:nvSpPr>
            <p:cNvPr id="29722" name="Rectangle 26"/>
            <p:cNvSpPr>
              <a:spLocks noChangeArrowheads="1"/>
            </p:cNvSpPr>
            <p:nvPr/>
          </p:nvSpPr>
          <p:spPr bwMode="auto">
            <a:xfrm>
              <a:off x="775" y="2550"/>
              <a:ext cx="44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Colla</a:t>
              </a:r>
              <a:endParaRPr lang="en-US"/>
            </a:p>
          </p:txBody>
        </p:sp>
        <p:sp>
          <p:nvSpPr>
            <p:cNvPr id="29723" name="Rectangle 27"/>
            <p:cNvSpPr>
              <a:spLocks noChangeArrowheads="1"/>
            </p:cNvSpPr>
            <p:nvPr/>
          </p:nvSpPr>
          <p:spPr bwMode="auto">
            <a:xfrm>
              <a:off x="3922" y="2550"/>
              <a:ext cx="47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3.198</a:t>
              </a:r>
              <a:endParaRPr lang="en-US"/>
            </a:p>
          </p:txBody>
        </p:sp>
        <p:sp>
          <p:nvSpPr>
            <p:cNvPr id="29724" name="Rectangle 28"/>
            <p:cNvSpPr>
              <a:spLocks noChangeArrowheads="1"/>
            </p:cNvSpPr>
            <p:nvPr/>
          </p:nvSpPr>
          <p:spPr bwMode="auto">
            <a:xfrm>
              <a:off x="5138" y="2550"/>
              <a:ext cx="29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0,5</a:t>
              </a:r>
              <a:endParaRPr lang="en-US"/>
            </a:p>
          </p:txBody>
        </p:sp>
        <p:sp>
          <p:nvSpPr>
            <p:cNvPr id="29725" name="Rectangle 29"/>
            <p:cNvSpPr>
              <a:spLocks noChangeArrowheads="1"/>
            </p:cNvSpPr>
            <p:nvPr/>
          </p:nvSpPr>
          <p:spPr bwMode="auto">
            <a:xfrm>
              <a:off x="775" y="2764"/>
              <a:ext cx="75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Mapuche</a:t>
              </a:r>
              <a:endParaRPr lang="en-US"/>
            </a:p>
          </p:txBody>
        </p:sp>
        <p:sp>
          <p:nvSpPr>
            <p:cNvPr id="29726" name="Rectangle 30"/>
            <p:cNvSpPr>
              <a:spLocks noChangeArrowheads="1"/>
            </p:cNvSpPr>
            <p:nvPr/>
          </p:nvSpPr>
          <p:spPr bwMode="auto">
            <a:xfrm>
              <a:off x="3755" y="2764"/>
              <a:ext cx="66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604.349</a:t>
              </a:r>
              <a:endParaRPr lang="en-US"/>
            </a:p>
          </p:txBody>
        </p:sp>
        <p:sp>
          <p:nvSpPr>
            <p:cNvPr id="29727" name="Rectangle 31"/>
            <p:cNvSpPr>
              <a:spLocks noChangeArrowheads="1"/>
            </p:cNvSpPr>
            <p:nvPr/>
          </p:nvSpPr>
          <p:spPr bwMode="auto">
            <a:xfrm>
              <a:off x="5054" y="2764"/>
              <a:ext cx="393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87,3</a:t>
              </a:r>
              <a:endParaRPr lang="en-US"/>
            </a:p>
          </p:txBody>
        </p:sp>
        <p:sp>
          <p:nvSpPr>
            <p:cNvPr id="29728" name="Rectangle 32"/>
            <p:cNvSpPr>
              <a:spLocks noChangeArrowheads="1"/>
            </p:cNvSpPr>
            <p:nvPr/>
          </p:nvSpPr>
          <p:spPr bwMode="auto">
            <a:xfrm>
              <a:off x="775" y="2977"/>
              <a:ext cx="73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Quechua</a:t>
              </a:r>
              <a:endParaRPr lang="en-US"/>
            </a:p>
          </p:txBody>
        </p:sp>
        <p:sp>
          <p:nvSpPr>
            <p:cNvPr id="29729" name="Rectangle 33"/>
            <p:cNvSpPr>
              <a:spLocks noChangeArrowheads="1"/>
            </p:cNvSpPr>
            <p:nvPr/>
          </p:nvSpPr>
          <p:spPr bwMode="auto">
            <a:xfrm>
              <a:off x="3922" y="2977"/>
              <a:ext cx="47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6.175</a:t>
              </a:r>
              <a:endParaRPr lang="en-US"/>
            </a:p>
          </p:txBody>
        </p:sp>
        <p:sp>
          <p:nvSpPr>
            <p:cNvPr id="29730" name="Rectangle 34"/>
            <p:cNvSpPr>
              <a:spLocks noChangeArrowheads="1"/>
            </p:cNvSpPr>
            <p:nvPr/>
          </p:nvSpPr>
          <p:spPr bwMode="auto">
            <a:xfrm>
              <a:off x="5138" y="2977"/>
              <a:ext cx="29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0,9</a:t>
              </a:r>
              <a:endParaRPr lang="en-US"/>
            </a:p>
          </p:txBody>
        </p:sp>
        <p:sp>
          <p:nvSpPr>
            <p:cNvPr id="29731" name="Rectangle 35"/>
            <p:cNvSpPr>
              <a:spLocks noChangeArrowheads="1"/>
            </p:cNvSpPr>
            <p:nvPr/>
          </p:nvSpPr>
          <p:spPr bwMode="auto">
            <a:xfrm>
              <a:off x="775" y="3191"/>
              <a:ext cx="75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Rapa Nui</a:t>
              </a:r>
              <a:endParaRPr lang="en-US"/>
            </a:p>
          </p:txBody>
        </p:sp>
        <p:sp>
          <p:nvSpPr>
            <p:cNvPr id="29732" name="Rectangle 36"/>
            <p:cNvSpPr>
              <a:spLocks noChangeArrowheads="1"/>
            </p:cNvSpPr>
            <p:nvPr/>
          </p:nvSpPr>
          <p:spPr bwMode="auto">
            <a:xfrm>
              <a:off x="3922" y="3191"/>
              <a:ext cx="47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4.647</a:t>
              </a:r>
              <a:endParaRPr lang="en-US"/>
            </a:p>
          </p:txBody>
        </p:sp>
        <p:sp>
          <p:nvSpPr>
            <p:cNvPr id="29733" name="Rectangle 37"/>
            <p:cNvSpPr>
              <a:spLocks noChangeArrowheads="1"/>
            </p:cNvSpPr>
            <p:nvPr/>
          </p:nvSpPr>
          <p:spPr bwMode="auto">
            <a:xfrm>
              <a:off x="5138" y="3191"/>
              <a:ext cx="29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0,7</a:t>
              </a:r>
              <a:endParaRPr lang="en-US"/>
            </a:p>
          </p:txBody>
        </p:sp>
        <p:sp>
          <p:nvSpPr>
            <p:cNvPr id="29734" name="Rectangle 38"/>
            <p:cNvSpPr>
              <a:spLocks noChangeArrowheads="1"/>
            </p:cNvSpPr>
            <p:nvPr/>
          </p:nvSpPr>
          <p:spPr bwMode="auto">
            <a:xfrm>
              <a:off x="775" y="3404"/>
              <a:ext cx="67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Yámana</a:t>
              </a:r>
              <a:endParaRPr lang="en-US"/>
            </a:p>
          </p:txBody>
        </p:sp>
        <p:sp>
          <p:nvSpPr>
            <p:cNvPr id="29735" name="Rectangle 39"/>
            <p:cNvSpPr>
              <a:spLocks noChangeArrowheads="1"/>
            </p:cNvSpPr>
            <p:nvPr/>
          </p:nvSpPr>
          <p:spPr bwMode="auto">
            <a:xfrm>
              <a:off x="3922" y="3404"/>
              <a:ext cx="47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1.685</a:t>
              </a:r>
              <a:endParaRPr lang="en-US"/>
            </a:p>
          </p:txBody>
        </p:sp>
        <p:sp>
          <p:nvSpPr>
            <p:cNvPr id="29736" name="Rectangle 40"/>
            <p:cNvSpPr>
              <a:spLocks noChangeArrowheads="1"/>
            </p:cNvSpPr>
            <p:nvPr/>
          </p:nvSpPr>
          <p:spPr bwMode="auto">
            <a:xfrm>
              <a:off x="5138" y="3404"/>
              <a:ext cx="298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Arial" pitchFamily="34" charset="0"/>
                </a:rPr>
                <a:t>0,2</a:t>
              </a:r>
              <a:endParaRPr lang="en-US"/>
            </a:p>
          </p:txBody>
        </p:sp>
        <p:sp>
          <p:nvSpPr>
            <p:cNvPr id="29737" name="Line 41"/>
            <p:cNvSpPr>
              <a:spLocks noChangeShapeType="1"/>
            </p:cNvSpPr>
            <p:nvPr/>
          </p:nvSpPr>
          <p:spPr bwMode="auto">
            <a:xfrm flipV="1">
              <a:off x="739" y="145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8" name="Rectangle 42"/>
            <p:cNvSpPr>
              <a:spLocks noChangeArrowheads="1"/>
            </p:cNvSpPr>
            <p:nvPr/>
          </p:nvSpPr>
          <p:spPr bwMode="auto">
            <a:xfrm>
              <a:off x="739" y="1445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39" name="Line 43"/>
            <p:cNvSpPr>
              <a:spLocks noChangeShapeType="1"/>
            </p:cNvSpPr>
            <p:nvPr/>
          </p:nvSpPr>
          <p:spPr bwMode="auto">
            <a:xfrm flipV="1">
              <a:off x="3195" y="145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0" name="Rectangle 44"/>
            <p:cNvSpPr>
              <a:spLocks noChangeArrowheads="1"/>
            </p:cNvSpPr>
            <p:nvPr/>
          </p:nvSpPr>
          <p:spPr bwMode="auto">
            <a:xfrm>
              <a:off x="3195" y="1445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1" name="Line 45"/>
            <p:cNvSpPr>
              <a:spLocks noChangeShapeType="1"/>
            </p:cNvSpPr>
            <p:nvPr/>
          </p:nvSpPr>
          <p:spPr bwMode="auto">
            <a:xfrm flipV="1">
              <a:off x="4327" y="145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2" name="Rectangle 46"/>
            <p:cNvSpPr>
              <a:spLocks noChangeArrowheads="1"/>
            </p:cNvSpPr>
            <p:nvPr/>
          </p:nvSpPr>
          <p:spPr bwMode="auto">
            <a:xfrm>
              <a:off x="4327" y="1445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3" name="Rectangle 47"/>
            <p:cNvSpPr>
              <a:spLocks noChangeArrowheads="1"/>
            </p:cNvSpPr>
            <p:nvPr/>
          </p:nvSpPr>
          <p:spPr bwMode="auto">
            <a:xfrm>
              <a:off x="751" y="1445"/>
              <a:ext cx="4637" cy="2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4" name="Line 48"/>
            <p:cNvSpPr>
              <a:spLocks noChangeShapeType="1"/>
            </p:cNvSpPr>
            <p:nvPr/>
          </p:nvSpPr>
          <p:spPr bwMode="auto">
            <a:xfrm flipV="1">
              <a:off x="5376" y="145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5" name="Rectangle 49"/>
            <p:cNvSpPr>
              <a:spLocks noChangeArrowheads="1"/>
            </p:cNvSpPr>
            <p:nvPr/>
          </p:nvSpPr>
          <p:spPr bwMode="auto">
            <a:xfrm>
              <a:off x="5376" y="1445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6" name="Rectangle 50"/>
            <p:cNvSpPr>
              <a:spLocks noChangeArrowheads="1"/>
            </p:cNvSpPr>
            <p:nvPr/>
          </p:nvSpPr>
          <p:spPr bwMode="auto">
            <a:xfrm>
              <a:off x="3183" y="1471"/>
              <a:ext cx="24" cy="22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7" name="Rectangle 51"/>
            <p:cNvSpPr>
              <a:spLocks noChangeArrowheads="1"/>
            </p:cNvSpPr>
            <p:nvPr/>
          </p:nvSpPr>
          <p:spPr bwMode="auto">
            <a:xfrm>
              <a:off x="4315" y="1471"/>
              <a:ext cx="24" cy="22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8" name="Rectangle 52"/>
            <p:cNvSpPr>
              <a:spLocks noChangeArrowheads="1"/>
            </p:cNvSpPr>
            <p:nvPr/>
          </p:nvSpPr>
          <p:spPr bwMode="auto">
            <a:xfrm>
              <a:off x="751" y="1671"/>
              <a:ext cx="4637" cy="2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49" name="Line 53"/>
            <p:cNvSpPr>
              <a:spLocks noChangeShapeType="1"/>
            </p:cNvSpPr>
            <p:nvPr/>
          </p:nvSpPr>
          <p:spPr bwMode="auto">
            <a:xfrm>
              <a:off x="751" y="1897"/>
              <a:ext cx="4613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0" name="Rectangle 54"/>
            <p:cNvSpPr>
              <a:spLocks noChangeArrowheads="1"/>
            </p:cNvSpPr>
            <p:nvPr/>
          </p:nvSpPr>
          <p:spPr bwMode="auto">
            <a:xfrm>
              <a:off x="751" y="1897"/>
              <a:ext cx="4613" cy="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1" name="Line 55"/>
            <p:cNvSpPr>
              <a:spLocks noChangeShapeType="1"/>
            </p:cNvSpPr>
            <p:nvPr/>
          </p:nvSpPr>
          <p:spPr bwMode="auto">
            <a:xfrm>
              <a:off x="751" y="2111"/>
              <a:ext cx="4613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2" name="Rectangle 56"/>
            <p:cNvSpPr>
              <a:spLocks noChangeArrowheads="1"/>
            </p:cNvSpPr>
            <p:nvPr/>
          </p:nvSpPr>
          <p:spPr bwMode="auto">
            <a:xfrm>
              <a:off x="751" y="2111"/>
              <a:ext cx="4613" cy="1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3" name="Line 57"/>
            <p:cNvSpPr>
              <a:spLocks noChangeShapeType="1"/>
            </p:cNvSpPr>
            <p:nvPr/>
          </p:nvSpPr>
          <p:spPr bwMode="auto">
            <a:xfrm>
              <a:off x="751" y="2324"/>
              <a:ext cx="4613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4" name="Rectangle 58"/>
            <p:cNvSpPr>
              <a:spLocks noChangeArrowheads="1"/>
            </p:cNvSpPr>
            <p:nvPr/>
          </p:nvSpPr>
          <p:spPr bwMode="auto">
            <a:xfrm>
              <a:off x="751" y="2324"/>
              <a:ext cx="4613" cy="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5" name="Line 59"/>
            <p:cNvSpPr>
              <a:spLocks noChangeShapeType="1"/>
            </p:cNvSpPr>
            <p:nvPr/>
          </p:nvSpPr>
          <p:spPr bwMode="auto">
            <a:xfrm>
              <a:off x="751" y="2538"/>
              <a:ext cx="4613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6" name="Rectangle 60"/>
            <p:cNvSpPr>
              <a:spLocks noChangeArrowheads="1"/>
            </p:cNvSpPr>
            <p:nvPr/>
          </p:nvSpPr>
          <p:spPr bwMode="auto">
            <a:xfrm>
              <a:off x="751" y="2538"/>
              <a:ext cx="4613" cy="1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7" name="Line 61"/>
            <p:cNvSpPr>
              <a:spLocks noChangeShapeType="1"/>
            </p:cNvSpPr>
            <p:nvPr/>
          </p:nvSpPr>
          <p:spPr bwMode="auto">
            <a:xfrm>
              <a:off x="751" y="2751"/>
              <a:ext cx="4613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8" name="Rectangle 62"/>
            <p:cNvSpPr>
              <a:spLocks noChangeArrowheads="1"/>
            </p:cNvSpPr>
            <p:nvPr/>
          </p:nvSpPr>
          <p:spPr bwMode="auto">
            <a:xfrm>
              <a:off x="751" y="2751"/>
              <a:ext cx="4613" cy="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59" name="Line 63"/>
            <p:cNvSpPr>
              <a:spLocks noChangeShapeType="1"/>
            </p:cNvSpPr>
            <p:nvPr/>
          </p:nvSpPr>
          <p:spPr bwMode="auto">
            <a:xfrm>
              <a:off x="751" y="2965"/>
              <a:ext cx="4613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60" name="Rectangle 64"/>
            <p:cNvSpPr>
              <a:spLocks noChangeArrowheads="1"/>
            </p:cNvSpPr>
            <p:nvPr/>
          </p:nvSpPr>
          <p:spPr bwMode="auto">
            <a:xfrm>
              <a:off x="751" y="2965"/>
              <a:ext cx="4613" cy="1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61" name="Line 65"/>
            <p:cNvSpPr>
              <a:spLocks noChangeShapeType="1"/>
            </p:cNvSpPr>
            <p:nvPr/>
          </p:nvSpPr>
          <p:spPr bwMode="auto">
            <a:xfrm>
              <a:off x="751" y="3178"/>
              <a:ext cx="4613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62" name="Rectangle 66"/>
            <p:cNvSpPr>
              <a:spLocks noChangeArrowheads="1"/>
            </p:cNvSpPr>
            <p:nvPr/>
          </p:nvSpPr>
          <p:spPr bwMode="auto">
            <a:xfrm>
              <a:off x="751" y="3178"/>
              <a:ext cx="4613" cy="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63" name="Line 67"/>
            <p:cNvSpPr>
              <a:spLocks noChangeShapeType="1"/>
            </p:cNvSpPr>
            <p:nvPr/>
          </p:nvSpPr>
          <p:spPr bwMode="auto">
            <a:xfrm>
              <a:off x="751" y="3391"/>
              <a:ext cx="4613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64" name="Rectangle 68"/>
            <p:cNvSpPr>
              <a:spLocks noChangeArrowheads="1"/>
            </p:cNvSpPr>
            <p:nvPr/>
          </p:nvSpPr>
          <p:spPr bwMode="auto">
            <a:xfrm>
              <a:off x="751" y="3391"/>
              <a:ext cx="4613" cy="1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65" name="Rectangle 69"/>
            <p:cNvSpPr>
              <a:spLocks noChangeArrowheads="1"/>
            </p:cNvSpPr>
            <p:nvPr/>
          </p:nvSpPr>
          <p:spPr bwMode="auto">
            <a:xfrm>
              <a:off x="727" y="1445"/>
              <a:ext cx="24" cy="218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66" name="Line 70"/>
            <p:cNvSpPr>
              <a:spLocks noChangeShapeType="1"/>
            </p:cNvSpPr>
            <p:nvPr/>
          </p:nvSpPr>
          <p:spPr bwMode="auto">
            <a:xfrm>
              <a:off x="3195" y="1697"/>
              <a:ext cx="1" cy="190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67" name="Rectangle 71"/>
            <p:cNvSpPr>
              <a:spLocks noChangeArrowheads="1"/>
            </p:cNvSpPr>
            <p:nvPr/>
          </p:nvSpPr>
          <p:spPr bwMode="auto">
            <a:xfrm>
              <a:off x="3195" y="1697"/>
              <a:ext cx="12" cy="190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68" name="Line 72"/>
            <p:cNvSpPr>
              <a:spLocks noChangeShapeType="1"/>
            </p:cNvSpPr>
            <p:nvPr/>
          </p:nvSpPr>
          <p:spPr bwMode="auto">
            <a:xfrm>
              <a:off x="4327" y="1697"/>
              <a:ext cx="1" cy="190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69" name="Rectangle 73"/>
            <p:cNvSpPr>
              <a:spLocks noChangeArrowheads="1"/>
            </p:cNvSpPr>
            <p:nvPr/>
          </p:nvSpPr>
          <p:spPr bwMode="auto">
            <a:xfrm>
              <a:off x="4327" y="1697"/>
              <a:ext cx="12" cy="190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70" name="Rectangle 74"/>
            <p:cNvSpPr>
              <a:spLocks noChangeArrowheads="1"/>
            </p:cNvSpPr>
            <p:nvPr/>
          </p:nvSpPr>
          <p:spPr bwMode="auto">
            <a:xfrm>
              <a:off x="751" y="3605"/>
              <a:ext cx="4637" cy="25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71" name="Rectangle 75"/>
            <p:cNvSpPr>
              <a:spLocks noChangeArrowheads="1"/>
            </p:cNvSpPr>
            <p:nvPr/>
          </p:nvSpPr>
          <p:spPr bwMode="auto">
            <a:xfrm>
              <a:off x="5364" y="1471"/>
              <a:ext cx="24" cy="2159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72" name="Line 76"/>
            <p:cNvSpPr>
              <a:spLocks noChangeShapeType="1"/>
            </p:cNvSpPr>
            <p:nvPr/>
          </p:nvSpPr>
          <p:spPr bwMode="auto">
            <a:xfrm>
              <a:off x="739" y="3630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73" name="Rectangle 77"/>
            <p:cNvSpPr>
              <a:spLocks noChangeArrowheads="1"/>
            </p:cNvSpPr>
            <p:nvPr/>
          </p:nvSpPr>
          <p:spPr bwMode="auto">
            <a:xfrm>
              <a:off x="739" y="3630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74" name="Line 78"/>
            <p:cNvSpPr>
              <a:spLocks noChangeShapeType="1"/>
            </p:cNvSpPr>
            <p:nvPr/>
          </p:nvSpPr>
          <p:spPr bwMode="auto">
            <a:xfrm>
              <a:off x="3195" y="3630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75" name="Rectangle 79"/>
            <p:cNvSpPr>
              <a:spLocks noChangeArrowheads="1"/>
            </p:cNvSpPr>
            <p:nvPr/>
          </p:nvSpPr>
          <p:spPr bwMode="auto">
            <a:xfrm>
              <a:off x="3195" y="3630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76" name="Line 80"/>
            <p:cNvSpPr>
              <a:spLocks noChangeShapeType="1"/>
            </p:cNvSpPr>
            <p:nvPr/>
          </p:nvSpPr>
          <p:spPr bwMode="auto">
            <a:xfrm>
              <a:off x="4327" y="3630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77" name="Rectangle 81"/>
            <p:cNvSpPr>
              <a:spLocks noChangeArrowheads="1"/>
            </p:cNvSpPr>
            <p:nvPr/>
          </p:nvSpPr>
          <p:spPr bwMode="auto">
            <a:xfrm>
              <a:off x="4327" y="3630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78" name="Line 82"/>
            <p:cNvSpPr>
              <a:spLocks noChangeShapeType="1"/>
            </p:cNvSpPr>
            <p:nvPr/>
          </p:nvSpPr>
          <p:spPr bwMode="auto">
            <a:xfrm>
              <a:off x="5376" y="3630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79" name="Rectangle 83"/>
            <p:cNvSpPr>
              <a:spLocks noChangeArrowheads="1"/>
            </p:cNvSpPr>
            <p:nvPr/>
          </p:nvSpPr>
          <p:spPr bwMode="auto">
            <a:xfrm>
              <a:off x="5376" y="3630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80" name="Line 84"/>
            <p:cNvSpPr>
              <a:spLocks noChangeShapeType="1"/>
            </p:cNvSpPr>
            <p:nvPr/>
          </p:nvSpPr>
          <p:spPr bwMode="auto">
            <a:xfrm>
              <a:off x="5388" y="145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81" name="Rectangle 85"/>
            <p:cNvSpPr>
              <a:spLocks noChangeArrowheads="1"/>
            </p:cNvSpPr>
            <p:nvPr/>
          </p:nvSpPr>
          <p:spPr bwMode="auto">
            <a:xfrm>
              <a:off x="5388" y="1458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82" name="Line 86"/>
            <p:cNvSpPr>
              <a:spLocks noChangeShapeType="1"/>
            </p:cNvSpPr>
            <p:nvPr/>
          </p:nvSpPr>
          <p:spPr bwMode="auto">
            <a:xfrm>
              <a:off x="5388" y="168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83" name="Rectangle 87"/>
            <p:cNvSpPr>
              <a:spLocks noChangeArrowheads="1"/>
            </p:cNvSpPr>
            <p:nvPr/>
          </p:nvSpPr>
          <p:spPr bwMode="auto">
            <a:xfrm>
              <a:off x="5388" y="1684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84" name="Line 88"/>
            <p:cNvSpPr>
              <a:spLocks noChangeShapeType="1"/>
            </p:cNvSpPr>
            <p:nvPr/>
          </p:nvSpPr>
          <p:spPr bwMode="auto">
            <a:xfrm>
              <a:off x="5388" y="1897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85" name="Rectangle 89"/>
            <p:cNvSpPr>
              <a:spLocks noChangeArrowheads="1"/>
            </p:cNvSpPr>
            <p:nvPr/>
          </p:nvSpPr>
          <p:spPr bwMode="auto">
            <a:xfrm>
              <a:off x="5388" y="1897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86" name="Line 90"/>
            <p:cNvSpPr>
              <a:spLocks noChangeShapeType="1"/>
            </p:cNvSpPr>
            <p:nvPr/>
          </p:nvSpPr>
          <p:spPr bwMode="auto">
            <a:xfrm>
              <a:off x="5388" y="2111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87" name="Rectangle 91"/>
            <p:cNvSpPr>
              <a:spLocks noChangeArrowheads="1"/>
            </p:cNvSpPr>
            <p:nvPr/>
          </p:nvSpPr>
          <p:spPr bwMode="auto">
            <a:xfrm>
              <a:off x="5388" y="2111"/>
              <a:ext cx="12" cy="1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88" name="Line 92"/>
            <p:cNvSpPr>
              <a:spLocks noChangeShapeType="1"/>
            </p:cNvSpPr>
            <p:nvPr/>
          </p:nvSpPr>
          <p:spPr bwMode="auto">
            <a:xfrm>
              <a:off x="5388" y="23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89" name="Rectangle 93"/>
            <p:cNvSpPr>
              <a:spLocks noChangeArrowheads="1"/>
            </p:cNvSpPr>
            <p:nvPr/>
          </p:nvSpPr>
          <p:spPr bwMode="auto">
            <a:xfrm>
              <a:off x="5388" y="2324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0" name="Line 94"/>
            <p:cNvSpPr>
              <a:spLocks noChangeShapeType="1"/>
            </p:cNvSpPr>
            <p:nvPr/>
          </p:nvSpPr>
          <p:spPr bwMode="auto">
            <a:xfrm>
              <a:off x="5388" y="253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1" name="Rectangle 95"/>
            <p:cNvSpPr>
              <a:spLocks noChangeArrowheads="1"/>
            </p:cNvSpPr>
            <p:nvPr/>
          </p:nvSpPr>
          <p:spPr bwMode="auto">
            <a:xfrm>
              <a:off x="5388" y="2538"/>
              <a:ext cx="12" cy="1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2" name="Line 96"/>
            <p:cNvSpPr>
              <a:spLocks noChangeShapeType="1"/>
            </p:cNvSpPr>
            <p:nvPr/>
          </p:nvSpPr>
          <p:spPr bwMode="auto">
            <a:xfrm>
              <a:off x="5388" y="2751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3" name="Rectangle 97"/>
            <p:cNvSpPr>
              <a:spLocks noChangeArrowheads="1"/>
            </p:cNvSpPr>
            <p:nvPr/>
          </p:nvSpPr>
          <p:spPr bwMode="auto">
            <a:xfrm>
              <a:off x="5388" y="2751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4" name="Line 98"/>
            <p:cNvSpPr>
              <a:spLocks noChangeShapeType="1"/>
            </p:cNvSpPr>
            <p:nvPr/>
          </p:nvSpPr>
          <p:spPr bwMode="auto">
            <a:xfrm>
              <a:off x="5388" y="2965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5" name="Rectangle 99"/>
            <p:cNvSpPr>
              <a:spLocks noChangeArrowheads="1"/>
            </p:cNvSpPr>
            <p:nvPr/>
          </p:nvSpPr>
          <p:spPr bwMode="auto">
            <a:xfrm>
              <a:off x="5388" y="2965"/>
              <a:ext cx="12" cy="1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6" name="Line 100"/>
            <p:cNvSpPr>
              <a:spLocks noChangeShapeType="1"/>
            </p:cNvSpPr>
            <p:nvPr/>
          </p:nvSpPr>
          <p:spPr bwMode="auto">
            <a:xfrm>
              <a:off x="5388" y="317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7" name="Rectangle 101"/>
            <p:cNvSpPr>
              <a:spLocks noChangeArrowheads="1"/>
            </p:cNvSpPr>
            <p:nvPr/>
          </p:nvSpPr>
          <p:spPr bwMode="auto">
            <a:xfrm>
              <a:off x="5388" y="3178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8" name="Line 102"/>
            <p:cNvSpPr>
              <a:spLocks noChangeShapeType="1"/>
            </p:cNvSpPr>
            <p:nvPr/>
          </p:nvSpPr>
          <p:spPr bwMode="auto">
            <a:xfrm>
              <a:off x="5388" y="3391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99" name="Rectangle 103"/>
            <p:cNvSpPr>
              <a:spLocks noChangeArrowheads="1"/>
            </p:cNvSpPr>
            <p:nvPr/>
          </p:nvSpPr>
          <p:spPr bwMode="auto">
            <a:xfrm>
              <a:off x="5388" y="3391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0" name="Line 104"/>
            <p:cNvSpPr>
              <a:spLocks noChangeShapeType="1"/>
            </p:cNvSpPr>
            <p:nvPr/>
          </p:nvSpPr>
          <p:spPr bwMode="auto">
            <a:xfrm>
              <a:off x="5388" y="3617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01" name="Rectangle 105"/>
            <p:cNvSpPr>
              <a:spLocks noChangeArrowheads="1"/>
            </p:cNvSpPr>
            <p:nvPr/>
          </p:nvSpPr>
          <p:spPr bwMode="auto">
            <a:xfrm>
              <a:off x="5388" y="3617"/>
              <a:ext cx="12" cy="1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/>
              <a:t>Socio-demographic Characteristics of Chile’s Indigenous Peoples</a:t>
            </a:r>
            <a:r>
              <a:rPr lang="es-MX" sz="3600"/>
              <a:t> </a:t>
            </a:r>
            <a:br>
              <a:rPr lang="es-MX" sz="3600"/>
            </a:br>
            <a:r>
              <a:rPr lang="es-MX" sz="3600"/>
              <a:t> </a:t>
            </a:r>
            <a:r>
              <a:rPr lang="es-MX" sz="3600" b="1">
                <a:solidFill>
                  <a:schemeClr val="accent2"/>
                </a:solidFill>
              </a:rPr>
              <a:t>Age</a:t>
            </a:r>
            <a:r>
              <a:rPr lang="es-MX" sz="3600"/>
              <a:t> </a:t>
            </a:r>
            <a:r>
              <a:rPr lang="es-MX" sz="3600" b="1">
                <a:solidFill>
                  <a:schemeClr val="accent2"/>
                </a:solidFill>
              </a:rPr>
              <a:t>and</a:t>
            </a:r>
            <a:r>
              <a:rPr lang="es-MX" sz="3600"/>
              <a:t> </a:t>
            </a:r>
            <a:r>
              <a:rPr lang="es-MX" sz="3600" b="1">
                <a:solidFill>
                  <a:schemeClr val="accent2"/>
                </a:solidFill>
              </a:rPr>
              <a:t>Gender</a:t>
            </a:r>
            <a:endParaRPr lang="es-ES" sz="3600" b="1">
              <a:solidFill>
                <a:schemeClr val="accent2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2362200"/>
            <a:ext cx="7772400" cy="3733800"/>
          </a:xfrm>
        </p:spPr>
        <p:txBody>
          <a:bodyPr/>
          <a:lstStyle/>
          <a:p>
            <a:r>
              <a:rPr lang="es-ES_tradnl" sz="2800"/>
              <a:t>Indigenous male population represents 50,4% of the total indigenous population</a:t>
            </a:r>
          </a:p>
          <a:p>
            <a:endParaRPr lang="es-ES_tradnl" sz="2800"/>
          </a:p>
          <a:p>
            <a:r>
              <a:rPr lang="es-ES_tradnl" sz="2800"/>
              <a:t>Their average age structure is lower than the non-indigenous population</a:t>
            </a:r>
            <a:endParaRPr lang="es-ES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/>
              <a:t>Socio-demographic Characteristics of Chile’s Indigenous Peoples</a:t>
            </a:r>
            <a:r>
              <a:rPr lang="es-MX" sz="3600"/>
              <a:t> </a:t>
            </a:r>
            <a:r>
              <a:rPr lang="es-MX" sz="4000"/>
              <a:t/>
            </a:r>
            <a:br>
              <a:rPr lang="es-MX" sz="4000"/>
            </a:br>
            <a:r>
              <a:rPr lang="es-MX" sz="3600" b="1">
                <a:solidFill>
                  <a:schemeClr val="accent2"/>
                </a:solidFill>
              </a:rPr>
              <a:t>Geographic Distribution</a:t>
            </a:r>
            <a:endParaRPr lang="es-ES" sz="3600" b="1">
              <a:solidFill>
                <a:schemeClr val="accent2"/>
              </a:solidFill>
            </a:endParaRPr>
          </a:p>
        </p:txBody>
      </p:sp>
      <p:sp>
        <p:nvSpPr>
          <p:cNvPr id="6246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73163" y="2438400"/>
            <a:ext cx="7772400" cy="3657600"/>
          </a:xfrm>
        </p:spPr>
        <p:txBody>
          <a:bodyPr/>
          <a:lstStyle/>
          <a:p>
            <a:r>
              <a:rPr lang="es-ES_tradnl" sz="2800"/>
              <a:t>More than sixty percent (62,8%) of the total indigenous population live in urban areas </a:t>
            </a:r>
          </a:p>
          <a:p>
            <a:endParaRPr lang="es-ES_tradnl" sz="2800"/>
          </a:p>
          <a:p>
            <a:r>
              <a:rPr lang="es-ES_tradnl" sz="2800"/>
              <a:t>Thirty percent live in the Araucanía Region (south of Chile), and 28% live in the Metropolitan area.</a:t>
            </a:r>
          </a:p>
          <a:p>
            <a:endParaRPr lang="es-ES" sz="2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/>
              <a:t>Socio-demographic Characteristics of Chile’s Indigenous Peoples</a:t>
            </a:r>
            <a:r>
              <a:rPr lang="es-MX" sz="3600"/>
              <a:t> </a:t>
            </a:r>
            <a:r>
              <a:rPr lang="es-MX" sz="4000"/>
              <a:t/>
            </a:r>
            <a:br>
              <a:rPr lang="es-MX" sz="4000"/>
            </a:br>
            <a:r>
              <a:rPr lang="es-MX" sz="3600" b="1">
                <a:solidFill>
                  <a:schemeClr val="accent2"/>
                </a:solidFill>
              </a:rPr>
              <a:t>Geographic Distribution</a:t>
            </a:r>
            <a:endParaRPr lang="es-ES" sz="3600" b="1">
              <a:solidFill>
                <a:schemeClr val="accent2"/>
              </a:solidFill>
            </a:endParaRPr>
          </a:p>
        </p:txBody>
      </p:sp>
      <p:sp>
        <p:nvSpPr>
          <p:cNvPr id="55302" name="Text Box 1030"/>
          <p:cNvSpPr txBox="1">
            <a:spLocks noChangeArrowheads="1"/>
          </p:cNvSpPr>
          <p:nvPr/>
        </p:nvSpPr>
        <p:spPr bwMode="auto">
          <a:xfrm>
            <a:off x="2651125" y="6081713"/>
            <a:ext cx="3754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600"/>
              <a:t>Source: CASEN Survey 2000, MIDEPLAN</a:t>
            </a:r>
            <a:endParaRPr lang="es-ES" sz="1600"/>
          </a:p>
        </p:txBody>
      </p:sp>
      <p:grpSp>
        <p:nvGrpSpPr>
          <p:cNvPr id="55304" name="Group 1032"/>
          <p:cNvGrpSpPr>
            <a:grpSpLocks noChangeAspect="1"/>
          </p:cNvGrpSpPr>
          <p:nvPr/>
        </p:nvGrpSpPr>
        <p:grpSpPr bwMode="auto">
          <a:xfrm>
            <a:off x="2057400" y="2149475"/>
            <a:ext cx="5435600" cy="3943350"/>
            <a:chOff x="1296" y="1354"/>
            <a:chExt cx="3424" cy="2484"/>
          </a:xfrm>
        </p:grpSpPr>
        <p:sp>
          <p:nvSpPr>
            <p:cNvPr id="55303" name="AutoShape 1031"/>
            <p:cNvSpPr>
              <a:spLocks noChangeAspect="1" noChangeArrowheads="1" noTextEdit="1"/>
            </p:cNvSpPr>
            <p:nvPr/>
          </p:nvSpPr>
          <p:spPr bwMode="auto">
            <a:xfrm>
              <a:off x="1296" y="1354"/>
              <a:ext cx="3424" cy="2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05" name="Rectangle 1033"/>
            <p:cNvSpPr>
              <a:spLocks noChangeArrowheads="1"/>
            </p:cNvSpPr>
            <p:nvPr/>
          </p:nvSpPr>
          <p:spPr bwMode="auto">
            <a:xfrm>
              <a:off x="1335" y="1393"/>
              <a:ext cx="3346" cy="94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06" name="Rectangle 1034"/>
            <p:cNvSpPr>
              <a:spLocks noChangeArrowheads="1"/>
            </p:cNvSpPr>
            <p:nvPr/>
          </p:nvSpPr>
          <p:spPr bwMode="auto">
            <a:xfrm>
              <a:off x="1335" y="1487"/>
              <a:ext cx="3346" cy="110"/>
            </a:xfrm>
            <a:prstGeom prst="rect">
              <a:avLst/>
            </a:prstGeom>
            <a:solidFill>
              <a:srgbClr val="9BC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07" name="Rectangle 1035"/>
            <p:cNvSpPr>
              <a:spLocks noChangeArrowheads="1"/>
            </p:cNvSpPr>
            <p:nvPr/>
          </p:nvSpPr>
          <p:spPr bwMode="auto">
            <a:xfrm>
              <a:off x="1335" y="1597"/>
              <a:ext cx="3346" cy="78"/>
            </a:xfrm>
            <a:prstGeom prst="rect">
              <a:avLst/>
            </a:prstGeom>
            <a:solidFill>
              <a:srgbClr val="9DC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08" name="Rectangle 1036"/>
            <p:cNvSpPr>
              <a:spLocks noChangeArrowheads="1"/>
            </p:cNvSpPr>
            <p:nvPr/>
          </p:nvSpPr>
          <p:spPr bwMode="auto">
            <a:xfrm>
              <a:off x="1335" y="1675"/>
              <a:ext cx="3346" cy="79"/>
            </a:xfrm>
            <a:prstGeom prst="rect">
              <a:avLst/>
            </a:prstGeom>
            <a:solidFill>
              <a:srgbClr val="9FC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09" name="Rectangle 1037"/>
            <p:cNvSpPr>
              <a:spLocks noChangeArrowheads="1"/>
            </p:cNvSpPr>
            <p:nvPr/>
          </p:nvSpPr>
          <p:spPr bwMode="auto">
            <a:xfrm>
              <a:off x="1335" y="1754"/>
              <a:ext cx="3346" cy="54"/>
            </a:xfrm>
            <a:prstGeom prst="rect">
              <a:avLst/>
            </a:prstGeom>
            <a:solidFill>
              <a:srgbClr val="A1C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0" name="Rectangle 1038"/>
            <p:cNvSpPr>
              <a:spLocks noChangeArrowheads="1"/>
            </p:cNvSpPr>
            <p:nvPr/>
          </p:nvSpPr>
          <p:spPr bwMode="auto">
            <a:xfrm>
              <a:off x="1335" y="1808"/>
              <a:ext cx="3346" cy="55"/>
            </a:xfrm>
            <a:prstGeom prst="rect">
              <a:avLst/>
            </a:prstGeom>
            <a:solidFill>
              <a:srgbClr val="A3D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1" name="Rectangle 1039"/>
            <p:cNvSpPr>
              <a:spLocks noChangeArrowheads="1"/>
            </p:cNvSpPr>
            <p:nvPr/>
          </p:nvSpPr>
          <p:spPr bwMode="auto">
            <a:xfrm>
              <a:off x="1335" y="1863"/>
              <a:ext cx="3346" cy="47"/>
            </a:xfrm>
            <a:prstGeom prst="rect">
              <a:avLst/>
            </a:prstGeom>
            <a:solidFill>
              <a:srgbClr val="A5D1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2" name="Rectangle 1040"/>
            <p:cNvSpPr>
              <a:spLocks noChangeArrowheads="1"/>
            </p:cNvSpPr>
            <p:nvPr/>
          </p:nvSpPr>
          <p:spPr bwMode="auto">
            <a:xfrm>
              <a:off x="1335" y="1910"/>
              <a:ext cx="3346" cy="47"/>
            </a:xfrm>
            <a:prstGeom prst="rect">
              <a:avLst/>
            </a:prstGeom>
            <a:solidFill>
              <a:srgbClr val="A7D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3" name="Rectangle 1041"/>
            <p:cNvSpPr>
              <a:spLocks noChangeArrowheads="1"/>
            </p:cNvSpPr>
            <p:nvPr/>
          </p:nvSpPr>
          <p:spPr bwMode="auto">
            <a:xfrm>
              <a:off x="1335" y="1957"/>
              <a:ext cx="3346" cy="40"/>
            </a:xfrm>
            <a:prstGeom prst="rect">
              <a:avLst/>
            </a:prstGeom>
            <a:solidFill>
              <a:srgbClr val="A9D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4" name="Rectangle 1042"/>
            <p:cNvSpPr>
              <a:spLocks noChangeArrowheads="1"/>
            </p:cNvSpPr>
            <p:nvPr/>
          </p:nvSpPr>
          <p:spPr bwMode="auto">
            <a:xfrm>
              <a:off x="1335" y="1997"/>
              <a:ext cx="3346" cy="47"/>
            </a:xfrm>
            <a:prstGeom prst="rect">
              <a:avLst/>
            </a:prstGeom>
            <a:solidFill>
              <a:srgbClr val="ABD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5" name="Rectangle 1043"/>
            <p:cNvSpPr>
              <a:spLocks noChangeArrowheads="1"/>
            </p:cNvSpPr>
            <p:nvPr/>
          </p:nvSpPr>
          <p:spPr bwMode="auto">
            <a:xfrm>
              <a:off x="1335" y="2044"/>
              <a:ext cx="3346" cy="39"/>
            </a:xfrm>
            <a:prstGeom prst="rect">
              <a:avLst/>
            </a:prstGeom>
            <a:solidFill>
              <a:srgbClr val="ADD5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6" name="Rectangle 1044"/>
            <p:cNvSpPr>
              <a:spLocks noChangeArrowheads="1"/>
            </p:cNvSpPr>
            <p:nvPr/>
          </p:nvSpPr>
          <p:spPr bwMode="auto">
            <a:xfrm>
              <a:off x="1335" y="2083"/>
              <a:ext cx="3346" cy="31"/>
            </a:xfrm>
            <a:prstGeom prst="rect">
              <a:avLst/>
            </a:prstGeom>
            <a:solidFill>
              <a:srgbClr val="AFD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7" name="Rectangle 1045"/>
            <p:cNvSpPr>
              <a:spLocks noChangeArrowheads="1"/>
            </p:cNvSpPr>
            <p:nvPr/>
          </p:nvSpPr>
          <p:spPr bwMode="auto">
            <a:xfrm>
              <a:off x="1335" y="2114"/>
              <a:ext cx="3346" cy="39"/>
            </a:xfrm>
            <a:prstGeom prst="rect">
              <a:avLst/>
            </a:prstGeom>
            <a:solidFill>
              <a:srgbClr val="B1D7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8" name="Rectangle 1046"/>
            <p:cNvSpPr>
              <a:spLocks noChangeArrowheads="1"/>
            </p:cNvSpPr>
            <p:nvPr/>
          </p:nvSpPr>
          <p:spPr bwMode="auto">
            <a:xfrm>
              <a:off x="1335" y="2153"/>
              <a:ext cx="3346" cy="32"/>
            </a:xfrm>
            <a:prstGeom prst="rect">
              <a:avLst/>
            </a:prstGeom>
            <a:solidFill>
              <a:srgbClr val="B3D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9" name="Rectangle 1047"/>
            <p:cNvSpPr>
              <a:spLocks noChangeArrowheads="1"/>
            </p:cNvSpPr>
            <p:nvPr/>
          </p:nvSpPr>
          <p:spPr bwMode="auto">
            <a:xfrm>
              <a:off x="1335" y="2185"/>
              <a:ext cx="3346" cy="39"/>
            </a:xfrm>
            <a:prstGeom prst="rect">
              <a:avLst/>
            </a:prstGeom>
            <a:solidFill>
              <a:srgbClr val="B5D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0" name="Rectangle 1048"/>
            <p:cNvSpPr>
              <a:spLocks noChangeArrowheads="1"/>
            </p:cNvSpPr>
            <p:nvPr/>
          </p:nvSpPr>
          <p:spPr bwMode="auto">
            <a:xfrm>
              <a:off x="1335" y="2224"/>
              <a:ext cx="3346" cy="23"/>
            </a:xfrm>
            <a:prstGeom prst="rect">
              <a:avLst/>
            </a:prstGeom>
            <a:solidFill>
              <a:srgbClr val="B7D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1" name="Rectangle 1049"/>
            <p:cNvSpPr>
              <a:spLocks noChangeArrowheads="1"/>
            </p:cNvSpPr>
            <p:nvPr/>
          </p:nvSpPr>
          <p:spPr bwMode="auto">
            <a:xfrm>
              <a:off x="1335" y="2247"/>
              <a:ext cx="3346" cy="39"/>
            </a:xfrm>
            <a:prstGeom prst="rect">
              <a:avLst/>
            </a:prstGeom>
            <a:solidFill>
              <a:srgbClr val="B9DA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2" name="Rectangle 1050"/>
            <p:cNvSpPr>
              <a:spLocks noChangeArrowheads="1"/>
            </p:cNvSpPr>
            <p:nvPr/>
          </p:nvSpPr>
          <p:spPr bwMode="auto">
            <a:xfrm>
              <a:off x="1335" y="2286"/>
              <a:ext cx="3346" cy="32"/>
            </a:xfrm>
            <a:prstGeom prst="rect">
              <a:avLst/>
            </a:prstGeom>
            <a:solidFill>
              <a:srgbClr val="BBDB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3" name="Rectangle 1051"/>
            <p:cNvSpPr>
              <a:spLocks noChangeArrowheads="1"/>
            </p:cNvSpPr>
            <p:nvPr/>
          </p:nvSpPr>
          <p:spPr bwMode="auto">
            <a:xfrm>
              <a:off x="1335" y="2318"/>
              <a:ext cx="3346" cy="31"/>
            </a:xfrm>
            <a:prstGeom prst="rect">
              <a:avLst/>
            </a:prstGeom>
            <a:solidFill>
              <a:srgbClr val="BDD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4" name="Rectangle 1052"/>
            <p:cNvSpPr>
              <a:spLocks noChangeArrowheads="1"/>
            </p:cNvSpPr>
            <p:nvPr/>
          </p:nvSpPr>
          <p:spPr bwMode="auto">
            <a:xfrm>
              <a:off x="1335" y="2349"/>
              <a:ext cx="3346" cy="32"/>
            </a:xfrm>
            <a:prstGeom prst="rect">
              <a:avLst/>
            </a:prstGeom>
            <a:solidFill>
              <a:srgbClr val="BFD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5" name="Rectangle 1053"/>
            <p:cNvSpPr>
              <a:spLocks noChangeArrowheads="1"/>
            </p:cNvSpPr>
            <p:nvPr/>
          </p:nvSpPr>
          <p:spPr bwMode="auto">
            <a:xfrm>
              <a:off x="1335" y="2381"/>
              <a:ext cx="3346" cy="31"/>
            </a:xfrm>
            <a:prstGeom prst="rect">
              <a:avLst/>
            </a:prstGeom>
            <a:solidFill>
              <a:srgbClr val="C1D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6" name="Rectangle 1054"/>
            <p:cNvSpPr>
              <a:spLocks noChangeArrowheads="1"/>
            </p:cNvSpPr>
            <p:nvPr/>
          </p:nvSpPr>
          <p:spPr bwMode="auto">
            <a:xfrm>
              <a:off x="1335" y="2412"/>
              <a:ext cx="3346" cy="31"/>
            </a:xfrm>
            <a:prstGeom prst="rect">
              <a:avLst/>
            </a:prstGeom>
            <a:solidFill>
              <a:srgbClr val="C3D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7" name="Rectangle 1055"/>
            <p:cNvSpPr>
              <a:spLocks noChangeArrowheads="1"/>
            </p:cNvSpPr>
            <p:nvPr/>
          </p:nvSpPr>
          <p:spPr bwMode="auto">
            <a:xfrm>
              <a:off x="1335" y="2443"/>
              <a:ext cx="3346" cy="32"/>
            </a:xfrm>
            <a:prstGeom prst="rect">
              <a:avLst/>
            </a:prstGeom>
            <a:solidFill>
              <a:srgbClr val="C5E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8" name="Rectangle 1056"/>
            <p:cNvSpPr>
              <a:spLocks noChangeArrowheads="1"/>
            </p:cNvSpPr>
            <p:nvPr/>
          </p:nvSpPr>
          <p:spPr bwMode="auto">
            <a:xfrm>
              <a:off x="1335" y="2475"/>
              <a:ext cx="3346" cy="31"/>
            </a:xfrm>
            <a:prstGeom prst="rect">
              <a:avLst/>
            </a:prstGeom>
            <a:solidFill>
              <a:srgbClr val="C7E1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9" name="Rectangle 1057"/>
            <p:cNvSpPr>
              <a:spLocks noChangeArrowheads="1"/>
            </p:cNvSpPr>
            <p:nvPr/>
          </p:nvSpPr>
          <p:spPr bwMode="auto">
            <a:xfrm>
              <a:off x="1335" y="2506"/>
              <a:ext cx="3346" cy="31"/>
            </a:xfrm>
            <a:prstGeom prst="rect">
              <a:avLst/>
            </a:prstGeom>
            <a:solidFill>
              <a:srgbClr val="C9E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0" name="Rectangle 1058"/>
            <p:cNvSpPr>
              <a:spLocks noChangeArrowheads="1"/>
            </p:cNvSpPr>
            <p:nvPr/>
          </p:nvSpPr>
          <p:spPr bwMode="auto">
            <a:xfrm>
              <a:off x="1335" y="2537"/>
              <a:ext cx="3346" cy="32"/>
            </a:xfrm>
            <a:prstGeom prst="rect">
              <a:avLst/>
            </a:prstGeom>
            <a:solidFill>
              <a:srgbClr val="CBE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1" name="Rectangle 1059"/>
            <p:cNvSpPr>
              <a:spLocks noChangeArrowheads="1"/>
            </p:cNvSpPr>
            <p:nvPr/>
          </p:nvSpPr>
          <p:spPr bwMode="auto">
            <a:xfrm>
              <a:off x="1335" y="2569"/>
              <a:ext cx="3346" cy="39"/>
            </a:xfrm>
            <a:prstGeom prst="rect">
              <a:avLst/>
            </a:prstGeom>
            <a:solidFill>
              <a:srgbClr val="CDE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2" name="Rectangle 1060"/>
            <p:cNvSpPr>
              <a:spLocks noChangeArrowheads="1"/>
            </p:cNvSpPr>
            <p:nvPr/>
          </p:nvSpPr>
          <p:spPr bwMode="auto">
            <a:xfrm>
              <a:off x="1335" y="2608"/>
              <a:ext cx="3346" cy="23"/>
            </a:xfrm>
            <a:prstGeom prst="rect">
              <a:avLst/>
            </a:prstGeom>
            <a:solidFill>
              <a:srgbClr val="CFE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3" name="Rectangle 1061"/>
            <p:cNvSpPr>
              <a:spLocks noChangeArrowheads="1"/>
            </p:cNvSpPr>
            <p:nvPr/>
          </p:nvSpPr>
          <p:spPr bwMode="auto">
            <a:xfrm>
              <a:off x="1335" y="2631"/>
              <a:ext cx="3346" cy="32"/>
            </a:xfrm>
            <a:prstGeom prst="rect">
              <a:avLst/>
            </a:prstGeom>
            <a:solidFill>
              <a:srgbClr val="D1E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4" name="Rectangle 1062"/>
            <p:cNvSpPr>
              <a:spLocks noChangeArrowheads="1"/>
            </p:cNvSpPr>
            <p:nvPr/>
          </p:nvSpPr>
          <p:spPr bwMode="auto">
            <a:xfrm>
              <a:off x="1335" y="2663"/>
              <a:ext cx="3346" cy="39"/>
            </a:xfrm>
            <a:prstGeom prst="rect">
              <a:avLst/>
            </a:prstGeom>
            <a:solidFill>
              <a:srgbClr val="D3E7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5" name="Rectangle 1063"/>
            <p:cNvSpPr>
              <a:spLocks noChangeArrowheads="1"/>
            </p:cNvSpPr>
            <p:nvPr/>
          </p:nvSpPr>
          <p:spPr bwMode="auto">
            <a:xfrm>
              <a:off x="1335" y="2702"/>
              <a:ext cx="3346" cy="39"/>
            </a:xfrm>
            <a:prstGeom prst="rect">
              <a:avLst/>
            </a:prstGeom>
            <a:solidFill>
              <a:srgbClr val="D5E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6" name="Rectangle 1064"/>
            <p:cNvSpPr>
              <a:spLocks noChangeArrowheads="1"/>
            </p:cNvSpPr>
            <p:nvPr/>
          </p:nvSpPr>
          <p:spPr bwMode="auto">
            <a:xfrm>
              <a:off x="1335" y="2741"/>
              <a:ext cx="3346" cy="23"/>
            </a:xfrm>
            <a:prstGeom prst="rect">
              <a:avLst/>
            </a:prstGeom>
            <a:solidFill>
              <a:srgbClr val="D7EA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7" name="Rectangle 1065"/>
            <p:cNvSpPr>
              <a:spLocks noChangeArrowheads="1"/>
            </p:cNvSpPr>
            <p:nvPr/>
          </p:nvSpPr>
          <p:spPr bwMode="auto">
            <a:xfrm>
              <a:off x="1335" y="2764"/>
              <a:ext cx="3346" cy="40"/>
            </a:xfrm>
            <a:prstGeom prst="rect">
              <a:avLst/>
            </a:prstGeom>
            <a:solidFill>
              <a:srgbClr val="D9EB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8" name="Rectangle 1066"/>
            <p:cNvSpPr>
              <a:spLocks noChangeArrowheads="1"/>
            </p:cNvSpPr>
            <p:nvPr/>
          </p:nvSpPr>
          <p:spPr bwMode="auto">
            <a:xfrm>
              <a:off x="1335" y="2804"/>
              <a:ext cx="3346" cy="39"/>
            </a:xfrm>
            <a:prstGeom prst="rect">
              <a:avLst/>
            </a:prstGeom>
            <a:solidFill>
              <a:srgbClr val="DBE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39" name="Rectangle 1067"/>
            <p:cNvSpPr>
              <a:spLocks noChangeArrowheads="1"/>
            </p:cNvSpPr>
            <p:nvPr/>
          </p:nvSpPr>
          <p:spPr bwMode="auto">
            <a:xfrm>
              <a:off x="1335" y="2843"/>
              <a:ext cx="3346" cy="39"/>
            </a:xfrm>
            <a:prstGeom prst="rect">
              <a:avLst/>
            </a:prstGeom>
            <a:solidFill>
              <a:srgbClr val="DDE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40" name="Rectangle 1068"/>
            <p:cNvSpPr>
              <a:spLocks noChangeArrowheads="1"/>
            </p:cNvSpPr>
            <p:nvPr/>
          </p:nvSpPr>
          <p:spPr bwMode="auto">
            <a:xfrm>
              <a:off x="1335" y="2882"/>
              <a:ext cx="3346" cy="47"/>
            </a:xfrm>
            <a:prstGeom prst="rect">
              <a:avLst/>
            </a:prstGeom>
            <a:solidFill>
              <a:srgbClr val="DFE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41" name="Rectangle 1069"/>
            <p:cNvSpPr>
              <a:spLocks noChangeArrowheads="1"/>
            </p:cNvSpPr>
            <p:nvPr/>
          </p:nvSpPr>
          <p:spPr bwMode="auto">
            <a:xfrm>
              <a:off x="1335" y="2929"/>
              <a:ext cx="3346" cy="31"/>
            </a:xfrm>
            <a:prstGeom prst="rect">
              <a:avLst/>
            </a:prstGeom>
            <a:solidFill>
              <a:srgbClr val="E1E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42" name="Rectangle 1070"/>
            <p:cNvSpPr>
              <a:spLocks noChangeArrowheads="1"/>
            </p:cNvSpPr>
            <p:nvPr/>
          </p:nvSpPr>
          <p:spPr bwMode="auto">
            <a:xfrm>
              <a:off x="1335" y="2960"/>
              <a:ext cx="3346" cy="47"/>
            </a:xfrm>
            <a:prstGeom prst="rect">
              <a:avLst/>
            </a:prstGeom>
            <a:solidFill>
              <a:srgbClr val="E3F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43" name="Rectangle 1071"/>
            <p:cNvSpPr>
              <a:spLocks noChangeArrowheads="1"/>
            </p:cNvSpPr>
            <p:nvPr/>
          </p:nvSpPr>
          <p:spPr bwMode="auto">
            <a:xfrm>
              <a:off x="1335" y="3007"/>
              <a:ext cx="3346" cy="47"/>
            </a:xfrm>
            <a:prstGeom prst="rect">
              <a:avLst/>
            </a:prstGeom>
            <a:solidFill>
              <a:srgbClr val="E5F1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44" name="Rectangle 1072"/>
            <p:cNvSpPr>
              <a:spLocks noChangeArrowheads="1"/>
            </p:cNvSpPr>
            <p:nvPr/>
          </p:nvSpPr>
          <p:spPr bwMode="auto">
            <a:xfrm>
              <a:off x="1335" y="3054"/>
              <a:ext cx="3346" cy="47"/>
            </a:xfrm>
            <a:prstGeom prst="rect">
              <a:avLst/>
            </a:prstGeom>
            <a:solidFill>
              <a:srgbClr val="E7F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45" name="Rectangle 1073"/>
            <p:cNvSpPr>
              <a:spLocks noChangeArrowheads="1"/>
            </p:cNvSpPr>
            <p:nvPr/>
          </p:nvSpPr>
          <p:spPr bwMode="auto">
            <a:xfrm>
              <a:off x="1335" y="3101"/>
              <a:ext cx="3346" cy="63"/>
            </a:xfrm>
            <a:prstGeom prst="rect">
              <a:avLst/>
            </a:prstGeom>
            <a:solidFill>
              <a:srgbClr val="E9F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46" name="Rectangle 1074"/>
            <p:cNvSpPr>
              <a:spLocks noChangeArrowheads="1"/>
            </p:cNvSpPr>
            <p:nvPr/>
          </p:nvSpPr>
          <p:spPr bwMode="auto">
            <a:xfrm>
              <a:off x="1335" y="3164"/>
              <a:ext cx="3346" cy="63"/>
            </a:xfrm>
            <a:prstGeom prst="rect">
              <a:avLst/>
            </a:prstGeom>
            <a:solidFill>
              <a:srgbClr val="EBF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47" name="Rectangle 1075"/>
            <p:cNvSpPr>
              <a:spLocks noChangeArrowheads="1"/>
            </p:cNvSpPr>
            <p:nvPr/>
          </p:nvSpPr>
          <p:spPr bwMode="auto">
            <a:xfrm>
              <a:off x="1335" y="3227"/>
              <a:ext cx="3346" cy="78"/>
            </a:xfrm>
            <a:prstGeom prst="rect">
              <a:avLst/>
            </a:prstGeom>
            <a:solidFill>
              <a:srgbClr val="EDF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48" name="Rectangle 1076"/>
            <p:cNvSpPr>
              <a:spLocks noChangeArrowheads="1"/>
            </p:cNvSpPr>
            <p:nvPr/>
          </p:nvSpPr>
          <p:spPr bwMode="auto">
            <a:xfrm>
              <a:off x="1335" y="3305"/>
              <a:ext cx="3346" cy="79"/>
            </a:xfrm>
            <a:prstGeom prst="rect">
              <a:avLst/>
            </a:prstGeom>
            <a:solidFill>
              <a:srgbClr val="EFF7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49" name="Rectangle 1077"/>
            <p:cNvSpPr>
              <a:spLocks noChangeArrowheads="1"/>
            </p:cNvSpPr>
            <p:nvPr/>
          </p:nvSpPr>
          <p:spPr bwMode="auto">
            <a:xfrm>
              <a:off x="1335" y="3384"/>
              <a:ext cx="3346" cy="94"/>
            </a:xfrm>
            <a:prstGeom prst="rect">
              <a:avLst/>
            </a:prstGeom>
            <a:solidFill>
              <a:srgbClr val="F1F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50" name="Rectangle 1078"/>
            <p:cNvSpPr>
              <a:spLocks noChangeArrowheads="1"/>
            </p:cNvSpPr>
            <p:nvPr/>
          </p:nvSpPr>
          <p:spPr bwMode="auto">
            <a:xfrm>
              <a:off x="1335" y="3478"/>
              <a:ext cx="3346" cy="156"/>
            </a:xfrm>
            <a:prstGeom prst="rect">
              <a:avLst/>
            </a:prstGeom>
            <a:solidFill>
              <a:srgbClr val="F3F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51" name="Rectangle 1079"/>
            <p:cNvSpPr>
              <a:spLocks noChangeArrowheads="1"/>
            </p:cNvSpPr>
            <p:nvPr/>
          </p:nvSpPr>
          <p:spPr bwMode="auto">
            <a:xfrm>
              <a:off x="1335" y="3634"/>
              <a:ext cx="3346" cy="157"/>
            </a:xfrm>
            <a:prstGeom prst="rect">
              <a:avLst/>
            </a:prstGeom>
            <a:solidFill>
              <a:srgbClr val="F6FB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52" name="Rectangle 1080"/>
            <p:cNvSpPr>
              <a:spLocks noChangeArrowheads="1"/>
            </p:cNvSpPr>
            <p:nvPr/>
          </p:nvSpPr>
          <p:spPr bwMode="auto">
            <a:xfrm>
              <a:off x="1335" y="1393"/>
              <a:ext cx="3346" cy="240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53" name="Rectangle 1081"/>
            <p:cNvSpPr>
              <a:spLocks noChangeArrowheads="1"/>
            </p:cNvSpPr>
            <p:nvPr/>
          </p:nvSpPr>
          <p:spPr bwMode="auto">
            <a:xfrm>
              <a:off x="1712" y="1965"/>
              <a:ext cx="2443" cy="79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54" name="Rectangle 1082"/>
            <p:cNvSpPr>
              <a:spLocks noChangeArrowheads="1"/>
            </p:cNvSpPr>
            <p:nvPr/>
          </p:nvSpPr>
          <p:spPr bwMode="auto">
            <a:xfrm>
              <a:off x="1712" y="2044"/>
              <a:ext cx="2443" cy="94"/>
            </a:xfrm>
            <a:prstGeom prst="rect">
              <a:avLst/>
            </a:prstGeom>
            <a:solidFill>
              <a:srgbClr val="9BC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55" name="Rectangle 1083"/>
            <p:cNvSpPr>
              <a:spLocks noChangeArrowheads="1"/>
            </p:cNvSpPr>
            <p:nvPr/>
          </p:nvSpPr>
          <p:spPr bwMode="auto">
            <a:xfrm>
              <a:off x="1712" y="2138"/>
              <a:ext cx="2443" cy="47"/>
            </a:xfrm>
            <a:prstGeom prst="rect">
              <a:avLst/>
            </a:prstGeom>
            <a:solidFill>
              <a:srgbClr val="9DC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56" name="Rectangle 1084"/>
            <p:cNvSpPr>
              <a:spLocks noChangeArrowheads="1"/>
            </p:cNvSpPr>
            <p:nvPr/>
          </p:nvSpPr>
          <p:spPr bwMode="auto">
            <a:xfrm>
              <a:off x="1712" y="2185"/>
              <a:ext cx="2443" cy="47"/>
            </a:xfrm>
            <a:prstGeom prst="rect">
              <a:avLst/>
            </a:prstGeom>
            <a:solidFill>
              <a:srgbClr val="9FC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57" name="Rectangle 1085"/>
            <p:cNvSpPr>
              <a:spLocks noChangeArrowheads="1"/>
            </p:cNvSpPr>
            <p:nvPr/>
          </p:nvSpPr>
          <p:spPr bwMode="auto">
            <a:xfrm>
              <a:off x="1712" y="2232"/>
              <a:ext cx="2443" cy="47"/>
            </a:xfrm>
            <a:prstGeom prst="rect">
              <a:avLst/>
            </a:prstGeom>
            <a:solidFill>
              <a:srgbClr val="A1C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58" name="Rectangle 1086"/>
            <p:cNvSpPr>
              <a:spLocks noChangeArrowheads="1"/>
            </p:cNvSpPr>
            <p:nvPr/>
          </p:nvSpPr>
          <p:spPr bwMode="auto">
            <a:xfrm>
              <a:off x="1712" y="2279"/>
              <a:ext cx="2443" cy="47"/>
            </a:xfrm>
            <a:prstGeom prst="rect">
              <a:avLst/>
            </a:prstGeom>
            <a:solidFill>
              <a:srgbClr val="A3D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59" name="Rectangle 1087"/>
            <p:cNvSpPr>
              <a:spLocks noChangeArrowheads="1"/>
            </p:cNvSpPr>
            <p:nvPr/>
          </p:nvSpPr>
          <p:spPr bwMode="auto">
            <a:xfrm>
              <a:off x="1712" y="2326"/>
              <a:ext cx="2443" cy="31"/>
            </a:xfrm>
            <a:prstGeom prst="rect">
              <a:avLst/>
            </a:prstGeom>
            <a:solidFill>
              <a:srgbClr val="A5D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60" name="Rectangle 1088"/>
            <p:cNvSpPr>
              <a:spLocks noChangeArrowheads="1"/>
            </p:cNvSpPr>
            <p:nvPr/>
          </p:nvSpPr>
          <p:spPr bwMode="auto">
            <a:xfrm>
              <a:off x="1712" y="2357"/>
              <a:ext cx="2443" cy="39"/>
            </a:xfrm>
            <a:prstGeom prst="rect">
              <a:avLst/>
            </a:prstGeom>
            <a:solidFill>
              <a:srgbClr val="A7D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61" name="Rectangle 1089"/>
            <p:cNvSpPr>
              <a:spLocks noChangeArrowheads="1"/>
            </p:cNvSpPr>
            <p:nvPr/>
          </p:nvSpPr>
          <p:spPr bwMode="auto">
            <a:xfrm>
              <a:off x="1712" y="2396"/>
              <a:ext cx="2443" cy="32"/>
            </a:xfrm>
            <a:prstGeom prst="rect">
              <a:avLst/>
            </a:prstGeom>
            <a:solidFill>
              <a:srgbClr val="A9D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62" name="Rectangle 1090"/>
            <p:cNvSpPr>
              <a:spLocks noChangeArrowheads="1"/>
            </p:cNvSpPr>
            <p:nvPr/>
          </p:nvSpPr>
          <p:spPr bwMode="auto">
            <a:xfrm>
              <a:off x="1712" y="2428"/>
              <a:ext cx="2443" cy="23"/>
            </a:xfrm>
            <a:prstGeom prst="rect">
              <a:avLst/>
            </a:prstGeom>
            <a:solidFill>
              <a:srgbClr val="ABD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63" name="Rectangle 1091"/>
            <p:cNvSpPr>
              <a:spLocks noChangeArrowheads="1"/>
            </p:cNvSpPr>
            <p:nvPr/>
          </p:nvSpPr>
          <p:spPr bwMode="auto">
            <a:xfrm>
              <a:off x="1712" y="2451"/>
              <a:ext cx="2443" cy="39"/>
            </a:xfrm>
            <a:prstGeom prst="rect">
              <a:avLst/>
            </a:prstGeom>
            <a:solidFill>
              <a:srgbClr val="ADD5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64" name="Rectangle 1092"/>
            <p:cNvSpPr>
              <a:spLocks noChangeArrowheads="1"/>
            </p:cNvSpPr>
            <p:nvPr/>
          </p:nvSpPr>
          <p:spPr bwMode="auto">
            <a:xfrm>
              <a:off x="1712" y="2490"/>
              <a:ext cx="2443" cy="24"/>
            </a:xfrm>
            <a:prstGeom prst="rect">
              <a:avLst/>
            </a:prstGeom>
            <a:solidFill>
              <a:srgbClr val="AFD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65" name="Rectangle 1093"/>
            <p:cNvSpPr>
              <a:spLocks noChangeArrowheads="1"/>
            </p:cNvSpPr>
            <p:nvPr/>
          </p:nvSpPr>
          <p:spPr bwMode="auto">
            <a:xfrm>
              <a:off x="1712" y="2514"/>
              <a:ext cx="2443" cy="23"/>
            </a:xfrm>
            <a:prstGeom prst="rect">
              <a:avLst/>
            </a:prstGeom>
            <a:solidFill>
              <a:srgbClr val="B1D7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66" name="Rectangle 1094"/>
            <p:cNvSpPr>
              <a:spLocks noChangeArrowheads="1"/>
            </p:cNvSpPr>
            <p:nvPr/>
          </p:nvSpPr>
          <p:spPr bwMode="auto">
            <a:xfrm>
              <a:off x="1712" y="2537"/>
              <a:ext cx="2443" cy="32"/>
            </a:xfrm>
            <a:prstGeom prst="rect">
              <a:avLst/>
            </a:prstGeom>
            <a:solidFill>
              <a:srgbClr val="B3D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67" name="Rectangle 1095"/>
            <p:cNvSpPr>
              <a:spLocks noChangeArrowheads="1"/>
            </p:cNvSpPr>
            <p:nvPr/>
          </p:nvSpPr>
          <p:spPr bwMode="auto">
            <a:xfrm>
              <a:off x="1712" y="2569"/>
              <a:ext cx="2443" cy="31"/>
            </a:xfrm>
            <a:prstGeom prst="rect">
              <a:avLst/>
            </a:prstGeom>
            <a:solidFill>
              <a:srgbClr val="B5D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68" name="Rectangle 1096"/>
            <p:cNvSpPr>
              <a:spLocks noChangeArrowheads="1"/>
            </p:cNvSpPr>
            <p:nvPr/>
          </p:nvSpPr>
          <p:spPr bwMode="auto">
            <a:xfrm>
              <a:off x="1712" y="2600"/>
              <a:ext cx="2443" cy="23"/>
            </a:xfrm>
            <a:prstGeom prst="rect">
              <a:avLst/>
            </a:prstGeom>
            <a:solidFill>
              <a:srgbClr val="B7DA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69" name="Rectangle 1097"/>
            <p:cNvSpPr>
              <a:spLocks noChangeArrowheads="1"/>
            </p:cNvSpPr>
            <p:nvPr/>
          </p:nvSpPr>
          <p:spPr bwMode="auto">
            <a:xfrm>
              <a:off x="1712" y="2623"/>
              <a:ext cx="2443" cy="24"/>
            </a:xfrm>
            <a:prstGeom prst="rect">
              <a:avLst/>
            </a:prstGeom>
            <a:solidFill>
              <a:srgbClr val="B9DB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70" name="Rectangle 1098"/>
            <p:cNvSpPr>
              <a:spLocks noChangeArrowheads="1"/>
            </p:cNvSpPr>
            <p:nvPr/>
          </p:nvSpPr>
          <p:spPr bwMode="auto">
            <a:xfrm>
              <a:off x="1712" y="2647"/>
              <a:ext cx="2443" cy="23"/>
            </a:xfrm>
            <a:prstGeom prst="rect">
              <a:avLst/>
            </a:prstGeom>
            <a:solidFill>
              <a:srgbClr val="BBD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71" name="Rectangle 1099"/>
            <p:cNvSpPr>
              <a:spLocks noChangeArrowheads="1"/>
            </p:cNvSpPr>
            <p:nvPr/>
          </p:nvSpPr>
          <p:spPr bwMode="auto">
            <a:xfrm>
              <a:off x="1712" y="2670"/>
              <a:ext cx="2443" cy="24"/>
            </a:xfrm>
            <a:prstGeom prst="rect">
              <a:avLst/>
            </a:prstGeom>
            <a:solidFill>
              <a:srgbClr val="BDD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72" name="Rectangle 1100"/>
            <p:cNvSpPr>
              <a:spLocks noChangeArrowheads="1"/>
            </p:cNvSpPr>
            <p:nvPr/>
          </p:nvSpPr>
          <p:spPr bwMode="auto">
            <a:xfrm>
              <a:off x="1712" y="2694"/>
              <a:ext cx="2443" cy="31"/>
            </a:xfrm>
            <a:prstGeom prst="rect">
              <a:avLst/>
            </a:prstGeom>
            <a:solidFill>
              <a:srgbClr val="BFD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73" name="Rectangle 1101"/>
            <p:cNvSpPr>
              <a:spLocks noChangeArrowheads="1"/>
            </p:cNvSpPr>
            <p:nvPr/>
          </p:nvSpPr>
          <p:spPr bwMode="auto">
            <a:xfrm>
              <a:off x="1712" y="2725"/>
              <a:ext cx="2443" cy="24"/>
            </a:xfrm>
            <a:prstGeom prst="rect">
              <a:avLst/>
            </a:prstGeom>
            <a:solidFill>
              <a:srgbClr val="C1D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74" name="Rectangle 1102"/>
            <p:cNvSpPr>
              <a:spLocks noChangeArrowheads="1"/>
            </p:cNvSpPr>
            <p:nvPr/>
          </p:nvSpPr>
          <p:spPr bwMode="auto">
            <a:xfrm>
              <a:off x="1712" y="2749"/>
              <a:ext cx="2443" cy="23"/>
            </a:xfrm>
            <a:prstGeom prst="rect">
              <a:avLst/>
            </a:prstGeom>
            <a:solidFill>
              <a:srgbClr val="C3E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75" name="Rectangle 1103"/>
            <p:cNvSpPr>
              <a:spLocks noChangeArrowheads="1"/>
            </p:cNvSpPr>
            <p:nvPr/>
          </p:nvSpPr>
          <p:spPr bwMode="auto">
            <a:xfrm>
              <a:off x="1712" y="2772"/>
              <a:ext cx="2443" cy="32"/>
            </a:xfrm>
            <a:prstGeom prst="rect">
              <a:avLst/>
            </a:prstGeom>
            <a:solidFill>
              <a:srgbClr val="C5E1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76" name="Rectangle 1104"/>
            <p:cNvSpPr>
              <a:spLocks noChangeArrowheads="1"/>
            </p:cNvSpPr>
            <p:nvPr/>
          </p:nvSpPr>
          <p:spPr bwMode="auto">
            <a:xfrm>
              <a:off x="1712" y="2804"/>
              <a:ext cx="2443" cy="31"/>
            </a:xfrm>
            <a:prstGeom prst="rect">
              <a:avLst/>
            </a:prstGeom>
            <a:solidFill>
              <a:srgbClr val="C7E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77" name="Rectangle 1105"/>
            <p:cNvSpPr>
              <a:spLocks noChangeArrowheads="1"/>
            </p:cNvSpPr>
            <p:nvPr/>
          </p:nvSpPr>
          <p:spPr bwMode="auto">
            <a:xfrm>
              <a:off x="1712" y="2835"/>
              <a:ext cx="2443" cy="24"/>
            </a:xfrm>
            <a:prstGeom prst="rect">
              <a:avLst/>
            </a:prstGeom>
            <a:solidFill>
              <a:srgbClr val="C9E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78" name="Rectangle 1106"/>
            <p:cNvSpPr>
              <a:spLocks noChangeArrowheads="1"/>
            </p:cNvSpPr>
            <p:nvPr/>
          </p:nvSpPr>
          <p:spPr bwMode="auto">
            <a:xfrm>
              <a:off x="1712" y="2859"/>
              <a:ext cx="2443" cy="31"/>
            </a:xfrm>
            <a:prstGeom prst="rect">
              <a:avLst/>
            </a:prstGeom>
            <a:solidFill>
              <a:srgbClr val="CBE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79" name="Rectangle 1107"/>
            <p:cNvSpPr>
              <a:spLocks noChangeArrowheads="1"/>
            </p:cNvSpPr>
            <p:nvPr/>
          </p:nvSpPr>
          <p:spPr bwMode="auto">
            <a:xfrm>
              <a:off x="1712" y="2890"/>
              <a:ext cx="2443" cy="31"/>
            </a:xfrm>
            <a:prstGeom prst="rect">
              <a:avLst/>
            </a:prstGeom>
            <a:solidFill>
              <a:srgbClr val="CDE5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80" name="Rectangle 1108"/>
            <p:cNvSpPr>
              <a:spLocks noChangeArrowheads="1"/>
            </p:cNvSpPr>
            <p:nvPr/>
          </p:nvSpPr>
          <p:spPr bwMode="auto">
            <a:xfrm>
              <a:off x="1712" y="2921"/>
              <a:ext cx="2443" cy="32"/>
            </a:xfrm>
            <a:prstGeom prst="rect">
              <a:avLst/>
            </a:prstGeom>
            <a:solidFill>
              <a:srgbClr val="CFE7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81" name="Rectangle 1109"/>
            <p:cNvSpPr>
              <a:spLocks noChangeArrowheads="1"/>
            </p:cNvSpPr>
            <p:nvPr/>
          </p:nvSpPr>
          <p:spPr bwMode="auto">
            <a:xfrm>
              <a:off x="1712" y="2953"/>
              <a:ext cx="2443" cy="39"/>
            </a:xfrm>
            <a:prstGeom prst="rect">
              <a:avLst/>
            </a:prstGeom>
            <a:solidFill>
              <a:srgbClr val="D1E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82" name="Rectangle 1110"/>
            <p:cNvSpPr>
              <a:spLocks noChangeArrowheads="1"/>
            </p:cNvSpPr>
            <p:nvPr/>
          </p:nvSpPr>
          <p:spPr bwMode="auto">
            <a:xfrm>
              <a:off x="1712" y="2992"/>
              <a:ext cx="2443" cy="47"/>
            </a:xfrm>
            <a:prstGeom prst="rect">
              <a:avLst/>
            </a:prstGeom>
            <a:solidFill>
              <a:srgbClr val="D3E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83" name="Rectangle 1111"/>
            <p:cNvSpPr>
              <a:spLocks noChangeArrowheads="1"/>
            </p:cNvSpPr>
            <p:nvPr/>
          </p:nvSpPr>
          <p:spPr bwMode="auto">
            <a:xfrm>
              <a:off x="1712" y="3039"/>
              <a:ext cx="2443" cy="31"/>
            </a:xfrm>
            <a:prstGeom prst="rect">
              <a:avLst/>
            </a:prstGeom>
            <a:solidFill>
              <a:srgbClr val="D5EA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84" name="Rectangle 1112"/>
            <p:cNvSpPr>
              <a:spLocks noChangeArrowheads="1"/>
            </p:cNvSpPr>
            <p:nvPr/>
          </p:nvSpPr>
          <p:spPr bwMode="auto">
            <a:xfrm>
              <a:off x="1712" y="3070"/>
              <a:ext cx="2443" cy="47"/>
            </a:xfrm>
            <a:prstGeom prst="rect">
              <a:avLst/>
            </a:prstGeom>
            <a:solidFill>
              <a:srgbClr val="D7EB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85" name="Rectangle 1113"/>
            <p:cNvSpPr>
              <a:spLocks noChangeArrowheads="1"/>
            </p:cNvSpPr>
            <p:nvPr/>
          </p:nvSpPr>
          <p:spPr bwMode="auto">
            <a:xfrm>
              <a:off x="1712" y="3117"/>
              <a:ext cx="2443" cy="71"/>
            </a:xfrm>
            <a:prstGeom prst="rect">
              <a:avLst/>
            </a:prstGeom>
            <a:solidFill>
              <a:srgbClr val="D9E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86" name="Rectangle 1114"/>
            <p:cNvSpPr>
              <a:spLocks noChangeArrowheads="1"/>
            </p:cNvSpPr>
            <p:nvPr/>
          </p:nvSpPr>
          <p:spPr bwMode="auto">
            <a:xfrm>
              <a:off x="1712" y="3188"/>
              <a:ext cx="2443" cy="70"/>
            </a:xfrm>
            <a:prstGeom prst="rect">
              <a:avLst/>
            </a:prstGeom>
            <a:solidFill>
              <a:srgbClr val="DBE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87" name="Rectangle 1115"/>
            <p:cNvSpPr>
              <a:spLocks noChangeArrowheads="1"/>
            </p:cNvSpPr>
            <p:nvPr/>
          </p:nvSpPr>
          <p:spPr bwMode="auto">
            <a:xfrm>
              <a:off x="1712" y="3258"/>
              <a:ext cx="2443" cy="94"/>
            </a:xfrm>
            <a:prstGeom prst="rect">
              <a:avLst/>
            </a:prstGeom>
            <a:solidFill>
              <a:srgbClr val="DDE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88" name="Rectangle 1116"/>
            <p:cNvSpPr>
              <a:spLocks noChangeArrowheads="1"/>
            </p:cNvSpPr>
            <p:nvPr/>
          </p:nvSpPr>
          <p:spPr bwMode="auto">
            <a:xfrm>
              <a:off x="1712" y="3352"/>
              <a:ext cx="2443" cy="126"/>
            </a:xfrm>
            <a:prstGeom prst="rect">
              <a:avLst/>
            </a:prstGeom>
            <a:solidFill>
              <a:srgbClr val="E0F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89" name="Rectangle 1117"/>
            <p:cNvSpPr>
              <a:spLocks noChangeArrowheads="1"/>
            </p:cNvSpPr>
            <p:nvPr/>
          </p:nvSpPr>
          <p:spPr bwMode="auto">
            <a:xfrm>
              <a:off x="1712" y="1965"/>
              <a:ext cx="2443" cy="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90" name="Line 1118"/>
            <p:cNvSpPr>
              <a:spLocks noChangeShapeType="1"/>
            </p:cNvSpPr>
            <p:nvPr/>
          </p:nvSpPr>
          <p:spPr bwMode="auto">
            <a:xfrm>
              <a:off x="1712" y="3336"/>
              <a:ext cx="24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91" name="Line 1119"/>
            <p:cNvSpPr>
              <a:spLocks noChangeShapeType="1"/>
            </p:cNvSpPr>
            <p:nvPr/>
          </p:nvSpPr>
          <p:spPr bwMode="auto">
            <a:xfrm>
              <a:off x="1712" y="3180"/>
              <a:ext cx="24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92" name="Line 1120"/>
            <p:cNvSpPr>
              <a:spLocks noChangeShapeType="1"/>
            </p:cNvSpPr>
            <p:nvPr/>
          </p:nvSpPr>
          <p:spPr bwMode="auto">
            <a:xfrm>
              <a:off x="1712" y="3031"/>
              <a:ext cx="24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93" name="Line 1121"/>
            <p:cNvSpPr>
              <a:spLocks noChangeShapeType="1"/>
            </p:cNvSpPr>
            <p:nvPr/>
          </p:nvSpPr>
          <p:spPr bwMode="auto">
            <a:xfrm>
              <a:off x="1712" y="2874"/>
              <a:ext cx="24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94" name="Line 1122"/>
            <p:cNvSpPr>
              <a:spLocks noChangeShapeType="1"/>
            </p:cNvSpPr>
            <p:nvPr/>
          </p:nvSpPr>
          <p:spPr bwMode="auto">
            <a:xfrm>
              <a:off x="1712" y="2725"/>
              <a:ext cx="24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95" name="Line 1123"/>
            <p:cNvSpPr>
              <a:spLocks noChangeShapeType="1"/>
            </p:cNvSpPr>
            <p:nvPr/>
          </p:nvSpPr>
          <p:spPr bwMode="auto">
            <a:xfrm>
              <a:off x="1712" y="2576"/>
              <a:ext cx="24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96" name="Line 1124"/>
            <p:cNvSpPr>
              <a:spLocks noChangeShapeType="1"/>
            </p:cNvSpPr>
            <p:nvPr/>
          </p:nvSpPr>
          <p:spPr bwMode="auto">
            <a:xfrm>
              <a:off x="1712" y="2420"/>
              <a:ext cx="24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97" name="Line 1125"/>
            <p:cNvSpPr>
              <a:spLocks noChangeShapeType="1"/>
            </p:cNvSpPr>
            <p:nvPr/>
          </p:nvSpPr>
          <p:spPr bwMode="auto">
            <a:xfrm>
              <a:off x="1712" y="2271"/>
              <a:ext cx="24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98" name="Line 1126"/>
            <p:cNvSpPr>
              <a:spLocks noChangeShapeType="1"/>
            </p:cNvSpPr>
            <p:nvPr/>
          </p:nvSpPr>
          <p:spPr bwMode="auto">
            <a:xfrm>
              <a:off x="1712" y="2114"/>
              <a:ext cx="24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99" name="Line 1127"/>
            <p:cNvSpPr>
              <a:spLocks noChangeShapeType="1"/>
            </p:cNvSpPr>
            <p:nvPr/>
          </p:nvSpPr>
          <p:spPr bwMode="auto">
            <a:xfrm>
              <a:off x="1712" y="1965"/>
              <a:ext cx="24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00" name="Rectangle 1128"/>
            <p:cNvSpPr>
              <a:spLocks noChangeArrowheads="1"/>
            </p:cNvSpPr>
            <p:nvPr/>
          </p:nvSpPr>
          <p:spPr bwMode="auto">
            <a:xfrm>
              <a:off x="1712" y="1965"/>
              <a:ext cx="2443" cy="1520"/>
            </a:xfrm>
            <a:prstGeom prst="rect">
              <a:avLst/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01" name="Rectangle 1129"/>
            <p:cNvSpPr>
              <a:spLocks noChangeArrowheads="1"/>
            </p:cNvSpPr>
            <p:nvPr/>
          </p:nvSpPr>
          <p:spPr bwMode="auto">
            <a:xfrm>
              <a:off x="1971" y="2161"/>
              <a:ext cx="354" cy="1324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02" name="Rectangle 1130"/>
            <p:cNvSpPr>
              <a:spLocks noChangeArrowheads="1"/>
            </p:cNvSpPr>
            <p:nvPr/>
          </p:nvSpPr>
          <p:spPr bwMode="auto">
            <a:xfrm>
              <a:off x="3196" y="2529"/>
              <a:ext cx="354" cy="956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03" name="Rectangle 1131"/>
            <p:cNvSpPr>
              <a:spLocks noChangeArrowheads="1"/>
            </p:cNvSpPr>
            <p:nvPr/>
          </p:nvSpPr>
          <p:spPr bwMode="auto">
            <a:xfrm>
              <a:off x="2325" y="3289"/>
              <a:ext cx="353" cy="196"/>
            </a:xfrm>
            <a:prstGeom prst="rect">
              <a:avLst/>
            </a:prstGeom>
            <a:solidFill>
              <a:srgbClr val="FF99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04" name="Rectangle 1132"/>
            <p:cNvSpPr>
              <a:spLocks noChangeArrowheads="1"/>
            </p:cNvSpPr>
            <p:nvPr/>
          </p:nvSpPr>
          <p:spPr bwMode="auto">
            <a:xfrm>
              <a:off x="3550" y="2921"/>
              <a:ext cx="345" cy="564"/>
            </a:xfrm>
            <a:prstGeom prst="rect">
              <a:avLst/>
            </a:prstGeom>
            <a:solidFill>
              <a:srgbClr val="FF99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05" name="Line 1133"/>
            <p:cNvSpPr>
              <a:spLocks noChangeShapeType="1"/>
            </p:cNvSpPr>
            <p:nvPr/>
          </p:nvSpPr>
          <p:spPr bwMode="auto">
            <a:xfrm>
              <a:off x="1712" y="1965"/>
              <a:ext cx="1" cy="1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06" name="Line 1134"/>
            <p:cNvSpPr>
              <a:spLocks noChangeShapeType="1"/>
            </p:cNvSpPr>
            <p:nvPr/>
          </p:nvSpPr>
          <p:spPr bwMode="auto">
            <a:xfrm>
              <a:off x="1689" y="3485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07" name="Line 1135"/>
            <p:cNvSpPr>
              <a:spLocks noChangeShapeType="1"/>
            </p:cNvSpPr>
            <p:nvPr/>
          </p:nvSpPr>
          <p:spPr bwMode="auto">
            <a:xfrm>
              <a:off x="1689" y="3336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08" name="Line 1136"/>
            <p:cNvSpPr>
              <a:spLocks noChangeShapeType="1"/>
            </p:cNvSpPr>
            <p:nvPr/>
          </p:nvSpPr>
          <p:spPr bwMode="auto">
            <a:xfrm>
              <a:off x="1689" y="3180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09" name="Line 1137"/>
            <p:cNvSpPr>
              <a:spLocks noChangeShapeType="1"/>
            </p:cNvSpPr>
            <p:nvPr/>
          </p:nvSpPr>
          <p:spPr bwMode="auto">
            <a:xfrm>
              <a:off x="1689" y="303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10" name="Line 1138"/>
            <p:cNvSpPr>
              <a:spLocks noChangeShapeType="1"/>
            </p:cNvSpPr>
            <p:nvPr/>
          </p:nvSpPr>
          <p:spPr bwMode="auto">
            <a:xfrm>
              <a:off x="1689" y="2874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11" name="Line 1139"/>
            <p:cNvSpPr>
              <a:spLocks noChangeShapeType="1"/>
            </p:cNvSpPr>
            <p:nvPr/>
          </p:nvSpPr>
          <p:spPr bwMode="auto">
            <a:xfrm>
              <a:off x="1689" y="2725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12" name="Line 1140"/>
            <p:cNvSpPr>
              <a:spLocks noChangeShapeType="1"/>
            </p:cNvSpPr>
            <p:nvPr/>
          </p:nvSpPr>
          <p:spPr bwMode="auto">
            <a:xfrm>
              <a:off x="1689" y="2576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13" name="Line 1141"/>
            <p:cNvSpPr>
              <a:spLocks noChangeShapeType="1"/>
            </p:cNvSpPr>
            <p:nvPr/>
          </p:nvSpPr>
          <p:spPr bwMode="auto">
            <a:xfrm>
              <a:off x="1689" y="2420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14" name="Line 1142"/>
            <p:cNvSpPr>
              <a:spLocks noChangeShapeType="1"/>
            </p:cNvSpPr>
            <p:nvPr/>
          </p:nvSpPr>
          <p:spPr bwMode="auto">
            <a:xfrm>
              <a:off x="1689" y="2271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15" name="Line 1143"/>
            <p:cNvSpPr>
              <a:spLocks noChangeShapeType="1"/>
            </p:cNvSpPr>
            <p:nvPr/>
          </p:nvSpPr>
          <p:spPr bwMode="auto">
            <a:xfrm>
              <a:off x="1689" y="2114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16" name="Line 1144"/>
            <p:cNvSpPr>
              <a:spLocks noChangeShapeType="1"/>
            </p:cNvSpPr>
            <p:nvPr/>
          </p:nvSpPr>
          <p:spPr bwMode="auto">
            <a:xfrm>
              <a:off x="1689" y="1965"/>
              <a:ext cx="2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17" name="Line 1145"/>
            <p:cNvSpPr>
              <a:spLocks noChangeShapeType="1"/>
            </p:cNvSpPr>
            <p:nvPr/>
          </p:nvSpPr>
          <p:spPr bwMode="auto">
            <a:xfrm>
              <a:off x="1712" y="3485"/>
              <a:ext cx="244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18" name="Line 1146"/>
            <p:cNvSpPr>
              <a:spLocks noChangeShapeType="1"/>
            </p:cNvSpPr>
            <p:nvPr/>
          </p:nvSpPr>
          <p:spPr bwMode="auto">
            <a:xfrm flipV="1">
              <a:off x="1712" y="3485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19" name="Line 1147"/>
            <p:cNvSpPr>
              <a:spLocks noChangeShapeType="1"/>
            </p:cNvSpPr>
            <p:nvPr/>
          </p:nvSpPr>
          <p:spPr bwMode="auto">
            <a:xfrm flipV="1">
              <a:off x="2937" y="3485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20" name="Line 1148"/>
            <p:cNvSpPr>
              <a:spLocks noChangeShapeType="1"/>
            </p:cNvSpPr>
            <p:nvPr/>
          </p:nvSpPr>
          <p:spPr bwMode="auto">
            <a:xfrm flipV="1">
              <a:off x="4155" y="3485"/>
              <a:ext cx="1" cy="3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21" name="Rectangle 1149"/>
            <p:cNvSpPr>
              <a:spLocks noChangeArrowheads="1"/>
            </p:cNvSpPr>
            <p:nvPr/>
          </p:nvSpPr>
          <p:spPr bwMode="auto">
            <a:xfrm>
              <a:off x="1932" y="1464"/>
              <a:ext cx="2183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1">
                  <a:solidFill>
                    <a:srgbClr val="000000"/>
                  </a:solidFill>
                  <a:latin typeface="Arial" pitchFamily="34" charset="0"/>
                </a:rPr>
                <a:t>Indigenous and Non-indigenous Population </a:t>
              </a:r>
              <a:endParaRPr lang="en-US"/>
            </a:p>
          </p:txBody>
        </p:sp>
        <p:sp>
          <p:nvSpPr>
            <p:cNvPr id="55422" name="Rectangle 1150"/>
            <p:cNvSpPr>
              <a:spLocks noChangeArrowheads="1"/>
            </p:cNvSpPr>
            <p:nvPr/>
          </p:nvSpPr>
          <p:spPr bwMode="auto">
            <a:xfrm>
              <a:off x="1956" y="1597"/>
              <a:ext cx="2128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1">
                  <a:solidFill>
                    <a:srgbClr val="000000"/>
                  </a:solidFill>
                  <a:latin typeface="Arial" pitchFamily="34" charset="0"/>
                </a:rPr>
                <a:t>Distribution living in urban and rural areas </a:t>
              </a:r>
              <a:endParaRPr lang="en-US"/>
            </a:p>
          </p:txBody>
        </p:sp>
        <p:sp>
          <p:nvSpPr>
            <p:cNvPr id="55423" name="Rectangle 1151"/>
            <p:cNvSpPr>
              <a:spLocks noChangeArrowheads="1"/>
            </p:cNvSpPr>
            <p:nvPr/>
          </p:nvSpPr>
          <p:spPr bwMode="auto">
            <a:xfrm>
              <a:off x="2018" y="1997"/>
              <a:ext cx="306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latin typeface="Arial" pitchFamily="34" charset="0"/>
                </a:rPr>
                <a:t>86.9%</a:t>
              </a:r>
              <a:endParaRPr lang="en-US"/>
            </a:p>
          </p:txBody>
        </p:sp>
        <p:sp>
          <p:nvSpPr>
            <p:cNvPr id="55424" name="Rectangle 1152"/>
            <p:cNvSpPr>
              <a:spLocks noChangeArrowheads="1"/>
            </p:cNvSpPr>
            <p:nvPr/>
          </p:nvSpPr>
          <p:spPr bwMode="auto">
            <a:xfrm>
              <a:off x="3597" y="2757"/>
              <a:ext cx="306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latin typeface="Arial" pitchFamily="34" charset="0"/>
                </a:rPr>
                <a:t>37.2%</a:t>
              </a:r>
              <a:endParaRPr lang="en-US"/>
            </a:p>
          </p:txBody>
        </p:sp>
        <p:sp>
          <p:nvSpPr>
            <p:cNvPr id="55425" name="Rectangle 1153"/>
            <p:cNvSpPr>
              <a:spLocks noChangeArrowheads="1"/>
            </p:cNvSpPr>
            <p:nvPr/>
          </p:nvSpPr>
          <p:spPr bwMode="auto">
            <a:xfrm>
              <a:off x="3275" y="2302"/>
              <a:ext cx="306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latin typeface="Arial" pitchFamily="34" charset="0"/>
                </a:rPr>
                <a:t>62.8%</a:t>
              </a:r>
              <a:endParaRPr lang="en-US"/>
            </a:p>
          </p:txBody>
        </p:sp>
        <p:sp>
          <p:nvSpPr>
            <p:cNvPr id="55426" name="Rectangle 1154"/>
            <p:cNvSpPr>
              <a:spLocks noChangeArrowheads="1"/>
            </p:cNvSpPr>
            <p:nvPr/>
          </p:nvSpPr>
          <p:spPr bwMode="auto">
            <a:xfrm>
              <a:off x="2380" y="3062"/>
              <a:ext cx="306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latin typeface="Arial" pitchFamily="34" charset="0"/>
                </a:rPr>
                <a:t>13.1%</a:t>
              </a:r>
              <a:endParaRPr lang="en-US"/>
            </a:p>
          </p:txBody>
        </p:sp>
        <p:sp>
          <p:nvSpPr>
            <p:cNvPr id="55427" name="Rectangle 1155"/>
            <p:cNvSpPr>
              <a:spLocks noChangeArrowheads="1"/>
            </p:cNvSpPr>
            <p:nvPr/>
          </p:nvSpPr>
          <p:spPr bwMode="auto">
            <a:xfrm>
              <a:off x="1524" y="3431"/>
              <a:ext cx="157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0%</a:t>
              </a:r>
              <a:endParaRPr lang="en-US"/>
            </a:p>
          </p:txBody>
        </p:sp>
        <p:sp>
          <p:nvSpPr>
            <p:cNvPr id="55428" name="Rectangle 1156"/>
            <p:cNvSpPr>
              <a:spLocks noChangeArrowheads="1"/>
            </p:cNvSpPr>
            <p:nvPr/>
          </p:nvSpPr>
          <p:spPr bwMode="auto">
            <a:xfrm>
              <a:off x="1477" y="3282"/>
              <a:ext cx="204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10%</a:t>
              </a:r>
              <a:endParaRPr lang="en-US"/>
            </a:p>
          </p:txBody>
        </p:sp>
        <p:sp>
          <p:nvSpPr>
            <p:cNvPr id="55429" name="Rectangle 1157"/>
            <p:cNvSpPr>
              <a:spLocks noChangeArrowheads="1"/>
            </p:cNvSpPr>
            <p:nvPr/>
          </p:nvSpPr>
          <p:spPr bwMode="auto">
            <a:xfrm>
              <a:off x="1477" y="3125"/>
              <a:ext cx="204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20%</a:t>
              </a:r>
              <a:endParaRPr lang="en-US"/>
            </a:p>
          </p:txBody>
        </p:sp>
        <p:sp>
          <p:nvSpPr>
            <p:cNvPr id="55430" name="Rectangle 1158"/>
            <p:cNvSpPr>
              <a:spLocks noChangeArrowheads="1"/>
            </p:cNvSpPr>
            <p:nvPr/>
          </p:nvSpPr>
          <p:spPr bwMode="auto">
            <a:xfrm>
              <a:off x="1477" y="2976"/>
              <a:ext cx="204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30%</a:t>
              </a:r>
              <a:endParaRPr lang="en-US"/>
            </a:p>
          </p:txBody>
        </p:sp>
        <p:sp>
          <p:nvSpPr>
            <p:cNvPr id="55431" name="Rectangle 1159"/>
            <p:cNvSpPr>
              <a:spLocks noChangeArrowheads="1"/>
            </p:cNvSpPr>
            <p:nvPr/>
          </p:nvSpPr>
          <p:spPr bwMode="auto">
            <a:xfrm>
              <a:off x="1477" y="2819"/>
              <a:ext cx="204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40%</a:t>
              </a:r>
              <a:endParaRPr lang="en-US"/>
            </a:p>
          </p:txBody>
        </p:sp>
        <p:sp>
          <p:nvSpPr>
            <p:cNvPr id="55432" name="Rectangle 1160"/>
            <p:cNvSpPr>
              <a:spLocks noChangeArrowheads="1"/>
            </p:cNvSpPr>
            <p:nvPr/>
          </p:nvSpPr>
          <p:spPr bwMode="auto">
            <a:xfrm>
              <a:off x="1477" y="2670"/>
              <a:ext cx="204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50%</a:t>
              </a:r>
              <a:endParaRPr lang="en-US"/>
            </a:p>
          </p:txBody>
        </p:sp>
        <p:sp>
          <p:nvSpPr>
            <p:cNvPr id="55433" name="Rectangle 1161"/>
            <p:cNvSpPr>
              <a:spLocks noChangeArrowheads="1"/>
            </p:cNvSpPr>
            <p:nvPr/>
          </p:nvSpPr>
          <p:spPr bwMode="auto">
            <a:xfrm>
              <a:off x="1477" y="2522"/>
              <a:ext cx="204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60%</a:t>
              </a:r>
              <a:endParaRPr lang="en-US"/>
            </a:p>
          </p:txBody>
        </p:sp>
        <p:sp>
          <p:nvSpPr>
            <p:cNvPr id="55434" name="Rectangle 1162"/>
            <p:cNvSpPr>
              <a:spLocks noChangeArrowheads="1"/>
            </p:cNvSpPr>
            <p:nvPr/>
          </p:nvSpPr>
          <p:spPr bwMode="auto">
            <a:xfrm>
              <a:off x="1477" y="2365"/>
              <a:ext cx="204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70%</a:t>
              </a:r>
              <a:endParaRPr lang="en-US"/>
            </a:p>
          </p:txBody>
        </p:sp>
        <p:sp>
          <p:nvSpPr>
            <p:cNvPr id="55435" name="Rectangle 1163"/>
            <p:cNvSpPr>
              <a:spLocks noChangeArrowheads="1"/>
            </p:cNvSpPr>
            <p:nvPr/>
          </p:nvSpPr>
          <p:spPr bwMode="auto">
            <a:xfrm>
              <a:off x="1477" y="2216"/>
              <a:ext cx="204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80%</a:t>
              </a:r>
              <a:endParaRPr lang="en-US"/>
            </a:p>
          </p:txBody>
        </p:sp>
        <p:sp>
          <p:nvSpPr>
            <p:cNvPr id="55436" name="Rectangle 1164"/>
            <p:cNvSpPr>
              <a:spLocks noChangeArrowheads="1"/>
            </p:cNvSpPr>
            <p:nvPr/>
          </p:nvSpPr>
          <p:spPr bwMode="auto">
            <a:xfrm>
              <a:off x="1477" y="2059"/>
              <a:ext cx="204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90%</a:t>
              </a:r>
              <a:endParaRPr lang="en-US"/>
            </a:p>
          </p:txBody>
        </p:sp>
        <p:sp>
          <p:nvSpPr>
            <p:cNvPr id="55437" name="Rectangle 1165"/>
            <p:cNvSpPr>
              <a:spLocks noChangeArrowheads="1"/>
            </p:cNvSpPr>
            <p:nvPr/>
          </p:nvSpPr>
          <p:spPr bwMode="auto">
            <a:xfrm>
              <a:off x="1430" y="1910"/>
              <a:ext cx="251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100%</a:t>
              </a:r>
              <a:endParaRPr lang="en-US"/>
            </a:p>
          </p:txBody>
        </p:sp>
        <p:sp>
          <p:nvSpPr>
            <p:cNvPr id="55438" name="Rectangle 1166"/>
            <p:cNvSpPr>
              <a:spLocks noChangeArrowheads="1"/>
            </p:cNvSpPr>
            <p:nvPr/>
          </p:nvSpPr>
          <p:spPr bwMode="auto">
            <a:xfrm>
              <a:off x="2246" y="3572"/>
              <a:ext cx="19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PNI</a:t>
              </a:r>
              <a:endParaRPr lang="en-US"/>
            </a:p>
          </p:txBody>
        </p:sp>
        <p:sp>
          <p:nvSpPr>
            <p:cNvPr id="55439" name="Rectangle 1167"/>
            <p:cNvSpPr>
              <a:spLocks noChangeArrowheads="1"/>
            </p:cNvSpPr>
            <p:nvPr/>
          </p:nvSpPr>
          <p:spPr bwMode="auto">
            <a:xfrm>
              <a:off x="3503" y="3572"/>
              <a:ext cx="12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pitchFamily="34" charset="0"/>
                </a:rPr>
                <a:t>PI</a:t>
              </a:r>
              <a:endParaRPr lang="en-US"/>
            </a:p>
          </p:txBody>
        </p:sp>
        <p:sp>
          <p:nvSpPr>
            <p:cNvPr id="55440" name="Rectangle 1168"/>
            <p:cNvSpPr>
              <a:spLocks noChangeArrowheads="1"/>
            </p:cNvSpPr>
            <p:nvPr/>
          </p:nvSpPr>
          <p:spPr bwMode="auto">
            <a:xfrm>
              <a:off x="4241" y="2576"/>
              <a:ext cx="408" cy="298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41" name="Rectangle 1169"/>
            <p:cNvSpPr>
              <a:spLocks noChangeArrowheads="1"/>
            </p:cNvSpPr>
            <p:nvPr/>
          </p:nvSpPr>
          <p:spPr bwMode="auto">
            <a:xfrm>
              <a:off x="4272" y="2631"/>
              <a:ext cx="47" cy="47"/>
            </a:xfrm>
            <a:prstGeom prst="rect">
              <a:avLst/>
            </a:prstGeom>
            <a:solidFill>
              <a:srgbClr val="333399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42" name="Rectangle 1170"/>
            <p:cNvSpPr>
              <a:spLocks noChangeArrowheads="1"/>
            </p:cNvSpPr>
            <p:nvPr/>
          </p:nvSpPr>
          <p:spPr bwMode="auto">
            <a:xfrm>
              <a:off x="4351" y="2600"/>
              <a:ext cx="24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Urban</a:t>
              </a:r>
              <a:endParaRPr lang="en-US"/>
            </a:p>
          </p:txBody>
        </p:sp>
        <p:sp>
          <p:nvSpPr>
            <p:cNvPr id="55443" name="Rectangle 1171"/>
            <p:cNvSpPr>
              <a:spLocks noChangeArrowheads="1"/>
            </p:cNvSpPr>
            <p:nvPr/>
          </p:nvSpPr>
          <p:spPr bwMode="auto">
            <a:xfrm>
              <a:off x="4272" y="2780"/>
              <a:ext cx="47" cy="47"/>
            </a:xfrm>
            <a:prstGeom prst="rect">
              <a:avLst/>
            </a:prstGeom>
            <a:solidFill>
              <a:srgbClr val="FF99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444" name="Rectangle 1172"/>
            <p:cNvSpPr>
              <a:spLocks noChangeArrowheads="1"/>
            </p:cNvSpPr>
            <p:nvPr/>
          </p:nvSpPr>
          <p:spPr bwMode="auto">
            <a:xfrm>
              <a:off x="4351" y="2749"/>
              <a:ext cx="236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Arial" pitchFamily="34" charset="0"/>
                </a:rPr>
                <a:t>Rural</a:t>
              </a:r>
              <a:endParaRPr lang="en-US"/>
            </a:p>
          </p:txBody>
        </p:sp>
        <p:sp>
          <p:nvSpPr>
            <p:cNvPr id="55445" name="Rectangle 1173"/>
            <p:cNvSpPr>
              <a:spLocks noChangeArrowheads="1"/>
            </p:cNvSpPr>
            <p:nvPr/>
          </p:nvSpPr>
          <p:spPr bwMode="auto">
            <a:xfrm>
              <a:off x="1335" y="1393"/>
              <a:ext cx="3346" cy="240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b="1">
                <a:solidFill>
                  <a:schemeClr val="accent2"/>
                </a:solidFill>
              </a:rPr>
              <a:t>Poverty Situation of the</a:t>
            </a:r>
            <a:r>
              <a:rPr lang="es-MX" sz="4000"/>
              <a:t> </a:t>
            </a:r>
            <a:r>
              <a:rPr lang="es-MX" sz="4000" b="1">
                <a:solidFill>
                  <a:schemeClr val="accent2"/>
                </a:solidFill>
              </a:rPr>
              <a:t>Indigenous Population </a:t>
            </a:r>
            <a:r>
              <a:rPr lang="es-MX" sz="4000"/>
              <a:t/>
            </a:r>
            <a:br>
              <a:rPr lang="es-MX" sz="4000"/>
            </a:br>
            <a:r>
              <a:rPr lang="es-MX" sz="3200" b="1">
                <a:solidFill>
                  <a:schemeClr val="accent2"/>
                </a:solidFill>
              </a:rPr>
              <a:t>Poverty Line</a:t>
            </a:r>
            <a:endParaRPr lang="es-ES" sz="3200" b="1">
              <a:solidFill>
                <a:schemeClr val="accent2"/>
              </a:solidFill>
            </a:endParaRPr>
          </a:p>
        </p:txBody>
      </p:sp>
      <p:sp>
        <p:nvSpPr>
          <p:cNvPr id="59395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173163" y="2286000"/>
            <a:ext cx="7132637" cy="3810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>
                <a:schemeClr val="accent2"/>
              </a:buClr>
              <a:buSzTx/>
              <a:buFont typeface="Wingdings" pitchFamily="2" charset="2"/>
              <a:buChar char="§"/>
            </a:pPr>
            <a:r>
              <a:rPr lang="es-ES_tradnl" sz="2800"/>
              <a:t>Almost one third of the indigenous population live in poverty situation and extreme poverty. This sums twelve percentage points more than the poverty levels of non-indigenous population.</a:t>
            </a:r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accent2"/>
              </a:buClr>
              <a:buSzTx/>
              <a:buFont typeface="Wingdings" pitchFamily="2" charset="2"/>
              <a:buChar char="§"/>
            </a:pPr>
            <a:endParaRPr lang="es-ES_tradnl" sz="2800"/>
          </a:p>
          <a:p>
            <a:pPr>
              <a:lnSpc>
                <a:spcPct val="90000"/>
              </a:lnSpc>
              <a:spcBef>
                <a:spcPct val="0"/>
              </a:spcBef>
              <a:buClr>
                <a:schemeClr val="accent2"/>
              </a:buClr>
              <a:buSzTx/>
              <a:buFont typeface="Wingdings" pitchFamily="2" charset="2"/>
              <a:buChar char="§"/>
            </a:pPr>
            <a:r>
              <a:rPr lang="es-ES_tradnl" sz="2800"/>
              <a:t>The proportion of indigenous population living in extreme poverty doubles that of non-indigenous population.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3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/>
              <a:t>Poverty Situation of Indigenous Population</a:t>
            </a:r>
            <a:r>
              <a:rPr lang="es-MX" sz="4000"/>
              <a:t> </a:t>
            </a:r>
            <a:br>
              <a:rPr lang="es-MX" sz="4000"/>
            </a:br>
            <a:r>
              <a:rPr lang="es-MX" sz="3600" b="1">
                <a:solidFill>
                  <a:schemeClr val="accent2"/>
                </a:solidFill>
              </a:rPr>
              <a:t>Poverty Line</a:t>
            </a:r>
            <a:endParaRPr lang="es-ES" sz="3600" b="1">
              <a:solidFill>
                <a:schemeClr val="accent2"/>
              </a:solidFill>
            </a:endParaRPr>
          </a:p>
        </p:txBody>
      </p:sp>
      <p:graphicFrame>
        <p:nvGraphicFramePr>
          <p:cNvPr id="86016" name="Object 1024"/>
          <p:cNvGraphicFramePr>
            <a:graphicFrameLocks noChangeAspect="1"/>
          </p:cNvGraphicFramePr>
          <p:nvPr>
            <p:ph type="body" idx="1"/>
          </p:nvPr>
        </p:nvGraphicFramePr>
        <p:xfrm>
          <a:off x="1066800" y="4648200"/>
          <a:ext cx="7785100" cy="1397000"/>
        </p:xfrm>
        <a:graphic>
          <a:graphicData uri="http://schemas.openxmlformats.org/presentationml/2006/ole">
            <p:oleObj spid="_x0000_s86016" name="Worksheet" r:id="rId3" imgW="4581663" imgH="819086" progId="Excel.Sheet.8">
              <p:embed/>
            </p:oleObj>
          </a:graphicData>
        </a:graphic>
      </p:graphicFrame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990600" y="6119813"/>
            <a:ext cx="3754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600"/>
              <a:t>Source: CASEN Survey 2000, MIDEPLAN</a:t>
            </a:r>
            <a:endParaRPr lang="es-ES" sz="1600"/>
          </a:p>
        </p:txBody>
      </p:sp>
      <p:grpSp>
        <p:nvGrpSpPr>
          <p:cNvPr id="32780" name="Group 12"/>
          <p:cNvGrpSpPr>
            <a:grpSpLocks noChangeAspect="1"/>
          </p:cNvGrpSpPr>
          <p:nvPr/>
        </p:nvGrpSpPr>
        <p:grpSpPr bwMode="auto">
          <a:xfrm>
            <a:off x="2133600" y="1752600"/>
            <a:ext cx="5410200" cy="2819400"/>
            <a:chOff x="1392" y="1104"/>
            <a:chExt cx="3408" cy="1776"/>
          </a:xfrm>
        </p:grpSpPr>
        <p:sp>
          <p:nvSpPr>
            <p:cNvPr id="32779" name="AutoShape 11"/>
            <p:cNvSpPr>
              <a:spLocks noChangeAspect="1" noChangeArrowheads="1" noTextEdit="1"/>
            </p:cNvSpPr>
            <p:nvPr/>
          </p:nvSpPr>
          <p:spPr bwMode="auto">
            <a:xfrm>
              <a:off x="1392" y="1104"/>
              <a:ext cx="3408" cy="1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1" name="Rectangle 13"/>
            <p:cNvSpPr>
              <a:spLocks noChangeArrowheads="1"/>
            </p:cNvSpPr>
            <p:nvPr/>
          </p:nvSpPr>
          <p:spPr bwMode="auto">
            <a:xfrm>
              <a:off x="1437" y="1151"/>
              <a:ext cx="3309" cy="56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2" name="Rectangle 14"/>
            <p:cNvSpPr>
              <a:spLocks noChangeArrowheads="1"/>
            </p:cNvSpPr>
            <p:nvPr/>
          </p:nvSpPr>
          <p:spPr bwMode="auto">
            <a:xfrm>
              <a:off x="1437" y="1207"/>
              <a:ext cx="3309" cy="85"/>
            </a:xfrm>
            <a:prstGeom prst="rect">
              <a:avLst/>
            </a:prstGeom>
            <a:solidFill>
              <a:srgbClr val="9BC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3" name="Rectangle 15"/>
            <p:cNvSpPr>
              <a:spLocks noChangeArrowheads="1"/>
            </p:cNvSpPr>
            <p:nvPr/>
          </p:nvSpPr>
          <p:spPr bwMode="auto">
            <a:xfrm>
              <a:off x="1437" y="1292"/>
              <a:ext cx="3309" cy="75"/>
            </a:xfrm>
            <a:prstGeom prst="rect">
              <a:avLst/>
            </a:prstGeom>
            <a:solidFill>
              <a:srgbClr val="9DC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4" name="Rectangle 16"/>
            <p:cNvSpPr>
              <a:spLocks noChangeArrowheads="1"/>
            </p:cNvSpPr>
            <p:nvPr/>
          </p:nvSpPr>
          <p:spPr bwMode="auto">
            <a:xfrm>
              <a:off x="1437" y="1367"/>
              <a:ext cx="3309" cy="47"/>
            </a:xfrm>
            <a:prstGeom prst="rect">
              <a:avLst/>
            </a:prstGeom>
            <a:solidFill>
              <a:srgbClr val="9FC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5" name="Rectangle 17"/>
            <p:cNvSpPr>
              <a:spLocks noChangeArrowheads="1"/>
            </p:cNvSpPr>
            <p:nvPr/>
          </p:nvSpPr>
          <p:spPr bwMode="auto">
            <a:xfrm>
              <a:off x="1437" y="1414"/>
              <a:ext cx="3309" cy="38"/>
            </a:xfrm>
            <a:prstGeom prst="rect">
              <a:avLst/>
            </a:prstGeom>
            <a:solidFill>
              <a:srgbClr val="A1C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6" name="Rectangle 18"/>
            <p:cNvSpPr>
              <a:spLocks noChangeArrowheads="1"/>
            </p:cNvSpPr>
            <p:nvPr/>
          </p:nvSpPr>
          <p:spPr bwMode="auto">
            <a:xfrm>
              <a:off x="1437" y="1452"/>
              <a:ext cx="3309" cy="47"/>
            </a:xfrm>
            <a:prstGeom prst="rect">
              <a:avLst/>
            </a:prstGeom>
            <a:solidFill>
              <a:srgbClr val="A3D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7" name="Rectangle 19"/>
            <p:cNvSpPr>
              <a:spLocks noChangeArrowheads="1"/>
            </p:cNvSpPr>
            <p:nvPr/>
          </p:nvSpPr>
          <p:spPr bwMode="auto">
            <a:xfrm>
              <a:off x="1437" y="1499"/>
              <a:ext cx="3309" cy="28"/>
            </a:xfrm>
            <a:prstGeom prst="rect">
              <a:avLst/>
            </a:prstGeom>
            <a:solidFill>
              <a:srgbClr val="A5D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8" name="Rectangle 20"/>
            <p:cNvSpPr>
              <a:spLocks noChangeArrowheads="1"/>
            </p:cNvSpPr>
            <p:nvPr/>
          </p:nvSpPr>
          <p:spPr bwMode="auto">
            <a:xfrm>
              <a:off x="1437" y="1527"/>
              <a:ext cx="3309" cy="37"/>
            </a:xfrm>
            <a:prstGeom prst="rect">
              <a:avLst/>
            </a:prstGeom>
            <a:solidFill>
              <a:srgbClr val="A7D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9" name="Rectangle 21"/>
            <p:cNvSpPr>
              <a:spLocks noChangeArrowheads="1"/>
            </p:cNvSpPr>
            <p:nvPr/>
          </p:nvSpPr>
          <p:spPr bwMode="auto">
            <a:xfrm>
              <a:off x="1437" y="1564"/>
              <a:ext cx="3309" cy="19"/>
            </a:xfrm>
            <a:prstGeom prst="rect">
              <a:avLst/>
            </a:prstGeom>
            <a:solidFill>
              <a:srgbClr val="A9D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0" name="Rectangle 22"/>
            <p:cNvSpPr>
              <a:spLocks noChangeArrowheads="1"/>
            </p:cNvSpPr>
            <p:nvPr/>
          </p:nvSpPr>
          <p:spPr bwMode="auto">
            <a:xfrm>
              <a:off x="1437" y="1583"/>
              <a:ext cx="3309" cy="47"/>
            </a:xfrm>
            <a:prstGeom prst="rect">
              <a:avLst/>
            </a:prstGeom>
            <a:solidFill>
              <a:srgbClr val="ABD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1" name="Rectangle 23"/>
            <p:cNvSpPr>
              <a:spLocks noChangeArrowheads="1"/>
            </p:cNvSpPr>
            <p:nvPr/>
          </p:nvSpPr>
          <p:spPr bwMode="auto">
            <a:xfrm>
              <a:off x="1437" y="1630"/>
              <a:ext cx="3309" cy="19"/>
            </a:xfrm>
            <a:prstGeom prst="rect">
              <a:avLst/>
            </a:prstGeom>
            <a:solidFill>
              <a:srgbClr val="ADD5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2" name="Rectangle 24"/>
            <p:cNvSpPr>
              <a:spLocks noChangeArrowheads="1"/>
            </p:cNvSpPr>
            <p:nvPr/>
          </p:nvSpPr>
          <p:spPr bwMode="auto">
            <a:xfrm>
              <a:off x="1437" y="1649"/>
              <a:ext cx="3309" cy="28"/>
            </a:xfrm>
            <a:prstGeom prst="rect">
              <a:avLst/>
            </a:prstGeom>
            <a:solidFill>
              <a:srgbClr val="AFD5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3" name="Rectangle 25"/>
            <p:cNvSpPr>
              <a:spLocks noChangeArrowheads="1"/>
            </p:cNvSpPr>
            <p:nvPr/>
          </p:nvSpPr>
          <p:spPr bwMode="auto">
            <a:xfrm>
              <a:off x="1437" y="1677"/>
              <a:ext cx="3309" cy="28"/>
            </a:xfrm>
            <a:prstGeom prst="rect">
              <a:avLst/>
            </a:prstGeom>
            <a:solidFill>
              <a:srgbClr val="B1D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4" name="Rectangle 26"/>
            <p:cNvSpPr>
              <a:spLocks noChangeArrowheads="1"/>
            </p:cNvSpPr>
            <p:nvPr/>
          </p:nvSpPr>
          <p:spPr bwMode="auto">
            <a:xfrm>
              <a:off x="1437" y="1705"/>
              <a:ext cx="3309" cy="29"/>
            </a:xfrm>
            <a:prstGeom prst="rect">
              <a:avLst/>
            </a:prstGeom>
            <a:solidFill>
              <a:srgbClr val="B3D7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5" name="Rectangle 27"/>
            <p:cNvSpPr>
              <a:spLocks noChangeArrowheads="1"/>
            </p:cNvSpPr>
            <p:nvPr/>
          </p:nvSpPr>
          <p:spPr bwMode="auto">
            <a:xfrm>
              <a:off x="1437" y="1734"/>
              <a:ext cx="3309" cy="28"/>
            </a:xfrm>
            <a:prstGeom prst="rect">
              <a:avLst/>
            </a:prstGeom>
            <a:solidFill>
              <a:srgbClr val="B5D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6" name="Rectangle 28"/>
            <p:cNvSpPr>
              <a:spLocks noChangeArrowheads="1"/>
            </p:cNvSpPr>
            <p:nvPr/>
          </p:nvSpPr>
          <p:spPr bwMode="auto">
            <a:xfrm>
              <a:off x="1437" y="1762"/>
              <a:ext cx="3309" cy="19"/>
            </a:xfrm>
            <a:prstGeom prst="rect">
              <a:avLst/>
            </a:prstGeom>
            <a:solidFill>
              <a:srgbClr val="B7DA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7" name="Rectangle 29"/>
            <p:cNvSpPr>
              <a:spLocks noChangeArrowheads="1"/>
            </p:cNvSpPr>
            <p:nvPr/>
          </p:nvSpPr>
          <p:spPr bwMode="auto">
            <a:xfrm>
              <a:off x="1437" y="1781"/>
              <a:ext cx="3309" cy="28"/>
            </a:xfrm>
            <a:prstGeom prst="rect">
              <a:avLst/>
            </a:prstGeom>
            <a:solidFill>
              <a:srgbClr val="B9DA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8" name="Rectangle 30"/>
            <p:cNvSpPr>
              <a:spLocks noChangeArrowheads="1"/>
            </p:cNvSpPr>
            <p:nvPr/>
          </p:nvSpPr>
          <p:spPr bwMode="auto">
            <a:xfrm>
              <a:off x="1437" y="1809"/>
              <a:ext cx="3309" cy="19"/>
            </a:xfrm>
            <a:prstGeom prst="rect">
              <a:avLst/>
            </a:prstGeom>
            <a:solidFill>
              <a:srgbClr val="BBD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9" name="Rectangle 31"/>
            <p:cNvSpPr>
              <a:spLocks noChangeArrowheads="1"/>
            </p:cNvSpPr>
            <p:nvPr/>
          </p:nvSpPr>
          <p:spPr bwMode="auto">
            <a:xfrm>
              <a:off x="1437" y="1828"/>
              <a:ext cx="3309" cy="18"/>
            </a:xfrm>
            <a:prstGeom prst="rect">
              <a:avLst/>
            </a:prstGeom>
            <a:solidFill>
              <a:srgbClr val="BDD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0" name="Rectangle 32"/>
            <p:cNvSpPr>
              <a:spLocks noChangeArrowheads="1"/>
            </p:cNvSpPr>
            <p:nvPr/>
          </p:nvSpPr>
          <p:spPr bwMode="auto">
            <a:xfrm>
              <a:off x="1437" y="1846"/>
              <a:ext cx="3309" cy="29"/>
            </a:xfrm>
            <a:prstGeom prst="rect">
              <a:avLst/>
            </a:prstGeom>
            <a:solidFill>
              <a:srgbClr val="BFD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1" name="Rectangle 33"/>
            <p:cNvSpPr>
              <a:spLocks noChangeArrowheads="1"/>
            </p:cNvSpPr>
            <p:nvPr/>
          </p:nvSpPr>
          <p:spPr bwMode="auto">
            <a:xfrm>
              <a:off x="1437" y="1875"/>
              <a:ext cx="3309" cy="28"/>
            </a:xfrm>
            <a:prstGeom prst="rect">
              <a:avLst/>
            </a:prstGeom>
            <a:solidFill>
              <a:srgbClr val="C1D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2" name="Rectangle 34"/>
            <p:cNvSpPr>
              <a:spLocks noChangeArrowheads="1"/>
            </p:cNvSpPr>
            <p:nvPr/>
          </p:nvSpPr>
          <p:spPr bwMode="auto">
            <a:xfrm>
              <a:off x="1437" y="1903"/>
              <a:ext cx="3309" cy="19"/>
            </a:xfrm>
            <a:prstGeom prst="rect">
              <a:avLst/>
            </a:prstGeom>
            <a:solidFill>
              <a:srgbClr val="C3E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3" name="Rectangle 35"/>
            <p:cNvSpPr>
              <a:spLocks noChangeArrowheads="1"/>
            </p:cNvSpPr>
            <p:nvPr/>
          </p:nvSpPr>
          <p:spPr bwMode="auto">
            <a:xfrm>
              <a:off x="1437" y="1922"/>
              <a:ext cx="3309" cy="18"/>
            </a:xfrm>
            <a:prstGeom prst="rect">
              <a:avLst/>
            </a:prstGeom>
            <a:solidFill>
              <a:srgbClr val="C5E1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4" name="Rectangle 36"/>
            <p:cNvSpPr>
              <a:spLocks noChangeArrowheads="1"/>
            </p:cNvSpPr>
            <p:nvPr/>
          </p:nvSpPr>
          <p:spPr bwMode="auto">
            <a:xfrm>
              <a:off x="1437" y="1940"/>
              <a:ext cx="3309" cy="29"/>
            </a:xfrm>
            <a:prstGeom prst="rect">
              <a:avLst/>
            </a:prstGeom>
            <a:solidFill>
              <a:srgbClr val="C7E1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5" name="Rectangle 37"/>
            <p:cNvSpPr>
              <a:spLocks noChangeArrowheads="1"/>
            </p:cNvSpPr>
            <p:nvPr/>
          </p:nvSpPr>
          <p:spPr bwMode="auto">
            <a:xfrm>
              <a:off x="1437" y="1969"/>
              <a:ext cx="3309" cy="28"/>
            </a:xfrm>
            <a:prstGeom prst="rect">
              <a:avLst/>
            </a:prstGeom>
            <a:solidFill>
              <a:srgbClr val="C9E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6" name="Rectangle 38"/>
            <p:cNvSpPr>
              <a:spLocks noChangeArrowheads="1"/>
            </p:cNvSpPr>
            <p:nvPr/>
          </p:nvSpPr>
          <p:spPr bwMode="auto">
            <a:xfrm>
              <a:off x="1437" y="1997"/>
              <a:ext cx="3309" cy="18"/>
            </a:xfrm>
            <a:prstGeom prst="rect">
              <a:avLst/>
            </a:prstGeom>
            <a:solidFill>
              <a:srgbClr val="CBE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7" name="Rectangle 39"/>
            <p:cNvSpPr>
              <a:spLocks noChangeArrowheads="1"/>
            </p:cNvSpPr>
            <p:nvPr/>
          </p:nvSpPr>
          <p:spPr bwMode="auto">
            <a:xfrm>
              <a:off x="1437" y="2015"/>
              <a:ext cx="3309" cy="29"/>
            </a:xfrm>
            <a:prstGeom prst="rect">
              <a:avLst/>
            </a:prstGeom>
            <a:solidFill>
              <a:srgbClr val="CDE5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8" name="Rectangle 40"/>
            <p:cNvSpPr>
              <a:spLocks noChangeArrowheads="1"/>
            </p:cNvSpPr>
            <p:nvPr/>
          </p:nvSpPr>
          <p:spPr bwMode="auto">
            <a:xfrm>
              <a:off x="1437" y="2044"/>
              <a:ext cx="3309" cy="18"/>
            </a:xfrm>
            <a:prstGeom prst="rect">
              <a:avLst/>
            </a:prstGeom>
            <a:solidFill>
              <a:srgbClr val="CFE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9" name="Rectangle 41"/>
            <p:cNvSpPr>
              <a:spLocks noChangeArrowheads="1"/>
            </p:cNvSpPr>
            <p:nvPr/>
          </p:nvSpPr>
          <p:spPr bwMode="auto">
            <a:xfrm>
              <a:off x="1437" y="2062"/>
              <a:ext cx="3309" cy="19"/>
            </a:xfrm>
            <a:prstGeom prst="rect">
              <a:avLst/>
            </a:prstGeom>
            <a:solidFill>
              <a:srgbClr val="D1E7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0" name="Rectangle 42"/>
            <p:cNvSpPr>
              <a:spLocks noChangeArrowheads="1"/>
            </p:cNvSpPr>
            <p:nvPr/>
          </p:nvSpPr>
          <p:spPr bwMode="auto">
            <a:xfrm>
              <a:off x="1437" y="2081"/>
              <a:ext cx="3309" cy="28"/>
            </a:xfrm>
            <a:prstGeom prst="rect">
              <a:avLst/>
            </a:prstGeom>
            <a:solidFill>
              <a:srgbClr val="D3E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1" name="Rectangle 43"/>
            <p:cNvSpPr>
              <a:spLocks noChangeArrowheads="1"/>
            </p:cNvSpPr>
            <p:nvPr/>
          </p:nvSpPr>
          <p:spPr bwMode="auto">
            <a:xfrm>
              <a:off x="1437" y="2109"/>
              <a:ext cx="3309" cy="29"/>
            </a:xfrm>
            <a:prstGeom prst="rect">
              <a:avLst/>
            </a:prstGeom>
            <a:solidFill>
              <a:srgbClr val="D5E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2" name="Rectangle 44"/>
            <p:cNvSpPr>
              <a:spLocks noChangeArrowheads="1"/>
            </p:cNvSpPr>
            <p:nvPr/>
          </p:nvSpPr>
          <p:spPr bwMode="auto">
            <a:xfrm>
              <a:off x="1437" y="2138"/>
              <a:ext cx="3309" cy="28"/>
            </a:xfrm>
            <a:prstGeom prst="rect">
              <a:avLst/>
            </a:prstGeom>
            <a:solidFill>
              <a:srgbClr val="D7EA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3" name="Rectangle 45"/>
            <p:cNvSpPr>
              <a:spLocks noChangeArrowheads="1"/>
            </p:cNvSpPr>
            <p:nvPr/>
          </p:nvSpPr>
          <p:spPr bwMode="auto">
            <a:xfrm>
              <a:off x="1437" y="2166"/>
              <a:ext cx="3309" cy="37"/>
            </a:xfrm>
            <a:prstGeom prst="rect">
              <a:avLst/>
            </a:prstGeom>
            <a:solidFill>
              <a:srgbClr val="D9EB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4" name="Rectangle 46"/>
            <p:cNvSpPr>
              <a:spLocks noChangeArrowheads="1"/>
            </p:cNvSpPr>
            <p:nvPr/>
          </p:nvSpPr>
          <p:spPr bwMode="auto">
            <a:xfrm>
              <a:off x="1437" y="2203"/>
              <a:ext cx="3309" cy="29"/>
            </a:xfrm>
            <a:prstGeom prst="rect">
              <a:avLst/>
            </a:prstGeom>
            <a:solidFill>
              <a:srgbClr val="DBE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5" name="Rectangle 47"/>
            <p:cNvSpPr>
              <a:spLocks noChangeArrowheads="1"/>
            </p:cNvSpPr>
            <p:nvPr/>
          </p:nvSpPr>
          <p:spPr bwMode="auto">
            <a:xfrm>
              <a:off x="1437" y="2232"/>
              <a:ext cx="3309" cy="28"/>
            </a:xfrm>
            <a:prstGeom prst="rect">
              <a:avLst/>
            </a:prstGeom>
            <a:solidFill>
              <a:srgbClr val="DDE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6" name="Rectangle 48"/>
            <p:cNvSpPr>
              <a:spLocks noChangeArrowheads="1"/>
            </p:cNvSpPr>
            <p:nvPr/>
          </p:nvSpPr>
          <p:spPr bwMode="auto">
            <a:xfrm>
              <a:off x="1437" y="2260"/>
              <a:ext cx="3309" cy="37"/>
            </a:xfrm>
            <a:prstGeom prst="rect">
              <a:avLst/>
            </a:prstGeom>
            <a:solidFill>
              <a:srgbClr val="DFE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7" name="Rectangle 49"/>
            <p:cNvSpPr>
              <a:spLocks noChangeArrowheads="1"/>
            </p:cNvSpPr>
            <p:nvPr/>
          </p:nvSpPr>
          <p:spPr bwMode="auto">
            <a:xfrm>
              <a:off x="1437" y="2297"/>
              <a:ext cx="3309" cy="38"/>
            </a:xfrm>
            <a:prstGeom prst="rect">
              <a:avLst/>
            </a:prstGeom>
            <a:solidFill>
              <a:srgbClr val="E1E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8" name="Rectangle 50"/>
            <p:cNvSpPr>
              <a:spLocks noChangeArrowheads="1"/>
            </p:cNvSpPr>
            <p:nvPr/>
          </p:nvSpPr>
          <p:spPr bwMode="auto">
            <a:xfrm>
              <a:off x="1437" y="2335"/>
              <a:ext cx="3309" cy="38"/>
            </a:xfrm>
            <a:prstGeom prst="rect">
              <a:avLst/>
            </a:prstGeom>
            <a:solidFill>
              <a:srgbClr val="E3F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9" name="Rectangle 51"/>
            <p:cNvSpPr>
              <a:spLocks noChangeArrowheads="1"/>
            </p:cNvSpPr>
            <p:nvPr/>
          </p:nvSpPr>
          <p:spPr bwMode="auto">
            <a:xfrm>
              <a:off x="1437" y="2373"/>
              <a:ext cx="3309" cy="47"/>
            </a:xfrm>
            <a:prstGeom prst="rect">
              <a:avLst/>
            </a:prstGeom>
            <a:solidFill>
              <a:srgbClr val="E5F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0" name="Rectangle 52"/>
            <p:cNvSpPr>
              <a:spLocks noChangeArrowheads="1"/>
            </p:cNvSpPr>
            <p:nvPr/>
          </p:nvSpPr>
          <p:spPr bwMode="auto">
            <a:xfrm>
              <a:off x="1437" y="2420"/>
              <a:ext cx="3309" cy="56"/>
            </a:xfrm>
            <a:prstGeom prst="rect">
              <a:avLst/>
            </a:prstGeom>
            <a:solidFill>
              <a:srgbClr val="E7F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1" name="Rectangle 53"/>
            <p:cNvSpPr>
              <a:spLocks noChangeArrowheads="1"/>
            </p:cNvSpPr>
            <p:nvPr/>
          </p:nvSpPr>
          <p:spPr bwMode="auto">
            <a:xfrm>
              <a:off x="1437" y="2476"/>
              <a:ext cx="3309" cy="47"/>
            </a:xfrm>
            <a:prstGeom prst="rect">
              <a:avLst/>
            </a:prstGeom>
            <a:solidFill>
              <a:srgbClr val="E9F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2" name="Rectangle 54"/>
            <p:cNvSpPr>
              <a:spLocks noChangeArrowheads="1"/>
            </p:cNvSpPr>
            <p:nvPr/>
          </p:nvSpPr>
          <p:spPr bwMode="auto">
            <a:xfrm>
              <a:off x="1437" y="2523"/>
              <a:ext cx="3309" cy="84"/>
            </a:xfrm>
            <a:prstGeom prst="rect">
              <a:avLst/>
            </a:prstGeom>
            <a:solidFill>
              <a:srgbClr val="EBF5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3" name="Rectangle 55"/>
            <p:cNvSpPr>
              <a:spLocks noChangeArrowheads="1"/>
            </p:cNvSpPr>
            <p:nvPr/>
          </p:nvSpPr>
          <p:spPr bwMode="auto">
            <a:xfrm>
              <a:off x="1437" y="2607"/>
              <a:ext cx="3309" cy="104"/>
            </a:xfrm>
            <a:prstGeom prst="rect">
              <a:avLst/>
            </a:prstGeom>
            <a:solidFill>
              <a:srgbClr val="EDF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4" name="Rectangle 56"/>
            <p:cNvSpPr>
              <a:spLocks noChangeArrowheads="1"/>
            </p:cNvSpPr>
            <p:nvPr/>
          </p:nvSpPr>
          <p:spPr bwMode="auto">
            <a:xfrm>
              <a:off x="1437" y="2711"/>
              <a:ext cx="3309" cy="113"/>
            </a:xfrm>
            <a:prstGeom prst="rect">
              <a:avLst/>
            </a:prstGeom>
            <a:solidFill>
              <a:srgbClr val="F0F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5" name="Rectangle 57"/>
            <p:cNvSpPr>
              <a:spLocks noChangeArrowheads="1"/>
            </p:cNvSpPr>
            <p:nvPr/>
          </p:nvSpPr>
          <p:spPr bwMode="auto">
            <a:xfrm>
              <a:off x="1437" y="1151"/>
              <a:ext cx="3309" cy="168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6" name="Rectangle 58"/>
            <p:cNvSpPr>
              <a:spLocks noChangeArrowheads="1"/>
            </p:cNvSpPr>
            <p:nvPr/>
          </p:nvSpPr>
          <p:spPr bwMode="auto">
            <a:xfrm>
              <a:off x="2699" y="1245"/>
              <a:ext cx="1858" cy="38"/>
            </a:xfrm>
            <a:prstGeom prst="rect">
              <a:avLst/>
            </a:prstGeom>
            <a:solidFill>
              <a:srgbClr val="9A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7" name="Rectangle 59"/>
            <p:cNvSpPr>
              <a:spLocks noChangeArrowheads="1"/>
            </p:cNvSpPr>
            <p:nvPr/>
          </p:nvSpPr>
          <p:spPr bwMode="auto">
            <a:xfrm>
              <a:off x="2699" y="1283"/>
              <a:ext cx="1858" cy="28"/>
            </a:xfrm>
            <a:prstGeom prst="rect">
              <a:avLst/>
            </a:prstGeom>
            <a:solidFill>
              <a:srgbClr val="9BC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8" name="Rectangle 60"/>
            <p:cNvSpPr>
              <a:spLocks noChangeArrowheads="1"/>
            </p:cNvSpPr>
            <p:nvPr/>
          </p:nvSpPr>
          <p:spPr bwMode="auto">
            <a:xfrm>
              <a:off x="2699" y="1311"/>
              <a:ext cx="1858" cy="9"/>
            </a:xfrm>
            <a:prstGeom prst="rect">
              <a:avLst/>
            </a:prstGeom>
            <a:solidFill>
              <a:srgbClr val="9CC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29" name="Rectangle 61"/>
            <p:cNvSpPr>
              <a:spLocks noChangeArrowheads="1"/>
            </p:cNvSpPr>
            <p:nvPr/>
          </p:nvSpPr>
          <p:spPr bwMode="auto">
            <a:xfrm>
              <a:off x="2699" y="1320"/>
              <a:ext cx="1858" cy="19"/>
            </a:xfrm>
            <a:prstGeom prst="rect">
              <a:avLst/>
            </a:prstGeom>
            <a:solidFill>
              <a:srgbClr val="9DC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0" name="Rectangle 62"/>
            <p:cNvSpPr>
              <a:spLocks noChangeArrowheads="1"/>
            </p:cNvSpPr>
            <p:nvPr/>
          </p:nvSpPr>
          <p:spPr bwMode="auto">
            <a:xfrm>
              <a:off x="2699" y="1339"/>
              <a:ext cx="1858" cy="19"/>
            </a:xfrm>
            <a:prstGeom prst="rect">
              <a:avLst/>
            </a:prstGeom>
            <a:solidFill>
              <a:srgbClr val="9EC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1" name="Rectangle 63"/>
            <p:cNvSpPr>
              <a:spLocks noChangeArrowheads="1"/>
            </p:cNvSpPr>
            <p:nvPr/>
          </p:nvSpPr>
          <p:spPr bwMode="auto">
            <a:xfrm>
              <a:off x="2699" y="1358"/>
              <a:ext cx="1858" cy="9"/>
            </a:xfrm>
            <a:prstGeom prst="rect">
              <a:avLst/>
            </a:prstGeom>
            <a:solidFill>
              <a:srgbClr val="9FC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2" name="Rectangle 64"/>
            <p:cNvSpPr>
              <a:spLocks noChangeArrowheads="1"/>
            </p:cNvSpPr>
            <p:nvPr/>
          </p:nvSpPr>
          <p:spPr bwMode="auto">
            <a:xfrm>
              <a:off x="2699" y="1367"/>
              <a:ext cx="1858" cy="19"/>
            </a:xfrm>
            <a:prstGeom prst="rect">
              <a:avLst/>
            </a:prstGeom>
            <a:solidFill>
              <a:srgbClr val="A0C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3" name="Rectangle 65"/>
            <p:cNvSpPr>
              <a:spLocks noChangeArrowheads="1"/>
            </p:cNvSpPr>
            <p:nvPr/>
          </p:nvSpPr>
          <p:spPr bwMode="auto">
            <a:xfrm>
              <a:off x="2699" y="1386"/>
              <a:ext cx="1858" cy="9"/>
            </a:xfrm>
            <a:prstGeom prst="rect">
              <a:avLst/>
            </a:prstGeom>
            <a:solidFill>
              <a:srgbClr val="A1C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4" name="Rectangle 66"/>
            <p:cNvSpPr>
              <a:spLocks noChangeArrowheads="1"/>
            </p:cNvSpPr>
            <p:nvPr/>
          </p:nvSpPr>
          <p:spPr bwMode="auto">
            <a:xfrm>
              <a:off x="2699" y="1395"/>
              <a:ext cx="1858" cy="19"/>
            </a:xfrm>
            <a:prstGeom prst="rect">
              <a:avLst/>
            </a:prstGeom>
            <a:solidFill>
              <a:srgbClr val="A2D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5" name="Rectangle 67"/>
            <p:cNvSpPr>
              <a:spLocks noChangeArrowheads="1"/>
            </p:cNvSpPr>
            <p:nvPr/>
          </p:nvSpPr>
          <p:spPr bwMode="auto">
            <a:xfrm>
              <a:off x="2699" y="1414"/>
              <a:ext cx="1858" cy="9"/>
            </a:xfrm>
            <a:prstGeom prst="rect">
              <a:avLst/>
            </a:prstGeom>
            <a:solidFill>
              <a:srgbClr val="A3D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6" name="Rectangle 68"/>
            <p:cNvSpPr>
              <a:spLocks noChangeArrowheads="1"/>
            </p:cNvSpPr>
            <p:nvPr/>
          </p:nvSpPr>
          <p:spPr bwMode="auto">
            <a:xfrm>
              <a:off x="2699" y="1423"/>
              <a:ext cx="1858" cy="10"/>
            </a:xfrm>
            <a:prstGeom prst="rect">
              <a:avLst/>
            </a:prstGeom>
            <a:solidFill>
              <a:srgbClr val="A4D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7" name="Rectangle 69"/>
            <p:cNvSpPr>
              <a:spLocks noChangeArrowheads="1"/>
            </p:cNvSpPr>
            <p:nvPr/>
          </p:nvSpPr>
          <p:spPr bwMode="auto">
            <a:xfrm>
              <a:off x="2699" y="1433"/>
              <a:ext cx="1858" cy="9"/>
            </a:xfrm>
            <a:prstGeom prst="rect">
              <a:avLst/>
            </a:prstGeom>
            <a:solidFill>
              <a:srgbClr val="A5D1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8" name="Rectangle 70"/>
            <p:cNvSpPr>
              <a:spLocks noChangeArrowheads="1"/>
            </p:cNvSpPr>
            <p:nvPr/>
          </p:nvSpPr>
          <p:spPr bwMode="auto">
            <a:xfrm>
              <a:off x="2699" y="1442"/>
              <a:ext cx="1858" cy="10"/>
            </a:xfrm>
            <a:prstGeom prst="rect">
              <a:avLst/>
            </a:prstGeom>
            <a:solidFill>
              <a:srgbClr val="A6D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39" name="Rectangle 71"/>
            <p:cNvSpPr>
              <a:spLocks noChangeArrowheads="1"/>
            </p:cNvSpPr>
            <p:nvPr/>
          </p:nvSpPr>
          <p:spPr bwMode="auto">
            <a:xfrm>
              <a:off x="2699" y="1452"/>
              <a:ext cx="1858" cy="9"/>
            </a:xfrm>
            <a:prstGeom prst="rect">
              <a:avLst/>
            </a:prstGeom>
            <a:solidFill>
              <a:srgbClr val="A7D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0" name="Rectangle 72"/>
            <p:cNvSpPr>
              <a:spLocks noChangeArrowheads="1"/>
            </p:cNvSpPr>
            <p:nvPr/>
          </p:nvSpPr>
          <p:spPr bwMode="auto">
            <a:xfrm>
              <a:off x="2699" y="1461"/>
              <a:ext cx="1858" cy="9"/>
            </a:xfrm>
            <a:prstGeom prst="rect">
              <a:avLst/>
            </a:prstGeom>
            <a:solidFill>
              <a:srgbClr val="A8D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1" name="Rectangle 73"/>
            <p:cNvSpPr>
              <a:spLocks noChangeArrowheads="1"/>
            </p:cNvSpPr>
            <p:nvPr/>
          </p:nvSpPr>
          <p:spPr bwMode="auto">
            <a:xfrm>
              <a:off x="2699" y="1470"/>
              <a:ext cx="1858" cy="19"/>
            </a:xfrm>
            <a:prstGeom prst="rect">
              <a:avLst/>
            </a:prstGeom>
            <a:solidFill>
              <a:srgbClr val="A9D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2" name="Rectangle 74"/>
            <p:cNvSpPr>
              <a:spLocks noChangeArrowheads="1"/>
            </p:cNvSpPr>
            <p:nvPr/>
          </p:nvSpPr>
          <p:spPr bwMode="auto">
            <a:xfrm>
              <a:off x="2699" y="1489"/>
              <a:ext cx="1858" cy="10"/>
            </a:xfrm>
            <a:prstGeom prst="rect">
              <a:avLst/>
            </a:prstGeom>
            <a:solidFill>
              <a:srgbClr val="ABD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3" name="Rectangle 75"/>
            <p:cNvSpPr>
              <a:spLocks noChangeArrowheads="1"/>
            </p:cNvSpPr>
            <p:nvPr/>
          </p:nvSpPr>
          <p:spPr bwMode="auto">
            <a:xfrm>
              <a:off x="2699" y="1499"/>
              <a:ext cx="1858" cy="9"/>
            </a:xfrm>
            <a:prstGeom prst="rect">
              <a:avLst/>
            </a:prstGeom>
            <a:solidFill>
              <a:srgbClr val="ACD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4" name="Rectangle 76"/>
            <p:cNvSpPr>
              <a:spLocks noChangeArrowheads="1"/>
            </p:cNvSpPr>
            <p:nvPr/>
          </p:nvSpPr>
          <p:spPr bwMode="auto">
            <a:xfrm>
              <a:off x="2699" y="1508"/>
              <a:ext cx="1858" cy="9"/>
            </a:xfrm>
            <a:prstGeom prst="rect">
              <a:avLst/>
            </a:prstGeom>
            <a:solidFill>
              <a:srgbClr val="ADD5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5" name="Rectangle 77"/>
            <p:cNvSpPr>
              <a:spLocks noChangeArrowheads="1"/>
            </p:cNvSpPr>
            <p:nvPr/>
          </p:nvSpPr>
          <p:spPr bwMode="auto">
            <a:xfrm>
              <a:off x="2699" y="1517"/>
              <a:ext cx="1858" cy="10"/>
            </a:xfrm>
            <a:prstGeom prst="rect">
              <a:avLst/>
            </a:prstGeom>
            <a:solidFill>
              <a:srgbClr val="AED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6" name="Rectangle 78"/>
            <p:cNvSpPr>
              <a:spLocks noChangeArrowheads="1"/>
            </p:cNvSpPr>
            <p:nvPr/>
          </p:nvSpPr>
          <p:spPr bwMode="auto">
            <a:xfrm>
              <a:off x="2699" y="1527"/>
              <a:ext cx="1858" cy="9"/>
            </a:xfrm>
            <a:prstGeom prst="rect">
              <a:avLst/>
            </a:prstGeom>
            <a:solidFill>
              <a:srgbClr val="B0D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7" name="Rectangle 79"/>
            <p:cNvSpPr>
              <a:spLocks noChangeArrowheads="1"/>
            </p:cNvSpPr>
            <p:nvPr/>
          </p:nvSpPr>
          <p:spPr bwMode="auto">
            <a:xfrm>
              <a:off x="2699" y="1536"/>
              <a:ext cx="1858" cy="10"/>
            </a:xfrm>
            <a:prstGeom prst="rect">
              <a:avLst/>
            </a:prstGeom>
            <a:solidFill>
              <a:srgbClr val="B1D7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8" name="Rectangle 80"/>
            <p:cNvSpPr>
              <a:spLocks noChangeArrowheads="1"/>
            </p:cNvSpPr>
            <p:nvPr/>
          </p:nvSpPr>
          <p:spPr bwMode="auto">
            <a:xfrm>
              <a:off x="2699" y="1546"/>
              <a:ext cx="1858" cy="9"/>
            </a:xfrm>
            <a:prstGeom prst="rect">
              <a:avLst/>
            </a:prstGeom>
            <a:solidFill>
              <a:srgbClr val="B2D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49" name="Rectangle 81"/>
            <p:cNvSpPr>
              <a:spLocks noChangeArrowheads="1"/>
            </p:cNvSpPr>
            <p:nvPr/>
          </p:nvSpPr>
          <p:spPr bwMode="auto">
            <a:xfrm>
              <a:off x="2699" y="1555"/>
              <a:ext cx="1858" cy="9"/>
            </a:xfrm>
            <a:prstGeom prst="rect">
              <a:avLst/>
            </a:prstGeom>
            <a:solidFill>
              <a:srgbClr val="B3D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0" name="Rectangle 82"/>
            <p:cNvSpPr>
              <a:spLocks noChangeArrowheads="1"/>
            </p:cNvSpPr>
            <p:nvPr/>
          </p:nvSpPr>
          <p:spPr bwMode="auto">
            <a:xfrm>
              <a:off x="2699" y="1564"/>
              <a:ext cx="1858" cy="10"/>
            </a:xfrm>
            <a:prstGeom prst="rect">
              <a:avLst/>
            </a:prstGeom>
            <a:solidFill>
              <a:srgbClr val="B4D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1" name="Rectangle 83"/>
            <p:cNvSpPr>
              <a:spLocks noChangeArrowheads="1"/>
            </p:cNvSpPr>
            <p:nvPr/>
          </p:nvSpPr>
          <p:spPr bwMode="auto">
            <a:xfrm>
              <a:off x="2699" y="1574"/>
              <a:ext cx="1858" cy="9"/>
            </a:xfrm>
            <a:prstGeom prst="rect">
              <a:avLst/>
            </a:prstGeom>
            <a:solidFill>
              <a:srgbClr val="B6D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2" name="Rectangle 84"/>
            <p:cNvSpPr>
              <a:spLocks noChangeArrowheads="1"/>
            </p:cNvSpPr>
            <p:nvPr/>
          </p:nvSpPr>
          <p:spPr bwMode="auto">
            <a:xfrm>
              <a:off x="2699" y="1583"/>
              <a:ext cx="1858" cy="10"/>
            </a:xfrm>
            <a:prstGeom prst="rect">
              <a:avLst/>
            </a:prstGeom>
            <a:solidFill>
              <a:srgbClr val="B7DA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3" name="Rectangle 85"/>
            <p:cNvSpPr>
              <a:spLocks noChangeArrowheads="1"/>
            </p:cNvSpPr>
            <p:nvPr/>
          </p:nvSpPr>
          <p:spPr bwMode="auto">
            <a:xfrm>
              <a:off x="2699" y="1593"/>
              <a:ext cx="1858" cy="9"/>
            </a:xfrm>
            <a:prstGeom prst="rect">
              <a:avLst/>
            </a:prstGeom>
            <a:solidFill>
              <a:srgbClr val="B9DB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4" name="Rectangle 86"/>
            <p:cNvSpPr>
              <a:spLocks noChangeArrowheads="1"/>
            </p:cNvSpPr>
            <p:nvPr/>
          </p:nvSpPr>
          <p:spPr bwMode="auto">
            <a:xfrm>
              <a:off x="2699" y="1602"/>
              <a:ext cx="1858" cy="9"/>
            </a:xfrm>
            <a:prstGeom prst="rect">
              <a:avLst/>
            </a:prstGeom>
            <a:solidFill>
              <a:srgbClr val="BADB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5" name="Rectangle 87"/>
            <p:cNvSpPr>
              <a:spLocks noChangeArrowheads="1"/>
            </p:cNvSpPr>
            <p:nvPr/>
          </p:nvSpPr>
          <p:spPr bwMode="auto">
            <a:xfrm>
              <a:off x="2699" y="1611"/>
              <a:ext cx="1858" cy="10"/>
            </a:xfrm>
            <a:prstGeom prst="rect">
              <a:avLst/>
            </a:prstGeom>
            <a:solidFill>
              <a:srgbClr val="BCD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6" name="Rectangle 88"/>
            <p:cNvSpPr>
              <a:spLocks noChangeArrowheads="1"/>
            </p:cNvSpPr>
            <p:nvPr/>
          </p:nvSpPr>
          <p:spPr bwMode="auto">
            <a:xfrm>
              <a:off x="2699" y="1621"/>
              <a:ext cx="1858" cy="9"/>
            </a:xfrm>
            <a:prstGeom prst="rect">
              <a:avLst/>
            </a:prstGeom>
            <a:solidFill>
              <a:srgbClr val="BDD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7" name="Rectangle 89"/>
            <p:cNvSpPr>
              <a:spLocks noChangeArrowheads="1"/>
            </p:cNvSpPr>
            <p:nvPr/>
          </p:nvSpPr>
          <p:spPr bwMode="auto">
            <a:xfrm>
              <a:off x="2699" y="1630"/>
              <a:ext cx="1858" cy="10"/>
            </a:xfrm>
            <a:prstGeom prst="rect">
              <a:avLst/>
            </a:prstGeom>
            <a:solidFill>
              <a:srgbClr val="BED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8" name="Rectangle 90"/>
            <p:cNvSpPr>
              <a:spLocks noChangeArrowheads="1"/>
            </p:cNvSpPr>
            <p:nvPr/>
          </p:nvSpPr>
          <p:spPr bwMode="auto">
            <a:xfrm>
              <a:off x="2699" y="1640"/>
              <a:ext cx="1858" cy="9"/>
            </a:xfrm>
            <a:prstGeom prst="rect">
              <a:avLst/>
            </a:prstGeom>
            <a:solidFill>
              <a:srgbClr val="BFD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59" name="Rectangle 91"/>
            <p:cNvSpPr>
              <a:spLocks noChangeArrowheads="1"/>
            </p:cNvSpPr>
            <p:nvPr/>
          </p:nvSpPr>
          <p:spPr bwMode="auto">
            <a:xfrm>
              <a:off x="2699" y="1649"/>
              <a:ext cx="1858" cy="9"/>
            </a:xfrm>
            <a:prstGeom prst="rect">
              <a:avLst/>
            </a:prstGeom>
            <a:solidFill>
              <a:srgbClr val="C1D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0" name="Rectangle 92"/>
            <p:cNvSpPr>
              <a:spLocks noChangeArrowheads="1"/>
            </p:cNvSpPr>
            <p:nvPr/>
          </p:nvSpPr>
          <p:spPr bwMode="auto">
            <a:xfrm>
              <a:off x="2699" y="1658"/>
              <a:ext cx="1858" cy="10"/>
            </a:xfrm>
            <a:prstGeom prst="rect">
              <a:avLst/>
            </a:prstGeom>
            <a:solidFill>
              <a:srgbClr val="C3D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1" name="Rectangle 93"/>
            <p:cNvSpPr>
              <a:spLocks noChangeArrowheads="1"/>
            </p:cNvSpPr>
            <p:nvPr/>
          </p:nvSpPr>
          <p:spPr bwMode="auto">
            <a:xfrm>
              <a:off x="2699" y="1668"/>
              <a:ext cx="1858" cy="9"/>
            </a:xfrm>
            <a:prstGeom prst="rect">
              <a:avLst/>
            </a:prstGeom>
            <a:solidFill>
              <a:srgbClr val="C4E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2" name="Rectangle 94"/>
            <p:cNvSpPr>
              <a:spLocks noChangeArrowheads="1"/>
            </p:cNvSpPr>
            <p:nvPr/>
          </p:nvSpPr>
          <p:spPr bwMode="auto">
            <a:xfrm>
              <a:off x="2699" y="1677"/>
              <a:ext cx="1858" cy="10"/>
            </a:xfrm>
            <a:prstGeom prst="rect">
              <a:avLst/>
            </a:prstGeom>
            <a:solidFill>
              <a:srgbClr val="C5E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3" name="Rectangle 95"/>
            <p:cNvSpPr>
              <a:spLocks noChangeArrowheads="1"/>
            </p:cNvSpPr>
            <p:nvPr/>
          </p:nvSpPr>
          <p:spPr bwMode="auto">
            <a:xfrm>
              <a:off x="2699" y="1687"/>
              <a:ext cx="1858" cy="9"/>
            </a:xfrm>
            <a:prstGeom prst="rect">
              <a:avLst/>
            </a:prstGeom>
            <a:solidFill>
              <a:srgbClr val="C7E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4" name="Rectangle 96"/>
            <p:cNvSpPr>
              <a:spLocks noChangeArrowheads="1"/>
            </p:cNvSpPr>
            <p:nvPr/>
          </p:nvSpPr>
          <p:spPr bwMode="auto">
            <a:xfrm>
              <a:off x="2699" y="1696"/>
              <a:ext cx="1858" cy="9"/>
            </a:xfrm>
            <a:prstGeom prst="rect">
              <a:avLst/>
            </a:prstGeom>
            <a:solidFill>
              <a:srgbClr val="C8E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5" name="Rectangle 97"/>
            <p:cNvSpPr>
              <a:spLocks noChangeArrowheads="1"/>
            </p:cNvSpPr>
            <p:nvPr/>
          </p:nvSpPr>
          <p:spPr bwMode="auto">
            <a:xfrm>
              <a:off x="2699" y="1705"/>
              <a:ext cx="1858" cy="10"/>
            </a:xfrm>
            <a:prstGeom prst="rect">
              <a:avLst/>
            </a:prstGeom>
            <a:solidFill>
              <a:srgbClr val="CAE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6" name="Rectangle 98"/>
            <p:cNvSpPr>
              <a:spLocks noChangeArrowheads="1"/>
            </p:cNvSpPr>
            <p:nvPr/>
          </p:nvSpPr>
          <p:spPr bwMode="auto">
            <a:xfrm>
              <a:off x="2699" y="1715"/>
              <a:ext cx="1858" cy="9"/>
            </a:xfrm>
            <a:prstGeom prst="rect">
              <a:avLst/>
            </a:prstGeom>
            <a:solidFill>
              <a:srgbClr val="CBE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7" name="Rectangle 99"/>
            <p:cNvSpPr>
              <a:spLocks noChangeArrowheads="1"/>
            </p:cNvSpPr>
            <p:nvPr/>
          </p:nvSpPr>
          <p:spPr bwMode="auto">
            <a:xfrm>
              <a:off x="2699" y="1724"/>
              <a:ext cx="1858" cy="10"/>
            </a:xfrm>
            <a:prstGeom prst="rect">
              <a:avLst/>
            </a:prstGeom>
            <a:solidFill>
              <a:srgbClr val="CDE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8" name="Rectangle 100"/>
            <p:cNvSpPr>
              <a:spLocks noChangeArrowheads="1"/>
            </p:cNvSpPr>
            <p:nvPr/>
          </p:nvSpPr>
          <p:spPr bwMode="auto">
            <a:xfrm>
              <a:off x="2699" y="1734"/>
              <a:ext cx="1858" cy="9"/>
            </a:xfrm>
            <a:prstGeom prst="rect">
              <a:avLst/>
            </a:prstGeom>
            <a:solidFill>
              <a:srgbClr val="CEE5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69" name="Rectangle 101"/>
            <p:cNvSpPr>
              <a:spLocks noChangeArrowheads="1"/>
            </p:cNvSpPr>
            <p:nvPr/>
          </p:nvSpPr>
          <p:spPr bwMode="auto">
            <a:xfrm>
              <a:off x="2699" y="1743"/>
              <a:ext cx="1858" cy="9"/>
            </a:xfrm>
            <a:prstGeom prst="rect">
              <a:avLst/>
            </a:prstGeom>
            <a:solidFill>
              <a:srgbClr val="D0E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0" name="Rectangle 102"/>
            <p:cNvSpPr>
              <a:spLocks noChangeArrowheads="1"/>
            </p:cNvSpPr>
            <p:nvPr/>
          </p:nvSpPr>
          <p:spPr bwMode="auto">
            <a:xfrm>
              <a:off x="2699" y="1752"/>
              <a:ext cx="1858" cy="10"/>
            </a:xfrm>
            <a:prstGeom prst="rect">
              <a:avLst/>
            </a:prstGeom>
            <a:solidFill>
              <a:srgbClr val="D1E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1" name="Rectangle 103"/>
            <p:cNvSpPr>
              <a:spLocks noChangeArrowheads="1"/>
            </p:cNvSpPr>
            <p:nvPr/>
          </p:nvSpPr>
          <p:spPr bwMode="auto">
            <a:xfrm>
              <a:off x="2699" y="1762"/>
              <a:ext cx="1858" cy="9"/>
            </a:xfrm>
            <a:prstGeom prst="rect">
              <a:avLst/>
            </a:prstGeom>
            <a:solidFill>
              <a:srgbClr val="D3E7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2" name="Rectangle 104"/>
            <p:cNvSpPr>
              <a:spLocks noChangeArrowheads="1"/>
            </p:cNvSpPr>
            <p:nvPr/>
          </p:nvSpPr>
          <p:spPr bwMode="auto">
            <a:xfrm>
              <a:off x="2699" y="1771"/>
              <a:ext cx="1858" cy="10"/>
            </a:xfrm>
            <a:prstGeom prst="rect">
              <a:avLst/>
            </a:prstGeom>
            <a:solidFill>
              <a:srgbClr val="D4E7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3" name="Rectangle 105"/>
            <p:cNvSpPr>
              <a:spLocks noChangeArrowheads="1"/>
            </p:cNvSpPr>
            <p:nvPr/>
          </p:nvSpPr>
          <p:spPr bwMode="auto">
            <a:xfrm>
              <a:off x="2699" y="1781"/>
              <a:ext cx="1858" cy="9"/>
            </a:xfrm>
            <a:prstGeom prst="rect">
              <a:avLst/>
            </a:prstGeom>
            <a:solidFill>
              <a:srgbClr val="D5E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4" name="Rectangle 106"/>
            <p:cNvSpPr>
              <a:spLocks noChangeArrowheads="1"/>
            </p:cNvSpPr>
            <p:nvPr/>
          </p:nvSpPr>
          <p:spPr bwMode="auto">
            <a:xfrm>
              <a:off x="2699" y="1790"/>
              <a:ext cx="1858" cy="9"/>
            </a:xfrm>
            <a:prstGeom prst="rect">
              <a:avLst/>
            </a:prstGeom>
            <a:solidFill>
              <a:srgbClr val="D6E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5" name="Rectangle 107"/>
            <p:cNvSpPr>
              <a:spLocks noChangeArrowheads="1"/>
            </p:cNvSpPr>
            <p:nvPr/>
          </p:nvSpPr>
          <p:spPr bwMode="auto">
            <a:xfrm>
              <a:off x="2699" y="1799"/>
              <a:ext cx="1858" cy="10"/>
            </a:xfrm>
            <a:prstGeom prst="rect">
              <a:avLst/>
            </a:prstGeom>
            <a:solidFill>
              <a:srgbClr val="D8EA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6" name="Rectangle 108"/>
            <p:cNvSpPr>
              <a:spLocks noChangeArrowheads="1"/>
            </p:cNvSpPr>
            <p:nvPr/>
          </p:nvSpPr>
          <p:spPr bwMode="auto">
            <a:xfrm>
              <a:off x="2699" y="1809"/>
              <a:ext cx="1858" cy="9"/>
            </a:xfrm>
            <a:prstGeom prst="rect">
              <a:avLst/>
            </a:prstGeom>
            <a:solidFill>
              <a:srgbClr val="D9EB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7" name="Rectangle 109"/>
            <p:cNvSpPr>
              <a:spLocks noChangeArrowheads="1"/>
            </p:cNvSpPr>
            <p:nvPr/>
          </p:nvSpPr>
          <p:spPr bwMode="auto">
            <a:xfrm>
              <a:off x="2699" y="1818"/>
              <a:ext cx="1858" cy="10"/>
            </a:xfrm>
            <a:prstGeom prst="rect">
              <a:avLst/>
            </a:prstGeom>
            <a:solidFill>
              <a:srgbClr val="DAE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8" name="Rectangle 110"/>
            <p:cNvSpPr>
              <a:spLocks noChangeArrowheads="1"/>
            </p:cNvSpPr>
            <p:nvPr/>
          </p:nvSpPr>
          <p:spPr bwMode="auto">
            <a:xfrm>
              <a:off x="2699" y="1828"/>
              <a:ext cx="1858" cy="9"/>
            </a:xfrm>
            <a:prstGeom prst="rect">
              <a:avLst/>
            </a:prstGeom>
            <a:solidFill>
              <a:srgbClr val="DBE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79" name="Rectangle 111"/>
            <p:cNvSpPr>
              <a:spLocks noChangeArrowheads="1"/>
            </p:cNvSpPr>
            <p:nvPr/>
          </p:nvSpPr>
          <p:spPr bwMode="auto">
            <a:xfrm>
              <a:off x="2699" y="1837"/>
              <a:ext cx="1858" cy="19"/>
            </a:xfrm>
            <a:prstGeom prst="rect">
              <a:avLst/>
            </a:prstGeom>
            <a:solidFill>
              <a:srgbClr val="DDED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0" name="Rectangle 112"/>
            <p:cNvSpPr>
              <a:spLocks noChangeArrowheads="1"/>
            </p:cNvSpPr>
            <p:nvPr/>
          </p:nvSpPr>
          <p:spPr bwMode="auto">
            <a:xfrm>
              <a:off x="2699" y="1856"/>
              <a:ext cx="1858" cy="9"/>
            </a:xfrm>
            <a:prstGeom prst="rect">
              <a:avLst/>
            </a:prstGeom>
            <a:solidFill>
              <a:srgbClr val="DEE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1" name="Rectangle 113"/>
            <p:cNvSpPr>
              <a:spLocks noChangeArrowheads="1"/>
            </p:cNvSpPr>
            <p:nvPr/>
          </p:nvSpPr>
          <p:spPr bwMode="auto">
            <a:xfrm>
              <a:off x="2699" y="1865"/>
              <a:ext cx="1858" cy="10"/>
            </a:xfrm>
            <a:prstGeom prst="rect">
              <a:avLst/>
            </a:prstGeom>
            <a:solidFill>
              <a:srgbClr val="DFE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2" name="Rectangle 114"/>
            <p:cNvSpPr>
              <a:spLocks noChangeArrowheads="1"/>
            </p:cNvSpPr>
            <p:nvPr/>
          </p:nvSpPr>
          <p:spPr bwMode="auto">
            <a:xfrm>
              <a:off x="2699" y="1875"/>
              <a:ext cx="1858" cy="9"/>
            </a:xfrm>
            <a:prstGeom prst="rect">
              <a:avLst/>
            </a:prstGeom>
            <a:solidFill>
              <a:srgbClr val="E1EE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3" name="Rectangle 115"/>
            <p:cNvSpPr>
              <a:spLocks noChangeArrowheads="1"/>
            </p:cNvSpPr>
            <p:nvPr/>
          </p:nvSpPr>
          <p:spPr bwMode="auto">
            <a:xfrm>
              <a:off x="2699" y="1884"/>
              <a:ext cx="1858" cy="19"/>
            </a:xfrm>
            <a:prstGeom prst="rect">
              <a:avLst/>
            </a:prstGeom>
            <a:solidFill>
              <a:srgbClr val="E2E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4" name="Rectangle 116"/>
            <p:cNvSpPr>
              <a:spLocks noChangeArrowheads="1"/>
            </p:cNvSpPr>
            <p:nvPr/>
          </p:nvSpPr>
          <p:spPr bwMode="auto">
            <a:xfrm>
              <a:off x="2699" y="1903"/>
              <a:ext cx="1858" cy="9"/>
            </a:xfrm>
            <a:prstGeom prst="rect">
              <a:avLst/>
            </a:prstGeom>
            <a:solidFill>
              <a:srgbClr val="E3F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5" name="Rectangle 117"/>
            <p:cNvSpPr>
              <a:spLocks noChangeArrowheads="1"/>
            </p:cNvSpPr>
            <p:nvPr/>
          </p:nvSpPr>
          <p:spPr bwMode="auto">
            <a:xfrm>
              <a:off x="2699" y="1912"/>
              <a:ext cx="1858" cy="10"/>
            </a:xfrm>
            <a:prstGeom prst="rect">
              <a:avLst/>
            </a:prstGeom>
            <a:solidFill>
              <a:srgbClr val="E4F1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6" name="Rectangle 118"/>
            <p:cNvSpPr>
              <a:spLocks noChangeArrowheads="1"/>
            </p:cNvSpPr>
            <p:nvPr/>
          </p:nvSpPr>
          <p:spPr bwMode="auto">
            <a:xfrm>
              <a:off x="2699" y="1922"/>
              <a:ext cx="1858" cy="9"/>
            </a:xfrm>
            <a:prstGeom prst="rect">
              <a:avLst/>
            </a:prstGeom>
            <a:solidFill>
              <a:srgbClr val="E5F1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7" name="Rectangle 119"/>
            <p:cNvSpPr>
              <a:spLocks noChangeArrowheads="1"/>
            </p:cNvSpPr>
            <p:nvPr/>
          </p:nvSpPr>
          <p:spPr bwMode="auto">
            <a:xfrm>
              <a:off x="2699" y="1931"/>
              <a:ext cx="1858" cy="9"/>
            </a:xfrm>
            <a:prstGeom prst="rect">
              <a:avLst/>
            </a:prstGeom>
            <a:solidFill>
              <a:srgbClr val="E6F2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8" name="Rectangle 120"/>
            <p:cNvSpPr>
              <a:spLocks noChangeArrowheads="1"/>
            </p:cNvSpPr>
            <p:nvPr/>
          </p:nvSpPr>
          <p:spPr bwMode="auto">
            <a:xfrm>
              <a:off x="2699" y="1940"/>
              <a:ext cx="1858" cy="10"/>
            </a:xfrm>
            <a:prstGeom prst="rect">
              <a:avLst/>
            </a:prstGeom>
            <a:solidFill>
              <a:srgbClr val="E7F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89" name="Rectangle 121"/>
            <p:cNvSpPr>
              <a:spLocks noChangeArrowheads="1"/>
            </p:cNvSpPr>
            <p:nvPr/>
          </p:nvSpPr>
          <p:spPr bwMode="auto">
            <a:xfrm>
              <a:off x="2699" y="1950"/>
              <a:ext cx="1858" cy="9"/>
            </a:xfrm>
            <a:prstGeom prst="rect">
              <a:avLst/>
            </a:prstGeom>
            <a:solidFill>
              <a:srgbClr val="E8F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0" name="Rectangle 122"/>
            <p:cNvSpPr>
              <a:spLocks noChangeArrowheads="1"/>
            </p:cNvSpPr>
            <p:nvPr/>
          </p:nvSpPr>
          <p:spPr bwMode="auto">
            <a:xfrm>
              <a:off x="2699" y="1959"/>
              <a:ext cx="1858" cy="19"/>
            </a:xfrm>
            <a:prstGeom prst="rect">
              <a:avLst/>
            </a:prstGeom>
            <a:solidFill>
              <a:srgbClr val="E9F3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1" name="Rectangle 123"/>
            <p:cNvSpPr>
              <a:spLocks noChangeArrowheads="1"/>
            </p:cNvSpPr>
            <p:nvPr/>
          </p:nvSpPr>
          <p:spPr bwMode="auto">
            <a:xfrm>
              <a:off x="2699" y="1978"/>
              <a:ext cx="1858" cy="9"/>
            </a:xfrm>
            <a:prstGeom prst="rect">
              <a:avLst/>
            </a:prstGeom>
            <a:solidFill>
              <a:srgbClr val="EAF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2" name="Rectangle 124"/>
            <p:cNvSpPr>
              <a:spLocks noChangeArrowheads="1"/>
            </p:cNvSpPr>
            <p:nvPr/>
          </p:nvSpPr>
          <p:spPr bwMode="auto">
            <a:xfrm>
              <a:off x="2699" y="1987"/>
              <a:ext cx="1858" cy="19"/>
            </a:xfrm>
            <a:prstGeom prst="rect">
              <a:avLst/>
            </a:prstGeom>
            <a:solidFill>
              <a:srgbClr val="EBF4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3" name="Rectangle 125"/>
            <p:cNvSpPr>
              <a:spLocks noChangeArrowheads="1"/>
            </p:cNvSpPr>
            <p:nvPr/>
          </p:nvSpPr>
          <p:spPr bwMode="auto">
            <a:xfrm>
              <a:off x="2699" y="2006"/>
              <a:ext cx="1858" cy="9"/>
            </a:xfrm>
            <a:prstGeom prst="rect">
              <a:avLst/>
            </a:prstGeom>
            <a:solidFill>
              <a:srgbClr val="ECF5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4" name="Rectangle 126"/>
            <p:cNvSpPr>
              <a:spLocks noChangeArrowheads="1"/>
            </p:cNvSpPr>
            <p:nvPr/>
          </p:nvSpPr>
          <p:spPr bwMode="auto">
            <a:xfrm>
              <a:off x="2699" y="2015"/>
              <a:ext cx="1858" cy="19"/>
            </a:xfrm>
            <a:prstGeom prst="rect">
              <a:avLst/>
            </a:prstGeom>
            <a:solidFill>
              <a:srgbClr val="EDF5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5" name="Rectangle 127"/>
            <p:cNvSpPr>
              <a:spLocks noChangeArrowheads="1"/>
            </p:cNvSpPr>
            <p:nvPr/>
          </p:nvSpPr>
          <p:spPr bwMode="auto">
            <a:xfrm>
              <a:off x="2699" y="2034"/>
              <a:ext cx="1858" cy="28"/>
            </a:xfrm>
            <a:prstGeom prst="rect">
              <a:avLst/>
            </a:prstGeom>
            <a:solidFill>
              <a:srgbClr val="EEF6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6" name="Rectangle 128"/>
            <p:cNvSpPr>
              <a:spLocks noChangeArrowheads="1"/>
            </p:cNvSpPr>
            <p:nvPr/>
          </p:nvSpPr>
          <p:spPr bwMode="auto">
            <a:xfrm>
              <a:off x="2699" y="2062"/>
              <a:ext cx="1858" cy="19"/>
            </a:xfrm>
            <a:prstGeom prst="rect">
              <a:avLst/>
            </a:prstGeom>
            <a:solidFill>
              <a:srgbClr val="EFF7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7" name="Rectangle 129"/>
            <p:cNvSpPr>
              <a:spLocks noChangeArrowheads="1"/>
            </p:cNvSpPr>
            <p:nvPr/>
          </p:nvSpPr>
          <p:spPr bwMode="auto">
            <a:xfrm>
              <a:off x="2699" y="2081"/>
              <a:ext cx="1858" cy="10"/>
            </a:xfrm>
            <a:prstGeom prst="rect">
              <a:avLst/>
            </a:prstGeom>
            <a:solidFill>
              <a:srgbClr val="F0F7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8" name="Rectangle 130"/>
            <p:cNvSpPr>
              <a:spLocks noChangeArrowheads="1"/>
            </p:cNvSpPr>
            <p:nvPr/>
          </p:nvSpPr>
          <p:spPr bwMode="auto">
            <a:xfrm>
              <a:off x="2699" y="2091"/>
              <a:ext cx="1858" cy="18"/>
            </a:xfrm>
            <a:prstGeom prst="rect">
              <a:avLst/>
            </a:prstGeom>
            <a:solidFill>
              <a:srgbClr val="F0F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99" name="Rectangle 131"/>
            <p:cNvSpPr>
              <a:spLocks noChangeArrowheads="1"/>
            </p:cNvSpPr>
            <p:nvPr/>
          </p:nvSpPr>
          <p:spPr bwMode="auto">
            <a:xfrm>
              <a:off x="2699" y="2109"/>
              <a:ext cx="1858" cy="29"/>
            </a:xfrm>
            <a:prstGeom prst="rect">
              <a:avLst/>
            </a:prstGeom>
            <a:solidFill>
              <a:srgbClr val="F1F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0" name="Rectangle 132"/>
            <p:cNvSpPr>
              <a:spLocks noChangeArrowheads="1"/>
            </p:cNvSpPr>
            <p:nvPr/>
          </p:nvSpPr>
          <p:spPr bwMode="auto">
            <a:xfrm>
              <a:off x="2699" y="2138"/>
              <a:ext cx="1858" cy="28"/>
            </a:xfrm>
            <a:prstGeom prst="rect">
              <a:avLst/>
            </a:prstGeom>
            <a:solidFill>
              <a:srgbClr val="F2F8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1" name="Rectangle 133"/>
            <p:cNvSpPr>
              <a:spLocks noChangeArrowheads="1"/>
            </p:cNvSpPr>
            <p:nvPr/>
          </p:nvSpPr>
          <p:spPr bwMode="auto">
            <a:xfrm>
              <a:off x="2699" y="2166"/>
              <a:ext cx="1858" cy="19"/>
            </a:xfrm>
            <a:prstGeom prst="rect">
              <a:avLst/>
            </a:prstGeom>
            <a:solidFill>
              <a:srgbClr val="F2F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2" name="Rectangle 134"/>
            <p:cNvSpPr>
              <a:spLocks noChangeArrowheads="1"/>
            </p:cNvSpPr>
            <p:nvPr/>
          </p:nvSpPr>
          <p:spPr bwMode="auto">
            <a:xfrm>
              <a:off x="2699" y="2185"/>
              <a:ext cx="1858" cy="18"/>
            </a:xfrm>
            <a:prstGeom prst="rect">
              <a:avLst/>
            </a:prstGeom>
            <a:solidFill>
              <a:srgbClr val="F3F9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3" name="Rectangle 135"/>
            <p:cNvSpPr>
              <a:spLocks noChangeArrowheads="1"/>
            </p:cNvSpPr>
            <p:nvPr/>
          </p:nvSpPr>
          <p:spPr bwMode="auto">
            <a:xfrm>
              <a:off x="2699" y="1245"/>
              <a:ext cx="1858" cy="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4" name="Line 136"/>
            <p:cNvSpPr>
              <a:spLocks noChangeShapeType="1"/>
            </p:cNvSpPr>
            <p:nvPr/>
          </p:nvSpPr>
          <p:spPr bwMode="auto">
            <a:xfrm>
              <a:off x="3069" y="1245"/>
              <a:ext cx="1" cy="96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5" name="Line 137"/>
            <p:cNvSpPr>
              <a:spLocks noChangeShapeType="1"/>
            </p:cNvSpPr>
            <p:nvPr/>
          </p:nvSpPr>
          <p:spPr bwMode="auto">
            <a:xfrm>
              <a:off x="3439" y="1245"/>
              <a:ext cx="1" cy="96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6" name="Line 138"/>
            <p:cNvSpPr>
              <a:spLocks noChangeShapeType="1"/>
            </p:cNvSpPr>
            <p:nvPr/>
          </p:nvSpPr>
          <p:spPr bwMode="auto">
            <a:xfrm>
              <a:off x="3817" y="1245"/>
              <a:ext cx="1" cy="96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7" name="Line 139"/>
            <p:cNvSpPr>
              <a:spLocks noChangeShapeType="1"/>
            </p:cNvSpPr>
            <p:nvPr/>
          </p:nvSpPr>
          <p:spPr bwMode="auto">
            <a:xfrm>
              <a:off x="4187" y="1245"/>
              <a:ext cx="1" cy="96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8" name="Line 140"/>
            <p:cNvSpPr>
              <a:spLocks noChangeShapeType="1"/>
            </p:cNvSpPr>
            <p:nvPr/>
          </p:nvSpPr>
          <p:spPr bwMode="auto">
            <a:xfrm>
              <a:off x="4557" y="1245"/>
              <a:ext cx="1" cy="96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09" name="Rectangle 141"/>
            <p:cNvSpPr>
              <a:spLocks noChangeArrowheads="1"/>
            </p:cNvSpPr>
            <p:nvPr/>
          </p:nvSpPr>
          <p:spPr bwMode="auto">
            <a:xfrm>
              <a:off x="2699" y="1245"/>
              <a:ext cx="1858" cy="968"/>
            </a:xfrm>
            <a:prstGeom prst="rect">
              <a:avLst/>
            </a:prstGeom>
            <a:noFill/>
            <a:ln w="14288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10" name="Rectangle 142"/>
            <p:cNvSpPr>
              <a:spLocks noChangeArrowheads="1"/>
            </p:cNvSpPr>
            <p:nvPr/>
          </p:nvSpPr>
          <p:spPr bwMode="auto">
            <a:xfrm>
              <a:off x="2699" y="2091"/>
              <a:ext cx="99" cy="75"/>
            </a:xfrm>
            <a:prstGeom prst="rect">
              <a:avLst/>
            </a:prstGeom>
            <a:solidFill>
              <a:srgbClr val="333399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11" name="Rectangle 143"/>
            <p:cNvSpPr>
              <a:spLocks noChangeArrowheads="1"/>
            </p:cNvSpPr>
            <p:nvPr/>
          </p:nvSpPr>
          <p:spPr bwMode="auto">
            <a:xfrm>
              <a:off x="2699" y="1846"/>
              <a:ext cx="271" cy="76"/>
            </a:xfrm>
            <a:prstGeom prst="rect">
              <a:avLst/>
            </a:prstGeom>
            <a:solidFill>
              <a:srgbClr val="333399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12" name="Rectangle 144"/>
            <p:cNvSpPr>
              <a:spLocks noChangeArrowheads="1"/>
            </p:cNvSpPr>
            <p:nvPr/>
          </p:nvSpPr>
          <p:spPr bwMode="auto">
            <a:xfrm>
              <a:off x="2699" y="1611"/>
              <a:ext cx="370" cy="66"/>
            </a:xfrm>
            <a:prstGeom prst="rect">
              <a:avLst/>
            </a:prstGeom>
            <a:solidFill>
              <a:srgbClr val="333399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13" name="Rectangle 145"/>
            <p:cNvSpPr>
              <a:spLocks noChangeArrowheads="1"/>
            </p:cNvSpPr>
            <p:nvPr/>
          </p:nvSpPr>
          <p:spPr bwMode="auto">
            <a:xfrm>
              <a:off x="2699" y="1367"/>
              <a:ext cx="1488" cy="75"/>
            </a:xfrm>
            <a:prstGeom prst="rect">
              <a:avLst/>
            </a:prstGeom>
            <a:solidFill>
              <a:srgbClr val="333399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14" name="Rectangle 146"/>
            <p:cNvSpPr>
              <a:spLocks noChangeArrowheads="1"/>
            </p:cNvSpPr>
            <p:nvPr/>
          </p:nvSpPr>
          <p:spPr bwMode="auto">
            <a:xfrm>
              <a:off x="2699" y="2025"/>
              <a:ext cx="208" cy="66"/>
            </a:xfrm>
            <a:prstGeom prst="rect">
              <a:avLst/>
            </a:prstGeom>
            <a:solidFill>
              <a:srgbClr val="FF9900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15" name="Rectangle 147"/>
            <p:cNvSpPr>
              <a:spLocks noChangeArrowheads="1"/>
            </p:cNvSpPr>
            <p:nvPr/>
          </p:nvSpPr>
          <p:spPr bwMode="auto">
            <a:xfrm>
              <a:off x="2699" y="1781"/>
              <a:ext cx="397" cy="65"/>
            </a:xfrm>
            <a:prstGeom prst="rect">
              <a:avLst/>
            </a:prstGeom>
            <a:solidFill>
              <a:srgbClr val="FF9900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16" name="Rectangle 148"/>
            <p:cNvSpPr>
              <a:spLocks noChangeArrowheads="1"/>
            </p:cNvSpPr>
            <p:nvPr/>
          </p:nvSpPr>
          <p:spPr bwMode="auto">
            <a:xfrm>
              <a:off x="2699" y="1546"/>
              <a:ext cx="595" cy="65"/>
            </a:xfrm>
            <a:prstGeom prst="rect">
              <a:avLst/>
            </a:prstGeom>
            <a:solidFill>
              <a:srgbClr val="FF9900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17" name="Rectangle 149"/>
            <p:cNvSpPr>
              <a:spLocks noChangeArrowheads="1"/>
            </p:cNvSpPr>
            <p:nvPr/>
          </p:nvSpPr>
          <p:spPr bwMode="auto">
            <a:xfrm>
              <a:off x="2699" y="1301"/>
              <a:ext cx="1263" cy="66"/>
            </a:xfrm>
            <a:prstGeom prst="rect">
              <a:avLst/>
            </a:prstGeom>
            <a:solidFill>
              <a:srgbClr val="FF9900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18" name="Line 150"/>
            <p:cNvSpPr>
              <a:spLocks noChangeShapeType="1"/>
            </p:cNvSpPr>
            <p:nvPr/>
          </p:nvSpPr>
          <p:spPr bwMode="auto">
            <a:xfrm>
              <a:off x="2699" y="2213"/>
              <a:ext cx="185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19" name="Line 151"/>
            <p:cNvSpPr>
              <a:spLocks noChangeShapeType="1"/>
            </p:cNvSpPr>
            <p:nvPr/>
          </p:nvSpPr>
          <p:spPr bwMode="auto">
            <a:xfrm flipV="1">
              <a:off x="2699" y="2213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20" name="Line 152"/>
            <p:cNvSpPr>
              <a:spLocks noChangeShapeType="1"/>
            </p:cNvSpPr>
            <p:nvPr/>
          </p:nvSpPr>
          <p:spPr bwMode="auto">
            <a:xfrm flipV="1">
              <a:off x="3069" y="2213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21" name="Line 153"/>
            <p:cNvSpPr>
              <a:spLocks noChangeShapeType="1"/>
            </p:cNvSpPr>
            <p:nvPr/>
          </p:nvSpPr>
          <p:spPr bwMode="auto">
            <a:xfrm flipV="1">
              <a:off x="3439" y="2213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22" name="Line 154"/>
            <p:cNvSpPr>
              <a:spLocks noChangeShapeType="1"/>
            </p:cNvSpPr>
            <p:nvPr/>
          </p:nvSpPr>
          <p:spPr bwMode="auto">
            <a:xfrm flipV="1">
              <a:off x="3817" y="2213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23" name="Line 155"/>
            <p:cNvSpPr>
              <a:spLocks noChangeShapeType="1"/>
            </p:cNvSpPr>
            <p:nvPr/>
          </p:nvSpPr>
          <p:spPr bwMode="auto">
            <a:xfrm flipV="1">
              <a:off x="4187" y="2213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24" name="Line 156"/>
            <p:cNvSpPr>
              <a:spLocks noChangeShapeType="1"/>
            </p:cNvSpPr>
            <p:nvPr/>
          </p:nvSpPr>
          <p:spPr bwMode="auto">
            <a:xfrm flipV="1">
              <a:off x="4557" y="2213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25" name="Line 157"/>
            <p:cNvSpPr>
              <a:spLocks noChangeShapeType="1"/>
            </p:cNvSpPr>
            <p:nvPr/>
          </p:nvSpPr>
          <p:spPr bwMode="auto">
            <a:xfrm>
              <a:off x="2699" y="1245"/>
              <a:ext cx="1" cy="96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26" name="Line 158"/>
            <p:cNvSpPr>
              <a:spLocks noChangeShapeType="1"/>
            </p:cNvSpPr>
            <p:nvPr/>
          </p:nvSpPr>
          <p:spPr bwMode="auto">
            <a:xfrm>
              <a:off x="2663" y="2213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27" name="Line 159"/>
            <p:cNvSpPr>
              <a:spLocks noChangeShapeType="1"/>
            </p:cNvSpPr>
            <p:nvPr/>
          </p:nvSpPr>
          <p:spPr bwMode="auto">
            <a:xfrm>
              <a:off x="2663" y="1969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28" name="Line 160"/>
            <p:cNvSpPr>
              <a:spLocks noChangeShapeType="1"/>
            </p:cNvSpPr>
            <p:nvPr/>
          </p:nvSpPr>
          <p:spPr bwMode="auto">
            <a:xfrm>
              <a:off x="2663" y="1724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29" name="Line 161"/>
            <p:cNvSpPr>
              <a:spLocks noChangeShapeType="1"/>
            </p:cNvSpPr>
            <p:nvPr/>
          </p:nvSpPr>
          <p:spPr bwMode="auto">
            <a:xfrm>
              <a:off x="2663" y="1489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30" name="Line 162"/>
            <p:cNvSpPr>
              <a:spLocks noChangeShapeType="1"/>
            </p:cNvSpPr>
            <p:nvPr/>
          </p:nvSpPr>
          <p:spPr bwMode="auto">
            <a:xfrm>
              <a:off x="2663" y="1245"/>
              <a:ext cx="3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31" name="Rectangle 163"/>
            <p:cNvSpPr>
              <a:spLocks noChangeArrowheads="1"/>
            </p:cNvSpPr>
            <p:nvPr/>
          </p:nvSpPr>
          <p:spPr bwMode="auto">
            <a:xfrm>
              <a:off x="2672" y="2316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en-US"/>
            </a:p>
          </p:txBody>
        </p:sp>
        <p:sp>
          <p:nvSpPr>
            <p:cNvPr id="32932" name="Rectangle 164"/>
            <p:cNvSpPr>
              <a:spLocks noChangeArrowheads="1"/>
            </p:cNvSpPr>
            <p:nvPr/>
          </p:nvSpPr>
          <p:spPr bwMode="auto">
            <a:xfrm>
              <a:off x="3006" y="2316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en-US"/>
            </a:p>
          </p:txBody>
        </p:sp>
        <p:sp>
          <p:nvSpPr>
            <p:cNvPr id="32933" name="Rectangle 165"/>
            <p:cNvSpPr>
              <a:spLocks noChangeArrowheads="1"/>
            </p:cNvSpPr>
            <p:nvPr/>
          </p:nvSpPr>
          <p:spPr bwMode="auto">
            <a:xfrm>
              <a:off x="3375" y="2316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40</a:t>
              </a:r>
              <a:endParaRPr lang="en-US"/>
            </a:p>
          </p:txBody>
        </p:sp>
        <p:sp>
          <p:nvSpPr>
            <p:cNvPr id="32934" name="Rectangle 166"/>
            <p:cNvSpPr>
              <a:spLocks noChangeArrowheads="1"/>
            </p:cNvSpPr>
            <p:nvPr/>
          </p:nvSpPr>
          <p:spPr bwMode="auto">
            <a:xfrm>
              <a:off x="3754" y="2316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60</a:t>
              </a:r>
              <a:endParaRPr lang="en-US"/>
            </a:p>
          </p:txBody>
        </p:sp>
        <p:sp>
          <p:nvSpPr>
            <p:cNvPr id="32935" name="Rectangle 167"/>
            <p:cNvSpPr>
              <a:spLocks noChangeArrowheads="1"/>
            </p:cNvSpPr>
            <p:nvPr/>
          </p:nvSpPr>
          <p:spPr bwMode="auto">
            <a:xfrm>
              <a:off x="4124" y="2316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80</a:t>
              </a:r>
              <a:endParaRPr lang="en-US"/>
            </a:p>
          </p:txBody>
        </p:sp>
        <p:sp>
          <p:nvSpPr>
            <p:cNvPr id="32936" name="Rectangle 168"/>
            <p:cNvSpPr>
              <a:spLocks noChangeArrowheads="1"/>
            </p:cNvSpPr>
            <p:nvPr/>
          </p:nvSpPr>
          <p:spPr bwMode="auto">
            <a:xfrm>
              <a:off x="4466" y="2316"/>
              <a:ext cx="18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100</a:t>
              </a:r>
              <a:endParaRPr lang="en-US"/>
            </a:p>
          </p:txBody>
        </p:sp>
        <p:sp>
          <p:nvSpPr>
            <p:cNvPr id="32937" name="Rectangle 169"/>
            <p:cNvSpPr>
              <a:spLocks noChangeArrowheads="1"/>
            </p:cNvSpPr>
            <p:nvPr/>
          </p:nvSpPr>
          <p:spPr bwMode="auto">
            <a:xfrm>
              <a:off x="2086" y="2015"/>
              <a:ext cx="44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Extreme </a:t>
              </a:r>
              <a:endParaRPr lang="en-US"/>
            </a:p>
          </p:txBody>
        </p:sp>
        <p:sp>
          <p:nvSpPr>
            <p:cNvPr id="32938" name="Rectangle 170"/>
            <p:cNvSpPr>
              <a:spLocks noChangeArrowheads="1"/>
            </p:cNvSpPr>
            <p:nvPr/>
          </p:nvSpPr>
          <p:spPr bwMode="auto">
            <a:xfrm>
              <a:off x="1545" y="1771"/>
              <a:ext cx="91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                      Poor</a:t>
              </a:r>
              <a:endParaRPr lang="en-US"/>
            </a:p>
          </p:txBody>
        </p:sp>
        <p:sp>
          <p:nvSpPr>
            <p:cNvPr id="32939" name="Rectangle 171"/>
            <p:cNvSpPr>
              <a:spLocks noChangeArrowheads="1"/>
            </p:cNvSpPr>
            <p:nvPr/>
          </p:nvSpPr>
          <p:spPr bwMode="auto">
            <a:xfrm>
              <a:off x="1987" y="1536"/>
              <a:ext cx="50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Total poor</a:t>
              </a:r>
              <a:endParaRPr lang="en-US"/>
            </a:p>
          </p:txBody>
        </p:sp>
        <p:sp>
          <p:nvSpPr>
            <p:cNvPr id="32940" name="Rectangle 172"/>
            <p:cNvSpPr>
              <a:spLocks noChangeArrowheads="1"/>
            </p:cNvSpPr>
            <p:nvPr/>
          </p:nvSpPr>
          <p:spPr bwMode="auto">
            <a:xfrm>
              <a:off x="2086" y="1292"/>
              <a:ext cx="46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Non-poor</a:t>
              </a:r>
              <a:endParaRPr lang="en-US"/>
            </a:p>
          </p:txBody>
        </p:sp>
        <p:sp>
          <p:nvSpPr>
            <p:cNvPr id="32941" name="Rectangle 173"/>
            <p:cNvSpPr>
              <a:spLocks noChangeArrowheads="1"/>
            </p:cNvSpPr>
            <p:nvPr/>
          </p:nvSpPr>
          <p:spPr bwMode="auto">
            <a:xfrm>
              <a:off x="2258" y="2626"/>
              <a:ext cx="1830" cy="207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42" name="Rectangle 174"/>
            <p:cNvSpPr>
              <a:spLocks noChangeArrowheads="1"/>
            </p:cNvSpPr>
            <p:nvPr/>
          </p:nvSpPr>
          <p:spPr bwMode="auto">
            <a:xfrm>
              <a:off x="2303" y="2692"/>
              <a:ext cx="63" cy="66"/>
            </a:xfrm>
            <a:prstGeom prst="rect">
              <a:avLst/>
            </a:prstGeom>
            <a:solidFill>
              <a:srgbClr val="333399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43" name="Rectangle 175"/>
            <p:cNvSpPr>
              <a:spLocks noChangeArrowheads="1"/>
            </p:cNvSpPr>
            <p:nvPr/>
          </p:nvSpPr>
          <p:spPr bwMode="auto">
            <a:xfrm>
              <a:off x="2402" y="2654"/>
              <a:ext cx="81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Non-indigenous.</a:t>
              </a:r>
              <a:endParaRPr lang="en-US"/>
            </a:p>
          </p:txBody>
        </p:sp>
        <p:sp>
          <p:nvSpPr>
            <p:cNvPr id="32944" name="Rectangle 176"/>
            <p:cNvSpPr>
              <a:spLocks noChangeArrowheads="1"/>
            </p:cNvSpPr>
            <p:nvPr/>
          </p:nvSpPr>
          <p:spPr bwMode="auto">
            <a:xfrm>
              <a:off x="3285" y="2692"/>
              <a:ext cx="63" cy="66"/>
            </a:xfrm>
            <a:prstGeom prst="rect">
              <a:avLst/>
            </a:prstGeom>
            <a:solidFill>
              <a:srgbClr val="FF9900"/>
            </a:solidFill>
            <a:ln w="1428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945" name="Rectangle 177"/>
            <p:cNvSpPr>
              <a:spLocks noChangeArrowheads="1"/>
            </p:cNvSpPr>
            <p:nvPr/>
          </p:nvSpPr>
          <p:spPr bwMode="auto">
            <a:xfrm>
              <a:off x="3385" y="2654"/>
              <a:ext cx="57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Indigenous.</a:t>
              </a:r>
              <a:endParaRPr lang="en-US"/>
            </a:p>
          </p:txBody>
        </p:sp>
        <p:sp>
          <p:nvSpPr>
            <p:cNvPr id="32946" name="Rectangle 178"/>
            <p:cNvSpPr>
              <a:spLocks noChangeArrowheads="1"/>
            </p:cNvSpPr>
            <p:nvPr/>
          </p:nvSpPr>
          <p:spPr bwMode="auto">
            <a:xfrm>
              <a:off x="1437" y="1151"/>
              <a:ext cx="3309" cy="168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/>
              <a:t>Poverty Situation of Indigenous Population</a:t>
            </a:r>
            <a:r>
              <a:rPr lang="es-MX" sz="4000"/>
              <a:t> </a:t>
            </a:r>
            <a:br>
              <a:rPr lang="es-MX" sz="4000"/>
            </a:br>
            <a:r>
              <a:rPr lang="es-MX" sz="3600" b="1">
                <a:solidFill>
                  <a:schemeClr val="accent2"/>
                </a:solidFill>
              </a:rPr>
              <a:t>Urban-Rural Settlement </a:t>
            </a:r>
            <a:endParaRPr lang="es-ES" sz="3600" b="1">
              <a:solidFill>
                <a:schemeClr val="accent2"/>
              </a:solidFill>
            </a:endParaRPr>
          </a:p>
        </p:txBody>
      </p:sp>
      <p:graphicFrame>
        <p:nvGraphicFramePr>
          <p:cNvPr id="87040" name="Object 1024"/>
          <p:cNvGraphicFramePr>
            <a:graphicFrameLocks noChangeAspect="1"/>
          </p:cNvGraphicFramePr>
          <p:nvPr>
            <p:ph type="body" idx="1"/>
          </p:nvPr>
        </p:nvGraphicFramePr>
        <p:xfrm>
          <a:off x="1436688" y="3482975"/>
          <a:ext cx="7031037" cy="2733675"/>
        </p:xfrm>
        <a:graphic>
          <a:graphicData uri="http://schemas.openxmlformats.org/presentationml/2006/ole">
            <p:oleObj spid="_x0000_s87040" name="Worksheet" r:id="rId3" imgW="4581663" imgH="1781233" progId="Excel.Sheet.8">
              <p:embed/>
            </p:oleObj>
          </a:graphicData>
        </a:graphic>
      </p:graphicFrame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066800" y="6272213"/>
            <a:ext cx="37544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600"/>
              <a:t>Source: CASEN Survey 2000, MIDEPLAN</a:t>
            </a:r>
            <a:endParaRPr lang="es-ES" sz="1600"/>
          </a:p>
          <a:p>
            <a:endParaRPr lang="es-ES" sz="1600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143000" y="1752600"/>
            <a:ext cx="7620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400">
                <a:latin typeface="Arial" pitchFamily="34" charset="0"/>
              </a:rPr>
              <a:t> The percentage of indigenous population of rural areas living in extreme poverty is 14,7% or almost as twice as the percentage of non-indigenous rural population.</a:t>
            </a:r>
            <a:endParaRPr lang="es-ES" sz="24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/>
              <a:t>Poverty Situation of Indigenous Population</a:t>
            </a:r>
            <a:r>
              <a:rPr lang="es-MX" sz="4000"/>
              <a:t/>
            </a:r>
            <a:br>
              <a:rPr lang="es-MX" sz="4000"/>
            </a:br>
            <a:r>
              <a:rPr lang="es-MX" sz="3600" b="1">
                <a:solidFill>
                  <a:schemeClr val="accent2"/>
                </a:solidFill>
              </a:rPr>
              <a:t>Poverty Levels 1996-2000</a:t>
            </a:r>
            <a:endParaRPr lang="es-ES" sz="3600" b="1">
              <a:solidFill>
                <a:schemeClr val="accent2"/>
              </a:solidFill>
            </a:endParaRPr>
          </a:p>
        </p:txBody>
      </p:sp>
      <p:graphicFrame>
        <p:nvGraphicFramePr>
          <p:cNvPr id="88064" name="Object 1024"/>
          <p:cNvGraphicFramePr>
            <a:graphicFrameLocks noChangeAspect="1"/>
          </p:cNvGraphicFramePr>
          <p:nvPr>
            <p:ph type="body" idx="1"/>
          </p:nvPr>
        </p:nvGraphicFramePr>
        <p:xfrm>
          <a:off x="1066800" y="4495800"/>
          <a:ext cx="7772400" cy="1454150"/>
        </p:xfrm>
        <a:graphic>
          <a:graphicData uri="http://schemas.openxmlformats.org/presentationml/2006/ole">
            <p:oleObj spid="_x0000_s88064" name="Worksheet" r:id="rId3" imgW="4581663" imgH="857284" progId="Excel.Sheet.8">
              <p:embed/>
            </p:oleObj>
          </a:graphicData>
        </a:graphic>
      </p:graphicFrame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127125" y="1893888"/>
            <a:ext cx="77120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400">
                <a:latin typeface="Arial" pitchFamily="34" charset="0"/>
              </a:rPr>
              <a:t> Between 1996 and 2000, poverty levels of indigenous and non-indigenous population decreased.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endParaRPr lang="es-ES_tradnl" sz="2400">
              <a:latin typeface="Arial" pitchFamily="34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400">
                <a:latin typeface="Arial" pitchFamily="34" charset="0"/>
              </a:rPr>
              <a:t> However, extreme poverty levels slightly increased.</a:t>
            </a:r>
            <a:endParaRPr lang="es-ES" sz="2400">
              <a:latin typeface="Arial" pitchFamily="34" charset="0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066800" y="6096000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600"/>
              <a:t>Source: CASEN Survey 2000, MIDEPLAN</a:t>
            </a:r>
            <a:endParaRPr lang="es-ES" sz="1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/>
              <a:t>Poverty Situation of Indigenous Population</a:t>
            </a:r>
            <a:br>
              <a:rPr lang="es-MX" sz="2000"/>
            </a:br>
            <a:r>
              <a:rPr lang="es-MX" sz="3600" b="1">
                <a:solidFill>
                  <a:schemeClr val="accent2"/>
                </a:solidFill>
              </a:rPr>
              <a:t>Autonomous and Monetary Income</a:t>
            </a:r>
            <a:r>
              <a:rPr lang="es-MX" sz="4000"/>
              <a:t> </a:t>
            </a:r>
            <a:endParaRPr lang="es-ES" sz="4000"/>
          </a:p>
        </p:txBody>
      </p:sp>
      <p:graphicFrame>
        <p:nvGraphicFramePr>
          <p:cNvPr id="89088" name="Object 0"/>
          <p:cNvGraphicFramePr>
            <a:graphicFrameLocks noChangeAspect="1"/>
          </p:cNvGraphicFramePr>
          <p:nvPr>
            <p:ph type="body" idx="1"/>
          </p:nvPr>
        </p:nvGraphicFramePr>
        <p:xfrm>
          <a:off x="4318000" y="1981200"/>
          <a:ext cx="4229100" cy="4457700"/>
        </p:xfrm>
        <a:graphic>
          <a:graphicData uri="http://schemas.openxmlformats.org/presentationml/2006/ole">
            <p:oleObj spid="_x0000_s89088" name="Worksheet" r:id="rId3" imgW="2466938" imgH="2600319" progId="Excel.Sheet.8">
              <p:embed/>
            </p:oleObj>
          </a:graphicData>
        </a:graphic>
      </p:graphicFrame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295400" y="2743200"/>
            <a:ext cx="2911475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_tradnl">
                <a:latin typeface="Arial" pitchFamily="34" charset="0"/>
              </a:rPr>
              <a:t> Indigenous population have lower income levels</a:t>
            </a:r>
          </a:p>
          <a:p>
            <a:endParaRPr lang="es-ES_tradnl">
              <a:latin typeface="Arial" pitchFamily="34" charset="0"/>
            </a:endParaRPr>
          </a:p>
          <a:p>
            <a:pPr>
              <a:buFontTx/>
              <a:buChar char="•"/>
            </a:pPr>
            <a:r>
              <a:rPr lang="es-ES_tradnl">
                <a:latin typeface="Arial" pitchFamily="34" charset="0"/>
              </a:rPr>
              <a:t>  There is a wider gap in non-poor households</a:t>
            </a:r>
            <a:endParaRPr lang="es-ES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8031163" cy="1143000"/>
          </a:xfrm>
        </p:spPr>
        <p:txBody>
          <a:bodyPr/>
          <a:lstStyle/>
          <a:p>
            <a:pPr algn="ctr"/>
            <a:r>
              <a:rPr lang="es-MX" sz="2000"/>
              <a:t>Poverty Situation of Indigenous Population</a:t>
            </a:r>
            <a:r>
              <a:rPr lang="es-MX" sz="3600" b="1"/>
              <a:t/>
            </a:r>
            <a:br>
              <a:rPr lang="es-MX" sz="3600" b="1"/>
            </a:br>
            <a:r>
              <a:rPr lang="es-MX" sz="3600" b="1">
                <a:solidFill>
                  <a:schemeClr val="accent2"/>
                </a:solidFill>
              </a:rPr>
              <a:t> Income Quintiles</a:t>
            </a:r>
            <a:endParaRPr lang="es-ES" sz="3600" b="1">
              <a:solidFill>
                <a:schemeClr val="accent2"/>
              </a:solidFill>
            </a:endParaRPr>
          </a:p>
        </p:txBody>
      </p:sp>
      <p:graphicFrame>
        <p:nvGraphicFramePr>
          <p:cNvPr id="90112" name="Object 0"/>
          <p:cNvGraphicFramePr>
            <a:graphicFrameLocks noChangeAspect="1"/>
          </p:cNvGraphicFramePr>
          <p:nvPr>
            <p:ph type="body" idx="1"/>
          </p:nvPr>
        </p:nvGraphicFramePr>
        <p:xfrm>
          <a:off x="1752600" y="1981200"/>
          <a:ext cx="6321425" cy="4086225"/>
        </p:xfrm>
        <a:graphic>
          <a:graphicData uri="http://schemas.openxmlformats.org/presentationml/2006/ole">
            <p:oleObj spid="_x0000_s90112" name="Chart" r:id="rId3" imgW="4257627" imgH="2752749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43000"/>
          </a:xfrm>
        </p:spPr>
        <p:txBody>
          <a:bodyPr/>
          <a:lstStyle/>
          <a:p>
            <a:pPr algn="ctr"/>
            <a:r>
              <a:rPr lang="es-MX" b="1">
                <a:solidFill>
                  <a:schemeClr val="accent2"/>
                </a:solidFill>
              </a:rPr>
              <a:t>Presentation Outline</a:t>
            </a:r>
            <a:endParaRPr lang="es-ES" b="1">
              <a:solidFill>
                <a:schemeClr val="accent2"/>
              </a:solidFill>
            </a:endParaRPr>
          </a:p>
        </p:txBody>
      </p:sp>
      <p:graphicFrame>
        <p:nvGraphicFramePr>
          <p:cNvPr id="70745" name="Group 2137"/>
          <p:cNvGraphicFramePr>
            <a:graphicFrameLocks noGrp="1"/>
          </p:cNvGraphicFramePr>
          <p:nvPr>
            <p:ph type="tbl" idx="1"/>
          </p:nvPr>
        </p:nvGraphicFramePr>
        <p:xfrm>
          <a:off x="1173163" y="1524000"/>
          <a:ext cx="7772400" cy="5097463"/>
        </p:xfrm>
        <a:graphic>
          <a:graphicData uri="http://schemas.openxmlformats.org/drawingml/2006/table">
            <a:tbl>
              <a:tblPr/>
              <a:tblGrid>
                <a:gridCol w="7772400"/>
              </a:tblGrid>
              <a:tr h="90170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Institutional Framework for Indigenous Development Policies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3288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Socio-demographic Characteristics of Chile’s Indigenous Peoples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Poverty Conditions of Indigenous Peoples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Policies for Indigenous Development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 Programs for Indigenous Development   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  Main Challenges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MX" sz="4400" b="1">
                <a:solidFill>
                  <a:schemeClr val="accent2"/>
                </a:solidFill>
              </a:rPr>
              <a:t>Indigenous Development Policy</a:t>
            </a:r>
          </a:p>
          <a:p>
            <a:pPr algn="ctr">
              <a:buFont typeface="Wingdings" pitchFamily="2" charset="2"/>
              <a:buNone/>
            </a:pPr>
            <a:r>
              <a:rPr lang="es-MX" sz="4400" b="1">
                <a:solidFill>
                  <a:schemeClr val="accent2"/>
                </a:solidFill>
              </a:rPr>
              <a:t>Guidelines </a:t>
            </a:r>
            <a:endParaRPr lang="es-ES" sz="4400"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3600" b="1">
                <a:solidFill>
                  <a:schemeClr val="accent2"/>
                </a:solidFill>
              </a:rPr>
              <a:t>Indigenous Development Policy</a:t>
            </a:r>
            <a:br>
              <a:rPr lang="es-MX" sz="3600" b="1">
                <a:solidFill>
                  <a:schemeClr val="accent2"/>
                </a:solidFill>
              </a:rPr>
            </a:br>
            <a:r>
              <a:rPr lang="es-MX" sz="3600" b="1">
                <a:solidFill>
                  <a:schemeClr val="accent2"/>
                </a:solidFill>
              </a:rPr>
              <a:t>Guidelines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2514600"/>
            <a:ext cx="7772400" cy="3581400"/>
          </a:xfrm>
        </p:spPr>
        <p:txBody>
          <a:bodyPr/>
          <a:lstStyle/>
          <a:p>
            <a:pPr marL="990600" lvl="1" indent="-5334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/>
              <a:t>Recognition of Diversity</a:t>
            </a:r>
          </a:p>
          <a:p>
            <a:pPr marL="990600" lvl="1" indent="-5334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/>
              <a:t>Inter-Culturalism  </a:t>
            </a:r>
          </a:p>
          <a:p>
            <a:pPr marL="990600" lvl="1" indent="-5334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/>
              <a:t>Ethnic-centered Development or Development with Identity</a:t>
            </a:r>
          </a:p>
          <a:p>
            <a:pPr marL="990600" lvl="1" indent="-5334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/>
              <a:t>Positive Discrimination </a:t>
            </a:r>
          </a:p>
          <a:p>
            <a:pPr marL="990600" lvl="1" indent="-5334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/>
              <a:t>Participation</a:t>
            </a:r>
            <a:endParaRPr lang="es-E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400"/>
              <a:t>Indigenous Development Policy</a:t>
            </a:r>
            <a:r>
              <a:rPr lang="es-MX"/>
              <a:t> </a:t>
            </a:r>
            <a:br>
              <a:rPr lang="es-MX"/>
            </a:br>
            <a:r>
              <a:rPr lang="es-MX" b="1">
                <a:solidFill>
                  <a:schemeClr val="accent2"/>
                </a:solidFill>
              </a:rPr>
              <a:t>1.- </a:t>
            </a:r>
            <a:r>
              <a:rPr lang="es-ES_tradnl" b="1">
                <a:solidFill>
                  <a:schemeClr val="accent2"/>
                </a:solidFill>
              </a:rPr>
              <a:t>Recognition of Diversity</a:t>
            </a:r>
            <a:endParaRPr lang="es-ES" b="1">
              <a:solidFill>
                <a:schemeClr val="accent2"/>
              </a:solidFill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2438400"/>
            <a:ext cx="7772400" cy="36576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>
                <a:cs typeface="Times New Roman" pitchFamily="18" charset="0"/>
              </a:rPr>
              <a:t>The unity of the nation is built upon diversity. </a:t>
            </a:r>
            <a:endParaRPr lang="es-MX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s-MX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>
                <a:cs typeface="Times New Roman" pitchFamily="18" charset="0"/>
              </a:rPr>
              <a:t>The Chilean society manifests its diversity through the capacity to recognize itself as multi-cultural, multi-ethnic, and multi-lingual.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400"/>
              <a:t>Indigenous Development Policy</a:t>
            </a:r>
            <a:r>
              <a:rPr lang="es-MX"/>
              <a:t> </a:t>
            </a:r>
            <a:br>
              <a:rPr lang="es-MX"/>
            </a:br>
            <a:r>
              <a:rPr lang="es-MX"/>
              <a:t> </a:t>
            </a:r>
            <a:r>
              <a:rPr lang="es-MX" b="1">
                <a:solidFill>
                  <a:schemeClr val="accent2"/>
                </a:solidFill>
              </a:rPr>
              <a:t>2.- Inter-Culturalism</a:t>
            </a:r>
            <a:endParaRPr lang="es-ES" b="1">
              <a:solidFill>
                <a:schemeClr val="accent2"/>
              </a:solidFill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2667000"/>
            <a:ext cx="7772400" cy="3429000"/>
          </a:xfrm>
        </p:spPr>
        <p:txBody>
          <a:bodyPr/>
          <a:lstStyle/>
          <a:p>
            <a:pPr algn="just"/>
            <a:r>
              <a:rPr lang="es-ES">
                <a:cs typeface="Times New Roman" pitchFamily="18" charset="0"/>
              </a:rPr>
              <a:t>Inter-culturalism serves as a channel of communication and understanding between different ethnic groups that form the Chilean society.</a:t>
            </a:r>
          </a:p>
          <a:p>
            <a:pPr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400"/>
              <a:t>Indigenous Development Policy</a:t>
            </a:r>
            <a:r>
              <a:rPr lang="es-MX" sz="4800"/>
              <a:t> </a:t>
            </a:r>
            <a:r>
              <a:rPr lang="es-MX"/>
              <a:t/>
            </a:r>
            <a:br>
              <a:rPr lang="es-MX"/>
            </a:br>
            <a:r>
              <a:rPr lang="es-MX"/>
              <a:t> </a:t>
            </a:r>
            <a:r>
              <a:rPr lang="es-MX" b="1">
                <a:solidFill>
                  <a:schemeClr val="accent2"/>
                </a:solidFill>
              </a:rPr>
              <a:t>3.- Development with Identity</a:t>
            </a:r>
            <a:endParaRPr lang="es-ES" b="1">
              <a:solidFill>
                <a:schemeClr val="accent2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2514600"/>
            <a:ext cx="7772400" cy="3581400"/>
          </a:xfrm>
        </p:spPr>
        <p:txBody>
          <a:bodyPr/>
          <a:lstStyle/>
          <a:p>
            <a:pPr algn="just"/>
            <a:r>
              <a:rPr lang="es-ES_tradnl" sz="2800">
                <a:cs typeface="Times New Roman" pitchFamily="18" charset="0"/>
              </a:rPr>
              <a:t>Promotion of development to combat poverty, marginality, and exclusion; r</a:t>
            </a:r>
            <a:r>
              <a:rPr lang="es-ES" sz="2800">
                <a:cs typeface="Times New Roman" pitchFamily="18" charset="0"/>
              </a:rPr>
              <a:t>ecognition of indigenous peoples’ characteristics and the right to lead their development process according to their culture and traditions.</a:t>
            </a:r>
            <a:endParaRPr lang="es-ES" sz="2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400"/>
              <a:t>Indigenous Development Policy</a:t>
            </a:r>
            <a:r>
              <a:rPr lang="es-MX"/>
              <a:t> </a:t>
            </a:r>
            <a:r>
              <a:rPr lang="es-MX" sz="4800"/>
              <a:t/>
            </a:r>
            <a:br>
              <a:rPr lang="es-MX" sz="4800"/>
            </a:br>
            <a:r>
              <a:rPr lang="es-MX" sz="4800"/>
              <a:t> </a:t>
            </a:r>
            <a:r>
              <a:rPr lang="es-MX" sz="4800" b="1">
                <a:solidFill>
                  <a:schemeClr val="accent2"/>
                </a:solidFill>
              </a:rPr>
              <a:t>4.- </a:t>
            </a:r>
            <a:r>
              <a:rPr lang="es-ES_tradnl" sz="4800" b="1">
                <a:solidFill>
                  <a:schemeClr val="accent2"/>
                </a:solidFill>
              </a:rPr>
              <a:t>Positive Discrimination</a:t>
            </a:r>
            <a:r>
              <a:rPr lang="es-ES_tradnl"/>
              <a:t> </a:t>
            </a:r>
            <a:endParaRPr lang="es-E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905000"/>
            <a:ext cx="7772400" cy="4495800"/>
          </a:xfrm>
        </p:spPr>
        <p:txBody>
          <a:bodyPr/>
          <a:lstStyle/>
          <a:p>
            <a:r>
              <a:rPr lang="es-ES" sz="2800">
                <a:cs typeface="Times New Roman" pitchFamily="18" charset="0"/>
              </a:rPr>
              <a:t>Indigenous peoples have been strongly discriminated by Chilean society  </a:t>
            </a:r>
            <a:endParaRPr lang="es-MX" sz="2800">
              <a:cs typeface="Times New Roman" pitchFamily="18" charset="0"/>
            </a:endParaRPr>
          </a:p>
          <a:p>
            <a:r>
              <a:rPr lang="es-MX" sz="2800">
                <a:cs typeface="Times New Roman" pitchFamily="18" charset="0"/>
              </a:rPr>
              <a:t>The Chilean State is aware of the ethical implication of discrimination</a:t>
            </a:r>
          </a:p>
          <a:p>
            <a:r>
              <a:rPr lang="es-MX" sz="2800">
                <a:cs typeface="Times New Roman" pitchFamily="18" charset="0"/>
              </a:rPr>
              <a:t>Inititation of a policy that seeks to achieve effective equality, beyond its legal or formal definition.</a:t>
            </a:r>
            <a:r>
              <a:rPr lang="es-ES" sz="2800">
                <a:cs typeface="Times New Roman" pitchFamily="18" charset="0"/>
              </a:rPr>
              <a:t> </a:t>
            </a:r>
            <a:endParaRPr lang="es-MX" sz="2800">
              <a:cs typeface="Times New Roman" pitchFamily="18" charset="0"/>
            </a:endParaRPr>
          </a:p>
          <a:p>
            <a:r>
              <a:rPr lang="es-MX" sz="2800">
                <a:cs typeface="Times New Roman" pitchFamily="18" charset="0"/>
              </a:rPr>
              <a:t>Take into account special needs that can only be met through specific policies</a:t>
            </a:r>
            <a:r>
              <a:rPr lang="es-ES" sz="2800"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400"/>
              <a:t>Indigenous Development Policy</a:t>
            </a:r>
            <a:r>
              <a:rPr lang="es-MX"/>
              <a:t> </a:t>
            </a:r>
            <a:br>
              <a:rPr lang="es-MX"/>
            </a:br>
            <a:r>
              <a:rPr lang="es-MX"/>
              <a:t> </a:t>
            </a:r>
            <a:r>
              <a:rPr lang="es-MX" b="1">
                <a:solidFill>
                  <a:schemeClr val="accent2"/>
                </a:solidFill>
              </a:rPr>
              <a:t>5.- Participation</a:t>
            </a:r>
            <a:endParaRPr lang="es-ES" b="1">
              <a:solidFill>
                <a:schemeClr val="accent2"/>
              </a:solidFill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2209800"/>
            <a:ext cx="7772400" cy="3886200"/>
          </a:xfrm>
        </p:spPr>
        <p:txBody>
          <a:bodyPr/>
          <a:lstStyle/>
          <a:p>
            <a:pPr algn="just"/>
            <a:r>
              <a:rPr lang="es-MX">
                <a:cs typeface="Times New Roman" pitchFamily="18" charset="0"/>
              </a:rPr>
              <a:t>Participation of ethnic groups at the local and national levels is essential</a:t>
            </a:r>
          </a:p>
          <a:p>
            <a:pPr algn="just">
              <a:buFont typeface="Wingdings" pitchFamily="2" charset="2"/>
              <a:buNone/>
            </a:pPr>
            <a:r>
              <a:rPr lang="es-MX">
                <a:cs typeface="Times New Roman" pitchFamily="18" charset="0"/>
              </a:rPr>
              <a:t> </a:t>
            </a:r>
          </a:p>
          <a:p>
            <a:pPr algn="just"/>
            <a:r>
              <a:rPr lang="es-MX">
                <a:cs typeface="Times New Roman" pitchFamily="18" charset="0"/>
              </a:rPr>
              <a:t>The goal is to guarantee indigenous peoples are provided with adequate mechanisms of participation and decision</a:t>
            </a:r>
            <a:endParaRPr lang="es-MX" sz="3600">
              <a:cs typeface="Times New Roman" pitchFamily="18" charset="0"/>
            </a:endParaRPr>
          </a:p>
          <a:p>
            <a:endParaRPr lang="es-ES" sz="36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MX" sz="4400" b="1">
                <a:solidFill>
                  <a:schemeClr val="accent2"/>
                </a:solidFill>
              </a:rPr>
              <a:t>Indigenous Development Policy</a:t>
            </a:r>
            <a:r>
              <a:rPr lang="es-MX" sz="4400"/>
              <a:t/>
            </a:r>
            <a:br>
              <a:rPr lang="es-MX" sz="4400"/>
            </a:br>
            <a:r>
              <a:rPr lang="es-ES_tradnl" sz="4400" b="1">
                <a:solidFill>
                  <a:schemeClr val="accent2"/>
                </a:solidFill>
              </a:rPr>
              <a:t>Management and Programatic Tools</a:t>
            </a:r>
            <a:endParaRPr lang="es-ES" sz="4400"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/>
              <a:t>Indigenous Development Policy</a:t>
            </a:r>
            <a:r>
              <a:rPr lang="es-MX" sz="4800"/>
              <a:t> </a:t>
            </a:r>
            <a:r>
              <a:rPr lang="es-MX"/>
              <a:t/>
            </a:r>
            <a:br>
              <a:rPr lang="es-MX"/>
            </a:br>
            <a:r>
              <a:rPr lang="es-MX" b="1">
                <a:solidFill>
                  <a:schemeClr val="accent2"/>
                </a:solidFill>
              </a:rPr>
              <a:t>Coordination of Policies and Programs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2209800"/>
            <a:ext cx="7772400" cy="3886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800" b="1"/>
              <a:t>The vice-minister of MIDEPLAN is responsible for the executive coordination of indigenous policies and programs</a:t>
            </a:r>
          </a:p>
          <a:p>
            <a:pPr>
              <a:lnSpc>
                <a:spcPct val="80000"/>
              </a:lnSpc>
            </a:pPr>
            <a:endParaRPr lang="es-ES_tradnl" sz="2800" b="1"/>
          </a:p>
          <a:p>
            <a:pPr>
              <a:lnSpc>
                <a:spcPct val="80000"/>
              </a:lnSpc>
            </a:pPr>
            <a:r>
              <a:rPr lang="es-ES_tradnl" sz="2800" b="1"/>
              <a:t>Participating ministries  that have programs for indigenous peoples: Agriculture; Education; Health; Government; Justice; Urbanism and Household; Public Works; National Goods; Labor; Budgeting Office.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800" b="1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pPr algn="ctr"/>
            <a:r>
              <a:rPr lang="es-MX" sz="2800"/>
              <a:t>Indigenous Development Policy</a:t>
            </a:r>
            <a:r>
              <a:rPr lang="es-MX"/>
              <a:t> </a:t>
            </a:r>
            <a:br>
              <a:rPr lang="es-MX"/>
            </a:br>
            <a:r>
              <a:rPr lang="es-ES_tradnl" sz="4000" b="1">
                <a:solidFill>
                  <a:schemeClr val="accent2"/>
                </a:solidFill>
              </a:rPr>
              <a:t>Truth Commission and New Treatment </a:t>
            </a:r>
            <a:endParaRPr lang="es-ES" sz="4000" b="1">
              <a:solidFill>
                <a:schemeClr val="accent2"/>
              </a:solidFill>
            </a:endParaRPr>
          </a:p>
        </p:txBody>
      </p:sp>
      <p:sp>
        <p:nvSpPr>
          <p:cNvPr id="7680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es-ES_tradnl" sz="2400" b="1"/>
              <a:t>This commission will provide an historic explanation of the causes and consequences of discrimination and cultural intolerance in Chile.</a:t>
            </a:r>
          </a:p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es-ES_tradnl" sz="2400" b="1"/>
              <a:t>It will propose a new relationship between Indigenous Peoples, the Chilean State, and the Chilean population. </a:t>
            </a:r>
          </a:p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es-ES_tradnl" sz="2400" b="1"/>
              <a:t>It will promote a State policy aimed at the development of and respect for Indigenous peoples</a:t>
            </a:r>
          </a:p>
          <a:p>
            <a:pPr>
              <a:lnSpc>
                <a:spcPct val="90000"/>
              </a:lnSpc>
              <a:spcAft>
                <a:spcPct val="35000"/>
              </a:spcAft>
            </a:pPr>
            <a:r>
              <a:rPr lang="es-ES_tradnl" sz="2400" b="1"/>
              <a:t>A report will be ready on the third quarter of 2003</a:t>
            </a:r>
          </a:p>
          <a:p>
            <a:pPr>
              <a:lnSpc>
                <a:spcPct val="90000"/>
              </a:lnSpc>
            </a:pPr>
            <a:endParaRPr lang="es-ES" sz="24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/>
              <a:t>Institutional Framework for Indigenous Development Policies</a:t>
            </a:r>
            <a:br>
              <a:rPr lang="en-US" sz="3600"/>
            </a:br>
            <a:endParaRPr lang="en-US" sz="360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752600"/>
            <a:ext cx="7772400" cy="4343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In 1993, the Indigenous Law no.19.253 was enacted. It promotes respect, protection, and development of indigenous peoples. 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The National Corporation of Indigenous Development (CONADI) was created as a result of the indigenous law. This entity implements government’s policies for indigenous people and communities under supervision of the Ministry of Planning and Cooperation.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In March 2002, MIDEPLAN’s vice-minister was made responsible for the coordination of indigenous development policies.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/>
              <a:t>Indigenous Development Policy</a:t>
            </a:r>
            <a:r>
              <a:rPr lang="es-MX"/>
              <a:t> </a:t>
            </a:r>
            <a:br>
              <a:rPr lang="es-MX"/>
            </a:br>
            <a:r>
              <a:rPr lang="es-MX" sz="4000" b="1">
                <a:solidFill>
                  <a:schemeClr val="accent2"/>
                </a:solidFill>
              </a:rPr>
              <a:t>CONADI Programs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209800"/>
            <a:ext cx="7772400" cy="31242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s-ES_tradnl"/>
              <a:t>Indigenous Development Fund  </a:t>
            </a:r>
          </a:p>
          <a:p>
            <a:pPr>
              <a:spcAft>
                <a:spcPct val="20000"/>
              </a:spcAft>
            </a:pPr>
            <a:r>
              <a:rPr lang="es-ES_tradnl"/>
              <a:t>Land and Water Fund</a:t>
            </a:r>
          </a:p>
          <a:p>
            <a:pPr>
              <a:spcAft>
                <a:spcPct val="20000"/>
              </a:spcAft>
            </a:pPr>
            <a:r>
              <a:rPr lang="es-ES_tradnl"/>
              <a:t>Education and Culture Fund</a:t>
            </a:r>
          </a:p>
          <a:p>
            <a:pPr>
              <a:spcAft>
                <a:spcPct val="20000"/>
              </a:spcAft>
            </a:pPr>
            <a:r>
              <a:rPr lang="es-ES_tradnl"/>
              <a:t>Promotion and Information on Indigenous Rights Program (PIDI)</a:t>
            </a:r>
            <a:endParaRPr lang="es-E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4000" b="1">
                <a:solidFill>
                  <a:schemeClr val="accent2"/>
                </a:solidFill>
              </a:rPr>
              <a:t>Indigenous Development Fund</a:t>
            </a:r>
            <a:endParaRPr lang="es-ES" sz="4000" b="1">
              <a:solidFill>
                <a:schemeClr val="accent2"/>
              </a:solidFill>
            </a:endParaRPr>
          </a:p>
        </p:txBody>
      </p:sp>
      <p:graphicFrame>
        <p:nvGraphicFramePr>
          <p:cNvPr id="82948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1173163" y="2087563"/>
          <a:ext cx="7772400" cy="3902075"/>
        </p:xfrm>
        <a:graphic>
          <a:graphicData uri="http://schemas.openxmlformats.org/presentationml/2006/ole">
            <p:oleObj spid="_x0000_s82948" name="Chart" r:id="rId3" imgW="4591056" imgH="2305189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4000" b="1">
                <a:solidFill>
                  <a:schemeClr val="accent2"/>
                </a:solidFill>
              </a:rPr>
              <a:t>Indigenous Land and Water Fund</a:t>
            </a:r>
            <a:endParaRPr lang="es-ES" sz="4000" b="1">
              <a:solidFill>
                <a:schemeClr val="accent2"/>
              </a:solidFill>
            </a:endParaRPr>
          </a:p>
        </p:txBody>
      </p:sp>
      <p:graphicFrame>
        <p:nvGraphicFramePr>
          <p:cNvPr id="71684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1433513" y="1989138"/>
          <a:ext cx="7250112" cy="4098925"/>
        </p:xfrm>
        <a:graphic>
          <a:graphicData uri="http://schemas.openxmlformats.org/presentationml/2006/ole">
            <p:oleObj spid="_x0000_s71684" name="Chart" r:id="rId3" imgW="4514833" imgH="255275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4000" b="1">
                <a:solidFill>
                  <a:schemeClr val="accent2"/>
                </a:solidFill>
              </a:rPr>
              <a:t>Education and Culture Fund </a:t>
            </a:r>
            <a:endParaRPr lang="es-ES" sz="4000" b="1">
              <a:solidFill>
                <a:schemeClr val="accent2"/>
              </a:solidFill>
            </a:endParaRPr>
          </a:p>
        </p:txBody>
      </p:sp>
      <p:graphicFrame>
        <p:nvGraphicFramePr>
          <p:cNvPr id="83972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1354138" y="1987550"/>
          <a:ext cx="7410450" cy="4100513"/>
        </p:xfrm>
        <a:graphic>
          <a:graphicData uri="http://schemas.openxmlformats.org/presentationml/2006/ole">
            <p:oleObj spid="_x0000_s83972" name="Chart" r:id="rId3" imgW="4562517" imgH="252428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4000" b="1">
                <a:solidFill>
                  <a:schemeClr val="accent2"/>
                </a:solidFill>
              </a:rPr>
              <a:t>Indigenous Scholarships Awarded</a:t>
            </a:r>
            <a:endParaRPr lang="es-ES" sz="4000" b="1">
              <a:solidFill>
                <a:schemeClr val="accent2"/>
              </a:solidFill>
            </a:endParaRPr>
          </a:p>
        </p:txBody>
      </p:sp>
      <p:graphicFrame>
        <p:nvGraphicFramePr>
          <p:cNvPr id="72708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1355725" y="1981200"/>
          <a:ext cx="7407275" cy="4114800"/>
        </p:xfrm>
        <a:graphic>
          <a:graphicData uri="http://schemas.openxmlformats.org/presentationml/2006/ole">
            <p:oleObj spid="_x0000_s72708" name="Chart" r:id="rId3" imgW="4800577" imgH="266698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/>
              <a:t>Indigenous Development Policy</a:t>
            </a:r>
            <a:r>
              <a:rPr lang="es-MX"/>
              <a:t> </a:t>
            </a:r>
            <a:br>
              <a:rPr lang="es-MX"/>
            </a:br>
            <a:r>
              <a:rPr lang="es-MX" sz="4000" b="1">
                <a:solidFill>
                  <a:schemeClr val="accent2"/>
                </a:solidFill>
              </a:rPr>
              <a:t>Program Orígenes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Development program whose goal is to overcome inequality conditions affecting indigenous peoples.</a:t>
            </a:r>
          </a:p>
          <a:p>
            <a:r>
              <a:rPr lang="es-ES_tradnl"/>
              <a:t>Pilot program to promote public policies that improve Chile’s historic relationship between Indigenous Peoples, the Chilean State, and its Society. </a:t>
            </a:r>
            <a:endParaRPr lang="es-E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/>
              <a:t>Indigenous Development Policy</a:t>
            </a:r>
            <a:r>
              <a:rPr lang="es-MX"/>
              <a:t> </a:t>
            </a:r>
            <a:br>
              <a:rPr lang="es-MX"/>
            </a:br>
            <a:r>
              <a:rPr lang="es-MX" sz="4000" b="1">
                <a:solidFill>
                  <a:schemeClr val="accent2"/>
                </a:solidFill>
              </a:rPr>
              <a:t>Program Orígenes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800"/>
              <a:t>Implemented by the Chilean governmnet with financial support of IDB loan ($80 million)</a:t>
            </a:r>
          </a:p>
          <a:p>
            <a:r>
              <a:rPr lang="es-ES_tradnl" sz="2800"/>
              <a:t>Promotes development with identity and improvement of living conditions of Aymara, Atacameño, and Mapuche groups living in rural areas</a:t>
            </a:r>
          </a:p>
          <a:p>
            <a:r>
              <a:rPr lang="es-ES_tradnl" sz="2800"/>
              <a:t>It is a target program aimed at 44 towns, 1.300 communities and 26.000 indigenous families.</a:t>
            </a:r>
            <a:endParaRPr lang="es-ES" sz="28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800"/>
              <a:t>Indigenous Development Policy</a:t>
            </a:r>
            <a:r>
              <a:rPr lang="es-MX"/>
              <a:t> </a:t>
            </a:r>
            <a:br>
              <a:rPr lang="es-MX"/>
            </a:br>
            <a:r>
              <a:rPr lang="es-MX" sz="4000" b="1">
                <a:solidFill>
                  <a:schemeClr val="accent2"/>
                </a:solidFill>
              </a:rPr>
              <a:t>Program Orígenes</a:t>
            </a:r>
            <a:br>
              <a:rPr lang="es-MX" sz="4000" b="1">
                <a:solidFill>
                  <a:schemeClr val="accent2"/>
                </a:solidFill>
              </a:rPr>
            </a:br>
            <a:r>
              <a:rPr lang="es-MX" sz="4000" b="1">
                <a:solidFill>
                  <a:schemeClr val="accent2"/>
                </a:solidFill>
              </a:rPr>
              <a:t> </a:t>
            </a:r>
            <a:r>
              <a:rPr lang="es-ES_tradnl" sz="2800"/>
              <a:t>Basic Concepts</a:t>
            </a:r>
            <a:endParaRPr lang="es-MX" sz="280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2209800"/>
            <a:ext cx="77724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/>
              <a:t>State and Public Policies (New Treatment)</a:t>
            </a:r>
          </a:p>
          <a:p>
            <a:pPr>
              <a:lnSpc>
                <a:spcPct val="90000"/>
              </a:lnSpc>
            </a:pPr>
            <a:r>
              <a:rPr lang="es-ES_tradnl" sz="2800"/>
              <a:t>Inter-Culturalism</a:t>
            </a:r>
          </a:p>
          <a:p>
            <a:pPr>
              <a:lnSpc>
                <a:spcPct val="90000"/>
              </a:lnSpc>
            </a:pPr>
            <a:r>
              <a:rPr lang="es-ES_tradnl" sz="2800"/>
              <a:t>Development with Identity and Participatory Management</a:t>
            </a:r>
          </a:p>
          <a:p>
            <a:pPr>
              <a:lnSpc>
                <a:spcPct val="90000"/>
              </a:lnSpc>
            </a:pPr>
            <a:r>
              <a:rPr lang="es-ES_tradnl" sz="2800"/>
              <a:t>Sustainable Development</a:t>
            </a:r>
          </a:p>
          <a:p>
            <a:pPr lvl="1">
              <a:lnSpc>
                <a:spcPct val="90000"/>
              </a:lnSpc>
            </a:pPr>
            <a:r>
              <a:rPr lang="es-ES_tradnl" sz="2400" b="1"/>
              <a:t>Identity (ethnic identity)</a:t>
            </a:r>
          </a:p>
          <a:p>
            <a:pPr lvl="1">
              <a:lnSpc>
                <a:spcPct val="90000"/>
              </a:lnSpc>
            </a:pPr>
            <a:r>
              <a:rPr lang="es-ES_tradnl" sz="2400" b="1"/>
              <a:t>Territory</a:t>
            </a:r>
          </a:p>
          <a:p>
            <a:pPr lvl="1">
              <a:lnSpc>
                <a:spcPct val="90000"/>
              </a:lnSpc>
            </a:pPr>
            <a:r>
              <a:rPr lang="es-ES_tradnl" sz="2400" b="1"/>
              <a:t>Community</a:t>
            </a:r>
          </a:p>
          <a:p>
            <a:pPr lvl="1">
              <a:lnSpc>
                <a:spcPct val="90000"/>
              </a:lnSpc>
            </a:pPr>
            <a:r>
              <a:rPr lang="es-ES_tradnl" sz="2400" b="1"/>
              <a:t>Participation</a:t>
            </a:r>
            <a:endParaRPr lang="es-ES" sz="2400" b="1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b="1">
                <a:solidFill>
                  <a:schemeClr val="accent2"/>
                </a:solidFill>
              </a:rPr>
              <a:t>Main Challenges and </a:t>
            </a:r>
            <a:br>
              <a:rPr lang="es-MX" sz="4000" b="1">
                <a:solidFill>
                  <a:schemeClr val="accent2"/>
                </a:solidFill>
              </a:rPr>
            </a:br>
            <a:r>
              <a:rPr lang="es-MX" sz="4000" b="1">
                <a:solidFill>
                  <a:schemeClr val="accent2"/>
                </a:solidFill>
              </a:rPr>
              <a:t>Pending Issues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Recognition of Indigenous Peoples status to achieve a shared vision, constitutional recognition, and ratification of ILO Agreement 169</a:t>
            </a:r>
          </a:p>
          <a:p>
            <a:endParaRPr lang="es-ES_tradnl"/>
          </a:p>
          <a:p>
            <a:r>
              <a:rPr lang="es-ES_tradnl"/>
              <a:t>Strengthening the Indigenous Institutional Framework:</a:t>
            </a:r>
          </a:p>
          <a:p>
            <a:pPr>
              <a:buFont typeface="Wingdings" pitchFamily="2" charset="2"/>
              <a:buNone/>
            </a:pPr>
            <a:endParaRPr lang="es-ES_tradnl"/>
          </a:p>
          <a:p>
            <a:endParaRPr lang="es-ES_tradnl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b="1">
                <a:solidFill>
                  <a:schemeClr val="accent2"/>
                </a:solidFill>
              </a:rPr>
              <a:t>Main Challenges and </a:t>
            </a:r>
            <a:br>
              <a:rPr lang="es-MX" sz="4000" b="1">
                <a:solidFill>
                  <a:schemeClr val="accent2"/>
                </a:solidFill>
              </a:rPr>
            </a:br>
            <a:r>
              <a:rPr lang="es-MX" sz="4000" b="1">
                <a:solidFill>
                  <a:schemeClr val="accent2"/>
                </a:solidFill>
              </a:rPr>
              <a:t>Pending Issues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/>
          </a:p>
          <a:p>
            <a:pPr>
              <a:lnSpc>
                <a:spcPct val="90000"/>
              </a:lnSpc>
            </a:pPr>
            <a:r>
              <a:rPr lang="es-ES_tradnl"/>
              <a:t>Priority of Indigenous Law over other regulations: Water Code, Mining, Fishery Law, Electricity Law (Ralco case)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/>
          </a:p>
          <a:p>
            <a:pPr>
              <a:lnSpc>
                <a:spcPct val="90000"/>
              </a:lnSpc>
            </a:pPr>
            <a:r>
              <a:rPr lang="es-ES_tradnl"/>
              <a:t>Internalization of ethnic variable in policies, services, and public officials.</a:t>
            </a:r>
          </a:p>
          <a:p>
            <a:pPr>
              <a:lnSpc>
                <a:spcPct val="90000"/>
              </a:lnSpc>
            </a:pPr>
            <a:endParaRPr lang="es-ES_trad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90600" y="457200"/>
            <a:ext cx="7954963" cy="1752600"/>
          </a:xfrm>
        </p:spPr>
        <p:txBody>
          <a:bodyPr/>
          <a:lstStyle/>
          <a:p>
            <a:pPr algn="ctr"/>
            <a:r>
              <a:rPr lang="en-US" sz="2000"/>
              <a:t>Institutional Framework for Indigenous Development Policies</a:t>
            </a:r>
            <a:r>
              <a:rPr lang="en-US" sz="2400"/>
              <a:t> </a:t>
            </a:r>
            <a:r>
              <a:rPr lang="en-US" sz="3600"/>
              <a:t/>
            </a:r>
            <a:br>
              <a:rPr lang="en-US" sz="3600"/>
            </a:br>
            <a:r>
              <a:rPr lang="en-US" sz="4000" b="1">
                <a:solidFill>
                  <a:schemeClr val="accent2"/>
                </a:solidFill>
              </a:rPr>
              <a:t>State Role According to the Indigenous Law</a:t>
            </a:r>
            <a:endParaRPr lang="en-US" sz="3600" b="1">
              <a:solidFill>
                <a:schemeClr val="accent2"/>
              </a:solidFill>
            </a:endParaRPr>
          </a:p>
        </p:txBody>
      </p:sp>
      <p:sp>
        <p:nvSpPr>
          <p:cNvPr id="6041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   </a:t>
            </a:r>
          </a:p>
          <a:p>
            <a:pPr>
              <a:buFont typeface="Wingdings" pitchFamily="2" charset="2"/>
              <a:buNone/>
            </a:pPr>
            <a:r>
              <a:rPr lang="en-US"/>
              <a:t>   </a:t>
            </a:r>
            <a:r>
              <a:rPr lang="en-US" sz="2800"/>
              <a:t>“The obligation of Chile’s citizens, and especially of the State is to respect, protect and promote the development of indigenous people, and their culture, their families and their communities...”</a:t>
            </a:r>
            <a:r>
              <a:rPr lang="en-US"/>
              <a:t> </a:t>
            </a:r>
          </a:p>
          <a:p>
            <a:pPr>
              <a:buFont typeface="Wingdings" pitchFamily="2" charset="2"/>
              <a:buNone/>
            </a:pPr>
            <a:endParaRPr lang="en-US" sz="2400" i="1"/>
          </a:p>
          <a:p>
            <a:pPr>
              <a:buFont typeface="Wingdings" pitchFamily="2" charset="2"/>
              <a:buNone/>
            </a:pPr>
            <a:r>
              <a:rPr lang="en-US" sz="2400" i="1"/>
              <a:t>    </a:t>
            </a:r>
            <a:r>
              <a:rPr lang="en-US" sz="2000" i="1"/>
              <a:t>(Indigenous Law. Chile 1993. General Principles, Article 1)</a:t>
            </a:r>
          </a:p>
          <a:p>
            <a:pPr>
              <a:buFont typeface="Wingdings" pitchFamily="2" charset="2"/>
              <a:buNone/>
            </a:pPr>
            <a:endParaRPr lang="en-US" sz="2000" i="1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b="1">
                <a:solidFill>
                  <a:schemeClr val="accent2"/>
                </a:solidFill>
              </a:rPr>
              <a:t>Main Challenges and </a:t>
            </a:r>
            <a:br>
              <a:rPr lang="es-MX" sz="4000" b="1">
                <a:solidFill>
                  <a:schemeClr val="accent2"/>
                </a:solidFill>
              </a:rPr>
            </a:br>
            <a:r>
              <a:rPr lang="es-MX" sz="4000" b="1">
                <a:solidFill>
                  <a:schemeClr val="accent2"/>
                </a:solidFill>
              </a:rPr>
              <a:t>Pending Issues</a:t>
            </a:r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 sz="2800"/>
          </a:p>
          <a:p>
            <a:r>
              <a:rPr lang="es-ES_tradnl" sz="2800"/>
              <a:t>Strenghtening institutional processes that channel indigenous demands </a:t>
            </a:r>
          </a:p>
          <a:p>
            <a:endParaRPr lang="es-ES" sz="2800"/>
          </a:p>
          <a:p>
            <a:r>
              <a:rPr lang="es-ES_tradnl" sz="2800"/>
              <a:t>Land policy reform: creation of a land bank to prevent speculation; specification of a term to purchase land subject to litigation; creation of a registry of land subject to litigation</a:t>
            </a:r>
            <a:endParaRPr lang="es-ES" sz="2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0"/>
            <a:ext cx="7772400" cy="1143000"/>
          </a:xfrm>
        </p:spPr>
        <p:txBody>
          <a:bodyPr/>
          <a:lstStyle/>
          <a:p>
            <a:pPr algn="ctr"/>
            <a:r>
              <a:rPr lang="es-MX" sz="2000"/>
              <a:t>Institutional Framework for Indigenous Development Policies</a:t>
            </a:r>
            <a:r>
              <a:rPr lang="es-MX" sz="2400"/>
              <a:t> </a:t>
            </a:r>
            <a:r>
              <a:rPr lang="es-MX" sz="2000"/>
              <a:t/>
            </a:r>
            <a:br>
              <a:rPr lang="es-MX" sz="2000"/>
            </a:br>
            <a:r>
              <a:rPr lang="es-MX" sz="3600" b="1">
                <a:solidFill>
                  <a:schemeClr val="accent2"/>
                </a:solidFill>
              </a:rPr>
              <a:t>Recognition of the Indigenous  Condition</a:t>
            </a:r>
            <a:endParaRPr lang="es-ES" sz="3600" b="1">
              <a:solidFill>
                <a:schemeClr val="accent2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/>
              <a:t>   </a:t>
            </a:r>
          </a:p>
          <a:p>
            <a:pPr>
              <a:buFont typeface="Wingdings" pitchFamily="2" charset="2"/>
              <a:buNone/>
            </a:pPr>
            <a:r>
              <a:rPr lang="es-ES_tradnl" sz="2800"/>
              <a:t>   “The State recognizes that Chilean indigenous people descend from pre-Columbine groups and preserve ethnic and cultural attributes; land is the foundation for their existence and culture.”</a:t>
            </a:r>
          </a:p>
          <a:p>
            <a:pPr>
              <a:buFont typeface="Wingdings" pitchFamily="2" charset="2"/>
              <a:buNone/>
            </a:pPr>
            <a:endParaRPr lang="es-ES_tradnl" sz="2800"/>
          </a:p>
          <a:p>
            <a:pPr>
              <a:buFont typeface="Wingdings" pitchFamily="2" charset="2"/>
              <a:buNone/>
            </a:pPr>
            <a:r>
              <a:rPr lang="es-MX" sz="2400" i="1"/>
              <a:t> (</a:t>
            </a:r>
            <a:r>
              <a:rPr lang="es-MX" sz="2000" i="1"/>
              <a:t>Indigenous Law. Chile 1993. General Principles, Article 1</a:t>
            </a:r>
            <a:r>
              <a:rPr lang="es-MX" sz="2400" i="1"/>
              <a:t>)</a:t>
            </a:r>
            <a:endParaRPr lang="es-ES" sz="2400" i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14400"/>
            <a:ext cx="7772400" cy="1143000"/>
          </a:xfrm>
        </p:spPr>
        <p:txBody>
          <a:bodyPr/>
          <a:lstStyle/>
          <a:p>
            <a:pPr algn="ctr"/>
            <a:r>
              <a:rPr lang="es-MX" sz="2000"/>
              <a:t>Institutional Framework for Indigenous Development Policies</a:t>
            </a:r>
            <a:r>
              <a:rPr lang="es-MX" sz="2400"/>
              <a:t> </a:t>
            </a:r>
            <a:r>
              <a:rPr lang="es-MX" sz="3600"/>
              <a:t/>
            </a:r>
            <a:br>
              <a:rPr lang="es-MX" sz="3600"/>
            </a:br>
            <a:r>
              <a:rPr lang="es-MX" sz="3600"/>
              <a:t> </a:t>
            </a:r>
            <a:r>
              <a:rPr lang="es-MX" sz="3600" b="1">
                <a:solidFill>
                  <a:schemeClr val="accent2"/>
                </a:solidFill>
              </a:rPr>
              <a:t>Recognition of the Indigenous Condition </a:t>
            </a:r>
            <a:endParaRPr lang="es-ES" sz="3600" b="1">
              <a:solidFill>
                <a:schemeClr val="accent2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2438400"/>
            <a:ext cx="7772400" cy="3657600"/>
          </a:xfrm>
        </p:spPr>
        <p:txBody>
          <a:bodyPr/>
          <a:lstStyle/>
          <a:p>
            <a:endParaRPr lang="es-ES_tradnl"/>
          </a:p>
          <a:p>
            <a:r>
              <a:rPr lang="es-ES_tradnl"/>
              <a:t>The Chilean State recognizes the indigenous condition, but it does not recognize the existence of </a:t>
            </a:r>
            <a:r>
              <a:rPr lang="es-ES_tradnl" b="1"/>
              <a:t>Indigenous Peoples</a:t>
            </a:r>
            <a:endParaRPr lang="es-ES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>
                <a:solidFill>
                  <a:schemeClr val="accent2"/>
                </a:solidFill>
              </a:rPr>
              <a:t>Indigenous Groups in Chile</a:t>
            </a: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73163" y="1600200"/>
            <a:ext cx="7772400" cy="44958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_tradnl"/>
              <a:t>     </a:t>
            </a:r>
            <a:r>
              <a:rPr lang="es-ES_tradnl" sz="2400"/>
              <a:t>The Chilean State recognizes the following indigenous groups:</a:t>
            </a:r>
          </a:p>
          <a:p>
            <a:pPr marL="2209800" lvl="4" indent="-3810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 sz="2400" b="1"/>
              <a:t>Mapuche</a:t>
            </a:r>
          </a:p>
          <a:p>
            <a:pPr marL="2209800" lvl="4" indent="-3810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 sz="2400" b="1"/>
              <a:t>Aymara</a:t>
            </a:r>
          </a:p>
          <a:p>
            <a:pPr marL="2209800" lvl="4" indent="-3810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 sz="2400" b="1"/>
              <a:t>Rapa Nui</a:t>
            </a:r>
          </a:p>
          <a:p>
            <a:pPr marL="2209800" lvl="4" indent="-3810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 sz="2400" b="1"/>
              <a:t>Atacameña</a:t>
            </a:r>
          </a:p>
          <a:p>
            <a:pPr marL="2209800" lvl="4" indent="-3810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 sz="2400" b="1"/>
              <a:t>Quechua</a:t>
            </a:r>
          </a:p>
          <a:p>
            <a:pPr marL="2209800" lvl="4" indent="-3810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 sz="2400" b="1"/>
              <a:t>Colla</a:t>
            </a:r>
          </a:p>
          <a:p>
            <a:pPr marL="2209800" lvl="4" indent="-3810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 sz="2400" b="1"/>
              <a:t>Kawashkar o Alacalufe</a:t>
            </a:r>
          </a:p>
          <a:p>
            <a:pPr marL="2209800" lvl="4" indent="-381000">
              <a:buClr>
                <a:schemeClr val="accent2"/>
              </a:buClr>
              <a:buFont typeface="Wingdings" pitchFamily="2" charset="2"/>
              <a:buAutoNum type="arabicPeriod"/>
            </a:pPr>
            <a:r>
              <a:rPr lang="es-ES_tradnl" sz="2400" b="1"/>
              <a:t>Yamana o Yagan</a:t>
            </a:r>
          </a:p>
          <a:p>
            <a:pPr marL="609600" indent="-609600"/>
            <a:endParaRPr lang="es-ES" sz="24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772400" cy="2057400"/>
          </a:xfrm>
        </p:spPr>
        <p:txBody>
          <a:bodyPr/>
          <a:lstStyle/>
          <a:p>
            <a:pPr algn="ctr"/>
            <a:r>
              <a:rPr lang="es-MX" sz="4000"/>
              <a:t>Socio-demographic Characteristics of Chile’s Indigenous Peoples</a:t>
            </a:r>
            <a:endParaRPr lang="es-ES" sz="400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2590800"/>
            <a:ext cx="7772400" cy="3505200"/>
          </a:xfrm>
        </p:spPr>
        <p:txBody>
          <a:bodyPr/>
          <a:lstStyle/>
          <a:p>
            <a:pPr algn="just"/>
            <a:endParaRPr lang="es-ES_tradnl" sz="2800"/>
          </a:p>
          <a:p>
            <a:pPr algn="just"/>
            <a:r>
              <a:rPr lang="en-US" sz="2800"/>
              <a:t>The number of people who belong to an indigenous group in Chile is </a:t>
            </a:r>
            <a:r>
              <a:rPr lang="en-US" sz="2800" b="1"/>
              <a:t>692.192</a:t>
            </a:r>
            <a:r>
              <a:rPr lang="en-US" sz="2800"/>
              <a:t>. They represent </a:t>
            </a:r>
            <a:r>
              <a:rPr lang="en-US" sz="2800" b="1"/>
              <a:t>4,6%</a:t>
            </a:r>
            <a:r>
              <a:rPr lang="en-US" sz="2800"/>
              <a:t> of the total population. </a:t>
            </a:r>
          </a:p>
          <a:p>
            <a:pPr algn="just"/>
            <a:r>
              <a:rPr lang="en-US" sz="1800"/>
              <a:t>(Source: Population and Household Census, 2002. National Institute of Statistics)</a:t>
            </a:r>
          </a:p>
          <a:p>
            <a:pPr algn="just">
              <a:buFont typeface="Wingdings" pitchFamily="2" charset="2"/>
              <a:buNone/>
            </a:pPr>
            <a:endParaRPr lang="en-US"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/>
              <a:t>Socio-demographic Characteristics of Chile’s Indigenous Peoples </a:t>
            </a:r>
            <a:r>
              <a:rPr lang="es-MX" sz="4000"/>
              <a:t/>
            </a:r>
            <a:br>
              <a:rPr lang="es-MX" sz="4000"/>
            </a:br>
            <a:r>
              <a:rPr lang="es-MX" sz="3600" b="1">
                <a:solidFill>
                  <a:schemeClr val="accent2"/>
                </a:solidFill>
              </a:rPr>
              <a:t>Composition of the Indigenous Population</a:t>
            </a:r>
            <a:endParaRPr lang="es-ES" sz="3600" b="1">
              <a:solidFill>
                <a:schemeClr val="accent2"/>
              </a:solidFill>
            </a:endParaRP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173163" y="2286000"/>
            <a:ext cx="7772400" cy="3810000"/>
          </a:xfrm>
        </p:spPr>
        <p:txBody>
          <a:bodyPr/>
          <a:lstStyle/>
          <a:p>
            <a:pPr algn="just"/>
            <a:r>
              <a:rPr lang="es-ES_tradnl" sz="2400"/>
              <a:t>The </a:t>
            </a:r>
            <a:r>
              <a:rPr lang="es-ES_tradnl" sz="2400" b="1"/>
              <a:t>Mapuche</a:t>
            </a:r>
            <a:r>
              <a:rPr lang="es-ES_tradnl" sz="2400"/>
              <a:t> group represents 87,3% of the indigenous population and is concentrated in the southern region of the country (Bío Bío, Araucanía, and Lakes regions) and in the Metropolitan area.</a:t>
            </a:r>
          </a:p>
          <a:p>
            <a:pPr algn="just"/>
            <a:endParaRPr lang="es-ES_tradnl" sz="2400"/>
          </a:p>
          <a:p>
            <a:pPr algn="just"/>
            <a:r>
              <a:rPr lang="es-ES_tradnl" sz="2400"/>
              <a:t>The </a:t>
            </a:r>
            <a:r>
              <a:rPr lang="es-ES_tradnl" sz="2400" b="1"/>
              <a:t>Aymara</a:t>
            </a:r>
            <a:r>
              <a:rPr lang="es-ES_tradnl" sz="2400"/>
              <a:t> group represents 7% of the indigenous population and the </a:t>
            </a:r>
            <a:r>
              <a:rPr lang="es-ES_tradnl" sz="2400" b="1"/>
              <a:t>Atacameña</a:t>
            </a:r>
            <a:r>
              <a:rPr lang="es-ES_tradnl" sz="2400"/>
              <a:t> group represents 3%; both groups are concentrated in the northern region.</a:t>
            </a:r>
          </a:p>
          <a:p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rbata">
  <a:themeElements>
    <a:clrScheme name="Corbat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Corbat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rbat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bat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bat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bat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bat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bat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presentaciones\Corbata.pot</Template>
  <TotalTime>3250</TotalTime>
  <Words>1356</Words>
  <Application>Microsoft Office PowerPoint</Application>
  <PresentationFormat>On-screen Show (4:3)</PresentationFormat>
  <Paragraphs>216</Paragraphs>
  <Slides>40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Times New Roman</vt:lpstr>
      <vt:lpstr>Arial</vt:lpstr>
      <vt:lpstr>Wingdings</vt:lpstr>
      <vt:lpstr>Corbata</vt:lpstr>
      <vt:lpstr>Microsoft Excel Worksheet</vt:lpstr>
      <vt:lpstr>Microsoft Excel Chart</vt:lpstr>
      <vt:lpstr>Slide 1</vt:lpstr>
      <vt:lpstr>Presentation Outline</vt:lpstr>
      <vt:lpstr>Institutional Framework for Indigenous Development Policies </vt:lpstr>
      <vt:lpstr>Institutional Framework for Indigenous Development Policies  State Role According to the Indigenous Law</vt:lpstr>
      <vt:lpstr>Institutional Framework for Indigenous Development Policies  Recognition of the Indigenous  Condition</vt:lpstr>
      <vt:lpstr>Institutional Framework for Indigenous Development Policies   Recognition of the Indigenous Condition </vt:lpstr>
      <vt:lpstr>Indigenous Groups in Chile</vt:lpstr>
      <vt:lpstr>Socio-demographic Characteristics of Chile’s Indigenous Peoples</vt:lpstr>
      <vt:lpstr>Socio-demographic Characteristics of Chile’s Indigenous Peoples  Composition of the Indigenous Population</vt:lpstr>
      <vt:lpstr>Socio-demographic Characteristics of Chile’s Indigenous Peoples Composition of the Indigenous Population</vt:lpstr>
      <vt:lpstr>Socio-demographic Characteristics of Chile’s Indigenous Peoples   Age and Gender</vt:lpstr>
      <vt:lpstr>Socio-demographic Characteristics of Chile’s Indigenous Peoples  Geographic Distribution</vt:lpstr>
      <vt:lpstr>Socio-demographic Characteristics of Chile’s Indigenous Peoples  Geographic Distribution</vt:lpstr>
      <vt:lpstr>Poverty Situation of the Indigenous Population  Poverty Line</vt:lpstr>
      <vt:lpstr>Poverty Situation of Indigenous Population  Poverty Line</vt:lpstr>
      <vt:lpstr>Poverty Situation of Indigenous Population  Urban-Rural Settlement </vt:lpstr>
      <vt:lpstr>Poverty Situation of Indigenous Population Poverty Levels 1996-2000</vt:lpstr>
      <vt:lpstr>Poverty Situation of Indigenous Population Autonomous and Monetary Income </vt:lpstr>
      <vt:lpstr>Poverty Situation of Indigenous Population  Income Quintiles</vt:lpstr>
      <vt:lpstr>Slide 20</vt:lpstr>
      <vt:lpstr>Indigenous Development Policy Guidelines</vt:lpstr>
      <vt:lpstr>Indigenous Development Policy  1.- Recognition of Diversity</vt:lpstr>
      <vt:lpstr>Indigenous Development Policy   2.- Inter-Culturalism</vt:lpstr>
      <vt:lpstr>Indigenous Development Policy   3.- Development with Identity</vt:lpstr>
      <vt:lpstr>Indigenous Development Policy   4.- Positive Discrimination </vt:lpstr>
      <vt:lpstr>Indigenous Development Policy   5.- Participation</vt:lpstr>
      <vt:lpstr>Slide 27</vt:lpstr>
      <vt:lpstr>Indigenous Development Policy  Coordination of Policies and Programs</vt:lpstr>
      <vt:lpstr>Indigenous Development Policy  Truth Commission and New Treatment </vt:lpstr>
      <vt:lpstr>Indigenous Development Policy  CONADI Programs </vt:lpstr>
      <vt:lpstr>Indigenous Development Fund</vt:lpstr>
      <vt:lpstr>Indigenous Land and Water Fund</vt:lpstr>
      <vt:lpstr>Education and Culture Fund </vt:lpstr>
      <vt:lpstr>Indigenous Scholarships Awarded</vt:lpstr>
      <vt:lpstr>Indigenous Development Policy  Program Orígenes</vt:lpstr>
      <vt:lpstr>Indigenous Development Policy  Program Orígenes</vt:lpstr>
      <vt:lpstr>Indigenous Development Policy  Program Orígenes  Basic Concepts</vt:lpstr>
      <vt:lpstr>Main Challenges and  Pending Issues</vt:lpstr>
      <vt:lpstr>Main Challenges and  Pending Issues</vt:lpstr>
      <vt:lpstr>Main Challenges and  Pending Issues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mideplan</dc:creator>
  <cp:lastModifiedBy>anarod</cp:lastModifiedBy>
  <cp:revision>72</cp:revision>
  <cp:lastPrinted>1601-01-01T00:00:00Z</cp:lastPrinted>
  <dcterms:created xsi:type="dcterms:W3CDTF">2003-05-09T02:56:36Z</dcterms:created>
  <dcterms:modified xsi:type="dcterms:W3CDTF">2010-07-11T22:35:38Z</dcterms:modified>
</cp:coreProperties>
</file>