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212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63F25B7-B350-4BE3-9B8F-75412EBC3E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4EE24-A257-49B1-8F1A-60AB3330F2B7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650E9-37B1-4C1D-8632-849004BCC50B}" type="slidenum">
              <a:rPr lang="en-US"/>
              <a:pPr/>
              <a:t>11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26509D-E950-4B01-AC28-407AD2D59A60}" type="slidenum">
              <a:rPr lang="en-US"/>
              <a:pPr/>
              <a:t>12</a:t>
            </a:fld>
            <a:endParaRPr lang="en-US"/>
          </a:p>
        </p:txBody>
      </p:sp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3206D-7ABA-4B9E-A065-997717A3E32E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14984C-78AE-4A83-B48E-E8E63DA3FC50}" type="slidenum">
              <a:rPr lang="en-US"/>
              <a:pPr/>
              <a:t>4</a:t>
            </a:fld>
            <a:endParaRPr lang="en-US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85537B-B926-45CF-BD83-1E02E06DA4E2}" type="slidenum">
              <a:rPr lang="en-US"/>
              <a:pPr/>
              <a:t>5</a:t>
            </a:fld>
            <a:endParaRPr lang="en-US"/>
          </a:p>
        </p:txBody>
      </p:sp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D3B7DD-6797-44CE-96BA-981D3EA30DC7}" type="slidenum">
              <a:rPr lang="en-US"/>
              <a:pPr/>
              <a:t>6</a:t>
            </a:fld>
            <a:endParaRPr lang="en-US"/>
          </a:p>
        </p:txBody>
      </p:sp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8E187-BA02-4DDA-89C8-D5C608D630B0}" type="slidenum">
              <a:rPr lang="en-US"/>
              <a:pPr/>
              <a:t>7</a:t>
            </a:fld>
            <a:endParaRPr lang="en-US"/>
          </a:p>
        </p:txBody>
      </p:sp>
      <p:sp>
        <p:nvSpPr>
          <p:cNvPr id="24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71A37-8506-43BF-A7B6-60861D772032}" type="slidenum">
              <a:rPr lang="en-US"/>
              <a:pPr/>
              <a:t>8</a:t>
            </a:fld>
            <a:endParaRPr lang="en-US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923861-076C-4535-936A-5C35527DAC3D}" type="slidenum">
              <a:rPr lang="en-US"/>
              <a:pPr/>
              <a:t>9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8A86E-CE5F-45F8-99E6-C45D57E6C594}" type="slidenum">
              <a:rPr lang="en-US"/>
              <a:pPr/>
              <a:t>10</a:t>
            </a:fld>
            <a:endParaRPr lang="en-US"/>
          </a:p>
        </p:txBody>
      </p:sp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49006-3C77-4C32-ADDA-4F34F6873B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41115-3D73-4C17-9D3E-A2B12EEC8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23CCE-1905-46E5-AD53-256FD35021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72770A-58F9-46FD-9308-2DB5F28444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60AF4-F9C9-44EE-8775-64F855AC52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CF5CA-AB17-4612-AF20-D24D75CC5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19294-83C7-494B-B965-40FB5DB217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2DF3E-C80B-40DF-8F64-2A7891780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8744F-FCEE-4365-9A08-67B4EB168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90213-B9F1-47A0-AE16-32AFEDE49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6B962-A510-4C87-B9C1-E3F606249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r>
              <a:rPr lang="en-US"/>
              <a:t>Bogotá, Julio 2006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57537B4-41DB-4A63-A2A3-2304257476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Microsoft_Office_Excel_Chart2.xls"/><Relationship Id="rId5" Type="http://schemas.openxmlformats.org/officeDocument/2006/relationships/oleObject" Target="../embeddings/Microsoft_Office_Excel_Chart1.xls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Microsoft_Office_Excel_Chart3.xls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Microsoft_Office_Excel_Chart5.xls"/><Relationship Id="rId5" Type="http://schemas.openxmlformats.org/officeDocument/2006/relationships/oleObject" Target="../embeddings/Microsoft_Office_Excel_Chart4.xls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/>
              <a:t>REGIONAL POLICY DIALOGUE</a:t>
            </a:r>
            <a:br>
              <a:rPr lang="en-US" sz="2800" b="1"/>
            </a:br>
            <a:r>
              <a:rPr lang="en-US" sz="2800" b="1"/>
              <a:t>SCIENCE, TECHNOLOGY AND INNOVATION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sz="2800" b="1"/>
          </a:p>
          <a:p>
            <a:pPr algn="ctr">
              <a:buFontTx/>
              <a:buNone/>
            </a:pPr>
            <a:r>
              <a:rPr lang="en-US" sz="2800" b="1"/>
              <a:t> </a:t>
            </a:r>
          </a:p>
          <a:p>
            <a:pPr algn="ctr">
              <a:buFontTx/>
              <a:buNone/>
            </a:pPr>
            <a:r>
              <a:rPr lang="en-US" sz="2800" b="1"/>
              <a:t>POLICY CHALLENGES</a:t>
            </a:r>
          </a:p>
          <a:p>
            <a:pPr algn="ctr">
              <a:buFontTx/>
              <a:buNone/>
            </a:pPr>
            <a:endParaRPr lang="en-US" sz="2800" b="1"/>
          </a:p>
          <a:p>
            <a:pPr algn="ctr">
              <a:buFontTx/>
              <a:buNone/>
            </a:pPr>
            <a:r>
              <a:rPr lang="en-US" sz="2400"/>
              <a:t>Daniel Malkin</a:t>
            </a:r>
          </a:p>
          <a:p>
            <a:pPr algn="ctr">
              <a:buFontTx/>
              <a:buNone/>
            </a:pPr>
            <a:r>
              <a:rPr lang="en-US" sz="2400"/>
              <a:t>Deputy Manager, SDS/EST</a:t>
            </a:r>
          </a:p>
          <a:p>
            <a:pPr algn="ctr">
              <a:buFontTx/>
              <a:buNone/>
            </a:pPr>
            <a:endParaRPr lang="en-US" sz="2400" b="1"/>
          </a:p>
          <a:p>
            <a:pPr algn="ctr">
              <a:buFontTx/>
              <a:buNone/>
            </a:pPr>
            <a:r>
              <a:rPr lang="en-US" sz="2400"/>
              <a:t>December 11th, 2006</a:t>
            </a:r>
          </a:p>
          <a:p>
            <a:pPr algn="ctr">
              <a:buFontTx/>
              <a:buNone/>
            </a:pPr>
            <a:endParaRPr lang="en-US" sz="2400" b="1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3076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7200" cy="685800"/>
          </a:xfrm>
        </p:spPr>
        <p:txBody>
          <a:bodyPr/>
          <a:lstStyle/>
          <a:p>
            <a:r>
              <a:rPr lang="en-US" sz="2800" b="1"/>
              <a:t>Possible discussion topics for the future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54864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400"/>
              <a:t>Governance and institutional strengthening</a:t>
            </a:r>
          </a:p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400"/>
              <a:t>Coordination with other governmental organizations and ministries of finance</a:t>
            </a:r>
          </a:p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400"/>
              <a:t>Public research institutions (academic and CPIs): autonomy, financing, evaluation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Institutes and management of intellectual property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Human resources funding and mobility 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Incentives to SMEs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Mechanisms and financing of regional S&amp;T cooperation programs 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Information, monitoring and evaluation systems</a:t>
            </a:r>
            <a:endParaRPr lang="en-US" sz="2800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19460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2800" b="1"/>
              <a:t>Thank you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Daniel Malkin</a:t>
            </a:r>
          </a:p>
          <a:p>
            <a:endParaRPr lang="en-US" sz="2400"/>
          </a:p>
          <a:p>
            <a:r>
              <a:rPr lang="en-US" sz="2400"/>
              <a:t>danielma@iadb.org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20484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s-CO" sz="2800" b="1"/>
              <a:t>Science, Technology and Innovation in LAC</a:t>
            </a:r>
            <a:endParaRPr lang="en-US" sz="2800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686800" cy="50292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 b="1"/>
              <a:t>At regional level, important and persistent lag concerning STI inputs (R&amp;D expenditure and Human Resources) and outcomes (patents)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000" b="1"/>
              <a:t>In 2003 Korea invested in R&amp;D more than the whole of LAC (US$ 14,000 million)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000" b="1"/>
              <a:t>China had twice the number of researchers per labor force as LAC;    in 2006, China will have invested more than Japan (US$130,000 million) </a:t>
            </a:r>
          </a:p>
          <a:p>
            <a:pPr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 b="1"/>
              <a:t>Structural biases </a:t>
            </a:r>
          </a:p>
          <a:p>
            <a:pPr lvl="1"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000" b="1"/>
              <a:t>Government and private sector participation and role in R&amp;D financing and performance</a:t>
            </a:r>
          </a:p>
          <a:p>
            <a:pPr lvl="1"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000" b="1"/>
              <a:t>Political-economical framework (labor and financial markets, IP, competition)</a:t>
            </a:r>
          </a:p>
          <a:p>
            <a:pPr lvl="1"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000" b="1"/>
              <a:t>Governance</a:t>
            </a:r>
          </a:p>
          <a:p>
            <a:pPr>
              <a:lnSpc>
                <a:spcPct val="8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 b="1"/>
              <a:t>Great diversity of situations and conditions of NSIs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4100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8382000" cy="838200"/>
          </a:xfrm>
        </p:spPr>
        <p:txBody>
          <a:bodyPr/>
          <a:lstStyle/>
          <a:p>
            <a:r>
              <a:rPr lang="es-AR" sz="2800" b="1">
                <a:solidFill>
                  <a:srgbClr val="000000"/>
                </a:solidFill>
              </a:rPr>
              <a:t> Lag and great disparities in R&amp;D intensity </a:t>
            </a:r>
            <a:br>
              <a:rPr lang="es-AR" sz="2800" b="1">
                <a:solidFill>
                  <a:srgbClr val="000000"/>
                </a:solidFill>
              </a:rPr>
            </a:br>
            <a:r>
              <a:rPr lang="es-AR" sz="1800">
                <a:solidFill>
                  <a:srgbClr val="000000"/>
                </a:solidFill>
              </a:rPr>
              <a:t>(</a:t>
            </a:r>
            <a:r>
              <a:rPr lang="en-US" sz="1800">
                <a:solidFill>
                  <a:srgbClr val="000000"/>
                </a:solidFill>
              </a:rPr>
              <a:t>R&amp;D Total Expenditure/GDP)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6148" name="Bitmap Image" r:id="rId4" imgW="800212" imgH="762106" progId="Paint.Picture">
              <p:embed/>
            </p:oleObj>
          </a:graphicData>
        </a:graphic>
      </p:graphicFrame>
      <p:graphicFrame>
        <p:nvGraphicFramePr>
          <p:cNvPr id="6149" name="Picture 5"/>
          <p:cNvGraphicFramePr>
            <a:graphicFrameLocks noChangeAspect="1"/>
          </p:cNvGraphicFramePr>
          <p:nvPr>
            <p:ph type="body" idx="1"/>
          </p:nvPr>
        </p:nvGraphicFramePr>
        <p:xfrm>
          <a:off x="825500" y="1219200"/>
          <a:ext cx="7491413" cy="4876800"/>
        </p:xfrm>
        <a:graphic>
          <a:graphicData uri="http://schemas.openxmlformats.org/presentationml/2006/ole">
            <p:oleObj spid="_x0000_s6149" name="Chart" r:id="rId5" imgW="5486638" imgH="35721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s-CO" sz="2800" b="1"/>
              <a:t>…and in Human Capital</a:t>
            </a:r>
            <a:br>
              <a:rPr lang="es-CO" sz="2800" b="1"/>
            </a:br>
            <a:r>
              <a:rPr lang="es-CO" sz="2000"/>
              <a:t>(</a:t>
            </a:r>
            <a:r>
              <a:rPr lang="en-US" sz="2000"/>
              <a:t>Researchers per 1000 Labor Force </a:t>
            </a:r>
            <a:r>
              <a:rPr lang="es-CO" sz="2000"/>
              <a:t>)</a:t>
            </a:r>
            <a:endParaRPr lang="en-US" sz="200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7172" name="Bitmap Image" r:id="rId4" imgW="800212" imgH="762106" progId="Paint.Picture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>
            <p:ph type="body" idx="1"/>
          </p:nvPr>
        </p:nvGraphicFramePr>
        <p:xfrm>
          <a:off x="533400" y="1676400"/>
          <a:ext cx="3505200" cy="4267200"/>
        </p:xfrm>
        <a:graphic>
          <a:graphicData uri="http://schemas.openxmlformats.org/presentationml/2006/ole">
            <p:oleObj spid="_x0000_s7173" name="Chart" r:id="rId5" imgW="2791063" imgH="2762488" progId="Excel.Chart.8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4648200" y="1700213"/>
          <a:ext cx="4267200" cy="4222750"/>
        </p:xfrm>
        <a:graphic>
          <a:graphicData uri="http://schemas.openxmlformats.org/presentationml/2006/ole">
            <p:oleObj spid="_x0000_s7174" name="Chart" r:id="rId6" imgW="2791063" imgH="27624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r>
              <a:rPr lang="en-CA" sz="2800" b="1" i="1"/>
              <a:t>… </a:t>
            </a:r>
            <a:r>
              <a:rPr lang="es-ES" sz="2800" b="1"/>
              <a:t>Added to the low level of participation and contribution of the private sector to R&amp;D</a:t>
            </a:r>
            <a:endParaRPr lang="en-US" sz="2800" b="1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8196" name="Bitmap Image" r:id="rId4" imgW="800212" imgH="762106" progId="Paint.Picture">
              <p:embed/>
            </p:oleObj>
          </a:graphicData>
        </a:graphic>
      </p:graphicFrame>
      <p:graphicFrame>
        <p:nvGraphicFramePr>
          <p:cNvPr id="8197" name="Object 5"/>
          <p:cNvGraphicFramePr>
            <a:graphicFrameLocks noChangeAspect="1"/>
          </p:cNvGraphicFramePr>
          <p:nvPr>
            <p:ph type="body" idx="1"/>
          </p:nvPr>
        </p:nvGraphicFramePr>
        <p:xfrm>
          <a:off x="1331913" y="1193800"/>
          <a:ext cx="6696075" cy="4951413"/>
        </p:xfrm>
        <a:graphic>
          <a:graphicData uri="http://schemas.openxmlformats.org/presentationml/2006/ole">
            <p:oleObj spid="_x0000_s8197" name="Gráfico" r:id="rId5" imgW="4714951" imgH="3486302" progId="Excel.Chart.8">
              <p:embed/>
            </p:oleObj>
          </a:graphicData>
        </a:graphic>
      </p:graphicFrame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195513" y="1341438"/>
            <a:ext cx="4681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051050" y="1412875"/>
            <a:ext cx="4895850" cy="290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300"/>
              <a:t>R&amp;D Expenditure by Source of Financing  (2003 or latest available)</a:t>
            </a:r>
            <a:endParaRPr lang="es-ES" sz="1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95400"/>
          </a:xfrm>
        </p:spPr>
        <p:txBody>
          <a:bodyPr/>
          <a:lstStyle/>
          <a:p>
            <a:r>
              <a:rPr lang="en-US" sz="2800" b="1"/>
              <a:t>… and the low productivity of </a:t>
            </a:r>
            <a:r>
              <a:rPr lang="es-AR" sz="2800" b="1"/>
              <a:t>R&amp;D in </a:t>
            </a:r>
            <a:br>
              <a:rPr lang="es-AR" sz="2800" b="1"/>
            </a:br>
            <a:r>
              <a:rPr lang="es-AR" sz="2800" b="1"/>
              <a:t>the private sector </a:t>
            </a:r>
            <a:br>
              <a:rPr lang="es-AR" sz="2800" b="1"/>
            </a:br>
            <a:r>
              <a:rPr lang="es-AR" sz="2800" b="1"/>
              <a:t> </a:t>
            </a:r>
            <a:r>
              <a:rPr lang="es-AR" sz="2000" b="1"/>
              <a:t>(Number of patents granted by USPTO</a:t>
            </a:r>
            <a:r>
              <a:rPr lang="en-US" sz="2000" b="1"/>
              <a:t>)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9219" name="Bitmap Image" r:id="rId4" imgW="800212" imgH="762106" progId="Paint.Picture">
              <p:embed/>
            </p:oleObj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>
            <p:ph type="body" idx="1"/>
          </p:nvPr>
        </p:nvGraphicFramePr>
        <p:xfrm>
          <a:off x="228600" y="1752600"/>
          <a:ext cx="3200400" cy="4343400"/>
        </p:xfrm>
        <a:graphic>
          <a:graphicData uri="http://schemas.openxmlformats.org/presentationml/2006/ole">
            <p:oleObj spid="_x0000_s9222" name="Chart" r:id="rId5" imgW="2581513" imgH="1952863" progId="Excel.Chart.8">
              <p:embed/>
            </p:oleObj>
          </a:graphicData>
        </a:graphic>
      </p:graphicFrame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3733800" y="1752600"/>
          <a:ext cx="5410200" cy="4343400"/>
        </p:xfrm>
        <a:graphic>
          <a:graphicData uri="http://schemas.openxmlformats.org/presentationml/2006/ole">
            <p:oleObj spid="_x0000_s9223" name="Chart" r:id="rId6" imgW="4372213" imgH="2286238" progId="Excel.Chart.8">
              <p:embed/>
            </p:oleObj>
          </a:graphicData>
        </a:graphic>
      </p:graphicFrame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1066800" y="1981200"/>
            <a:ext cx="954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1995-2003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458200" cy="685800"/>
          </a:xfrm>
        </p:spPr>
        <p:txBody>
          <a:bodyPr/>
          <a:lstStyle/>
          <a:p>
            <a:r>
              <a:rPr lang="es-CO" sz="2800" b="1"/>
              <a:t>Principal challenges in STI policies </a:t>
            </a:r>
            <a:r>
              <a:rPr lang="es-CO" sz="2400" b="1"/>
              <a:t>(1)</a:t>
            </a:r>
            <a:endParaRPr lang="en-US" sz="2400" b="1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610600" cy="5334000"/>
          </a:xfrm>
        </p:spPr>
        <p:txBody>
          <a:bodyPr/>
          <a:lstStyle/>
          <a:p>
            <a:pPr>
              <a:buClr>
                <a:schemeClr val="accent2"/>
              </a:buClr>
              <a:buSzPct val="150000"/>
            </a:pPr>
            <a:r>
              <a:rPr lang="en-US" sz="2800"/>
              <a:t>Conditions of political and strategic framework (financial and labor markets, competition, Intellectual Property)</a:t>
            </a:r>
          </a:p>
          <a:p>
            <a:pPr>
              <a:buClr>
                <a:schemeClr val="accent2"/>
              </a:buClr>
              <a:buSzPct val="150000"/>
            </a:pPr>
            <a:r>
              <a:rPr lang="en-US" sz="2800"/>
              <a:t>Scientific and technological infrastructure and supporting Technology diffusion (extension centers, SMEs, ICT, metrology)</a:t>
            </a:r>
          </a:p>
          <a:p>
            <a:pPr>
              <a:buClr>
                <a:schemeClr val="accent2"/>
              </a:buClr>
              <a:buSzPct val="150000"/>
            </a:pPr>
            <a:r>
              <a:rPr lang="en-US" sz="2800"/>
              <a:t>Institutional development (governance, priorities, financing, resources allocation, coherence of policies)</a:t>
            </a:r>
          </a:p>
          <a:p>
            <a:pPr>
              <a:buClr>
                <a:schemeClr val="accent2"/>
              </a:buClr>
              <a:buSzPct val="150000"/>
            </a:pPr>
            <a:r>
              <a:rPr lang="en-US" sz="2800"/>
              <a:t>Development and mobility of human resources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11268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7200" cy="685800"/>
          </a:xfrm>
        </p:spPr>
        <p:txBody>
          <a:bodyPr/>
          <a:lstStyle/>
          <a:p>
            <a:r>
              <a:rPr lang="en-US" sz="2800" b="1"/>
              <a:t>Principal challenges in STI policies </a:t>
            </a:r>
            <a:r>
              <a:rPr lang="es-CO" sz="2400" b="1"/>
              <a:t>(2)</a:t>
            </a:r>
            <a:endParaRPr lang="en-US" sz="2400" b="1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839200" cy="49530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800"/>
              <a:t>CPI/productive sector linkage (university reform, marketing, incentives, public/private partnership)</a:t>
            </a:r>
          </a:p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800"/>
              <a:t>Support mechanisms for private R&amp;D and innovation</a:t>
            </a:r>
          </a:p>
          <a:p>
            <a:pPr lvl="1"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/>
              <a:t> horizontal vs. “focused”; fiscal vs. subsidies</a:t>
            </a:r>
          </a:p>
          <a:p>
            <a:pPr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800"/>
              <a:t>Strategic sectors (social demand)</a:t>
            </a:r>
          </a:p>
          <a:p>
            <a:pPr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800"/>
              <a:t>Clusters and excellence centers</a:t>
            </a:r>
          </a:p>
          <a:p>
            <a:pPr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800"/>
              <a:t>Information, monitoring and evaluation systems</a:t>
            </a:r>
          </a:p>
          <a:p>
            <a:pPr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endParaRPr lang="en-US" sz="2800"/>
          </a:p>
          <a:p>
            <a:pPr>
              <a:lnSpc>
                <a:spcPct val="90000"/>
              </a:lnSpc>
              <a:spcAft>
                <a:spcPct val="15000"/>
              </a:spcAft>
              <a:buClr>
                <a:schemeClr val="accent2"/>
              </a:buClr>
              <a:buSzPct val="150000"/>
            </a:pPr>
            <a:endParaRPr lang="en-US" sz="2800"/>
          </a:p>
          <a:p>
            <a:pPr lvl="1">
              <a:lnSpc>
                <a:spcPct val="90000"/>
              </a:lnSpc>
              <a:buClr>
                <a:schemeClr val="accent2"/>
              </a:buClr>
              <a:buSzPct val="150000"/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  <a:buClr>
                <a:schemeClr val="accent2"/>
              </a:buClr>
              <a:buSzPct val="150000"/>
            </a:pPr>
            <a:endParaRPr lang="en-US" sz="2800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12292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77200" cy="685800"/>
          </a:xfrm>
        </p:spPr>
        <p:txBody>
          <a:bodyPr/>
          <a:lstStyle/>
          <a:p>
            <a:r>
              <a:rPr lang="en-US" sz="3200" b="1"/>
              <a:t>IDB’s medium term strategy - Approach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839200" cy="54864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400"/>
              <a:t>Assigning priority to STI in country strategies (mainstreaming and evaluation, dialogues)</a:t>
            </a:r>
          </a:p>
          <a:p>
            <a:pPr>
              <a:lnSpc>
                <a:spcPct val="80000"/>
              </a:lnSpc>
              <a:spcAft>
                <a:spcPct val="20000"/>
              </a:spcAft>
              <a:buClr>
                <a:schemeClr val="accent2"/>
              </a:buClr>
              <a:buSzPct val="150000"/>
            </a:pPr>
            <a:r>
              <a:rPr lang="en-US" sz="2400"/>
              <a:t>Supporting institutional development (NIS and Governance)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Technological infrastructure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Human Resources (S&amp;T and Engineering)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Strategic sectors or technologies, clusters and excellence centers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Supporting investment in R&amp;D and private sector innovation (e.g., sector funds, innovation funds, venture capital, SMEs)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Regional cooperation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Collaboration with private sector (national and foreign)</a:t>
            </a:r>
          </a:p>
          <a:p>
            <a:pPr>
              <a:spcAft>
                <a:spcPct val="15000"/>
              </a:spcAft>
              <a:buClr>
                <a:schemeClr val="accent2"/>
              </a:buClr>
              <a:buSzPct val="150000"/>
            </a:pPr>
            <a:r>
              <a:rPr lang="en-US" sz="2400"/>
              <a:t>Bank instruments (TCs KFT, RTCs and loans, consolidation of internal experience). </a:t>
            </a:r>
            <a:endParaRPr lang="en-US" sz="2800"/>
          </a:p>
        </p:txBody>
      </p:sp>
      <p:graphicFrame>
        <p:nvGraphicFramePr>
          <p:cNvPr id="17412" name="Object 4"/>
          <p:cNvGraphicFramePr>
            <a:graphicFrameLocks noChangeAspect="1"/>
          </p:cNvGraphicFramePr>
          <p:nvPr/>
        </p:nvGraphicFramePr>
        <p:xfrm>
          <a:off x="0" y="0"/>
          <a:ext cx="1066800" cy="1066800"/>
        </p:xfrm>
        <a:graphic>
          <a:graphicData uri="http://schemas.openxmlformats.org/presentationml/2006/ole">
            <p:oleObj spid="_x0000_s17412" name="Bitmap Image" r:id="rId4" imgW="800212" imgH="762106" progId="Paint.Picture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467</Words>
  <Application>Microsoft Office PowerPoint</Application>
  <PresentationFormat>On-screen Show (4:3)</PresentationFormat>
  <Paragraphs>72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Times New Roman</vt:lpstr>
      <vt:lpstr>Default Design</vt:lpstr>
      <vt:lpstr>Bitmap Image</vt:lpstr>
      <vt:lpstr>Microsoft Excel Chart</vt:lpstr>
      <vt:lpstr>Gráfico de Microsoft Office Excel</vt:lpstr>
      <vt:lpstr>REGIONAL POLICY DIALOGUE SCIENCE, TECHNOLOGY AND INNOVATION</vt:lpstr>
      <vt:lpstr>Science, Technology and Innovation in LAC</vt:lpstr>
      <vt:lpstr> Lag and great disparities in R&amp;D intensity  (R&amp;D Total Expenditure/GDP)</vt:lpstr>
      <vt:lpstr>…and in Human Capital (Researchers per 1000 Labor Force )</vt:lpstr>
      <vt:lpstr>… Added to the low level of participation and contribution of the private sector to R&amp;D</vt:lpstr>
      <vt:lpstr>… and the low productivity of R&amp;D in  the private sector   (Number of patents granted by USPTO)</vt:lpstr>
      <vt:lpstr>Principal challenges in STI policies (1)</vt:lpstr>
      <vt:lpstr>Principal challenges in STI policies (2)</vt:lpstr>
      <vt:lpstr>IDB’s medium term strategy - Approach</vt:lpstr>
      <vt:lpstr>Possible discussion topics for the future </vt:lpstr>
      <vt:lpstr>Thank you</vt:lpstr>
    </vt:vector>
  </TitlesOfParts>
  <Company>abella@adinet.com.uy for P.Ayala IADB-BID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Challenges</dc:title>
  <dc:creator>danielma Translated by Juliana Abella</dc:creator>
  <cp:lastModifiedBy>anarod</cp:lastModifiedBy>
  <cp:revision>35</cp:revision>
  <dcterms:created xsi:type="dcterms:W3CDTF">2006-08-07T18:05:57Z</dcterms:created>
  <dcterms:modified xsi:type="dcterms:W3CDTF">2010-07-11T17:12:26Z</dcterms:modified>
</cp:coreProperties>
</file>