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9" r:id="rId1"/>
  </p:sldMasterIdLst>
  <p:handoutMasterIdLst>
    <p:handoutMasterId r:id="rId14"/>
  </p:handout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</p:sldIdLst>
  <p:sldSz cx="9144000" cy="6858000" type="letter"/>
  <p:notesSz cx="6858000" cy="9144000"/>
  <p:embeddedFontLst>
    <p:embeddedFont>
      <p:font typeface="Arial Black" pitchFamily="34" charset="0"/>
      <p:bold r:id="rId15"/>
    </p:embeddedFont>
    <p:embeddedFont>
      <p:font typeface="Tahoma" pitchFamily="34" charset="0"/>
      <p:regular r:id="rId16"/>
      <p:bold r:id="rId17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00"/>
    <a:srgbClr val="00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C04776-6E5A-47BE-BD09-18B91C780D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400800" cy="177165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5111CC98-3D2E-4146-B7C8-2FAA53830D7F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9" name="Picture 7" descr="A:\pain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FCE89-9691-4E9D-8BF6-6C0C98E104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8600" y="228600"/>
            <a:ext cx="20574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00EEC-0249-423B-9B9C-9F0AAF70BB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885950"/>
            <a:ext cx="8178800" cy="41719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1800" y="62293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293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1000" y="62293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16D7EA-59B8-4DE2-BF08-93D7CDCFF8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BECA22-A4E3-4B5C-B201-835C83B686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217AF-42D9-42F0-A9A5-99E4ACC015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D7F1A-D4D5-4B23-BCEB-FFB5C07F07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DC2D8-9C93-4ADE-A502-FE585D111C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A3112-BEA4-4439-B9E7-26F9CCFF2B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8C278-00CF-4AB7-8A15-F36A587957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4A1BE-D869-4466-8223-5C2D88ED6D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28FFB-8028-41C7-B03D-C7BF208F41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85950"/>
            <a:ext cx="81788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fld id="{25052AF3-DD49-4E6A-9C67-5DD52831CD8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055" name="Picture 7" descr="A:\paint.GIF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b="1">
                <a:solidFill>
                  <a:schemeClr val="accent1"/>
                </a:solidFill>
              </a:rPr>
              <a:t>Perspectives on Social Protection in the Industrialized Countries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3962400"/>
            <a:ext cx="5410200" cy="177165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  <a:latin typeface="Times New Roman" pitchFamily="18" charset="0"/>
              </a:rPr>
              <a:t>Gary Burtless</a:t>
            </a:r>
            <a:endParaRPr lang="en-US">
              <a:solidFill>
                <a:schemeClr val="hlink"/>
              </a:solidFill>
            </a:endParaRPr>
          </a:p>
          <a:p>
            <a:r>
              <a:rPr lang="en-US" sz="2000">
                <a:solidFill>
                  <a:schemeClr val="hlink"/>
                </a:solidFill>
                <a:latin typeface="Arial" pitchFamily="34" charset="0"/>
              </a:rPr>
              <a:t>The Brookings Institution</a:t>
            </a:r>
          </a:p>
          <a:p>
            <a:r>
              <a:rPr lang="en-US" sz="2000">
                <a:solidFill>
                  <a:schemeClr val="hlink"/>
                </a:solidFill>
                <a:latin typeface="Arial" pitchFamily="34" charset="0"/>
              </a:rPr>
              <a:t>Washington, DC</a:t>
            </a:r>
          </a:p>
          <a:p>
            <a:r>
              <a:rPr lang="en-US" sz="2000">
                <a:solidFill>
                  <a:schemeClr val="hlink"/>
                </a:solidFill>
                <a:latin typeface="Arial" pitchFamily="34" charset="0"/>
              </a:rPr>
              <a:t>October 19, 2000</a:t>
            </a:r>
            <a:endParaRPr lang="en-US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772400" cy="685800"/>
          </a:xfrm>
        </p:spPr>
        <p:txBody>
          <a:bodyPr/>
          <a:lstStyle/>
          <a:p>
            <a:pPr algn="ctr"/>
            <a:r>
              <a:rPr lang="en-US" sz="3200">
                <a:solidFill>
                  <a:srgbClr val="000099"/>
                </a:solidFill>
              </a:rPr>
              <a:t>Social transfers &amp; child poverty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066800"/>
            <a:ext cx="7953375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352800" y="6400800"/>
            <a:ext cx="556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000099"/>
                </a:solidFill>
              </a:rPr>
              <a:t>Source:  </a:t>
            </a:r>
            <a:r>
              <a:rPr lang="en-US" sz="1600">
                <a:solidFill>
                  <a:srgbClr val="000099"/>
                </a:solidFill>
              </a:rPr>
              <a:t>Smeeding, Burtless &amp; Rainwater (2000).</a:t>
            </a:r>
            <a:endParaRPr lang="en-US" sz="160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3300"/>
                </a:solidFill>
              </a:rPr>
              <a:t>But factors in addition to the social protection system are also important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The composition of households</a:t>
            </a:r>
            <a:endParaRPr lang="en-US"/>
          </a:p>
          <a:p>
            <a:pPr lvl="1"/>
            <a:r>
              <a:rPr lang="en-US" sz="2400"/>
              <a:t>Female-headed families are more likely to be poor</a:t>
            </a:r>
          </a:p>
          <a:p>
            <a:pPr lvl="1"/>
            <a:r>
              <a:rPr lang="en-US" sz="2400"/>
              <a:t>Aged family heads -- who are usually retired  -- are often poor if gov’t transfers are ignored</a:t>
            </a:r>
            <a:endParaRPr lang="en-US"/>
          </a:p>
          <a:p>
            <a:r>
              <a:rPr lang="en-US">
                <a:solidFill>
                  <a:srgbClr val="000099"/>
                </a:solidFill>
              </a:rPr>
              <a:t>The distribution of labor earnings</a:t>
            </a:r>
            <a:endParaRPr lang="en-US"/>
          </a:p>
          <a:p>
            <a:pPr lvl="1"/>
            <a:r>
              <a:rPr lang="en-US" sz="2400"/>
              <a:t>Unequal wages &amp; self-employment income cause high poverty rates in working-age population</a:t>
            </a:r>
          </a:p>
          <a:p>
            <a:r>
              <a:rPr lang="en-US">
                <a:solidFill>
                  <a:srgbClr val="000099"/>
                </a:solidFill>
              </a:rPr>
              <a:t>The distribution of income from capital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467600" cy="762000"/>
          </a:xfrm>
        </p:spPr>
        <p:txBody>
          <a:bodyPr/>
          <a:lstStyle/>
          <a:p>
            <a:r>
              <a:rPr lang="en-US" sz="3200">
                <a:solidFill>
                  <a:srgbClr val="000099"/>
                </a:solidFill>
              </a:rPr>
              <a:t>Poverty rates &amp; low wages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066800"/>
            <a:ext cx="79629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581400" y="6324600"/>
            <a:ext cx="556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000099"/>
                </a:solidFill>
              </a:rPr>
              <a:t>Source:  </a:t>
            </a:r>
            <a:r>
              <a:rPr lang="en-US" sz="1600">
                <a:solidFill>
                  <a:srgbClr val="000099"/>
                </a:solidFill>
              </a:rPr>
              <a:t>Smeeding, Burtless &amp; Rainwater (2000).</a:t>
            </a:r>
            <a:endParaRPr lang="en-US" sz="1600"/>
          </a:p>
        </p:txBody>
      </p:sp>
    </p:spTree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72400" cy="914400"/>
          </a:xfrm>
        </p:spPr>
        <p:txBody>
          <a:bodyPr/>
          <a:lstStyle/>
          <a:p>
            <a:r>
              <a:rPr lang="en-US" sz="2400">
                <a:solidFill>
                  <a:srgbClr val="FF3300"/>
                </a:solidFill>
              </a:rPr>
              <a:t>Social protection usually refers to assurance of adequate income or consumption . . 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Monotype Sorts" pitchFamily="2" charset="2"/>
              <a:buChar char="è"/>
            </a:pPr>
            <a:r>
              <a:rPr lang="en-US" sz="2400"/>
              <a:t>Assurance of minimum income</a:t>
            </a:r>
          </a:p>
          <a:p>
            <a:pPr>
              <a:buFont typeface="Monotype Sorts" pitchFamily="2" charset="2"/>
              <a:buChar char="è"/>
            </a:pPr>
            <a:r>
              <a:rPr lang="en-US" sz="2400"/>
              <a:t>Assurance of consumption adequacy</a:t>
            </a:r>
          </a:p>
          <a:p>
            <a:pPr lvl="1"/>
            <a:r>
              <a:rPr lang="en-US" sz="2000"/>
              <a:t>Food</a:t>
            </a:r>
          </a:p>
          <a:p>
            <a:pPr lvl="1"/>
            <a:r>
              <a:rPr lang="en-US" sz="2000"/>
              <a:t>Health care</a:t>
            </a:r>
          </a:p>
          <a:p>
            <a:pPr>
              <a:buFont typeface="Monotype Sorts" pitchFamily="2" charset="2"/>
              <a:buChar char="è"/>
            </a:pPr>
            <a:r>
              <a:rPr lang="en-US" sz="2400"/>
              <a:t>Guarantee of income in designated circumstances</a:t>
            </a:r>
          </a:p>
          <a:p>
            <a:pPr lvl="1"/>
            <a:r>
              <a:rPr lang="en-US" sz="2000"/>
              <a:t>Children</a:t>
            </a:r>
          </a:p>
          <a:p>
            <a:pPr lvl="1"/>
            <a:r>
              <a:rPr lang="en-US" sz="2000"/>
              <a:t>Aged</a:t>
            </a:r>
          </a:p>
          <a:p>
            <a:pPr lvl="1"/>
            <a:r>
              <a:rPr lang="en-US" sz="2000"/>
              <a:t>Disabled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>
                <a:solidFill>
                  <a:srgbClr val="FF3300"/>
                </a:solidFill>
              </a:rPr>
              <a:t>   </a:t>
            </a:r>
            <a:r>
              <a:rPr lang="en-US" sz="2400" b="1">
                <a:solidFill>
                  <a:srgbClr val="FF3300"/>
                </a:solidFill>
              </a:rPr>
              <a:t>Usually excludes consumption of </a:t>
            </a:r>
            <a:r>
              <a:rPr lang="en-US" sz="2400" b="1" i="1">
                <a:solidFill>
                  <a:srgbClr val="FF3300"/>
                </a:solidFill>
              </a:rPr>
              <a:t>public goods </a:t>
            </a:r>
            <a:r>
              <a:rPr lang="en-US" sz="2400" b="1">
                <a:solidFill>
                  <a:srgbClr val="FF3300"/>
                </a:solidFill>
              </a:rPr>
              <a:t>--</a:t>
            </a:r>
            <a:endParaRPr lang="en-US"/>
          </a:p>
          <a:p>
            <a:pPr>
              <a:buFont typeface="Monotype Sorts" pitchFamily="2" charset="2"/>
              <a:buChar char="è"/>
            </a:pPr>
            <a:r>
              <a:rPr lang="en-US" sz="2400"/>
              <a:t>Primary and secondary education</a:t>
            </a:r>
          </a:p>
          <a:p>
            <a:pPr>
              <a:buFont typeface="Monotype Sorts" pitchFamily="2" charset="2"/>
              <a:buChar char="è"/>
            </a:pPr>
            <a:r>
              <a:rPr lang="en-US" sz="2400"/>
              <a:t>Public health</a:t>
            </a:r>
          </a:p>
          <a:p>
            <a:pPr lvl="1"/>
            <a:r>
              <a:rPr lang="en-US" sz="2000"/>
              <a:t>Immunizations</a:t>
            </a:r>
          </a:p>
          <a:p>
            <a:pPr lvl="1"/>
            <a:r>
              <a:rPr lang="en-US" sz="2000"/>
              <a:t>Sanitary food</a:t>
            </a:r>
          </a:p>
          <a:p>
            <a:pPr lvl="1"/>
            <a:r>
              <a:rPr lang="en-US" sz="2000"/>
              <a:t>Clean air and water</a:t>
            </a:r>
          </a:p>
          <a:p>
            <a:endParaRPr lang="en-US" sz="24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  <p:bldP spid="717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chemeClr val="accent1"/>
                </a:solidFill>
              </a:rPr>
              <a:t>Three competing principles of social protection --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Protection for all citizens or residents (“</a:t>
            </a:r>
            <a:r>
              <a:rPr lang="en-US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universal protection</a:t>
            </a:r>
            <a:r>
              <a:rPr lang="en-US">
                <a:solidFill>
                  <a:schemeClr val="hlink"/>
                </a:solidFill>
              </a:rPr>
              <a:t>”)</a:t>
            </a:r>
          </a:p>
          <a:p>
            <a:r>
              <a:rPr lang="en-US">
                <a:solidFill>
                  <a:schemeClr val="hlink"/>
                </a:solidFill>
              </a:rPr>
              <a:t>Protection for people with low incomes (“</a:t>
            </a:r>
            <a:r>
              <a:rPr lang="en-US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means-tested assistance</a:t>
            </a:r>
            <a:r>
              <a:rPr lang="en-US">
                <a:solidFill>
                  <a:schemeClr val="hlink"/>
                </a:solidFill>
              </a:rPr>
              <a:t>”)</a:t>
            </a:r>
          </a:p>
          <a:p>
            <a:r>
              <a:rPr lang="en-US">
                <a:solidFill>
                  <a:schemeClr val="hlink"/>
                </a:solidFill>
              </a:rPr>
              <a:t>Protection for workers who have contributed to insurance fund (“</a:t>
            </a:r>
            <a:r>
              <a:rPr lang="en-US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social insurance</a:t>
            </a:r>
            <a:r>
              <a:rPr lang="en-US">
                <a:solidFill>
                  <a:schemeClr val="hlink"/>
                </a:solidFill>
              </a:rPr>
              <a:t>”)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solidFill>
                  <a:srgbClr val="FF3300"/>
                </a:solidFill>
              </a:rPr>
              <a:t>Most industrialized countries use a combination of all three principles . . .</a:t>
            </a:r>
            <a:endParaRPr lang="en-US" sz="28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178800" cy="4171950"/>
          </a:xfrm>
        </p:spPr>
        <p:txBody>
          <a:bodyPr/>
          <a:lstStyle/>
          <a:p>
            <a:r>
              <a:rPr lang="en-US" sz="2800">
                <a:solidFill>
                  <a:srgbClr val="FF3300"/>
                </a:solidFill>
              </a:rPr>
              <a:t>Health insurance</a:t>
            </a:r>
            <a:r>
              <a:rPr lang="en-US" sz="2800">
                <a:solidFill>
                  <a:schemeClr val="tx2"/>
                </a:solidFill>
              </a:rPr>
              <a:t> might be universalistic (as in Canada and the U.K.)</a:t>
            </a:r>
          </a:p>
          <a:p>
            <a:r>
              <a:rPr lang="en-US" sz="2800">
                <a:solidFill>
                  <a:srgbClr val="FF3300"/>
                </a:solidFill>
              </a:rPr>
              <a:t>Basic income protection</a:t>
            </a:r>
            <a:r>
              <a:rPr lang="en-US" sz="2800">
                <a:solidFill>
                  <a:schemeClr val="tx2"/>
                </a:solidFill>
              </a:rPr>
              <a:t> or </a:t>
            </a:r>
            <a:r>
              <a:rPr lang="en-US" sz="2800">
                <a:solidFill>
                  <a:srgbClr val="FF3300"/>
                </a:solidFill>
              </a:rPr>
              <a:t>food security</a:t>
            </a:r>
            <a:r>
              <a:rPr lang="en-US" sz="2800">
                <a:solidFill>
                  <a:schemeClr val="tx2"/>
                </a:solidFill>
              </a:rPr>
              <a:t> might be provided using a means test (as in U.S.A.)</a:t>
            </a:r>
          </a:p>
          <a:p>
            <a:r>
              <a:rPr lang="en-US" sz="2800">
                <a:solidFill>
                  <a:srgbClr val="FF3300"/>
                </a:solidFill>
              </a:rPr>
              <a:t>Old-age and disability pensions</a:t>
            </a:r>
            <a:r>
              <a:rPr lang="en-US" sz="2800">
                <a:solidFill>
                  <a:schemeClr val="tx2"/>
                </a:solidFill>
              </a:rPr>
              <a:t> and </a:t>
            </a:r>
            <a:r>
              <a:rPr lang="en-US" sz="2800">
                <a:solidFill>
                  <a:srgbClr val="FF3300"/>
                </a:solidFill>
              </a:rPr>
              <a:t>unemployment benefits</a:t>
            </a:r>
            <a:r>
              <a:rPr lang="en-US" sz="2800"/>
              <a:t> might be offered under a social insurance system (as in Germany, France, and U.S.A.)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7772400" cy="1752600"/>
          </a:xfrm>
        </p:spPr>
        <p:txBody>
          <a:bodyPr/>
          <a:lstStyle/>
          <a:p>
            <a:r>
              <a:rPr lang="en-US" sz="2800">
                <a:solidFill>
                  <a:srgbClr val="FF3300"/>
                </a:solidFill>
              </a:rPr>
              <a:t>Countries provide protection in a variety of combinations</a:t>
            </a:r>
            <a:r>
              <a:rPr lang="en-US" sz="3200">
                <a:solidFill>
                  <a:srgbClr val="FF3300"/>
                </a:solidFill>
              </a:rPr>
              <a:t/>
            </a:r>
            <a:br>
              <a:rPr lang="en-US" sz="3200">
                <a:solidFill>
                  <a:srgbClr val="FF3300"/>
                </a:solidFill>
              </a:rPr>
            </a:br>
            <a:r>
              <a:rPr lang="en-US" sz="3200">
                <a:solidFill>
                  <a:srgbClr val="FF3300"/>
                </a:solidFill>
              </a:rPr>
              <a:t/>
            </a:r>
            <a:br>
              <a:rPr lang="en-US" sz="3200">
                <a:solidFill>
                  <a:srgbClr val="FF3300"/>
                </a:solidFill>
              </a:rPr>
            </a:br>
            <a:r>
              <a:rPr lang="en-US" sz="3200">
                <a:solidFill>
                  <a:srgbClr val="FF3300"/>
                </a:solidFill>
              </a:rPr>
              <a:t>USA                         UK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09800"/>
            <a:ext cx="4013200" cy="3848100"/>
          </a:xfrm>
        </p:spPr>
        <p:txBody>
          <a:bodyPr/>
          <a:lstStyle/>
          <a:p>
            <a:r>
              <a:rPr lang="en-US" sz="2000"/>
              <a:t>Food security:  Means tested</a:t>
            </a:r>
          </a:p>
          <a:p>
            <a:r>
              <a:rPr lang="en-US" sz="2000"/>
              <a:t>Minimum income: Categorical means tested</a:t>
            </a:r>
          </a:p>
          <a:p>
            <a:r>
              <a:rPr lang="en-US" sz="2000"/>
              <a:t>Old-age &amp; disability pensions:  Social insurance</a:t>
            </a:r>
          </a:p>
          <a:p>
            <a:r>
              <a:rPr lang="en-US" sz="2000"/>
              <a:t>Unemployment benefits:  Social insurance</a:t>
            </a:r>
          </a:p>
          <a:p>
            <a:r>
              <a:rPr lang="en-US" sz="2000"/>
              <a:t>Old-age health insurance:  Social insurance</a:t>
            </a:r>
          </a:p>
          <a:p>
            <a:r>
              <a:rPr lang="en-US" sz="2000"/>
              <a:t>Health insurance for the non-aged:  Means tested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22800" y="2209800"/>
            <a:ext cx="4013200" cy="3848100"/>
          </a:xfrm>
        </p:spPr>
        <p:txBody>
          <a:bodyPr/>
          <a:lstStyle/>
          <a:p>
            <a:r>
              <a:rPr lang="en-US" sz="2000"/>
              <a:t>Minimum income:  Universal means-tested</a:t>
            </a:r>
          </a:p>
          <a:p>
            <a:r>
              <a:rPr lang="en-US" sz="2000"/>
              <a:t>Old-age &amp; disability pensions:  Combination of flat-rate universal and social insurance</a:t>
            </a:r>
          </a:p>
          <a:p>
            <a:r>
              <a:rPr lang="en-US" sz="2000"/>
              <a:t>Unemployment benefits:  Social insurance plus means tested</a:t>
            </a:r>
          </a:p>
          <a:p>
            <a:r>
              <a:rPr lang="en-US" sz="2000"/>
              <a:t>Health insurance:  Universal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  <p:bldP spid="819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>
                <a:solidFill>
                  <a:srgbClr val="FF3300"/>
                </a:solidFill>
              </a:rPr>
              <a:t>No particular combination of protection schemes is uniquely successful ...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178800" cy="4381500"/>
          </a:xfrm>
        </p:spPr>
        <p:txBody>
          <a:bodyPr/>
          <a:lstStyle/>
          <a:p>
            <a:r>
              <a:rPr lang="en-US" sz="2600">
                <a:solidFill>
                  <a:schemeClr val="hlink"/>
                </a:solidFill>
              </a:rPr>
              <a:t>Means-tested schemes can minimize poverty at relatively low cost, </a:t>
            </a:r>
            <a:r>
              <a:rPr lang="en-US" sz="2600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--</a:t>
            </a:r>
            <a:endParaRPr lang="en-US" sz="2400">
              <a:solidFill>
                <a:schemeClr val="hlink"/>
              </a:solidFill>
            </a:endParaRPr>
          </a:p>
          <a:p>
            <a:pPr lvl="1"/>
            <a:r>
              <a:rPr lang="en-US" sz="2400">
                <a:solidFill>
                  <a:schemeClr val="hlink"/>
                </a:solidFill>
              </a:rPr>
              <a:t>Adverse incentives can be severe</a:t>
            </a:r>
          </a:p>
          <a:p>
            <a:pPr lvl="1"/>
            <a:r>
              <a:rPr lang="en-US" sz="2400">
                <a:solidFill>
                  <a:schemeClr val="hlink"/>
                </a:solidFill>
              </a:rPr>
              <a:t>Can produce political resentment of poor (and difficulties for political sustainability)</a:t>
            </a:r>
          </a:p>
          <a:p>
            <a:r>
              <a:rPr lang="en-US" sz="2600">
                <a:solidFill>
                  <a:schemeClr val="hlink"/>
                </a:solidFill>
              </a:rPr>
              <a:t>Universal and social insurance are more popular and sustainable, </a:t>
            </a:r>
            <a:r>
              <a:rPr lang="en-US" sz="2600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but --</a:t>
            </a:r>
            <a:endParaRPr lang="en-US" sz="2400">
              <a:solidFill>
                <a:schemeClr val="hlink"/>
              </a:solidFill>
            </a:endParaRPr>
          </a:p>
          <a:p>
            <a:pPr lvl="1"/>
            <a:r>
              <a:rPr lang="en-US" sz="2400">
                <a:solidFill>
                  <a:schemeClr val="hlink"/>
                </a:solidFill>
              </a:rPr>
              <a:t>Very costly:  Benefits are provided to large % of population</a:t>
            </a:r>
          </a:p>
          <a:p>
            <a:pPr lvl="1"/>
            <a:r>
              <a:rPr lang="en-US" sz="2400">
                <a:solidFill>
                  <a:schemeClr val="hlink"/>
                </a:solidFill>
              </a:rPr>
              <a:t>Hard to reform</a:t>
            </a:r>
          </a:p>
          <a:p>
            <a:pPr lvl="1"/>
            <a:endParaRPr lang="en-US" sz="24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128000" cy="457200"/>
          </a:xfrm>
        </p:spPr>
        <p:txBody>
          <a:bodyPr/>
          <a:lstStyle/>
          <a:p>
            <a:pPr algn="ctr"/>
            <a:r>
              <a:rPr lang="en-US" sz="2000">
                <a:solidFill>
                  <a:srgbClr val="0000FF"/>
                </a:solidFill>
              </a:rPr>
              <a:t>Relative Poverty Rates of Industrialized Countries</a:t>
            </a:r>
          </a:p>
        </p:txBody>
      </p:sp>
      <p:pic>
        <p:nvPicPr>
          <p:cNvPr id="10248" name="Picture 8"/>
          <p:cNvPicPr>
            <a:picLocks noChangeAspect="1" noChangeArrowheads="1"/>
          </p:cNvPicPr>
          <p:nvPr>
            <p:ph type="chart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76400" y="685800"/>
            <a:ext cx="6248400" cy="5791200"/>
          </a:xfrm>
          <a:noFill/>
          <a:ln/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429000" y="6477000"/>
            <a:ext cx="556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000099"/>
                </a:solidFill>
              </a:rPr>
              <a:t>Source:  </a:t>
            </a:r>
            <a:r>
              <a:rPr lang="en-US" sz="1600">
                <a:solidFill>
                  <a:srgbClr val="000099"/>
                </a:solidFill>
              </a:rPr>
              <a:t>Smeeding, Burtless &amp; Rainwater (2000).</a:t>
            </a:r>
            <a:endParaRPr lang="en-US" sz="1600"/>
          </a:p>
        </p:txBody>
      </p:sp>
    </p:spTree>
  </p:cSld>
  <p:clrMapOvr>
    <a:masterClrMapping/>
  </p:clrMapOvr>
  <p:transition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772400" cy="457200"/>
          </a:xfrm>
        </p:spPr>
        <p:txBody>
          <a:bodyPr/>
          <a:lstStyle/>
          <a:p>
            <a:r>
              <a:rPr lang="en-US" sz="2000">
                <a:solidFill>
                  <a:srgbClr val="FF0000"/>
                </a:solidFill>
              </a:rPr>
              <a:t>Poverty rates using 50%-of-median-income standard--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0"/>
            <a:ext cx="6248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200400" y="6400800"/>
            <a:ext cx="525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/>
              <a:t>Source:  </a:t>
            </a:r>
            <a:r>
              <a:rPr lang="en-US" sz="1600"/>
              <a:t>Smeeding, Burtless &amp; Rainwater (2000).</a:t>
            </a:r>
          </a:p>
        </p:txBody>
      </p:sp>
    </p:spTree>
  </p:cSld>
  <p:clrMapOvr>
    <a:masterClrMapping/>
  </p:clrMapOvr>
  <p:transition>
    <p:split orient="vert"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7772400" cy="609600"/>
          </a:xfrm>
        </p:spPr>
        <p:txBody>
          <a:bodyPr/>
          <a:lstStyle/>
          <a:p>
            <a:r>
              <a:rPr lang="en-US" sz="2400">
                <a:solidFill>
                  <a:srgbClr val="000099"/>
                </a:solidFill>
              </a:rPr>
              <a:t>Social transfers and the national poverty rate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710565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429000" y="6019800"/>
            <a:ext cx="556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000099"/>
                </a:solidFill>
              </a:rPr>
              <a:t>Source:  </a:t>
            </a:r>
            <a:r>
              <a:rPr lang="en-US" sz="1600">
                <a:solidFill>
                  <a:srgbClr val="000099"/>
                </a:solidFill>
              </a:rPr>
              <a:t>Smeeding, Burtless &amp; Rainwater (2000).</a:t>
            </a:r>
            <a:endParaRPr lang="en-US" sz="1600"/>
          </a:p>
        </p:txBody>
      </p:sp>
    </p:spTree>
  </p:cSld>
  <p:clrMapOvr>
    <a:masterClrMapping/>
  </p:clrMapOvr>
  <p:transition>
    <p:split/>
  </p:transition>
</p:sld>
</file>

<file path=ppt/theme/theme1.xml><?xml version="1.0" encoding="utf-8"?>
<a:theme xmlns:a="http://schemas.openxmlformats.org/drawingml/2006/main" name="Contemporary Portrait.pot">
  <a:themeElements>
    <a:clrScheme name="Contemporary Portrait.po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.po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 Portrait.po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.po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.po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299</TotalTime>
  <Words>469</Words>
  <Application>Microsoft Office PowerPoint</Application>
  <PresentationFormat>Letter Paper (8.5x11 in)</PresentationFormat>
  <Paragraphs>63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Times New Roman</vt:lpstr>
      <vt:lpstr>Arial Black</vt:lpstr>
      <vt:lpstr>Tahoma</vt:lpstr>
      <vt:lpstr>Monotype Sorts</vt:lpstr>
      <vt:lpstr>Arial</vt:lpstr>
      <vt:lpstr>Contemporary Portrait.pot</vt:lpstr>
      <vt:lpstr>Perspectives on Social Protection in the Industrialized Countries</vt:lpstr>
      <vt:lpstr>Social protection usually refers to assurance of adequate income or consumption . . .</vt:lpstr>
      <vt:lpstr>Three competing principles of social protection --</vt:lpstr>
      <vt:lpstr>Most industrialized countries use a combination of all three principles . . .</vt:lpstr>
      <vt:lpstr>Countries provide protection in a variety of combinations  USA                         UK</vt:lpstr>
      <vt:lpstr>No particular combination of protection schemes is uniquely successful ...</vt:lpstr>
      <vt:lpstr>Relative Poverty Rates of Industrialized Countries</vt:lpstr>
      <vt:lpstr>Poverty rates using 50%-of-median-income standard--</vt:lpstr>
      <vt:lpstr>Social transfers and the national poverty rate</vt:lpstr>
      <vt:lpstr>Social transfers &amp; child poverty</vt:lpstr>
      <vt:lpstr>But factors in addition to the social protection system are also important</vt:lpstr>
      <vt:lpstr>Poverty rates &amp; low wages</vt:lpstr>
    </vt:vector>
  </TitlesOfParts>
  <Company>The Brookings Institution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 on Social Protection in the Industrialized Countries</dc:title>
  <dc:creator>gburtless</dc:creator>
  <cp:lastModifiedBy>anarod</cp:lastModifiedBy>
  <cp:revision>9</cp:revision>
  <cp:lastPrinted>2000-10-16T17:21:45Z</cp:lastPrinted>
  <dcterms:created xsi:type="dcterms:W3CDTF">2000-10-16T12:24:31Z</dcterms:created>
  <dcterms:modified xsi:type="dcterms:W3CDTF">2010-07-14T13:44:53Z</dcterms:modified>
</cp:coreProperties>
</file>