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1" r:id="rId7"/>
    <p:sldId id="262" r:id="rId8"/>
    <p:sldId id="260" r:id="rId9"/>
    <p:sldId id="263" r:id="rId10"/>
    <p:sldId id="264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4" autoAdjust="0"/>
    <p:restoredTop sz="94581" autoAdjust="0"/>
  </p:normalViewPr>
  <p:slideViewPr>
    <p:cSldViewPr>
      <p:cViewPr varScale="1">
        <p:scale>
          <a:sx n="64" d="100"/>
          <a:sy n="64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0EB56-A4AA-45F2-9DDE-919E029EDD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BCADC-1D10-4D20-89D1-879EE35CCF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AAD8E-E7B1-48D0-AEE8-0CBFFA7A96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2A22E3-9D0A-4F00-A009-52E84957C8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924C12-A975-473E-87BD-76C73430C4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E749D-FE32-4E40-8B36-C2F8C39F7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D7C02-B9E0-4D6D-8091-0BD8D743B6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9149C-EFA9-4C36-9019-9157DD6D40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5272B-68A6-4B22-AA23-5203AF229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85318C-CDDD-4948-B34C-F6D9961284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6A223-B90E-491A-831E-367A35B251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3E73E-A9B0-4659-A997-299AC44D1D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83184-DD84-46BC-80BB-D13E941FBC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438192-4CB1-4860-B505-7DFB50AA396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sz="3200"/>
              <a:t>On the Bias in Estimating Program Effects Using Clinic Based Data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/>
              <a:t>Ashu Handa</a:t>
            </a:r>
          </a:p>
          <a:p>
            <a:r>
              <a:rPr lang="en-US" sz="2000"/>
              <a:t>University of North Carolina at Chapel Hill</a:t>
            </a:r>
          </a:p>
          <a:p>
            <a:r>
              <a:rPr lang="en-US" sz="2400"/>
              <a:t>Mari-Carmen Huerta</a:t>
            </a:r>
          </a:p>
          <a:p>
            <a:r>
              <a:rPr lang="en-US" sz="2000"/>
              <a:t>London School of Economics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39" name="Rectangle 179"/>
          <p:cNvSpPr>
            <a:spLocks noChangeArrowheads="1"/>
          </p:cNvSpPr>
          <p:nvPr/>
        </p:nvSpPr>
        <p:spPr bwMode="auto">
          <a:xfrm>
            <a:off x="0" y="6707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709" name="Group 349"/>
          <p:cNvGraphicFramePr>
            <a:graphicFrameLocks noGrp="1"/>
          </p:cNvGraphicFramePr>
          <p:nvPr/>
        </p:nvGraphicFramePr>
        <p:xfrm>
          <a:off x="1600200" y="914400"/>
          <a:ext cx="6096000" cy="5106988"/>
        </p:xfrm>
        <a:graphic>
          <a:graphicData uri="http://schemas.openxmlformats.org/drawingml/2006/table">
            <a:tbl>
              <a:tblPr/>
              <a:tblGrid>
                <a:gridCol w="1905000"/>
                <a:gridCol w="944563"/>
                <a:gridCol w="990600"/>
                <a:gridCol w="1036637"/>
                <a:gridCol w="1219200"/>
              </a:tblGrid>
              <a:tr h="27146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OLS Estimates of Exposure Time on Growth: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Interactions with 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Sample: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Fully Exposed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Log(exposure)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Log(exposure) x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0-4 months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excluded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5-11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12-17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1.59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18-23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24-36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37-48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0.862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R-sq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191000"/>
            <a:ext cx="8229600" cy="1935163"/>
          </a:xfrm>
        </p:spPr>
        <p:txBody>
          <a:bodyPr/>
          <a:lstStyle/>
          <a:p>
            <a:r>
              <a:rPr lang="en-US" sz="2400"/>
              <a:t>Non-experimental estimates relative to benchmark</a:t>
            </a:r>
          </a:p>
          <a:p>
            <a:pPr lvl="1"/>
            <a:r>
              <a:rPr lang="en-US" sz="2000"/>
              <a:t>20% for 12-36 age group</a:t>
            </a:r>
          </a:p>
          <a:p>
            <a:pPr lvl="1"/>
            <a:r>
              <a:rPr lang="en-US" sz="2000"/>
              <a:t>25% for 12-48 age group</a:t>
            </a:r>
          </a:p>
          <a:p>
            <a:pPr lvl="1"/>
            <a:r>
              <a:rPr lang="en-US" sz="2000"/>
              <a:t>40% for 12-36 age group using listed treatment</a:t>
            </a:r>
            <a:endParaRPr lang="en-US" sz="2400"/>
          </a:p>
        </p:txBody>
      </p:sp>
      <p:graphicFrame>
        <p:nvGraphicFramePr>
          <p:cNvPr id="21624" name="Group 120"/>
          <p:cNvGraphicFramePr>
            <a:graphicFrameLocks noGrp="1"/>
          </p:cNvGraphicFramePr>
          <p:nvPr>
            <p:ph sz="half" idx="1"/>
          </p:nvPr>
        </p:nvGraphicFramePr>
        <p:xfrm>
          <a:off x="457200" y="914400"/>
          <a:ext cx="7924800" cy="2898775"/>
        </p:xfrm>
        <a:graphic>
          <a:graphicData uri="http://schemas.openxmlformats.org/drawingml/2006/table">
            <a:tbl>
              <a:tblPr/>
              <a:tblGrid>
                <a:gridCol w="1371600"/>
                <a:gridCol w="1143000"/>
                <a:gridCol w="1066800"/>
                <a:gridCol w="1066800"/>
                <a:gridCol w="990600"/>
                <a:gridCol w="1143000"/>
                <a:gridCol w="1143000"/>
              </a:tblGrid>
              <a:tr h="322263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Comparison of point estimates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BH Experimental Sample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Non-Experimental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Age group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12-36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12-48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12-36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0-48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12-48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12-36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Beta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 Listed instead of actual treatment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** Difference in predicted means using regression equation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*** Coefficient of dummy variable indicating whether child ever exposed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Clinic based estimates significantly lower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20% to 40% depending on specification</a:t>
            </a:r>
          </a:p>
          <a:p>
            <a:pPr>
              <a:lnSpc>
                <a:spcPct val="90000"/>
              </a:lnSpc>
            </a:pPr>
            <a:r>
              <a:rPr lang="en-US" sz="2800"/>
              <a:t>Downward bias due to measurement error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Listed treatment not equal to actual treatment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Listed treatment measures average impact of total program—different concept</a:t>
            </a:r>
          </a:p>
          <a:p>
            <a:pPr>
              <a:lnSpc>
                <a:spcPct val="90000"/>
              </a:lnSpc>
            </a:pPr>
            <a:r>
              <a:rPr lang="en-US" sz="2800"/>
              <a:t>Omitted variable bias reduces estimate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Omitted control variables (not used in clinic-based study) positively related to participation but negatively related to growth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Leads to downward bias in non-experimental impact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So how reliable is the non-experimental estimate?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glass is half empty</a:t>
            </a:r>
          </a:p>
          <a:p>
            <a:pPr lvl="1"/>
            <a:r>
              <a:rPr lang="en-US" sz="2000"/>
              <a:t>Estimates are positive, but significantly lower than benchmark</a:t>
            </a:r>
          </a:p>
          <a:p>
            <a:pPr lvl="1"/>
            <a:r>
              <a:rPr lang="en-US" sz="2000"/>
              <a:t>Leads to conclusion that program less effective than it actually is</a:t>
            </a:r>
          </a:p>
          <a:p>
            <a:r>
              <a:rPr lang="en-US" sz="2800"/>
              <a:t>The glass is half full</a:t>
            </a:r>
          </a:p>
          <a:p>
            <a:pPr lvl="1"/>
            <a:r>
              <a:rPr lang="en-US" sz="2000"/>
              <a:t>Gives positive and significant estimates</a:t>
            </a:r>
          </a:p>
          <a:p>
            <a:pPr lvl="1"/>
            <a:r>
              <a:rPr lang="en-US" sz="2000"/>
              <a:t>Cost of measuring impact is virtually zero</a:t>
            </a:r>
          </a:p>
          <a:p>
            <a:pPr lvl="1"/>
            <a:r>
              <a:rPr lang="en-US" sz="2000"/>
              <a:t>Understanding program operation allows assessment of nature of bias</a:t>
            </a:r>
          </a:p>
          <a:p>
            <a:r>
              <a:rPr lang="en-US" sz="2800"/>
              <a:t>How close do we really need to be for policy?</a:t>
            </a:r>
          </a:p>
          <a:p>
            <a:pPr lvl="1">
              <a:buFontTx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Can clinic based data give good estimates of program impact?</a:t>
            </a:r>
          </a:p>
          <a:p>
            <a:pPr lvl="1"/>
            <a:r>
              <a:rPr lang="en-US" sz="2400"/>
              <a:t>Most large scale nutrition interventions do not have accompanying social experiment</a:t>
            </a:r>
          </a:p>
          <a:p>
            <a:pPr lvl="2"/>
            <a:r>
              <a:rPr lang="en-US" sz="2000"/>
              <a:t>Nature of program; costs; political constraints</a:t>
            </a:r>
          </a:p>
          <a:p>
            <a:pPr lvl="1"/>
            <a:r>
              <a:rPr lang="en-US" sz="2400"/>
              <a:t>Clinic based data on nutritional status is available virtually everywhere</a:t>
            </a:r>
          </a:p>
          <a:p>
            <a:pPr lvl="1"/>
            <a:r>
              <a:rPr lang="en-US" sz="2400"/>
              <a:t>Useful to know whether these data can be used for program evaluation</a:t>
            </a:r>
          </a:p>
          <a:p>
            <a:pPr lvl="1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Approach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Compare non-experimental and experimental estimates of program impact</a:t>
            </a:r>
          </a:p>
          <a:p>
            <a:r>
              <a:rPr lang="en-US" sz="2800"/>
              <a:t>Intervention: Progresa</a:t>
            </a:r>
          </a:p>
          <a:p>
            <a:pPr lvl="1"/>
            <a:r>
              <a:rPr lang="en-US" sz="2400"/>
              <a:t>Experimental estimates of impact on child height already exist</a:t>
            </a:r>
          </a:p>
          <a:p>
            <a:pPr lvl="1"/>
            <a:r>
              <a:rPr lang="en-US" sz="2400"/>
              <a:t>Derive non-experimental estimate using data on beneficiaries from health clinics </a:t>
            </a:r>
          </a:p>
          <a:p>
            <a:pPr lvl="1"/>
            <a:r>
              <a:rPr lang="en-US" sz="2400"/>
              <a:t>Compare the two estimates to assess bias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Experiments?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Randomly selected comparison group allows for</a:t>
            </a:r>
          </a:p>
          <a:p>
            <a:pPr lvl="1"/>
            <a:r>
              <a:rPr lang="en-US" sz="2400"/>
              <a:t>Control of observed characteristics that might affect outcome</a:t>
            </a:r>
          </a:p>
          <a:p>
            <a:pPr lvl="1"/>
            <a:r>
              <a:rPr lang="en-US" sz="2400"/>
              <a:t>Control of </a:t>
            </a:r>
            <a:r>
              <a:rPr lang="en-US" sz="2400" u="sng"/>
              <a:t>unobserved</a:t>
            </a:r>
            <a:r>
              <a:rPr lang="en-US" sz="2400"/>
              <a:t> characteristics that might affect outcome (selection bias)</a:t>
            </a:r>
          </a:p>
          <a:p>
            <a:pPr lvl="2"/>
            <a:r>
              <a:rPr lang="en-US" sz="2000"/>
              <a:t>Less of a problem in a mandatory program such as Progresa</a:t>
            </a:r>
          </a:p>
          <a:p>
            <a:r>
              <a:rPr lang="en-US" sz="2800"/>
              <a:t>Bias caused by using non-experimental comparison group may be </a:t>
            </a:r>
            <a:r>
              <a:rPr lang="en-US" sz="2800" u="sng"/>
              <a:t>negative</a:t>
            </a:r>
            <a:r>
              <a:rPr lang="en-US" sz="2800"/>
              <a:t> or </a:t>
            </a:r>
            <a:r>
              <a:rPr lang="en-US" sz="2800" u="sng"/>
              <a:t>positive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Summary of Experimental Results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Gertler et.al. and Behrman &amp; Hoddinott (BH)</a:t>
            </a:r>
          </a:p>
          <a:p>
            <a:pPr lvl="1"/>
            <a:r>
              <a:rPr lang="en-US" sz="2000"/>
              <a:t>Use same basic data set; two measurements 12-16 months apart</a:t>
            </a:r>
          </a:p>
          <a:p>
            <a:pPr lvl="1"/>
            <a:r>
              <a:rPr lang="en-US" sz="2000"/>
              <a:t>Sample is kids age 12-36 months at baseline</a:t>
            </a:r>
          </a:p>
          <a:p>
            <a:pPr lvl="1"/>
            <a:r>
              <a:rPr lang="en-US" sz="2000"/>
              <a:t>Gertler: Estimates growth in height in cms</a:t>
            </a:r>
          </a:p>
          <a:p>
            <a:pPr lvl="1"/>
            <a:r>
              <a:rPr lang="en-US" sz="2000"/>
              <a:t>BH: Estimate growth in height measured by z-score</a:t>
            </a:r>
          </a:p>
          <a:p>
            <a:pPr lvl="1"/>
            <a:r>
              <a:rPr lang="en-US" sz="2000"/>
              <a:t>Both include child, household and community level control variables</a:t>
            </a:r>
          </a:p>
          <a:p>
            <a:pPr lvl="1"/>
            <a:r>
              <a:rPr lang="en-US" sz="2000"/>
              <a:t>Both report positive and significant estimates in the range of 15% of mean growth (1 cm per year)</a:t>
            </a:r>
          </a:p>
          <a:p>
            <a:pPr lvl="1"/>
            <a:r>
              <a:rPr lang="en-US" sz="2000"/>
              <a:t>Gertler: Only impact is on kids 12-17 months of 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Clinic Based Sample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Individual data from all Progresa clinics between end 1997 and end 1999</a:t>
            </a:r>
          </a:p>
          <a:p>
            <a:pPr>
              <a:lnSpc>
                <a:spcPct val="90000"/>
              </a:lnSpc>
            </a:pPr>
            <a:r>
              <a:rPr lang="en-US" sz="2800"/>
              <a:t>Different dates of incorporation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Use to identify program impact</a:t>
            </a:r>
          </a:p>
          <a:p>
            <a:pPr>
              <a:lnSpc>
                <a:spcPct val="90000"/>
              </a:lnSpc>
            </a:pPr>
            <a:r>
              <a:rPr lang="en-US" sz="2800"/>
              <a:t>Select kids with two measures of height taken 6-18 months apart (median=13 months)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Measure 1 in early 1998; measure 2 in early 1999</a:t>
            </a:r>
          </a:p>
          <a:p>
            <a:pPr>
              <a:lnSpc>
                <a:spcPct val="90000"/>
              </a:lnSpc>
            </a:pPr>
            <a:r>
              <a:rPr lang="en-US" sz="2800"/>
              <a:t>Estimate growth in height measured by z-score (same as BH)</a:t>
            </a:r>
          </a:p>
          <a:p>
            <a:pPr>
              <a:lnSpc>
                <a:spcPct val="90000"/>
              </a:lnSpc>
            </a:pPr>
            <a:r>
              <a:rPr lang="en-US" sz="2800"/>
              <a:t>Kids 0-48 months of age; no control variables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Identification Strategy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24000"/>
            <a:ext cx="8229600" cy="1676400"/>
          </a:xfrm>
        </p:spPr>
        <p:txBody>
          <a:bodyPr/>
          <a:lstStyle/>
          <a:p>
            <a:r>
              <a:rPr lang="en-US" sz="2400"/>
              <a:t>Use child’s incorporation date to define length of exposure to program (define 9 groups) </a:t>
            </a:r>
          </a:p>
          <a:p>
            <a:r>
              <a:rPr lang="en-US" sz="2400"/>
              <a:t>Selection problem – ‘control’ group initially healthier</a:t>
            </a:r>
          </a:p>
          <a:p>
            <a:pPr lvl="1"/>
            <a:r>
              <a:rPr lang="en-US" sz="2000"/>
              <a:t>Growth specification will eliminate some bias</a:t>
            </a:r>
          </a:p>
        </p:txBody>
      </p:sp>
      <p:graphicFrame>
        <p:nvGraphicFramePr>
          <p:cNvPr id="8253" name="Group 61"/>
          <p:cNvGraphicFramePr>
            <a:graphicFrameLocks noGrp="1"/>
          </p:cNvGraphicFramePr>
          <p:nvPr>
            <p:ph sz="half" idx="2"/>
          </p:nvPr>
        </p:nvGraphicFramePr>
        <p:xfrm>
          <a:off x="609600" y="3657600"/>
          <a:ext cx="8229600" cy="2206625"/>
        </p:xfrm>
        <a:graphic>
          <a:graphicData uri="http://schemas.openxmlformats.org/drawingml/2006/table">
            <a:tbl>
              <a:tblPr/>
              <a:tblGrid>
                <a:gridCol w="2209800"/>
                <a:gridCol w="1905000"/>
                <a:gridCol w="2057400"/>
                <a:gridCol w="2057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Full Exposure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Partial Exposure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 Exposure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Initial HAZ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-1.30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Growth in  HAZ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-0.082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Age in months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Exposure in months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of sample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Estimation</a:t>
            </a:r>
          </a:p>
        </p:txBody>
      </p:sp>
      <p:pic>
        <p:nvPicPr>
          <p:cNvPr id="6156" name="Picture 1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2209800"/>
            <a:ext cx="6019800" cy="4038600"/>
          </a:xfrm>
          <a:noFill/>
          <a:ln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>
            <p:ph sz="half" idx="1"/>
          </p:nvPr>
        </p:nvGraphicFramePr>
        <p:xfrm>
          <a:off x="609600" y="1524000"/>
          <a:ext cx="7848600" cy="533400"/>
        </p:xfrm>
        <a:graphic>
          <a:graphicData uri="http://schemas.openxmlformats.org/presentationml/2006/ole">
            <p:oleObj spid="_x0000_s6157" name="Equation" r:id="rId4" imgW="35431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74" name="Group 138"/>
          <p:cNvGraphicFramePr>
            <a:graphicFrameLocks noGrp="1"/>
          </p:cNvGraphicFramePr>
          <p:nvPr/>
        </p:nvGraphicFramePr>
        <p:xfrm>
          <a:off x="1600200" y="914400"/>
          <a:ext cx="6096000" cy="5141913"/>
        </p:xfrm>
        <a:graphic>
          <a:graphicData uri="http://schemas.openxmlformats.org/drawingml/2006/table">
            <a:tbl>
              <a:tblPr/>
              <a:tblGrid>
                <a:gridCol w="1600200"/>
                <a:gridCol w="1066800"/>
                <a:gridCol w="990600"/>
                <a:gridCol w="1219200"/>
                <a:gridCol w="1219200"/>
              </a:tblGrid>
              <a:tr h="27146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OLS Estimates of Exposure Time on Growth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Sample: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Full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Fully Exposed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Exposure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1-12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excluded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0.162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19-21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1.58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Obs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R-sq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755</Words>
  <Application>Microsoft Office PowerPoint</Application>
  <PresentationFormat>On-screen Show (4:3)</PresentationFormat>
  <Paragraphs>219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Default Design</vt:lpstr>
      <vt:lpstr>Microsoft Equation 3.0</vt:lpstr>
      <vt:lpstr>On the Bias in Estimating Program Effects Using Clinic Based Data</vt:lpstr>
      <vt:lpstr>Objective</vt:lpstr>
      <vt:lpstr>Approach</vt:lpstr>
      <vt:lpstr>Why Experiments?</vt:lpstr>
      <vt:lpstr>Summary of Experimental Results</vt:lpstr>
      <vt:lpstr>Clinic Based Sample</vt:lpstr>
      <vt:lpstr>Identification Strategy</vt:lpstr>
      <vt:lpstr>Estimation</vt:lpstr>
      <vt:lpstr>Slide 9</vt:lpstr>
      <vt:lpstr>Slide 10</vt:lpstr>
      <vt:lpstr>Slide 11</vt:lpstr>
      <vt:lpstr>Discussion</vt:lpstr>
      <vt:lpstr>So how reliable is the non-experimental estimate?</vt:lpstr>
    </vt:vector>
  </TitlesOfParts>
  <Company>UNC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Bias in Estimating Program Effects Using Clinic Based Data</dc:title>
  <dc:creator>UNC</dc:creator>
  <cp:lastModifiedBy>anarod</cp:lastModifiedBy>
  <cp:revision>30</cp:revision>
  <dcterms:created xsi:type="dcterms:W3CDTF">2003-11-05T00:19:32Z</dcterms:created>
  <dcterms:modified xsi:type="dcterms:W3CDTF">2010-07-11T03:26:37Z</dcterms:modified>
</cp:coreProperties>
</file>