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80" r:id="rId4"/>
    <p:sldId id="262" r:id="rId5"/>
    <p:sldId id="261" r:id="rId6"/>
    <p:sldId id="264" r:id="rId7"/>
    <p:sldId id="265" r:id="rId8"/>
    <p:sldId id="266" r:id="rId9"/>
    <p:sldId id="303" r:id="rId10"/>
    <p:sldId id="282" r:id="rId11"/>
    <p:sldId id="267" r:id="rId12"/>
    <p:sldId id="275" r:id="rId13"/>
    <p:sldId id="284" r:id="rId14"/>
    <p:sldId id="271" r:id="rId15"/>
    <p:sldId id="277" r:id="rId16"/>
    <p:sldId id="286" r:id="rId17"/>
    <p:sldId id="296" r:id="rId18"/>
    <p:sldId id="278" r:id="rId19"/>
    <p:sldId id="302" r:id="rId20"/>
    <p:sldId id="301" r:id="rId21"/>
    <p:sldId id="270" r:id="rId22"/>
    <p:sldId id="293" r:id="rId23"/>
    <p:sldId id="300" r:id="rId24"/>
    <p:sldId id="291" r:id="rId25"/>
    <p:sldId id="295" r:id="rId26"/>
    <p:sldId id="297" r:id="rId27"/>
    <p:sldId id="27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5" autoAdjust="0"/>
    <p:restoredTop sz="94660"/>
  </p:normalViewPr>
  <p:slideViewPr>
    <p:cSldViewPr>
      <p:cViewPr varScale="1">
        <p:scale>
          <a:sx n="63" d="100"/>
          <a:sy n="63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9BB88A-5003-47F0-99C7-5DEE74E58C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97CF1-29BB-4864-B949-0E737989A367}" type="slidenum">
              <a:rPr lang="en-US"/>
              <a:pPr/>
              <a:t>11</a:t>
            </a:fld>
            <a:endParaRPr 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I am going to contain today on is the presenting some of the results of question from phase I that could be relevant for the 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12B83-E442-4ADF-99B3-D61ADB4A3EAD}" type="slidenum">
              <a:rPr lang="en-US"/>
              <a:pPr/>
              <a:t>14</a:t>
            </a:fld>
            <a:endParaRPr lang="en-US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Budget is the most important government document- tradeoffs conflict/resolution and government talking to itself. 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91E365-0BA1-44AF-806A-286AA38913DC}" type="slidenum">
              <a:rPr lang="en-US"/>
              <a:pPr/>
              <a:t>16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5225" y="687388"/>
            <a:ext cx="4418013" cy="3313112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692650"/>
            <a:ext cx="4978400" cy="252413"/>
          </a:xfrm>
        </p:spPr>
        <p:txBody>
          <a:bodyPr lIns="85894" tIns="42947" rIns="85894" bIns="429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F44DB-F3EC-44F4-AF2E-D20CE8B1C127}" type="slidenum">
              <a:rPr lang="en-US"/>
              <a:pPr/>
              <a:t>20</a:t>
            </a:fld>
            <a:endParaRPr lang="en-US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5225" y="687388"/>
            <a:ext cx="4418013" cy="3313112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692650"/>
            <a:ext cx="4978400" cy="252413"/>
          </a:xfrm>
        </p:spPr>
        <p:txBody>
          <a:bodyPr lIns="85894" tIns="42947" rIns="85894" bIns="42947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33060-E4CD-433F-9860-85FB3BB1B8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CBF8D-E585-4B8C-8659-B0636737E9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BE2FF-6893-437D-91B7-0DEA9ADBE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873481-88AC-4844-B5EE-7EE6881661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C3DDAA-9B8C-4E56-B588-84548B13A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06916F-8C86-4A3C-A942-CC28D4A4E9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2399D8-B847-426C-83AF-C978E1C162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4F1BC-1E47-43CD-86A2-9F89FF9437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1CAC1-65A1-462B-B475-D5E80A362B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EF5BD-713E-4F84-AED4-7772B849F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79364-0180-47D6-A7ED-12CE3E5CD1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347CA-39A6-4515-8E97-B9BAE7C37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6C402-87C1-4230-B492-C77A26181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CC81E-6196-4F46-B1DB-8A0DD93466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0AF3E-0CE4-4CA5-A221-D1A4F4C575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B5B72B-6A0C-448C-901E-49EE214683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0A82-C1F5-4935-B8DD-995B13DEC4A2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0"/>
            <a:ext cx="8382000" cy="2286000"/>
          </a:xfrm>
        </p:spPr>
        <p:txBody>
          <a:bodyPr/>
          <a:lstStyle/>
          <a:p>
            <a:r>
              <a:rPr lang="en-GB" sz="3200" b="1">
                <a:latin typeface="Times New Roman" pitchFamily="18" charset="0"/>
              </a:rPr>
              <a:t>OECD Budgeting at a Glance in Latin American Countries: OECD Database on Budgetary Institutions, Practices and Procedures</a:t>
            </a:r>
            <a:br>
              <a:rPr lang="en-GB" sz="3200" b="1">
                <a:latin typeface="Times New Roman" pitchFamily="18" charset="0"/>
              </a:rPr>
            </a:br>
            <a:r>
              <a:rPr lang="en-GB" sz="3200" b="1">
                <a:latin typeface="Times New Roman" pitchFamily="18" charset="0"/>
              </a:rPr>
              <a:t>Version 1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229600" cy="2133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000" b="1">
                <a:latin typeface="Times New Roman" pitchFamily="18" charset="0"/>
              </a:rPr>
              <a:t>Teresa Curristine, </a:t>
            </a:r>
          </a:p>
          <a:p>
            <a:pPr>
              <a:lnSpc>
                <a:spcPct val="80000"/>
              </a:lnSpc>
            </a:pPr>
            <a:r>
              <a:rPr lang="en-US" sz="2000" b="1">
                <a:latin typeface="Times New Roman" pitchFamily="18" charset="0"/>
              </a:rPr>
              <a:t>Budgeting and Public Expenditures Division, </a:t>
            </a:r>
          </a:p>
          <a:p>
            <a:pPr>
              <a:lnSpc>
                <a:spcPct val="80000"/>
              </a:lnSpc>
            </a:pPr>
            <a:r>
              <a:rPr lang="en-US" sz="2000" b="1">
                <a:latin typeface="Times New Roman" pitchFamily="18" charset="0"/>
              </a:rPr>
              <a:t>Public Governance Directorate, OECD</a:t>
            </a:r>
          </a:p>
          <a:p>
            <a:pPr>
              <a:lnSpc>
                <a:spcPct val="80000"/>
              </a:lnSpc>
            </a:pPr>
            <a:endParaRPr lang="en-US" sz="2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b="1"/>
              <a:t>	</a:t>
            </a:r>
            <a:r>
              <a:rPr lang="en-US" sz="2000" b="1">
                <a:latin typeface="Times New Roman" pitchFamily="18" charset="0"/>
              </a:rPr>
              <a:t>Inter-American development Bank Regional Policy Dialogue: 		IADB May 8-9 2006</a:t>
            </a:r>
            <a:r>
              <a:rPr lang="en-US" sz="2000" b="1"/>
              <a:t>			</a:t>
            </a:r>
            <a:endParaRPr lang="en-US" sz="2000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4000" cy="600075"/>
            <a:chOff x="0" y="824"/>
            <a:chExt cx="5760" cy="378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824"/>
              <a:ext cx="5760" cy="3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3078" name="Picture 6" descr="oecd_full"/>
            <p:cNvPicPr>
              <a:picLocks noChangeAspect="1" noChangeArrowheads="1"/>
            </p:cNvPicPr>
            <p:nvPr/>
          </p:nvPicPr>
          <p:blipFill>
            <a:blip r:embed="rId2" cstate="print"/>
            <a:srcRect l="14035"/>
            <a:stretch>
              <a:fillRect/>
            </a:stretch>
          </p:blipFill>
          <p:spPr bwMode="auto">
            <a:xfrm>
              <a:off x="171" y="868"/>
              <a:ext cx="4288" cy="105"/>
            </a:xfrm>
            <a:prstGeom prst="rect">
              <a:avLst/>
            </a:prstGeom>
            <a:noFill/>
          </p:spPr>
        </p:pic>
        <p:pic>
          <p:nvPicPr>
            <p:cNvPr id="3079" name="Picture 7" descr="oecd"/>
            <p:cNvPicPr>
              <a:picLocks noChangeAspect="1" noChangeArrowheads="1"/>
            </p:cNvPicPr>
            <p:nvPr/>
          </p:nvPicPr>
          <p:blipFill>
            <a:blip r:embed="rId3" cstate="print"/>
            <a:srcRect b="22223"/>
            <a:stretch>
              <a:fillRect/>
            </a:stretch>
          </p:blipFill>
          <p:spPr bwMode="auto">
            <a:xfrm>
              <a:off x="27" y="950"/>
              <a:ext cx="900" cy="252"/>
            </a:xfrm>
            <a:prstGeom prst="rect">
              <a:avLst/>
            </a:prstGeom>
            <a:noFill/>
          </p:spPr>
        </p:pic>
      </p:grpSp>
      <p:pic>
        <p:nvPicPr>
          <p:cNvPr id="3080" name="Picture 8" descr="bilingualcolour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0088" y="6207125"/>
            <a:ext cx="1824037" cy="33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ED64-450A-4F40-996C-EAA1DF2EFAAD}" type="slidenum">
              <a:rPr lang="en-US"/>
              <a:pPr/>
              <a:t>10</a:t>
            </a:fld>
            <a:endParaRPr 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762000" y="2514600"/>
            <a:ext cx="7924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400">
                <a:latin typeface="Times New Roman" pitchFamily="18" charset="0"/>
              </a:rPr>
              <a:t>2) Content of OECD Survey</a:t>
            </a: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0" y="0"/>
            <a:ext cx="9144000" cy="600075"/>
            <a:chOff x="0" y="824"/>
            <a:chExt cx="5760" cy="378"/>
          </a:xfrm>
        </p:grpSpPr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0" y="824"/>
              <a:ext cx="5760" cy="3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39941" name="Picture 5" descr="oecd_full"/>
            <p:cNvPicPr>
              <a:picLocks noChangeAspect="1" noChangeArrowheads="1"/>
            </p:cNvPicPr>
            <p:nvPr/>
          </p:nvPicPr>
          <p:blipFill>
            <a:blip r:embed="rId2" cstate="print"/>
            <a:srcRect l="14035"/>
            <a:stretch>
              <a:fillRect/>
            </a:stretch>
          </p:blipFill>
          <p:spPr bwMode="auto">
            <a:xfrm>
              <a:off x="171" y="868"/>
              <a:ext cx="4288" cy="105"/>
            </a:xfrm>
            <a:prstGeom prst="rect">
              <a:avLst/>
            </a:prstGeom>
            <a:noFill/>
          </p:spPr>
        </p:pic>
        <p:pic>
          <p:nvPicPr>
            <p:cNvPr id="39942" name="Picture 6" descr="oecd"/>
            <p:cNvPicPr>
              <a:picLocks noChangeAspect="1" noChangeArrowheads="1"/>
            </p:cNvPicPr>
            <p:nvPr/>
          </p:nvPicPr>
          <p:blipFill>
            <a:blip r:embed="rId3" cstate="print"/>
            <a:srcRect b="22223"/>
            <a:stretch>
              <a:fillRect/>
            </a:stretch>
          </p:blipFill>
          <p:spPr bwMode="auto">
            <a:xfrm>
              <a:off x="27" y="950"/>
              <a:ext cx="900" cy="252"/>
            </a:xfrm>
            <a:prstGeom prst="rect">
              <a:avLst/>
            </a:prstGeom>
            <a:noFill/>
          </p:spPr>
        </p:pic>
      </p:grpSp>
      <p:pic>
        <p:nvPicPr>
          <p:cNvPr id="39943" name="Picture 7" descr="bilingualcolour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0088" y="6207125"/>
            <a:ext cx="1824037" cy="33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8E2D-A35E-4AA4-AAC5-D53E4BF26A81}" type="slidenum">
              <a:rPr lang="en-US"/>
              <a:pPr/>
              <a:t>11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 New Roman" pitchFamily="18" charset="0"/>
              </a:rPr>
              <a:t>Overview of Database Content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8305800" cy="4906963"/>
          </a:xfrm>
        </p:spPr>
        <p:txBody>
          <a:bodyPr/>
          <a:lstStyle/>
          <a:p>
            <a:r>
              <a:rPr lang="en-GB">
                <a:latin typeface="Times New Roman" pitchFamily="18" charset="0"/>
              </a:rPr>
              <a:t>Nearly 100 questions covering different stages of budget process and budgetary institutions</a:t>
            </a:r>
          </a:p>
          <a:p>
            <a:r>
              <a:rPr lang="en-GB">
                <a:latin typeface="Times New Roman" pitchFamily="18" charset="0"/>
              </a:rPr>
              <a:t>Different stages of budget process </a:t>
            </a:r>
          </a:p>
          <a:p>
            <a:pPr lvl="1"/>
            <a:r>
              <a:rPr lang="en-GB" sz="3200">
                <a:latin typeface="Times New Roman" pitchFamily="18" charset="0"/>
              </a:rPr>
              <a:t>Preparation  and Formulation </a:t>
            </a:r>
          </a:p>
          <a:p>
            <a:pPr lvl="1"/>
            <a:r>
              <a:rPr lang="en-GB" sz="3200">
                <a:latin typeface="Times New Roman" pitchFamily="18" charset="0"/>
              </a:rPr>
              <a:t>Approval</a:t>
            </a:r>
          </a:p>
          <a:p>
            <a:pPr lvl="1"/>
            <a:r>
              <a:rPr lang="en-GB" sz="3200">
                <a:latin typeface="Times New Roman" pitchFamily="18" charset="0"/>
              </a:rPr>
              <a:t>Execution and Flexibility</a:t>
            </a:r>
          </a:p>
          <a:p>
            <a:pPr lvl="1"/>
            <a:r>
              <a:rPr lang="en-GB" sz="3200">
                <a:latin typeface="Times New Roman" pitchFamily="18" charset="0"/>
              </a:rPr>
              <a:t>Accountability and control</a:t>
            </a:r>
          </a:p>
          <a:p>
            <a:pPr>
              <a:buFontTx/>
              <a:buNone/>
            </a:pPr>
            <a:r>
              <a:rPr lang="en-GB" sz="2800">
                <a:latin typeface="Times New Roman" pitchFamily="18" charset="0"/>
              </a:rPr>
              <a:t>									</a:t>
            </a:r>
            <a:endParaRPr lang="en-US" sz="2800">
              <a:latin typeface="Times New Roman" pitchFamily="18" charset="0"/>
            </a:endParaRPr>
          </a:p>
        </p:txBody>
      </p:sp>
      <p:pic>
        <p:nvPicPr>
          <p:cNvPr id="13316" name="Picture 4" descr="bilingualcolourlogo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72400" y="6477000"/>
            <a:ext cx="1219200" cy="225425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9796-C45F-4221-BF4F-657390B3026D}" type="slidenum">
              <a:rPr lang="en-US"/>
              <a:pPr/>
              <a:t>12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latin typeface="Times New Roman" pitchFamily="18" charset="0"/>
              </a:rPr>
              <a:t>Budgetary Institutions</a:t>
            </a:r>
            <a:endParaRPr lang="en-US" sz="4000" b="1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458200" cy="4449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>
                <a:latin typeface="Times New Roman" pitchFamily="18" charset="0"/>
              </a:rPr>
              <a:t>Constitutional/Institutional framework</a:t>
            </a:r>
          </a:p>
          <a:p>
            <a:pPr lvl="1">
              <a:lnSpc>
                <a:spcPct val="80000"/>
              </a:lnSpc>
            </a:pPr>
            <a:r>
              <a:rPr lang="en-GB" sz="3200">
                <a:latin typeface="Times New Roman" pitchFamily="18" charset="0"/>
              </a:rPr>
              <a:t>Budget laws</a:t>
            </a:r>
          </a:p>
          <a:p>
            <a:pPr lvl="1">
              <a:lnSpc>
                <a:spcPct val="80000"/>
              </a:lnSpc>
            </a:pPr>
            <a:r>
              <a:rPr lang="en-GB" sz="3200">
                <a:latin typeface="Times New Roman" pitchFamily="18" charset="0"/>
              </a:rPr>
              <a:t>Role of legislature in budget process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GB" sz="32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GB">
                <a:latin typeface="Times New Roman" pitchFamily="18" charset="0"/>
              </a:rPr>
              <a:t>Rules and Procedures </a:t>
            </a:r>
          </a:p>
          <a:p>
            <a:pPr lvl="1">
              <a:lnSpc>
                <a:spcPct val="80000"/>
              </a:lnSpc>
            </a:pPr>
            <a:r>
              <a:rPr lang="en-GB" sz="3200">
                <a:latin typeface="Times New Roman" pitchFamily="18" charset="0"/>
              </a:rPr>
              <a:t>Fiscal rules</a:t>
            </a:r>
          </a:p>
          <a:p>
            <a:pPr lvl="1">
              <a:lnSpc>
                <a:spcPct val="80000"/>
              </a:lnSpc>
            </a:pPr>
            <a:r>
              <a:rPr lang="en-GB" sz="3200">
                <a:latin typeface="Times New Roman" pitchFamily="18" charset="0"/>
              </a:rPr>
              <a:t>Medium term frameworks</a:t>
            </a:r>
          </a:p>
          <a:p>
            <a:pPr lvl="1">
              <a:lnSpc>
                <a:spcPct val="80000"/>
              </a:lnSpc>
            </a:pPr>
            <a:r>
              <a:rPr lang="en-GB" sz="3200">
                <a:latin typeface="Times New Roman" pitchFamily="18" charset="0"/>
              </a:rPr>
              <a:t>Spending controls </a:t>
            </a:r>
          </a:p>
          <a:p>
            <a:pPr lvl="1">
              <a:lnSpc>
                <a:spcPct val="80000"/>
              </a:lnSpc>
            </a:pPr>
            <a:r>
              <a:rPr lang="en-GB" sz="3200">
                <a:latin typeface="Times New Roman" pitchFamily="18" charset="0"/>
              </a:rPr>
              <a:t>Performance measures and evaluation </a:t>
            </a:r>
          </a:p>
          <a:p>
            <a:pPr lvl="1">
              <a:lnSpc>
                <a:spcPct val="80000"/>
              </a:lnSpc>
            </a:pPr>
            <a:r>
              <a:rPr lang="en-GB" sz="3200">
                <a:latin typeface="Times New Roman" pitchFamily="18" charset="0"/>
              </a:rPr>
              <a:t>Accrual accounting</a:t>
            </a:r>
          </a:p>
          <a:p>
            <a:pPr>
              <a:lnSpc>
                <a:spcPct val="80000"/>
              </a:lnSpc>
            </a:pPr>
            <a:endParaRPr lang="en-GB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GB" sz="21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GB" sz="7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GB" sz="700"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GB" sz="1000"/>
          </a:p>
          <a:p>
            <a:pPr lvl="1">
              <a:lnSpc>
                <a:spcPct val="80000"/>
              </a:lnSpc>
              <a:buFontTx/>
              <a:buNone/>
            </a:pPr>
            <a:endParaRPr lang="en-GB" sz="1000"/>
          </a:p>
          <a:p>
            <a:pPr lvl="1">
              <a:lnSpc>
                <a:spcPct val="80000"/>
              </a:lnSpc>
              <a:buFontTx/>
              <a:buNone/>
            </a:pPr>
            <a:endParaRPr lang="en-GB" sz="1000"/>
          </a:p>
          <a:p>
            <a:pPr lvl="1">
              <a:lnSpc>
                <a:spcPct val="80000"/>
              </a:lnSpc>
            </a:pPr>
            <a:endParaRPr lang="en-GB" sz="1000"/>
          </a:p>
          <a:p>
            <a:pPr>
              <a:lnSpc>
                <a:spcPct val="80000"/>
              </a:lnSpc>
              <a:buFontTx/>
              <a:buNone/>
            </a:pPr>
            <a:r>
              <a:rPr lang="en-GB" sz="700"/>
              <a:t>	</a:t>
            </a:r>
            <a:endParaRPr lang="en-US" sz="700"/>
          </a:p>
        </p:txBody>
      </p:sp>
      <p:pic>
        <p:nvPicPr>
          <p:cNvPr id="27652" name="Picture 4" descr="bilingualcolourlogo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43800" y="6451600"/>
            <a:ext cx="1219200" cy="227013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BC3D-572E-4F70-AD8B-A03B4333FEB7}" type="slidenum">
              <a:rPr lang="en-US"/>
              <a:pPr/>
              <a:t>13</a:t>
            </a:fld>
            <a:endParaRPr lang="en-US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1000" y="2133600"/>
            <a:ext cx="85344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400" b="1">
                <a:latin typeface="Times New Roman" pitchFamily="18" charset="0"/>
              </a:rPr>
              <a:t>3) </a:t>
            </a:r>
            <a:r>
              <a:rPr lang="en-GB" sz="4400" b="1">
                <a:latin typeface="Times New Roman" pitchFamily="18" charset="0"/>
              </a:rPr>
              <a:t>Budgetary Institutions and Reforms: Preliminary Results from Latin American countries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3600">
              <a:latin typeface="Times New Roman" pitchFamily="18" charset="0"/>
            </a:endParaRP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0" y="0"/>
            <a:ext cx="9144000" cy="600075"/>
            <a:chOff x="0" y="824"/>
            <a:chExt cx="5760" cy="378"/>
          </a:xfrm>
        </p:grpSpPr>
        <p:sp>
          <p:nvSpPr>
            <p:cNvPr id="41988" name="Rectangle 4"/>
            <p:cNvSpPr>
              <a:spLocks noChangeArrowheads="1"/>
            </p:cNvSpPr>
            <p:nvPr/>
          </p:nvSpPr>
          <p:spPr bwMode="auto">
            <a:xfrm>
              <a:off x="0" y="824"/>
              <a:ext cx="5760" cy="3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41989" name="Picture 5" descr="oecd_full"/>
            <p:cNvPicPr>
              <a:picLocks noChangeAspect="1" noChangeArrowheads="1"/>
            </p:cNvPicPr>
            <p:nvPr/>
          </p:nvPicPr>
          <p:blipFill>
            <a:blip r:embed="rId2" cstate="print"/>
            <a:srcRect l="14035"/>
            <a:stretch>
              <a:fillRect/>
            </a:stretch>
          </p:blipFill>
          <p:spPr bwMode="auto">
            <a:xfrm>
              <a:off x="171" y="868"/>
              <a:ext cx="4288" cy="105"/>
            </a:xfrm>
            <a:prstGeom prst="rect">
              <a:avLst/>
            </a:prstGeom>
            <a:noFill/>
          </p:spPr>
        </p:pic>
        <p:pic>
          <p:nvPicPr>
            <p:cNvPr id="41990" name="Picture 6" descr="oecd"/>
            <p:cNvPicPr>
              <a:picLocks noChangeAspect="1" noChangeArrowheads="1"/>
            </p:cNvPicPr>
            <p:nvPr/>
          </p:nvPicPr>
          <p:blipFill>
            <a:blip r:embed="rId3" cstate="print"/>
            <a:srcRect b="22223"/>
            <a:stretch>
              <a:fillRect/>
            </a:stretch>
          </p:blipFill>
          <p:spPr bwMode="auto">
            <a:xfrm>
              <a:off x="27" y="950"/>
              <a:ext cx="900" cy="252"/>
            </a:xfrm>
            <a:prstGeom prst="rect">
              <a:avLst/>
            </a:prstGeom>
            <a:noFill/>
          </p:spPr>
        </p:pic>
      </p:grpSp>
      <p:pic>
        <p:nvPicPr>
          <p:cNvPr id="41991" name="Picture 7" descr="bilingualcolour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0088" y="6207125"/>
            <a:ext cx="1824037" cy="33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A360F-051C-41D3-9C75-3CBEB288E087}" type="slidenum">
              <a:rPr lang="en-US"/>
              <a:pPr/>
              <a:t>14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latin typeface="Times New Roman" pitchFamily="18" charset="0"/>
              </a:rPr>
              <a:t>Functions of Budget systems – Process and institutions</a:t>
            </a:r>
            <a:endParaRPr lang="en-US" sz="4000" b="1"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382000" cy="4525963"/>
          </a:xfrm>
        </p:spPr>
        <p:txBody>
          <a:bodyPr/>
          <a:lstStyle/>
          <a:p>
            <a:r>
              <a:rPr lang="en-GB">
                <a:latin typeface="Times New Roman" pitchFamily="18" charset="0"/>
              </a:rPr>
              <a:t>To maintain aggregate fiscal discipline</a:t>
            </a:r>
          </a:p>
          <a:p>
            <a:r>
              <a:rPr lang="en-GB">
                <a:latin typeface="Times New Roman" pitchFamily="18" charset="0"/>
              </a:rPr>
              <a:t>To allocate resources in accordance with government priorities</a:t>
            </a:r>
          </a:p>
          <a:p>
            <a:r>
              <a:rPr lang="en-GB">
                <a:latin typeface="Times New Roman" pitchFamily="18" charset="0"/>
              </a:rPr>
              <a:t>To promote the efficient delivery of services</a:t>
            </a:r>
          </a:p>
          <a:p>
            <a:pPr>
              <a:buFontTx/>
              <a:buNone/>
            </a:pPr>
            <a:endParaRPr lang="en-GB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GB" i="1">
                <a:latin typeface="Times New Roman" pitchFamily="18" charset="0"/>
              </a:rPr>
              <a:t>Budget functions can work against each other </a:t>
            </a:r>
          </a:p>
          <a:p>
            <a:pPr>
              <a:buFontTx/>
              <a:buNone/>
            </a:pPr>
            <a:r>
              <a:rPr lang="en-GB" i="1">
                <a:latin typeface="Times New Roman" pitchFamily="18" charset="0"/>
              </a:rPr>
              <a:t>Reforms try to make functions work together</a:t>
            </a:r>
          </a:p>
          <a:p>
            <a:endParaRPr lang="en-US">
              <a:latin typeface="Times New Roman" pitchFamily="18" charset="0"/>
            </a:endParaRPr>
          </a:p>
        </p:txBody>
      </p:sp>
      <p:pic>
        <p:nvPicPr>
          <p:cNvPr id="21508" name="Picture 4" descr="bilingualcolourlogo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67600" y="6546850"/>
            <a:ext cx="1676400" cy="311150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F81-E67E-470F-82FE-66D7FA8D495F}" type="slidenum">
              <a:rPr lang="en-US"/>
              <a:pPr/>
              <a:t>15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latin typeface="Times New Roman" pitchFamily="18" charset="0"/>
              </a:rPr>
              <a:t>Result of Phase I of Questionnaire in LA Countries</a:t>
            </a:r>
            <a:endParaRPr lang="en-US" sz="4000" b="1"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8153400" cy="4068763"/>
          </a:xfrm>
        </p:spPr>
        <p:txBody>
          <a:bodyPr/>
          <a:lstStyle/>
          <a:p>
            <a:r>
              <a:rPr lang="en-GB" sz="3600">
                <a:latin typeface="Times New Roman" pitchFamily="18" charset="0"/>
              </a:rPr>
              <a:t>Common practices and procedures</a:t>
            </a:r>
          </a:p>
          <a:p>
            <a:r>
              <a:rPr lang="en-GB" sz="3600">
                <a:latin typeface="Times New Roman" pitchFamily="18" charset="0"/>
              </a:rPr>
              <a:t>Trends in reform of budgetary institutions- regional comparison</a:t>
            </a:r>
          </a:p>
          <a:p>
            <a:r>
              <a:rPr lang="en-GB" sz="3600">
                <a:latin typeface="Times New Roman" pitchFamily="18" charset="0"/>
              </a:rPr>
              <a:t>Possible theory testing</a:t>
            </a:r>
          </a:p>
          <a:p>
            <a:pPr>
              <a:buFontTx/>
              <a:buNone/>
            </a:pPr>
            <a:endParaRPr lang="en-US" sz="3600">
              <a:latin typeface="Times New Roman" pitchFamily="18" charset="0"/>
            </a:endParaRPr>
          </a:p>
        </p:txBody>
      </p:sp>
      <p:pic>
        <p:nvPicPr>
          <p:cNvPr id="31748" name="Picture 4" descr="bilingualcolourlogo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96200" y="6400800"/>
            <a:ext cx="1447800" cy="268288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E4D2-1A73-4A91-A3F9-1B4E614143CA}" type="slidenum">
              <a:rPr lang="en-US"/>
              <a:pPr/>
              <a:t>16</a:t>
            </a:fld>
            <a:endParaRPr lang="en-US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934200" cy="457200"/>
          </a:xfrm>
        </p:spPr>
        <p:txBody>
          <a:bodyPr/>
          <a:lstStyle/>
          <a:p>
            <a:r>
              <a:rPr lang="en-GB" sz="2800" b="1">
                <a:latin typeface="Times New Roman" pitchFamily="18" charset="0"/>
              </a:rPr>
              <a:t>Number of Professional Staff in Central Budget Authority</a:t>
            </a:r>
            <a:br>
              <a:rPr lang="en-GB" sz="2800" b="1">
                <a:latin typeface="Times New Roman" pitchFamily="18" charset="0"/>
              </a:rPr>
            </a:br>
            <a:r>
              <a:rPr lang="en-GB" sz="2800" b="1">
                <a:latin typeface="Times New Roman" pitchFamily="18" charset="0"/>
              </a:rPr>
              <a:t>(2005)</a:t>
            </a:r>
            <a:br>
              <a:rPr lang="en-GB" sz="2800" b="1">
                <a:latin typeface="Times New Roman" pitchFamily="18" charset="0"/>
              </a:rPr>
            </a:br>
            <a:endParaRPr lang="en-US" sz="2800" b="1">
              <a:latin typeface="Times New Roman" pitchFamily="18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28600" y="6248400"/>
            <a:ext cx="6477000" cy="431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63500" tIns="63500" rIns="63500" bIns="63500" anchor="b">
            <a:spAutoFit/>
          </a:bodyPr>
          <a:lstStyle/>
          <a:p>
            <a:pPr marL="762000" indent="-723900" eaLnBrk="0" hangingPunct="0"/>
            <a:r>
              <a:rPr lang="en-GB" sz="1000" b="1"/>
              <a:t>Note:	*Argentina reported 201-500 staff</a:t>
            </a:r>
          </a:p>
          <a:p>
            <a:pPr marL="762000" indent="-723900" eaLnBrk="0" hangingPunct="0"/>
            <a:r>
              <a:rPr lang="en-GB" sz="1000" b="1"/>
              <a:t>Source :	OECD Budget Practices and Procedures Survey, 2006</a:t>
            </a: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1066800" y="1295400"/>
          <a:ext cx="6900863" cy="4937125"/>
        </p:xfrm>
        <a:graphic>
          <a:graphicData uri="http://schemas.openxmlformats.org/presentationml/2006/ole">
            <p:oleObj spid="_x0000_s51204" name="Chart" r:id="rId4" imgW="5734202" imgH="4105351" progId="MSGraph.Chart.8">
              <p:embed followColorScheme="full"/>
            </p:oleObj>
          </a:graphicData>
        </a:graphic>
      </p:graphicFrame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28600" y="1676400"/>
            <a:ext cx="9715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 b="1">
                <a:solidFill>
                  <a:schemeClr val="tx2"/>
                </a:solidFill>
              </a:rPr>
              <a:t>Headcount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 flipH="1">
            <a:off x="8909050" y="0"/>
            <a:ext cx="2349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500" tIns="63500" rIns="63500" bIns="63500"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GB" sz="1200" b="1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6629400" y="1828800"/>
            <a:ext cx="1997075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90513" indent="-290513">
              <a:spcBef>
                <a:spcPct val="50000"/>
              </a:spcBef>
            </a:pPr>
            <a:endParaRPr lang="en-GB" sz="3200"/>
          </a:p>
          <a:p>
            <a:pPr marL="290513" indent="-290513">
              <a:spcBef>
                <a:spcPct val="50000"/>
              </a:spcBef>
              <a:buFontTx/>
              <a:buChar char="•"/>
            </a:pPr>
            <a:endParaRPr lang="en-GB" sz="3200"/>
          </a:p>
        </p:txBody>
      </p:sp>
      <p:pic>
        <p:nvPicPr>
          <p:cNvPr id="51209" name="Picture 9" descr="bilingualcolourlogo"/>
          <p:cNvPicPr>
            <a:picLocks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543800" y="6400800"/>
            <a:ext cx="1371600" cy="254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4CE1-1288-4BF4-94D0-2EE1E4731BBB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152400" y="381000"/>
          <a:ext cx="8305800" cy="4953000"/>
        </p:xfrm>
        <a:graphic>
          <a:graphicData uri="http://schemas.openxmlformats.org/presentationml/2006/ole">
            <p:oleObj spid="_x0000_s72713" name="Chart" r:id="rId3" imgW="4829251" imgH="1952549" progId="Excel.Chart.8">
              <p:embed/>
            </p:oleObj>
          </a:graphicData>
        </a:graphic>
      </p:graphicFrame>
      <p:pic>
        <p:nvPicPr>
          <p:cNvPr id="72714" name="Picture 10" descr="bilingualcolour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400800"/>
            <a:ext cx="14478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228600" y="6272213"/>
            <a:ext cx="5864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i="1"/>
              <a:t>Source :OECD Budget Practices and Procedures Survey, 2006</a:t>
            </a:r>
            <a:endParaRPr lang="en-US" sz="1600"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C94F-D660-467E-8AED-F92AFF093C6C}" type="slidenum">
              <a:rPr lang="en-US"/>
              <a:pPr/>
              <a:t>18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>
                <a:latin typeface="Times New Roman" pitchFamily="18" charset="0"/>
              </a:rPr>
              <a:t>Trends in reforms of Budgetary Institutions in Latin American Countries</a:t>
            </a:r>
            <a:endParaRPr lang="en-US" sz="3600" b="1"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7848600" cy="4221163"/>
          </a:xfrm>
        </p:spPr>
        <p:txBody>
          <a:bodyPr/>
          <a:lstStyle/>
          <a:p>
            <a:r>
              <a:rPr lang="en-GB" sz="2800">
                <a:latin typeface="Times New Roman" pitchFamily="18" charset="0"/>
              </a:rPr>
              <a:t>Fiscal rules</a:t>
            </a:r>
          </a:p>
          <a:p>
            <a:r>
              <a:rPr lang="en-GB" sz="2800">
                <a:latin typeface="Times New Roman" pitchFamily="18" charset="0"/>
              </a:rPr>
              <a:t>Medium-term expenditure frameworks</a:t>
            </a:r>
          </a:p>
          <a:p>
            <a:r>
              <a:rPr lang="en-GB" sz="2800">
                <a:latin typeface="Times New Roman" pitchFamily="18" charset="0"/>
              </a:rPr>
              <a:t>Top down budgeting</a:t>
            </a:r>
          </a:p>
          <a:p>
            <a:r>
              <a:rPr lang="en-GB" sz="2800">
                <a:latin typeface="Times New Roman" pitchFamily="18" charset="0"/>
              </a:rPr>
              <a:t>Performance Information</a:t>
            </a:r>
          </a:p>
          <a:p>
            <a:r>
              <a:rPr lang="en-GB" sz="2800">
                <a:latin typeface="Times New Roman" pitchFamily="18" charset="0"/>
              </a:rPr>
              <a:t>Budget Transparency</a:t>
            </a:r>
          </a:p>
          <a:p>
            <a:endParaRPr lang="en-GB" sz="2800">
              <a:latin typeface="Times New Roman" pitchFamily="18" charset="0"/>
            </a:endParaRPr>
          </a:p>
          <a:p>
            <a:pPr>
              <a:buFontTx/>
              <a:buNone/>
            </a:pPr>
            <a:endParaRPr lang="en-GB" sz="2800">
              <a:latin typeface="Times New Roman" pitchFamily="18" charset="0"/>
            </a:endParaRPr>
          </a:p>
          <a:p>
            <a:pPr>
              <a:buFontTx/>
              <a:buNone/>
            </a:pPr>
            <a:endParaRPr lang="en-GB" sz="280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34822" name="Picture 6" descr="bilingualcolourlogo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15200" y="6518275"/>
            <a:ext cx="1828800" cy="339725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59B2-80A7-4192-B211-398DEA887ECB}" type="slidenum">
              <a:rPr lang="en-US"/>
              <a:pPr/>
              <a:t>19</a:t>
            </a:fld>
            <a:endParaRPr lang="en-US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57200" y="6196013"/>
            <a:ext cx="5864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i="1"/>
              <a:t>Source :OECD Budget Practices and Procedures Survey, 2006</a:t>
            </a:r>
          </a:p>
        </p:txBody>
      </p:sp>
      <p:graphicFrame>
        <p:nvGraphicFramePr>
          <p:cNvPr id="88067" name="Group 3"/>
          <p:cNvGraphicFramePr>
            <a:graphicFrameLocks noGrp="1"/>
          </p:cNvGraphicFramePr>
          <p:nvPr/>
        </p:nvGraphicFramePr>
        <p:xfrm>
          <a:off x="304800" y="1143000"/>
          <a:ext cx="8610600" cy="3581400"/>
        </p:xfrm>
        <a:graphic>
          <a:graphicData uri="http://schemas.openxmlformats.org/drawingml/2006/table">
            <a:tbl>
              <a:tblPr/>
              <a:tblGrid>
                <a:gridCol w="6196013"/>
                <a:gridCol w="2414587"/>
              </a:tblGrid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Developing the Budget are there any fiscal rules that place limits on fiscal policy?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Answers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80%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Answers 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100%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8087" name="Picture 23" descr="bilingualcolour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518275"/>
            <a:ext cx="1828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A25C-F440-4503-BD69-332994D5A3E6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GB" b="1">
                <a:latin typeface="Times New Roman" pitchFamily="18" charset="0"/>
              </a:rPr>
              <a:t>Structure of Presentation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209800"/>
            <a:ext cx="78486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GB" b="1">
                <a:latin typeface="Times New Roman" pitchFamily="18" charset="0"/>
              </a:rPr>
              <a:t>Part 1:</a:t>
            </a:r>
            <a:r>
              <a:rPr lang="en-GB">
                <a:latin typeface="Times New Roman" pitchFamily="18" charset="0"/>
              </a:rPr>
              <a:t> The background and process</a:t>
            </a:r>
          </a:p>
          <a:p>
            <a:pPr>
              <a:buFontTx/>
              <a:buNone/>
            </a:pPr>
            <a:r>
              <a:rPr lang="en-GB" b="1">
                <a:latin typeface="Times New Roman" pitchFamily="18" charset="0"/>
              </a:rPr>
              <a:t>Part 2:</a:t>
            </a:r>
            <a:r>
              <a:rPr lang="en-GB">
                <a:latin typeface="Times New Roman" pitchFamily="18" charset="0"/>
              </a:rPr>
              <a:t> General content </a:t>
            </a:r>
          </a:p>
          <a:p>
            <a:pPr>
              <a:buFontTx/>
              <a:buNone/>
            </a:pPr>
            <a:r>
              <a:rPr lang="en-GB" b="1">
                <a:latin typeface="Times New Roman" pitchFamily="18" charset="0"/>
              </a:rPr>
              <a:t>Part 3:</a:t>
            </a:r>
            <a:r>
              <a:rPr lang="en-GB">
                <a:latin typeface="Times New Roman" pitchFamily="18" charset="0"/>
              </a:rPr>
              <a:t> Budgetary institutions and reforms: results from Latin American countries</a:t>
            </a:r>
          </a:p>
          <a:p>
            <a:pPr>
              <a:buFontTx/>
              <a:buNone/>
            </a:pPr>
            <a:r>
              <a:rPr lang="en-GB" b="1">
                <a:latin typeface="Times New Roman" pitchFamily="18" charset="0"/>
              </a:rPr>
              <a:t>Part 4:</a:t>
            </a:r>
            <a:r>
              <a:rPr lang="en-GB">
                <a:latin typeface="Times New Roman" pitchFamily="18" charset="0"/>
              </a:rPr>
              <a:t> Next Steps</a:t>
            </a:r>
          </a:p>
          <a:p>
            <a:pPr>
              <a:buFontTx/>
              <a:buNone/>
            </a:pPr>
            <a:endParaRPr lang="en-GB">
              <a:latin typeface="Times New Roman" pitchFamily="18" charset="0"/>
            </a:endParaRPr>
          </a:p>
          <a:p>
            <a:endParaRPr lang="en-US" sz="2400"/>
          </a:p>
        </p:txBody>
      </p:sp>
      <p:pic>
        <p:nvPicPr>
          <p:cNvPr id="4100" name="Picture 4" descr="bilingualcolourlogo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62800" y="6491288"/>
            <a:ext cx="1981200" cy="366712"/>
          </a:xfr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E8BA-B6CE-418F-90BE-824F4DBEBDC4}" type="slidenum">
              <a:rPr lang="en-US"/>
              <a:pPr/>
              <a:t>20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r>
              <a:rPr lang="en-GB" sz="3600" b="1">
                <a:latin typeface="Times New Roman" pitchFamily="18" charset="0"/>
              </a:rPr>
              <a:t>Error in Government Revenue Forecast</a:t>
            </a:r>
            <a:endParaRPr lang="en-US" sz="3600" b="1">
              <a:latin typeface="Times New Roman" pitchFamily="18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87325" y="5761038"/>
            <a:ext cx="7127875" cy="7667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63500" tIns="63500" rIns="63500" bIns="63500" anchor="b">
            <a:spAutoFit/>
          </a:bodyPr>
          <a:lstStyle/>
          <a:p>
            <a:pPr marL="762000" indent="-723900" eaLnBrk="0" hangingPunct="0"/>
            <a:endParaRPr lang="en-GB" sz="1000" b="1"/>
          </a:p>
          <a:p>
            <a:pPr marL="762000" indent="-723900" eaLnBrk="0" hangingPunct="0"/>
            <a:r>
              <a:rPr lang="en-GB" sz="1000" b="1"/>
              <a:t>Note:	*Error is defined as (actual divided by forecast) minus one</a:t>
            </a:r>
          </a:p>
          <a:p>
            <a:pPr marL="762000" indent="-723900" eaLnBrk="0" hangingPunct="0"/>
            <a:r>
              <a:rPr lang="en-GB" sz="1000" b="1"/>
              <a:t>	**Based on one year’s data only</a:t>
            </a:r>
          </a:p>
          <a:p>
            <a:pPr marL="762000" indent="-723900" eaLnBrk="0" hangingPunct="0"/>
            <a:r>
              <a:rPr lang="en-GB" sz="1200" b="1" i="1"/>
              <a:t>Source :	OECD  Budget Practices and Procedures Survey, 2006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281113" y="5157788"/>
            <a:ext cx="1295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AU" sz="1200" b="1"/>
              <a:t>Percentage error</a:t>
            </a:r>
            <a:endParaRPr lang="en-US" sz="1200" b="1"/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603250" y="1676400"/>
          <a:ext cx="3467100" cy="3592513"/>
        </p:xfrm>
        <a:graphic>
          <a:graphicData uri="http://schemas.openxmlformats.org/presentationml/2006/ole">
            <p:oleObj spid="_x0000_s86021" name="Chart" r:id="rId4" imgW="3914851" imgH="3753002" progId="MSGraph.Chart.8">
              <p:embed followColorScheme="full"/>
            </p:oleObj>
          </a:graphicData>
        </a:graphic>
      </p:graphicFrame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312738" y="1196975"/>
            <a:ext cx="372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46038" rIns="108000" bIns="46038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 b="1">
                <a:solidFill>
                  <a:schemeClr val="tx2"/>
                </a:solidFill>
              </a:rPr>
              <a:t>Error in Government Revenue Forecast*</a:t>
            </a:r>
            <a:br>
              <a:rPr lang="en-GB" sz="1400" b="1">
                <a:solidFill>
                  <a:schemeClr val="tx2"/>
                </a:solidFill>
              </a:rPr>
            </a:br>
            <a:r>
              <a:rPr lang="en-GB" sz="1400" b="1">
                <a:solidFill>
                  <a:schemeClr val="tx2"/>
                </a:solidFill>
              </a:rPr>
              <a:t>Last Fiscal Year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5057775" y="5157788"/>
            <a:ext cx="1295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AU" sz="1200" b="1"/>
              <a:t>Percentage error</a:t>
            </a:r>
            <a:endParaRPr lang="en-US" sz="1200" b="1"/>
          </a:p>
        </p:txBody>
      </p:sp>
      <p:graphicFrame>
        <p:nvGraphicFramePr>
          <p:cNvPr id="86024" name="Object 8"/>
          <p:cNvGraphicFramePr>
            <a:graphicFrameLocks noChangeAspect="1"/>
          </p:cNvGraphicFramePr>
          <p:nvPr/>
        </p:nvGraphicFramePr>
        <p:xfrm>
          <a:off x="4373563" y="1703388"/>
          <a:ext cx="3446462" cy="3565525"/>
        </p:xfrm>
        <a:graphic>
          <a:graphicData uri="http://schemas.openxmlformats.org/presentationml/2006/ole">
            <p:oleObj spid="_x0000_s86024" name="Chart" r:id="rId5" imgW="3914851" imgH="3753002" progId="MSGraph.Chart.8">
              <p:embed followColorScheme="full"/>
            </p:oleObj>
          </a:graphicData>
        </a:graphic>
      </p:graphicFrame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4040188" y="1174750"/>
            <a:ext cx="37274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46038" rIns="108000" bIns="46038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 b="1">
                <a:solidFill>
                  <a:schemeClr val="tx2"/>
                </a:solidFill>
              </a:rPr>
              <a:t>Error in Government Revenue</a:t>
            </a:r>
            <a:r>
              <a:rPr lang="en-GB" sz="1700" b="1" i="1"/>
              <a:t> </a:t>
            </a:r>
            <a:r>
              <a:rPr lang="en-GB" sz="1400" b="1">
                <a:solidFill>
                  <a:schemeClr val="tx2"/>
                </a:solidFill>
              </a:rPr>
              <a:t>Forecast*</a:t>
            </a:r>
            <a:br>
              <a:rPr lang="en-GB" sz="1400" b="1">
                <a:solidFill>
                  <a:schemeClr val="tx2"/>
                </a:solidFill>
              </a:rPr>
            </a:br>
            <a:r>
              <a:rPr lang="en-GB" sz="1400" b="1">
                <a:solidFill>
                  <a:schemeClr val="tx2"/>
                </a:solidFill>
              </a:rPr>
              <a:t>Previous to Last Fiscal Year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2649538" y="5602288"/>
            <a:ext cx="1060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AU" sz="1200" b="1"/>
              <a:t>Overestimate</a:t>
            </a:r>
            <a:endParaRPr lang="en-US" sz="1200" b="1"/>
          </a:p>
        </p:txBody>
      </p:sp>
      <p:sp>
        <p:nvSpPr>
          <p:cNvPr id="86027" name="AutoShape 11"/>
          <p:cNvSpPr>
            <a:spLocks/>
          </p:cNvSpPr>
          <p:nvPr/>
        </p:nvSpPr>
        <p:spPr bwMode="auto">
          <a:xfrm rot="5400000">
            <a:off x="3046413" y="5154612"/>
            <a:ext cx="215900" cy="796925"/>
          </a:xfrm>
          <a:prstGeom prst="rightBrace">
            <a:avLst>
              <a:gd name="adj1" fmla="val 307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915988" y="5602288"/>
            <a:ext cx="11477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AU" sz="1200" b="1"/>
              <a:t>Underestimate</a:t>
            </a:r>
            <a:endParaRPr lang="en-US" sz="1200" b="1"/>
          </a:p>
        </p:txBody>
      </p:sp>
      <p:sp>
        <p:nvSpPr>
          <p:cNvPr id="86029" name="AutoShape 13"/>
          <p:cNvSpPr>
            <a:spLocks/>
          </p:cNvSpPr>
          <p:nvPr/>
        </p:nvSpPr>
        <p:spPr bwMode="auto">
          <a:xfrm rot="5400000">
            <a:off x="1393826" y="5154612"/>
            <a:ext cx="215900" cy="796925"/>
          </a:xfrm>
          <a:prstGeom prst="rightBrace">
            <a:avLst>
              <a:gd name="adj1" fmla="val 307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6505575" y="5602288"/>
            <a:ext cx="1060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AU" sz="1200" b="1"/>
              <a:t>Overestimate</a:t>
            </a:r>
            <a:endParaRPr lang="en-US" sz="1200" b="1"/>
          </a:p>
        </p:txBody>
      </p:sp>
      <p:sp>
        <p:nvSpPr>
          <p:cNvPr id="86031" name="AutoShape 15"/>
          <p:cNvSpPr>
            <a:spLocks/>
          </p:cNvSpPr>
          <p:nvPr/>
        </p:nvSpPr>
        <p:spPr bwMode="auto">
          <a:xfrm rot="5400000">
            <a:off x="6902451" y="5154612"/>
            <a:ext cx="215900" cy="796925"/>
          </a:xfrm>
          <a:prstGeom prst="rightBrace">
            <a:avLst>
              <a:gd name="adj1" fmla="val 307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4772025" y="5602288"/>
            <a:ext cx="11461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AU" sz="1200" b="1"/>
              <a:t>Underestimate</a:t>
            </a:r>
            <a:endParaRPr lang="en-US" sz="1200" b="1"/>
          </a:p>
        </p:txBody>
      </p:sp>
      <p:sp>
        <p:nvSpPr>
          <p:cNvPr id="86033" name="AutoShape 17"/>
          <p:cNvSpPr>
            <a:spLocks/>
          </p:cNvSpPr>
          <p:nvPr/>
        </p:nvSpPr>
        <p:spPr bwMode="auto">
          <a:xfrm rot="5400000">
            <a:off x="5249863" y="5154612"/>
            <a:ext cx="215900" cy="796925"/>
          </a:xfrm>
          <a:prstGeom prst="rightBrace">
            <a:avLst>
              <a:gd name="adj1" fmla="val 307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7935913" y="1341438"/>
            <a:ext cx="1103312" cy="284162"/>
          </a:xfrm>
          <a:prstGeom prst="rect">
            <a:avLst/>
          </a:prstGeom>
          <a:solidFill>
            <a:srgbClr val="C9EAA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Clr>
                <a:schemeClr val="accent1"/>
              </a:buClr>
              <a:buFont typeface="Wingdings" pitchFamily="2" charset="2"/>
              <a:buNone/>
            </a:pPr>
            <a:r>
              <a:rPr lang="en-AU" sz="1200" b="1"/>
              <a:t>Average error</a:t>
            </a:r>
            <a:endParaRPr lang="en-US" sz="1200" b="1"/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8112125" y="1766888"/>
            <a:ext cx="7413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AU" sz="1200" b="1"/>
              <a:t>(22.47%)</a:t>
            </a:r>
            <a:endParaRPr lang="en-US" sz="1200" b="1"/>
          </a:p>
        </p:txBody>
      </p:sp>
      <p:sp>
        <p:nvSpPr>
          <p:cNvPr id="86036" name="Text Box 20"/>
          <p:cNvSpPr txBox="1">
            <a:spLocks noChangeArrowheads="1"/>
          </p:cNvSpPr>
          <p:nvPr/>
        </p:nvSpPr>
        <p:spPr bwMode="auto">
          <a:xfrm>
            <a:off x="8150225" y="2082800"/>
            <a:ext cx="6619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AU" sz="1200" b="1"/>
              <a:t>(1.66%)</a:t>
            </a:r>
            <a:endParaRPr lang="en-US" sz="1200" b="1"/>
          </a:p>
        </p:txBody>
      </p: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8150225" y="2401888"/>
            <a:ext cx="6619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AU" sz="1200" b="1"/>
              <a:t>(8.37%)</a:t>
            </a:r>
            <a:endParaRPr lang="en-US" sz="1200" b="1"/>
          </a:p>
        </p:txBody>
      </p:sp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8150225" y="2743200"/>
            <a:ext cx="6619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AU" sz="1200" b="1"/>
              <a:t>(0.45%)</a:t>
            </a:r>
            <a:endParaRPr lang="en-US" sz="1200" b="1"/>
          </a:p>
        </p:txBody>
      </p:sp>
      <p:sp>
        <p:nvSpPr>
          <p:cNvPr id="86039" name="Text Box 23"/>
          <p:cNvSpPr txBox="1">
            <a:spLocks noChangeArrowheads="1"/>
          </p:cNvSpPr>
          <p:nvPr/>
        </p:nvSpPr>
        <p:spPr bwMode="auto">
          <a:xfrm>
            <a:off x="8097838" y="3048000"/>
            <a:ext cx="7715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AU" sz="1200" b="1"/>
              <a:t>(9.11%)**</a:t>
            </a:r>
            <a:endParaRPr lang="en-US" sz="1200" b="1"/>
          </a:p>
        </p:txBody>
      </p: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8135938" y="3352800"/>
            <a:ext cx="6619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AU" sz="1200" b="1"/>
              <a:t>(5.95%)</a:t>
            </a:r>
            <a:endParaRPr lang="en-US" sz="1200" b="1"/>
          </a:p>
        </p:txBody>
      </p:sp>
      <p:sp>
        <p:nvSpPr>
          <p:cNvPr id="86041" name="Text Box 25"/>
          <p:cNvSpPr txBox="1">
            <a:spLocks noChangeArrowheads="1"/>
          </p:cNvSpPr>
          <p:nvPr/>
        </p:nvSpPr>
        <p:spPr bwMode="auto">
          <a:xfrm>
            <a:off x="8113713" y="3671888"/>
            <a:ext cx="741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AU" sz="1200" b="1"/>
              <a:t>(13.31%)</a:t>
            </a:r>
            <a:endParaRPr lang="en-US" sz="1200" b="1"/>
          </a:p>
        </p:txBody>
      </p:sp>
      <p:sp>
        <p:nvSpPr>
          <p:cNvPr id="86042" name="Text Box 26"/>
          <p:cNvSpPr txBox="1">
            <a:spLocks noChangeArrowheads="1"/>
          </p:cNvSpPr>
          <p:nvPr/>
        </p:nvSpPr>
        <p:spPr bwMode="auto">
          <a:xfrm>
            <a:off x="8153400" y="3976688"/>
            <a:ext cx="6619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AU" sz="1200" b="1"/>
              <a:t>(2.08%)</a:t>
            </a:r>
            <a:endParaRPr lang="en-US" sz="1200" b="1"/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8302625" y="4311650"/>
            <a:ext cx="412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AU" sz="1200" b="1"/>
              <a:t>N/A</a:t>
            </a:r>
            <a:endParaRPr lang="en-US" sz="1200" b="1"/>
          </a:p>
        </p:txBody>
      </p:sp>
      <p:sp>
        <p:nvSpPr>
          <p:cNvPr id="86044" name="Text Box 28"/>
          <p:cNvSpPr txBox="1">
            <a:spLocks noChangeArrowheads="1"/>
          </p:cNvSpPr>
          <p:nvPr/>
        </p:nvSpPr>
        <p:spPr bwMode="auto">
          <a:xfrm>
            <a:off x="8107363" y="4616450"/>
            <a:ext cx="7413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AU" sz="1200" b="1"/>
              <a:t>(13.15%)</a:t>
            </a:r>
            <a:endParaRPr 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9CF2-4A83-4AF4-B456-27E9310F2393}" type="slidenum">
              <a:rPr lang="en-US"/>
              <a:pPr/>
              <a:t>21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563563"/>
          </a:xfrm>
        </p:spPr>
        <p:txBody>
          <a:bodyPr/>
          <a:lstStyle/>
          <a:p>
            <a:r>
              <a:rPr lang="en-GB" sz="2800" b="1"/>
              <a:t>Medium Term Expenditure Frameworks in </a:t>
            </a:r>
            <a:br>
              <a:rPr lang="en-GB" sz="2800" b="1"/>
            </a:br>
            <a:r>
              <a:rPr lang="en-GB" sz="2800" b="1"/>
              <a:t>LA Countries</a:t>
            </a:r>
            <a:endParaRPr lang="en-US" sz="2800" b="1"/>
          </a:p>
        </p:txBody>
      </p:sp>
      <p:graphicFrame>
        <p:nvGraphicFramePr>
          <p:cNvPr id="18883" name="Group 451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686800" cy="5735638"/>
        </p:xfrm>
        <a:graphic>
          <a:graphicData uri="http://schemas.openxmlformats.org/drawingml/2006/table">
            <a:tbl>
              <a:tblPr/>
              <a:tblGrid>
                <a:gridCol w="1720850"/>
                <a:gridCol w="946150"/>
                <a:gridCol w="1936750"/>
                <a:gridCol w="1919288"/>
                <a:gridCol w="2163762"/>
              </a:tblGrid>
              <a:tr h="992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Country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MTF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Legal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Requirement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years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Frequency of revision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Argentina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Annually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Bolivia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Brazil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Annually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Chile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Annually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Costa Rica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Ecuador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Guatemala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Annually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Mexico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Paraguay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Peru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Annually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Uruguay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Annually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Venezuela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755650" algn="l"/>
                          <a:tab pos="971550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Annually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15BD-4735-4B94-B2E8-51A750834019}" type="slidenum">
              <a:rPr lang="en-US"/>
              <a:pPr/>
              <a:t>22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latin typeface="Times New Roman" pitchFamily="18" charset="0"/>
              </a:rPr>
              <a:t>Trends in development of Performance Information In LA countries</a:t>
            </a:r>
            <a:endParaRPr lang="en-US" sz="3200" b="1">
              <a:latin typeface="Times New Roman" pitchFamily="18" charset="0"/>
            </a:endParaRPr>
          </a:p>
        </p:txBody>
      </p:sp>
      <p:graphicFrame>
        <p:nvGraphicFramePr>
          <p:cNvPr id="66569" name="Object 9"/>
          <p:cNvGraphicFramePr>
            <a:graphicFrameLocks noChangeAspect="1"/>
          </p:cNvGraphicFramePr>
          <p:nvPr>
            <p:ph idx="1"/>
          </p:nvPr>
        </p:nvGraphicFramePr>
        <p:xfrm>
          <a:off x="228600" y="1371600"/>
          <a:ext cx="8763000" cy="5029200"/>
        </p:xfrm>
        <a:graphic>
          <a:graphicData uri="http://schemas.openxmlformats.org/presentationml/2006/ole">
            <p:oleObj spid="_x0000_s66569" name="Chart" r:id="rId3" imgW="3676802" imgH="192420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6695-4F40-45D8-9676-F8D91F8D5A29}" type="slidenum">
              <a:rPr lang="en-US"/>
              <a:pPr/>
              <a:t>23</a:t>
            </a:fld>
            <a:endParaRPr lang="en-US"/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609600" y="762000"/>
          <a:ext cx="7772400" cy="5257800"/>
        </p:xfrm>
        <a:graphic>
          <a:graphicData uri="http://schemas.openxmlformats.org/presentationml/2006/ole">
            <p:oleObj spid="_x0000_s84994" name="Chart" r:id="rId3" imgW="5419649" imgH="1905000" progId="Excel.Chart.8">
              <p:embed/>
            </p:oleObj>
          </a:graphicData>
        </a:graphic>
      </p:graphicFrame>
      <p:pic>
        <p:nvPicPr>
          <p:cNvPr id="84995" name="Picture 3" descr="bilingualcolour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6400800"/>
            <a:ext cx="16002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33400" y="6272213"/>
            <a:ext cx="5864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i="1"/>
              <a:t>Source :OECD Budget Practices and Procedures Survey, 2006</a:t>
            </a:r>
            <a:endParaRPr lang="en-US" sz="1600" i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EB9F-24CF-43C7-B3CB-B1FEFEE024C1}" type="slidenum">
              <a:rPr lang="en-US"/>
              <a:pPr/>
              <a:t>24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89038"/>
          </a:xfrm>
        </p:spPr>
        <p:txBody>
          <a:bodyPr/>
          <a:lstStyle/>
          <a:p>
            <a:r>
              <a:rPr lang="en-GB" b="1"/>
              <a:t/>
            </a:r>
            <a:br>
              <a:rPr lang="en-GB" b="1"/>
            </a:br>
            <a:endParaRPr lang="en-GB" b="1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287463" y="533400"/>
            <a:ext cx="70183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sz="1400" b="1">
              <a:solidFill>
                <a:schemeClr val="tx2"/>
              </a:solidFill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44475" y="6237288"/>
            <a:ext cx="51657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GB" sz="1400" b="1" i="1">
                <a:latin typeface="Times New Roman" pitchFamily="18" charset="0"/>
              </a:rPr>
              <a:t>Source :	OECD Budget Practices and Procedures Survey, 2006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8074025" y="5157788"/>
            <a:ext cx="412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GB" sz="1200" b="1"/>
              <a:t>N/A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7654925" y="5791200"/>
            <a:ext cx="735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US" sz="1200" b="1"/>
              <a:t>Last FY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7515225" y="5843588"/>
            <a:ext cx="1397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7654925" y="6080125"/>
            <a:ext cx="155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US" sz="1200" b="1"/>
              <a:t>Previous to last FY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7515225" y="6132513"/>
            <a:ext cx="1397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aphicFrame>
        <p:nvGraphicFramePr>
          <p:cNvPr id="63498" name="Object 10"/>
          <p:cNvGraphicFramePr>
            <a:graphicFrameLocks noChangeAspect="1"/>
          </p:cNvGraphicFramePr>
          <p:nvPr>
            <p:ph idx="1"/>
          </p:nvPr>
        </p:nvGraphicFramePr>
        <p:xfrm>
          <a:off x="304800" y="1622425"/>
          <a:ext cx="8207375" cy="4168775"/>
        </p:xfrm>
        <a:graphic>
          <a:graphicData uri="http://schemas.openxmlformats.org/presentationml/2006/ole">
            <p:oleObj spid="_x0000_s63498" name="Chart" r:id="rId3" imgW="9429902" imgH="4390949" progId="MSGraph.Chart.8">
              <p:embed followColorScheme="full"/>
            </p:oleObj>
          </a:graphicData>
        </a:graphic>
      </p:graphicFrame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52388" y="3225800"/>
            <a:ext cx="715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8000" tIns="46038" rIns="108000" bIns="46038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 b="1">
                <a:solidFill>
                  <a:schemeClr val="tx2"/>
                </a:solidFill>
              </a:rPr>
              <a:t>Percent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5105400" y="5181600"/>
            <a:ext cx="6096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GB" sz="1200" b="1"/>
              <a:t>Zero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4360863" y="5181600"/>
            <a:ext cx="6000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GB" sz="1200" b="1"/>
              <a:t>Zero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971800" y="5181600"/>
            <a:ext cx="5984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GB" sz="1200" b="1"/>
              <a:t>Zero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5715000" y="5181600"/>
            <a:ext cx="54451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8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GB" sz="1200" b="1"/>
              <a:t>Zero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1125538" y="1905000"/>
            <a:ext cx="465137" cy="2159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buClr>
                <a:schemeClr val="accent1"/>
              </a:buClr>
              <a:buFont typeface="Wingdings" pitchFamily="2" charset="2"/>
              <a:buNone/>
            </a:pPr>
            <a:r>
              <a:rPr lang="en-GB" sz="1200" b="1"/>
              <a:t>6</a:t>
            </a: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1524000" y="4572000"/>
            <a:ext cx="465138" cy="2159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buClr>
                <a:schemeClr val="accent1"/>
              </a:buClr>
              <a:buFont typeface="Wingdings" pitchFamily="2" charset="2"/>
              <a:buNone/>
            </a:pPr>
            <a:r>
              <a:rPr lang="en-GB" sz="1200" b="1"/>
              <a:t>2</a:t>
            </a: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3727450" y="4724400"/>
            <a:ext cx="466725" cy="2159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buClr>
                <a:schemeClr val="accent1"/>
              </a:buClr>
              <a:buFont typeface="Wingdings" pitchFamily="2" charset="2"/>
              <a:buNone/>
            </a:pPr>
            <a:r>
              <a:rPr lang="en-GB" sz="1200" b="1"/>
              <a:t>4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6470650" y="4495800"/>
            <a:ext cx="466725" cy="2159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buClr>
                <a:schemeClr val="accent1"/>
              </a:buClr>
              <a:buFont typeface="Wingdings" pitchFamily="2" charset="2"/>
              <a:buNone/>
            </a:pPr>
            <a:r>
              <a:rPr lang="en-GB" sz="1200" b="1"/>
              <a:t>19</a:t>
            </a: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7694613" y="1916113"/>
            <a:ext cx="466725" cy="2159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buClr>
                <a:schemeClr val="accent1"/>
              </a:buClr>
              <a:buFont typeface="Wingdings" pitchFamily="2" charset="2"/>
              <a:buNone/>
            </a:pPr>
            <a:r>
              <a:rPr lang="en-GB" sz="1200" b="1"/>
              <a:t>40</a:t>
            </a: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5835650" y="1700213"/>
            <a:ext cx="15271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GB" sz="1200" b="1">
                <a:solidFill>
                  <a:schemeClr val="tx2"/>
                </a:solidFill>
              </a:rPr>
              <a:t>The number of supplementary budgets submitted</a:t>
            </a:r>
            <a:br>
              <a:rPr lang="en-GB" sz="1200" b="1">
                <a:solidFill>
                  <a:schemeClr val="tx2"/>
                </a:solidFill>
              </a:rPr>
            </a:br>
            <a:r>
              <a:rPr lang="en-GB" sz="1200" b="1">
                <a:solidFill>
                  <a:schemeClr val="tx2"/>
                </a:solidFill>
              </a:rPr>
              <a:t>(FY 04&amp;05)</a:t>
            </a:r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>
            <a:off x="7229475" y="1989138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381000" y="381000"/>
            <a:ext cx="8375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chemeClr val="tx2"/>
                </a:solidFill>
              </a:rPr>
              <a:t>Effect of Supplementary Budgets as a Share of Total Planned Expenditure</a:t>
            </a:r>
            <a:br>
              <a:rPr lang="en-GB" sz="2400" b="1">
                <a:solidFill>
                  <a:schemeClr val="tx2"/>
                </a:solidFill>
              </a:rPr>
            </a:br>
            <a:r>
              <a:rPr lang="en-GB" sz="2400" b="1">
                <a:solidFill>
                  <a:schemeClr val="tx2"/>
                </a:solidFill>
              </a:rPr>
              <a:t>(2005)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2286000" y="4572000"/>
            <a:ext cx="465138" cy="2159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buClr>
                <a:schemeClr val="accent1"/>
              </a:buClr>
              <a:buFont typeface="Wingdings" pitchFamily="2" charset="2"/>
              <a:buNone/>
            </a:pPr>
            <a:r>
              <a:rPr lang="en-GB" sz="1200" b="1"/>
              <a:t>NA</a:t>
            </a:r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7162800" y="3429000"/>
            <a:ext cx="465138" cy="2159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buClr>
                <a:schemeClr val="accent1"/>
              </a:buClr>
              <a:buFont typeface="Wingdings" pitchFamily="2" charset="2"/>
              <a:buNone/>
            </a:pPr>
            <a:r>
              <a:rPr lang="en-GB" sz="1200" b="1"/>
              <a:t>NA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CA6A-0207-4045-B6CB-83E37487A624}" type="slidenum">
              <a:rPr lang="en-US"/>
              <a:pPr/>
              <a:t>25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GB" sz="3600">
                <a:latin typeface="Times New Roman" pitchFamily="18" charset="0"/>
              </a:rPr>
              <a:t>Some issues in Budget Transparency</a:t>
            </a:r>
            <a:endParaRPr lang="en-US" sz="3600">
              <a:latin typeface="Times New Roman" pitchFamily="18" charset="0"/>
            </a:endParaRPr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>
            <p:ph idx="1"/>
          </p:nvPr>
        </p:nvGraphicFramePr>
        <p:xfrm>
          <a:off x="0" y="1447800"/>
          <a:ext cx="9144000" cy="4876800"/>
        </p:xfrm>
        <a:graphic>
          <a:graphicData uri="http://schemas.openxmlformats.org/presentationml/2006/ole">
            <p:oleObj spid="_x0000_s71686" name="Chart" r:id="rId3" imgW="4838700" imgH="195254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DBFC-E466-451D-9B7D-BC449F7553E3}" type="slidenum">
              <a:rPr lang="en-US"/>
              <a:pPr/>
              <a:t>26</a:t>
            </a:fld>
            <a:endParaRPr lang="en-US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762000" y="2514600"/>
            <a:ext cx="7924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>
                <a:latin typeface="Times New Roman" pitchFamily="18" charset="0"/>
              </a:rPr>
              <a:t>4</a:t>
            </a:r>
            <a:r>
              <a:rPr lang="en-US" sz="4400">
                <a:latin typeface="Times New Roman" pitchFamily="18" charset="0"/>
              </a:rPr>
              <a:t>)Next Steps</a:t>
            </a:r>
          </a:p>
        </p:txBody>
      </p:sp>
      <p:grpSp>
        <p:nvGrpSpPr>
          <p:cNvPr id="76803" name="Group 3"/>
          <p:cNvGrpSpPr>
            <a:grpSpLocks/>
          </p:cNvGrpSpPr>
          <p:nvPr/>
        </p:nvGrpSpPr>
        <p:grpSpPr bwMode="auto">
          <a:xfrm>
            <a:off x="0" y="0"/>
            <a:ext cx="9144000" cy="600075"/>
            <a:chOff x="0" y="824"/>
            <a:chExt cx="5760" cy="378"/>
          </a:xfrm>
        </p:grpSpPr>
        <p:sp>
          <p:nvSpPr>
            <p:cNvPr id="76804" name="Rectangle 4"/>
            <p:cNvSpPr>
              <a:spLocks noChangeArrowheads="1"/>
            </p:cNvSpPr>
            <p:nvPr/>
          </p:nvSpPr>
          <p:spPr bwMode="auto">
            <a:xfrm>
              <a:off x="0" y="824"/>
              <a:ext cx="5760" cy="3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76805" name="Picture 5" descr="oecd_full"/>
            <p:cNvPicPr>
              <a:picLocks noChangeAspect="1" noChangeArrowheads="1"/>
            </p:cNvPicPr>
            <p:nvPr/>
          </p:nvPicPr>
          <p:blipFill>
            <a:blip r:embed="rId2" cstate="print"/>
            <a:srcRect l="14035"/>
            <a:stretch>
              <a:fillRect/>
            </a:stretch>
          </p:blipFill>
          <p:spPr bwMode="auto">
            <a:xfrm>
              <a:off x="171" y="868"/>
              <a:ext cx="4288" cy="105"/>
            </a:xfrm>
            <a:prstGeom prst="rect">
              <a:avLst/>
            </a:prstGeom>
            <a:noFill/>
          </p:spPr>
        </p:pic>
        <p:pic>
          <p:nvPicPr>
            <p:cNvPr id="76806" name="Picture 6" descr="oecd"/>
            <p:cNvPicPr>
              <a:picLocks noChangeAspect="1" noChangeArrowheads="1"/>
            </p:cNvPicPr>
            <p:nvPr/>
          </p:nvPicPr>
          <p:blipFill>
            <a:blip r:embed="rId3" cstate="print"/>
            <a:srcRect b="22223"/>
            <a:stretch>
              <a:fillRect/>
            </a:stretch>
          </p:blipFill>
          <p:spPr bwMode="auto">
            <a:xfrm>
              <a:off x="27" y="950"/>
              <a:ext cx="900" cy="252"/>
            </a:xfrm>
            <a:prstGeom prst="rect">
              <a:avLst/>
            </a:prstGeom>
            <a:noFill/>
          </p:spPr>
        </p:pic>
      </p:grpSp>
      <p:pic>
        <p:nvPicPr>
          <p:cNvPr id="76807" name="Picture 7" descr="bilingualcolour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0088" y="6207125"/>
            <a:ext cx="1824037" cy="33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7DAC-F282-4AAC-855B-2AC6AD838300}" type="slidenum">
              <a:rPr lang="en-US"/>
              <a:pPr/>
              <a:t>27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b="1">
                <a:latin typeface="Times New Roman" pitchFamily="18" charset="0"/>
              </a:rPr>
              <a:t>Next Steps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8392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GB" sz="3600" b="1">
                <a:latin typeface="Times New Roman" pitchFamily="18" charset="0"/>
              </a:rPr>
              <a:t>Phase II for OECD countries</a:t>
            </a:r>
            <a:r>
              <a:rPr lang="en-GB" sz="3600">
                <a:latin typeface="Times New Roman" pitchFamily="18" charset="0"/>
              </a:rPr>
              <a:t> </a:t>
            </a:r>
            <a:r>
              <a:rPr lang="en-GB" sz="3600" b="1">
                <a:latin typeface="Times New Roman" pitchFamily="18" charset="0"/>
              </a:rPr>
              <a:t>and non-members</a:t>
            </a:r>
            <a:endParaRPr lang="en-GB" sz="3600">
              <a:latin typeface="Times New Roman" pitchFamily="18" charset="0"/>
            </a:endParaRPr>
          </a:p>
          <a:p>
            <a:r>
              <a:rPr lang="en-GB" sz="3600">
                <a:latin typeface="Times New Roman" pitchFamily="18" charset="0"/>
              </a:rPr>
              <a:t>Review of Phase I</a:t>
            </a:r>
          </a:p>
          <a:p>
            <a:r>
              <a:rPr lang="en-GB" sz="3600">
                <a:latin typeface="Times New Roman" pitchFamily="18" charset="0"/>
              </a:rPr>
              <a:t>Review by International Steering group</a:t>
            </a:r>
          </a:p>
          <a:p>
            <a:r>
              <a:rPr lang="en-GB" sz="3600">
                <a:latin typeface="Times New Roman" pitchFamily="18" charset="0"/>
              </a:rPr>
              <a:t>Send out to OECD member countries and non members</a:t>
            </a:r>
            <a:endParaRPr lang="en-US" sz="3600">
              <a:latin typeface="Times New Roman" pitchFamily="18" charset="0"/>
            </a:endParaRPr>
          </a:p>
        </p:txBody>
      </p:sp>
      <p:pic>
        <p:nvPicPr>
          <p:cNvPr id="35844" name="Picture 4" descr="bilingualcolourlogo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81800" y="6324600"/>
            <a:ext cx="1600200" cy="296863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EEAC-E6ED-49B6-9269-84201DBEE076}" type="slidenum">
              <a:rPr lang="en-US"/>
              <a:pPr/>
              <a:t>3</a:t>
            </a:fld>
            <a:endParaRPr lang="en-US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2514600"/>
            <a:ext cx="7924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>
                <a:latin typeface="Times New Roman" pitchFamily="18" charset="0"/>
              </a:rPr>
              <a:t>1</a:t>
            </a:r>
            <a:r>
              <a:rPr lang="en-US" sz="4400" b="1">
                <a:latin typeface="Times New Roman" pitchFamily="18" charset="0"/>
              </a:rPr>
              <a:t>)Background and process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0" y="0"/>
            <a:ext cx="9144000" cy="600075"/>
            <a:chOff x="0" y="824"/>
            <a:chExt cx="5760" cy="378"/>
          </a:xfrm>
        </p:grpSpPr>
        <p:sp>
          <p:nvSpPr>
            <p:cNvPr id="36868" name="Rectangle 4"/>
            <p:cNvSpPr>
              <a:spLocks noChangeArrowheads="1"/>
            </p:cNvSpPr>
            <p:nvPr/>
          </p:nvSpPr>
          <p:spPr bwMode="auto">
            <a:xfrm>
              <a:off x="0" y="824"/>
              <a:ext cx="5760" cy="3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36869" name="Picture 5" descr="oecd_full"/>
            <p:cNvPicPr>
              <a:picLocks noChangeAspect="1" noChangeArrowheads="1"/>
            </p:cNvPicPr>
            <p:nvPr/>
          </p:nvPicPr>
          <p:blipFill>
            <a:blip r:embed="rId2" cstate="print"/>
            <a:srcRect l="14035"/>
            <a:stretch>
              <a:fillRect/>
            </a:stretch>
          </p:blipFill>
          <p:spPr bwMode="auto">
            <a:xfrm>
              <a:off x="171" y="868"/>
              <a:ext cx="4288" cy="105"/>
            </a:xfrm>
            <a:prstGeom prst="rect">
              <a:avLst/>
            </a:prstGeom>
            <a:noFill/>
          </p:spPr>
        </p:pic>
        <p:pic>
          <p:nvPicPr>
            <p:cNvPr id="36870" name="Picture 6" descr="oecd"/>
            <p:cNvPicPr>
              <a:picLocks noChangeAspect="1" noChangeArrowheads="1"/>
            </p:cNvPicPr>
            <p:nvPr/>
          </p:nvPicPr>
          <p:blipFill>
            <a:blip r:embed="rId3" cstate="print"/>
            <a:srcRect b="22223"/>
            <a:stretch>
              <a:fillRect/>
            </a:stretch>
          </p:blipFill>
          <p:spPr bwMode="auto">
            <a:xfrm>
              <a:off x="27" y="950"/>
              <a:ext cx="900" cy="252"/>
            </a:xfrm>
            <a:prstGeom prst="rect">
              <a:avLst/>
            </a:prstGeom>
            <a:noFill/>
          </p:spPr>
        </p:pic>
      </p:grpSp>
      <p:pic>
        <p:nvPicPr>
          <p:cNvPr id="36871" name="Picture 7" descr="bilingualcolour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6324600"/>
            <a:ext cx="1824038" cy="33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088E-FF2B-4ECA-80A5-A1A3C42911C8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 New Roman" pitchFamily="18" charset="0"/>
              </a:rPr>
              <a:t>Background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GB" sz="2800">
                <a:latin typeface="Times New Roman" pitchFamily="18" charset="0"/>
              </a:rPr>
              <a:t>Survey/questionnaire on formal budget institutions, practices and procedures</a:t>
            </a:r>
          </a:p>
          <a:p>
            <a:r>
              <a:rPr lang="en-GB" sz="2800">
                <a:latin typeface="Times New Roman" pitchFamily="18" charset="0"/>
              </a:rPr>
              <a:t>In 2003, 45 countries responded </a:t>
            </a:r>
          </a:p>
          <a:p>
            <a:pPr lvl="1"/>
            <a:r>
              <a:rPr lang="en-GB">
                <a:latin typeface="Times New Roman" pitchFamily="18" charset="0"/>
              </a:rPr>
              <a:t> 27 OECD countries</a:t>
            </a:r>
          </a:p>
          <a:p>
            <a:pPr lvl="1"/>
            <a:r>
              <a:rPr lang="en-GB">
                <a:latin typeface="Times New Roman" pitchFamily="18" charset="0"/>
              </a:rPr>
              <a:t>18 non member</a:t>
            </a:r>
          </a:p>
          <a:p>
            <a:r>
              <a:rPr lang="en-US" sz="2800">
                <a:latin typeface="Times New Roman" pitchFamily="18" charset="0"/>
              </a:rPr>
              <a:t>Five different regions - Africa, Asia, Europe, Latin America and Middle East</a:t>
            </a:r>
          </a:p>
          <a:p>
            <a:r>
              <a:rPr lang="en-GB" sz="2800">
                <a:latin typeface="Times New Roman" pitchFamily="18" charset="0"/>
              </a:rPr>
              <a:t>Results in searchable web based database by question and country. http://ocde.dyndns.org</a:t>
            </a:r>
            <a:endParaRPr lang="en-US" sz="2800">
              <a:latin typeface="Times New Roman" pitchFamily="18" charset="0"/>
            </a:endParaRPr>
          </a:p>
          <a:p>
            <a:pPr>
              <a:buFontTx/>
              <a:buNone/>
            </a:pPr>
            <a:endParaRPr lang="en-GB" sz="2800">
              <a:latin typeface="Times New Roman" pitchFamily="18" charset="0"/>
            </a:endParaRPr>
          </a:p>
          <a:p>
            <a:pPr>
              <a:buFontTx/>
              <a:buNone/>
            </a:pPr>
            <a:endParaRPr lang="en-GB" sz="280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800">
              <a:latin typeface="Times New Roman" pitchFamily="18" charset="0"/>
            </a:endParaRPr>
          </a:p>
        </p:txBody>
      </p:sp>
      <p:pic>
        <p:nvPicPr>
          <p:cNvPr id="8196" name="Picture 4" descr="bilingualcolourlogo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86600" y="6505575"/>
            <a:ext cx="1905000" cy="352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4FED-8132-4685-8DBA-B29CBDE51BEB}" type="slidenum">
              <a:rPr lang="en-US"/>
              <a:pPr/>
              <a:t>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333375"/>
            <a:ext cx="8064500" cy="6048375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4AC4-FBDB-482C-BE7F-7AA9CC1CE710}" type="slidenum">
              <a:rPr lang="en-US"/>
              <a:pPr/>
              <a:t>6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 New Roman" pitchFamily="18" charset="0"/>
              </a:rPr>
              <a:t>Purpose of Database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>
                <a:latin typeface="Times New Roman" pitchFamily="18" charset="0"/>
              </a:rPr>
              <a:t>This data enables</a:t>
            </a:r>
          </a:p>
          <a:p>
            <a:r>
              <a:rPr lang="en-GB">
                <a:latin typeface="Times New Roman" pitchFamily="18" charset="0"/>
              </a:rPr>
              <a:t>Regional and international comparisons</a:t>
            </a:r>
          </a:p>
          <a:p>
            <a:r>
              <a:rPr lang="en-GB">
                <a:latin typeface="Times New Roman" pitchFamily="18" charset="0"/>
              </a:rPr>
              <a:t>Analysis of budgetary trends and changes</a:t>
            </a:r>
          </a:p>
          <a:p>
            <a:r>
              <a:rPr lang="en-GB">
                <a:latin typeface="Times New Roman" pitchFamily="18" charset="0"/>
              </a:rPr>
              <a:t>More informed analysis and theory testing</a:t>
            </a:r>
          </a:p>
          <a:p>
            <a:r>
              <a:rPr lang="en-GB">
                <a:latin typeface="Times New Roman" pitchFamily="18" charset="0"/>
              </a:rPr>
              <a:t>Aids development of common practices and standards</a:t>
            </a:r>
          </a:p>
          <a:p>
            <a:r>
              <a:rPr lang="en-GB">
                <a:latin typeface="Times New Roman" pitchFamily="18" charset="0"/>
              </a:rPr>
              <a:t>Fosters mutual learning </a:t>
            </a:r>
          </a:p>
          <a:p>
            <a:pPr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10244" name="Picture 4" descr="bilingualcolourlogo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91400" y="6534150"/>
            <a:ext cx="1752600" cy="323850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193E-742D-43C3-A07B-B6B5C6D177CD}" type="slidenum">
              <a:rPr lang="en-US"/>
              <a:pPr/>
              <a:t>7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latin typeface="Times New Roman" pitchFamily="18" charset="0"/>
              </a:rPr>
              <a:t>2006 Revision and Update of Questionnaire</a:t>
            </a:r>
            <a:endParaRPr lang="en-US" sz="4000" b="1"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8153400" cy="4297363"/>
          </a:xfrm>
        </p:spPr>
        <p:txBody>
          <a:bodyPr/>
          <a:lstStyle/>
          <a:p>
            <a:pPr>
              <a:buFontTx/>
              <a:buNone/>
            </a:pPr>
            <a:r>
              <a:rPr lang="en-GB" b="1">
                <a:latin typeface="Times New Roman" pitchFamily="18" charset="0"/>
              </a:rPr>
              <a:t>Two Phases</a:t>
            </a:r>
          </a:p>
          <a:p>
            <a:pPr>
              <a:buFontTx/>
              <a:buNone/>
            </a:pPr>
            <a:r>
              <a:rPr lang="en-GB" b="1">
                <a:latin typeface="Times New Roman" pitchFamily="18" charset="0"/>
              </a:rPr>
              <a:t>Phase I: Latin American countries</a:t>
            </a:r>
            <a:r>
              <a:rPr lang="en-GB">
                <a:latin typeface="Times New Roman" pitchFamily="18" charset="0"/>
              </a:rPr>
              <a:t> only (pilot phase) October 2005 –April 2006. With funding and support from </a:t>
            </a:r>
            <a:r>
              <a:rPr lang="en-GB" b="1">
                <a:latin typeface="Times New Roman" pitchFamily="18" charset="0"/>
              </a:rPr>
              <a:t>IADB</a:t>
            </a:r>
            <a:r>
              <a:rPr lang="en-GB">
                <a:latin typeface="Times New Roman" pitchFamily="18" charset="0"/>
              </a:rPr>
              <a:t> and with the assistance for LSE public policy group</a:t>
            </a:r>
          </a:p>
          <a:p>
            <a:pPr>
              <a:buFontTx/>
              <a:buNone/>
            </a:pPr>
            <a:r>
              <a:rPr lang="en-GB" b="1">
                <a:latin typeface="Times New Roman" pitchFamily="18" charset="0"/>
              </a:rPr>
              <a:t>Phase 2: All OECD countries</a:t>
            </a:r>
            <a:r>
              <a:rPr lang="en-GB">
                <a:latin typeface="Times New Roman" pitchFamily="18" charset="0"/>
              </a:rPr>
              <a:t> and more non-member countries</a:t>
            </a:r>
            <a:r>
              <a:rPr lang="en-GB" sz="2400"/>
              <a:t> </a:t>
            </a:r>
          </a:p>
          <a:p>
            <a:endParaRPr lang="en-US">
              <a:latin typeface="Times New Roman" pitchFamily="18" charset="0"/>
            </a:endParaRPr>
          </a:p>
        </p:txBody>
      </p:sp>
      <p:pic>
        <p:nvPicPr>
          <p:cNvPr id="11268" name="Picture 4" descr="bilingualcolourlogo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00800" y="6324600"/>
            <a:ext cx="1905000" cy="354013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6227-D3CA-412D-AB52-BE6B822A7538}" type="slidenum">
              <a:rPr lang="en-US"/>
              <a:pPr/>
              <a:t>8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latin typeface="Times New Roman" pitchFamily="18" charset="0"/>
              </a:rPr>
              <a:t>Phase I: </a:t>
            </a:r>
            <a:r>
              <a:rPr lang="en-GB" b="1">
                <a:latin typeface="Times New Roman" pitchFamily="18" charset="0"/>
              </a:rPr>
              <a:t>Latin American</a:t>
            </a:r>
            <a:r>
              <a:rPr lang="en-GB">
                <a:latin typeface="Times New Roman" pitchFamily="18" charset="0"/>
              </a:rPr>
              <a:t> </a:t>
            </a:r>
            <a:r>
              <a:rPr lang="en-GB" sz="4000" b="1">
                <a:latin typeface="Times New Roman" pitchFamily="18" charset="0"/>
              </a:rPr>
              <a:t>Countries</a:t>
            </a:r>
            <a:br>
              <a:rPr lang="en-GB" sz="4000" b="1">
                <a:latin typeface="Times New Roman" pitchFamily="18" charset="0"/>
              </a:rPr>
            </a:br>
            <a:endParaRPr lang="en-US" sz="4000" b="1"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8839200" cy="4572000"/>
          </a:xfrm>
        </p:spPr>
        <p:txBody>
          <a:bodyPr/>
          <a:lstStyle/>
          <a:p>
            <a:r>
              <a:rPr lang="en-GB">
                <a:latin typeface="Times New Roman" pitchFamily="18" charset="0"/>
              </a:rPr>
              <a:t>Lessons from 2003 Survey </a:t>
            </a:r>
          </a:p>
          <a:p>
            <a:r>
              <a:rPr lang="en-GB">
                <a:latin typeface="Times New Roman" pitchFamily="18" charset="0"/>
              </a:rPr>
              <a:t>Revised and streamlined questionnaire</a:t>
            </a:r>
          </a:p>
          <a:p>
            <a:r>
              <a:rPr lang="en-GB">
                <a:latin typeface="Times New Roman" pitchFamily="18" charset="0"/>
              </a:rPr>
              <a:t>Reviewed by international steering committee  </a:t>
            </a:r>
          </a:p>
          <a:p>
            <a:r>
              <a:rPr lang="en-GB">
                <a:latin typeface="Times New Roman" pitchFamily="18" charset="0"/>
              </a:rPr>
              <a:t>Sent to 17 LA Countries, in December 2005</a:t>
            </a:r>
          </a:p>
          <a:p>
            <a:r>
              <a:rPr lang="en-GB">
                <a:latin typeface="Times New Roman" pitchFamily="18" charset="0"/>
              </a:rPr>
              <a:t>13 countries completed survey </a:t>
            </a:r>
          </a:p>
          <a:p>
            <a:r>
              <a:rPr lang="en-GB">
                <a:latin typeface="Times New Roman" pitchFamily="18" charset="0"/>
              </a:rPr>
              <a:t>Quality check of responses</a:t>
            </a:r>
          </a:p>
          <a:p>
            <a:endParaRPr lang="en-GB">
              <a:latin typeface="Times New Roman" pitchFamily="18" charset="0"/>
            </a:endParaRPr>
          </a:p>
          <a:p>
            <a:endParaRPr lang="en-US">
              <a:latin typeface="Times New Roman" pitchFamily="18" charset="0"/>
            </a:endParaRPr>
          </a:p>
        </p:txBody>
      </p:sp>
      <p:pic>
        <p:nvPicPr>
          <p:cNvPr id="12292" name="Picture 4" descr="bilingualcolourlogo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6324600"/>
            <a:ext cx="1676400" cy="31115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0D12-FFA0-4B6A-8383-B82A6036F165}" type="slidenum">
              <a:rPr lang="en-US"/>
              <a:pPr/>
              <a:t>9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GB" b="1">
                <a:latin typeface="Times New Roman" pitchFamily="18" charset="0"/>
              </a:rPr>
              <a:t>13 Countries Completed Survey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524000"/>
            <a:ext cx="68580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>
                <a:latin typeface="Times New Roman" pitchFamily="18" charset="0"/>
              </a:rPr>
              <a:t>Argentina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Times New Roman" pitchFamily="18" charset="0"/>
              </a:rPr>
              <a:t>Brazil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Times New Roman" pitchFamily="18" charset="0"/>
              </a:rPr>
              <a:t>Bolivia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Times New Roman" pitchFamily="18" charset="0"/>
              </a:rPr>
              <a:t>Chile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Times New Roman" pitchFamily="18" charset="0"/>
              </a:rPr>
              <a:t>Colombia 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Times New Roman" pitchFamily="18" charset="0"/>
              </a:rPr>
              <a:t>Costa Rica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Times New Roman" pitchFamily="18" charset="0"/>
              </a:rPr>
              <a:t>Ecuador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Times New Roman" pitchFamily="18" charset="0"/>
              </a:rPr>
              <a:t>Guatemala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Times New Roman" pitchFamily="18" charset="0"/>
              </a:rPr>
              <a:t>Mexico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Times New Roman" pitchFamily="18" charset="0"/>
              </a:rPr>
              <a:t>Paraguay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Times New Roman" pitchFamily="18" charset="0"/>
              </a:rPr>
              <a:t>Peru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Times New Roman" pitchFamily="18" charset="0"/>
              </a:rPr>
              <a:t>Uruguay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Times New Roman" pitchFamily="18" charset="0"/>
              </a:rPr>
              <a:t>Venezuela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2"/>
          </p:nvPr>
        </p:nvSpPr>
        <p:spPr>
          <a:xfrm flipH="1">
            <a:off x="7162800" y="5715000"/>
            <a:ext cx="76200" cy="990600"/>
          </a:xfrm>
        </p:spPr>
        <p:txBody>
          <a:bodyPr/>
          <a:lstStyle/>
          <a:p>
            <a:pPr>
              <a:buFontTx/>
              <a:buNone/>
            </a:pPr>
            <a:endParaRPr lang="en-GB" sz="360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>
              <a:latin typeface="Times New Roman" pitchFamily="18" charset="0"/>
            </a:endParaRPr>
          </a:p>
        </p:txBody>
      </p:sp>
      <p:pic>
        <p:nvPicPr>
          <p:cNvPr id="91141" name="Picture 5" descr="bilingualcolour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477000"/>
            <a:ext cx="12192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777</Words>
  <Application>Microsoft Office PowerPoint</Application>
  <PresentationFormat>On-screen Show (4:3)</PresentationFormat>
  <Paragraphs>268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Times New Roman</vt:lpstr>
      <vt:lpstr>Wingdings</vt:lpstr>
      <vt:lpstr>Default Design</vt:lpstr>
      <vt:lpstr>Microsoft Graph Chart</vt:lpstr>
      <vt:lpstr>Microsoft Excel Chart</vt:lpstr>
      <vt:lpstr>OECD Budgeting at a Glance in Latin American Countries: OECD Database on Budgetary Institutions, Practices and Procedures Version 1</vt:lpstr>
      <vt:lpstr>Structure of Presentation</vt:lpstr>
      <vt:lpstr>Slide 3</vt:lpstr>
      <vt:lpstr>Background</vt:lpstr>
      <vt:lpstr>Slide 5</vt:lpstr>
      <vt:lpstr>Purpose of Database</vt:lpstr>
      <vt:lpstr>2006 Revision and Update of Questionnaire</vt:lpstr>
      <vt:lpstr>Phase I: Latin American Countries </vt:lpstr>
      <vt:lpstr>13 Countries Completed Survey</vt:lpstr>
      <vt:lpstr>Slide 10</vt:lpstr>
      <vt:lpstr>Overview of Database Content</vt:lpstr>
      <vt:lpstr>Budgetary Institutions</vt:lpstr>
      <vt:lpstr>Slide 13</vt:lpstr>
      <vt:lpstr>Functions of Budget systems – Process and institutions</vt:lpstr>
      <vt:lpstr>Result of Phase I of Questionnaire in LA Countries</vt:lpstr>
      <vt:lpstr>Number of Professional Staff in Central Budget Authority (2005) </vt:lpstr>
      <vt:lpstr>Slide 17</vt:lpstr>
      <vt:lpstr>Trends in reforms of Budgetary Institutions in Latin American Countries</vt:lpstr>
      <vt:lpstr>Slide 19</vt:lpstr>
      <vt:lpstr>Error in Government Revenue Forecast</vt:lpstr>
      <vt:lpstr>Medium Term Expenditure Frameworks in  LA Countries</vt:lpstr>
      <vt:lpstr>Trends in development of Performance Information In LA countries</vt:lpstr>
      <vt:lpstr>Slide 23</vt:lpstr>
      <vt:lpstr> </vt:lpstr>
      <vt:lpstr>Some issues in Budget Transparency</vt:lpstr>
      <vt:lpstr>Slide 26</vt:lpstr>
      <vt:lpstr>Next Steps</vt:lpstr>
    </vt:vector>
  </TitlesOfParts>
  <Company>OECD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curristine_t</dc:creator>
  <cp:lastModifiedBy>anarod</cp:lastModifiedBy>
  <cp:revision>43</cp:revision>
  <dcterms:created xsi:type="dcterms:W3CDTF">2006-03-28T16:19:13Z</dcterms:created>
  <dcterms:modified xsi:type="dcterms:W3CDTF">2010-07-11T17:01:55Z</dcterms:modified>
</cp:coreProperties>
</file>