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7" r:id="rId2"/>
    <p:sldId id="259" r:id="rId3"/>
    <p:sldId id="260" r:id="rId4"/>
    <p:sldId id="264" r:id="rId5"/>
    <p:sldId id="265" r:id="rId6"/>
    <p:sldId id="266" r:id="rId7"/>
    <p:sldId id="267" r:id="rId8"/>
    <p:sldId id="268" r:id="rId9"/>
    <p:sldId id="296" r:id="rId10"/>
    <p:sldId id="269" r:id="rId11"/>
    <p:sldId id="293" r:id="rId12"/>
    <p:sldId id="297" r:id="rId13"/>
    <p:sldId id="295" r:id="rId14"/>
    <p:sldId id="271" r:id="rId15"/>
    <p:sldId id="272" r:id="rId16"/>
    <p:sldId id="273" r:id="rId17"/>
    <p:sldId id="274" r:id="rId18"/>
    <p:sldId id="275" r:id="rId19"/>
    <p:sldId id="276" r:id="rId20"/>
    <p:sldId id="281" r:id="rId21"/>
    <p:sldId id="288" r:id="rId22"/>
    <p:sldId id="289" r:id="rId23"/>
    <p:sldId id="290" r:id="rId24"/>
    <p:sldId id="291" r:id="rId25"/>
    <p:sldId id="294" r:id="rId26"/>
  </p:sldIdLst>
  <p:sldSz cx="9144000" cy="6858000" type="screen4x3"/>
  <p:notesSz cx="6858000" cy="9144000"/>
  <p:embeddedFontLst>
    <p:embeddedFont>
      <p:font typeface="Arial Unicode MS" pitchFamily="34" charset="-128"/>
      <p:regular r:id="rId29"/>
    </p:embeddedFont>
  </p:embeddedFontLst>
  <p:defaultTextStyle>
    <a:defPPr>
      <a:defRPr lang="en-US"/>
    </a:defPPr>
    <a:lvl1pPr algn="l" rtl="0" fontAlgn="base">
      <a:spcBef>
        <a:spcPct val="0"/>
      </a:spcBef>
      <a:spcAft>
        <a:spcPct val="0"/>
      </a:spcAft>
      <a:defRPr sz="2400" b="1" kern="1200">
        <a:solidFill>
          <a:srgbClr val="FF3300"/>
        </a:solidFill>
        <a:latin typeface="Times New Roman" pitchFamily="18" charset="0"/>
        <a:ea typeface="+mn-ea"/>
        <a:cs typeface="+mn-cs"/>
      </a:defRPr>
    </a:lvl1pPr>
    <a:lvl2pPr marL="457200" algn="l" rtl="0" fontAlgn="base">
      <a:spcBef>
        <a:spcPct val="0"/>
      </a:spcBef>
      <a:spcAft>
        <a:spcPct val="0"/>
      </a:spcAft>
      <a:defRPr sz="2400" b="1" kern="1200">
        <a:solidFill>
          <a:srgbClr val="FF3300"/>
        </a:solidFill>
        <a:latin typeface="Times New Roman" pitchFamily="18" charset="0"/>
        <a:ea typeface="+mn-ea"/>
        <a:cs typeface="+mn-cs"/>
      </a:defRPr>
    </a:lvl2pPr>
    <a:lvl3pPr marL="914400" algn="l" rtl="0" fontAlgn="base">
      <a:spcBef>
        <a:spcPct val="0"/>
      </a:spcBef>
      <a:spcAft>
        <a:spcPct val="0"/>
      </a:spcAft>
      <a:defRPr sz="2400" b="1" kern="1200">
        <a:solidFill>
          <a:srgbClr val="FF3300"/>
        </a:solidFill>
        <a:latin typeface="Times New Roman" pitchFamily="18" charset="0"/>
        <a:ea typeface="+mn-ea"/>
        <a:cs typeface="+mn-cs"/>
      </a:defRPr>
    </a:lvl3pPr>
    <a:lvl4pPr marL="1371600" algn="l" rtl="0" fontAlgn="base">
      <a:spcBef>
        <a:spcPct val="0"/>
      </a:spcBef>
      <a:spcAft>
        <a:spcPct val="0"/>
      </a:spcAft>
      <a:defRPr sz="2400" b="1" kern="1200">
        <a:solidFill>
          <a:srgbClr val="FF3300"/>
        </a:solidFill>
        <a:latin typeface="Times New Roman" pitchFamily="18" charset="0"/>
        <a:ea typeface="+mn-ea"/>
        <a:cs typeface="+mn-cs"/>
      </a:defRPr>
    </a:lvl4pPr>
    <a:lvl5pPr marL="1828800" algn="l" rtl="0" fontAlgn="base">
      <a:spcBef>
        <a:spcPct val="0"/>
      </a:spcBef>
      <a:spcAft>
        <a:spcPct val="0"/>
      </a:spcAft>
      <a:defRPr sz="2400" b="1" kern="1200">
        <a:solidFill>
          <a:srgbClr val="FF3300"/>
        </a:solidFill>
        <a:latin typeface="Times New Roman" pitchFamily="18" charset="0"/>
        <a:ea typeface="+mn-ea"/>
        <a:cs typeface="+mn-cs"/>
      </a:defRPr>
    </a:lvl5pPr>
    <a:lvl6pPr marL="2286000" algn="l" defTabSz="914400" rtl="0" eaLnBrk="1" latinLnBrk="0" hangingPunct="1">
      <a:defRPr sz="2400" b="1" kern="1200">
        <a:solidFill>
          <a:srgbClr val="FF3300"/>
        </a:solidFill>
        <a:latin typeface="Times New Roman" pitchFamily="18" charset="0"/>
        <a:ea typeface="+mn-ea"/>
        <a:cs typeface="+mn-cs"/>
      </a:defRPr>
    </a:lvl6pPr>
    <a:lvl7pPr marL="2743200" algn="l" defTabSz="914400" rtl="0" eaLnBrk="1" latinLnBrk="0" hangingPunct="1">
      <a:defRPr sz="2400" b="1" kern="1200">
        <a:solidFill>
          <a:srgbClr val="FF3300"/>
        </a:solidFill>
        <a:latin typeface="Times New Roman" pitchFamily="18" charset="0"/>
        <a:ea typeface="+mn-ea"/>
        <a:cs typeface="+mn-cs"/>
      </a:defRPr>
    </a:lvl7pPr>
    <a:lvl8pPr marL="3200400" algn="l" defTabSz="914400" rtl="0" eaLnBrk="1" latinLnBrk="0" hangingPunct="1">
      <a:defRPr sz="2400" b="1" kern="1200">
        <a:solidFill>
          <a:srgbClr val="FF3300"/>
        </a:solidFill>
        <a:latin typeface="Times New Roman" pitchFamily="18" charset="0"/>
        <a:ea typeface="+mn-ea"/>
        <a:cs typeface="+mn-cs"/>
      </a:defRPr>
    </a:lvl8pPr>
    <a:lvl9pPr marL="3657600" algn="l" defTabSz="914400" rtl="0" eaLnBrk="1" latinLnBrk="0" hangingPunct="1">
      <a:defRPr sz="2400" b="1" kern="1200">
        <a:solidFill>
          <a:srgbClr val="FF33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E14601"/>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7" autoAdjust="0"/>
    <p:restoredTop sz="91667" autoAdjust="0"/>
  </p:normalViewPr>
  <p:slideViewPr>
    <p:cSldViewPr>
      <p:cViewPr varScale="1">
        <p:scale>
          <a:sx n="62" d="100"/>
          <a:sy n="62" d="100"/>
        </p:scale>
        <p:origin x="-468" y="-84"/>
      </p:cViewPr>
      <p:guideLst>
        <p:guide orient="horz" pos="2160"/>
        <p:guide pos="2880"/>
      </p:guideLst>
    </p:cSldViewPr>
  </p:slideViewPr>
  <p:outlineViewPr>
    <p:cViewPr>
      <p:scale>
        <a:sx n="33" d="100"/>
        <a:sy n="33" d="100"/>
      </p:scale>
      <p:origin x="0" y="78"/>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a:solidFill>
                  <a:schemeClr val="tx1"/>
                </a:solidFill>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b="0">
                <a:solidFill>
                  <a:schemeClr val="tx1"/>
                </a:solidFill>
              </a:defRPr>
            </a:lvl1pPr>
          </a:lstStyle>
          <a:p>
            <a:pPr>
              <a:defRPr/>
            </a:pPr>
            <a:fld id="{CFC8D21A-00C3-4228-AE70-AE2E9E351278}" type="datetimeFigureOut">
              <a:rPr lang="en-US"/>
              <a:pPr>
                <a:defRPr/>
              </a:pPr>
              <a:t>7/11/2010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b="0">
                <a:solidFill>
                  <a:schemeClr val="tx1"/>
                </a:solidFill>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b="0">
                <a:solidFill>
                  <a:schemeClr val="tx1"/>
                </a:solidFill>
              </a:defRPr>
            </a:lvl1pPr>
          </a:lstStyle>
          <a:p>
            <a:pPr>
              <a:defRPr/>
            </a:pPr>
            <a:fld id="{F8B6A21B-3803-4327-B462-C910CB8427F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2765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CA28C7AD-F184-4D34-9F02-66B9938337C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r>
              <a:rPr lang="en-US" smtClean="0"/>
              <a:t>Title and speakers changed in the agenda</a:t>
            </a:r>
          </a:p>
          <a:p>
            <a:pPr eaLnBrk="1" hangingPunct="1"/>
            <a:r>
              <a:rPr lang="en-US" smtClean="0"/>
              <a:t>Title implies that MIF has managed K before having a strategy document</a:t>
            </a:r>
          </a:p>
          <a:p>
            <a:pPr eaLnBrk="1" hangingPunct="1"/>
            <a:endParaRPr lang="en-US" smtClean="0"/>
          </a:p>
          <a:p>
            <a:pPr eaLnBrk="1" hangingPunct="1"/>
            <a:endParaRPr lang="es-ES" smtClean="0"/>
          </a:p>
        </p:txBody>
      </p:sp>
      <p:sp>
        <p:nvSpPr>
          <p:cNvPr id="28676" name="Slide Number Placeholder 3"/>
          <p:cNvSpPr>
            <a:spLocks noGrp="1"/>
          </p:cNvSpPr>
          <p:nvPr>
            <p:ph type="sldNum" sz="quarter" idx="5"/>
          </p:nvPr>
        </p:nvSpPr>
        <p:spPr>
          <a:noFill/>
        </p:spPr>
        <p:txBody>
          <a:bodyPr/>
          <a:lstStyle/>
          <a:p>
            <a:fld id="{877CB601-BF49-4BF2-9326-456606A9D764}"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A955140-9414-4682-AC16-BA10C5AADAF0}" type="slidenum">
              <a:rPr lang="en-US" smtClean="0"/>
              <a:pPr/>
              <a:t>10</a:t>
            </a:fld>
            <a:endParaRPr lang="en-US" smtClean="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s-C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E360E5D-566D-4C59-BA6D-45824B3C1422}" type="slidenum">
              <a:rPr lang="en-US" smtClean="0"/>
              <a:pPr/>
              <a:t>11</a:t>
            </a:fld>
            <a:endParaRPr lang="en-US" smtClean="0"/>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s-CR" smtClean="0"/>
              <a:t>These figures can be done at country level to see whether you really need to manage knowledge carfefully and in a systematic way.</a:t>
            </a:r>
          </a:p>
          <a:p>
            <a:pPr eaLnBrk="1" hangingPunct="1"/>
            <a:r>
              <a:rPr lang="es-CR" smtClean="0"/>
              <a:t>Some of you have just joined your COF.  Use the website to see how many projects you have, read the project documents and can do this slide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403B554-4C93-44A1-B2E8-3EC574859D24}" type="slidenum">
              <a:rPr lang="en-US" smtClean="0"/>
              <a:pPr/>
              <a:t>12</a:t>
            </a:fld>
            <a:endParaRPr lang="en-US" smtClean="0"/>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s-C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49682D81-81F5-4EC4-B852-0758B85B40ED}" type="slidenum">
              <a:rPr lang="es-CR" smtClean="0"/>
              <a:pPr/>
              <a:t>13</a:t>
            </a:fld>
            <a:endParaRPr lang="es-C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s-ES" smtClean="0"/>
          </a:p>
        </p:txBody>
      </p:sp>
      <p:sp>
        <p:nvSpPr>
          <p:cNvPr id="41988" name="Slide Number Placeholder 3"/>
          <p:cNvSpPr>
            <a:spLocks noGrp="1"/>
          </p:cNvSpPr>
          <p:nvPr>
            <p:ph type="sldNum" sz="quarter" idx="5"/>
          </p:nvPr>
        </p:nvSpPr>
        <p:spPr>
          <a:noFill/>
        </p:spPr>
        <p:txBody>
          <a:bodyPr/>
          <a:lstStyle/>
          <a:p>
            <a:fld id="{7A740857-07BC-44B4-97F6-3891D12D259F}"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r>
              <a:rPr lang="es-ES" smtClean="0"/>
              <a:t>Repository is where the infortmation is stored and managed.  We use several from the Bank and have our own tool that also allows us to translate Bank topics into MIF ones an manage the website.  It is the MIF Admin Tool.</a:t>
            </a:r>
          </a:p>
          <a:p>
            <a:pPr eaLnBrk="1" hangingPunct="1"/>
            <a:endParaRPr lang="es-ES" smtClean="0"/>
          </a:p>
          <a:p>
            <a:pPr eaLnBrk="1" hangingPunct="1"/>
            <a:r>
              <a:rPr lang="es-ES" smtClean="0"/>
              <a:t>Thematic analysis to replicate or upscale.  We will do 4 of these in 2007 cofinanced with Spain, but will be actively seeking new partnerships.</a:t>
            </a:r>
          </a:p>
          <a:p>
            <a:pPr eaLnBrk="1" hangingPunct="1"/>
            <a:endParaRPr lang="es-ES" smtClean="0"/>
          </a:p>
          <a:p>
            <a:pPr eaLnBrk="1" hangingPunct="1"/>
            <a:r>
              <a:rPr lang="es-ES" smtClean="0"/>
              <a:t>Learning Communities at the base of the KM system, to which we now turn in more detail because we have chosen a people centered KM strategy rather than a codification one</a:t>
            </a:r>
          </a:p>
        </p:txBody>
      </p:sp>
      <p:sp>
        <p:nvSpPr>
          <p:cNvPr id="43012" name="Slide Number Placeholder 3"/>
          <p:cNvSpPr>
            <a:spLocks noGrp="1"/>
          </p:cNvSpPr>
          <p:nvPr>
            <p:ph type="sldNum" sz="quarter" idx="5"/>
          </p:nvPr>
        </p:nvSpPr>
        <p:spPr>
          <a:noFill/>
        </p:spPr>
        <p:txBody>
          <a:bodyPr/>
          <a:lstStyle/>
          <a:p>
            <a:fld id="{700D6BE0-7BFC-40BB-AB04-6B0CCEC21C87}"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s-ES" smtClean="0"/>
          </a:p>
        </p:txBody>
      </p:sp>
      <p:sp>
        <p:nvSpPr>
          <p:cNvPr id="44036" name="Slide Number Placeholder 3"/>
          <p:cNvSpPr>
            <a:spLocks noGrp="1"/>
          </p:cNvSpPr>
          <p:nvPr>
            <p:ph type="sldNum" sz="quarter" idx="5"/>
          </p:nvPr>
        </p:nvSpPr>
        <p:spPr>
          <a:noFill/>
        </p:spPr>
        <p:txBody>
          <a:bodyPr/>
          <a:lstStyle/>
          <a:p>
            <a:fld id="{6DDC9BE0-2BC9-4936-BE54-75B4A35A15BF}"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s-ES" smtClean="0"/>
          </a:p>
        </p:txBody>
      </p:sp>
      <p:sp>
        <p:nvSpPr>
          <p:cNvPr id="45060" name="Slide Number Placeholder 3"/>
          <p:cNvSpPr>
            <a:spLocks noGrp="1"/>
          </p:cNvSpPr>
          <p:nvPr>
            <p:ph type="sldNum" sz="quarter" idx="5"/>
          </p:nvPr>
        </p:nvSpPr>
        <p:spPr>
          <a:noFill/>
        </p:spPr>
        <p:txBody>
          <a:bodyPr/>
          <a:lstStyle/>
          <a:p>
            <a:fld id="{E2A0CCFE-F55A-4063-B167-8A92C7523BD8}"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endParaRPr lang="es-ES" smtClean="0"/>
          </a:p>
        </p:txBody>
      </p:sp>
      <p:sp>
        <p:nvSpPr>
          <p:cNvPr id="46084" name="Slide Number Placeholder 3"/>
          <p:cNvSpPr>
            <a:spLocks noGrp="1"/>
          </p:cNvSpPr>
          <p:nvPr>
            <p:ph type="sldNum" sz="quarter" idx="5"/>
          </p:nvPr>
        </p:nvSpPr>
        <p:spPr>
          <a:noFill/>
        </p:spPr>
        <p:txBody>
          <a:bodyPr/>
          <a:lstStyle/>
          <a:p>
            <a:fld id="{E0D2FF44-1E85-4712-8D20-9761AFAA7490}"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endParaRPr lang="es-ES" smtClean="0"/>
          </a:p>
        </p:txBody>
      </p:sp>
      <p:sp>
        <p:nvSpPr>
          <p:cNvPr id="47108" name="Slide Number Placeholder 3"/>
          <p:cNvSpPr>
            <a:spLocks noGrp="1"/>
          </p:cNvSpPr>
          <p:nvPr>
            <p:ph type="sldNum" sz="quarter" idx="5"/>
          </p:nvPr>
        </p:nvSpPr>
        <p:spPr>
          <a:noFill/>
        </p:spPr>
        <p:txBody>
          <a:bodyPr/>
          <a:lstStyle/>
          <a:p>
            <a:fld id="{A2CCE34C-4603-4E41-BCC4-9384429E228D}"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smtClean="0"/>
              <a:t>2 and 3 refer to the title of the presentation “New Approaches to Knowledge Management</a:t>
            </a:r>
          </a:p>
          <a:p>
            <a:endParaRPr lang="en-US" smtClean="0"/>
          </a:p>
        </p:txBody>
      </p:sp>
      <p:sp>
        <p:nvSpPr>
          <p:cNvPr id="29700" name="Slide Number Placeholder 3"/>
          <p:cNvSpPr>
            <a:spLocks noGrp="1"/>
          </p:cNvSpPr>
          <p:nvPr>
            <p:ph type="sldNum" sz="quarter" idx="5"/>
          </p:nvPr>
        </p:nvSpPr>
        <p:spPr>
          <a:noFill/>
        </p:spPr>
        <p:txBody>
          <a:bodyPr/>
          <a:lstStyle/>
          <a:p>
            <a:fld id="{8D48AB85-AAF7-4BB4-8F55-4169E45BBCAE}"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s-ES" smtClean="0"/>
          </a:p>
        </p:txBody>
      </p:sp>
      <p:sp>
        <p:nvSpPr>
          <p:cNvPr id="48132" name="Slide Number Placeholder 3"/>
          <p:cNvSpPr>
            <a:spLocks noGrp="1"/>
          </p:cNvSpPr>
          <p:nvPr>
            <p:ph type="sldNum" sz="quarter" idx="5"/>
          </p:nvPr>
        </p:nvSpPr>
        <p:spPr>
          <a:noFill/>
        </p:spPr>
        <p:txBody>
          <a:bodyPr/>
          <a:lstStyle/>
          <a:p>
            <a:fld id="{3836FB74-AF8D-418C-BAB1-7E1A2F715AA5}"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endParaRPr lang="es-ES" smtClean="0"/>
          </a:p>
        </p:txBody>
      </p:sp>
      <p:sp>
        <p:nvSpPr>
          <p:cNvPr id="49156" name="Slide Number Placeholder 3"/>
          <p:cNvSpPr>
            <a:spLocks noGrp="1"/>
          </p:cNvSpPr>
          <p:nvPr>
            <p:ph type="sldNum" sz="quarter" idx="5"/>
          </p:nvPr>
        </p:nvSpPr>
        <p:spPr>
          <a:noFill/>
        </p:spPr>
        <p:txBody>
          <a:bodyPr/>
          <a:lstStyle/>
          <a:p>
            <a:fld id="{0D9DC48F-181E-4CF8-A4C3-229883657226}"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s-ES" smtClean="0"/>
          </a:p>
        </p:txBody>
      </p:sp>
      <p:sp>
        <p:nvSpPr>
          <p:cNvPr id="50180" name="Slide Number Placeholder 3"/>
          <p:cNvSpPr>
            <a:spLocks noGrp="1"/>
          </p:cNvSpPr>
          <p:nvPr>
            <p:ph type="sldNum" sz="quarter" idx="5"/>
          </p:nvPr>
        </p:nvSpPr>
        <p:spPr>
          <a:noFill/>
        </p:spPr>
        <p:txBody>
          <a:bodyPr/>
          <a:lstStyle/>
          <a:p>
            <a:fld id="{4D4A0176-EE36-4CA6-B84F-AA1939BE1CE9}"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9528424-413E-484F-9572-30A65FE61E79}" type="slidenum">
              <a:rPr lang="en-US" smtClean="0"/>
              <a:pPr/>
              <a:t>23</a:t>
            </a:fld>
            <a:endParaRPr lang="en-US" smtClean="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marL="228600" indent="-228600" eaLnBrk="1" hangingPunct="1"/>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s-ES" smtClean="0"/>
          </a:p>
        </p:txBody>
      </p:sp>
      <p:sp>
        <p:nvSpPr>
          <p:cNvPr id="52228" name="Slide Number Placeholder 3"/>
          <p:cNvSpPr>
            <a:spLocks noGrp="1"/>
          </p:cNvSpPr>
          <p:nvPr>
            <p:ph type="sldNum" sz="quarter" idx="5"/>
          </p:nvPr>
        </p:nvSpPr>
        <p:spPr>
          <a:noFill/>
        </p:spPr>
        <p:txBody>
          <a:bodyPr/>
          <a:lstStyle/>
          <a:p>
            <a:fld id="{2F38CF00-D103-43A2-8C8D-702DDA9FB8D4}"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s-ES" smtClean="0"/>
          </a:p>
        </p:txBody>
      </p:sp>
      <p:sp>
        <p:nvSpPr>
          <p:cNvPr id="53252" name="Slide Number Placeholder 3"/>
          <p:cNvSpPr>
            <a:spLocks noGrp="1"/>
          </p:cNvSpPr>
          <p:nvPr>
            <p:ph type="sldNum" sz="quarter" idx="5"/>
          </p:nvPr>
        </p:nvSpPr>
        <p:spPr>
          <a:noFill/>
        </p:spPr>
        <p:txBody>
          <a:bodyPr/>
          <a:lstStyle/>
          <a:p>
            <a:fld id="{37B050CF-5A6C-4E94-8C86-3A2274BF3CEA}" type="slidenum">
              <a:rPr lang="en-US" smtClean="0"/>
              <a:pPr/>
              <a:t>25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smtClean="0"/>
          </a:p>
        </p:txBody>
      </p:sp>
      <p:sp>
        <p:nvSpPr>
          <p:cNvPr id="30724" name="Slide Number Placeholder 3"/>
          <p:cNvSpPr>
            <a:spLocks noGrp="1"/>
          </p:cNvSpPr>
          <p:nvPr>
            <p:ph type="sldNum" sz="quarter" idx="5"/>
          </p:nvPr>
        </p:nvSpPr>
        <p:spPr>
          <a:noFill/>
        </p:spPr>
        <p:txBody>
          <a:bodyPr/>
          <a:lstStyle/>
          <a:p>
            <a:fld id="{3128512E-819A-4401-8981-76F48DB3465C}"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es-ES" smtClean="0"/>
          </a:p>
        </p:txBody>
      </p:sp>
      <p:sp>
        <p:nvSpPr>
          <p:cNvPr id="31748" name="Slide Number Placeholder 3"/>
          <p:cNvSpPr>
            <a:spLocks noGrp="1"/>
          </p:cNvSpPr>
          <p:nvPr>
            <p:ph type="sldNum" sz="quarter" idx="5"/>
          </p:nvPr>
        </p:nvSpPr>
        <p:spPr>
          <a:noFill/>
        </p:spPr>
        <p:txBody>
          <a:bodyPr/>
          <a:lstStyle/>
          <a:p>
            <a:fld id="{FEFEAC30-C318-447B-B6C8-569EB05146AB}"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s-ES" smtClean="0"/>
          </a:p>
        </p:txBody>
      </p:sp>
      <p:sp>
        <p:nvSpPr>
          <p:cNvPr id="32772" name="Slide Number Placeholder 3"/>
          <p:cNvSpPr>
            <a:spLocks noGrp="1"/>
          </p:cNvSpPr>
          <p:nvPr>
            <p:ph type="sldNum" sz="quarter" idx="5"/>
          </p:nvPr>
        </p:nvSpPr>
        <p:spPr>
          <a:noFill/>
        </p:spPr>
        <p:txBody>
          <a:bodyPr/>
          <a:lstStyle/>
          <a:p>
            <a:fld id="{D2B05487-1079-4DF4-A7C6-F701443CB4FA}"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s-ES" smtClean="0"/>
          </a:p>
        </p:txBody>
      </p:sp>
      <p:sp>
        <p:nvSpPr>
          <p:cNvPr id="33796" name="Slide Number Placeholder 3"/>
          <p:cNvSpPr>
            <a:spLocks noGrp="1"/>
          </p:cNvSpPr>
          <p:nvPr>
            <p:ph type="sldNum" sz="quarter" idx="5"/>
          </p:nvPr>
        </p:nvSpPr>
        <p:spPr>
          <a:noFill/>
        </p:spPr>
        <p:txBody>
          <a:bodyPr/>
          <a:lstStyle/>
          <a:p>
            <a:fld id="{CD6EA9CA-6968-4A24-83A2-5EEDD545936E}"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s-ES" smtClean="0"/>
          </a:p>
        </p:txBody>
      </p:sp>
      <p:sp>
        <p:nvSpPr>
          <p:cNvPr id="34820" name="Slide Number Placeholder 3"/>
          <p:cNvSpPr>
            <a:spLocks noGrp="1"/>
          </p:cNvSpPr>
          <p:nvPr>
            <p:ph type="sldNum" sz="quarter" idx="5"/>
          </p:nvPr>
        </p:nvSpPr>
        <p:spPr>
          <a:noFill/>
        </p:spPr>
        <p:txBody>
          <a:bodyPr/>
          <a:lstStyle/>
          <a:p>
            <a:fld id="{A845C627-C4F8-4705-AA26-DE12DC11D2B9}"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s-ES" smtClean="0"/>
          </a:p>
        </p:txBody>
      </p:sp>
      <p:sp>
        <p:nvSpPr>
          <p:cNvPr id="35844" name="Slide Number Placeholder 3"/>
          <p:cNvSpPr>
            <a:spLocks noGrp="1"/>
          </p:cNvSpPr>
          <p:nvPr>
            <p:ph type="sldNum" sz="quarter" idx="5"/>
          </p:nvPr>
        </p:nvSpPr>
        <p:spPr>
          <a:noFill/>
        </p:spPr>
        <p:txBody>
          <a:bodyPr/>
          <a:lstStyle/>
          <a:p>
            <a:fld id="{2D94590E-168B-4D04-8BB3-E714DE974B85}"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D1B432A-F702-44B0-B1E6-CA22B1AA2ED3}" type="slidenum">
              <a:rPr lang="en-US" smtClean="0"/>
              <a:pPr/>
              <a:t>9</a:t>
            </a:fld>
            <a:endParaRPr lang="en-US" smtClean="0"/>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s-C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A00506-8C4C-4B0D-809B-3F8FE311297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57061-4EBE-4106-9015-C82EE3E99CD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AF2899-7648-4490-981E-5DE89418E8E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814755-17B5-4D08-B04D-3E029410123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6095D9-64DB-42A6-AEE0-2F4FCEDA1BD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1E7450-68C8-449A-8A46-5A6E64B3E67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159EF3-671A-4D13-87B6-7F5315155EC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70CED8-39D2-4EAF-850F-0FB1EA0B909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B22CB2-37E0-4939-8E85-898F8B4731D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F5C2C0-E5A1-4604-9EFC-8885E6CF2BE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61A21D-55CA-457C-B408-9F0680E4BAF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5F924B81-4BBD-4312-878A-91EBF422E0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6.jpe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8.jpeg"/><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jpeg"/><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5.bin"/><Relationship Id="rId3" Type="http://schemas.openxmlformats.org/officeDocument/2006/relationships/notesSlide" Target="../notesSlides/notesSlide17.xml"/><Relationship Id="rId7" Type="http://schemas.openxmlformats.org/officeDocument/2006/relationships/oleObject" Target="../embeddings/oleObject9.bin"/><Relationship Id="rId12"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8.bin"/><Relationship Id="rId11" Type="http://schemas.openxmlformats.org/officeDocument/2006/relationships/oleObject" Target="../embeddings/oleObject13.bin"/><Relationship Id="rId5" Type="http://schemas.openxmlformats.org/officeDocument/2006/relationships/oleObject" Target="../embeddings/oleObject7.bin"/><Relationship Id="rId10" Type="http://schemas.openxmlformats.org/officeDocument/2006/relationships/oleObject" Target="../embeddings/oleObject12.bin"/><Relationship Id="rId4" Type="http://schemas.openxmlformats.org/officeDocument/2006/relationships/image" Target="../media/image12.wmf"/><Relationship Id="rId9" Type="http://schemas.openxmlformats.org/officeDocument/2006/relationships/oleObject" Target="../embeddings/oleObject11.bin"/><Relationship Id="rId14" Type="http://schemas.openxmlformats.org/officeDocument/2006/relationships/image" Target="../media/image1.jpe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1.jpeg"/><Relationship Id="rId3" Type="http://schemas.openxmlformats.org/officeDocument/2006/relationships/notesSlide" Target="../notesSlides/notesSlide18.xml"/><Relationship Id="rId7" Type="http://schemas.openxmlformats.org/officeDocument/2006/relationships/oleObject" Target="../embeddings/oleObject18.bin"/><Relationship Id="rId12"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7.bin"/><Relationship Id="rId11" Type="http://schemas.openxmlformats.org/officeDocument/2006/relationships/oleObject" Target="../embeddings/oleObject22.bin"/><Relationship Id="rId5" Type="http://schemas.openxmlformats.org/officeDocument/2006/relationships/oleObject" Target="../embeddings/oleObject16.bin"/><Relationship Id="rId10" Type="http://schemas.openxmlformats.org/officeDocument/2006/relationships/oleObject" Target="../embeddings/oleObject21.bin"/><Relationship Id="rId4" Type="http://schemas.openxmlformats.org/officeDocument/2006/relationships/image" Target="../media/image12.wmf"/><Relationship Id="rId9"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sp>
        <p:nvSpPr>
          <p:cNvPr id="8195" name="Rectangle 3"/>
          <p:cNvSpPr>
            <a:spLocks noGrp="1" noChangeArrowheads="1"/>
          </p:cNvSpPr>
          <p:nvPr>
            <p:ph type="ctrTitle"/>
          </p:nvPr>
        </p:nvSpPr>
        <p:spPr>
          <a:xfrm>
            <a:off x="762000" y="1066800"/>
            <a:ext cx="8153400" cy="1143000"/>
          </a:xfrm>
        </p:spPr>
        <p:txBody>
          <a:bodyPr/>
          <a:lstStyle/>
          <a:p>
            <a:pPr eaLnBrk="1" hangingPunct="1"/>
            <a:r>
              <a:rPr lang="en-US" sz="3200" b="1" smtClean="0">
                <a:cs typeface="Times New Roman" pitchFamily="18" charset="0"/>
              </a:rPr>
              <a:t>New Approaches to Manage Knowledge</a:t>
            </a:r>
            <a:endParaRPr lang="es-ES" sz="3200" b="1" smtClean="0">
              <a:latin typeface="CG Times" pitchFamily="18" charset="0"/>
              <a:cs typeface="Times New Roman" pitchFamily="18" charset="0"/>
            </a:endParaRPr>
          </a:p>
        </p:txBody>
      </p:sp>
      <p:sp>
        <p:nvSpPr>
          <p:cNvPr id="8196" name="Rectangle 4"/>
          <p:cNvSpPr>
            <a:spLocks noGrp="1" noChangeArrowheads="1"/>
          </p:cNvSpPr>
          <p:nvPr>
            <p:ph type="subTitle" idx="1"/>
          </p:nvPr>
        </p:nvSpPr>
        <p:spPr>
          <a:xfrm>
            <a:off x="1676400" y="4876800"/>
            <a:ext cx="6400800" cy="1752600"/>
          </a:xfrm>
        </p:spPr>
        <p:txBody>
          <a:bodyPr/>
          <a:lstStyle/>
          <a:p>
            <a:pPr eaLnBrk="1" hangingPunct="1">
              <a:lnSpc>
                <a:spcPct val="80000"/>
              </a:lnSpc>
            </a:pPr>
            <a:r>
              <a:rPr lang="es-ES" sz="1800" smtClean="0"/>
              <a:t>SUBREGIONAL MEETING WITH MIF SPECIALISTS</a:t>
            </a:r>
          </a:p>
          <a:p>
            <a:pPr eaLnBrk="1" hangingPunct="1">
              <a:lnSpc>
                <a:spcPct val="80000"/>
              </a:lnSpc>
            </a:pPr>
            <a:endParaRPr lang="es-ES" sz="1800" smtClean="0"/>
          </a:p>
          <a:p>
            <a:pPr eaLnBrk="1" hangingPunct="1">
              <a:lnSpc>
                <a:spcPct val="80000"/>
              </a:lnSpc>
            </a:pPr>
            <a:r>
              <a:rPr lang="es-ES" sz="1800" smtClean="0"/>
              <a:t>Kingston, Jamaica</a:t>
            </a:r>
          </a:p>
          <a:p>
            <a:pPr eaLnBrk="1" hangingPunct="1">
              <a:lnSpc>
                <a:spcPct val="80000"/>
              </a:lnSpc>
            </a:pPr>
            <a:r>
              <a:rPr lang="es-ES" sz="1800" smtClean="0"/>
              <a:t> May 3-4, 2007</a:t>
            </a:r>
          </a:p>
          <a:p>
            <a:pPr eaLnBrk="1" hangingPunct="1">
              <a:lnSpc>
                <a:spcPct val="80000"/>
              </a:lnSpc>
            </a:pPr>
            <a:r>
              <a:rPr lang="es-ES" sz="1800" smtClean="0"/>
              <a:t>Joaquim Tres</a:t>
            </a:r>
          </a:p>
          <a:p>
            <a:pPr eaLnBrk="1" hangingPunct="1">
              <a:lnSpc>
                <a:spcPct val="80000"/>
              </a:lnSpc>
            </a:pPr>
            <a:r>
              <a:rPr lang="es-ES" sz="1800" smtClean="0"/>
              <a:t>JTres@iadb.org</a:t>
            </a:r>
          </a:p>
        </p:txBody>
      </p:sp>
      <p:pic>
        <p:nvPicPr>
          <p:cNvPr id="8197" name="Picture 5" descr="MIF"/>
          <p:cNvPicPr>
            <a:picLocks noChangeAspect="1" noChangeArrowheads="1"/>
          </p:cNvPicPr>
          <p:nvPr/>
        </p:nvPicPr>
        <p:blipFill>
          <a:blip r:embed="rId3" cstate="print"/>
          <a:srcRect/>
          <a:stretch>
            <a:fillRect/>
          </a:stretch>
        </p:blipFill>
        <p:spPr bwMode="auto">
          <a:xfrm>
            <a:off x="381000" y="0"/>
            <a:ext cx="8763000" cy="958850"/>
          </a:xfrm>
          <a:prstGeom prst="rect">
            <a:avLst/>
          </a:prstGeom>
          <a:noFill/>
          <a:ln w="9525">
            <a:noFill/>
            <a:miter lim="800000"/>
            <a:headEnd/>
            <a:tailEnd/>
          </a:ln>
        </p:spPr>
      </p:pic>
      <p:sp>
        <p:nvSpPr>
          <p:cNvPr id="8198" name="Text Box 6"/>
          <p:cNvSpPr txBox="1">
            <a:spLocks noChangeArrowheads="1"/>
          </p:cNvSpPr>
          <p:nvPr/>
        </p:nvSpPr>
        <p:spPr bwMode="auto">
          <a:xfrm rot="-5400000">
            <a:off x="-3215482" y="3213894"/>
            <a:ext cx="6858001" cy="427038"/>
          </a:xfrm>
          <a:prstGeom prst="rect">
            <a:avLst/>
          </a:prstGeom>
          <a:solidFill>
            <a:srgbClr val="D2603C"/>
          </a:solidFill>
          <a:ln w="9525">
            <a:noFill/>
            <a:miter lim="800000"/>
            <a:headEnd/>
            <a:tailEnd/>
          </a:ln>
        </p:spPr>
        <p:txBody>
          <a:bodyPr>
            <a:spAutoFit/>
          </a:bodyPr>
          <a:lstStyle/>
          <a:p>
            <a:pPr algn="ctr"/>
            <a:r>
              <a:rPr lang="es-ES" sz="2200" b="0">
                <a:solidFill>
                  <a:schemeClr val="bg1"/>
                </a:solidFill>
              </a:rPr>
              <a:t>Innovation and Knowledge Management Unit (IKM) </a:t>
            </a:r>
            <a:endParaRPr lang="es-CR" sz="2200" b="0">
              <a:solidFill>
                <a:schemeClr val="bg1"/>
              </a:solidFill>
            </a:endParaRPr>
          </a:p>
        </p:txBody>
      </p:sp>
      <p:pic>
        <p:nvPicPr>
          <p:cNvPr id="8199" name="Picture 7"/>
          <p:cNvPicPr>
            <a:picLocks noChangeAspect="1" noChangeArrowheads="1"/>
          </p:cNvPicPr>
          <p:nvPr/>
        </p:nvPicPr>
        <p:blipFill>
          <a:blip r:embed="rId4" cstate="print"/>
          <a:srcRect/>
          <a:stretch>
            <a:fillRect/>
          </a:stretch>
        </p:blipFill>
        <p:spPr bwMode="auto">
          <a:xfrm>
            <a:off x="3200400" y="2286000"/>
            <a:ext cx="3276600" cy="226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sp>
        <p:nvSpPr>
          <p:cNvPr id="17411" name="Rectangle 3"/>
          <p:cNvSpPr>
            <a:spLocks noGrp="1" noChangeArrowheads="1"/>
          </p:cNvSpPr>
          <p:nvPr>
            <p:ph type="ctrTitle"/>
          </p:nvPr>
        </p:nvSpPr>
        <p:spPr>
          <a:xfrm>
            <a:off x="533400" y="2514600"/>
            <a:ext cx="8534400" cy="1752600"/>
          </a:xfrm>
        </p:spPr>
        <p:txBody>
          <a:bodyPr/>
          <a:lstStyle/>
          <a:p>
            <a:pPr eaLnBrk="1" hangingPunct="1"/>
            <a:r>
              <a:rPr lang="es-CR" sz="2400" b="1" i="1" smtClean="0">
                <a:solidFill>
                  <a:srgbClr val="FF0000"/>
                </a:solidFill>
                <a:latin typeface="Arial Unicode MS" pitchFamily="34" charset="-128"/>
                <a:cs typeface="Times New Roman" pitchFamily="18" charset="0"/>
              </a:rPr>
              <a:t>“The issue  today is to organize the area of knowledge because is where we are going to make a difference in the long run and maintain our comparative advantage”</a:t>
            </a:r>
            <a:endParaRPr lang="es-CR" b="1" smtClean="0"/>
          </a:p>
        </p:txBody>
      </p:sp>
      <p:grpSp>
        <p:nvGrpSpPr>
          <p:cNvPr id="17412" name="Group 4"/>
          <p:cNvGrpSpPr>
            <a:grpSpLocks/>
          </p:cNvGrpSpPr>
          <p:nvPr/>
        </p:nvGrpSpPr>
        <p:grpSpPr bwMode="auto">
          <a:xfrm>
            <a:off x="1236663" y="1444625"/>
            <a:ext cx="6670675" cy="4652963"/>
            <a:chOff x="0" y="2931"/>
            <a:chExt cx="4202" cy="2931"/>
          </a:xfrm>
        </p:grpSpPr>
        <p:sp>
          <p:nvSpPr>
            <p:cNvPr id="17416" name="Rectangle 5"/>
            <p:cNvSpPr>
              <a:spLocks noChangeArrowheads="1"/>
            </p:cNvSpPr>
            <p:nvPr/>
          </p:nvSpPr>
          <p:spPr bwMode="auto">
            <a:xfrm>
              <a:off x="0" y="2931"/>
              <a:ext cx="4202" cy="2931"/>
            </a:xfrm>
            <a:prstGeom prst="rect">
              <a:avLst/>
            </a:prstGeom>
            <a:noFill/>
            <a:ln w="9525">
              <a:noFill/>
              <a:miter lim="800000"/>
              <a:headEnd/>
              <a:tailEnd/>
            </a:ln>
          </p:spPr>
          <p:txBody>
            <a:bodyPr>
              <a:spAutoFit/>
            </a:bodyPr>
            <a:lstStyle/>
            <a:p>
              <a:endParaRPr lang="es-ES" b="0">
                <a:solidFill>
                  <a:schemeClr val="tx1"/>
                </a:solidFill>
              </a:endParaRPr>
            </a:p>
          </p:txBody>
        </p:sp>
        <p:grpSp>
          <p:nvGrpSpPr>
            <p:cNvPr id="17417" name="Group 6"/>
            <p:cNvGrpSpPr>
              <a:grpSpLocks/>
            </p:cNvGrpSpPr>
            <p:nvPr/>
          </p:nvGrpSpPr>
          <p:grpSpPr bwMode="auto">
            <a:xfrm>
              <a:off x="0" y="2931"/>
              <a:ext cx="1384" cy="634"/>
              <a:chOff x="0" y="2931"/>
              <a:chExt cx="1384" cy="634"/>
            </a:xfrm>
          </p:grpSpPr>
          <p:sp>
            <p:nvSpPr>
              <p:cNvPr id="17418" name="Rectangle 7"/>
              <p:cNvSpPr>
                <a:spLocks noChangeArrowheads="1"/>
              </p:cNvSpPr>
              <p:nvPr/>
            </p:nvSpPr>
            <p:spPr bwMode="auto">
              <a:xfrm>
                <a:off x="0" y="2931"/>
                <a:ext cx="1384" cy="0"/>
              </a:xfrm>
              <a:prstGeom prst="rect">
                <a:avLst/>
              </a:prstGeom>
              <a:noFill/>
              <a:ln w="9525">
                <a:noFill/>
                <a:miter lim="800000"/>
                <a:headEnd/>
                <a:tailEnd/>
              </a:ln>
            </p:spPr>
            <p:txBody>
              <a:bodyPr>
                <a:spAutoFit/>
              </a:bodyPr>
              <a:lstStyle/>
              <a:p>
                <a:endParaRPr lang="es-ES" b="0">
                  <a:solidFill>
                    <a:schemeClr val="tx1"/>
                  </a:solidFill>
                </a:endParaRPr>
              </a:p>
            </p:txBody>
          </p:sp>
          <p:sp>
            <p:nvSpPr>
              <p:cNvPr id="17419" name="Rectangle 8"/>
              <p:cNvSpPr>
                <a:spLocks noChangeArrowheads="1"/>
              </p:cNvSpPr>
              <p:nvPr/>
            </p:nvSpPr>
            <p:spPr bwMode="auto">
              <a:xfrm>
                <a:off x="0" y="2931"/>
                <a:ext cx="1384" cy="634"/>
              </a:xfrm>
              <a:prstGeom prst="rect">
                <a:avLst/>
              </a:prstGeom>
              <a:noFill/>
              <a:ln w="9525">
                <a:noFill/>
                <a:miter lim="800000"/>
                <a:headEnd/>
                <a:tailEnd/>
              </a:ln>
            </p:spPr>
            <p:txBody>
              <a:bodyPr anchor="b"/>
              <a:lstStyle/>
              <a:p>
                <a:r>
                  <a:rPr lang="es-CR" b="0">
                    <a:solidFill>
                      <a:schemeClr val="tx1"/>
                    </a:solidFill>
                  </a:rPr>
                  <a:t>  </a:t>
                </a:r>
                <a:r>
                  <a:rPr lang="es-CR" sz="3600" b="0">
                    <a:solidFill>
                      <a:schemeClr val="tx1"/>
                    </a:solidFill>
                  </a:rPr>
                  <a:t> </a:t>
                </a:r>
                <a:r>
                  <a:rPr lang="es-CR" b="0">
                    <a:solidFill>
                      <a:schemeClr val="tx1"/>
                    </a:solidFill>
                  </a:rPr>
                  <a:t>                                                                                 </a:t>
                </a:r>
              </a:p>
            </p:txBody>
          </p:sp>
        </p:grpSp>
      </p:grpSp>
      <p:sp>
        <p:nvSpPr>
          <p:cNvPr id="15369" name="Text Box 9"/>
          <p:cNvSpPr txBox="1">
            <a:spLocks noChangeArrowheads="1"/>
          </p:cNvSpPr>
          <p:nvPr/>
        </p:nvSpPr>
        <p:spPr bwMode="auto">
          <a:xfrm>
            <a:off x="3505200" y="4495800"/>
            <a:ext cx="5710238" cy="1187450"/>
          </a:xfrm>
          <a:prstGeom prst="rect">
            <a:avLst/>
          </a:prstGeom>
          <a:noFill/>
          <a:ln w="9525">
            <a:noFill/>
            <a:miter lim="800000"/>
            <a:headEnd/>
            <a:tailEnd/>
          </a:ln>
        </p:spPr>
        <p:txBody>
          <a:bodyPr>
            <a:spAutoFit/>
          </a:bodyPr>
          <a:lstStyle/>
          <a:p>
            <a:r>
              <a:rPr lang="es-CR" b="0">
                <a:solidFill>
                  <a:schemeClr val="tx1"/>
                </a:solidFill>
                <a:cs typeface="Times New Roman" pitchFamily="18" charset="0"/>
              </a:rPr>
              <a:t>President Luis Alberto Moreno</a:t>
            </a:r>
            <a:r>
              <a:rPr lang="es-CR" i="1">
                <a:solidFill>
                  <a:schemeClr val="tx1"/>
                </a:solidFill>
                <a:cs typeface="Times New Roman" pitchFamily="18" charset="0"/>
              </a:rPr>
              <a:t/>
            </a:r>
            <a:br>
              <a:rPr lang="es-CR" i="1">
                <a:solidFill>
                  <a:schemeClr val="tx1"/>
                </a:solidFill>
                <a:cs typeface="Times New Roman" pitchFamily="18" charset="0"/>
              </a:rPr>
            </a:br>
            <a:r>
              <a:rPr lang="es-CR" b="0">
                <a:solidFill>
                  <a:schemeClr val="tx1"/>
                </a:solidFill>
                <a:cs typeface="Times New Roman" pitchFamily="18" charset="0"/>
              </a:rPr>
              <a:t>Challenges  for  2007</a:t>
            </a:r>
            <a:r>
              <a:rPr lang="es-CR" i="1">
                <a:solidFill>
                  <a:schemeClr val="tx1"/>
                </a:solidFill>
                <a:latin typeface="Arial Unicode MS" pitchFamily="34" charset="-128"/>
                <a:cs typeface="Times New Roman" pitchFamily="18" charset="0"/>
              </a:rPr>
              <a:t/>
            </a:r>
            <a:br>
              <a:rPr lang="es-CR" i="1">
                <a:solidFill>
                  <a:schemeClr val="tx1"/>
                </a:solidFill>
                <a:latin typeface="Arial Unicode MS" pitchFamily="34" charset="-128"/>
                <a:cs typeface="Times New Roman" pitchFamily="18" charset="0"/>
              </a:rPr>
            </a:br>
            <a:r>
              <a:rPr lang="en-US" i="1">
                <a:solidFill>
                  <a:schemeClr val="tx1"/>
                </a:solidFill>
                <a:cs typeface="Times New Roman" pitchFamily="18" charset="0"/>
              </a:rPr>
              <a:t>2006, Year of Initiatives at the IADB</a:t>
            </a:r>
            <a:endParaRPr lang="es-CR" i="1">
              <a:solidFill>
                <a:schemeClr val="tx1"/>
              </a:solidFill>
              <a:cs typeface="Times New Roman" pitchFamily="18" charset="0"/>
            </a:endParaRPr>
          </a:p>
        </p:txBody>
      </p:sp>
      <p:sp>
        <p:nvSpPr>
          <p:cNvPr id="17414" name="Text Box 10"/>
          <p:cNvSpPr txBox="1">
            <a:spLocks noChangeArrowheads="1"/>
          </p:cNvSpPr>
          <p:nvPr/>
        </p:nvSpPr>
        <p:spPr bwMode="auto">
          <a:xfrm rot="-5400000">
            <a:off x="-3198813" y="3198813"/>
            <a:ext cx="6858001" cy="457200"/>
          </a:xfrm>
          <a:prstGeom prst="rect">
            <a:avLst/>
          </a:prstGeom>
          <a:solidFill>
            <a:srgbClr val="D2603C"/>
          </a:solidFill>
          <a:ln w="9525">
            <a:noFill/>
            <a:miter lim="800000"/>
            <a:headEnd/>
            <a:tailEnd/>
          </a:ln>
        </p:spPr>
        <p:txBody>
          <a:bodyPr>
            <a:spAutoFit/>
          </a:bodyPr>
          <a:lstStyle/>
          <a:p>
            <a:pPr algn="ctr"/>
            <a:r>
              <a:rPr lang="es-ES" b="0">
                <a:solidFill>
                  <a:schemeClr val="bg1"/>
                </a:solidFill>
              </a:rPr>
              <a:t>Knowledge Management</a:t>
            </a:r>
            <a:endParaRPr lang="es-CR" b="0">
              <a:solidFill>
                <a:schemeClr val="bg1"/>
              </a:solidFill>
            </a:endParaRPr>
          </a:p>
        </p:txBody>
      </p:sp>
      <p:pic>
        <p:nvPicPr>
          <p:cNvPr id="17415" name="Picture 11" descr="MIF"/>
          <p:cNvPicPr>
            <a:picLocks noChangeAspect="1" noChangeArrowheads="1"/>
          </p:cNvPicPr>
          <p:nvPr/>
        </p:nvPicPr>
        <p:blipFill>
          <a:blip r:embed="rId3" cstate="print"/>
          <a:srcRect/>
          <a:stretch>
            <a:fillRect/>
          </a:stretch>
        </p:blipFill>
        <p:spPr bwMode="auto">
          <a:xfrm>
            <a:off x="457200" y="0"/>
            <a:ext cx="8686800" cy="960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9"/>
                                        </p:tgtEl>
                                        <p:attrNameLst>
                                          <p:attrName>style.visibility</p:attrName>
                                        </p:attrNameLst>
                                      </p:cBhvr>
                                      <p:to>
                                        <p:strVal val="visible"/>
                                      </p:to>
                                    </p:set>
                                    <p:anim calcmode="lin" valueType="num">
                                      <p:cBhvr additive="base">
                                        <p:cTn id="7" dur="500" fill="hold"/>
                                        <p:tgtEl>
                                          <p:spTgt spid="15369"/>
                                        </p:tgtEl>
                                        <p:attrNameLst>
                                          <p:attrName>ppt_x</p:attrName>
                                        </p:attrNameLst>
                                      </p:cBhvr>
                                      <p:tavLst>
                                        <p:tav tm="0">
                                          <p:val>
                                            <p:strVal val="1+#ppt_w/2"/>
                                          </p:val>
                                        </p:tav>
                                        <p:tav tm="100000">
                                          <p:val>
                                            <p:strVal val="#ppt_x"/>
                                          </p:val>
                                        </p:tav>
                                      </p:tavLst>
                                    </p:anim>
                                    <p:anim calcmode="lin" valueType="num">
                                      <p:cBhvr additive="base">
                                        <p:cTn id="8" dur="500" fill="hold"/>
                                        <p:tgtEl>
                                          <p:spTgt spid="153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grpSp>
        <p:nvGrpSpPr>
          <p:cNvPr id="18435" name="Group 4"/>
          <p:cNvGrpSpPr>
            <a:grpSpLocks/>
          </p:cNvGrpSpPr>
          <p:nvPr/>
        </p:nvGrpSpPr>
        <p:grpSpPr bwMode="auto">
          <a:xfrm>
            <a:off x="1236663" y="1444625"/>
            <a:ext cx="6670675" cy="4652963"/>
            <a:chOff x="0" y="2931"/>
            <a:chExt cx="4202" cy="2931"/>
          </a:xfrm>
        </p:grpSpPr>
        <p:sp>
          <p:nvSpPr>
            <p:cNvPr id="18441" name="Rectangle 5"/>
            <p:cNvSpPr>
              <a:spLocks noChangeArrowheads="1"/>
            </p:cNvSpPr>
            <p:nvPr/>
          </p:nvSpPr>
          <p:spPr bwMode="auto">
            <a:xfrm>
              <a:off x="0" y="2931"/>
              <a:ext cx="4202" cy="2931"/>
            </a:xfrm>
            <a:prstGeom prst="rect">
              <a:avLst/>
            </a:prstGeom>
            <a:noFill/>
            <a:ln w="9525">
              <a:noFill/>
              <a:miter lim="800000"/>
              <a:headEnd/>
              <a:tailEnd/>
            </a:ln>
          </p:spPr>
          <p:txBody>
            <a:bodyPr>
              <a:spAutoFit/>
            </a:bodyPr>
            <a:lstStyle/>
            <a:p>
              <a:endParaRPr lang="es-ES" b="0">
                <a:solidFill>
                  <a:schemeClr val="tx1"/>
                </a:solidFill>
              </a:endParaRPr>
            </a:p>
          </p:txBody>
        </p:sp>
        <p:grpSp>
          <p:nvGrpSpPr>
            <p:cNvPr id="18442" name="Group 6"/>
            <p:cNvGrpSpPr>
              <a:grpSpLocks/>
            </p:cNvGrpSpPr>
            <p:nvPr/>
          </p:nvGrpSpPr>
          <p:grpSpPr bwMode="auto">
            <a:xfrm>
              <a:off x="0" y="2931"/>
              <a:ext cx="1384" cy="634"/>
              <a:chOff x="0" y="2931"/>
              <a:chExt cx="1384" cy="634"/>
            </a:xfrm>
          </p:grpSpPr>
          <p:sp>
            <p:nvSpPr>
              <p:cNvPr id="18443" name="Rectangle 7"/>
              <p:cNvSpPr>
                <a:spLocks noChangeArrowheads="1"/>
              </p:cNvSpPr>
              <p:nvPr/>
            </p:nvSpPr>
            <p:spPr bwMode="auto">
              <a:xfrm>
                <a:off x="0" y="2931"/>
                <a:ext cx="1384" cy="0"/>
              </a:xfrm>
              <a:prstGeom prst="rect">
                <a:avLst/>
              </a:prstGeom>
              <a:noFill/>
              <a:ln w="9525">
                <a:noFill/>
                <a:miter lim="800000"/>
                <a:headEnd/>
                <a:tailEnd/>
              </a:ln>
            </p:spPr>
            <p:txBody>
              <a:bodyPr>
                <a:spAutoFit/>
              </a:bodyPr>
              <a:lstStyle/>
              <a:p>
                <a:endParaRPr lang="es-ES" b="0">
                  <a:solidFill>
                    <a:schemeClr val="tx1"/>
                  </a:solidFill>
                </a:endParaRPr>
              </a:p>
            </p:txBody>
          </p:sp>
          <p:sp>
            <p:nvSpPr>
              <p:cNvPr id="18444" name="Rectangle 8"/>
              <p:cNvSpPr>
                <a:spLocks noChangeArrowheads="1"/>
              </p:cNvSpPr>
              <p:nvPr/>
            </p:nvSpPr>
            <p:spPr bwMode="auto">
              <a:xfrm>
                <a:off x="0" y="2931"/>
                <a:ext cx="1384" cy="634"/>
              </a:xfrm>
              <a:prstGeom prst="rect">
                <a:avLst/>
              </a:prstGeom>
              <a:noFill/>
              <a:ln w="9525">
                <a:noFill/>
                <a:miter lim="800000"/>
                <a:headEnd/>
                <a:tailEnd/>
              </a:ln>
            </p:spPr>
            <p:txBody>
              <a:bodyPr anchor="b"/>
              <a:lstStyle/>
              <a:p>
                <a:r>
                  <a:rPr lang="es-CR" b="0">
                    <a:solidFill>
                      <a:schemeClr val="tx1"/>
                    </a:solidFill>
                  </a:rPr>
                  <a:t>  </a:t>
                </a:r>
                <a:r>
                  <a:rPr lang="es-CR" sz="3600" b="0">
                    <a:solidFill>
                      <a:schemeClr val="tx1"/>
                    </a:solidFill>
                  </a:rPr>
                  <a:t> </a:t>
                </a:r>
                <a:r>
                  <a:rPr lang="es-CR" b="0">
                    <a:solidFill>
                      <a:schemeClr val="tx1"/>
                    </a:solidFill>
                  </a:rPr>
                  <a:t>                                                                                 </a:t>
                </a:r>
              </a:p>
            </p:txBody>
          </p:sp>
        </p:grpSp>
      </p:grpSp>
      <p:sp>
        <p:nvSpPr>
          <p:cNvPr id="18436" name="Text Box 10"/>
          <p:cNvSpPr txBox="1">
            <a:spLocks noChangeArrowheads="1"/>
          </p:cNvSpPr>
          <p:nvPr/>
        </p:nvSpPr>
        <p:spPr bwMode="auto">
          <a:xfrm rot="-5400000">
            <a:off x="-3198813" y="3198813"/>
            <a:ext cx="6858001" cy="457200"/>
          </a:xfrm>
          <a:prstGeom prst="rect">
            <a:avLst/>
          </a:prstGeom>
          <a:solidFill>
            <a:srgbClr val="D2603C"/>
          </a:solidFill>
          <a:ln w="9525">
            <a:noFill/>
            <a:miter lim="800000"/>
            <a:headEnd/>
            <a:tailEnd/>
          </a:ln>
        </p:spPr>
        <p:txBody>
          <a:bodyPr>
            <a:spAutoFit/>
          </a:bodyPr>
          <a:lstStyle/>
          <a:p>
            <a:pPr algn="ctr"/>
            <a:r>
              <a:rPr lang="es-ES" b="0">
                <a:solidFill>
                  <a:schemeClr val="bg1"/>
                </a:solidFill>
              </a:rPr>
              <a:t>Knowledge Management</a:t>
            </a:r>
            <a:endParaRPr lang="es-CR" b="0">
              <a:solidFill>
                <a:schemeClr val="bg1"/>
              </a:solidFill>
            </a:endParaRPr>
          </a:p>
        </p:txBody>
      </p:sp>
      <p:pic>
        <p:nvPicPr>
          <p:cNvPr id="18437" name="Picture 11" descr="MIF"/>
          <p:cNvPicPr>
            <a:picLocks noChangeAspect="1" noChangeArrowheads="1"/>
          </p:cNvPicPr>
          <p:nvPr/>
        </p:nvPicPr>
        <p:blipFill>
          <a:blip r:embed="rId3" cstate="print"/>
          <a:srcRect/>
          <a:stretch>
            <a:fillRect/>
          </a:stretch>
        </p:blipFill>
        <p:spPr bwMode="auto">
          <a:xfrm>
            <a:off x="457200" y="0"/>
            <a:ext cx="8686800" cy="960438"/>
          </a:xfrm>
          <a:prstGeom prst="rect">
            <a:avLst/>
          </a:prstGeom>
          <a:noFill/>
          <a:ln w="9525">
            <a:noFill/>
            <a:miter lim="800000"/>
            <a:headEnd/>
            <a:tailEnd/>
          </a:ln>
        </p:spPr>
      </p:pic>
      <p:sp>
        <p:nvSpPr>
          <p:cNvPr id="18438" name="Title 11"/>
          <p:cNvSpPr>
            <a:spLocks noGrp="1"/>
          </p:cNvSpPr>
          <p:nvPr>
            <p:ph type="ctrTitle"/>
          </p:nvPr>
        </p:nvSpPr>
        <p:spPr>
          <a:xfrm>
            <a:off x="685800" y="2133600"/>
            <a:ext cx="8077200" cy="4724400"/>
          </a:xfrm>
        </p:spPr>
        <p:txBody>
          <a:bodyPr/>
          <a:lstStyle/>
          <a:p>
            <a:pPr algn="l">
              <a:lnSpc>
                <a:spcPct val="80000"/>
              </a:lnSpc>
            </a:pPr>
            <a:r>
              <a:rPr lang="en-US" sz="2800" smtClean="0"/>
              <a:t>Over 1000 operations approved, including PDA, </a:t>
            </a:r>
            <a:br>
              <a:rPr lang="en-US" sz="2800" smtClean="0"/>
            </a:br>
            <a:r>
              <a:rPr lang="en-US" sz="2800" smtClean="0"/>
              <a:t>440 completed projects</a:t>
            </a:r>
            <a:br>
              <a:rPr lang="en-US" sz="2800" smtClean="0"/>
            </a:br>
            <a:r>
              <a:rPr lang="en-US" sz="2800" smtClean="0"/>
              <a:t/>
            </a:r>
            <a:br>
              <a:rPr lang="en-US" sz="2800" smtClean="0"/>
            </a:br>
            <a:r>
              <a:rPr lang="en-US" sz="2800" smtClean="0"/>
              <a:t>1.2 billion approved and similar amount mobilized</a:t>
            </a:r>
            <a:br>
              <a:rPr lang="en-US" sz="2800" smtClean="0"/>
            </a:br>
            <a:r>
              <a:rPr lang="en-US" sz="2800" smtClean="0"/>
              <a:t/>
            </a:r>
            <a:br>
              <a:rPr lang="en-US" sz="2800" smtClean="0"/>
            </a:br>
            <a:r>
              <a:rPr lang="en-US" sz="2800" smtClean="0"/>
              <a:t>800 Executing Agencies</a:t>
            </a:r>
            <a:br>
              <a:rPr lang="en-US" sz="2800" smtClean="0"/>
            </a:br>
            <a:r>
              <a:rPr lang="en-US" sz="2800" smtClean="0"/>
              <a:t/>
            </a:r>
            <a:br>
              <a:rPr lang="en-US" sz="2800" smtClean="0"/>
            </a:br>
            <a:r>
              <a:rPr lang="en-US" sz="2800" smtClean="0"/>
              <a:t>14 clusters and 5 networks that have potential to be fully engaged in knowledge-sharing</a:t>
            </a:r>
            <a:br>
              <a:rPr lang="en-US" sz="2800" smtClean="0"/>
            </a:br>
            <a:r>
              <a:rPr lang="en-US" sz="2800" smtClean="0"/>
              <a:t/>
            </a:r>
            <a:br>
              <a:rPr lang="en-US" sz="2800" smtClean="0"/>
            </a:br>
            <a:r>
              <a:rPr lang="en-US" sz="2800" smtClean="0"/>
              <a:t>New MIF Partners, including donors and HEI</a:t>
            </a:r>
            <a:r>
              <a:rPr lang="en-US" sz="2400" smtClean="0"/>
              <a:t/>
            </a:r>
            <a:br>
              <a:rPr lang="en-US" sz="2400" smtClean="0"/>
            </a:br>
            <a:r>
              <a:rPr lang="en-US" sz="2400" smtClean="0"/>
              <a:t/>
            </a:r>
            <a:br>
              <a:rPr lang="en-US" sz="2400" smtClean="0"/>
            </a:br>
            <a:r>
              <a:rPr lang="en-US" sz="2400" smtClean="0"/>
              <a:t/>
            </a:r>
            <a:br>
              <a:rPr lang="en-US" sz="2400" smtClean="0"/>
            </a:br>
            <a:endParaRPr lang="en-US" sz="2400" smtClean="0"/>
          </a:p>
        </p:txBody>
      </p:sp>
      <p:sp>
        <p:nvSpPr>
          <p:cNvPr id="18439" name="Rectangle 3"/>
          <p:cNvSpPr txBox="1">
            <a:spLocks noChangeArrowheads="1"/>
          </p:cNvSpPr>
          <p:nvPr/>
        </p:nvSpPr>
        <p:spPr bwMode="auto">
          <a:xfrm>
            <a:off x="990600" y="1066800"/>
            <a:ext cx="7772400" cy="762000"/>
          </a:xfrm>
          <a:prstGeom prst="rect">
            <a:avLst/>
          </a:prstGeom>
          <a:noFill/>
          <a:ln w="9525">
            <a:noFill/>
            <a:miter lim="800000"/>
            <a:headEnd/>
            <a:tailEnd/>
          </a:ln>
        </p:spPr>
        <p:txBody>
          <a:bodyPr anchor="ctr"/>
          <a:lstStyle/>
          <a:p>
            <a:pPr marL="838200" indent="-838200" algn="ctr"/>
            <a:r>
              <a:rPr lang="es-ES" sz="2800"/>
              <a:t>Why Manage Knowledge at the MIF? (2)</a:t>
            </a:r>
          </a:p>
          <a:p>
            <a:pPr marL="838200" indent="-838200" algn="ctr"/>
            <a:r>
              <a:rPr lang="es-ES" sz="2800"/>
              <a:t>The MIF Record</a:t>
            </a:r>
            <a:endParaRPr lang="es-CR" sz="2800">
              <a:solidFill>
                <a:schemeClr val="tx2"/>
              </a:solidFill>
            </a:endParaRPr>
          </a:p>
        </p:txBody>
      </p:sp>
      <p:pic>
        <p:nvPicPr>
          <p:cNvPr id="18440" name="Picture 5" descr="BD05524_"/>
          <p:cNvPicPr>
            <a:picLocks noChangeAspect="1" noChangeArrowheads="1"/>
          </p:cNvPicPr>
          <p:nvPr/>
        </p:nvPicPr>
        <p:blipFill>
          <a:blip r:embed="rId4" cstate="print"/>
          <a:srcRect/>
          <a:stretch>
            <a:fillRect/>
          </a:stretch>
        </p:blipFill>
        <p:spPr bwMode="auto">
          <a:xfrm>
            <a:off x="7239000" y="4995863"/>
            <a:ext cx="1828800" cy="1709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grpSp>
        <p:nvGrpSpPr>
          <p:cNvPr id="19459" name="Group 4"/>
          <p:cNvGrpSpPr>
            <a:grpSpLocks/>
          </p:cNvGrpSpPr>
          <p:nvPr/>
        </p:nvGrpSpPr>
        <p:grpSpPr bwMode="auto">
          <a:xfrm>
            <a:off x="1236663" y="1444625"/>
            <a:ext cx="6670675" cy="4652963"/>
            <a:chOff x="0" y="2931"/>
            <a:chExt cx="4202" cy="2931"/>
          </a:xfrm>
        </p:grpSpPr>
        <p:sp>
          <p:nvSpPr>
            <p:cNvPr id="19468" name="Rectangle 5"/>
            <p:cNvSpPr>
              <a:spLocks noChangeArrowheads="1"/>
            </p:cNvSpPr>
            <p:nvPr/>
          </p:nvSpPr>
          <p:spPr bwMode="auto">
            <a:xfrm>
              <a:off x="0" y="2931"/>
              <a:ext cx="4202" cy="2931"/>
            </a:xfrm>
            <a:prstGeom prst="rect">
              <a:avLst/>
            </a:prstGeom>
            <a:noFill/>
            <a:ln w="9525">
              <a:noFill/>
              <a:miter lim="800000"/>
              <a:headEnd/>
              <a:tailEnd/>
            </a:ln>
          </p:spPr>
          <p:txBody>
            <a:bodyPr>
              <a:spAutoFit/>
            </a:bodyPr>
            <a:lstStyle/>
            <a:p>
              <a:endParaRPr lang="es-ES" b="0">
                <a:solidFill>
                  <a:schemeClr val="tx1"/>
                </a:solidFill>
              </a:endParaRPr>
            </a:p>
          </p:txBody>
        </p:sp>
        <p:grpSp>
          <p:nvGrpSpPr>
            <p:cNvPr id="19469" name="Group 6"/>
            <p:cNvGrpSpPr>
              <a:grpSpLocks/>
            </p:cNvGrpSpPr>
            <p:nvPr/>
          </p:nvGrpSpPr>
          <p:grpSpPr bwMode="auto">
            <a:xfrm>
              <a:off x="0" y="2931"/>
              <a:ext cx="1384" cy="634"/>
              <a:chOff x="0" y="2931"/>
              <a:chExt cx="1384" cy="634"/>
            </a:xfrm>
          </p:grpSpPr>
          <p:sp>
            <p:nvSpPr>
              <p:cNvPr id="19470" name="Rectangle 7"/>
              <p:cNvSpPr>
                <a:spLocks noChangeArrowheads="1"/>
              </p:cNvSpPr>
              <p:nvPr/>
            </p:nvSpPr>
            <p:spPr bwMode="auto">
              <a:xfrm>
                <a:off x="0" y="2931"/>
                <a:ext cx="1384" cy="0"/>
              </a:xfrm>
              <a:prstGeom prst="rect">
                <a:avLst/>
              </a:prstGeom>
              <a:noFill/>
              <a:ln w="9525">
                <a:noFill/>
                <a:miter lim="800000"/>
                <a:headEnd/>
                <a:tailEnd/>
              </a:ln>
            </p:spPr>
            <p:txBody>
              <a:bodyPr>
                <a:spAutoFit/>
              </a:bodyPr>
              <a:lstStyle/>
              <a:p>
                <a:endParaRPr lang="es-ES" b="0">
                  <a:solidFill>
                    <a:schemeClr val="tx1"/>
                  </a:solidFill>
                </a:endParaRPr>
              </a:p>
            </p:txBody>
          </p:sp>
          <p:sp>
            <p:nvSpPr>
              <p:cNvPr id="19471" name="Rectangle 8"/>
              <p:cNvSpPr>
                <a:spLocks noChangeArrowheads="1"/>
              </p:cNvSpPr>
              <p:nvPr/>
            </p:nvSpPr>
            <p:spPr bwMode="auto">
              <a:xfrm>
                <a:off x="0" y="2931"/>
                <a:ext cx="1384" cy="634"/>
              </a:xfrm>
              <a:prstGeom prst="rect">
                <a:avLst/>
              </a:prstGeom>
              <a:noFill/>
              <a:ln w="9525">
                <a:noFill/>
                <a:miter lim="800000"/>
                <a:headEnd/>
                <a:tailEnd/>
              </a:ln>
            </p:spPr>
            <p:txBody>
              <a:bodyPr anchor="b"/>
              <a:lstStyle/>
              <a:p>
                <a:r>
                  <a:rPr lang="es-CR" b="0">
                    <a:solidFill>
                      <a:schemeClr val="tx1"/>
                    </a:solidFill>
                  </a:rPr>
                  <a:t>  </a:t>
                </a:r>
                <a:r>
                  <a:rPr lang="es-CR" sz="3600" b="0">
                    <a:solidFill>
                      <a:schemeClr val="tx1"/>
                    </a:solidFill>
                  </a:rPr>
                  <a:t> </a:t>
                </a:r>
                <a:r>
                  <a:rPr lang="es-CR" b="0">
                    <a:solidFill>
                      <a:schemeClr val="tx1"/>
                    </a:solidFill>
                  </a:rPr>
                  <a:t>                                                                                 </a:t>
                </a:r>
              </a:p>
            </p:txBody>
          </p:sp>
        </p:grpSp>
      </p:grpSp>
      <p:sp>
        <p:nvSpPr>
          <p:cNvPr id="19460" name="Text Box 10"/>
          <p:cNvSpPr txBox="1">
            <a:spLocks noChangeArrowheads="1"/>
          </p:cNvSpPr>
          <p:nvPr/>
        </p:nvSpPr>
        <p:spPr bwMode="auto">
          <a:xfrm rot="-5400000">
            <a:off x="-3198813" y="3198813"/>
            <a:ext cx="6858001" cy="457200"/>
          </a:xfrm>
          <a:prstGeom prst="rect">
            <a:avLst/>
          </a:prstGeom>
          <a:solidFill>
            <a:srgbClr val="D2603C"/>
          </a:solidFill>
          <a:ln w="9525">
            <a:noFill/>
            <a:miter lim="800000"/>
            <a:headEnd/>
            <a:tailEnd/>
          </a:ln>
        </p:spPr>
        <p:txBody>
          <a:bodyPr>
            <a:spAutoFit/>
          </a:bodyPr>
          <a:lstStyle/>
          <a:p>
            <a:pPr algn="ctr"/>
            <a:r>
              <a:rPr lang="es-ES" b="0">
                <a:solidFill>
                  <a:schemeClr val="bg1"/>
                </a:solidFill>
              </a:rPr>
              <a:t>Knowledge Management</a:t>
            </a:r>
            <a:endParaRPr lang="es-CR" b="0">
              <a:solidFill>
                <a:schemeClr val="bg1"/>
              </a:solidFill>
            </a:endParaRPr>
          </a:p>
        </p:txBody>
      </p:sp>
      <p:pic>
        <p:nvPicPr>
          <p:cNvPr id="19461" name="Picture 11" descr="MIF"/>
          <p:cNvPicPr>
            <a:picLocks noChangeAspect="1" noChangeArrowheads="1"/>
          </p:cNvPicPr>
          <p:nvPr/>
        </p:nvPicPr>
        <p:blipFill>
          <a:blip r:embed="rId3" cstate="print"/>
          <a:srcRect/>
          <a:stretch>
            <a:fillRect/>
          </a:stretch>
        </p:blipFill>
        <p:spPr bwMode="auto">
          <a:xfrm>
            <a:off x="457200" y="0"/>
            <a:ext cx="8686800" cy="960438"/>
          </a:xfrm>
          <a:prstGeom prst="rect">
            <a:avLst/>
          </a:prstGeom>
          <a:noFill/>
          <a:ln w="9525">
            <a:noFill/>
            <a:miter lim="800000"/>
            <a:headEnd/>
            <a:tailEnd/>
          </a:ln>
        </p:spPr>
      </p:pic>
      <p:sp>
        <p:nvSpPr>
          <p:cNvPr id="18438" name="Title 11"/>
          <p:cNvSpPr>
            <a:spLocks noGrp="1"/>
          </p:cNvSpPr>
          <p:nvPr>
            <p:ph type="ctrTitle"/>
          </p:nvPr>
        </p:nvSpPr>
        <p:spPr>
          <a:xfrm>
            <a:off x="533400" y="5715000"/>
            <a:ext cx="6858000" cy="1143000"/>
          </a:xfrm>
        </p:spPr>
        <p:txBody>
          <a:bodyPr/>
          <a:lstStyle/>
          <a:p>
            <a:pPr algn="l" eaLnBrk="1" hangingPunct="1"/>
            <a:r>
              <a:rPr lang="en-US" sz="2800" smtClean="0"/>
              <a:t/>
            </a:r>
            <a:br>
              <a:rPr lang="en-US" sz="2800" smtClean="0"/>
            </a:br>
            <a:r>
              <a:rPr lang="en-US" sz="2800" smtClean="0"/>
              <a:t>MIF projects were themselves a means of K transfer. </a:t>
            </a:r>
            <a:r>
              <a:rPr lang="en-US" sz="2400" smtClean="0"/>
              <a:t/>
            </a:r>
            <a:br>
              <a:rPr lang="en-US" sz="2400" smtClean="0"/>
            </a:br>
            <a:endParaRPr lang="en-US" sz="2400" smtClean="0"/>
          </a:p>
        </p:txBody>
      </p:sp>
      <p:sp>
        <p:nvSpPr>
          <p:cNvPr id="19463" name="Rectangle 3"/>
          <p:cNvSpPr txBox="1">
            <a:spLocks noChangeArrowheads="1"/>
          </p:cNvSpPr>
          <p:nvPr/>
        </p:nvSpPr>
        <p:spPr bwMode="auto">
          <a:xfrm>
            <a:off x="990600" y="1066800"/>
            <a:ext cx="7772400" cy="762000"/>
          </a:xfrm>
          <a:prstGeom prst="rect">
            <a:avLst/>
          </a:prstGeom>
          <a:noFill/>
          <a:ln w="9525">
            <a:noFill/>
            <a:miter lim="800000"/>
            <a:headEnd/>
            <a:tailEnd/>
          </a:ln>
        </p:spPr>
        <p:txBody>
          <a:bodyPr anchor="ctr"/>
          <a:lstStyle/>
          <a:p>
            <a:pPr marL="838200" indent="-838200" algn="ctr"/>
            <a:r>
              <a:rPr lang="es-ES" sz="2800"/>
              <a:t>Why Manage Knowledge at the MIF? (2)</a:t>
            </a:r>
          </a:p>
          <a:p>
            <a:pPr marL="838200" indent="-838200" algn="ctr"/>
            <a:r>
              <a:rPr lang="en-US" sz="2800"/>
              <a:t>When preparing Initiative we realized that:</a:t>
            </a:r>
            <a:endParaRPr lang="es-CR" sz="2800">
              <a:solidFill>
                <a:schemeClr val="tx2"/>
              </a:solidFill>
            </a:endParaRPr>
          </a:p>
        </p:txBody>
      </p:sp>
      <p:pic>
        <p:nvPicPr>
          <p:cNvPr id="19464" name="Picture 5" descr="BD05524_"/>
          <p:cNvPicPr>
            <a:picLocks noChangeAspect="1" noChangeArrowheads="1"/>
          </p:cNvPicPr>
          <p:nvPr/>
        </p:nvPicPr>
        <p:blipFill>
          <a:blip r:embed="rId4" cstate="print"/>
          <a:srcRect/>
          <a:stretch>
            <a:fillRect/>
          </a:stretch>
        </p:blipFill>
        <p:spPr bwMode="auto">
          <a:xfrm>
            <a:off x="7315200" y="4995863"/>
            <a:ext cx="1752600" cy="1638300"/>
          </a:xfrm>
          <a:prstGeom prst="rect">
            <a:avLst/>
          </a:prstGeom>
          <a:noFill/>
          <a:ln w="9525">
            <a:noFill/>
            <a:miter lim="800000"/>
            <a:headEnd/>
            <a:tailEnd/>
          </a:ln>
        </p:spPr>
      </p:pic>
      <p:sp>
        <p:nvSpPr>
          <p:cNvPr id="13" name="TextBox 12"/>
          <p:cNvSpPr txBox="1">
            <a:spLocks noChangeArrowheads="1"/>
          </p:cNvSpPr>
          <p:nvPr/>
        </p:nvSpPr>
        <p:spPr bwMode="auto">
          <a:xfrm>
            <a:off x="609600" y="2133600"/>
            <a:ext cx="8305800" cy="954088"/>
          </a:xfrm>
          <a:prstGeom prst="rect">
            <a:avLst/>
          </a:prstGeom>
          <a:noFill/>
          <a:ln w="9525">
            <a:noFill/>
            <a:miter lim="800000"/>
            <a:headEnd/>
            <a:tailEnd/>
          </a:ln>
        </p:spPr>
        <p:txBody>
          <a:bodyPr>
            <a:spAutoFit/>
          </a:bodyPr>
          <a:lstStyle/>
          <a:p>
            <a:r>
              <a:rPr lang="en-US" sz="2800" b="0">
                <a:solidFill>
                  <a:schemeClr val="tx1"/>
                </a:solidFill>
              </a:rPr>
              <a:t>MIF had a huge wealth of K sitting at EA, COF and HQ, but often not connected and shared.</a:t>
            </a:r>
          </a:p>
        </p:txBody>
      </p:sp>
      <p:sp>
        <p:nvSpPr>
          <p:cNvPr id="14" name="TextBox 13"/>
          <p:cNvSpPr txBox="1">
            <a:spLocks noChangeArrowheads="1"/>
          </p:cNvSpPr>
          <p:nvPr/>
        </p:nvSpPr>
        <p:spPr bwMode="auto">
          <a:xfrm>
            <a:off x="685800" y="3276600"/>
            <a:ext cx="8153400" cy="954088"/>
          </a:xfrm>
          <a:prstGeom prst="rect">
            <a:avLst/>
          </a:prstGeom>
          <a:noFill/>
          <a:ln w="9525">
            <a:noFill/>
            <a:miter lim="800000"/>
            <a:headEnd/>
            <a:tailEnd/>
          </a:ln>
        </p:spPr>
        <p:txBody>
          <a:bodyPr>
            <a:spAutoFit/>
          </a:bodyPr>
          <a:lstStyle/>
          <a:p>
            <a:r>
              <a:rPr lang="en-US" sz="2800" b="0">
                <a:solidFill>
                  <a:schemeClr val="tx1"/>
                </a:solidFill>
              </a:rPr>
              <a:t>Learning was taking place in a more individual and less systematic way as it was desired.</a:t>
            </a:r>
          </a:p>
        </p:txBody>
      </p:sp>
      <p:sp>
        <p:nvSpPr>
          <p:cNvPr id="15" name="TextBox 14"/>
          <p:cNvSpPr txBox="1">
            <a:spLocks noChangeArrowheads="1"/>
          </p:cNvSpPr>
          <p:nvPr/>
        </p:nvSpPr>
        <p:spPr bwMode="auto">
          <a:xfrm>
            <a:off x="685800" y="4495800"/>
            <a:ext cx="8077200" cy="954088"/>
          </a:xfrm>
          <a:prstGeom prst="rect">
            <a:avLst/>
          </a:prstGeom>
          <a:noFill/>
          <a:ln w="9525">
            <a:noFill/>
            <a:miter lim="800000"/>
            <a:headEnd/>
            <a:tailEnd/>
          </a:ln>
        </p:spPr>
        <p:txBody>
          <a:bodyPr>
            <a:spAutoFit/>
          </a:bodyPr>
          <a:lstStyle/>
          <a:p>
            <a:r>
              <a:rPr lang="en-US" sz="2800" b="0">
                <a:solidFill>
                  <a:schemeClr val="tx1"/>
                </a:solidFill>
              </a:rPr>
              <a:t>KM activities didn’t have the replication and upscaling focus, but that is the main challenge in MIF 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438"/>
                                        </p:tgtEl>
                                        <p:attrNameLst>
                                          <p:attrName>style.visibility</p:attrName>
                                        </p:attrNameLst>
                                      </p:cBhvr>
                                      <p:to>
                                        <p:strVal val="visible"/>
                                      </p:to>
                                    </p:set>
                                    <p:animEffect transition="in" filter="blinds(horizontal)">
                                      <p:cBhvr>
                                        <p:cTn id="32"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3" grpId="0"/>
      <p:bldP spid="13" grpId="1"/>
      <p:bldP spid="13" grpId="2"/>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8131175" y="0"/>
          <a:ext cx="936625" cy="990600"/>
        </p:xfrm>
        <a:graphic>
          <a:graphicData uri="http://schemas.openxmlformats.org/presentationml/2006/ole">
            <p:oleObj spid="_x0000_s1026" name="Photo Editor Photo" r:id="rId4" imgW="4971429" imgH="5257143" progId="MSPhotoEd.3">
              <p:embed/>
            </p:oleObj>
          </a:graphicData>
        </a:graphic>
      </p:graphicFrame>
      <p:sp>
        <p:nvSpPr>
          <p:cNvPr id="20485" name="Text Box 5"/>
          <p:cNvSpPr txBox="1">
            <a:spLocks noChangeArrowheads="1"/>
          </p:cNvSpPr>
          <p:nvPr/>
        </p:nvSpPr>
        <p:spPr bwMode="auto">
          <a:xfrm>
            <a:off x="762000" y="1004888"/>
            <a:ext cx="8077200" cy="519112"/>
          </a:xfrm>
          <a:prstGeom prst="rect">
            <a:avLst/>
          </a:prstGeom>
          <a:noFill/>
          <a:ln w="9525">
            <a:noFill/>
            <a:miter lim="800000"/>
            <a:headEnd/>
            <a:tailEnd/>
          </a:ln>
        </p:spPr>
        <p:txBody>
          <a:bodyPr>
            <a:spAutoFit/>
          </a:bodyPr>
          <a:lstStyle/>
          <a:p>
            <a:pPr marL="457200" indent="-457200" algn="ctr"/>
            <a:r>
              <a:rPr lang="es-ES" sz="2800" i="1"/>
              <a:t>Interested in the top of this pyramid but</a:t>
            </a:r>
            <a:endParaRPr lang="es-CR" sz="2800"/>
          </a:p>
        </p:txBody>
      </p:sp>
      <p:sp>
        <p:nvSpPr>
          <p:cNvPr id="1028" name="Rectangle 6"/>
          <p:cNvSpPr>
            <a:spLocks noChangeArrowheads="1"/>
          </p:cNvSpPr>
          <p:nvPr/>
        </p:nvSpPr>
        <p:spPr bwMode="auto">
          <a:xfrm>
            <a:off x="3395663" y="2214563"/>
            <a:ext cx="9144000" cy="0"/>
          </a:xfrm>
          <a:prstGeom prst="rect">
            <a:avLst/>
          </a:prstGeom>
          <a:noFill/>
          <a:ln w="9525">
            <a:noFill/>
            <a:miter lim="800000"/>
            <a:headEnd/>
            <a:tailEnd/>
          </a:ln>
        </p:spPr>
        <p:txBody>
          <a:bodyPr>
            <a:spAutoFit/>
          </a:bodyPr>
          <a:lstStyle/>
          <a:p>
            <a:endParaRPr lang="en-US"/>
          </a:p>
        </p:txBody>
      </p:sp>
      <p:pic>
        <p:nvPicPr>
          <p:cNvPr id="1029" name="Picture 7" descr="piramide"/>
          <p:cNvPicPr>
            <a:picLocks noChangeAspect="1" noChangeArrowheads="1"/>
          </p:cNvPicPr>
          <p:nvPr/>
        </p:nvPicPr>
        <p:blipFill>
          <a:blip r:embed="rId5" cstate="print"/>
          <a:srcRect/>
          <a:stretch>
            <a:fillRect/>
          </a:stretch>
        </p:blipFill>
        <p:spPr bwMode="auto">
          <a:xfrm>
            <a:off x="2514600" y="1676400"/>
            <a:ext cx="4797425" cy="4953000"/>
          </a:xfrm>
          <a:prstGeom prst="rect">
            <a:avLst/>
          </a:prstGeom>
          <a:noFill/>
          <a:ln w="9525">
            <a:noFill/>
            <a:miter lim="800000"/>
            <a:headEnd/>
            <a:tailEnd/>
          </a:ln>
        </p:spPr>
      </p:pic>
      <p:sp>
        <p:nvSpPr>
          <p:cNvPr id="1030" name="Text Box 9"/>
          <p:cNvSpPr txBox="1">
            <a:spLocks noChangeArrowheads="1"/>
          </p:cNvSpPr>
          <p:nvPr/>
        </p:nvSpPr>
        <p:spPr bwMode="auto">
          <a:xfrm rot="-5400000">
            <a:off x="-3200400" y="3200400"/>
            <a:ext cx="6858000" cy="457200"/>
          </a:xfrm>
          <a:prstGeom prst="rect">
            <a:avLst/>
          </a:prstGeom>
          <a:solidFill>
            <a:srgbClr val="D2603C"/>
          </a:solidFill>
          <a:ln w="9525">
            <a:noFill/>
            <a:miter lim="800000"/>
            <a:headEnd/>
            <a:tailEnd/>
          </a:ln>
        </p:spPr>
        <p:txBody>
          <a:bodyPr>
            <a:spAutoFit/>
          </a:bodyPr>
          <a:lstStyle/>
          <a:p>
            <a:pPr algn="ctr"/>
            <a:r>
              <a:rPr lang="es-ES" b="0">
                <a:solidFill>
                  <a:schemeClr val="bg1"/>
                </a:solidFill>
              </a:rPr>
              <a:t>Knowledge Management</a:t>
            </a:r>
            <a:endParaRPr lang="es-CR" b="0">
              <a:solidFill>
                <a:schemeClr val="bg1"/>
              </a:solidFill>
            </a:endParaRPr>
          </a:p>
        </p:txBody>
      </p:sp>
      <p:pic>
        <p:nvPicPr>
          <p:cNvPr id="1031" name="Picture 11" descr="MIF"/>
          <p:cNvPicPr>
            <a:picLocks noChangeAspect="1" noChangeArrowheads="1"/>
          </p:cNvPicPr>
          <p:nvPr/>
        </p:nvPicPr>
        <p:blipFill>
          <a:blip r:embed="rId6" cstate="print"/>
          <a:srcRect/>
          <a:stretch>
            <a:fillRect/>
          </a:stretch>
        </p:blipFill>
        <p:spPr bwMode="auto">
          <a:xfrm>
            <a:off x="457200" y="0"/>
            <a:ext cx="8686800" cy="960438"/>
          </a:xfrm>
          <a:prstGeom prst="rect">
            <a:avLst/>
          </a:prstGeom>
          <a:noFill/>
          <a:ln w="9525">
            <a:noFill/>
            <a:miter lim="800000"/>
            <a:headEnd/>
            <a:tailEnd/>
          </a:ln>
        </p:spPr>
      </p:pic>
      <p:sp>
        <p:nvSpPr>
          <p:cNvPr id="10" name="TextBox 9"/>
          <p:cNvSpPr txBox="1">
            <a:spLocks noChangeArrowheads="1"/>
          </p:cNvSpPr>
          <p:nvPr/>
        </p:nvSpPr>
        <p:spPr bwMode="auto">
          <a:xfrm rot="-5400000">
            <a:off x="97631" y="3988594"/>
            <a:ext cx="4137025" cy="369888"/>
          </a:xfrm>
          <a:prstGeom prst="rect">
            <a:avLst/>
          </a:prstGeom>
          <a:noFill/>
          <a:ln w="9525">
            <a:noFill/>
            <a:miter lim="800000"/>
            <a:headEnd/>
            <a:tailEnd/>
          </a:ln>
        </p:spPr>
        <p:txBody>
          <a:bodyPr wrap="none">
            <a:spAutoFit/>
          </a:bodyPr>
          <a:lstStyle/>
          <a:p>
            <a:r>
              <a:rPr lang="es-ES" sz="1800"/>
              <a:t>We nned to be selective from the bottom</a:t>
            </a: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blinds(horizontal)">
                                      <p:cBhvr>
                                        <p:cTn id="7" dur="500"/>
                                        <p:tgtEl>
                                          <p:spTgt spid="2048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sp>
        <p:nvSpPr>
          <p:cNvPr id="2052" name="Text Box 3"/>
          <p:cNvSpPr txBox="1">
            <a:spLocks noChangeArrowheads="1"/>
          </p:cNvSpPr>
          <p:nvPr/>
        </p:nvSpPr>
        <p:spPr bwMode="auto">
          <a:xfrm>
            <a:off x="1765300" y="936625"/>
            <a:ext cx="6688138" cy="1127125"/>
          </a:xfrm>
          <a:prstGeom prst="rect">
            <a:avLst/>
          </a:prstGeom>
          <a:noFill/>
          <a:ln w="9525">
            <a:noFill/>
            <a:miter lim="800000"/>
            <a:headEnd/>
            <a:tailEnd/>
          </a:ln>
        </p:spPr>
        <p:txBody>
          <a:bodyPr wrap="none">
            <a:spAutoFit/>
          </a:bodyPr>
          <a:lstStyle/>
          <a:p>
            <a:pPr marL="457200" indent="-457200" algn="ctr">
              <a:lnSpc>
                <a:spcPct val="110000"/>
              </a:lnSpc>
              <a:spcBef>
                <a:spcPct val="20000"/>
              </a:spcBef>
            </a:pPr>
            <a:r>
              <a:rPr lang="es-ES" sz="2800"/>
              <a:t>MIF’S Knowledge Management Initiative </a:t>
            </a:r>
          </a:p>
          <a:p>
            <a:pPr marL="457200" indent="-457200" algn="ctr">
              <a:lnSpc>
                <a:spcPct val="110000"/>
              </a:lnSpc>
              <a:spcBef>
                <a:spcPct val="20000"/>
              </a:spcBef>
            </a:pPr>
            <a:r>
              <a:rPr lang="es-ES" sz="2800"/>
              <a:t>What are We Trying to Achieve?</a:t>
            </a:r>
            <a:endParaRPr lang="es-CR" sz="2800"/>
          </a:p>
        </p:txBody>
      </p:sp>
      <p:pic>
        <p:nvPicPr>
          <p:cNvPr id="2053" name="Picture 5" descr="BD06483_"/>
          <p:cNvPicPr>
            <a:picLocks noChangeAspect="1" noChangeArrowheads="1"/>
          </p:cNvPicPr>
          <p:nvPr/>
        </p:nvPicPr>
        <p:blipFill>
          <a:blip r:embed="rId4" cstate="print"/>
          <a:srcRect/>
          <a:stretch>
            <a:fillRect/>
          </a:stretch>
        </p:blipFill>
        <p:spPr bwMode="auto">
          <a:xfrm>
            <a:off x="6096000" y="2076450"/>
            <a:ext cx="2819400" cy="1809750"/>
          </a:xfrm>
          <a:prstGeom prst="rect">
            <a:avLst/>
          </a:prstGeom>
          <a:noFill/>
          <a:ln w="9525">
            <a:noFill/>
            <a:miter lim="800000"/>
            <a:headEnd/>
            <a:tailEnd/>
          </a:ln>
        </p:spPr>
      </p:pic>
      <p:pic>
        <p:nvPicPr>
          <p:cNvPr id="19462" name="Picture 6" descr="atomium"/>
          <p:cNvPicPr>
            <a:picLocks noChangeAspect="1" noChangeArrowheads="1"/>
          </p:cNvPicPr>
          <p:nvPr/>
        </p:nvPicPr>
        <p:blipFill>
          <a:blip r:embed="rId5" cstate="print"/>
          <a:srcRect/>
          <a:stretch>
            <a:fillRect/>
          </a:stretch>
        </p:blipFill>
        <p:spPr bwMode="auto">
          <a:xfrm>
            <a:off x="457200" y="3435350"/>
            <a:ext cx="5715000" cy="3422650"/>
          </a:xfrm>
          <a:prstGeom prst="rect">
            <a:avLst/>
          </a:prstGeom>
          <a:noFill/>
          <a:ln w="9525">
            <a:noFill/>
            <a:miter lim="800000"/>
            <a:headEnd/>
            <a:tailEnd/>
          </a:ln>
        </p:spPr>
      </p:pic>
      <p:sp>
        <p:nvSpPr>
          <p:cNvPr id="2055" name="Text Box 7"/>
          <p:cNvSpPr txBox="1">
            <a:spLocks noChangeArrowheads="1"/>
          </p:cNvSpPr>
          <p:nvPr/>
        </p:nvSpPr>
        <p:spPr bwMode="auto">
          <a:xfrm>
            <a:off x="593725" y="2170113"/>
            <a:ext cx="5578475" cy="954087"/>
          </a:xfrm>
          <a:prstGeom prst="rect">
            <a:avLst/>
          </a:prstGeom>
          <a:noFill/>
          <a:ln w="9525">
            <a:noFill/>
            <a:miter lim="800000"/>
            <a:headEnd/>
            <a:tailEnd/>
          </a:ln>
        </p:spPr>
        <p:txBody>
          <a:bodyPr>
            <a:spAutoFit/>
          </a:bodyPr>
          <a:lstStyle/>
          <a:p>
            <a:r>
              <a:rPr lang="es-ES" sz="2800" b="0">
                <a:solidFill>
                  <a:schemeClr val="tx1"/>
                </a:solidFill>
              </a:rPr>
              <a:t>Take knowledge from where it is to where is most needed</a:t>
            </a:r>
            <a:endParaRPr lang="es-CR" sz="3200" b="0">
              <a:solidFill>
                <a:schemeClr val="tx1"/>
              </a:solidFill>
            </a:endParaRPr>
          </a:p>
        </p:txBody>
      </p:sp>
      <p:graphicFrame>
        <p:nvGraphicFramePr>
          <p:cNvPr id="2050" name="Object 8"/>
          <p:cNvGraphicFramePr>
            <a:graphicFrameLocks noChangeAspect="1"/>
          </p:cNvGraphicFramePr>
          <p:nvPr/>
        </p:nvGraphicFramePr>
        <p:xfrm>
          <a:off x="8207375" y="76200"/>
          <a:ext cx="936625" cy="990600"/>
        </p:xfrm>
        <a:graphic>
          <a:graphicData uri="http://schemas.openxmlformats.org/presentationml/2006/ole">
            <p:oleObj spid="_x0000_s2050" name="Photo Editor Photo" r:id="rId6" imgW="4971429" imgH="5257143" progId="MSPhotoEd.3">
              <p:embed/>
            </p:oleObj>
          </a:graphicData>
        </a:graphic>
      </p:graphicFrame>
      <p:sp>
        <p:nvSpPr>
          <p:cNvPr id="2056" name="Text Box 9"/>
          <p:cNvSpPr txBox="1">
            <a:spLocks noChangeArrowheads="1"/>
          </p:cNvSpPr>
          <p:nvPr/>
        </p:nvSpPr>
        <p:spPr bwMode="auto">
          <a:xfrm rot="-5400000">
            <a:off x="-3198812" y="3200400"/>
            <a:ext cx="6858000" cy="457200"/>
          </a:xfrm>
          <a:prstGeom prst="rect">
            <a:avLst/>
          </a:prstGeom>
          <a:solidFill>
            <a:srgbClr val="D2603C"/>
          </a:solidFill>
          <a:ln w="9525">
            <a:noFill/>
            <a:miter lim="800000"/>
            <a:headEnd/>
            <a:tailEnd/>
          </a:ln>
        </p:spPr>
        <p:txBody>
          <a:bodyPr>
            <a:spAutoFit/>
          </a:bodyPr>
          <a:lstStyle/>
          <a:p>
            <a:pPr algn="ctr"/>
            <a:r>
              <a:rPr lang="es-ES" b="0">
                <a:solidFill>
                  <a:schemeClr val="bg1"/>
                </a:solidFill>
              </a:rPr>
              <a:t>Knowledge Management</a:t>
            </a:r>
            <a:endParaRPr lang="es-CR" b="0">
              <a:solidFill>
                <a:schemeClr val="bg1"/>
              </a:solidFill>
            </a:endParaRPr>
          </a:p>
        </p:txBody>
      </p:sp>
      <p:pic>
        <p:nvPicPr>
          <p:cNvPr id="2057" name="Picture 11" descr="MIF"/>
          <p:cNvPicPr>
            <a:picLocks noChangeAspect="1" noChangeArrowheads="1"/>
          </p:cNvPicPr>
          <p:nvPr/>
        </p:nvPicPr>
        <p:blipFill>
          <a:blip r:embed="rId7" cstate="print"/>
          <a:srcRect/>
          <a:stretch>
            <a:fillRect/>
          </a:stretch>
        </p:blipFill>
        <p:spPr bwMode="auto">
          <a:xfrm>
            <a:off x="457200" y="0"/>
            <a:ext cx="8686800" cy="960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sp>
        <p:nvSpPr>
          <p:cNvPr id="3077" name="Text Box 3"/>
          <p:cNvSpPr txBox="1">
            <a:spLocks noChangeArrowheads="1"/>
          </p:cNvSpPr>
          <p:nvPr/>
        </p:nvSpPr>
        <p:spPr bwMode="auto">
          <a:xfrm>
            <a:off x="838200" y="1055688"/>
            <a:ext cx="7620000" cy="1077912"/>
          </a:xfrm>
          <a:prstGeom prst="rect">
            <a:avLst/>
          </a:prstGeom>
          <a:noFill/>
          <a:ln w="9525">
            <a:noFill/>
            <a:miter lim="800000"/>
            <a:headEnd/>
            <a:tailEnd/>
          </a:ln>
        </p:spPr>
        <p:txBody>
          <a:bodyPr>
            <a:spAutoFit/>
          </a:bodyPr>
          <a:lstStyle/>
          <a:p>
            <a:pPr algn="ctr"/>
            <a:r>
              <a:rPr lang="es-ES" sz="3200" i="1"/>
              <a:t>K2Practice</a:t>
            </a:r>
          </a:p>
          <a:p>
            <a:pPr algn="ctr"/>
            <a:r>
              <a:rPr lang="es-ES" sz="3200" i="1"/>
              <a:t>The MIF KM Initiative</a:t>
            </a:r>
            <a:endParaRPr lang="es-CR" sz="3200" i="1"/>
          </a:p>
        </p:txBody>
      </p:sp>
      <p:sp>
        <p:nvSpPr>
          <p:cNvPr id="3078" name="Rectangle 4"/>
          <p:cNvSpPr>
            <a:spLocks noChangeArrowheads="1"/>
          </p:cNvSpPr>
          <p:nvPr/>
        </p:nvSpPr>
        <p:spPr bwMode="auto">
          <a:xfrm>
            <a:off x="3028950" y="2133600"/>
            <a:ext cx="9144000" cy="0"/>
          </a:xfrm>
          <a:prstGeom prst="rect">
            <a:avLst/>
          </a:prstGeom>
          <a:noFill/>
          <a:ln w="9525">
            <a:noFill/>
            <a:miter lim="800000"/>
            <a:headEnd/>
            <a:tailEnd/>
          </a:ln>
        </p:spPr>
        <p:txBody>
          <a:bodyPr>
            <a:spAutoFit/>
          </a:bodyPr>
          <a:lstStyle/>
          <a:p>
            <a:endParaRPr lang="es-ES" b="0">
              <a:solidFill>
                <a:schemeClr val="tx1"/>
              </a:solidFill>
            </a:endParaRPr>
          </a:p>
        </p:txBody>
      </p:sp>
      <p:graphicFrame>
        <p:nvGraphicFramePr>
          <p:cNvPr id="3074" name="Object 5"/>
          <p:cNvGraphicFramePr>
            <a:graphicFrameLocks noChangeAspect="1"/>
          </p:cNvGraphicFramePr>
          <p:nvPr/>
        </p:nvGraphicFramePr>
        <p:xfrm>
          <a:off x="1828800" y="2033588"/>
          <a:ext cx="5562600" cy="4672012"/>
        </p:xfrm>
        <a:graphic>
          <a:graphicData uri="http://schemas.openxmlformats.org/presentationml/2006/ole">
            <p:oleObj spid="_x0000_s3074" name="Photo Editor Photo" r:id="rId4" imgW="9086916" imgH="7639106" progId="MSPhotoEd.3">
              <p:embed/>
            </p:oleObj>
          </a:graphicData>
        </a:graphic>
      </p:graphicFrame>
      <p:sp>
        <p:nvSpPr>
          <p:cNvPr id="3079" name="Rectangle 6"/>
          <p:cNvSpPr>
            <a:spLocks noChangeArrowheads="1"/>
          </p:cNvSpPr>
          <p:nvPr/>
        </p:nvSpPr>
        <p:spPr bwMode="auto">
          <a:xfrm>
            <a:off x="3357563" y="2114550"/>
            <a:ext cx="9144000" cy="0"/>
          </a:xfrm>
          <a:prstGeom prst="rect">
            <a:avLst/>
          </a:prstGeom>
          <a:noFill/>
          <a:ln w="9525">
            <a:noFill/>
            <a:miter lim="800000"/>
            <a:headEnd/>
            <a:tailEnd/>
          </a:ln>
        </p:spPr>
        <p:txBody>
          <a:bodyPr>
            <a:spAutoFit/>
          </a:bodyPr>
          <a:lstStyle/>
          <a:p>
            <a:endParaRPr lang="es-ES" b="0">
              <a:solidFill>
                <a:schemeClr val="tx1"/>
              </a:solidFill>
            </a:endParaRPr>
          </a:p>
        </p:txBody>
      </p:sp>
      <p:graphicFrame>
        <p:nvGraphicFramePr>
          <p:cNvPr id="3075" name="Object 8"/>
          <p:cNvGraphicFramePr>
            <a:graphicFrameLocks noChangeAspect="1"/>
          </p:cNvGraphicFramePr>
          <p:nvPr/>
        </p:nvGraphicFramePr>
        <p:xfrm>
          <a:off x="8062913" y="76200"/>
          <a:ext cx="1081087" cy="1143000"/>
        </p:xfrm>
        <a:graphic>
          <a:graphicData uri="http://schemas.openxmlformats.org/presentationml/2006/ole">
            <p:oleObj spid="_x0000_s3075" name="Photo Editor Photo" r:id="rId5" imgW="4971429" imgH="5257143" progId="MSPhotoEd.3">
              <p:embed/>
            </p:oleObj>
          </a:graphicData>
        </a:graphic>
      </p:graphicFrame>
      <p:sp>
        <p:nvSpPr>
          <p:cNvPr id="3080" name="Text Box 9"/>
          <p:cNvSpPr txBox="1">
            <a:spLocks noChangeArrowheads="1"/>
          </p:cNvSpPr>
          <p:nvPr/>
        </p:nvSpPr>
        <p:spPr bwMode="auto">
          <a:xfrm rot="-5400000">
            <a:off x="-3198812" y="3200400"/>
            <a:ext cx="6858000" cy="457200"/>
          </a:xfrm>
          <a:prstGeom prst="rect">
            <a:avLst/>
          </a:prstGeom>
          <a:solidFill>
            <a:srgbClr val="D2603C"/>
          </a:solidFill>
          <a:ln w="9525">
            <a:noFill/>
            <a:miter lim="800000"/>
            <a:headEnd/>
            <a:tailEnd/>
          </a:ln>
        </p:spPr>
        <p:txBody>
          <a:bodyPr>
            <a:spAutoFit/>
          </a:bodyPr>
          <a:lstStyle/>
          <a:p>
            <a:pPr algn="ctr"/>
            <a:r>
              <a:rPr lang="es-ES" b="0">
                <a:solidFill>
                  <a:schemeClr val="bg1"/>
                </a:solidFill>
              </a:rPr>
              <a:t>Knowledge Management</a:t>
            </a:r>
            <a:endParaRPr lang="es-CR" b="0">
              <a:solidFill>
                <a:schemeClr val="bg1"/>
              </a:solidFill>
            </a:endParaRPr>
          </a:p>
        </p:txBody>
      </p:sp>
      <p:pic>
        <p:nvPicPr>
          <p:cNvPr id="3081" name="Picture 11" descr="MIF"/>
          <p:cNvPicPr>
            <a:picLocks noChangeAspect="1" noChangeArrowheads="1"/>
          </p:cNvPicPr>
          <p:nvPr/>
        </p:nvPicPr>
        <p:blipFill>
          <a:blip r:embed="rId6" cstate="print"/>
          <a:srcRect/>
          <a:stretch>
            <a:fillRect/>
          </a:stretch>
        </p:blipFill>
        <p:spPr bwMode="auto">
          <a:xfrm>
            <a:off x="457200" y="0"/>
            <a:ext cx="8686800" cy="96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sp>
        <p:nvSpPr>
          <p:cNvPr id="4101" name="Text Box 3"/>
          <p:cNvSpPr txBox="1">
            <a:spLocks noChangeArrowheads="1"/>
          </p:cNvSpPr>
          <p:nvPr/>
        </p:nvSpPr>
        <p:spPr bwMode="auto">
          <a:xfrm>
            <a:off x="1600200" y="914400"/>
            <a:ext cx="5545138" cy="979488"/>
          </a:xfrm>
          <a:prstGeom prst="rect">
            <a:avLst/>
          </a:prstGeom>
          <a:noFill/>
          <a:ln w="9525">
            <a:noFill/>
            <a:miter lim="800000"/>
            <a:headEnd/>
            <a:tailEnd/>
          </a:ln>
        </p:spPr>
        <p:txBody>
          <a:bodyPr>
            <a:spAutoFit/>
          </a:bodyPr>
          <a:lstStyle/>
          <a:p>
            <a:pPr marL="457200" indent="-457200" algn="ctr">
              <a:lnSpc>
                <a:spcPct val="80000"/>
              </a:lnSpc>
              <a:spcBef>
                <a:spcPct val="20000"/>
              </a:spcBef>
            </a:pPr>
            <a:r>
              <a:rPr lang="es-ES" sz="3200"/>
              <a:t>How  are we going to work?</a:t>
            </a:r>
          </a:p>
          <a:p>
            <a:pPr marL="457200" indent="-457200" algn="ctr">
              <a:lnSpc>
                <a:spcPct val="80000"/>
              </a:lnSpc>
              <a:spcBef>
                <a:spcPct val="20000"/>
              </a:spcBef>
            </a:pPr>
            <a:r>
              <a:rPr lang="es-ES" sz="3200"/>
              <a:t>MIF Learning Communities</a:t>
            </a:r>
            <a:endParaRPr lang="es-CR"/>
          </a:p>
        </p:txBody>
      </p:sp>
      <p:sp>
        <p:nvSpPr>
          <p:cNvPr id="21508" name="Text Box 4"/>
          <p:cNvSpPr txBox="1">
            <a:spLocks noChangeArrowheads="1"/>
          </p:cNvSpPr>
          <p:nvPr/>
        </p:nvSpPr>
        <p:spPr bwMode="auto">
          <a:xfrm>
            <a:off x="5029200" y="2500313"/>
            <a:ext cx="4114800" cy="4357687"/>
          </a:xfrm>
          <a:prstGeom prst="rect">
            <a:avLst/>
          </a:prstGeom>
          <a:noFill/>
          <a:ln w="9525">
            <a:noFill/>
            <a:miter lim="800000"/>
            <a:headEnd/>
            <a:tailEnd/>
          </a:ln>
        </p:spPr>
        <p:txBody>
          <a:bodyPr>
            <a:spAutoFit/>
          </a:bodyPr>
          <a:lstStyle/>
          <a:p>
            <a:pPr marL="190500" indent="-190500">
              <a:lnSpc>
                <a:spcPct val="90000"/>
              </a:lnSpc>
              <a:buFontTx/>
              <a:buChar char="•"/>
            </a:pPr>
            <a:r>
              <a:rPr lang="es-ES" sz="2200" b="0">
                <a:solidFill>
                  <a:schemeClr val="tx1"/>
                </a:solidFill>
              </a:rPr>
              <a:t>Voluntary participation</a:t>
            </a:r>
          </a:p>
          <a:p>
            <a:pPr marL="190500" indent="-190500">
              <a:lnSpc>
                <a:spcPct val="90000"/>
              </a:lnSpc>
            </a:pPr>
            <a:endParaRPr lang="es-ES" sz="2200" b="0">
              <a:solidFill>
                <a:schemeClr val="tx1"/>
              </a:solidFill>
            </a:endParaRPr>
          </a:p>
          <a:p>
            <a:pPr marL="190500" indent="-190500">
              <a:lnSpc>
                <a:spcPct val="90000"/>
              </a:lnSpc>
              <a:buFontTx/>
              <a:buChar char="•"/>
            </a:pPr>
            <a:r>
              <a:rPr lang="es-ES" sz="2200" b="0">
                <a:solidFill>
                  <a:schemeClr val="tx1"/>
                </a:solidFill>
              </a:rPr>
              <a:t>Horizontal, but with leadership</a:t>
            </a:r>
          </a:p>
          <a:p>
            <a:pPr marL="190500" indent="-190500">
              <a:lnSpc>
                <a:spcPct val="90000"/>
              </a:lnSpc>
              <a:buFontTx/>
              <a:buChar char="•"/>
            </a:pPr>
            <a:endParaRPr lang="es-ES" sz="2200" b="0">
              <a:solidFill>
                <a:schemeClr val="tx1"/>
              </a:solidFill>
            </a:endParaRPr>
          </a:p>
          <a:p>
            <a:pPr marL="190500" indent="-190500">
              <a:lnSpc>
                <a:spcPct val="90000"/>
              </a:lnSpc>
              <a:buFontTx/>
              <a:buChar char="•"/>
            </a:pPr>
            <a:r>
              <a:rPr lang="es-ES" sz="2200" b="0">
                <a:solidFill>
                  <a:schemeClr val="tx1"/>
                </a:solidFill>
              </a:rPr>
              <a:t>Focus on sharing or creating new knowledge from a common learning agenda</a:t>
            </a:r>
          </a:p>
          <a:p>
            <a:pPr marL="190500" indent="-190500">
              <a:lnSpc>
                <a:spcPct val="90000"/>
              </a:lnSpc>
              <a:buFontTx/>
              <a:buChar char="•"/>
            </a:pPr>
            <a:endParaRPr lang="es-ES" sz="2200" b="0">
              <a:solidFill>
                <a:schemeClr val="tx1"/>
              </a:solidFill>
            </a:endParaRPr>
          </a:p>
          <a:p>
            <a:pPr marL="190500" indent="-190500">
              <a:lnSpc>
                <a:spcPct val="90000"/>
              </a:lnSpc>
              <a:buFontTx/>
              <a:buChar char="•"/>
            </a:pPr>
            <a:r>
              <a:rPr lang="es-ES" sz="2200" b="0">
                <a:solidFill>
                  <a:schemeClr val="tx1"/>
                </a:solidFill>
              </a:rPr>
              <a:t>Both duration and objectives are set</a:t>
            </a:r>
          </a:p>
          <a:p>
            <a:pPr marL="190500" indent="-190500">
              <a:lnSpc>
                <a:spcPct val="90000"/>
              </a:lnSpc>
              <a:buFontTx/>
              <a:buChar char="•"/>
            </a:pPr>
            <a:endParaRPr lang="es-ES" sz="2200" b="0">
              <a:solidFill>
                <a:schemeClr val="tx1"/>
              </a:solidFill>
            </a:endParaRPr>
          </a:p>
          <a:p>
            <a:pPr marL="190500" indent="-190500">
              <a:lnSpc>
                <a:spcPct val="90000"/>
              </a:lnSpc>
              <a:buFontTx/>
              <a:buChar char="•"/>
            </a:pPr>
            <a:r>
              <a:rPr lang="es-ES" sz="2200" b="0">
                <a:solidFill>
                  <a:schemeClr val="tx1"/>
                </a:solidFill>
              </a:rPr>
              <a:t>MIF is not creating a new structure but giving a </a:t>
            </a:r>
            <a:r>
              <a:rPr lang="es-ES" sz="2200"/>
              <a:t>learning focus to existing arquitecture</a:t>
            </a:r>
          </a:p>
        </p:txBody>
      </p:sp>
      <p:pic>
        <p:nvPicPr>
          <p:cNvPr id="4103" name="Picture 5" descr="BD06483_"/>
          <p:cNvPicPr>
            <a:picLocks noChangeAspect="1" noChangeArrowheads="1"/>
          </p:cNvPicPr>
          <p:nvPr/>
        </p:nvPicPr>
        <p:blipFill>
          <a:blip r:embed="rId4" cstate="print"/>
          <a:srcRect/>
          <a:stretch>
            <a:fillRect/>
          </a:stretch>
        </p:blipFill>
        <p:spPr bwMode="auto">
          <a:xfrm>
            <a:off x="7062788" y="993775"/>
            <a:ext cx="1776412" cy="1139825"/>
          </a:xfrm>
          <a:prstGeom prst="rect">
            <a:avLst/>
          </a:prstGeom>
          <a:noFill/>
          <a:ln w="9525">
            <a:noFill/>
            <a:miter lim="800000"/>
            <a:headEnd/>
            <a:tailEnd/>
          </a:ln>
        </p:spPr>
      </p:pic>
      <p:sp>
        <p:nvSpPr>
          <p:cNvPr id="4104" name="Rectangle 7"/>
          <p:cNvSpPr>
            <a:spLocks noChangeArrowheads="1"/>
          </p:cNvSpPr>
          <p:nvPr/>
        </p:nvSpPr>
        <p:spPr bwMode="auto">
          <a:xfrm>
            <a:off x="3233738" y="2076450"/>
            <a:ext cx="9144000" cy="0"/>
          </a:xfrm>
          <a:prstGeom prst="rect">
            <a:avLst/>
          </a:prstGeom>
          <a:noFill/>
          <a:ln w="9525">
            <a:noFill/>
            <a:miter lim="800000"/>
            <a:headEnd/>
            <a:tailEnd/>
          </a:ln>
        </p:spPr>
        <p:txBody>
          <a:bodyPr>
            <a:spAutoFit/>
          </a:bodyPr>
          <a:lstStyle/>
          <a:p>
            <a:endParaRPr lang="es-ES" b="0">
              <a:solidFill>
                <a:schemeClr val="tx1"/>
              </a:solidFill>
            </a:endParaRPr>
          </a:p>
        </p:txBody>
      </p:sp>
      <p:graphicFrame>
        <p:nvGraphicFramePr>
          <p:cNvPr id="4098" name="Object 8"/>
          <p:cNvGraphicFramePr>
            <a:graphicFrameLocks noChangeAspect="1"/>
          </p:cNvGraphicFramePr>
          <p:nvPr/>
        </p:nvGraphicFramePr>
        <p:xfrm>
          <a:off x="533400" y="2978150"/>
          <a:ext cx="3763963" cy="3803650"/>
        </p:xfrm>
        <a:graphic>
          <a:graphicData uri="http://schemas.openxmlformats.org/presentationml/2006/ole">
            <p:oleObj spid="_x0000_s4098" r:id="rId5" imgW="9086916" imgH="9163117" progId="MSPhotoEd.3">
              <p:embed/>
            </p:oleObj>
          </a:graphicData>
        </a:graphic>
      </p:graphicFrame>
      <p:graphicFrame>
        <p:nvGraphicFramePr>
          <p:cNvPr id="4099" name="Object 9"/>
          <p:cNvGraphicFramePr>
            <a:graphicFrameLocks noChangeAspect="1"/>
          </p:cNvGraphicFramePr>
          <p:nvPr/>
        </p:nvGraphicFramePr>
        <p:xfrm>
          <a:off x="8278813" y="76200"/>
          <a:ext cx="865187" cy="914400"/>
        </p:xfrm>
        <a:graphic>
          <a:graphicData uri="http://schemas.openxmlformats.org/presentationml/2006/ole">
            <p:oleObj spid="_x0000_s4099" name="Photo Editor Photo" r:id="rId6" imgW="4971429" imgH="5257143" progId="MSPhotoEd.3">
              <p:embed/>
            </p:oleObj>
          </a:graphicData>
        </a:graphic>
      </p:graphicFrame>
      <p:sp>
        <p:nvSpPr>
          <p:cNvPr id="4105" name="Text Box 10"/>
          <p:cNvSpPr txBox="1">
            <a:spLocks noChangeArrowheads="1"/>
          </p:cNvSpPr>
          <p:nvPr/>
        </p:nvSpPr>
        <p:spPr bwMode="auto">
          <a:xfrm rot="-5400000">
            <a:off x="-3198812" y="3200400"/>
            <a:ext cx="6858000" cy="457200"/>
          </a:xfrm>
          <a:prstGeom prst="rect">
            <a:avLst/>
          </a:prstGeom>
          <a:solidFill>
            <a:srgbClr val="D2603C"/>
          </a:solidFill>
          <a:ln w="9525">
            <a:noFill/>
            <a:miter lim="800000"/>
            <a:headEnd/>
            <a:tailEnd/>
          </a:ln>
        </p:spPr>
        <p:txBody>
          <a:bodyPr>
            <a:spAutoFit/>
          </a:bodyPr>
          <a:lstStyle/>
          <a:p>
            <a:pPr algn="ctr"/>
            <a:r>
              <a:rPr lang="es-ES" b="0">
                <a:solidFill>
                  <a:schemeClr val="bg1"/>
                </a:solidFill>
              </a:rPr>
              <a:t>Knowledge Management</a:t>
            </a:r>
            <a:endParaRPr lang="es-CR" b="0">
              <a:solidFill>
                <a:schemeClr val="bg1"/>
              </a:solidFill>
            </a:endParaRPr>
          </a:p>
        </p:txBody>
      </p:sp>
      <p:sp>
        <p:nvSpPr>
          <p:cNvPr id="4106" name="Text Box 7"/>
          <p:cNvSpPr txBox="1">
            <a:spLocks noChangeArrowheads="1"/>
          </p:cNvSpPr>
          <p:nvPr/>
        </p:nvSpPr>
        <p:spPr bwMode="auto">
          <a:xfrm>
            <a:off x="517525" y="1973263"/>
            <a:ext cx="5578475" cy="769937"/>
          </a:xfrm>
          <a:prstGeom prst="rect">
            <a:avLst/>
          </a:prstGeom>
          <a:noFill/>
          <a:ln w="9525">
            <a:noFill/>
            <a:miter lim="800000"/>
            <a:headEnd/>
            <a:tailEnd/>
          </a:ln>
        </p:spPr>
        <p:txBody>
          <a:bodyPr>
            <a:spAutoFit/>
          </a:bodyPr>
          <a:lstStyle/>
          <a:p>
            <a:r>
              <a:rPr lang="es-ES" sz="2200" b="0">
                <a:solidFill>
                  <a:schemeClr val="tx1"/>
                </a:solidFill>
              </a:rPr>
              <a:t>Take knowledge from where it is to where is most needed</a:t>
            </a:r>
            <a:endParaRPr lang="es-CR" b="0">
              <a:solidFill>
                <a:schemeClr val="tx1"/>
              </a:solidFill>
            </a:endParaRPr>
          </a:p>
        </p:txBody>
      </p:sp>
      <p:pic>
        <p:nvPicPr>
          <p:cNvPr id="4107" name="Picture 11" descr="MIF"/>
          <p:cNvPicPr>
            <a:picLocks noChangeAspect="1" noChangeArrowheads="1"/>
          </p:cNvPicPr>
          <p:nvPr/>
        </p:nvPicPr>
        <p:blipFill>
          <a:blip r:embed="rId7" cstate="print"/>
          <a:srcRect/>
          <a:stretch>
            <a:fillRect/>
          </a:stretch>
        </p:blipFill>
        <p:spPr bwMode="auto">
          <a:xfrm>
            <a:off x="457200" y="0"/>
            <a:ext cx="8686800" cy="960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1+#ppt_w/2"/>
                                          </p:val>
                                        </p:tav>
                                        <p:tav tm="100000">
                                          <p:val>
                                            <p:strVal val="#ppt_x"/>
                                          </p:val>
                                        </p:tav>
                                      </p:tavLst>
                                    </p:anim>
                                    <p:anim calcmode="lin" valueType="num">
                                      <p:cBhvr additive="base">
                                        <p:cTn id="8"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31" name="Group 2"/>
          <p:cNvGrpSpPr>
            <a:grpSpLocks/>
          </p:cNvGrpSpPr>
          <p:nvPr/>
        </p:nvGrpSpPr>
        <p:grpSpPr bwMode="auto">
          <a:xfrm>
            <a:off x="7620000" y="2971800"/>
            <a:ext cx="1447800" cy="2667000"/>
            <a:chOff x="4312" y="1440"/>
            <a:chExt cx="1400" cy="2832"/>
          </a:xfrm>
        </p:grpSpPr>
        <p:pic>
          <p:nvPicPr>
            <p:cNvPr id="5139" name="Picture 3" descr="BD20040_"/>
            <p:cNvPicPr>
              <a:picLocks noChangeAspect="1" noChangeArrowheads="1"/>
            </p:cNvPicPr>
            <p:nvPr/>
          </p:nvPicPr>
          <p:blipFill>
            <a:blip r:embed="rId4" cstate="print"/>
            <a:srcRect/>
            <a:stretch>
              <a:fillRect/>
            </a:stretch>
          </p:blipFill>
          <p:spPr bwMode="auto">
            <a:xfrm>
              <a:off x="4312" y="3181"/>
              <a:ext cx="1400" cy="1091"/>
            </a:xfrm>
            <a:prstGeom prst="rect">
              <a:avLst/>
            </a:prstGeom>
            <a:noFill/>
            <a:ln w="9525">
              <a:noFill/>
              <a:miter lim="800000"/>
              <a:headEnd/>
              <a:tailEnd/>
            </a:ln>
          </p:spPr>
        </p:pic>
        <p:graphicFrame>
          <p:nvGraphicFramePr>
            <p:cNvPr id="5123" name="Object 4"/>
            <p:cNvGraphicFramePr>
              <a:graphicFrameLocks noChangeAspect="1"/>
            </p:cNvGraphicFramePr>
            <p:nvPr/>
          </p:nvGraphicFramePr>
          <p:xfrm>
            <a:off x="4752" y="2688"/>
            <a:ext cx="488" cy="528"/>
          </p:xfrm>
          <a:graphic>
            <a:graphicData uri="http://schemas.openxmlformats.org/presentationml/2006/ole">
              <p:oleObj spid="_x0000_s5123" name="Photo Editor Photo" r:id="rId5" imgW="4219048" imgH="4571429" progId="MSPhotoEd.3">
                <p:embed/>
              </p:oleObj>
            </a:graphicData>
          </a:graphic>
        </p:graphicFrame>
        <p:graphicFrame>
          <p:nvGraphicFramePr>
            <p:cNvPr id="5124" name="Object 5"/>
            <p:cNvGraphicFramePr>
              <a:graphicFrameLocks noChangeAspect="1"/>
            </p:cNvGraphicFramePr>
            <p:nvPr/>
          </p:nvGraphicFramePr>
          <p:xfrm>
            <a:off x="4888" y="2304"/>
            <a:ext cx="488" cy="528"/>
          </p:xfrm>
          <a:graphic>
            <a:graphicData uri="http://schemas.openxmlformats.org/presentationml/2006/ole">
              <p:oleObj spid="_x0000_s5124" name="Photo Editor Photo" r:id="rId6" imgW="4219048" imgH="4571429" progId="MSPhotoEd.3">
                <p:embed/>
              </p:oleObj>
            </a:graphicData>
          </a:graphic>
        </p:graphicFrame>
        <p:graphicFrame>
          <p:nvGraphicFramePr>
            <p:cNvPr id="5125" name="Object 6"/>
            <p:cNvGraphicFramePr>
              <a:graphicFrameLocks noChangeAspect="1"/>
            </p:cNvGraphicFramePr>
            <p:nvPr/>
          </p:nvGraphicFramePr>
          <p:xfrm>
            <a:off x="4512" y="1920"/>
            <a:ext cx="488" cy="528"/>
          </p:xfrm>
          <a:graphic>
            <a:graphicData uri="http://schemas.openxmlformats.org/presentationml/2006/ole">
              <p:oleObj spid="_x0000_s5125" name="Photo Editor Photo" r:id="rId7" imgW="4219048" imgH="4571429" progId="MSPhotoEd.3">
                <p:embed/>
              </p:oleObj>
            </a:graphicData>
          </a:graphic>
        </p:graphicFrame>
        <p:graphicFrame>
          <p:nvGraphicFramePr>
            <p:cNvPr id="5126" name="Object 7"/>
            <p:cNvGraphicFramePr>
              <a:graphicFrameLocks noChangeAspect="1"/>
            </p:cNvGraphicFramePr>
            <p:nvPr/>
          </p:nvGraphicFramePr>
          <p:xfrm>
            <a:off x="5080" y="1728"/>
            <a:ext cx="488" cy="528"/>
          </p:xfrm>
          <a:graphic>
            <a:graphicData uri="http://schemas.openxmlformats.org/presentationml/2006/ole">
              <p:oleObj spid="_x0000_s5126" name="Photo Editor Photo" r:id="rId8" imgW="4219048" imgH="4571429" progId="MSPhotoEd.3">
                <p:embed/>
              </p:oleObj>
            </a:graphicData>
          </a:graphic>
        </p:graphicFrame>
        <p:graphicFrame>
          <p:nvGraphicFramePr>
            <p:cNvPr id="5127" name="Object 8"/>
            <p:cNvGraphicFramePr>
              <a:graphicFrameLocks noChangeAspect="1"/>
            </p:cNvGraphicFramePr>
            <p:nvPr/>
          </p:nvGraphicFramePr>
          <p:xfrm>
            <a:off x="4464" y="2448"/>
            <a:ext cx="488" cy="528"/>
          </p:xfrm>
          <a:graphic>
            <a:graphicData uri="http://schemas.openxmlformats.org/presentationml/2006/ole">
              <p:oleObj spid="_x0000_s5127" name="Photo Editor Photo" r:id="rId9" imgW="4219048" imgH="4571429" progId="MSPhotoEd.3">
                <p:embed/>
              </p:oleObj>
            </a:graphicData>
          </a:graphic>
        </p:graphicFrame>
        <p:graphicFrame>
          <p:nvGraphicFramePr>
            <p:cNvPr id="5128" name="Object 9"/>
            <p:cNvGraphicFramePr>
              <a:graphicFrameLocks noChangeAspect="1"/>
            </p:cNvGraphicFramePr>
            <p:nvPr/>
          </p:nvGraphicFramePr>
          <p:xfrm>
            <a:off x="4752" y="2016"/>
            <a:ext cx="488" cy="528"/>
          </p:xfrm>
          <a:graphic>
            <a:graphicData uri="http://schemas.openxmlformats.org/presentationml/2006/ole">
              <p:oleObj spid="_x0000_s5128" name="Photo Editor Photo" r:id="rId10" imgW="4219048" imgH="4571429" progId="MSPhotoEd.3">
                <p:embed/>
              </p:oleObj>
            </a:graphicData>
          </a:graphic>
        </p:graphicFrame>
        <p:graphicFrame>
          <p:nvGraphicFramePr>
            <p:cNvPr id="5129" name="Object 10"/>
            <p:cNvGraphicFramePr>
              <a:graphicFrameLocks noChangeAspect="1"/>
            </p:cNvGraphicFramePr>
            <p:nvPr/>
          </p:nvGraphicFramePr>
          <p:xfrm>
            <a:off x="4464" y="1440"/>
            <a:ext cx="488" cy="528"/>
          </p:xfrm>
          <a:graphic>
            <a:graphicData uri="http://schemas.openxmlformats.org/presentationml/2006/ole">
              <p:oleObj spid="_x0000_s5129" name="Photo Editor Photo" r:id="rId11" imgW="4219048" imgH="4571429" progId="MSPhotoEd.3">
                <p:embed/>
              </p:oleObj>
            </a:graphicData>
          </a:graphic>
        </p:graphicFrame>
        <p:graphicFrame>
          <p:nvGraphicFramePr>
            <p:cNvPr id="5130" name="Object 11"/>
            <p:cNvGraphicFramePr>
              <a:graphicFrameLocks noChangeAspect="1"/>
            </p:cNvGraphicFramePr>
            <p:nvPr/>
          </p:nvGraphicFramePr>
          <p:xfrm>
            <a:off x="4896" y="1440"/>
            <a:ext cx="488" cy="528"/>
          </p:xfrm>
          <a:graphic>
            <a:graphicData uri="http://schemas.openxmlformats.org/presentationml/2006/ole">
              <p:oleObj spid="_x0000_s5130" name="Photo Editor Photo" r:id="rId12" imgW="4219048" imgH="4571429" progId="MSPhotoEd.3">
                <p:embed/>
              </p:oleObj>
            </a:graphicData>
          </a:graphic>
        </p:graphicFrame>
      </p:grpSp>
      <p:sp>
        <p:nvSpPr>
          <p:cNvPr id="5132" name="Text Box 1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sp>
        <p:nvSpPr>
          <p:cNvPr id="5133" name="Text Box 13"/>
          <p:cNvSpPr txBox="1">
            <a:spLocks noChangeArrowheads="1"/>
          </p:cNvSpPr>
          <p:nvPr/>
        </p:nvSpPr>
        <p:spPr bwMode="auto">
          <a:xfrm>
            <a:off x="1698625" y="914400"/>
            <a:ext cx="6302375" cy="519113"/>
          </a:xfrm>
          <a:prstGeom prst="rect">
            <a:avLst/>
          </a:prstGeom>
          <a:noFill/>
          <a:ln w="9525">
            <a:noFill/>
            <a:miter lim="800000"/>
            <a:headEnd/>
            <a:tailEnd/>
          </a:ln>
        </p:spPr>
        <p:txBody>
          <a:bodyPr>
            <a:spAutoFit/>
          </a:bodyPr>
          <a:lstStyle/>
          <a:p>
            <a:pPr algn="ctr"/>
            <a:r>
              <a:rPr lang="es-ES" sz="2800"/>
              <a:t>What Has Been Done So Far?</a:t>
            </a:r>
            <a:endParaRPr lang="es-CR" sz="2800">
              <a:solidFill>
                <a:schemeClr val="tx2"/>
              </a:solidFill>
            </a:endParaRPr>
          </a:p>
        </p:txBody>
      </p:sp>
      <p:sp>
        <p:nvSpPr>
          <p:cNvPr id="5134" name="Text Box 14"/>
          <p:cNvSpPr txBox="1">
            <a:spLocks noChangeArrowheads="1"/>
          </p:cNvSpPr>
          <p:nvPr/>
        </p:nvSpPr>
        <p:spPr bwMode="auto">
          <a:xfrm>
            <a:off x="533400" y="1447800"/>
            <a:ext cx="8382000" cy="1138238"/>
          </a:xfrm>
          <a:prstGeom prst="rect">
            <a:avLst/>
          </a:prstGeom>
          <a:noFill/>
          <a:ln w="9525">
            <a:noFill/>
            <a:miter lim="800000"/>
            <a:headEnd/>
            <a:tailEnd/>
          </a:ln>
        </p:spPr>
        <p:txBody>
          <a:bodyPr>
            <a:spAutoFit/>
          </a:bodyPr>
          <a:lstStyle/>
          <a:p>
            <a:r>
              <a:rPr lang="es-ES"/>
              <a:t>Organizational change:</a:t>
            </a:r>
          </a:p>
          <a:p>
            <a:pPr lvl="1">
              <a:buFontTx/>
              <a:buChar char="•"/>
            </a:pPr>
            <a:r>
              <a:rPr lang="es-CR" sz="2200" b="0">
                <a:solidFill>
                  <a:schemeClr val="tx1"/>
                </a:solidFill>
              </a:rPr>
              <a:t>Office of the Deputy Manager for Strategy and Dev Effectiveness</a:t>
            </a:r>
          </a:p>
          <a:p>
            <a:pPr lvl="1">
              <a:buFontTx/>
              <a:buChar char="•"/>
            </a:pPr>
            <a:r>
              <a:rPr lang="es-CR" sz="2200" b="0">
                <a:solidFill>
                  <a:schemeClr val="tx1"/>
                </a:solidFill>
              </a:rPr>
              <a:t>IKM Unit</a:t>
            </a:r>
          </a:p>
        </p:txBody>
      </p:sp>
      <p:sp>
        <p:nvSpPr>
          <p:cNvPr id="5135" name="Text Box 15"/>
          <p:cNvSpPr txBox="1">
            <a:spLocks noChangeArrowheads="1"/>
          </p:cNvSpPr>
          <p:nvPr/>
        </p:nvSpPr>
        <p:spPr bwMode="auto">
          <a:xfrm>
            <a:off x="533400" y="2562225"/>
            <a:ext cx="7696200" cy="4186238"/>
          </a:xfrm>
          <a:prstGeom prst="rect">
            <a:avLst/>
          </a:prstGeom>
          <a:noFill/>
          <a:ln w="9525">
            <a:noFill/>
            <a:miter lim="800000"/>
            <a:headEnd/>
            <a:tailEnd/>
          </a:ln>
        </p:spPr>
        <p:txBody>
          <a:bodyPr>
            <a:spAutoFit/>
          </a:bodyPr>
          <a:lstStyle/>
          <a:p>
            <a:r>
              <a:rPr lang="es-ES"/>
              <a:t>Outcomes:</a:t>
            </a:r>
          </a:p>
          <a:p>
            <a:pPr lvl="1">
              <a:buFontTx/>
              <a:buChar char="•"/>
            </a:pPr>
            <a:r>
              <a:rPr lang="es-CR" sz="2200" b="0">
                <a:solidFill>
                  <a:schemeClr val="tx1"/>
                </a:solidFill>
              </a:rPr>
              <a:t>Concept Paper, May 2006</a:t>
            </a:r>
          </a:p>
          <a:p>
            <a:pPr lvl="1">
              <a:buFontTx/>
              <a:buChar char="•"/>
            </a:pPr>
            <a:r>
              <a:rPr lang="es-CR" sz="2200" b="0" i="1"/>
              <a:t>K2Practice </a:t>
            </a:r>
            <a:r>
              <a:rPr lang="es-CR" sz="2200" b="0">
                <a:solidFill>
                  <a:schemeClr val="tx1"/>
                </a:solidFill>
              </a:rPr>
              <a:t>presented to Donors</a:t>
            </a:r>
            <a:endParaRPr lang="es-CR" sz="2200" b="0" i="1"/>
          </a:p>
          <a:p>
            <a:pPr lvl="1">
              <a:buFontTx/>
              <a:buChar char="•"/>
            </a:pPr>
            <a:r>
              <a:rPr lang="es-CR" sz="2200" b="0">
                <a:solidFill>
                  <a:schemeClr val="tx1"/>
                </a:solidFill>
              </a:rPr>
              <a:t>Criteria to select areas of study</a:t>
            </a:r>
          </a:p>
          <a:p>
            <a:pPr lvl="1">
              <a:buFontTx/>
              <a:buChar char="•"/>
            </a:pPr>
            <a:r>
              <a:rPr lang="es-CR" sz="2200" b="0">
                <a:solidFill>
                  <a:schemeClr val="tx1"/>
                </a:solidFill>
              </a:rPr>
              <a:t>Dissemination tools</a:t>
            </a:r>
            <a:r>
              <a:rPr lang="es-CR" sz="2200" b="0" i="1">
                <a:solidFill>
                  <a:schemeClr val="tx1"/>
                </a:solidFill>
              </a:rPr>
              <a:t>(e.g. 1KM Dispatch</a:t>
            </a:r>
            <a:r>
              <a:rPr lang="es-CR" sz="2200" b="0">
                <a:solidFill>
                  <a:schemeClr val="tx1"/>
                </a:solidFill>
              </a:rPr>
              <a:t>)</a:t>
            </a:r>
          </a:p>
          <a:p>
            <a:pPr lvl="1">
              <a:buFontTx/>
              <a:buChar char="•"/>
            </a:pPr>
            <a:r>
              <a:rPr lang="es-CR" sz="2200" b="0">
                <a:solidFill>
                  <a:schemeClr val="tx1"/>
                </a:solidFill>
              </a:rPr>
              <a:t>Development of MIF website (client-oriented, community of change agents, participation)</a:t>
            </a:r>
          </a:p>
          <a:p>
            <a:pPr lvl="1">
              <a:buFontTx/>
              <a:buChar char="•"/>
            </a:pPr>
            <a:r>
              <a:rPr lang="es-CR" sz="2200" b="0">
                <a:solidFill>
                  <a:schemeClr val="tx1"/>
                </a:solidFill>
              </a:rPr>
              <a:t>Methodology for Learning Guides</a:t>
            </a:r>
          </a:p>
          <a:p>
            <a:pPr lvl="1">
              <a:buFontTx/>
              <a:buChar char="•"/>
            </a:pPr>
            <a:r>
              <a:rPr lang="es-CR" sz="2200" b="0">
                <a:solidFill>
                  <a:schemeClr val="tx1"/>
                </a:solidFill>
              </a:rPr>
              <a:t>Development of Learning Guides (Value Chains &amp; Entrepreneurship</a:t>
            </a:r>
          </a:p>
          <a:p>
            <a:pPr lvl="1">
              <a:buFontTx/>
              <a:buChar char="•"/>
            </a:pPr>
            <a:r>
              <a:rPr lang="es-CR" sz="2200" b="0" i="1">
                <a:solidFill>
                  <a:schemeClr val="tx1"/>
                </a:solidFill>
              </a:rPr>
              <a:t>Monografías FOMIN/MIF Occasional Papers </a:t>
            </a:r>
            <a:r>
              <a:rPr lang="es-CR" sz="2200" b="0">
                <a:solidFill>
                  <a:schemeClr val="tx1"/>
                </a:solidFill>
              </a:rPr>
              <a:t>(Remittances CR-Nicaragua)</a:t>
            </a:r>
            <a:endParaRPr lang="es-CR" sz="2200" b="0" i="1">
              <a:solidFill>
                <a:schemeClr val="tx1"/>
              </a:solidFill>
            </a:endParaRPr>
          </a:p>
        </p:txBody>
      </p:sp>
      <p:sp>
        <p:nvSpPr>
          <p:cNvPr id="5136" name="Rectangle 16"/>
          <p:cNvSpPr>
            <a:spLocks noChangeArrowheads="1"/>
          </p:cNvSpPr>
          <p:nvPr/>
        </p:nvSpPr>
        <p:spPr bwMode="auto">
          <a:xfrm>
            <a:off x="3357563" y="2114550"/>
            <a:ext cx="9144000" cy="0"/>
          </a:xfrm>
          <a:prstGeom prst="rect">
            <a:avLst/>
          </a:prstGeom>
          <a:noFill/>
          <a:ln w="9525">
            <a:noFill/>
            <a:miter lim="800000"/>
            <a:headEnd/>
            <a:tailEnd/>
          </a:ln>
        </p:spPr>
        <p:txBody>
          <a:bodyPr>
            <a:spAutoFit/>
          </a:bodyPr>
          <a:lstStyle/>
          <a:p>
            <a:endParaRPr lang="es-ES" b="0">
              <a:solidFill>
                <a:schemeClr val="tx1"/>
              </a:solidFill>
            </a:endParaRPr>
          </a:p>
        </p:txBody>
      </p:sp>
      <p:graphicFrame>
        <p:nvGraphicFramePr>
          <p:cNvPr id="5122" name="Object 17"/>
          <p:cNvGraphicFramePr>
            <a:graphicFrameLocks noChangeAspect="1"/>
          </p:cNvGraphicFramePr>
          <p:nvPr/>
        </p:nvGraphicFramePr>
        <p:xfrm>
          <a:off x="7391400" y="2667000"/>
          <a:ext cx="563563" cy="609600"/>
        </p:xfrm>
        <a:graphic>
          <a:graphicData uri="http://schemas.openxmlformats.org/presentationml/2006/ole">
            <p:oleObj spid="_x0000_s5122" r:id="rId13" imgW="4219048" imgH="4571429" progId="MSPhotoEd.3">
              <p:embed/>
            </p:oleObj>
          </a:graphicData>
        </a:graphic>
      </p:graphicFrame>
      <p:sp>
        <p:nvSpPr>
          <p:cNvPr id="5137" name="Text Box 20"/>
          <p:cNvSpPr txBox="1">
            <a:spLocks noChangeArrowheads="1"/>
          </p:cNvSpPr>
          <p:nvPr/>
        </p:nvSpPr>
        <p:spPr bwMode="auto">
          <a:xfrm rot="-5400000">
            <a:off x="-3198812" y="3200400"/>
            <a:ext cx="6858000" cy="457200"/>
          </a:xfrm>
          <a:prstGeom prst="rect">
            <a:avLst/>
          </a:prstGeom>
          <a:solidFill>
            <a:srgbClr val="D2603C"/>
          </a:solidFill>
          <a:ln w="9525">
            <a:noFill/>
            <a:miter lim="800000"/>
            <a:headEnd/>
            <a:tailEnd/>
          </a:ln>
        </p:spPr>
        <p:txBody>
          <a:bodyPr>
            <a:spAutoFit/>
          </a:bodyPr>
          <a:lstStyle/>
          <a:p>
            <a:pPr algn="ctr"/>
            <a:r>
              <a:rPr lang="es-ES" b="0">
                <a:solidFill>
                  <a:schemeClr val="bg1"/>
                </a:solidFill>
              </a:rPr>
              <a:t>Knowledge Management</a:t>
            </a:r>
            <a:endParaRPr lang="es-CR" b="0">
              <a:solidFill>
                <a:schemeClr val="bg1"/>
              </a:solidFill>
            </a:endParaRPr>
          </a:p>
        </p:txBody>
      </p:sp>
      <p:pic>
        <p:nvPicPr>
          <p:cNvPr id="5138" name="Picture 11" descr="MIF"/>
          <p:cNvPicPr>
            <a:picLocks noChangeAspect="1" noChangeArrowheads="1"/>
          </p:cNvPicPr>
          <p:nvPr/>
        </p:nvPicPr>
        <p:blipFill>
          <a:blip r:embed="rId14" cstate="print"/>
          <a:srcRect/>
          <a:stretch>
            <a:fillRect/>
          </a:stretch>
        </p:blipFill>
        <p:spPr bwMode="auto">
          <a:xfrm>
            <a:off x="457200" y="0"/>
            <a:ext cx="8686800" cy="96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Text Box 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sp>
        <p:nvSpPr>
          <p:cNvPr id="6155" name="Text Box 3"/>
          <p:cNvSpPr txBox="1">
            <a:spLocks noChangeArrowheads="1"/>
          </p:cNvSpPr>
          <p:nvPr/>
        </p:nvSpPr>
        <p:spPr bwMode="auto">
          <a:xfrm>
            <a:off x="1323975" y="882650"/>
            <a:ext cx="6399213" cy="946150"/>
          </a:xfrm>
          <a:prstGeom prst="rect">
            <a:avLst/>
          </a:prstGeom>
          <a:noFill/>
          <a:ln w="9525">
            <a:noFill/>
            <a:miter lim="800000"/>
            <a:headEnd/>
            <a:tailEnd/>
          </a:ln>
        </p:spPr>
        <p:txBody>
          <a:bodyPr wrap="none">
            <a:spAutoFit/>
          </a:bodyPr>
          <a:lstStyle/>
          <a:p>
            <a:pPr algn="ctr"/>
            <a:r>
              <a:rPr lang="es-ES" sz="2800"/>
              <a:t>What Has Been Done so Far?</a:t>
            </a:r>
          </a:p>
          <a:p>
            <a:pPr algn="ctr"/>
            <a:r>
              <a:rPr lang="es-ES" sz="2800"/>
              <a:t>Examples of activities undertaken (cont.)</a:t>
            </a:r>
            <a:endParaRPr lang="es-CR" sz="2800">
              <a:solidFill>
                <a:schemeClr val="tx2"/>
              </a:solidFill>
            </a:endParaRPr>
          </a:p>
        </p:txBody>
      </p:sp>
      <p:grpSp>
        <p:nvGrpSpPr>
          <p:cNvPr id="6156" name="Group 5"/>
          <p:cNvGrpSpPr>
            <a:grpSpLocks/>
          </p:cNvGrpSpPr>
          <p:nvPr/>
        </p:nvGrpSpPr>
        <p:grpSpPr bwMode="auto">
          <a:xfrm>
            <a:off x="7772400" y="3886200"/>
            <a:ext cx="1295400" cy="2895600"/>
            <a:chOff x="4312" y="1440"/>
            <a:chExt cx="1400" cy="2832"/>
          </a:xfrm>
        </p:grpSpPr>
        <p:pic>
          <p:nvPicPr>
            <p:cNvPr id="6161" name="Picture 6" descr="BD20040_"/>
            <p:cNvPicPr>
              <a:picLocks noChangeAspect="1" noChangeArrowheads="1"/>
            </p:cNvPicPr>
            <p:nvPr/>
          </p:nvPicPr>
          <p:blipFill>
            <a:blip r:embed="rId4" cstate="print"/>
            <a:srcRect/>
            <a:stretch>
              <a:fillRect/>
            </a:stretch>
          </p:blipFill>
          <p:spPr bwMode="auto">
            <a:xfrm>
              <a:off x="4312" y="3181"/>
              <a:ext cx="1400" cy="1091"/>
            </a:xfrm>
            <a:prstGeom prst="rect">
              <a:avLst/>
            </a:prstGeom>
            <a:noFill/>
            <a:ln w="9525">
              <a:noFill/>
              <a:miter lim="800000"/>
              <a:headEnd/>
              <a:tailEnd/>
            </a:ln>
          </p:spPr>
        </p:pic>
        <p:graphicFrame>
          <p:nvGraphicFramePr>
            <p:cNvPr id="6146" name="Object 7"/>
            <p:cNvGraphicFramePr>
              <a:graphicFrameLocks noChangeAspect="1"/>
            </p:cNvGraphicFramePr>
            <p:nvPr/>
          </p:nvGraphicFramePr>
          <p:xfrm>
            <a:off x="4752" y="2688"/>
            <a:ext cx="488" cy="528"/>
          </p:xfrm>
          <a:graphic>
            <a:graphicData uri="http://schemas.openxmlformats.org/presentationml/2006/ole">
              <p:oleObj spid="_x0000_s6146" name="Photo Editor Photo" r:id="rId5" imgW="4219048" imgH="4571429" progId="MSPhotoEd.3">
                <p:embed/>
              </p:oleObj>
            </a:graphicData>
          </a:graphic>
        </p:graphicFrame>
        <p:graphicFrame>
          <p:nvGraphicFramePr>
            <p:cNvPr id="6147" name="Object 8"/>
            <p:cNvGraphicFramePr>
              <a:graphicFrameLocks noChangeAspect="1"/>
            </p:cNvGraphicFramePr>
            <p:nvPr/>
          </p:nvGraphicFramePr>
          <p:xfrm>
            <a:off x="4888" y="2304"/>
            <a:ext cx="488" cy="528"/>
          </p:xfrm>
          <a:graphic>
            <a:graphicData uri="http://schemas.openxmlformats.org/presentationml/2006/ole">
              <p:oleObj spid="_x0000_s6147" name="Photo Editor Photo" r:id="rId6" imgW="4219048" imgH="4571429" progId="MSPhotoEd.3">
                <p:embed/>
              </p:oleObj>
            </a:graphicData>
          </a:graphic>
        </p:graphicFrame>
        <p:graphicFrame>
          <p:nvGraphicFramePr>
            <p:cNvPr id="6148" name="Object 9"/>
            <p:cNvGraphicFramePr>
              <a:graphicFrameLocks noChangeAspect="1"/>
            </p:cNvGraphicFramePr>
            <p:nvPr/>
          </p:nvGraphicFramePr>
          <p:xfrm>
            <a:off x="4512" y="1920"/>
            <a:ext cx="488" cy="528"/>
          </p:xfrm>
          <a:graphic>
            <a:graphicData uri="http://schemas.openxmlformats.org/presentationml/2006/ole">
              <p:oleObj spid="_x0000_s6148" name="Photo Editor Photo" r:id="rId7" imgW="4219048" imgH="4571429" progId="MSPhotoEd.3">
                <p:embed/>
              </p:oleObj>
            </a:graphicData>
          </a:graphic>
        </p:graphicFrame>
        <p:graphicFrame>
          <p:nvGraphicFramePr>
            <p:cNvPr id="6149" name="Object 10"/>
            <p:cNvGraphicFramePr>
              <a:graphicFrameLocks noChangeAspect="1"/>
            </p:cNvGraphicFramePr>
            <p:nvPr/>
          </p:nvGraphicFramePr>
          <p:xfrm>
            <a:off x="5080" y="1728"/>
            <a:ext cx="488" cy="528"/>
          </p:xfrm>
          <a:graphic>
            <a:graphicData uri="http://schemas.openxmlformats.org/presentationml/2006/ole">
              <p:oleObj spid="_x0000_s6149" name="Photo Editor Photo" r:id="rId8" imgW="4219048" imgH="4571429" progId="MSPhotoEd.3">
                <p:embed/>
              </p:oleObj>
            </a:graphicData>
          </a:graphic>
        </p:graphicFrame>
        <p:graphicFrame>
          <p:nvGraphicFramePr>
            <p:cNvPr id="6150" name="Object 11"/>
            <p:cNvGraphicFramePr>
              <a:graphicFrameLocks noChangeAspect="1"/>
            </p:cNvGraphicFramePr>
            <p:nvPr/>
          </p:nvGraphicFramePr>
          <p:xfrm>
            <a:off x="4464" y="2448"/>
            <a:ext cx="488" cy="528"/>
          </p:xfrm>
          <a:graphic>
            <a:graphicData uri="http://schemas.openxmlformats.org/presentationml/2006/ole">
              <p:oleObj spid="_x0000_s6150" name="Photo Editor Photo" r:id="rId9" imgW="4219048" imgH="4571429" progId="MSPhotoEd.3">
                <p:embed/>
              </p:oleObj>
            </a:graphicData>
          </a:graphic>
        </p:graphicFrame>
        <p:graphicFrame>
          <p:nvGraphicFramePr>
            <p:cNvPr id="6151" name="Object 12"/>
            <p:cNvGraphicFramePr>
              <a:graphicFrameLocks noChangeAspect="1"/>
            </p:cNvGraphicFramePr>
            <p:nvPr/>
          </p:nvGraphicFramePr>
          <p:xfrm>
            <a:off x="4752" y="2016"/>
            <a:ext cx="488" cy="528"/>
          </p:xfrm>
          <a:graphic>
            <a:graphicData uri="http://schemas.openxmlformats.org/presentationml/2006/ole">
              <p:oleObj spid="_x0000_s6151" name="Photo Editor Photo" r:id="rId10" imgW="4219048" imgH="4571429" progId="MSPhotoEd.3">
                <p:embed/>
              </p:oleObj>
            </a:graphicData>
          </a:graphic>
        </p:graphicFrame>
        <p:graphicFrame>
          <p:nvGraphicFramePr>
            <p:cNvPr id="6152" name="Object 13"/>
            <p:cNvGraphicFramePr>
              <a:graphicFrameLocks noChangeAspect="1"/>
            </p:cNvGraphicFramePr>
            <p:nvPr/>
          </p:nvGraphicFramePr>
          <p:xfrm>
            <a:off x="4464" y="1440"/>
            <a:ext cx="488" cy="528"/>
          </p:xfrm>
          <a:graphic>
            <a:graphicData uri="http://schemas.openxmlformats.org/presentationml/2006/ole">
              <p:oleObj spid="_x0000_s6152" name="Photo Editor Photo" r:id="rId11" imgW="4219048" imgH="4571429" progId="MSPhotoEd.3">
                <p:embed/>
              </p:oleObj>
            </a:graphicData>
          </a:graphic>
        </p:graphicFrame>
        <p:graphicFrame>
          <p:nvGraphicFramePr>
            <p:cNvPr id="6153" name="Object 14"/>
            <p:cNvGraphicFramePr>
              <a:graphicFrameLocks noChangeAspect="1"/>
            </p:cNvGraphicFramePr>
            <p:nvPr/>
          </p:nvGraphicFramePr>
          <p:xfrm>
            <a:off x="4896" y="1440"/>
            <a:ext cx="488" cy="528"/>
          </p:xfrm>
          <a:graphic>
            <a:graphicData uri="http://schemas.openxmlformats.org/presentationml/2006/ole">
              <p:oleObj spid="_x0000_s6153" name="Photo Editor Photo" r:id="rId12" imgW="4219048" imgH="4571429" progId="MSPhotoEd.3">
                <p:embed/>
              </p:oleObj>
            </a:graphicData>
          </a:graphic>
        </p:graphicFrame>
      </p:grpSp>
      <p:sp>
        <p:nvSpPr>
          <p:cNvPr id="6157" name="Text Box 16"/>
          <p:cNvSpPr txBox="1">
            <a:spLocks noChangeArrowheads="1"/>
          </p:cNvSpPr>
          <p:nvPr/>
        </p:nvSpPr>
        <p:spPr bwMode="auto">
          <a:xfrm rot="-5400000">
            <a:off x="-3198812" y="3200400"/>
            <a:ext cx="6858000" cy="457200"/>
          </a:xfrm>
          <a:prstGeom prst="rect">
            <a:avLst/>
          </a:prstGeom>
          <a:solidFill>
            <a:srgbClr val="D2603C"/>
          </a:solidFill>
          <a:ln w="9525">
            <a:noFill/>
            <a:miter lim="800000"/>
            <a:headEnd/>
            <a:tailEnd/>
          </a:ln>
        </p:spPr>
        <p:txBody>
          <a:bodyPr>
            <a:spAutoFit/>
          </a:bodyPr>
          <a:lstStyle/>
          <a:p>
            <a:pPr algn="ctr"/>
            <a:r>
              <a:rPr lang="es-ES" b="0">
                <a:solidFill>
                  <a:schemeClr val="bg1"/>
                </a:solidFill>
              </a:rPr>
              <a:t>Knowledge Management</a:t>
            </a:r>
            <a:endParaRPr lang="es-CR" b="0">
              <a:solidFill>
                <a:schemeClr val="bg1"/>
              </a:solidFill>
            </a:endParaRPr>
          </a:p>
        </p:txBody>
      </p:sp>
      <p:sp>
        <p:nvSpPr>
          <p:cNvPr id="6158" name="Rectangle 17"/>
          <p:cNvSpPr>
            <a:spLocks noChangeArrowheads="1"/>
          </p:cNvSpPr>
          <p:nvPr/>
        </p:nvSpPr>
        <p:spPr bwMode="auto">
          <a:xfrm>
            <a:off x="609600" y="4114800"/>
            <a:ext cx="6858000" cy="823913"/>
          </a:xfrm>
          <a:prstGeom prst="rect">
            <a:avLst/>
          </a:prstGeom>
          <a:noFill/>
          <a:ln w="9525">
            <a:noFill/>
            <a:miter lim="800000"/>
            <a:headEnd/>
            <a:tailEnd/>
          </a:ln>
        </p:spPr>
        <p:txBody>
          <a:bodyPr>
            <a:spAutoFit/>
          </a:bodyPr>
          <a:lstStyle/>
          <a:p>
            <a:pPr>
              <a:spcBef>
                <a:spcPct val="50000"/>
              </a:spcBef>
            </a:pPr>
            <a:r>
              <a:rPr lang="es-ES" b="0"/>
              <a:t>Resources:</a:t>
            </a:r>
          </a:p>
          <a:p>
            <a:pPr lvl="1">
              <a:lnSpc>
                <a:spcPct val="50000"/>
              </a:lnSpc>
              <a:spcBef>
                <a:spcPct val="50000"/>
              </a:spcBef>
              <a:buFontTx/>
              <a:buChar char="•"/>
            </a:pPr>
            <a:r>
              <a:rPr lang="es-CR" sz="2200" b="0">
                <a:solidFill>
                  <a:schemeClr val="tx1"/>
                </a:solidFill>
              </a:rPr>
              <a:t>Budget </a:t>
            </a:r>
            <a:r>
              <a:rPr lang="es-CR" sz="2200" b="0" i="1">
                <a:solidFill>
                  <a:schemeClr val="tx1"/>
                </a:solidFill>
              </a:rPr>
              <a:t>&amp; Programa de Apoyo a la Innovación (PAI)</a:t>
            </a:r>
            <a:endParaRPr lang="en-US" sz="2200" b="0">
              <a:solidFill>
                <a:schemeClr val="tx1"/>
              </a:solidFill>
            </a:endParaRPr>
          </a:p>
        </p:txBody>
      </p:sp>
      <p:sp>
        <p:nvSpPr>
          <p:cNvPr id="6159" name="Rectangle 18"/>
          <p:cNvSpPr>
            <a:spLocks noChangeArrowheads="1"/>
          </p:cNvSpPr>
          <p:nvPr/>
        </p:nvSpPr>
        <p:spPr bwMode="auto">
          <a:xfrm>
            <a:off x="533400" y="2057400"/>
            <a:ext cx="8229600" cy="1609725"/>
          </a:xfrm>
          <a:prstGeom prst="rect">
            <a:avLst/>
          </a:prstGeom>
          <a:noFill/>
          <a:ln w="9525">
            <a:noFill/>
            <a:miter lim="800000"/>
            <a:headEnd/>
            <a:tailEnd/>
          </a:ln>
        </p:spPr>
        <p:txBody>
          <a:bodyPr>
            <a:spAutoFit/>
          </a:bodyPr>
          <a:lstStyle/>
          <a:p>
            <a:pPr>
              <a:spcBef>
                <a:spcPct val="50000"/>
              </a:spcBef>
            </a:pPr>
            <a:r>
              <a:rPr lang="es-ES" b="0"/>
              <a:t>Development of a New Program to Promote Knowledge Management via MIF Learning Communities:</a:t>
            </a:r>
          </a:p>
          <a:p>
            <a:pPr lvl="1">
              <a:lnSpc>
                <a:spcPct val="90000"/>
              </a:lnSpc>
              <a:spcBef>
                <a:spcPct val="50000"/>
              </a:spcBef>
              <a:buFontTx/>
              <a:buChar char="•"/>
            </a:pPr>
            <a:r>
              <a:rPr lang="es-CR" sz="2200" b="0">
                <a:solidFill>
                  <a:schemeClr val="tx1"/>
                </a:solidFill>
              </a:rPr>
              <a:t>This builds on the MIF Partners in Innovation Program (please see 1KM Dispatch # 6, January 2007)</a:t>
            </a:r>
            <a:endParaRPr lang="en-US" sz="2200" b="0">
              <a:solidFill>
                <a:schemeClr val="tx1"/>
              </a:solidFill>
            </a:endParaRPr>
          </a:p>
        </p:txBody>
      </p:sp>
      <p:pic>
        <p:nvPicPr>
          <p:cNvPr id="6160" name="Picture 11" descr="MIF"/>
          <p:cNvPicPr>
            <a:picLocks noChangeAspect="1" noChangeArrowheads="1"/>
          </p:cNvPicPr>
          <p:nvPr/>
        </p:nvPicPr>
        <p:blipFill>
          <a:blip r:embed="rId13" cstate="print"/>
          <a:srcRect/>
          <a:stretch>
            <a:fillRect/>
          </a:stretch>
        </p:blipFill>
        <p:spPr bwMode="auto">
          <a:xfrm>
            <a:off x="457200" y="0"/>
            <a:ext cx="8686800" cy="96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sp>
        <p:nvSpPr>
          <p:cNvPr id="20483" name="Rectangle 3"/>
          <p:cNvSpPr>
            <a:spLocks noChangeArrowheads="1"/>
          </p:cNvSpPr>
          <p:nvPr/>
        </p:nvSpPr>
        <p:spPr bwMode="auto">
          <a:xfrm>
            <a:off x="2425700" y="1076325"/>
            <a:ext cx="4203700" cy="523875"/>
          </a:xfrm>
          <a:prstGeom prst="rect">
            <a:avLst/>
          </a:prstGeom>
          <a:noFill/>
          <a:ln w="9525">
            <a:noFill/>
            <a:miter lim="800000"/>
            <a:headEnd/>
            <a:tailEnd/>
          </a:ln>
        </p:spPr>
        <p:txBody>
          <a:bodyPr wrap="none">
            <a:spAutoFit/>
          </a:bodyPr>
          <a:lstStyle/>
          <a:p>
            <a:r>
              <a:rPr lang="es-ES" sz="2800"/>
              <a:t>What can role of COF be?</a:t>
            </a:r>
            <a:endParaRPr lang="es-CR" sz="2800"/>
          </a:p>
        </p:txBody>
      </p:sp>
      <p:pic>
        <p:nvPicPr>
          <p:cNvPr id="20484" name="Picture 4" descr="BD06496_"/>
          <p:cNvPicPr>
            <a:picLocks noChangeAspect="1" noChangeArrowheads="1"/>
          </p:cNvPicPr>
          <p:nvPr/>
        </p:nvPicPr>
        <p:blipFill>
          <a:blip r:embed="rId3" cstate="print"/>
          <a:srcRect/>
          <a:stretch>
            <a:fillRect/>
          </a:stretch>
        </p:blipFill>
        <p:spPr bwMode="auto">
          <a:xfrm>
            <a:off x="7696200" y="3048000"/>
            <a:ext cx="1270000" cy="1335088"/>
          </a:xfrm>
          <a:prstGeom prst="rect">
            <a:avLst/>
          </a:prstGeom>
          <a:noFill/>
          <a:ln w="9525">
            <a:noFill/>
            <a:miter lim="800000"/>
            <a:headEnd/>
            <a:tailEnd/>
          </a:ln>
        </p:spPr>
      </p:pic>
      <p:pic>
        <p:nvPicPr>
          <p:cNvPr id="20485" name="Picture 5" descr="BD06662_"/>
          <p:cNvPicPr>
            <a:picLocks noChangeAspect="1" noChangeArrowheads="1"/>
          </p:cNvPicPr>
          <p:nvPr/>
        </p:nvPicPr>
        <p:blipFill>
          <a:blip r:embed="rId4" cstate="print"/>
          <a:srcRect/>
          <a:stretch>
            <a:fillRect/>
          </a:stretch>
        </p:blipFill>
        <p:spPr bwMode="auto">
          <a:xfrm>
            <a:off x="2438400" y="5270500"/>
            <a:ext cx="1793875" cy="1587500"/>
          </a:xfrm>
          <a:prstGeom prst="rect">
            <a:avLst/>
          </a:prstGeom>
          <a:noFill/>
          <a:ln w="9525">
            <a:noFill/>
            <a:miter lim="800000"/>
            <a:headEnd/>
            <a:tailEnd/>
          </a:ln>
        </p:spPr>
      </p:pic>
      <p:sp>
        <p:nvSpPr>
          <p:cNvPr id="20486" name="Text Box 6"/>
          <p:cNvSpPr txBox="1">
            <a:spLocks noChangeArrowheads="1"/>
          </p:cNvSpPr>
          <p:nvPr/>
        </p:nvSpPr>
        <p:spPr bwMode="auto">
          <a:xfrm>
            <a:off x="533400" y="1676400"/>
            <a:ext cx="8077200" cy="3743325"/>
          </a:xfrm>
          <a:prstGeom prst="rect">
            <a:avLst/>
          </a:prstGeom>
          <a:noFill/>
          <a:ln w="9525">
            <a:noFill/>
            <a:miter lim="800000"/>
            <a:headEnd/>
            <a:tailEnd/>
          </a:ln>
        </p:spPr>
        <p:txBody>
          <a:bodyPr>
            <a:spAutoFit/>
          </a:bodyPr>
          <a:lstStyle/>
          <a:p>
            <a:pPr algn="just">
              <a:buFontTx/>
              <a:buChar char="•"/>
            </a:pPr>
            <a:r>
              <a:rPr lang="es-ES" b="0">
                <a:solidFill>
                  <a:schemeClr val="tx1"/>
                </a:solidFill>
              </a:rPr>
              <a:t>Promote Learning Communities for a particular thematic area/ country</a:t>
            </a:r>
            <a:endParaRPr lang="es-CR" b="0">
              <a:solidFill>
                <a:schemeClr val="tx1"/>
              </a:solidFill>
            </a:endParaRPr>
          </a:p>
          <a:p>
            <a:pPr algn="just">
              <a:buFontTx/>
              <a:buChar char="•"/>
            </a:pPr>
            <a:r>
              <a:rPr lang="es-CR" b="0">
                <a:solidFill>
                  <a:schemeClr val="tx1"/>
                </a:solidFill>
              </a:rPr>
              <a:t>Disseminate information on country activities etc via the MIF website</a:t>
            </a:r>
          </a:p>
          <a:p>
            <a:pPr algn="just">
              <a:buFontTx/>
              <a:buChar char="•"/>
            </a:pPr>
            <a:r>
              <a:rPr lang="es-CR" b="0">
                <a:solidFill>
                  <a:schemeClr val="tx1"/>
                </a:solidFill>
              </a:rPr>
              <a:t>Contribute to the repository of information on the web</a:t>
            </a:r>
          </a:p>
          <a:p>
            <a:pPr lvl="1" algn="just">
              <a:buFontTx/>
              <a:buChar char="•"/>
            </a:pPr>
            <a:r>
              <a:rPr lang="es-CR" b="0">
                <a:solidFill>
                  <a:schemeClr val="tx1"/>
                </a:solidFill>
              </a:rPr>
              <a:t>Identification of lessons learned</a:t>
            </a:r>
          </a:p>
          <a:p>
            <a:pPr lvl="1" algn="just">
              <a:buFontTx/>
              <a:buChar char="•"/>
            </a:pPr>
            <a:r>
              <a:rPr lang="es-CR" b="0">
                <a:solidFill>
                  <a:schemeClr val="tx1"/>
                </a:solidFill>
              </a:rPr>
              <a:t>Identification of success stories</a:t>
            </a:r>
          </a:p>
          <a:p>
            <a:pPr algn="just">
              <a:buFontTx/>
              <a:buChar char="•"/>
            </a:pPr>
            <a:r>
              <a:rPr lang="es-CR" b="0">
                <a:solidFill>
                  <a:schemeClr val="tx1"/>
                </a:solidFill>
              </a:rPr>
              <a:t>Propose other activities/products because knowledge management should be responsive to the needs of the organization</a:t>
            </a:r>
          </a:p>
        </p:txBody>
      </p:sp>
      <p:sp>
        <p:nvSpPr>
          <p:cNvPr id="20487" name="Text Box 7"/>
          <p:cNvSpPr txBox="1">
            <a:spLocks noChangeArrowheads="1"/>
          </p:cNvSpPr>
          <p:nvPr/>
        </p:nvSpPr>
        <p:spPr bwMode="auto">
          <a:xfrm rot="-5400000">
            <a:off x="-3198812" y="3200400"/>
            <a:ext cx="6858000" cy="457200"/>
          </a:xfrm>
          <a:prstGeom prst="rect">
            <a:avLst/>
          </a:prstGeom>
          <a:solidFill>
            <a:srgbClr val="D2603C"/>
          </a:solidFill>
          <a:ln w="9525">
            <a:noFill/>
            <a:miter lim="800000"/>
            <a:headEnd/>
            <a:tailEnd/>
          </a:ln>
        </p:spPr>
        <p:txBody>
          <a:bodyPr>
            <a:spAutoFit/>
          </a:bodyPr>
          <a:lstStyle/>
          <a:p>
            <a:pPr algn="ctr"/>
            <a:r>
              <a:rPr lang="es-ES" b="0">
                <a:solidFill>
                  <a:schemeClr val="bg1"/>
                </a:solidFill>
              </a:rPr>
              <a:t>Knowledge Management</a:t>
            </a:r>
            <a:endParaRPr lang="es-CR" b="0">
              <a:solidFill>
                <a:schemeClr val="bg1"/>
              </a:solidFill>
            </a:endParaRPr>
          </a:p>
        </p:txBody>
      </p:sp>
      <p:pic>
        <p:nvPicPr>
          <p:cNvPr id="20488" name="Picture 11" descr="MIF"/>
          <p:cNvPicPr>
            <a:picLocks noChangeAspect="1" noChangeArrowheads="1"/>
          </p:cNvPicPr>
          <p:nvPr/>
        </p:nvPicPr>
        <p:blipFill>
          <a:blip r:embed="rId5" cstate="print"/>
          <a:srcRect/>
          <a:stretch>
            <a:fillRect/>
          </a:stretch>
        </p:blipFill>
        <p:spPr bwMode="auto">
          <a:xfrm>
            <a:off x="457200" y="0"/>
            <a:ext cx="8686800" cy="96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sp>
        <p:nvSpPr>
          <p:cNvPr id="9219" name="Rectangle 3"/>
          <p:cNvSpPr>
            <a:spLocks noGrp="1" noChangeArrowheads="1"/>
          </p:cNvSpPr>
          <p:nvPr>
            <p:ph type="ctrTitle"/>
          </p:nvPr>
        </p:nvSpPr>
        <p:spPr>
          <a:xfrm>
            <a:off x="685800" y="1295400"/>
            <a:ext cx="7772400" cy="609600"/>
          </a:xfrm>
        </p:spPr>
        <p:txBody>
          <a:bodyPr/>
          <a:lstStyle/>
          <a:p>
            <a:pPr eaLnBrk="1" hangingPunct="1"/>
            <a:r>
              <a:rPr lang="es-ES" sz="3200" smtClean="0">
                <a:solidFill>
                  <a:srgbClr val="FF3300"/>
                </a:solidFill>
              </a:rPr>
              <a:t>Session Plan</a:t>
            </a:r>
            <a:endParaRPr lang="es-CR" sz="3200" smtClean="0">
              <a:solidFill>
                <a:srgbClr val="FF3300"/>
              </a:solidFill>
            </a:endParaRPr>
          </a:p>
        </p:txBody>
      </p:sp>
      <p:sp>
        <p:nvSpPr>
          <p:cNvPr id="9220" name="Rectangle 4"/>
          <p:cNvSpPr>
            <a:spLocks noGrp="1" noChangeArrowheads="1"/>
          </p:cNvSpPr>
          <p:nvPr>
            <p:ph type="subTitle" idx="1"/>
          </p:nvPr>
        </p:nvSpPr>
        <p:spPr>
          <a:xfrm>
            <a:off x="914400" y="2286000"/>
            <a:ext cx="7391400" cy="3200400"/>
          </a:xfrm>
        </p:spPr>
        <p:txBody>
          <a:bodyPr/>
          <a:lstStyle/>
          <a:p>
            <a:pPr marL="609600" indent="-609600" algn="l" eaLnBrk="1" hangingPunct="1">
              <a:lnSpc>
                <a:spcPct val="110000"/>
              </a:lnSpc>
              <a:buFontTx/>
              <a:buAutoNum type="arabicPeriod"/>
            </a:pPr>
            <a:r>
              <a:rPr lang="es-ES" sz="2400" smtClean="0"/>
              <a:t>Mission and activites of the IKM Unit </a:t>
            </a:r>
          </a:p>
          <a:p>
            <a:pPr marL="609600" indent="-609600" algn="l" eaLnBrk="1" hangingPunct="1">
              <a:lnSpc>
                <a:spcPct val="110000"/>
              </a:lnSpc>
              <a:buFontTx/>
              <a:buAutoNum type="arabicPeriod"/>
            </a:pPr>
            <a:r>
              <a:rPr lang="es-ES" sz="2400" smtClean="0"/>
              <a:t>IKM Innovation Method</a:t>
            </a:r>
          </a:p>
          <a:p>
            <a:pPr marL="609600" indent="-609600" algn="l" eaLnBrk="1" hangingPunct="1">
              <a:lnSpc>
                <a:spcPct val="110000"/>
              </a:lnSpc>
              <a:buFontTx/>
              <a:buAutoNum type="arabicPeriod"/>
            </a:pPr>
            <a:r>
              <a:rPr lang="es-ES" sz="2400" smtClean="0"/>
              <a:t>New Approaches to Knowledge Management</a:t>
            </a:r>
          </a:p>
          <a:p>
            <a:pPr marL="609600" indent="-609600" algn="l" eaLnBrk="1" hangingPunct="1">
              <a:lnSpc>
                <a:spcPct val="110000"/>
              </a:lnSpc>
              <a:buFontTx/>
              <a:buAutoNum type="arabicPeriod"/>
            </a:pPr>
            <a:r>
              <a:rPr lang="es-ES" sz="2400" smtClean="0"/>
              <a:t>New Partnerships Initiative</a:t>
            </a:r>
          </a:p>
          <a:p>
            <a:pPr marL="609600" indent="-609600" algn="l" eaLnBrk="1" hangingPunct="1">
              <a:lnSpc>
                <a:spcPct val="110000"/>
              </a:lnSpc>
              <a:buFontTx/>
              <a:buAutoNum type="arabicPeriod"/>
            </a:pPr>
            <a:r>
              <a:rPr lang="es-ES" sz="2400" smtClean="0"/>
              <a:t>Surfing the New MIF Website</a:t>
            </a:r>
          </a:p>
          <a:p>
            <a:pPr marL="609600" indent="-609600" algn="l" eaLnBrk="1" hangingPunct="1">
              <a:lnSpc>
                <a:spcPct val="110000"/>
              </a:lnSpc>
              <a:buFontTx/>
              <a:buAutoNum type="arabicPeriod"/>
            </a:pPr>
            <a:r>
              <a:rPr lang="es-ES" sz="2400" smtClean="0"/>
              <a:t>Open Discussion</a:t>
            </a:r>
          </a:p>
        </p:txBody>
      </p:sp>
      <p:pic>
        <p:nvPicPr>
          <p:cNvPr id="9221" name="Picture 5" descr="BD04947_"/>
          <p:cNvPicPr>
            <a:picLocks noChangeAspect="1" noChangeArrowheads="1"/>
          </p:cNvPicPr>
          <p:nvPr/>
        </p:nvPicPr>
        <p:blipFill>
          <a:blip r:embed="rId3" cstate="print"/>
          <a:srcRect/>
          <a:stretch>
            <a:fillRect/>
          </a:stretch>
        </p:blipFill>
        <p:spPr bwMode="auto">
          <a:xfrm>
            <a:off x="6553200" y="5049838"/>
            <a:ext cx="2057400" cy="1731962"/>
          </a:xfrm>
          <a:prstGeom prst="rect">
            <a:avLst/>
          </a:prstGeom>
          <a:noFill/>
          <a:ln w="9525">
            <a:noFill/>
            <a:miter lim="800000"/>
            <a:headEnd/>
            <a:tailEnd/>
          </a:ln>
        </p:spPr>
      </p:pic>
      <p:grpSp>
        <p:nvGrpSpPr>
          <p:cNvPr id="9222" name="Group 6"/>
          <p:cNvGrpSpPr>
            <a:grpSpLocks/>
          </p:cNvGrpSpPr>
          <p:nvPr/>
        </p:nvGrpSpPr>
        <p:grpSpPr bwMode="auto">
          <a:xfrm>
            <a:off x="1236663" y="1444625"/>
            <a:ext cx="6670675" cy="4652963"/>
            <a:chOff x="0" y="2931"/>
            <a:chExt cx="4202" cy="2931"/>
          </a:xfrm>
        </p:grpSpPr>
        <p:sp>
          <p:nvSpPr>
            <p:cNvPr id="9225" name="Rectangle 7"/>
            <p:cNvSpPr>
              <a:spLocks noChangeArrowheads="1"/>
            </p:cNvSpPr>
            <p:nvPr/>
          </p:nvSpPr>
          <p:spPr bwMode="auto">
            <a:xfrm>
              <a:off x="0" y="2931"/>
              <a:ext cx="4202" cy="2931"/>
            </a:xfrm>
            <a:prstGeom prst="rect">
              <a:avLst/>
            </a:prstGeom>
            <a:noFill/>
            <a:ln w="9525">
              <a:noFill/>
              <a:miter lim="800000"/>
              <a:headEnd/>
              <a:tailEnd/>
            </a:ln>
          </p:spPr>
          <p:txBody>
            <a:bodyPr>
              <a:spAutoFit/>
            </a:bodyPr>
            <a:lstStyle/>
            <a:p>
              <a:endParaRPr lang="es-ES" b="0">
                <a:solidFill>
                  <a:schemeClr val="tx1"/>
                </a:solidFill>
              </a:endParaRPr>
            </a:p>
          </p:txBody>
        </p:sp>
        <p:grpSp>
          <p:nvGrpSpPr>
            <p:cNvPr id="9226" name="Group 8"/>
            <p:cNvGrpSpPr>
              <a:grpSpLocks/>
            </p:cNvGrpSpPr>
            <p:nvPr/>
          </p:nvGrpSpPr>
          <p:grpSpPr bwMode="auto">
            <a:xfrm>
              <a:off x="0" y="2931"/>
              <a:ext cx="1384" cy="634"/>
              <a:chOff x="0" y="2931"/>
              <a:chExt cx="1384" cy="634"/>
            </a:xfrm>
          </p:grpSpPr>
          <p:sp>
            <p:nvSpPr>
              <p:cNvPr id="9227" name="Rectangle 9"/>
              <p:cNvSpPr>
                <a:spLocks noChangeArrowheads="1"/>
              </p:cNvSpPr>
              <p:nvPr/>
            </p:nvSpPr>
            <p:spPr bwMode="auto">
              <a:xfrm>
                <a:off x="0" y="2931"/>
                <a:ext cx="1384" cy="0"/>
              </a:xfrm>
              <a:prstGeom prst="rect">
                <a:avLst/>
              </a:prstGeom>
              <a:noFill/>
              <a:ln w="9525">
                <a:noFill/>
                <a:miter lim="800000"/>
                <a:headEnd/>
                <a:tailEnd/>
              </a:ln>
            </p:spPr>
            <p:txBody>
              <a:bodyPr>
                <a:spAutoFit/>
              </a:bodyPr>
              <a:lstStyle/>
              <a:p>
                <a:endParaRPr lang="es-ES" b="0">
                  <a:solidFill>
                    <a:schemeClr val="tx1"/>
                  </a:solidFill>
                </a:endParaRPr>
              </a:p>
            </p:txBody>
          </p:sp>
          <p:sp>
            <p:nvSpPr>
              <p:cNvPr id="9228" name="Rectangle 10"/>
              <p:cNvSpPr>
                <a:spLocks noChangeArrowheads="1"/>
              </p:cNvSpPr>
              <p:nvPr/>
            </p:nvSpPr>
            <p:spPr bwMode="auto">
              <a:xfrm>
                <a:off x="0" y="2931"/>
                <a:ext cx="1384" cy="634"/>
              </a:xfrm>
              <a:prstGeom prst="rect">
                <a:avLst/>
              </a:prstGeom>
              <a:noFill/>
              <a:ln w="9525">
                <a:noFill/>
                <a:miter lim="800000"/>
                <a:headEnd/>
                <a:tailEnd/>
              </a:ln>
            </p:spPr>
            <p:txBody>
              <a:bodyPr anchor="b"/>
              <a:lstStyle/>
              <a:p>
                <a:r>
                  <a:rPr lang="es-CR" b="0">
                    <a:solidFill>
                      <a:schemeClr val="tx1"/>
                    </a:solidFill>
                  </a:rPr>
                  <a:t>  </a:t>
                </a:r>
                <a:r>
                  <a:rPr lang="es-CR" sz="3600" b="0">
                    <a:solidFill>
                      <a:schemeClr val="tx1"/>
                    </a:solidFill>
                  </a:rPr>
                  <a:t> </a:t>
                </a:r>
                <a:r>
                  <a:rPr lang="es-CR" b="0">
                    <a:solidFill>
                      <a:schemeClr val="tx1"/>
                    </a:solidFill>
                  </a:rPr>
                  <a:t>                                                                                 </a:t>
                </a:r>
              </a:p>
            </p:txBody>
          </p:sp>
        </p:grpSp>
      </p:grpSp>
      <p:pic>
        <p:nvPicPr>
          <p:cNvPr id="9223" name="Picture 11" descr="MIF"/>
          <p:cNvPicPr>
            <a:picLocks noChangeAspect="1" noChangeArrowheads="1"/>
          </p:cNvPicPr>
          <p:nvPr/>
        </p:nvPicPr>
        <p:blipFill>
          <a:blip r:embed="rId4" cstate="print"/>
          <a:srcRect/>
          <a:stretch>
            <a:fillRect/>
          </a:stretch>
        </p:blipFill>
        <p:spPr bwMode="auto">
          <a:xfrm>
            <a:off x="381000" y="0"/>
            <a:ext cx="8763000" cy="968375"/>
          </a:xfrm>
          <a:prstGeom prst="rect">
            <a:avLst/>
          </a:prstGeom>
          <a:noFill/>
          <a:ln w="9525">
            <a:noFill/>
            <a:miter lim="800000"/>
            <a:headEnd/>
            <a:tailEnd/>
          </a:ln>
        </p:spPr>
      </p:pic>
      <p:sp>
        <p:nvSpPr>
          <p:cNvPr id="9224" name="Text Box 12"/>
          <p:cNvSpPr txBox="1">
            <a:spLocks noChangeArrowheads="1"/>
          </p:cNvSpPr>
          <p:nvPr/>
        </p:nvSpPr>
        <p:spPr bwMode="auto">
          <a:xfrm rot="-5400000">
            <a:off x="-3215481" y="3215481"/>
            <a:ext cx="6858000" cy="427038"/>
          </a:xfrm>
          <a:prstGeom prst="rect">
            <a:avLst/>
          </a:prstGeom>
          <a:solidFill>
            <a:srgbClr val="D2603C"/>
          </a:solidFill>
          <a:ln w="9525">
            <a:noFill/>
            <a:miter lim="800000"/>
            <a:headEnd/>
            <a:tailEnd/>
          </a:ln>
        </p:spPr>
        <p:txBody>
          <a:bodyPr>
            <a:spAutoFit/>
          </a:bodyPr>
          <a:lstStyle/>
          <a:p>
            <a:pPr algn="ctr"/>
            <a:r>
              <a:rPr lang="es-ES" sz="2200" b="0">
                <a:solidFill>
                  <a:schemeClr val="bg1"/>
                </a:solidFill>
              </a:rPr>
              <a:t>Innovation and Knowledge Management Unit (IKM)</a:t>
            </a:r>
            <a:endParaRPr lang="es-CR" sz="2200" b="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pic>
        <p:nvPicPr>
          <p:cNvPr id="21507" name="Picture 3"/>
          <p:cNvPicPr>
            <a:picLocks noChangeAspect="1" noChangeArrowheads="1"/>
          </p:cNvPicPr>
          <p:nvPr/>
        </p:nvPicPr>
        <p:blipFill>
          <a:blip r:embed="rId3" cstate="print"/>
          <a:srcRect/>
          <a:stretch>
            <a:fillRect/>
          </a:stretch>
        </p:blipFill>
        <p:spPr bwMode="auto">
          <a:xfrm>
            <a:off x="762000" y="334963"/>
            <a:ext cx="8077200" cy="5989637"/>
          </a:xfrm>
          <a:prstGeom prst="rect">
            <a:avLst/>
          </a:prstGeom>
          <a:noFill/>
          <a:ln w="9525">
            <a:noFill/>
            <a:miter lim="800000"/>
            <a:headEnd/>
            <a:tailEnd/>
          </a:ln>
        </p:spPr>
      </p:pic>
      <p:sp>
        <p:nvSpPr>
          <p:cNvPr id="21508" name="Text Box 4"/>
          <p:cNvSpPr txBox="1">
            <a:spLocks noChangeArrowheads="1"/>
          </p:cNvSpPr>
          <p:nvPr/>
        </p:nvSpPr>
        <p:spPr bwMode="auto">
          <a:xfrm rot="-5400000">
            <a:off x="-3198812" y="3200400"/>
            <a:ext cx="6858000" cy="457200"/>
          </a:xfrm>
          <a:prstGeom prst="rect">
            <a:avLst/>
          </a:prstGeom>
          <a:solidFill>
            <a:srgbClr val="D2603C"/>
          </a:solidFill>
          <a:ln w="9525">
            <a:noFill/>
            <a:miter lim="800000"/>
            <a:headEnd/>
            <a:tailEnd/>
          </a:ln>
        </p:spPr>
        <p:txBody>
          <a:bodyPr>
            <a:spAutoFit/>
          </a:bodyPr>
          <a:lstStyle/>
          <a:p>
            <a:pPr algn="ctr"/>
            <a:r>
              <a:rPr lang="es-ES" b="0">
                <a:solidFill>
                  <a:schemeClr val="bg1"/>
                </a:solidFill>
              </a:rPr>
              <a:t>New MIF website and its tools</a:t>
            </a:r>
            <a:endParaRPr lang="es-CR" b="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pic>
        <p:nvPicPr>
          <p:cNvPr id="22531" name="Picture 3" descr="MIF"/>
          <p:cNvPicPr>
            <a:picLocks noChangeAspect="1" noChangeArrowheads="1"/>
          </p:cNvPicPr>
          <p:nvPr/>
        </p:nvPicPr>
        <p:blipFill>
          <a:blip r:embed="rId3" cstate="print"/>
          <a:srcRect/>
          <a:stretch>
            <a:fillRect/>
          </a:stretch>
        </p:blipFill>
        <p:spPr bwMode="auto">
          <a:xfrm>
            <a:off x="381000" y="0"/>
            <a:ext cx="8763000" cy="968375"/>
          </a:xfrm>
          <a:prstGeom prst="rect">
            <a:avLst/>
          </a:prstGeom>
          <a:noFill/>
          <a:ln w="9525">
            <a:noFill/>
            <a:miter lim="800000"/>
            <a:headEnd/>
            <a:tailEnd/>
          </a:ln>
        </p:spPr>
      </p:pic>
      <p:sp>
        <p:nvSpPr>
          <p:cNvPr id="22532" name="Rectangle 4"/>
          <p:cNvSpPr>
            <a:spLocks noGrp="1" noChangeArrowheads="1"/>
          </p:cNvSpPr>
          <p:nvPr>
            <p:ph type="ctrTitle"/>
          </p:nvPr>
        </p:nvSpPr>
        <p:spPr>
          <a:xfrm>
            <a:off x="533400" y="838200"/>
            <a:ext cx="8534400" cy="762000"/>
          </a:xfrm>
        </p:spPr>
        <p:txBody>
          <a:bodyPr/>
          <a:lstStyle/>
          <a:p>
            <a:pPr eaLnBrk="1" hangingPunct="1"/>
            <a:r>
              <a:rPr lang="en-US" sz="3200" b="1" smtClean="0">
                <a:solidFill>
                  <a:srgbClr val="FF3300"/>
                </a:solidFill>
              </a:rPr>
              <a:t>PARTNERSHIPS INITIATIVE</a:t>
            </a:r>
          </a:p>
        </p:txBody>
      </p:sp>
      <p:sp>
        <p:nvSpPr>
          <p:cNvPr id="22533" name="Rectangle 5"/>
          <p:cNvSpPr>
            <a:spLocks noChangeArrowheads="1"/>
          </p:cNvSpPr>
          <p:nvPr/>
        </p:nvSpPr>
        <p:spPr bwMode="auto">
          <a:xfrm>
            <a:off x="609600" y="1524000"/>
            <a:ext cx="8458200" cy="519113"/>
          </a:xfrm>
          <a:prstGeom prst="rect">
            <a:avLst/>
          </a:prstGeom>
          <a:noFill/>
          <a:ln w="9525">
            <a:noFill/>
            <a:miter lim="800000"/>
            <a:headEnd/>
            <a:tailEnd/>
          </a:ln>
        </p:spPr>
        <p:txBody>
          <a:bodyPr>
            <a:spAutoFit/>
          </a:bodyPr>
          <a:lstStyle/>
          <a:p>
            <a:pPr algn="ctr"/>
            <a:r>
              <a:rPr lang="en-US" sz="2800" i="1"/>
              <a:t>A Response to MIF’s Strategic Priorities</a:t>
            </a:r>
          </a:p>
        </p:txBody>
      </p:sp>
      <p:sp>
        <p:nvSpPr>
          <p:cNvPr id="22534" name="Text Box 6"/>
          <p:cNvSpPr txBox="1">
            <a:spLocks noChangeArrowheads="1"/>
          </p:cNvSpPr>
          <p:nvPr/>
        </p:nvSpPr>
        <p:spPr bwMode="auto">
          <a:xfrm rot="-5400000">
            <a:off x="-3212306" y="3212306"/>
            <a:ext cx="6858000" cy="427038"/>
          </a:xfrm>
          <a:prstGeom prst="rect">
            <a:avLst/>
          </a:prstGeom>
          <a:solidFill>
            <a:srgbClr val="D2603C"/>
          </a:solidFill>
          <a:ln w="9525">
            <a:noFill/>
            <a:miter lim="800000"/>
            <a:headEnd/>
            <a:tailEnd/>
          </a:ln>
        </p:spPr>
        <p:txBody>
          <a:bodyPr>
            <a:spAutoFit/>
          </a:bodyPr>
          <a:lstStyle/>
          <a:p>
            <a:pPr algn="ctr"/>
            <a:r>
              <a:rPr lang="es-ES" sz="2200" b="0">
                <a:solidFill>
                  <a:schemeClr val="bg1"/>
                </a:solidFill>
              </a:rPr>
              <a:t>Partners Initiative</a:t>
            </a:r>
            <a:endParaRPr lang="es-CR" sz="2200" b="0">
              <a:solidFill>
                <a:schemeClr val="bg1"/>
              </a:solidFill>
            </a:endParaRPr>
          </a:p>
        </p:txBody>
      </p:sp>
      <p:sp>
        <p:nvSpPr>
          <p:cNvPr id="22535" name="Rectangle 7"/>
          <p:cNvSpPr>
            <a:spLocks noChangeArrowheads="1"/>
          </p:cNvSpPr>
          <p:nvPr/>
        </p:nvSpPr>
        <p:spPr bwMode="auto">
          <a:xfrm>
            <a:off x="533400" y="1976438"/>
            <a:ext cx="8145463" cy="4708525"/>
          </a:xfrm>
          <a:prstGeom prst="rect">
            <a:avLst/>
          </a:prstGeom>
          <a:noFill/>
          <a:ln w="9525">
            <a:noFill/>
            <a:miter lim="800000"/>
            <a:headEnd/>
            <a:tailEnd/>
          </a:ln>
        </p:spPr>
        <p:txBody>
          <a:bodyPr>
            <a:spAutoFit/>
          </a:bodyPr>
          <a:lstStyle/>
          <a:p>
            <a:pPr algn="ctr">
              <a:defRPr/>
            </a:pPr>
            <a:r>
              <a:rPr lang="en-US" sz="3600" u="sng" dirty="0">
                <a:latin typeface="+mj-lt"/>
                <a:ea typeface="+mj-ea"/>
                <a:cs typeface="+mj-cs"/>
              </a:rPr>
              <a:t>Rationale</a:t>
            </a:r>
          </a:p>
          <a:p>
            <a:pPr algn="just">
              <a:buFontTx/>
              <a:buChar char="•"/>
              <a:defRPr/>
            </a:pPr>
            <a:r>
              <a:rPr lang="en-US" b="0" dirty="0">
                <a:solidFill>
                  <a:schemeClr val="tx1"/>
                </a:solidFill>
              </a:rPr>
              <a:t>Focus on knowledge-sharing, development effectiveness, and efficiency rather than simply the number of projects approved</a:t>
            </a:r>
          </a:p>
          <a:p>
            <a:pPr algn="just">
              <a:defRPr/>
            </a:pPr>
            <a:endParaRPr lang="en-US" b="0" dirty="0">
              <a:solidFill>
                <a:schemeClr val="tx1"/>
              </a:solidFill>
            </a:endParaRPr>
          </a:p>
          <a:p>
            <a:pPr algn="just">
              <a:buFontTx/>
              <a:buChar char="•"/>
              <a:defRPr/>
            </a:pPr>
            <a:r>
              <a:rPr lang="en-US" b="0" dirty="0">
                <a:solidFill>
                  <a:schemeClr val="tx1"/>
                </a:solidFill>
              </a:rPr>
              <a:t>MIF II has brought new donors with new priorities </a:t>
            </a:r>
          </a:p>
          <a:p>
            <a:pPr algn="just">
              <a:defRPr/>
            </a:pPr>
            <a:endParaRPr lang="en-US" b="0" dirty="0">
              <a:solidFill>
                <a:schemeClr val="tx1"/>
              </a:solidFill>
            </a:endParaRPr>
          </a:p>
          <a:p>
            <a:pPr algn="just">
              <a:buFontTx/>
              <a:buChar char="•"/>
              <a:defRPr/>
            </a:pPr>
            <a:r>
              <a:rPr lang="en-US" b="0" dirty="0">
                <a:solidFill>
                  <a:schemeClr val="tx1"/>
                </a:solidFill>
              </a:rPr>
              <a:t>Broadened mandate to include poverty reduction</a:t>
            </a:r>
          </a:p>
          <a:p>
            <a:pPr algn="just">
              <a:defRPr/>
            </a:pPr>
            <a:endParaRPr lang="en-US" b="0" dirty="0">
              <a:solidFill>
                <a:schemeClr val="tx1"/>
              </a:solidFill>
            </a:endParaRPr>
          </a:p>
          <a:p>
            <a:pPr algn="just">
              <a:buFontTx/>
              <a:buChar char="•"/>
              <a:defRPr/>
            </a:pPr>
            <a:r>
              <a:rPr lang="en-US" b="0" dirty="0">
                <a:solidFill>
                  <a:schemeClr val="tx1"/>
                </a:solidFill>
              </a:rPr>
              <a:t>MIF commitment to becoming a learning organization</a:t>
            </a:r>
          </a:p>
          <a:p>
            <a:pPr algn="just">
              <a:buFontTx/>
              <a:buChar char="•"/>
              <a:defRPr/>
            </a:pPr>
            <a:endParaRPr lang="en-US" b="0" dirty="0">
              <a:solidFill>
                <a:schemeClr val="tx1"/>
              </a:solidFill>
            </a:endParaRPr>
          </a:p>
          <a:p>
            <a:pPr>
              <a:defRPr/>
            </a:pPr>
            <a:r>
              <a:rPr lang="en-US" b="0" dirty="0"/>
              <a:t>This initiative is to provide a framework within the MIF for what we do with partners.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pic>
        <p:nvPicPr>
          <p:cNvPr id="23555" name="Picture 3" descr="MIF"/>
          <p:cNvPicPr>
            <a:picLocks noChangeAspect="1" noChangeArrowheads="1"/>
          </p:cNvPicPr>
          <p:nvPr/>
        </p:nvPicPr>
        <p:blipFill>
          <a:blip r:embed="rId3" cstate="print"/>
          <a:srcRect/>
          <a:stretch>
            <a:fillRect/>
          </a:stretch>
        </p:blipFill>
        <p:spPr bwMode="auto">
          <a:xfrm>
            <a:off x="381000" y="0"/>
            <a:ext cx="8763000" cy="968375"/>
          </a:xfrm>
          <a:prstGeom prst="rect">
            <a:avLst/>
          </a:prstGeom>
          <a:noFill/>
          <a:ln w="9525">
            <a:noFill/>
            <a:miter lim="800000"/>
            <a:headEnd/>
            <a:tailEnd/>
          </a:ln>
        </p:spPr>
      </p:pic>
      <p:sp>
        <p:nvSpPr>
          <p:cNvPr id="23556" name="Rectangle 4"/>
          <p:cNvSpPr>
            <a:spLocks noGrp="1" noChangeArrowheads="1"/>
          </p:cNvSpPr>
          <p:nvPr>
            <p:ph type="ctrTitle"/>
          </p:nvPr>
        </p:nvSpPr>
        <p:spPr>
          <a:xfrm>
            <a:off x="2743200" y="762000"/>
            <a:ext cx="4343400" cy="993775"/>
          </a:xfrm>
        </p:spPr>
        <p:txBody>
          <a:bodyPr/>
          <a:lstStyle/>
          <a:p>
            <a:pPr eaLnBrk="1" hangingPunct="1"/>
            <a:r>
              <a:rPr lang="en-US" sz="3600" u="sng" smtClean="0">
                <a:solidFill>
                  <a:srgbClr val="FF3300"/>
                </a:solidFill>
              </a:rPr>
              <a:t>Objectives</a:t>
            </a:r>
          </a:p>
        </p:txBody>
      </p:sp>
      <p:sp>
        <p:nvSpPr>
          <p:cNvPr id="22533" name="Rectangle 5"/>
          <p:cNvSpPr>
            <a:spLocks noGrp="1" noChangeArrowheads="1"/>
          </p:cNvSpPr>
          <p:nvPr>
            <p:ph type="subTitle" idx="1"/>
          </p:nvPr>
        </p:nvSpPr>
        <p:spPr>
          <a:xfrm>
            <a:off x="609600" y="2743200"/>
            <a:ext cx="8534400" cy="1524000"/>
          </a:xfrm>
        </p:spPr>
        <p:txBody>
          <a:bodyPr/>
          <a:lstStyle/>
          <a:p>
            <a:pPr algn="l" eaLnBrk="1" hangingPunct="1">
              <a:buFontTx/>
              <a:buChar char="•"/>
            </a:pPr>
            <a:r>
              <a:rPr lang="en-US" sz="2400" smtClean="0">
                <a:cs typeface="Times New Roman" pitchFamily="18" charset="0"/>
              </a:rPr>
              <a:t> To expand and enrich MIF’s own experiences gained from financing projects in LAC by tapping into the wealth of expertise and knowledge in international development institutions</a:t>
            </a:r>
          </a:p>
          <a:p>
            <a:pPr algn="l" eaLnBrk="1" hangingPunct="1"/>
            <a:endParaRPr lang="en-US" sz="2400" smtClean="0">
              <a:cs typeface="Times New Roman" pitchFamily="18" charset="0"/>
            </a:endParaRPr>
          </a:p>
          <a:p>
            <a:pPr algn="l" eaLnBrk="1" hangingPunct="1">
              <a:buFontTx/>
              <a:buChar char="•"/>
            </a:pPr>
            <a:endParaRPr lang="en-US" sz="2400" smtClean="0">
              <a:cs typeface="Times New Roman" pitchFamily="18" charset="0"/>
            </a:endParaRPr>
          </a:p>
        </p:txBody>
      </p:sp>
      <p:sp>
        <p:nvSpPr>
          <p:cNvPr id="23558" name="Text Box 6"/>
          <p:cNvSpPr txBox="1">
            <a:spLocks noChangeArrowheads="1"/>
          </p:cNvSpPr>
          <p:nvPr/>
        </p:nvSpPr>
        <p:spPr bwMode="auto">
          <a:xfrm rot="-5400000">
            <a:off x="-3215481" y="3215481"/>
            <a:ext cx="6858000" cy="427038"/>
          </a:xfrm>
          <a:prstGeom prst="rect">
            <a:avLst/>
          </a:prstGeom>
          <a:solidFill>
            <a:srgbClr val="D2603C"/>
          </a:solidFill>
          <a:ln w="9525">
            <a:noFill/>
            <a:miter lim="800000"/>
            <a:headEnd/>
            <a:tailEnd/>
          </a:ln>
        </p:spPr>
        <p:txBody>
          <a:bodyPr>
            <a:spAutoFit/>
          </a:bodyPr>
          <a:lstStyle/>
          <a:p>
            <a:pPr algn="ctr"/>
            <a:r>
              <a:rPr lang="es-ES" sz="2200" b="0">
                <a:solidFill>
                  <a:schemeClr val="bg1"/>
                </a:solidFill>
              </a:rPr>
              <a:t>Partners Initiative</a:t>
            </a:r>
            <a:endParaRPr lang="es-CR" sz="2200" b="0">
              <a:solidFill>
                <a:schemeClr val="bg1"/>
              </a:solidFill>
            </a:endParaRPr>
          </a:p>
        </p:txBody>
      </p:sp>
      <p:sp>
        <p:nvSpPr>
          <p:cNvPr id="7" name="TextBox 6"/>
          <p:cNvSpPr txBox="1">
            <a:spLocks noChangeArrowheads="1"/>
          </p:cNvSpPr>
          <p:nvPr/>
        </p:nvSpPr>
        <p:spPr bwMode="auto">
          <a:xfrm>
            <a:off x="623888" y="1684338"/>
            <a:ext cx="8291512" cy="830262"/>
          </a:xfrm>
          <a:prstGeom prst="rect">
            <a:avLst/>
          </a:prstGeom>
          <a:noFill/>
          <a:ln w="9525">
            <a:noFill/>
            <a:miter lim="800000"/>
            <a:headEnd/>
            <a:tailEnd/>
          </a:ln>
        </p:spPr>
        <p:txBody>
          <a:bodyPr>
            <a:spAutoFit/>
          </a:bodyPr>
          <a:lstStyle/>
          <a:p>
            <a:pPr>
              <a:buFont typeface="Arial" pitchFamily="34" charset="0"/>
              <a:buChar char="•"/>
            </a:pPr>
            <a:r>
              <a:rPr lang="en-US" b="0">
                <a:solidFill>
                  <a:schemeClr val="tx1"/>
                </a:solidFill>
                <a:cs typeface="Times New Roman" pitchFamily="18" charset="0"/>
              </a:rPr>
              <a:t> To increase the number and the impact of innovative MIF projects in LAC</a:t>
            </a:r>
          </a:p>
        </p:txBody>
      </p:sp>
      <p:sp>
        <p:nvSpPr>
          <p:cNvPr id="9" name="TextBox 8"/>
          <p:cNvSpPr txBox="1">
            <a:spLocks noChangeArrowheads="1"/>
          </p:cNvSpPr>
          <p:nvPr/>
        </p:nvSpPr>
        <p:spPr bwMode="auto">
          <a:xfrm>
            <a:off x="533400" y="5654675"/>
            <a:ext cx="8382000" cy="1127125"/>
          </a:xfrm>
          <a:prstGeom prst="rect">
            <a:avLst/>
          </a:prstGeom>
          <a:noFill/>
          <a:ln w="9525">
            <a:noFill/>
            <a:miter lim="800000"/>
            <a:headEnd/>
            <a:tailEnd/>
          </a:ln>
        </p:spPr>
        <p:txBody>
          <a:bodyPr>
            <a:spAutoFit/>
          </a:bodyPr>
          <a:lstStyle/>
          <a:p>
            <a:pPr>
              <a:buFontTx/>
              <a:buChar char="•"/>
            </a:pPr>
            <a:r>
              <a:rPr lang="en-US" b="0">
                <a:solidFill>
                  <a:schemeClr val="tx1"/>
                </a:solidFill>
                <a:cs typeface="Times New Roman" pitchFamily="18" charset="0"/>
              </a:rPr>
              <a:t>To attract more funding to the region to take to scale and replicate successful MIF projects.</a:t>
            </a:r>
          </a:p>
          <a:p>
            <a:pPr>
              <a:lnSpc>
                <a:spcPct val="80000"/>
              </a:lnSpc>
            </a:pPr>
            <a:endParaRPr lang="en-US">
              <a:cs typeface="Times New Roman" pitchFamily="18" charset="0"/>
            </a:endParaRPr>
          </a:p>
        </p:txBody>
      </p:sp>
      <p:sp>
        <p:nvSpPr>
          <p:cNvPr id="10" name="TextBox 9"/>
          <p:cNvSpPr txBox="1">
            <a:spLocks noChangeArrowheads="1"/>
          </p:cNvSpPr>
          <p:nvPr/>
        </p:nvSpPr>
        <p:spPr bwMode="auto">
          <a:xfrm>
            <a:off x="609600" y="4191000"/>
            <a:ext cx="8229600" cy="1200150"/>
          </a:xfrm>
          <a:prstGeom prst="rect">
            <a:avLst/>
          </a:prstGeom>
          <a:noFill/>
          <a:ln w="9525">
            <a:noFill/>
            <a:miter lim="800000"/>
            <a:headEnd/>
            <a:tailEnd/>
          </a:ln>
        </p:spPr>
        <p:txBody>
          <a:bodyPr>
            <a:spAutoFit/>
          </a:bodyPr>
          <a:lstStyle/>
          <a:p>
            <a:r>
              <a:rPr lang="en-US" b="0">
                <a:solidFill>
                  <a:schemeClr val="tx1"/>
                </a:solidFill>
                <a:cs typeface="Times New Roman" pitchFamily="18" charset="0"/>
              </a:rPr>
              <a:t>To more effectively leverage MIF project funding resources by increasing co-financing opportunities with a growing list of partners.</a:t>
            </a:r>
            <a:endParaRPr lang="en-US" b="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533">
                                            <p:txEl>
                                              <p:pRg st="0" end="0"/>
                                            </p:txEl>
                                          </p:spTgt>
                                        </p:tgtEl>
                                        <p:attrNameLst>
                                          <p:attrName>style.visibility</p:attrName>
                                        </p:attrNameLst>
                                      </p:cBhvr>
                                      <p:to>
                                        <p:strVal val="visible"/>
                                      </p:to>
                                    </p:set>
                                    <p:animEffect transition="in" filter="blinds(horizontal)">
                                      <p:cBhvr>
                                        <p:cTn id="12" dur="500"/>
                                        <p:tgtEl>
                                          <p:spTgt spid="225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pic>
        <p:nvPicPr>
          <p:cNvPr id="24579" name="Picture 3" descr="MIF"/>
          <p:cNvPicPr>
            <a:picLocks noChangeAspect="1" noChangeArrowheads="1"/>
          </p:cNvPicPr>
          <p:nvPr/>
        </p:nvPicPr>
        <p:blipFill>
          <a:blip r:embed="rId3" cstate="print"/>
          <a:srcRect/>
          <a:stretch>
            <a:fillRect/>
          </a:stretch>
        </p:blipFill>
        <p:spPr bwMode="auto">
          <a:xfrm>
            <a:off x="381000" y="0"/>
            <a:ext cx="8763000" cy="968375"/>
          </a:xfrm>
          <a:prstGeom prst="rect">
            <a:avLst/>
          </a:prstGeom>
          <a:noFill/>
          <a:ln w="9525">
            <a:noFill/>
            <a:miter lim="800000"/>
            <a:headEnd/>
            <a:tailEnd/>
          </a:ln>
        </p:spPr>
      </p:pic>
      <p:sp>
        <p:nvSpPr>
          <p:cNvPr id="24580" name="Rectangle 4"/>
          <p:cNvSpPr>
            <a:spLocks noGrp="1" noChangeArrowheads="1"/>
          </p:cNvSpPr>
          <p:nvPr>
            <p:ph type="ctrTitle"/>
          </p:nvPr>
        </p:nvSpPr>
        <p:spPr>
          <a:xfrm>
            <a:off x="2819400" y="914400"/>
            <a:ext cx="4343400" cy="993775"/>
          </a:xfrm>
        </p:spPr>
        <p:txBody>
          <a:bodyPr/>
          <a:lstStyle/>
          <a:p>
            <a:pPr eaLnBrk="1" hangingPunct="1"/>
            <a:r>
              <a:rPr lang="en-US" sz="3600" u="sng" smtClean="0">
                <a:solidFill>
                  <a:srgbClr val="FF3300"/>
                </a:solidFill>
              </a:rPr>
              <a:t>Approach</a:t>
            </a:r>
          </a:p>
        </p:txBody>
      </p:sp>
      <p:sp>
        <p:nvSpPr>
          <p:cNvPr id="23557" name="Rectangle 5"/>
          <p:cNvSpPr>
            <a:spLocks noGrp="1" noChangeArrowheads="1"/>
          </p:cNvSpPr>
          <p:nvPr>
            <p:ph type="subTitle" idx="1"/>
          </p:nvPr>
        </p:nvSpPr>
        <p:spPr>
          <a:xfrm>
            <a:off x="609600" y="1752600"/>
            <a:ext cx="8153400" cy="2971800"/>
          </a:xfrm>
        </p:spPr>
        <p:txBody>
          <a:bodyPr/>
          <a:lstStyle/>
          <a:p>
            <a:pPr marL="533400" indent="-533400" algn="l" eaLnBrk="1" hangingPunct="1">
              <a:lnSpc>
                <a:spcPct val="80000"/>
              </a:lnSpc>
            </a:pPr>
            <a:r>
              <a:rPr lang="en-US" sz="2800" smtClean="0"/>
              <a:t> Two target groups:</a:t>
            </a:r>
          </a:p>
          <a:p>
            <a:pPr marL="533400" indent="-533400" algn="l" eaLnBrk="1" hangingPunct="1">
              <a:lnSpc>
                <a:spcPct val="80000"/>
              </a:lnSpc>
            </a:pPr>
            <a:endParaRPr lang="en-US" sz="2800" smtClean="0"/>
          </a:p>
          <a:p>
            <a:pPr marL="914400" lvl="1" indent="-457200" algn="just" eaLnBrk="1" hangingPunct="1">
              <a:buFontTx/>
              <a:buChar char="–"/>
            </a:pPr>
            <a:r>
              <a:rPr lang="en-US" sz="2400" b="1" smtClean="0">
                <a:solidFill>
                  <a:srgbClr val="FF3300"/>
                </a:solidFill>
              </a:rPr>
              <a:t>Donor Agencies</a:t>
            </a:r>
            <a:r>
              <a:rPr lang="en-US" sz="2400" smtClean="0"/>
              <a:t>, other dev. institutions, NGOs, financial  institutions.</a:t>
            </a:r>
          </a:p>
          <a:p>
            <a:pPr marL="914400" lvl="1" indent="-457200" algn="just" eaLnBrk="1" hangingPunct="1">
              <a:buFontTx/>
              <a:buChar char="–"/>
            </a:pPr>
            <a:r>
              <a:rPr lang="en-US" sz="2400" smtClean="0"/>
              <a:t>Collaboration already taking place – USAID, DFID, SIDA, Korea, Spain – but now in the context of a general strategy.</a:t>
            </a:r>
          </a:p>
          <a:p>
            <a:pPr marL="914400" lvl="1" indent="-457200" algn="just" eaLnBrk="1" hangingPunct="1">
              <a:lnSpc>
                <a:spcPct val="80000"/>
              </a:lnSpc>
            </a:pPr>
            <a:endParaRPr lang="en-US" sz="2400" smtClean="0"/>
          </a:p>
          <a:p>
            <a:pPr marL="914400" lvl="1" indent="-457200" algn="l" eaLnBrk="1" hangingPunct="1">
              <a:lnSpc>
                <a:spcPct val="80000"/>
              </a:lnSpc>
            </a:pPr>
            <a:endParaRPr lang="en-US" sz="2400" smtClean="0">
              <a:cs typeface="Times New Roman" pitchFamily="18" charset="0"/>
            </a:endParaRPr>
          </a:p>
        </p:txBody>
      </p:sp>
      <p:sp>
        <p:nvSpPr>
          <p:cNvPr id="24582" name="Text Box 6"/>
          <p:cNvSpPr txBox="1">
            <a:spLocks noChangeArrowheads="1"/>
          </p:cNvSpPr>
          <p:nvPr/>
        </p:nvSpPr>
        <p:spPr bwMode="auto">
          <a:xfrm rot="-5400000">
            <a:off x="-3215481" y="3215481"/>
            <a:ext cx="6858000" cy="427038"/>
          </a:xfrm>
          <a:prstGeom prst="rect">
            <a:avLst/>
          </a:prstGeom>
          <a:solidFill>
            <a:srgbClr val="D2603C"/>
          </a:solidFill>
          <a:ln w="9525">
            <a:noFill/>
            <a:miter lim="800000"/>
            <a:headEnd/>
            <a:tailEnd/>
          </a:ln>
        </p:spPr>
        <p:txBody>
          <a:bodyPr>
            <a:spAutoFit/>
          </a:bodyPr>
          <a:lstStyle/>
          <a:p>
            <a:pPr algn="ctr"/>
            <a:r>
              <a:rPr lang="es-ES" sz="2200" b="0">
                <a:solidFill>
                  <a:schemeClr val="bg1"/>
                </a:solidFill>
              </a:rPr>
              <a:t>Partners Initiative</a:t>
            </a:r>
            <a:endParaRPr lang="es-CR" sz="2200" b="0">
              <a:solidFill>
                <a:schemeClr val="bg1"/>
              </a:solidFill>
            </a:endParaRPr>
          </a:p>
        </p:txBody>
      </p:sp>
      <p:sp>
        <p:nvSpPr>
          <p:cNvPr id="7" name="TextBox 6"/>
          <p:cNvSpPr txBox="1">
            <a:spLocks noChangeArrowheads="1"/>
          </p:cNvSpPr>
          <p:nvPr/>
        </p:nvSpPr>
        <p:spPr bwMode="auto">
          <a:xfrm>
            <a:off x="609600" y="4843463"/>
            <a:ext cx="8382000" cy="1938337"/>
          </a:xfrm>
          <a:prstGeom prst="rect">
            <a:avLst/>
          </a:prstGeom>
          <a:noFill/>
          <a:ln w="9525">
            <a:noFill/>
            <a:miter lim="800000"/>
            <a:headEnd/>
            <a:tailEnd/>
          </a:ln>
        </p:spPr>
        <p:txBody>
          <a:bodyPr>
            <a:spAutoFit/>
          </a:bodyPr>
          <a:lstStyle/>
          <a:p>
            <a:pPr marL="914400" lvl="1" indent="-457200" algn="just">
              <a:buFontTx/>
              <a:buChar char="–"/>
            </a:pPr>
            <a:r>
              <a:rPr lang="en-US"/>
              <a:t>Executing agencies of MIF projects – </a:t>
            </a:r>
            <a:r>
              <a:rPr lang="en-US" b="0">
                <a:solidFill>
                  <a:schemeClr val="tx1"/>
                </a:solidFill>
              </a:rPr>
              <a:t>MIF has worked with over 800 since its inception.</a:t>
            </a:r>
          </a:p>
          <a:p>
            <a:pPr marL="914400" lvl="1" indent="-457200" algn="just">
              <a:buFontTx/>
              <a:buChar char="–"/>
            </a:pPr>
            <a:r>
              <a:rPr lang="en-US" b="0">
                <a:solidFill>
                  <a:schemeClr val="tx1"/>
                </a:solidFill>
              </a:rPr>
              <a:t>Some steps in partnering have been taken – Clusters (more MIF-driven) and Partners in Innovation Program (networks take the lead).</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blinds(horizontal)">
                                      <p:cBhvr>
                                        <p:cTn id="7" dur="500"/>
                                        <p:tgtEl>
                                          <p:spTgt spid="2355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557">
                                            <p:txEl>
                                              <p:pRg st="2" end="2"/>
                                            </p:txEl>
                                          </p:spTgt>
                                        </p:tgtEl>
                                        <p:attrNameLst>
                                          <p:attrName>style.visibility</p:attrName>
                                        </p:attrNameLst>
                                      </p:cBhvr>
                                      <p:to>
                                        <p:strVal val="visible"/>
                                      </p:to>
                                    </p:set>
                                    <p:animEffect transition="in" filter="blinds(horizontal)">
                                      <p:cBhvr>
                                        <p:cTn id="10" dur="500"/>
                                        <p:tgtEl>
                                          <p:spTgt spid="23557">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557">
                                            <p:txEl>
                                              <p:pRg st="3" end="3"/>
                                            </p:txEl>
                                          </p:spTgt>
                                        </p:tgtEl>
                                        <p:attrNameLst>
                                          <p:attrName>style.visibility</p:attrName>
                                        </p:attrNameLst>
                                      </p:cBhvr>
                                      <p:to>
                                        <p:strVal val="visible"/>
                                      </p:to>
                                    </p:set>
                                    <p:animEffect transition="in" filter="blinds(horizontal)">
                                      <p:cBhvr>
                                        <p:cTn id="13" dur="500"/>
                                        <p:tgtEl>
                                          <p:spTgt spid="2355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pic>
        <p:nvPicPr>
          <p:cNvPr id="25603" name="Picture 3" descr="MIF"/>
          <p:cNvPicPr>
            <a:picLocks noChangeAspect="1" noChangeArrowheads="1"/>
          </p:cNvPicPr>
          <p:nvPr/>
        </p:nvPicPr>
        <p:blipFill>
          <a:blip r:embed="rId3" cstate="print"/>
          <a:srcRect/>
          <a:stretch>
            <a:fillRect/>
          </a:stretch>
        </p:blipFill>
        <p:spPr bwMode="auto">
          <a:xfrm>
            <a:off x="381000" y="0"/>
            <a:ext cx="8763000" cy="968375"/>
          </a:xfrm>
          <a:prstGeom prst="rect">
            <a:avLst/>
          </a:prstGeom>
          <a:noFill/>
          <a:ln w="9525">
            <a:noFill/>
            <a:miter lim="800000"/>
            <a:headEnd/>
            <a:tailEnd/>
          </a:ln>
        </p:spPr>
      </p:pic>
      <p:sp>
        <p:nvSpPr>
          <p:cNvPr id="25604" name="Rectangle 4"/>
          <p:cNvSpPr>
            <a:spLocks noGrp="1" noChangeArrowheads="1"/>
          </p:cNvSpPr>
          <p:nvPr>
            <p:ph type="ctrTitle"/>
          </p:nvPr>
        </p:nvSpPr>
        <p:spPr>
          <a:xfrm>
            <a:off x="914400" y="1371600"/>
            <a:ext cx="7620000" cy="304800"/>
          </a:xfrm>
        </p:spPr>
        <p:txBody>
          <a:bodyPr/>
          <a:lstStyle/>
          <a:p>
            <a:pPr eaLnBrk="1" hangingPunct="1"/>
            <a:r>
              <a:rPr lang="en-US" sz="3200" smtClean="0">
                <a:solidFill>
                  <a:srgbClr val="FF3300"/>
                </a:solidFill>
                <a:cs typeface="Times New Roman" pitchFamily="18" charset="0"/>
              </a:rPr>
              <a:t>Role of Country Offices</a:t>
            </a:r>
            <a:r>
              <a:rPr lang="en-US" sz="3600" smtClean="0">
                <a:solidFill>
                  <a:srgbClr val="FF3300"/>
                </a:solidFill>
                <a:cs typeface="Times New Roman" pitchFamily="18" charset="0"/>
              </a:rPr>
              <a:t> </a:t>
            </a:r>
            <a:br>
              <a:rPr lang="en-US" sz="3600" smtClean="0">
                <a:solidFill>
                  <a:srgbClr val="FF3300"/>
                </a:solidFill>
                <a:cs typeface="Times New Roman" pitchFamily="18" charset="0"/>
              </a:rPr>
            </a:br>
            <a:endParaRPr lang="en-US" sz="3600" smtClean="0">
              <a:solidFill>
                <a:srgbClr val="FF3300"/>
              </a:solidFill>
              <a:cs typeface="Times New Roman" pitchFamily="18" charset="0"/>
            </a:endParaRPr>
          </a:p>
        </p:txBody>
      </p:sp>
      <p:sp>
        <p:nvSpPr>
          <p:cNvPr id="24581" name="Rectangle 5"/>
          <p:cNvSpPr>
            <a:spLocks noGrp="1" noChangeArrowheads="1"/>
          </p:cNvSpPr>
          <p:nvPr>
            <p:ph type="subTitle" idx="1"/>
          </p:nvPr>
        </p:nvSpPr>
        <p:spPr>
          <a:xfrm>
            <a:off x="457200" y="1524000"/>
            <a:ext cx="8305800" cy="3810000"/>
          </a:xfrm>
        </p:spPr>
        <p:txBody>
          <a:bodyPr/>
          <a:lstStyle/>
          <a:p>
            <a:pPr marL="533400" indent="-533400" algn="just" eaLnBrk="1" hangingPunct="1"/>
            <a:r>
              <a:rPr lang="en-US" sz="2200" b="1" smtClean="0">
                <a:solidFill>
                  <a:srgbClr val="FF0000"/>
                </a:solidFill>
                <a:cs typeface="Times New Roman" pitchFamily="18" charset="0"/>
              </a:rPr>
              <a:t>A.  Executing Agencies</a:t>
            </a:r>
          </a:p>
          <a:p>
            <a:pPr marL="533400" indent="-533400" algn="just" eaLnBrk="1" hangingPunct="1"/>
            <a:r>
              <a:rPr lang="en-US" sz="2200" smtClean="0">
                <a:cs typeface="Times New Roman" pitchFamily="18" charset="0"/>
              </a:rPr>
              <a:t>	·	Help update the database of MIF partner executing agencies once a year</a:t>
            </a:r>
          </a:p>
          <a:p>
            <a:pPr marL="533400" indent="-533400" algn="just" eaLnBrk="1" hangingPunct="1"/>
            <a:r>
              <a:rPr lang="en-US" sz="2200" smtClean="0">
                <a:cs typeface="Times New Roman" pitchFamily="18" charset="0"/>
              </a:rPr>
              <a:t>	·	Help MIF expand outreach to partner executing agencies at the country level </a:t>
            </a:r>
          </a:p>
          <a:p>
            <a:pPr marL="533400" indent="-533400" algn="just" eaLnBrk="1" hangingPunct="1"/>
            <a:r>
              <a:rPr lang="en-US" sz="2200" smtClean="0">
                <a:cs typeface="Times New Roman" pitchFamily="18" charset="0"/>
              </a:rPr>
              <a:t>	·	Identify potential “national networks” of executing agencies for participation in  new “MIF Networks” program</a:t>
            </a:r>
          </a:p>
          <a:p>
            <a:pPr marL="533400" indent="-533400" algn="just" eaLnBrk="1" hangingPunct="1"/>
            <a:r>
              <a:rPr lang="en-US" sz="2200" smtClean="0">
                <a:cs typeface="Times New Roman" pitchFamily="18" charset="0"/>
              </a:rPr>
              <a:t>	·	Help to market new program to promote KM through Learning Communities, provide input into the evaluation of proposals and supervise the new projects approved for funding under the program</a:t>
            </a:r>
          </a:p>
          <a:p>
            <a:pPr marL="533400" indent="-533400" algn="just" eaLnBrk="1" hangingPunct="1">
              <a:buFontTx/>
              <a:buChar char="•"/>
            </a:pPr>
            <a:endParaRPr lang="en-US" sz="2200" smtClean="0">
              <a:cs typeface="Times New Roman" pitchFamily="18" charset="0"/>
            </a:endParaRPr>
          </a:p>
          <a:p>
            <a:pPr marL="533400" indent="-533400" algn="just" eaLnBrk="1" hangingPunct="1">
              <a:lnSpc>
                <a:spcPct val="80000"/>
              </a:lnSpc>
            </a:pPr>
            <a:endParaRPr lang="en-US" sz="2200" smtClean="0">
              <a:cs typeface="Times New Roman" pitchFamily="18" charset="0"/>
            </a:endParaRPr>
          </a:p>
        </p:txBody>
      </p:sp>
      <p:sp>
        <p:nvSpPr>
          <p:cNvPr id="25606" name="Text Box 6"/>
          <p:cNvSpPr txBox="1">
            <a:spLocks noChangeArrowheads="1"/>
          </p:cNvSpPr>
          <p:nvPr/>
        </p:nvSpPr>
        <p:spPr bwMode="auto">
          <a:xfrm rot="-5400000">
            <a:off x="-3215481" y="3215481"/>
            <a:ext cx="6858000" cy="427038"/>
          </a:xfrm>
          <a:prstGeom prst="rect">
            <a:avLst/>
          </a:prstGeom>
          <a:solidFill>
            <a:srgbClr val="D2603C"/>
          </a:solidFill>
          <a:ln w="9525">
            <a:noFill/>
            <a:miter lim="800000"/>
            <a:headEnd/>
            <a:tailEnd/>
          </a:ln>
        </p:spPr>
        <p:txBody>
          <a:bodyPr>
            <a:spAutoFit/>
          </a:bodyPr>
          <a:lstStyle/>
          <a:p>
            <a:pPr algn="ctr"/>
            <a:r>
              <a:rPr lang="es-ES" sz="2200" b="0">
                <a:solidFill>
                  <a:schemeClr val="bg1"/>
                </a:solidFill>
              </a:rPr>
              <a:t>Partners Initiative</a:t>
            </a:r>
            <a:endParaRPr lang="es-CR" sz="2200" b="0">
              <a:solidFill>
                <a:schemeClr val="bg1"/>
              </a:solidFill>
            </a:endParaRPr>
          </a:p>
        </p:txBody>
      </p:sp>
      <p:sp>
        <p:nvSpPr>
          <p:cNvPr id="7" name="TextBox 6"/>
          <p:cNvSpPr txBox="1">
            <a:spLocks noChangeArrowheads="1"/>
          </p:cNvSpPr>
          <p:nvPr/>
        </p:nvSpPr>
        <p:spPr bwMode="auto">
          <a:xfrm>
            <a:off x="457200" y="5673725"/>
            <a:ext cx="8458200" cy="1108075"/>
          </a:xfrm>
          <a:prstGeom prst="rect">
            <a:avLst/>
          </a:prstGeom>
          <a:noFill/>
          <a:ln w="9525">
            <a:noFill/>
            <a:miter lim="800000"/>
            <a:headEnd/>
            <a:tailEnd/>
          </a:ln>
        </p:spPr>
        <p:txBody>
          <a:bodyPr>
            <a:spAutoFit/>
          </a:bodyPr>
          <a:lstStyle/>
          <a:p>
            <a:pPr marL="533400" indent="-533400" algn="just"/>
            <a:r>
              <a:rPr lang="en-US" sz="2200">
                <a:solidFill>
                  <a:srgbClr val="FF0000"/>
                </a:solidFill>
                <a:cs typeface="Times New Roman" pitchFamily="18" charset="0"/>
              </a:rPr>
              <a:t>B.  Donor Agencies </a:t>
            </a:r>
            <a:r>
              <a:rPr lang="es-ES" sz="2200">
                <a:solidFill>
                  <a:srgbClr val="FF0000"/>
                </a:solidFill>
                <a:cs typeface="Times New Roman" pitchFamily="18" charset="0"/>
              </a:rPr>
              <a:t>(Bilateral, private foundations,…)</a:t>
            </a:r>
            <a:endParaRPr lang="en-US" sz="2200">
              <a:solidFill>
                <a:srgbClr val="FF0000"/>
              </a:solidFill>
              <a:cs typeface="Times New Roman" pitchFamily="18" charset="0"/>
            </a:endParaRPr>
          </a:p>
          <a:p>
            <a:pPr marL="533400" indent="-533400" algn="just"/>
            <a:r>
              <a:rPr lang="en-US" sz="2200">
                <a:cs typeface="Times New Roman" pitchFamily="18" charset="0"/>
              </a:rPr>
              <a:t>	·	</a:t>
            </a:r>
            <a:r>
              <a:rPr lang="en-US" sz="2200" b="0">
                <a:solidFill>
                  <a:schemeClr val="tx1"/>
                </a:solidFill>
                <a:cs typeface="Times New Roman" pitchFamily="18" charset="0"/>
              </a:rPr>
              <a:t>Help identify possible partner institutions for MIF at the country level in LAC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Effect transition="in" filter="blinds(horizontal)">
                                      <p:cBhvr>
                                        <p:cTn id="7" dur="500"/>
                                        <p:tgtEl>
                                          <p:spTgt spid="245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81">
                                            <p:txEl>
                                              <p:pRg st="1" end="1"/>
                                            </p:txEl>
                                          </p:spTgt>
                                        </p:tgtEl>
                                        <p:attrNameLst>
                                          <p:attrName>style.visibility</p:attrName>
                                        </p:attrNameLst>
                                      </p:cBhvr>
                                      <p:to>
                                        <p:strVal val="visible"/>
                                      </p:to>
                                    </p:set>
                                    <p:animEffect transition="in" filter="blinds(horizontal)">
                                      <p:cBhvr>
                                        <p:cTn id="12" dur="500"/>
                                        <p:tgtEl>
                                          <p:spTgt spid="245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581">
                                            <p:txEl>
                                              <p:pRg st="2" end="2"/>
                                            </p:txEl>
                                          </p:spTgt>
                                        </p:tgtEl>
                                        <p:attrNameLst>
                                          <p:attrName>style.visibility</p:attrName>
                                        </p:attrNameLst>
                                      </p:cBhvr>
                                      <p:to>
                                        <p:strVal val="visible"/>
                                      </p:to>
                                    </p:set>
                                    <p:animEffect transition="in" filter="blinds(horizontal)">
                                      <p:cBhvr>
                                        <p:cTn id="17" dur="500"/>
                                        <p:tgtEl>
                                          <p:spTgt spid="245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581">
                                            <p:txEl>
                                              <p:pRg st="3" end="3"/>
                                            </p:txEl>
                                          </p:spTgt>
                                        </p:tgtEl>
                                        <p:attrNameLst>
                                          <p:attrName>style.visibility</p:attrName>
                                        </p:attrNameLst>
                                      </p:cBhvr>
                                      <p:to>
                                        <p:strVal val="visible"/>
                                      </p:to>
                                    </p:set>
                                    <p:animEffect transition="in" filter="blinds(horizontal)">
                                      <p:cBhvr>
                                        <p:cTn id="22" dur="500"/>
                                        <p:tgtEl>
                                          <p:spTgt spid="2458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581">
                                            <p:txEl>
                                              <p:pRg st="4" end="4"/>
                                            </p:txEl>
                                          </p:spTgt>
                                        </p:tgtEl>
                                        <p:attrNameLst>
                                          <p:attrName>style.visibility</p:attrName>
                                        </p:attrNameLst>
                                      </p:cBhvr>
                                      <p:to>
                                        <p:strVal val="visible"/>
                                      </p:to>
                                    </p:set>
                                    <p:animEffect transition="in" filter="blinds(horizontal)">
                                      <p:cBhvr>
                                        <p:cTn id="27" dur="500"/>
                                        <p:tgtEl>
                                          <p:spTgt spid="2458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pic>
        <p:nvPicPr>
          <p:cNvPr id="26627" name="Picture 3" descr="MIF"/>
          <p:cNvPicPr>
            <a:picLocks noChangeAspect="1" noChangeArrowheads="1"/>
          </p:cNvPicPr>
          <p:nvPr/>
        </p:nvPicPr>
        <p:blipFill>
          <a:blip r:embed="rId3" cstate="print"/>
          <a:srcRect/>
          <a:stretch>
            <a:fillRect/>
          </a:stretch>
        </p:blipFill>
        <p:spPr bwMode="auto">
          <a:xfrm>
            <a:off x="381000" y="0"/>
            <a:ext cx="8763000" cy="968375"/>
          </a:xfrm>
          <a:prstGeom prst="rect">
            <a:avLst/>
          </a:prstGeom>
          <a:noFill/>
          <a:ln w="9525">
            <a:noFill/>
            <a:miter lim="800000"/>
            <a:headEnd/>
            <a:tailEnd/>
          </a:ln>
        </p:spPr>
      </p:pic>
      <p:sp>
        <p:nvSpPr>
          <p:cNvPr id="26628" name="Text Box 6"/>
          <p:cNvSpPr txBox="1">
            <a:spLocks noChangeArrowheads="1"/>
          </p:cNvSpPr>
          <p:nvPr/>
        </p:nvSpPr>
        <p:spPr bwMode="auto">
          <a:xfrm rot="-5400000">
            <a:off x="-3215481" y="3215481"/>
            <a:ext cx="6858000" cy="427038"/>
          </a:xfrm>
          <a:prstGeom prst="rect">
            <a:avLst/>
          </a:prstGeom>
          <a:solidFill>
            <a:srgbClr val="D2603C"/>
          </a:solidFill>
          <a:ln w="9525">
            <a:noFill/>
            <a:miter lim="800000"/>
            <a:headEnd/>
            <a:tailEnd/>
          </a:ln>
        </p:spPr>
        <p:txBody>
          <a:bodyPr>
            <a:spAutoFit/>
          </a:bodyPr>
          <a:lstStyle/>
          <a:p>
            <a:pPr algn="ctr"/>
            <a:r>
              <a:rPr lang="es-ES" sz="2200" b="0">
                <a:solidFill>
                  <a:schemeClr val="bg1"/>
                </a:solidFill>
              </a:rPr>
              <a:t>Partners Initiative</a:t>
            </a:r>
            <a:endParaRPr lang="es-CR" sz="2200" b="0">
              <a:solidFill>
                <a:schemeClr val="bg1"/>
              </a:solidFill>
            </a:endParaRPr>
          </a:p>
        </p:txBody>
      </p:sp>
      <p:sp>
        <p:nvSpPr>
          <p:cNvPr id="26629" name="Title 6"/>
          <p:cNvSpPr>
            <a:spLocks noGrp="1"/>
          </p:cNvSpPr>
          <p:nvPr>
            <p:ph type="ctrTitle"/>
          </p:nvPr>
        </p:nvSpPr>
        <p:spPr>
          <a:xfrm>
            <a:off x="685800" y="2130425"/>
            <a:ext cx="7772400" cy="3508375"/>
          </a:xfrm>
        </p:spPr>
        <p:txBody>
          <a:bodyPr/>
          <a:lstStyle/>
          <a:p>
            <a:r>
              <a:rPr lang="es-ES" b="1" smtClean="0">
                <a:solidFill>
                  <a:srgbClr val="FF0000"/>
                </a:solidFill>
              </a:rPr>
              <a:t>Thank you!!!</a:t>
            </a:r>
            <a:br>
              <a:rPr lang="es-ES" b="1" smtClean="0">
                <a:solidFill>
                  <a:srgbClr val="FF0000"/>
                </a:solidFill>
              </a:rPr>
            </a:br>
            <a:r>
              <a:rPr lang="es-ES" b="1" smtClean="0">
                <a:solidFill>
                  <a:srgbClr val="FF0000"/>
                </a:solidFill>
              </a:rPr>
              <a:t/>
            </a:r>
            <a:br>
              <a:rPr lang="es-ES" b="1" smtClean="0">
                <a:solidFill>
                  <a:srgbClr val="FF0000"/>
                </a:solidFill>
              </a:rPr>
            </a:br>
            <a:r>
              <a:rPr lang="es-ES" b="1" smtClean="0">
                <a:solidFill>
                  <a:srgbClr val="FF0000"/>
                </a:solidFill>
              </a:rPr>
              <a:t>Your Comments?</a:t>
            </a:r>
            <a:endParaRPr lang="en-US" b="1"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pic>
        <p:nvPicPr>
          <p:cNvPr id="10243" name="Picture 3" descr="MIF"/>
          <p:cNvPicPr>
            <a:picLocks noChangeAspect="1" noChangeArrowheads="1"/>
          </p:cNvPicPr>
          <p:nvPr/>
        </p:nvPicPr>
        <p:blipFill>
          <a:blip r:embed="rId3" cstate="print"/>
          <a:srcRect/>
          <a:stretch>
            <a:fillRect/>
          </a:stretch>
        </p:blipFill>
        <p:spPr bwMode="auto">
          <a:xfrm>
            <a:off x="381000" y="0"/>
            <a:ext cx="8763000" cy="968375"/>
          </a:xfrm>
          <a:prstGeom prst="rect">
            <a:avLst/>
          </a:prstGeom>
          <a:noFill/>
          <a:ln w="9525">
            <a:noFill/>
            <a:miter lim="800000"/>
            <a:headEnd/>
            <a:tailEnd/>
          </a:ln>
        </p:spPr>
      </p:pic>
      <p:sp>
        <p:nvSpPr>
          <p:cNvPr id="10244" name="Rectangle 4"/>
          <p:cNvSpPr>
            <a:spLocks noGrp="1" noChangeArrowheads="1"/>
          </p:cNvSpPr>
          <p:nvPr>
            <p:ph type="subTitle" idx="1"/>
          </p:nvPr>
        </p:nvSpPr>
        <p:spPr>
          <a:xfrm>
            <a:off x="838200" y="1447800"/>
            <a:ext cx="8305800" cy="1143000"/>
          </a:xfrm>
        </p:spPr>
        <p:txBody>
          <a:bodyPr/>
          <a:lstStyle/>
          <a:p>
            <a:pPr algn="l" eaLnBrk="1" hangingPunct="1">
              <a:lnSpc>
                <a:spcPct val="90000"/>
              </a:lnSpc>
              <a:buFontTx/>
              <a:buChar char="•"/>
            </a:pPr>
            <a:r>
              <a:rPr lang="es-ES" sz="2000" smtClean="0"/>
              <a:t> </a:t>
            </a:r>
            <a:r>
              <a:rPr lang="en-US" sz="2000" smtClean="0"/>
              <a:t>To facilitate the </a:t>
            </a:r>
            <a:r>
              <a:rPr lang="en-US" sz="2000" b="1" smtClean="0"/>
              <a:t>application of innovative initiatives </a:t>
            </a:r>
            <a:r>
              <a:rPr lang="en-US" sz="2000" smtClean="0"/>
              <a:t>to MIF’s development goals</a:t>
            </a:r>
          </a:p>
          <a:p>
            <a:pPr algn="l" eaLnBrk="1" hangingPunct="1">
              <a:lnSpc>
                <a:spcPct val="90000"/>
              </a:lnSpc>
              <a:buFontTx/>
              <a:buChar char="•"/>
            </a:pPr>
            <a:r>
              <a:rPr lang="en-US" sz="2000" smtClean="0"/>
              <a:t> To </a:t>
            </a:r>
            <a:r>
              <a:rPr lang="en-US" sz="2000" b="1" smtClean="0"/>
              <a:t>manage MIF-generated knowledge</a:t>
            </a:r>
            <a:r>
              <a:rPr lang="en-US" sz="2000" smtClean="0"/>
              <a:t> in order to leverage the Fund as an agent of change</a:t>
            </a:r>
          </a:p>
        </p:txBody>
      </p:sp>
      <p:sp>
        <p:nvSpPr>
          <p:cNvPr id="10245" name="Rectangle 5"/>
          <p:cNvSpPr>
            <a:spLocks noChangeArrowheads="1"/>
          </p:cNvSpPr>
          <p:nvPr/>
        </p:nvSpPr>
        <p:spPr bwMode="auto">
          <a:xfrm>
            <a:off x="3810000" y="914400"/>
            <a:ext cx="1368425" cy="519113"/>
          </a:xfrm>
          <a:prstGeom prst="rect">
            <a:avLst/>
          </a:prstGeom>
          <a:noFill/>
          <a:ln w="9525">
            <a:noFill/>
            <a:miter lim="800000"/>
            <a:headEnd/>
            <a:tailEnd/>
          </a:ln>
        </p:spPr>
        <p:txBody>
          <a:bodyPr>
            <a:spAutoFit/>
          </a:bodyPr>
          <a:lstStyle/>
          <a:p>
            <a:pPr>
              <a:spcBef>
                <a:spcPct val="20000"/>
              </a:spcBef>
            </a:pPr>
            <a:r>
              <a:rPr lang="es-ES" sz="2800" u="sng"/>
              <a:t>Mission</a:t>
            </a:r>
            <a:endParaRPr lang="en-US" sz="2800" u="sng"/>
          </a:p>
        </p:txBody>
      </p:sp>
      <p:sp>
        <p:nvSpPr>
          <p:cNvPr id="10246" name="Rectangle 6"/>
          <p:cNvSpPr>
            <a:spLocks noChangeArrowheads="1"/>
          </p:cNvSpPr>
          <p:nvPr/>
        </p:nvSpPr>
        <p:spPr bwMode="auto">
          <a:xfrm>
            <a:off x="3733800" y="2819400"/>
            <a:ext cx="1604963" cy="519113"/>
          </a:xfrm>
          <a:prstGeom prst="rect">
            <a:avLst/>
          </a:prstGeom>
          <a:noFill/>
          <a:ln w="9525">
            <a:noFill/>
            <a:miter lim="800000"/>
            <a:headEnd/>
            <a:tailEnd/>
          </a:ln>
        </p:spPr>
        <p:txBody>
          <a:bodyPr wrap="none">
            <a:spAutoFit/>
          </a:bodyPr>
          <a:lstStyle/>
          <a:p>
            <a:pPr>
              <a:spcBef>
                <a:spcPct val="20000"/>
              </a:spcBef>
            </a:pPr>
            <a:r>
              <a:rPr lang="es-ES" sz="2800" u="sng"/>
              <a:t>Activities</a:t>
            </a:r>
            <a:endParaRPr lang="en-US" sz="2800" u="sng"/>
          </a:p>
        </p:txBody>
      </p:sp>
      <p:sp>
        <p:nvSpPr>
          <p:cNvPr id="10247" name="Rectangle 7"/>
          <p:cNvSpPr>
            <a:spLocks noChangeArrowheads="1"/>
          </p:cNvSpPr>
          <p:nvPr/>
        </p:nvSpPr>
        <p:spPr bwMode="auto">
          <a:xfrm>
            <a:off x="533400" y="3429000"/>
            <a:ext cx="8610600" cy="3352800"/>
          </a:xfrm>
          <a:prstGeom prst="rect">
            <a:avLst/>
          </a:prstGeom>
          <a:noFill/>
          <a:ln w="9525">
            <a:noFill/>
            <a:miter lim="800000"/>
            <a:headEnd/>
            <a:tailEnd/>
          </a:ln>
        </p:spPr>
        <p:txBody>
          <a:bodyPr/>
          <a:lstStyle/>
          <a:p>
            <a:pPr algn="just">
              <a:spcBef>
                <a:spcPct val="20000"/>
              </a:spcBef>
              <a:buFontTx/>
              <a:buChar char="•"/>
            </a:pPr>
            <a:r>
              <a:rPr lang="en-US" sz="2000" b="0">
                <a:solidFill>
                  <a:schemeClr val="tx1"/>
                </a:solidFill>
                <a:cs typeface="Arial" pitchFamily="34" charset="0"/>
              </a:rPr>
              <a:t> Develops </a:t>
            </a:r>
            <a:r>
              <a:rPr lang="en-US" sz="2000">
                <a:solidFill>
                  <a:schemeClr val="tx1"/>
                </a:solidFill>
                <a:cs typeface="Arial" pitchFamily="34" charset="0"/>
              </a:rPr>
              <a:t>new thematic areas </a:t>
            </a:r>
            <a:r>
              <a:rPr lang="en-US" sz="2000" b="0">
                <a:solidFill>
                  <a:schemeClr val="tx1"/>
                </a:solidFill>
                <a:cs typeface="Arial" pitchFamily="34" charset="0"/>
              </a:rPr>
              <a:t>by designing innovative projects based on international best practices, lessons learned and regional demand;</a:t>
            </a:r>
          </a:p>
          <a:p>
            <a:pPr algn="just">
              <a:spcBef>
                <a:spcPct val="20000"/>
              </a:spcBef>
              <a:buFontTx/>
              <a:buChar char="•"/>
            </a:pPr>
            <a:r>
              <a:rPr lang="en-US" sz="2000" b="0">
                <a:solidFill>
                  <a:schemeClr val="tx1"/>
                </a:solidFill>
                <a:cs typeface="Arial" pitchFamily="34" charset="0"/>
              </a:rPr>
              <a:t> </a:t>
            </a:r>
            <a:r>
              <a:rPr lang="en-US" sz="2000">
                <a:solidFill>
                  <a:schemeClr val="tx1"/>
                </a:solidFill>
                <a:cs typeface="Arial" pitchFamily="34" charset="0"/>
              </a:rPr>
              <a:t>Provides applied knowledge</a:t>
            </a:r>
            <a:r>
              <a:rPr lang="en-US" sz="2000" b="0">
                <a:solidFill>
                  <a:schemeClr val="tx1"/>
                </a:solidFill>
                <a:cs typeface="Arial" pitchFamily="34" charset="0"/>
              </a:rPr>
              <a:t> to other Units for mainstreaming into MIF project pipeline;</a:t>
            </a:r>
          </a:p>
          <a:p>
            <a:pPr algn="just">
              <a:spcBef>
                <a:spcPct val="20000"/>
              </a:spcBef>
              <a:buFontTx/>
              <a:buChar char="•"/>
            </a:pPr>
            <a:r>
              <a:rPr lang="en-US" sz="2000" b="0">
                <a:solidFill>
                  <a:schemeClr val="tx1"/>
                </a:solidFill>
                <a:cs typeface="Arial" pitchFamily="34" charset="0"/>
              </a:rPr>
              <a:t>Leads the </a:t>
            </a:r>
            <a:r>
              <a:rPr lang="en-US" sz="2000">
                <a:solidFill>
                  <a:schemeClr val="tx1"/>
                </a:solidFill>
                <a:cs typeface="Arial" pitchFamily="34" charset="0"/>
              </a:rPr>
              <a:t>identification, organization and dissemination of knowledge</a:t>
            </a:r>
            <a:r>
              <a:rPr lang="en-US" sz="2000" b="0">
                <a:solidFill>
                  <a:schemeClr val="tx1"/>
                </a:solidFill>
                <a:cs typeface="Arial" pitchFamily="34" charset="0"/>
              </a:rPr>
              <a:t> generated by the MIF community, and</a:t>
            </a:r>
          </a:p>
          <a:p>
            <a:pPr algn="just">
              <a:spcBef>
                <a:spcPct val="20000"/>
              </a:spcBef>
              <a:buFontTx/>
              <a:buChar char="•"/>
            </a:pPr>
            <a:r>
              <a:rPr lang="en-US" sz="2000" b="0">
                <a:solidFill>
                  <a:schemeClr val="tx1"/>
                </a:solidFill>
                <a:cs typeface="Arial" pitchFamily="34" charset="0"/>
              </a:rPr>
              <a:t> </a:t>
            </a:r>
            <a:r>
              <a:rPr lang="en-US" sz="2000">
                <a:solidFill>
                  <a:schemeClr val="tx1"/>
                </a:solidFill>
                <a:cs typeface="Arial" pitchFamily="34" charset="0"/>
              </a:rPr>
              <a:t>Identifies and fosters institutional partnerships</a:t>
            </a:r>
          </a:p>
          <a:p>
            <a:pPr lvl="1" algn="just">
              <a:spcBef>
                <a:spcPct val="20000"/>
              </a:spcBef>
              <a:buFontTx/>
              <a:buChar char="•"/>
            </a:pPr>
            <a:r>
              <a:rPr lang="en-US" sz="2000" b="0">
                <a:solidFill>
                  <a:schemeClr val="tx1"/>
                </a:solidFill>
                <a:cs typeface="Arial" pitchFamily="34" charset="0"/>
              </a:rPr>
              <a:t>to establish mutually beneficial sharing of  expertise and knowledge,</a:t>
            </a:r>
          </a:p>
          <a:p>
            <a:pPr lvl="1" algn="just">
              <a:spcBef>
                <a:spcPct val="20000"/>
              </a:spcBef>
              <a:buFontTx/>
              <a:buChar char="•"/>
            </a:pPr>
            <a:r>
              <a:rPr lang="en-US" sz="2000" b="0">
                <a:solidFill>
                  <a:schemeClr val="tx1"/>
                </a:solidFill>
                <a:cs typeface="Arial" pitchFamily="34" charset="0"/>
              </a:rPr>
              <a:t>to  increase co-financing opportunities. Nurturing partner executing agencies via learning communities (networks, clusters)</a:t>
            </a:r>
          </a:p>
        </p:txBody>
      </p:sp>
      <p:sp>
        <p:nvSpPr>
          <p:cNvPr id="10248" name="Text Box 8"/>
          <p:cNvSpPr txBox="1">
            <a:spLocks noChangeArrowheads="1"/>
          </p:cNvSpPr>
          <p:nvPr/>
        </p:nvSpPr>
        <p:spPr bwMode="auto">
          <a:xfrm rot="-5400000">
            <a:off x="-3215481" y="3215481"/>
            <a:ext cx="6858000" cy="427038"/>
          </a:xfrm>
          <a:prstGeom prst="rect">
            <a:avLst/>
          </a:prstGeom>
          <a:solidFill>
            <a:srgbClr val="D2603C"/>
          </a:solidFill>
          <a:ln w="9525">
            <a:noFill/>
            <a:miter lim="800000"/>
            <a:headEnd/>
            <a:tailEnd/>
          </a:ln>
        </p:spPr>
        <p:txBody>
          <a:bodyPr>
            <a:spAutoFit/>
          </a:bodyPr>
          <a:lstStyle/>
          <a:p>
            <a:pPr algn="ctr"/>
            <a:r>
              <a:rPr lang="es-ES" sz="2200" b="0">
                <a:solidFill>
                  <a:schemeClr val="bg1"/>
                </a:solidFill>
              </a:rPr>
              <a:t>Innovation and Knowledge Management Unit (IKM)</a:t>
            </a:r>
            <a:endParaRPr lang="es-CR" sz="2200" b="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pic>
        <p:nvPicPr>
          <p:cNvPr id="11267" name="Picture 3" descr="MIF"/>
          <p:cNvPicPr>
            <a:picLocks noChangeAspect="1" noChangeArrowheads="1"/>
          </p:cNvPicPr>
          <p:nvPr/>
        </p:nvPicPr>
        <p:blipFill>
          <a:blip r:embed="rId3" cstate="print"/>
          <a:srcRect/>
          <a:stretch>
            <a:fillRect/>
          </a:stretch>
        </p:blipFill>
        <p:spPr bwMode="auto">
          <a:xfrm>
            <a:off x="381000" y="0"/>
            <a:ext cx="8763000" cy="968375"/>
          </a:xfrm>
          <a:prstGeom prst="rect">
            <a:avLst/>
          </a:prstGeom>
          <a:noFill/>
          <a:ln w="9525">
            <a:noFill/>
            <a:miter lim="800000"/>
            <a:headEnd/>
            <a:tailEnd/>
          </a:ln>
        </p:spPr>
      </p:pic>
      <p:sp>
        <p:nvSpPr>
          <p:cNvPr id="11268" name="Rectangle 4"/>
          <p:cNvSpPr>
            <a:spLocks noGrp="1" noChangeArrowheads="1"/>
          </p:cNvSpPr>
          <p:nvPr>
            <p:ph type="ctrTitle"/>
          </p:nvPr>
        </p:nvSpPr>
        <p:spPr>
          <a:xfrm>
            <a:off x="762000" y="762000"/>
            <a:ext cx="7924800" cy="838200"/>
          </a:xfrm>
        </p:spPr>
        <p:txBody>
          <a:bodyPr/>
          <a:lstStyle/>
          <a:p>
            <a:pPr eaLnBrk="1" hangingPunct="1"/>
            <a:r>
              <a:rPr lang="en-US" sz="3200" b="1" smtClean="0">
                <a:solidFill>
                  <a:srgbClr val="FF3300"/>
                </a:solidFill>
              </a:rPr>
              <a:t>Innovation Briefs: Considerations (1)</a:t>
            </a:r>
          </a:p>
        </p:txBody>
      </p:sp>
      <p:sp>
        <p:nvSpPr>
          <p:cNvPr id="11269" name="Text Box 5"/>
          <p:cNvSpPr txBox="1">
            <a:spLocks noChangeArrowheads="1"/>
          </p:cNvSpPr>
          <p:nvPr/>
        </p:nvSpPr>
        <p:spPr bwMode="auto">
          <a:xfrm rot="-5400000">
            <a:off x="-3213894" y="3213894"/>
            <a:ext cx="6858001" cy="427037"/>
          </a:xfrm>
          <a:prstGeom prst="rect">
            <a:avLst/>
          </a:prstGeom>
          <a:solidFill>
            <a:srgbClr val="D2603C"/>
          </a:solidFill>
          <a:ln w="9525">
            <a:noFill/>
            <a:miter lim="800000"/>
            <a:headEnd/>
            <a:tailEnd/>
          </a:ln>
        </p:spPr>
        <p:txBody>
          <a:bodyPr>
            <a:spAutoFit/>
          </a:bodyPr>
          <a:lstStyle/>
          <a:p>
            <a:pPr algn="ctr"/>
            <a:r>
              <a:rPr lang="es-ES" sz="2200" b="0">
                <a:solidFill>
                  <a:schemeClr val="bg1"/>
                </a:solidFill>
              </a:rPr>
              <a:t>Innovation</a:t>
            </a:r>
            <a:endParaRPr lang="es-CR" sz="2200" b="0">
              <a:solidFill>
                <a:schemeClr val="bg1"/>
              </a:solidFill>
            </a:endParaRPr>
          </a:p>
        </p:txBody>
      </p:sp>
      <p:sp>
        <p:nvSpPr>
          <p:cNvPr id="11270" name="Text Box 6"/>
          <p:cNvSpPr txBox="1">
            <a:spLocks noChangeArrowheads="1"/>
          </p:cNvSpPr>
          <p:nvPr/>
        </p:nvSpPr>
        <p:spPr bwMode="auto">
          <a:xfrm>
            <a:off x="2117725" y="2251075"/>
            <a:ext cx="6035675" cy="457200"/>
          </a:xfrm>
          <a:prstGeom prst="rect">
            <a:avLst/>
          </a:prstGeom>
          <a:noFill/>
          <a:ln w="9525">
            <a:noFill/>
            <a:miter lim="800000"/>
            <a:headEnd/>
            <a:tailEnd/>
          </a:ln>
        </p:spPr>
        <p:txBody>
          <a:bodyPr>
            <a:spAutoFit/>
          </a:bodyPr>
          <a:lstStyle/>
          <a:p>
            <a:endParaRPr lang="es-ES" b="0">
              <a:solidFill>
                <a:schemeClr val="tx1"/>
              </a:solidFill>
            </a:endParaRPr>
          </a:p>
        </p:txBody>
      </p:sp>
      <p:sp>
        <p:nvSpPr>
          <p:cNvPr id="11271" name="Text Box 7"/>
          <p:cNvSpPr txBox="1">
            <a:spLocks noChangeArrowheads="1"/>
          </p:cNvSpPr>
          <p:nvPr/>
        </p:nvSpPr>
        <p:spPr bwMode="auto">
          <a:xfrm>
            <a:off x="762000" y="3522663"/>
            <a:ext cx="8001000" cy="3259137"/>
          </a:xfrm>
          <a:prstGeom prst="rect">
            <a:avLst/>
          </a:prstGeom>
          <a:noFill/>
          <a:ln w="9525">
            <a:noFill/>
            <a:miter lim="800000"/>
            <a:headEnd/>
            <a:tailEnd/>
          </a:ln>
        </p:spPr>
        <p:txBody>
          <a:bodyPr>
            <a:spAutoFit/>
          </a:bodyPr>
          <a:lstStyle/>
          <a:p>
            <a:r>
              <a:rPr lang="en-US" sz="2800">
                <a:solidFill>
                  <a:schemeClr val="tx1"/>
                </a:solidFill>
              </a:rPr>
              <a:t>Before</a:t>
            </a:r>
            <a:r>
              <a:rPr lang="en-US" sz="2800" b="0">
                <a:solidFill>
                  <a:schemeClr val="tx1"/>
                </a:solidFill>
              </a:rPr>
              <a:t> and </a:t>
            </a:r>
            <a:r>
              <a:rPr lang="en-US" sz="2800">
                <a:solidFill>
                  <a:schemeClr val="tx1"/>
                </a:solidFill>
              </a:rPr>
              <a:t>during</a:t>
            </a:r>
            <a:r>
              <a:rPr lang="en-US" sz="2800" b="0">
                <a:solidFill>
                  <a:schemeClr val="tx1"/>
                </a:solidFill>
              </a:rPr>
              <a:t> the process of the IBs</a:t>
            </a:r>
          </a:p>
          <a:p>
            <a:pPr algn="just" fontAlgn="t">
              <a:spcBef>
                <a:spcPct val="20000"/>
              </a:spcBef>
              <a:buFontTx/>
              <a:buChar char="•"/>
            </a:pPr>
            <a:r>
              <a:rPr lang="en-US" sz="2000" b="0">
                <a:solidFill>
                  <a:schemeClr val="tx1"/>
                </a:solidFill>
              </a:rPr>
              <a:t> To facilitate transfer of IBs, IKM will always:</a:t>
            </a:r>
          </a:p>
          <a:p>
            <a:pPr lvl="1" algn="just" fontAlgn="t">
              <a:spcBef>
                <a:spcPct val="20000"/>
              </a:spcBef>
              <a:buFontTx/>
              <a:buChar char="•"/>
            </a:pPr>
            <a:r>
              <a:rPr lang="en-US" sz="2000" b="0">
                <a:solidFill>
                  <a:schemeClr val="tx1"/>
                </a:solidFill>
              </a:rPr>
              <a:t>(i) bring in specialists from other MIF operational units into the projects it leads, and/or</a:t>
            </a:r>
          </a:p>
          <a:p>
            <a:pPr lvl="1" algn="just" fontAlgn="t">
              <a:spcBef>
                <a:spcPct val="20000"/>
              </a:spcBef>
              <a:buFontTx/>
              <a:buChar char="•"/>
            </a:pPr>
            <a:r>
              <a:rPr lang="en-US" sz="2000" b="0">
                <a:solidFill>
                  <a:schemeClr val="tx1"/>
                </a:solidFill>
              </a:rPr>
              <a:t>(ii) encourage MIF Specialists and the Country Offices to lead IKM pilot projects.</a:t>
            </a:r>
          </a:p>
          <a:p>
            <a:pPr algn="just" fontAlgn="t">
              <a:spcBef>
                <a:spcPct val="20000"/>
              </a:spcBef>
              <a:buFontTx/>
              <a:buChar char="•"/>
            </a:pPr>
            <a:r>
              <a:rPr lang="en-US" sz="2000" b="0">
                <a:solidFill>
                  <a:schemeClr val="tx1"/>
                </a:solidFill>
              </a:rPr>
              <a:t> IKM will test different approaches and methodologies in the pilot projects it leads to maximize learning opportunities.</a:t>
            </a:r>
          </a:p>
          <a:p>
            <a:pPr algn="just" fontAlgn="t">
              <a:spcBef>
                <a:spcPct val="20000"/>
              </a:spcBef>
              <a:buFontTx/>
              <a:buChar char="•"/>
            </a:pPr>
            <a:r>
              <a:rPr lang="en-US" sz="2000" b="0">
                <a:solidFill>
                  <a:schemeClr val="tx1"/>
                </a:solidFill>
              </a:rPr>
              <a:t> IKM will give priority to depth and quality over speed.</a:t>
            </a:r>
          </a:p>
        </p:txBody>
      </p:sp>
      <p:sp>
        <p:nvSpPr>
          <p:cNvPr id="11272" name="Text Box 9"/>
          <p:cNvSpPr txBox="1">
            <a:spLocks noChangeArrowheads="1"/>
          </p:cNvSpPr>
          <p:nvPr/>
        </p:nvSpPr>
        <p:spPr bwMode="auto">
          <a:xfrm>
            <a:off x="898525" y="1717675"/>
            <a:ext cx="184150" cy="457200"/>
          </a:xfrm>
          <a:prstGeom prst="rect">
            <a:avLst/>
          </a:prstGeom>
          <a:noFill/>
          <a:ln w="9525">
            <a:noFill/>
            <a:miter lim="800000"/>
            <a:headEnd/>
            <a:tailEnd/>
          </a:ln>
        </p:spPr>
        <p:txBody>
          <a:bodyPr wrap="none">
            <a:spAutoFit/>
          </a:bodyPr>
          <a:lstStyle/>
          <a:p>
            <a:endParaRPr lang="en-US"/>
          </a:p>
        </p:txBody>
      </p:sp>
      <p:sp>
        <p:nvSpPr>
          <p:cNvPr id="11274" name="Text Box 10"/>
          <p:cNvSpPr txBox="1">
            <a:spLocks noChangeArrowheads="1"/>
          </p:cNvSpPr>
          <p:nvPr/>
        </p:nvSpPr>
        <p:spPr bwMode="auto">
          <a:xfrm>
            <a:off x="762000" y="1565275"/>
            <a:ext cx="8153400" cy="1989138"/>
          </a:xfrm>
          <a:prstGeom prst="rect">
            <a:avLst/>
          </a:prstGeom>
          <a:noFill/>
          <a:ln w="9525">
            <a:noFill/>
            <a:miter lim="800000"/>
            <a:headEnd/>
            <a:tailEnd/>
          </a:ln>
          <a:effectLst/>
        </p:spPr>
        <p:txBody>
          <a:bodyPr>
            <a:spAutoFit/>
          </a:bodyPr>
          <a:lstStyle/>
          <a:p>
            <a:pPr>
              <a:defRPr/>
            </a:pPr>
            <a:r>
              <a:rPr lang="en-US" sz="2800">
                <a:solidFill>
                  <a:schemeClr val="tx1"/>
                </a:solidFill>
                <a:effectLst>
                  <a:outerShdw blurRad="38100" dist="38100" dir="2700000" algn="tl">
                    <a:srgbClr val="C0C0C0"/>
                  </a:outerShdw>
                </a:effectLst>
              </a:rPr>
              <a:t>What they are</a:t>
            </a:r>
          </a:p>
          <a:p>
            <a:pPr>
              <a:lnSpc>
                <a:spcPct val="30000"/>
              </a:lnSpc>
              <a:defRPr/>
            </a:pPr>
            <a:endParaRPr lang="en-US" sz="2800">
              <a:solidFill>
                <a:schemeClr val="tx1"/>
              </a:solidFill>
              <a:effectLst>
                <a:outerShdw blurRad="38100" dist="38100" dir="2700000" algn="tl">
                  <a:srgbClr val="C0C0C0"/>
                </a:outerShdw>
              </a:effectLst>
            </a:endParaRPr>
          </a:p>
          <a:p>
            <a:pPr>
              <a:buFontTx/>
              <a:buChar char="•"/>
              <a:defRPr/>
            </a:pPr>
            <a:r>
              <a:rPr lang="en-US" sz="2000" b="0">
                <a:solidFill>
                  <a:schemeClr val="tx1"/>
                </a:solidFill>
                <a:effectLst>
                  <a:outerShdw blurRad="38100" dist="38100" dir="2700000" algn="tl">
                    <a:srgbClr val="C0C0C0"/>
                  </a:outerShdw>
                </a:effectLst>
              </a:rPr>
              <a:t>Electronic compilation of relevant information to design and develop MIF projects within a given thematic area. </a:t>
            </a:r>
          </a:p>
          <a:p>
            <a:pPr>
              <a:lnSpc>
                <a:spcPct val="40000"/>
              </a:lnSpc>
              <a:buFontTx/>
              <a:buChar char="•"/>
              <a:defRPr/>
            </a:pPr>
            <a:endParaRPr lang="en-US" sz="2000" b="0">
              <a:solidFill>
                <a:schemeClr val="tx1"/>
              </a:solidFill>
              <a:effectLst>
                <a:outerShdw blurRad="38100" dist="38100" dir="2700000" algn="tl">
                  <a:srgbClr val="C0C0C0"/>
                </a:outerShdw>
              </a:effectLst>
            </a:endParaRPr>
          </a:p>
          <a:p>
            <a:pPr>
              <a:buFontTx/>
              <a:buChar char="•"/>
              <a:defRPr/>
            </a:pPr>
            <a:r>
              <a:rPr lang="en-US" sz="2000" b="0">
                <a:solidFill>
                  <a:schemeClr val="tx1"/>
                </a:solidFill>
                <a:effectLst>
                  <a:outerShdw blurRad="38100" dist="38100" dir="2700000" algn="tl">
                    <a:srgbClr val="C0C0C0"/>
                  </a:outerShdw>
                </a:effectLst>
              </a:rPr>
              <a:t>E-discussions with MIF specialists and outside experts using the new website section on New Ideas.</a:t>
            </a:r>
            <a:endParaRPr lang="en-US" sz="2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pic>
        <p:nvPicPr>
          <p:cNvPr id="12291" name="Picture 3" descr="MIF"/>
          <p:cNvPicPr>
            <a:picLocks noChangeAspect="1" noChangeArrowheads="1"/>
          </p:cNvPicPr>
          <p:nvPr/>
        </p:nvPicPr>
        <p:blipFill>
          <a:blip r:embed="rId3" cstate="print"/>
          <a:srcRect/>
          <a:stretch>
            <a:fillRect/>
          </a:stretch>
        </p:blipFill>
        <p:spPr bwMode="auto">
          <a:xfrm>
            <a:off x="381000" y="0"/>
            <a:ext cx="8763000" cy="968375"/>
          </a:xfrm>
          <a:prstGeom prst="rect">
            <a:avLst/>
          </a:prstGeom>
          <a:noFill/>
          <a:ln w="9525">
            <a:noFill/>
            <a:miter lim="800000"/>
            <a:headEnd/>
            <a:tailEnd/>
          </a:ln>
        </p:spPr>
      </p:pic>
      <p:sp>
        <p:nvSpPr>
          <p:cNvPr id="12292" name="Rectangle 4"/>
          <p:cNvSpPr>
            <a:spLocks noGrp="1" noChangeArrowheads="1"/>
          </p:cNvSpPr>
          <p:nvPr>
            <p:ph type="ctrTitle"/>
          </p:nvPr>
        </p:nvSpPr>
        <p:spPr>
          <a:xfrm>
            <a:off x="685800" y="990600"/>
            <a:ext cx="7924800" cy="838200"/>
          </a:xfrm>
        </p:spPr>
        <p:txBody>
          <a:bodyPr/>
          <a:lstStyle/>
          <a:p>
            <a:pPr eaLnBrk="1" hangingPunct="1"/>
            <a:r>
              <a:rPr lang="en-US" sz="3200" b="1" smtClean="0">
                <a:solidFill>
                  <a:srgbClr val="FF3300"/>
                </a:solidFill>
              </a:rPr>
              <a:t>Innovation Briefs: Considerations</a:t>
            </a:r>
            <a:r>
              <a:rPr lang="en-US" sz="3200" b="1" smtClean="0"/>
              <a:t> </a:t>
            </a:r>
            <a:r>
              <a:rPr lang="en-US" sz="3200" b="1" smtClean="0">
                <a:solidFill>
                  <a:srgbClr val="FF3300"/>
                </a:solidFill>
              </a:rPr>
              <a:t>(2)</a:t>
            </a:r>
          </a:p>
        </p:txBody>
      </p:sp>
      <p:sp>
        <p:nvSpPr>
          <p:cNvPr id="12293" name="Text Box 5"/>
          <p:cNvSpPr txBox="1">
            <a:spLocks noChangeArrowheads="1"/>
          </p:cNvSpPr>
          <p:nvPr/>
        </p:nvSpPr>
        <p:spPr bwMode="auto">
          <a:xfrm rot="-5400000">
            <a:off x="-3213894" y="3213894"/>
            <a:ext cx="6858001" cy="427037"/>
          </a:xfrm>
          <a:prstGeom prst="rect">
            <a:avLst/>
          </a:prstGeom>
          <a:solidFill>
            <a:srgbClr val="D2603C"/>
          </a:solidFill>
          <a:ln w="9525">
            <a:noFill/>
            <a:miter lim="800000"/>
            <a:headEnd/>
            <a:tailEnd/>
          </a:ln>
        </p:spPr>
        <p:txBody>
          <a:bodyPr>
            <a:spAutoFit/>
          </a:bodyPr>
          <a:lstStyle/>
          <a:p>
            <a:pPr algn="ctr"/>
            <a:r>
              <a:rPr lang="es-ES" sz="2200" b="0">
                <a:solidFill>
                  <a:schemeClr val="bg1"/>
                </a:solidFill>
              </a:rPr>
              <a:t>Innovation</a:t>
            </a:r>
            <a:endParaRPr lang="es-CR" sz="2200" b="0">
              <a:solidFill>
                <a:schemeClr val="bg1"/>
              </a:solidFill>
            </a:endParaRPr>
          </a:p>
        </p:txBody>
      </p:sp>
      <p:sp>
        <p:nvSpPr>
          <p:cNvPr id="12294" name="Text Box 6"/>
          <p:cNvSpPr txBox="1">
            <a:spLocks noChangeArrowheads="1"/>
          </p:cNvSpPr>
          <p:nvPr/>
        </p:nvSpPr>
        <p:spPr bwMode="auto">
          <a:xfrm>
            <a:off x="2117725" y="2251075"/>
            <a:ext cx="6035675" cy="457200"/>
          </a:xfrm>
          <a:prstGeom prst="rect">
            <a:avLst/>
          </a:prstGeom>
          <a:noFill/>
          <a:ln w="9525">
            <a:noFill/>
            <a:miter lim="800000"/>
            <a:headEnd/>
            <a:tailEnd/>
          </a:ln>
        </p:spPr>
        <p:txBody>
          <a:bodyPr>
            <a:spAutoFit/>
          </a:bodyPr>
          <a:lstStyle/>
          <a:p>
            <a:endParaRPr lang="es-ES" b="0">
              <a:solidFill>
                <a:schemeClr val="tx1"/>
              </a:solidFill>
            </a:endParaRPr>
          </a:p>
        </p:txBody>
      </p:sp>
      <p:sp>
        <p:nvSpPr>
          <p:cNvPr id="12295" name="Rectangle 7"/>
          <p:cNvSpPr>
            <a:spLocks noChangeArrowheads="1"/>
          </p:cNvSpPr>
          <p:nvPr/>
        </p:nvSpPr>
        <p:spPr bwMode="auto">
          <a:xfrm>
            <a:off x="838200" y="1981200"/>
            <a:ext cx="7924800" cy="4810125"/>
          </a:xfrm>
          <a:prstGeom prst="rect">
            <a:avLst/>
          </a:prstGeom>
          <a:noFill/>
          <a:ln w="9525">
            <a:noFill/>
            <a:miter lim="800000"/>
            <a:headEnd/>
            <a:tailEnd/>
          </a:ln>
        </p:spPr>
        <p:txBody>
          <a:bodyPr>
            <a:spAutoFit/>
          </a:bodyPr>
          <a:lstStyle/>
          <a:p>
            <a:r>
              <a:rPr lang="en-US" sz="2800">
                <a:solidFill>
                  <a:schemeClr val="tx1"/>
                </a:solidFill>
              </a:rPr>
              <a:t>After </a:t>
            </a:r>
            <a:r>
              <a:rPr lang="en-US" sz="2800" b="0">
                <a:solidFill>
                  <a:schemeClr val="tx1"/>
                </a:solidFill>
              </a:rPr>
              <a:t>the process of the IBs</a:t>
            </a:r>
          </a:p>
          <a:p>
            <a:pPr algn="ctr"/>
            <a:endParaRPr lang="es-ES" sz="1800" b="0">
              <a:solidFill>
                <a:schemeClr val="tx1"/>
              </a:solidFill>
            </a:endParaRPr>
          </a:p>
          <a:p>
            <a:pPr>
              <a:lnSpc>
                <a:spcPct val="80000"/>
              </a:lnSpc>
              <a:spcBef>
                <a:spcPct val="50000"/>
              </a:spcBef>
              <a:buFontTx/>
              <a:buChar char="•"/>
            </a:pPr>
            <a:r>
              <a:rPr lang="en-US" sz="2000" b="0">
                <a:solidFill>
                  <a:schemeClr val="tx1"/>
                </a:solidFill>
              </a:rPr>
              <a:t> </a:t>
            </a:r>
            <a:r>
              <a:rPr lang="en-US" b="0">
                <a:solidFill>
                  <a:schemeClr val="tx1"/>
                </a:solidFill>
              </a:rPr>
              <a:t>IKM stops leading the design and development of new pilot projects although it becomes advisor to the other MIF operational units.</a:t>
            </a:r>
          </a:p>
          <a:p>
            <a:pPr>
              <a:lnSpc>
                <a:spcPct val="80000"/>
              </a:lnSpc>
              <a:spcBef>
                <a:spcPct val="50000"/>
              </a:spcBef>
            </a:pPr>
            <a:endParaRPr lang="en-US" b="0">
              <a:solidFill>
                <a:schemeClr val="tx1"/>
              </a:solidFill>
            </a:endParaRPr>
          </a:p>
          <a:p>
            <a:pPr>
              <a:lnSpc>
                <a:spcPct val="80000"/>
              </a:lnSpc>
              <a:spcBef>
                <a:spcPct val="50000"/>
              </a:spcBef>
              <a:buFontTx/>
              <a:buChar char="•"/>
            </a:pPr>
            <a:r>
              <a:rPr lang="en-US" b="0">
                <a:solidFill>
                  <a:schemeClr val="tx1"/>
                </a:solidFill>
              </a:rPr>
              <a:t> The IB is submitted for approval to the MIF Policy POC.</a:t>
            </a:r>
          </a:p>
          <a:p>
            <a:pPr>
              <a:lnSpc>
                <a:spcPct val="80000"/>
              </a:lnSpc>
              <a:spcBef>
                <a:spcPct val="50000"/>
              </a:spcBef>
            </a:pPr>
            <a:endParaRPr lang="en-US" b="0">
              <a:solidFill>
                <a:schemeClr val="tx1"/>
              </a:solidFill>
            </a:endParaRPr>
          </a:p>
          <a:p>
            <a:pPr>
              <a:lnSpc>
                <a:spcPct val="80000"/>
              </a:lnSpc>
              <a:spcBef>
                <a:spcPct val="50000"/>
              </a:spcBef>
              <a:buFontTx/>
              <a:buChar char="•"/>
            </a:pPr>
            <a:r>
              <a:rPr lang="en-US" b="0">
                <a:solidFill>
                  <a:schemeClr val="tx1"/>
                </a:solidFill>
              </a:rPr>
              <a:t> The IB is formally presented to the MIF personnel (both at headquarters and country offices) and transferred in electronic format.</a:t>
            </a:r>
          </a:p>
          <a:p>
            <a:pPr>
              <a:lnSpc>
                <a:spcPct val="80000"/>
              </a:lnSpc>
              <a:spcBef>
                <a:spcPct val="50000"/>
              </a:spcBef>
            </a:pPr>
            <a:endParaRPr lang="es-ES" b="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pic>
        <p:nvPicPr>
          <p:cNvPr id="13315" name="Picture 3" descr="MIF"/>
          <p:cNvPicPr>
            <a:picLocks noChangeAspect="1" noChangeArrowheads="1"/>
          </p:cNvPicPr>
          <p:nvPr/>
        </p:nvPicPr>
        <p:blipFill>
          <a:blip r:embed="rId3" cstate="print"/>
          <a:srcRect/>
          <a:stretch>
            <a:fillRect/>
          </a:stretch>
        </p:blipFill>
        <p:spPr bwMode="auto">
          <a:xfrm>
            <a:off x="381000" y="0"/>
            <a:ext cx="8763000" cy="968375"/>
          </a:xfrm>
          <a:prstGeom prst="rect">
            <a:avLst/>
          </a:prstGeom>
          <a:noFill/>
          <a:ln w="9525">
            <a:noFill/>
            <a:miter lim="800000"/>
            <a:headEnd/>
            <a:tailEnd/>
          </a:ln>
        </p:spPr>
      </p:pic>
      <p:sp>
        <p:nvSpPr>
          <p:cNvPr id="13316" name="Rectangle 4"/>
          <p:cNvSpPr>
            <a:spLocks noGrp="1" noChangeArrowheads="1"/>
          </p:cNvSpPr>
          <p:nvPr>
            <p:ph type="ctrTitle"/>
          </p:nvPr>
        </p:nvSpPr>
        <p:spPr>
          <a:xfrm>
            <a:off x="990600" y="990600"/>
            <a:ext cx="7239000" cy="765175"/>
          </a:xfrm>
        </p:spPr>
        <p:txBody>
          <a:bodyPr/>
          <a:lstStyle/>
          <a:p>
            <a:pPr eaLnBrk="1" hangingPunct="1"/>
            <a:r>
              <a:rPr lang="en-US" sz="3200" b="1" smtClean="0">
                <a:solidFill>
                  <a:srgbClr val="FF3300"/>
                </a:solidFill>
              </a:rPr>
              <a:t>Innovation Briefs on…</a:t>
            </a:r>
          </a:p>
        </p:txBody>
      </p:sp>
      <p:sp>
        <p:nvSpPr>
          <p:cNvPr id="13317" name="Rectangle 5"/>
          <p:cNvSpPr>
            <a:spLocks noChangeArrowheads="1"/>
          </p:cNvSpPr>
          <p:nvPr/>
        </p:nvSpPr>
        <p:spPr bwMode="auto">
          <a:xfrm>
            <a:off x="685800" y="2667000"/>
            <a:ext cx="8458200" cy="457200"/>
          </a:xfrm>
          <a:prstGeom prst="rect">
            <a:avLst/>
          </a:prstGeom>
          <a:noFill/>
          <a:ln w="9525">
            <a:noFill/>
            <a:miter lim="800000"/>
            <a:headEnd/>
            <a:tailEnd/>
          </a:ln>
        </p:spPr>
        <p:txBody>
          <a:bodyPr>
            <a:spAutoFit/>
          </a:bodyPr>
          <a:lstStyle/>
          <a:p>
            <a:pPr algn="just">
              <a:buFontTx/>
              <a:buChar char="•"/>
            </a:pPr>
            <a:endParaRPr lang="es-ES" b="0">
              <a:solidFill>
                <a:schemeClr val="tx1"/>
              </a:solidFill>
            </a:endParaRPr>
          </a:p>
        </p:txBody>
      </p:sp>
      <p:sp>
        <p:nvSpPr>
          <p:cNvPr id="13318" name="Text Box 6"/>
          <p:cNvSpPr txBox="1">
            <a:spLocks noChangeArrowheads="1"/>
          </p:cNvSpPr>
          <p:nvPr/>
        </p:nvSpPr>
        <p:spPr bwMode="auto">
          <a:xfrm rot="-5400000">
            <a:off x="-3212306" y="3212306"/>
            <a:ext cx="6858000" cy="427038"/>
          </a:xfrm>
          <a:prstGeom prst="rect">
            <a:avLst/>
          </a:prstGeom>
          <a:solidFill>
            <a:srgbClr val="D2603C"/>
          </a:solidFill>
          <a:ln w="9525">
            <a:noFill/>
            <a:miter lim="800000"/>
            <a:headEnd/>
            <a:tailEnd/>
          </a:ln>
        </p:spPr>
        <p:txBody>
          <a:bodyPr>
            <a:spAutoFit/>
          </a:bodyPr>
          <a:lstStyle/>
          <a:p>
            <a:pPr algn="ctr"/>
            <a:r>
              <a:rPr lang="es-ES" sz="2200" b="0">
                <a:solidFill>
                  <a:schemeClr val="bg1"/>
                </a:solidFill>
              </a:rPr>
              <a:t>Innovation</a:t>
            </a:r>
            <a:endParaRPr lang="es-CR" sz="2200" b="0">
              <a:solidFill>
                <a:schemeClr val="bg1"/>
              </a:solidFill>
            </a:endParaRPr>
          </a:p>
        </p:txBody>
      </p:sp>
      <p:sp>
        <p:nvSpPr>
          <p:cNvPr id="13319" name="Rectangle 7"/>
          <p:cNvSpPr>
            <a:spLocks noChangeArrowheads="1"/>
          </p:cNvSpPr>
          <p:nvPr/>
        </p:nvSpPr>
        <p:spPr bwMode="auto">
          <a:xfrm>
            <a:off x="1219200" y="1752600"/>
            <a:ext cx="7010400" cy="5114925"/>
          </a:xfrm>
          <a:prstGeom prst="rect">
            <a:avLst/>
          </a:prstGeom>
          <a:noFill/>
          <a:ln w="9525">
            <a:noFill/>
            <a:miter lim="800000"/>
            <a:headEnd/>
            <a:tailEnd/>
          </a:ln>
        </p:spPr>
        <p:txBody>
          <a:bodyPr>
            <a:spAutoFit/>
          </a:bodyPr>
          <a:lstStyle/>
          <a:p>
            <a:pPr algn="ctr"/>
            <a:r>
              <a:rPr lang="en-US" b="0">
                <a:solidFill>
                  <a:schemeClr val="tx1"/>
                </a:solidFill>
              </a:rPr>
              <a:t>2007:</a:t>
            </a:r>
          </a:p>
          <a:p>
            <a:pPr>
              <a:buFontTx/>
              <a:buChar char="•"/>
            </a:pPr>
            <a:r>
              <a:rPr lang="en-US" b="0">
                <a:solidFill>
                  <a:schemeClr val="tx1"/>
                </a:solidFill>
              </a:rPr>
              <a:t>Competitiveness of family-owned businesses</a:t>
            </a:r>
          </a:p>
          <a:p>
            <a:pPr>
              <a:buFontTx/>
              <a:buChar char="•"/>
            </a:pPr>
            <a:r>
              <a:rPr lang="en-US" b="0">
                <a:solidFill>
                  <a:schemeClr val="tx1"/>
                </a:solidFill>
              </a:rPr>
              <a:t>Female entrepreneurship</a:t>
            </a:r>
          </a:p>
          <a:p>
            <a:pPr>
              <a:buFontTx/>
              <a:buChar char="•"/>
            </a:pPr>
            <a:r>
              <a:rPr lang="en-US" b="0">
                <a:solidFill>
                  <a:schemeClr val="tx1"/>
                </a:solidFill>
              </a:rPr>
              <a:t>Promotion industrial cooperatives</a:t>
            </a:r>
          </a:p>
          <a:p>
            <a:pPr>
              <a:buFontTx/>
              <a:buChar char="•"/>
            </a:pPr>
            <a:r>
              <a:rPr lang="en-US" b="0">
                <a:solidFill>
                  <a:schemeClr val="tx1"/>
                </a:solidFill>
              </a:rPr>
              <a:t>Financial sector self-regulation</a:t>
            </a:r>
          </a:p>
          <a:p>
            <a:endParaRPr lang="en-US" b="0">
              <a:solidFill>
                <a:schemeClr val="tx1"/>
              </a:solidFill>
            </a:endParaRPr>
          </a:p>
          <a:p>
            <a:pPr algn="ctr"/>
            <a:r>
              <a:rPr lang="en-US" b="0">
                <a:solidFill>
                  <a:schemeClr val="tx1"/>
                </a:solidFill>
              </a:rPr>
              <a:t>2008:</a:t>
            </a:r>
          </a:p>
          <a:p>
            <a:pPr>
              <a:buFontTx/>
              <a:buChar char="•"/>
            </a:pPr>
            <a:r>
              <a:rPr lang="en-US" b="0">
                <a:solidFill>
                  <a:schemeClr val="tx1"/>
                </a:solidFill>
              </a:rPr>
              <a:t>Financing of human capital</a:t>
            </a:r>
          </a:p>
          <a:p>
            <a:pPr>
              <a:lnSpc>
                <a:spcPct val="120000"/>
              </a:lnSpc>
              <a:buFontTx/>
              <a:buChar char="•"/>
            </a:pPr>
            <a:r>
              <a:rPr lang="en-US" b="0">
                <a:solidFill>
                  <a:schemeClr val="tx1"/>
                </a:solidFill>
              </a:rPr>
              <a:t>Anticorruption</a:t>
            </a:r>
          </a:p>
          <a:p>
            <a:pPr>
              <a:lnSpc>
                <a:spcPct val="120000"/>
              </a:lnSpc>
              <a:buFontTx/>
              <a:buChar char="•"/>
            </a:pPr>
            <a:r>
              <a:rPr lang="en-US" b="0">
                <a:solidFill>
                  <a:schemeClr val="tx1"/>
                </a:solidFill>
              </a:rPr>
              <a:t>Cultural industries</a:t>
            </a:r>
          </a:p>
          <a:p>
            <a:pPr>
              <a:lnSpc>
                <a:spcPct val="120000"/>
              </a:lnSpc>
              <a:buFontTx/>
              <a:buChar char="•"/>
            </a:pPr>
            <a:r>
              <a:rPr lang="en-US" b="0">
                <a:solidFill>
                  <a:schemeClr val="tx1"/>
                </a:solidFill>
              </a:rPr>
              <a:t>Intellectual property</a:t>
            </a:r>
          </a:p>
          <a:p>
            <a:pPr>
              <a:buFontTx/>
              <a:buChar char="•"/>
            </a:pPr>
            <a:r>
              <a:rPr lang="en-US" b="0">
                <a:solidFill>
                  <a:schemeClr val="tx1"/>
                </a:solidFill>
                <a:cs typeface="Times New Roman" pitchFamily="18" charset="0"/>
              </a:rPr>
              <a:t>Enterprise failure and start-ups</a:t>
            </a:r>
            <a:endParaRPr lang="en-US" b="0">
              <a:solidFill>
                <a:schemeClr val="tx1"/>
              </a:solidFill>
            </a:endParaRPr>
          </a:p>
          <a:p>
            <a:endParaRPr lang="en-US" b="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pic>
        <p:nvPicPr>
          <p:cNvPr id="14339" name="Picture 3" descr="MIF"/>
          <p:cNvPicPr>
            <a:picLocks noChangeAspect="1" noChangeArrowheads="1"/>
          </p:cNvPicPr>
          <p:nvPr/>
        </p:nvPicPr>
        <p:blipFill>
          <a:blip r:embed="rId3" cstate="print"/>
          <a:srcRect/>
          <a:stretch>
            <a:fillRect/>
          </a:stretch>
        </p:blipFill>
        <p:spPr bwMode="auto">
          <a:xfrm>
            <a:off x="381000" y="0"/>
            <a:ext cx="8763000" cy="968375"/>
          </a:xfrm>
          <a:prstGeom prst="rect">
            <a:avLst/>
          </a:prstGeom>
          <a:noFill/>
          <a:ln w="9525">
            <a:noFill/>
            <a:miter lim="800000"/>
            <a:headEnd/>
            <a:tailEnd/>
          </a:ln>
        </p:spPr>
      </p:pic>
      <p:sp>
        <p:nvSpPr>
          <p:cNvPr id="14340" name="Rectangle 4"/>
          <p:cNvSpPr>
            <a:spLocks noGrp="1" noChangeArrowheads="1"/>
          </p:cNvSpPr>
          <p:nvPr>
            <p:ph type="ctrTitle"/>
          </p:nvPr>
        </p:nvSpPr>
        <p:spPr>
          <a:xfrm>
            <a:off x="457200" y="987425"/>
            <a:ext cx="8610600" cy="1069975"/>
          </a:xfrm>
        </p:spPr>
        <p:txBody>
          <a:bodyPr/>
          <a:lstStyle/>
          <a:p>
            <a:pPr eaLnBrk="1" hangingPunct="1"/>
            <a:r>
              <a:rPr lang="en-US" sz="3200" b="1" smtClean="0">
                <a:solidFill>
                  <a:srgbClr val="FF3300"/>
                </a:solidFill>
              </a:rPr>
              <a:t>What do we expect from the COFs?</a:t>
            </a:r>
          </a:p>
        </p:txBody>
      </p:sp>
      <p:sp>
        <p:nvSpPr>
          <p:cNvPr id="14341" name="Rectangle 5"/>
          <p:cNvSpPr>
            <a:spLocks noChangeArrowheads="1"/>
          </p:cNvSpPr>
          <p:nvPr/>
        </p:nvSpPr>
        <p:spPr bwMode="auto">
          <a:xfrm>
            <a:off x="685800" y="2667000"/>
            <a:ext cx="8458200" cy="457200"/>
          </a:xfrm>
          <a:prstGeom prst="rect">
            <a:avLst/>
          </a:prstGeom>
          <a:noFill/>
          <a:ln w="9525">
            <a:noFill/>
            <a:miter lim="800000"/>
            <a:headEnd/>
            <a:tailEnd/>
          </a:ln>
        </p:spPr>
        <p:txBody>
          <a:bodyPr>
            <a:spAutoFit/>
          </a:bodyPr>
          <a:lstStyle/>
          <a:p>
            <a:pPr algn="just">
              <a:buFontTx/>
              <a:buChar char="•"/>
            </a:pPr>
            <a:endParaRPr lang="es-ES" b="0">
              <a:solidFill>
                <a:schemeClr val="tx1"/>
              </a:solidFill>
            </a:endParaRPr>
          </a:p>
        </p:txBody>
      </p:sp>
      <p:sp>
        <p:nvSpPr>
          <p:cNvPr id="14342" name="Text Box 6"/>
          <p:cNvSpPr txBox="1">
            <a:spLocks noChangeArrowheads="1"/>
          </p:cNvSpPr>
          <p:nvPr/>
        </p:nvSpPr>
        <p:spPr bwMode="auto">
          <a:xfrm rot="-5400000">
            <a:off x="-3212306" y="3212306"/>
            <a:ext cx="6858000" cy="427038"/>
          </a:xfrm>
          <a:prstGeom prst="rect">
            <a:avLst/>
          </a:prstGeom>
          <a:solidFill>
            <a:srgbClr val="D2603C"/>
          </a:solidFill>
          <a:ln w="9525">
            <a:noFill/>
            <a:miter lim="800000"/>
            <a:headEnd/>
            <a:tailEnd/>
          </a:ln>
        </p:spPr>
        <p:txBody>
          <a:bodyPr>
            <a:spAutoFit/>
          </a:bodyPr>
          <a:lstStyle/>
          <a:p>
            <a:pPr algn="ctr"/>
            <a:r>
              <a:rPr lang="es-ES" sz="2200" b="0">
                <a:solidFill>
                  <a:schemeClr val="bg1"/>
                </a:solidFill>
              </a:rPr>
              <a:t>Innovation</a:t>
            </a:r>
            <a:endParaRPr lang="es-CR" sz="2200" b="0">
              <a:solidFill>
                <a:schemeClr val="bg1"/>
              </a:solidFill>
            </a:endParaRPr>
          </a:p>
        </p:txBody>
      </p:sp>
      <p:sp>
        <p:nvSpPr>
          <p:cNvPr id="14343" name="Rectangle 7"/>
          <p:cNvSpPr>
            <a:spLocks noChangeArrowheads="1"/>
          </p:cNvSpPr>
          <p:nvPr/>
        </p:nvSpPr>
        <p:spPr bwMode="auto">
          <a:xfrm>
            <a:off x="685800" y="2209800"/>
            <a:ext cx="8001000" cy="3786188"/>
          </a:xfrm>
          <a:prstGeom prst="rect">
            <a:avLst/>
          </a:prstGeom>
          <a:noFill/>
          <a:ln w="9525">
            <a:noFill/>
            <a:miter lim="800000"/>
            <a:headEnd/>
            <a:tailEnd/>
          </a:ln>
        </p:spPr>
        <p:txBody>
          <a:bodyPr>
            <a:spAutoFit/>
          </a:bodyPr>
          <a:lstStyle/>
          <a:p>
            <a:pPr algn="just">
              <a:buFontTx/>
              <a:buChar char="•"/>
            </a:pPr>
            <a:r>
              <a:rPr lang="en-US" b="0">
                <a:solidFill>
                  <a:schemeClr val="tx1"/>
                </a:solidFill>
              </a:rPr>
              <a:t> Referring new thematic areas;</a:t>
            </a:r>
          </a:p>
          <a:p>
            <a:pPr algn="just"/>
            <a:endParaRPr lang="en-US" b="0">
              <a:solidFill>
                <a:schemeClr val="tx1"/>
              </a:solidFill>
            </a:endParaRPr>
          </a:p>
          <a:p>
            <a:pPr algn="just">
              <a:buFontTx/>
              <a:buChar char="•"/>
            </a:pPr>
            <a:r>
              <a:rPr lang="en-US" b="0">
                <a:solidFill>
                  <a:schemeClr val="tx1"/>
                </a:solidFill>
              </a:rPr>
              <a:t> Assessing feasibility of areas and in the institutional mapping in their countries; </a:t>
            </a:r>
          </a:p>
          <a:p>
            <a:pPr algn="just"/>
            <a:endParaRPr lang="en-US" b="0">
              <a:solidFill>
                <a:schemeClr val="tx1"/>
              </a:solidFill>
            </a:endParaRPr>
          </a:p>
          <a:p>
            <a:pPr algn="just">
              <a:buFontTx/>
              <a:buChar char="•"/>
            </a:pPr>
            <a:r>
              <a:rPr lang="en-US" b="0">
                <a:solidFill>
                  <a:schemeClr val="tx1"/>
                </a:solidFill>
              </a:rPr>
              <a:t> LEADING projects within approved IBs,</a:t>
            </a:r>
          </a:p>
          <a:p>
            <a:pPr algn="just"/>
            <a:endParaRPr lang="en-US" b="0">
              <a:solidFill>
                <a:schemeClr val="tx1"/>
              </a:solidFill>
            </a:endParaRPr>
          </a:p>
          <a:p>
            <a:pPr algn="just">
              <a:buFontTx/>
              <a:buChar char="•"/>
            </a:pPr>
            <a:r>
              <a:rPr lang="en-US" b="0">
                <a:solidFill>
                  <a:schemeClr val="tx1"/>
                </a:solidFill>
              </a:rPr>
              <a:t> LEADING the Innovation Cycle,</a:t>
            </a:r>
          </a:p>
          <a:p>
            <a:pPr algn="just">
              <a:buFontTx/>
              <a:buChar char="•"/>
            </a:pPr>
            <a:endParaRPr lang="en-US" b="0">
              <a:solidFill>
                <a:schemeClr val="tx1"/>
              </a:solidFill>
            </a:endParaRPr>
          </a:p>
          <a:p>
            <a:pPr algn="just">
              <a:buFontTx/>
              <a:buChar char="•"/>
            </a:pPr>
            <a:r>
              <a:rPr lang="en-US" b="0">
                <a:solidFill>
                  <a:schemeClr val="tx1"/>
                </a:solidFill>
              </a:rPr>
              <a:t>PARTICIPATE in the E-discussions,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pic>
        <p:nvPicPr>
          <p:cNvPr id="15363" name="Picture 3" descr="MIF"/>
          <p:cNvPicPr>
            <a:picLocks noChangeAspect="1" noChangeArrowheads="1"/>
          </p:cNvPicPr>
          <p:nvPr/>
        </p:nvPicPr>
        <p:blipFill>
          <a:blip r:embed="rId3" cstate="print"/>
          <a:srcRect/>
          <a:stretch>
            <a:fillRect/>
          </a:stretch>
        </p:blipFill>
        <p:spPr bwMode="auto">
          <a:xfrm>
            <a:off x="381000" y="0"/>
            <a:ext cx="8763000" cy="968375"/>
          </a:xfrm>
          <a:prstGeom prst="rect">
            <a:avLst/>
          </a:prstGeom>
          <a:noFill/>
          <a:ln w="9525">
            <a:noFill/>
            <a:miter lim="800000"/>
            <a:headEnd/>
            <a:tailEnd/>
          </a:ln>
        </p:spPr>
      </p:pic>
      <p:sp>
        <p:nvSpPr>
          <p:cNvPr id="15364" name="Rectangle 4"/>
          <p:cNvSpPr>
            <a:spLocks noGrp="1" noChangeArrowheads="1"/>
          </p:cNvSpPr>
          <p:nvPr>
            <p:ph type="ctrTitle"/>
          </p:nvPr>
        </p:nvSpPr>
        <p:spPr>
          <a:xfrm>
            <a:off x="457200" y="990600"/>
            <a:ext cx="8610600" cy="1069975"/>
          </a:xfrm>
        </p:spPr>
        <p:txBody>
          <a:bodyPr/>
          <a:lstStyle/>
          <a:p>
            <a:pPr eaLnBrk="1" hangingPunct="1"/>
            <a:r>
              <a:rPr lang="en-US" sz="3600" b="1" smtClean="0">
                <a:solidFill>
                  <a:srgbClr val="FF3300"/>
                </a:solidFill>
              </a:rPr>
              <a:t>Resources? The PAI</a:t>
            </a:r>
          </a:p>
        </p:txBody>
      </p:sp>
      <p:sp>
        <p:nvSpPr>
          <p:cNvPr id="15365" name="Rectangle 5"/>
          <p:cNvSpPr>
            <a:spLocks noChangeArrowheads="1"/>
          </p:cNvSpPr>
          <p:nvPr/>
        </p:nvSpPr>
        <p:spPr bwMode="auto">
          <a:xfrm>
            <a:off x="533400" y="2057400"/>
            <a:ext cx="8458200" cy="4154488"/>
          </a:xfrm>
          <a:prstGeom prst="rect">
            <a:avLst/>
          </a:prstGeom>
          <a:noFill/>
          <a:ln w="9525">
            <a:noFill/>
            <a:miter lim="800000"/>
            <a:headEnd/>
            <a:tailEnd/>
          </a:ln>
        </p:spPr>
        <p:txBody>
          <a:bodyPr>
            <a:spAutoFit/>
          </a:bodyPr>
          <a:lstStyle/>
          <a:p>
            <a:pPr algn="just"/>
            <a:r>
              <a:rPr lang="en-US" b="0">
                <a:solidFill>
                  <a:schemeClr val="tx1"/>
                </a:solidFill>
                <a:latin typeface="TimesNewRoman" charset="0"/>
              </a:rPr>
              <a:t> Consultancy facility available from Spain to:</a:t>
            </a:r>
          </a:p>
          <a:p>
            <a:pPr algn="just">
              <a:buFontTx/>
              <a:buChar char="•"/>
            </a:pPr>
            <a:endParaRPr lang="en-US" b="0">
              <a:solidFill>
                <a:schemeClr val="tx1"/>
              </a:solidFill>
              <a:latin typeface="TimesNewRoman" charset="0"/>
            </a:endParaRPr>
          </a:p>
          <a:p>
            <a:pPr lvl="1" algn="just">
              <a:buFontTx/>
              <a:buChar char="•"/>
            </a:pPr>
            <a:r>
              <a:rPr lang="en-US" b="0">
                <a:solidFill>
                  <a:schemeClr val="tx1"/>
                </a:solidFill>
                <a:latin typeface="TimesNewRoman" charset="0"/>
              </a:rPr>
              <a:t> Promote innovation in MIF’s activities, leading to new projects.</a:t>
            </a:r>
          </a:p>
          <a:p>
            <a:pPr lvl="1" algn="just">
              <a:buFontTx/>
              <a:buChar char="•"/>
            </a:pPr>
            <a:endParaRPr lang="en-US" b="0">
              <a:solidFill>
                <a:schemeClr val="tx1"/>
              </a:solidFill>
              <a:latin typeface="TimesNewRoman" charset="0"/>
            </a:endParaRPr>
          </a:p>
          <a:p>
            <a:pPr lvl="1" algn="just">
              <a:buFontTx/>
              <a:buChar char="•"/>
            </a:pPr>
            <a:r>
              <a:rPr lang="en-US" b="0">
                <a:solidFill>
                  <a:schemeClr val="tx1"/>
                </a:solidFill>
                <a:latin typeface="TimesNewRoman" charset="0"/>
              </a:rPr>
              <a:t>Identify, organize, disseminate success stories that can be replicated and upscaled.</a:t>
            </a:r>
          </a:p>
          <a:p>
            <a:endParaRPr lang="en-US" b="0">
              <a:solidFill>
                <a:schemeClr val="tx1"/>
              </a:solidFill>
              <a:latin typeface="TimesNewRoman" charset="0"/>
            </a:endParaRPr>
          </a:p>
          <a:p>
            <a:endParaRPr lang="en-US" b="0">
              <a:solidFill>
                <a:schemeClr val="tx1"/>
              </a:solidFill>
              <a:latin typeface="TimesNewRoman" charset="0"/>
            </a:endParaRPr>
          </a:p>
          <a:p>
            <a:pPr algn="just"/>
            <a:r>
              <a:rPr lang="en-US" b="0">
                <a:solidFill>
                  <a:schemeClr val="tx1"/>
                </a:solidFill>
                <a:latin typeface="TimesNewRoman" charset="0"/>
              </a:rPr>
              <a:t> Funding: 1,250,000 Euros, with an average of 60,000 Euros for each consultancy.</a:t>
            </a:r>
          </a:p>
        </p:txBody>
      </p:sp>
      <p:sp>
        <p:nvSpPr>
          <p:cNvPr id="15366" name="Text Box 6"/>
          <p:cNvSpPr txBox="1">
            <a:spLocks noChangeArrowheads="1"/>
          </p:cNvSpPr>
          <p:nvPr/>
        </p:nvSpPr>
        <p:spPr bwMode="auto">
          <a:xfrm rot="-5400000">
            <a:off x="-3212306" y="3212306"/>
            <a:ext cx="6858000" cy="427038"/>
          </a:xfrm>
          <a:prstGeom prst="rect">
            <a:avLst/>
          </a:prstGeom>
          <a:solidFill>
            <a:srgbClr val="D2603C"/>
          </a:solidFill>
          <a:ln w="9525">
            <a:noFill/>
            <a:miter lim="800000"/>
            <a:headEnd/>
            <a:tailEnd/>
          </a:ln>
        </p:spPr>
        <p:txBody>
          <a:bodyPr>
            <a:spAutoFit/>
          </a:bodyPr>
          <a:lstStyle/>
          <a:p>
            <a:pPr algn="ctr"/>
            <a:r>
              <a:rPr lang="es-ES" sz="2200" b="0">
                <a:solidFill>
                  <a:schemeClr val="bg1"/>
                </a:solidFill>
              </a:rPr>
              <a:t>Innovation</a:t>
            </a:r>
            <a:endParaRPr lang="es-CR" sz="2200" b="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12725" y="0"/>
            <a:ext cx="930275" cy="457200"/>
          </a:xfrm>
          <a:prstGeom prst="rect">
            <a:avLst/>
          </a:prstGeom>
          <a:noFill/>
          <a:ln w="9525">
            <a:noFill/>
            <a:miter lim="800000"/>
            <a:headEnd/>
            <a:tailEnd/>
          </a:ln>
        </p:spPr>
        <p:txBody>
          <a:bodyPr>
            <a:spAutoFit/>
          </a:bodyPr>
          <a:lstStyle/>
          <a:p>
            <a:endParaRPr lang="es-ES" b="0">
              <a:solidFill>
                <a:schemeClr val="tx1"/>
              </a:solidFill>
            </a:endParaRPr>
          </a:p>
        </p:txBody>
      </p:sp>
      <p:grpSp>
        <p:nvGrpSpPr>
          <p:cNvPr id="16387" name="Group 4"/>
          <p:cNvGrpSpPr>
            <a:grpSpLocks/>
          </p:cNvGrpSpPr>
          <p:nvPr/>
        </p:nvGrpSpPr>
        <p:grpSpPr bwMode="auto">
          <a:xfrm>
            <a:off x="1236663" y="1444625"/>
            <a:ext cx="6670675" cy="4652963"/>
            <a:chOff x="0" y="2931"/>
            <a:chExt cx="4202" cy="2931"/>
          </a:xfrm>
        </p:grpSpPr>
        <p:sp>
          <p:nvSpPr>
            <p:cNvPr id="16392" name="Rectangle 5"/>
            <p:cNvSpPr>
              <a:spLocks noChangeArrowheads="1"/>
            </p:cNvSpPr>
            <p:nvPr/>
          </p:nvSpPr>
          <p:spPr bwMode="auto">
            <a:xfrm>
              <a:off x="0" y="2931"/>
              <a:ext cx="4202" cy="2931"/>
            </a:xfrm>
            <a:prstGeom prst="rect">
              <a:avLst/>
            </a:prstGeom>
            <a:noFill/>
            <a:ln w="9525">
              <a:noFill/>
              <a:miter lim="800000"/>
              <a:headEnd/>
              <a:tailEnd/>
            </a:ln>
          </p:spPr>
          <p:txBody>
            <a:bodyPr>
              <a:spAutoFit/>
            </a:bodyPr>
            <a:lstStyle/>
            <a:p>
              <a:endParaRPr lang="es-ES" b="0">
                <a:solidFill>
                  <a:schemeClr val="tx1"/>
                </a:solidFill>
              </a:endParaRPr>
            </a:p>
          </p:txBody>
        </p:sp>
        <p:grpSp>
          <p:nvGrpSpPr>
            <p:cNvPr id="16393" name="Group 6"/>
            <p:cNvGrpSpPr>
              <a:grpSpLocks/>
            </p:cNvGrpSpPr>
            <p:nvPr/>
          </p:nvGrpSpPr>
          <p:grpSpPr bwMode="auto">
            <a:xfrm>
              <a:off x="0" y="2931"/>
              <a:ext cx="1384" cy="634"/>
              <a:chOff x="0" y="2931"/>
              <a:chExt cx="1384" cy="634"/>
            </a:xfrm>
          </p:grpSpPr>
          <p:sp>
            <p:nvSpPr>
              <p:cNvPr id="16394" name="Rectangle 7"/>
              <p:cNvSpPr>
                <a:spLocks noChangeArrowheads="1"/>
              </p:cNvSpPr>
              <p:nvPr/>
            </p:nvSpPr>
            <p:spPr bwMode="auto">
              <a:xfrm>
                <a:off x="0" y="2931"/>
                <a:ext cx="1384" cy="0"/>
              </a:xfrm>
              <a:prstGeom prst="rect">
                <a:avLst/>
              </a:prstGeom>
              <a:noFill/>
              <a:ln w="9525">
                <a:noFill/>
                <a:miter lim="800000"/>
                <a:headEnd/>
                <a:tailEnd/>
              </a:ln>
            </p:spPr>
            <p:txBody>
              <a:bodyPr>
                <a:spAutoFit/>
              </a:bodyPr>
              <a:lstStyle/>
              <a:p>
                <a:endParaRPr lang="es-ES" b="0">
                  <a:solidFill>
                    <a:schemeClr val="tx1"/>
                  </a:solidFill>
                </a:endParaRPr>
              </a:p>
            </p:txBody>
          </p:sp>
          <p:sp>
            <p:nvSpPr>
              <p:cNvPr id="16395" name="Rectangle 8"/>
              <p:cNvSpPr>
                <a:spLocks noChangeArrowheads="1"/>
              </p:cNvSpPr>
              <p:nvPr/>
            </p:nvSpPr>
            <p:spPr bwMode="auto">
              <a:xfrm>
                <a:off x="0" y="2931"/>
                <a:ext cx="1384" cy="634"/>
              </a:xfrm>
              <a:prstGeom prst="rect">
                <a:avLst/>
              </a:prstGeom>
              <a:noFill/>
              <a:ln w="9525">
                <a:noFill/>
                <a:miter lim="800000"/>
                <a:headEnd/>
                <a:tailEnd/>
              </a:ln>
            </p:spPr>
            <p:txBody>
              <a:bodyPr anchor="b"/>
              <a:lstStyle/>
              <a:p>
                <a:r>
                  <a:rPr lang="es-CR" b="0">
                    <a:solidFill>
                      <a:schemeClr val="tx1"/>
                    </a:solidFill>
                  </a:rPr>
                  <a:t>  </a:t>
                </a:r>
                <a:r>
                  <a:rPr lang="es-CR" sz="3600" b="0">
                    <a:solidFill>
                      <a:schemeClr val="tx1"/>
                    </a:solidFill>
                  </a:rPr>
                  <a:t> </a:t>
                </a:r>
                <a:r>
                  <a:rPr lang="es-CR" b="0">
                    <a:solidFill>
                      <a:schemeClr val="tx1"/>
                    </a:solidFill>
                  </a:rPr>
                  <a:t>                                                                                 </a:t>
                </a:r>
              </a:p>
            </p:txBody>
          </p:sp>
        </p:grpSp>
      </p:grpSp>
      <p:sp>
        <p:nvSpPr>
          <p:cNvPr id="16388" name="Text Box 10"/>
          <p:cNvSpPr txBox="1">
            <a:spLocks noChangeArrowheads="1"/>
          </p:cNvSpPr>
          <p:nvPr/>
        </p:nvSpPr>
        <p:spPr bwMode="auto">
          <a:xfrm rot="-5400000">
            <a:off x="-3198813" y="3198813"/>
            <a:ext cx="6858001" cy="457200"/>
          </a:xfrm>
          <a:prstGeom prst="rect">
            <a:avLst/>
          </a:prstGeom>
          <a:solidFill>
            <a:srgbClr val="D2603C"/>
          </a:solidFill>
          <a:ln w="9525">
            <a:noFill/>
            <a:miter lim="800000"/>
            <a:headEnd/>
            <a:tailEnd/>
          </a:ln>
        </p:spPr>
        <p:txBody>
          <a:bodyPr>
            <a:spAutoFit/>
          </a:bodyPr>
          <a:lstStyle/>
          <a:p>
            <a:pPr algn="ctr"/>
            <a:r>
              <a:rPr lang="es-ES" b="0">
                <a:solidFill>
                  <a:schemeClr val="bg1"/>
                </a:solidFill>
              </a:rPr>
              <a:t>Knowledge Management</a:t>
            </a:r>
            <a:endParaRPr lang="es-CR" b="0">
              <a:solidFill>
                <a:schemeClr val="bg1"/>
              </a:solidFill>
            </a:endParaRPr>
          </a:p>
        </p:txBody>
      </p:sp>
      <p:pic>
        <p:nvPicPr>
          <p:cNvPr id="16389" name="Picture 11" descr="MIF"/>
          <p:cNvPicPr>
            <a:picLocks noChangeAspect="1" noChangeArrowheads="1"/>
          </p:cNvPicPr>
          <p:nvPr/>
        </p:nvPicPr>
        <p:blipFill>
          <a:blip r:embed="rId3" cstate="print"/>
          <a:srcRect/>
          <a:stretch>
            <a:fillRect/>
          </a:stretch>
        </p:blipFill>
        <p:spPr bwMode="auto">
          <a:xfrm>
            <a:off x="457200" y="0"/>
            <a:ext cx="8686800" cy="960438"/>
          </a:xfrm>
          <a:prstGeom prst="rect">
            <a:avLst/>
          </a:prstGeom>
          <a:noFill/>
          <a:ln w="9525">
            <a:noFill/>
            <a:miter lim="800000"/>
            <a:headEnd/>
            <a:tailEnd/>
          </a:ln>
        </p:spPr>
      </p:pic>
      <p:sp>
        <p:nvSpPr>
          <p:cNvPr id="16390" name="Title 11"/>
          <p:cNvSpPr>
            <a:spLocks noGrp="1"/>
          </p:cNvSpPr>
          <p:nvPr>
            <p:ph type="ctrTitle"/>
          </p:nvPr>
        </p:nvSpPr>
        <p:spPr>
          <a:xfrm>
            <a:off x="685800" y="1676400"/>
            <a:ext cx="8153400" cy="4800600"/>
          </a:xfrm>
        </p:spPr>
        <p:txBody>
          <a:bodyPr/>
          <a:lstStyle/>
          <a:p>
            <a:pPr algn="l"/>
            <a:r>
              <a:rPr lang="en-US" sz="2400" smtClean="0"/>
              <a:t>Establishes that the </a:t>
            </a:r>
            <a:r>
              <a:rPr lang="en-US" sz="2400" b="1" smtClean="0">
                <a:solidFill>
                  <a:srgbClr val="FF0000"/>
                </a:solidFill>
              </a:rPr>
              <a:t>MIF will share knowledge </a:t>
            </a:r>
            <a:r>
              <a:rPr lang="en-US" sz="2400" smtClean="0"/>
              <a:t>that assists the private sector</a:t>
            </a:r>
            <a:br>
              <a:rPr lang="en-US" sz="2400" smtClean="0"/>
            </a:br>
            <a:r>
              <a:rPr lang="en-US" sz="2400" smtClean="0"/>
              <a:t/>
            </a:r>
            <a:br>
              <a:rPr lang="en-US" sz="2400" smtClean="0"/>
            </a:br>
            <a:r>
              <a:rPr lang="en-US" sz="2400" b="1" smtClean="0">
                <a:solidFill>
                  <a:srgbClr val="FF0000"/>
                </a:solidFill>
              </a:rPr>
              <a:t>Operations</a:t>
            </a:r>
            <a:r>
              <a:rPr lang="en-US" sz="2400" smtClean="0"/>
              <a:t> may be directed at </a:t>
            </a:r>
            <a:r>
              <a:rPr lang="en-US" sz="2400" b="1" smtClean="0">
                <a:solidFill>
                  <a:srgbClr val="FF0000"/>
                </a:solidFill>
              </a:rPr>
              <a:t>sharing knowledge </a:t>
            </a:r>
            <a:r>
              <a:rPr lang="en-US" sz="2400" smtClean="0"/>
              <a:t>and lessons learned from its initiatives</a:t>
            </a:r>
            <a:br>
              <a:rPr lang="en-US" sz="2400" smtClean="0"/>
            </a:br>
            <a:r>
              <a:rPr lang="en-US" sz="2400" smtClean="0"/>
              <a:t/>
            </a:r>
            <a:br>
              <a:rPr lang="en-US" sz="2400" smtClean="0"/>
            </a:br>
            <a:r>
              <a:rPr lang="en-US" sz="2400" smtClean="0"/>
              <a:t>MIF development </a:t>
            </a:r>
            <a:r>
              <a:rPr lang="en-US" sz="2400" b="1" smtClean="0">
                <a:solidFill>
                  <a:srgbClr val="FF0000"/>
                </a:solidFill>
              </a:rPr>
              <a:t>impact may be measured by its ability to publicly disseminate lessons </a:t>
            </a:r>
            <a:r>
              <a:rPr lang="en-US" sz="2400" smtClean="0"/>
              <a:t>learned and project results</a:t>
            </a:r>
          </a:p>
        </p:txBody>
      </p:sp>
      <p:sp>
        <p:nvSpPr>
          <p:cNvPr id="16391" name="Rectangle 3"/>
          <p:cNvSpPr txBox="1">
            <a:spLocks noChangeArrowheads="1"/>
          </p:cNvSpPr>
          <p:nvPr/>
        </p:nvSpPr>
        <p:spPr bwMode="auto">
          <a:xfrm>
            <a:off x="990600" y="1066800"/>
            <a:ext cx="7772400" cy="762000"/>
          </a:xfrm>
          <a:prstGeom prst="rect">
            <a:avLst/>
          </a:prstGeom>
          <a:noFill/>
          <a:ln w="9525">
            <a:noFill/>
            <a:miter lim="800000"/>
            <a:headEnd/>
            <a:tailEnd/>
          </a:ln>
        </p:spPr>
        <p:txBody>
          <a:bodyPr anchor="ctr"/>
          <a:lstStyle/>
          <a:p>
            <a:pPr marL="838200" indent="-838200" algn="ctr"/>
            <a:r>
              <a:rPr lang="es-ES" sz="2800"/>
              <a:t>Why Manage Knowledge at the MIF? (1)</a:t>
            </a:r>
          </a:p>
          <a:p>
            <a:pPr marL="838200" indent="-838200" algn="ctr"/>
            <a:r>
              <a:rPr lang="es-ES" sz="2800"/>
              <a:t>The New Mandate</a:t>
            </a:r>
            <a:endParaRPr lang="es-CR" sz="2800">
              <a:solidFill>
                <a:schemeClr val="tx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1374</TotalTime>
  <Words>1480</Words>
  <Application>Microsoft Office PowerPoint</Application>
  <PresentationFormat>On-screen Show (4:3)</PresentationFormat>
  <Paragraphs>233</Paragraphs>
  <Slides>25</Slides>
  <Notes>25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Times New Roman</vt:lpstr>
      <vt:lpstr>Arial</vt:lpstr>
      <vt:lpstr>CG Times</vt:lpstr>
      <vt:lpstr>TimesNewRoman</vt:lpstr>
      <vt:lpstr>Arial Unicode MS</vt:lpstr>
      <vt:lpstr>Default Design</vt:lpstr>
      <vt:lpstr>Microsoft Photo Editor 3.0 Photo</vt:lpstr>
      <vt:lpstr>New Approaches to Manage Knowledge</vt:lpstr>
      <vt:lpstr>Session Plan</vt:lpstr>
      <vt:lpstr>Slide 3</vt:lpstr>
      <vt:lpstr>Innovation Briefs: Considerations (1)</vt:lpstr>
      <vt:lpstr>Innovation Briefs: Considerations (2)</vt:lpstr>
      <vt:lpstr>Innovation Briefs on…</vt:lpstr>
      <vt:lpstr>What do we expect from the COFs?</vt:lpstr>
      <vt:lpstr>Resources? The PAI</vt:lpstr>
      <vt:lpstr>Establishes that the MIF will share knowledge that assists the private sector  Operations may be directed at sharing knowledge and lessons learned from its initiatives  MIF development impact may be measured by its ability to publicly disseminate lessons learned and project results</vt:lpstr>
      <vt:lpstr>“The issue  today is to organize the area of knowledge because is where we are going to make a difference in the long run and maintain our comparative advantage”</vt:lpstr>
      <vt:lpstr>Over 1000 operations approved, including PDA,  440 completed projects  1.2 billion approved and similar amount mobilized  800 Executing Agencies  14 clusters and 5 networks that have potential to be fully engaged in knowledge-sharing  New MIF Partners, including donors and HEI   </vt:lpstr>
      <vt:lpstr> MIF projects were themselves a means of K transfer.  </vt:lpstr>
      <vt:lpstr>Slide 13</vt:lpstr>
      <vt:lpstr>Slide 14</vt:lpstr>
      <vt:lpstr>Slide 15</vt:lpstr>
      <vt:lpstr>Slide 16</vt:lpstr>
      <vt:lpstr>Slide 17</vt:lpstr>
      <vt:lpstr>Slide 18</vt:lpstr>
      <vt:lpstr>Slide 19</vt:lpstr>
      <vt:lpstr>Slide 20</vt:lpstr>
      <vt:lpstr>PARTNERSHIPS INITIATIVE</vt:lpstr>
      <vt:lpstr>Objectives</vt:lpstr>
      <vt:lpstr>Approach</vt:lpstr>
      <vt:lpstr>Role of Country Offices  </vt:lpstr>
      <vt:lpstr>Thank you!!!  Your Comments?</vt:lpstr>
    </vt:vector>
  </TitlesOfParts>
  <Company>Inter-American Development Bank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latest developments on Innovation and Knowledge Management</dc:title>
  <dc:creator>monicao</dc:creator>
  <cp:lastModifiedBy>anarod</cp:lastModifiedBy>
  <cp:revision>40</cp:revision>
  <dcterms:created xsi:type="dcterms:W3CDTF">2007-02-08T22:26:47Z</dcterms:created>
  <dcterms:modified xsi:type="dcterms:W3CDTF">2010-07-11T22:09:35Z</dcterms:modified>
</cp:coreProperties>
</file>