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8" r:id="rId8"/>
    <p:sldId id="263" r:id="rId9"/>
    <p:sldId id="265" r:id="rId10"/>
    <p:sldId id="262" r:id="rId11"/>
    <p:sldId id="264" r:id="rId12"/>
    <p:sldId id="266" r:id="rId13"/>
    <p:sldId id="267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B0C65E-A0FB-47EF-8F1C-E87235AB6D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C7580B-D851-48B8-9307-3DC4178C74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A5910-F7AA-4509-BB42-00E80790C2D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CFE43C14-5473-426B-BE9F-9EE733BFB16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59F857-F37B-416F-9BC5-A6155C983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7C19C-3982-4AA5-A340-632682241D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5BB500-6D14-467D-BDDF-63A2051296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52B65D-1C8B-4E41-8740-EF924FA933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C4713-0B83-4C86-A55A-AB3E0A62152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3025B-7A52-4783-A695-59AD3143EA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5F04D-B0CC-4995-BB36-C7244806CB1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67208-DDD6-42E0-A47F-2270880073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18946E1-4283-473E-8402-B4499B28B6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600200"/>
            <a:ext cx="8229600" cy="2365375"/>
          </a:xfrm>
        </p:spPr>
        <p:txBody>
          <a:bodyPr/>
          <a:lstStyle/>
          <a:p>
            <a:r>
              <a:rPr lang="en-US" sz="3600"/>
              <a:t>National Systems and Institutional Mechanisms for the Comprehensive Management of Disaster Risk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267200"/>
            <a:ext cx="6400800" cy="1752600"/>
          </a:xfrm>
        </p:spPr>
        <p:txBody>
          <a:bodyPr/>
          <a:lstStyle/>
          <a:p>
            <a:r>
              <a:rPr lang="en-US" sz="2800"/>
              <a:t>Paul Freeman, Leslie Martin</a:t>
            </a:r>
          </a:p>
          <a:p>
            <a:endParaRPr lang="en-US" sz="2800"/>
          </a:p>
          <a:p>
            <a:r>
              <a:rPr lang="en-US" sz="2800"/>
              <a:t>Nov 15-16, 2001</a:t>
            </a:r>
          </a:p>
          <a:p>
            <a:endParaRPr lang="en-US" sz="280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447800" y="457200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/>
              <a:t>Regional Policy Dialogue</a:t>
            </a:r>
          </a:p>
          <a:p>
            <a:pPr algn="ctr">
              <a:lnSpc>
                <a:spcPct val="80000"/>
              </a:lnSpc>
              <a:spcBef>
                <a:spcPct val="20000"/>
              </a:spcBef>
            </a:pPr>
            <a:r>
              <a:rPr lang="en-US" sz="2800"/>
              <a:t>Inter-American Development Bank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Involving Key Players</a:t>
            </a:r>
          </a:p>
        </p:txBody>
      </p:sp>
      <p:pic>
        <p:nvPicPr>
          <p:cNvPr id="9224" name="Picture 8"/>
          <p:cNvPicPr>
            <a:picLocks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343400" y="1676400"/>
            <a:ext cx="4383088" cy="4800600"/>
          </a:xfrm>
          <a:noFill/>
          <a:ln/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517525" y="1712913"/>
            <a:ext cx="3597275" cy="4473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US" sz="2400"/>
              <a:t> National Disaster Council: identifies priorities and channels resources</a:t>
            </a:r>
          </a:p>
          <a:p>
            <a:pPr>
              <a:buFontTx/>
              <a:buChar char="•"/>
            </a:pPr>
            <a:r>
              <a:rPr lang="en-US" sz="2400"/>
              <a:t> National Disaster Management Office: administers day-to-day operations</a:t>
            </a:r>
          </a:p>
          <a:p>
            <a:pPr>
              <a:buFontTx/>
              <a:buChar char="•"/>
            </a:pPr>
            <a:r>
              <a:rPr lang="en-US" sz="2400"/>
              <a:t> Operations Control Group: prepares and coordinates emergency response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Role of Finance Ministries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/>
              <a:t>Participation of finance ministries:</a:t>
            </a:r>
          </a:p>
          <a:p>
            <a:pPr>
              <a:buFontTx/>
              <a:buChar char="-"/>
            </a:pPr>
            <a:r>
              <a:rPr lang="en-US"/>
              <a:t>helps to ensure funding for the institutional framework</a:t>
            </a:r>
          </a:p>
          <a:p>
            <a:pPr>
              <a:buFontTx/>
              <a:buChar char="-"/>
            </a:pPr>
            <a:r>
              <a:rPr lang="en-US"/>
              <a:t>facilitates the incorporation of disaster management into development policy</a:t>
            </a:r>
          </a:p>
          <a:p>
            <a:pPr>
              <a:buFontTx/>
              <a:buChar char="-"/>
            </a:pPr>
            <a:r>
              <a:rPr lang="en-US"/>
              <a:t>and provides incentives for financing mitigation projects.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Resources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/>
              <a:t>On-going operation of a national system</a:t>
            </a:r>
          </a:p>
          <a:p>
            <a:r>
              <a:rPr lang="en-US" sz="2800"/>
              <a:t>Providing incentives for funding risk mitigation projects</a:t>
            </a:r>
          </a:p>
          <a:p>
            <a:pPr lvl="1"/>
            <a:r>
              <a:rPr lang="en-US" sz="2400"/>
              <a:t>mitigation occurs when the interests of the ultimate risk bearer are aligned with the party incurring the cost of mitigation</a:t>
            </a:r>
          </a:p>
          <a:p>
            <a:r>
              <a:rPr lang="en-US" sz="2800"/>
              <a:t>Financing post disaster reconstruction</a:t>
            </a:r>
          </a:p>
          <a:p>
            <a:pPr lvl="1"/>
            <a:r>
              <a:rPr lang="en-US" sz="2400"/>
              <a:t>reserve funds</a:t>
            </a:r>
          </a:p>
          <a:p>
            <a:pPr lvl="1"/>
            <a:r>
              <a:rPr lang="en-US" sz="2400"/>
              <a:t>contingent loans</a:t>
            </a:r>
          </a:p>
          <a:p>
            <a:pPr lvl="1"/>
            <a:r>
              <a:rPr lang="en-US" sz="2400"/>
              <a:t>risk transfer (reinsurance, CAT bonds)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Transfer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5257800"/>
            <a:ext cx="8077200" cy="114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In the higher income countries, 30% of the loss from natural hazards is insured. In the poorer countries, insurance covers 1% of the losses from natural hazards </a:t>
            </a:r>
          </a:p>
        </p:txBody>
      </p:sp>
      <p:pic>
        <p:nvPicPr>
          <p:cNvPr id="15366" name="Picture 6"/>
          <p:cNvPicPr>
            <a:picLocks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09600" y="1752600"/>
            <a:ext cx="5410200" cy="2925763"/>
          </a:xfrm>
          <a:noFill/>
          <a:ln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Risk Transfer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8006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Advantages of insurance: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permits the spreading of risk between parties; guarantees victims compensation for losses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reduces the variance of risk for each person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permits the segregation of risk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encourages loss reduction measures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provides a tool to monitor and control behavior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/>
              <a:t>Limitations of insurance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premiums may not reflect risk: less equity and less incentive to mitigate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demand for insurance may be low due to misperceived risk or high discount rates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moral hazard may increase losses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Insurance may not be available in highest-risk areas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/>
              <a:t>recognized success of the system in reducing vulnerability to and speeding recovery from disasters</a:t>
            </a:r>
          </a:p>
          <a:p>
            <a:pPr>
              <a:lnSpc>
                <a:spcPct val="90000"/>
              </a:lnSpc>
            </a:pPr>
            <a:r>
              <a:rPr lang="en-US" sz="2400"/>
              <a:t>integration with overall development goals</a:t>
            </a:r>
          </a:p>
          <a:p>
            <a:pPr>
              <a:lnSpc>
                <a:spcPct val="90000"/>
              </a:lnSpc>
            </a:pPr>
            <a:r>
              <a:rPr lang="en-US" sz="2400"/>
              <a:t>legislation supporting the national disaster strategy</a:t>
            </a:r>
          </a:p>
          <a:p>
            <a:pPr>
              <a:lnSpc>
                <a:spcPct val="90000"/>
              </a:lnSpc>
            </a:pPr>
            <a:r>
              <a:rPr lang="en-US" sz="2400"/>
              <a:t>programs to maintain an adequate perception of risk, particularly in periods when few disasters happen.</a:t>
            </a:r>
          </a:p>
          <a:p>
            <a:pPr>
              <a:lnSpc>
                <a:spcPct val="90000"/>
              </a:lnSpc>
            </a:pPr>
            <a:r>
              <a:rPr lang="en-US" sz="2400"/>
              <a:t>constituencies that support the political agenda needed to implement and carry out a program</a:t>
            </a:r>
          </a:p>
          <a:p>
            <a:pPr lvl="1">
              <a:lnSpc>
                <a:spcPct val="90000"/>
              </a:lnSpc>
            </a:pPr>
            <a:r>
              <a:rPr lang="en-US" sz="2000"/>
              <a:t>frame the natural disaster system as a poverty issue</a:t>
            </a:r>
          </a:p>
          <a:p>
            <a:pPr>
              <a:lnSpc>
                <a:spcPct val="90000"/>
              </a:lnSpc>
            </a:pPr>
            <a:r>
              <a:rPr lang="en-US" sz="2400"/>
              <a:t>structures to make different organizations and individuals accountable for their disaster management responsibilities when events strike.</a:t>
            </a:r>
          </a:p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Political Sustainability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Financial Sustainability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Political support</a:t>
            </a:r>
          </a:p>
          <a:p>
            <a:r>
              <a:rPr lang="en-US"/>
              <a:t>Committing to long-term financing contracts with external parties</a:t>
            </a:r>
          </a:p>
          <a:p>
            <a:r>
              <a:rPr lang="en-US"/>
              <a:t>Responding to pressure from the international finance community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Conclusion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/>
              <a:t>A comprehensive approach requires the commitment of the national government</a:t>
            </a:r>
          </a:p>
          <a:p>
            <a:pPr>
              <a:lnSpc>
                <a:spcPct val="90000"/>
              </a:lnSpc>
            </a:pPr>
            <a:r>
              <a:rPr lang="en-US" sz="2800"/>
              <a:t>and accommodates and supports local decision making and initiatives. </a:t>
            </a:r>
          </a:p>
          <a:p>
            <a:pPr>
              <a:lnSpc>
                <a:spcPct val="90000"/>
              </a:lnSpc>
            </a:pPr>
            <a:r>
              <a:rPr lang="en-US" sz="2800"/>
              <a:t>That commitment needs the attention of those directing development policies.</a:t>
            </a:r>
          </a:p>
          <a:p>
            <a:pPr>
              <a:lnSpc>
                <a:spcPct val="90000"/>
              </a:lnSpc>
            </a:pPr>
            <a:r>
              <a:rPr lang="en-US" sz="2800"/>
              <a:t>As well, the role of risk transfer as a de-centralized, market initiative is important and, in the case of high exposure, will rely on a supporting role by the national government.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Background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In Latin America and the Caribbean, average frequency of 40 significant disasters a year</a:t>
            </a:r>
          </a:p>
          <a:p>
            <a:r>
              <a:rPr lang="en-US"/>
              <a:t>Region second only after Asia in the number of disasters impacting the region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Vulnerability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Disasters due to interaction between human settlement and the natural environment:</a:t>
            </a:r>
          </a:p>
          <a:p>
            <a:pPr>
              <a:buFontTx/>
              <a:buChar char="-"/>
            </a:pPr>
            <a:r>
              <a:rPr lang="en-US" sz="2800"/>
              <a:t>Settlement in high-risk areas</a:t>
            </a:r>
          </a:p>
          <a:p>
            <a:pPr>
              <a:buFontTx/>
              <a:buChar char="-"/>
            </a:pPr>
            <a:r>
              <a:rPr lang="en-US" sz="2800"/>
              <a:t>Limited enforcement of building codes</a:t>
            </a:r>
          </a:p>
          <a:p>
            <a:pPr>
              <a:buFontTx/>
              <a:buChar char="-"/>
            </a:pPr>
            <a:r>
              <a:rPr lang="en-US" sz="2800"/>
              <a:t>Deforestation</a:t>
            </a:r>
          </a:p>
          <a:p>
            <a:pPr>
              <a:buFontTx/>
              <a:buNone/>
            </a:pPr>
            <a:endParaRPr lang="en-US" sz="2800"/>
          </a:p>
          <a:p>
            <a:pPr>
              <a:buFontTx/>
              <a:buNone/>
            </a:pPr>
            <a:r>
              <a:rPr lang="en-US" sz="2800"/>
              <a:t>Reducing the toll of natural disasters requires a </a:t>
            </a:r>
            <a:r>
              <a:rPr lang="en-US" sz="2800" i="1"/>
              <a:t>comprehensive</a:t>
            </a:r>
            <a:r>
              <a:rPr lang="en-US" sz="2800"/>
              <a:t> approach that accounts for the causes of a society’s vulnerability to disasters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Comprehensive</a:t>
            </a:r>
          </a:p>
        </p:txBody>
      </p:sp>
      <p:sp>
        <p:nvSpPr>
          <p:cNvPr id="6153" name="Rectangle 9"/>
          <p:cNvSpPr>
            <a:spLocks noChangeArrowheads="1"/>
          </p:cNvSpPr>
          <p:nvPr/>
        </p:nvSpPr>
        <p:spPr bwMode="auto">
          <a:xfrm>
            <a:off x="0" y="1052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6389" name="Group 245"/>
          <p:cNvGraphicFramePr>
            <a:graphicFrameLocks noGrp="1"/>
          </p:cNvGraphicFramePr>
          <p:nvPr/>
        </p:nvGraphicFramePr>
        <p:xfrm>
          <a:off x="1524000" y="1447800"/>
          <a:ext cx="6354763" cy="4752975"/>
        </p:xfrm>
        <a:graphic>
          <a:graphicData uri="http://schemas.openxmlformats.org/drawingml/2006/table">
            <a:tbl>
              <a:tblPr/>
              <a:tblGrid>
                <a:gridCol w="1058863"/>
                <a:gridCol w="1058862"/>
                <a:gridCol w="1058863"/>
                <a:gridCol w="1006475"/>
                <a:gridCol w="1028700"/>
                <a:gridCol w="1143000"/>
              </a:tblGrid>
              <a:tr h="595313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/>
                      </a:r>
                      <a:b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Key Elements of Risk Management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Pre-Disaster Phase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Post-Disaster Phase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Risk Identification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Mitigation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Risk Transfer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Preparedness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Emergency Response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Rehabilitation and Reconstruction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Hazard assessment (frequency, magnitude and location)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Physical/structural mitigation works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Insurance/reinsurance of public infrastructure and private assets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Early warning systems. Communication systems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Humanitarian assistance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Rehabilitation/reconstruction of damaged critical infrastructure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Vulnerability assessment (population and assets exposed)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Land-use planning and building codes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Financial market instruments (catastrophe bonds, weather-indexed hedge funds)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Contingency planning (utility companies/ public services)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Clean-up, temporary repairs and restoration of services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Macroeconomic and budget management (stabilization, protection of social expenditures)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Risk assessment (a function of hazard and vulnerability)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Economic incentives for promitigation behavior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Privatization of public services with safety regulation (energy, water, transportation, etc.)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Networks of emergency responders (local/ national)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Damage assessment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Revitalization for affected sectors (exports, tourism, agriculture, etc.)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Hazard monitoring and forecasting (GIS, mapping, and scenario building)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Education, training and awareness about risks and prevention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Calamity Funds (national or local level)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Shelter facilities. Evacuation plans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Mobilization of recovery resources (public/ multilateral/ insurance)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9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Incorporation of disaster mitigation components in reconstruction activities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390" name="Rectangle 246"/>
          <p:cNvSpPr>
            <a:spLocks noChangeArrowheads="1"/>
          </p:cNvSpPr>
          <p:nvPr/>
        </p:nvSpPr>
        <p:spPr bwMode="auto">
          <a:xfrm>
            <a:off x="0" y="5805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National Disaster Systems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2800"/>
              <a:t>The task facing policy makers today is to create an effective national system</a:t>
            </a:r>
          </a:p>
          <a:p>
            <a:r>
              <a:rPr lang="en-US" sz="2800"/>
              <a:t>with a comprehensive vision</a:t>
            </a:r>
          </a:p>
          <a:p>
            <a:r>
              <a:rPr lang="en-US" sz="2800"/>
              <a:t>that engages senior government policy makers,</a:t>
            </a:r>
          </a:p>
          <a:p>
            <a:r>
              <a:rPr lang="en-US" sz="2800"/>
              <a:t>supports local decision making and initiatives,</a:t>
            </a:r>
          </a:p>
          <a:p>
            <a:r>
              <a:rPr lang="en-US" sz="2800"/>
              <a:t>and promotes the institutional conditions necessary for the constructive involvement of private-market initiatives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Country Experiences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USA, Japan, France, UK:</a:t>
            </a:r>
          </a:p>
          <a:p>
            <a:pPr lvl="1"/>
            <a:r>
              <a:rPr lang="en-US"/>
              <a:t>Successful market-based risk transfer programs</a:t>
            </a:r>
          </a:p>
          <a:p>
            <a:r>
              <a:rPr lang="en-US"/>
              <a:t>Colombia, Nicaragua</a:t>
            </a:r>
          </a:p>
          <a:p>
            <a:pPr lvl="1"/>
            <a:r>
              <a:rPr lang="en-US"/>
              <a:t>Towards comprehensive government-led systems</a:t>
            </a:r>
          </a:p>
          <a:p>
            <a:r>
              <a:rPr lang="en-US"/>
              <a:t>Hungary, India</a:t>
            </a:r>
          </a:p>
          <a:p>
            <a:pPr lvl="1"/>
            <a:r>
              <a:rPr lang="en-US"/>
              <a:t>Towards community-driven projects</a:t>
            </a:r>
          </a:p>
          <a:p>
            <a:pPr>
              <a:buFontTx/>
              <a:buNone/>
            </a:pPr>
            <a:endParaRPr lang="en-US"/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Tradeoffs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Government-directed:</a:t>
            </a:r>
          </a:p>
          <a:p>
            <a:pPr lvl="1"/>
            <a:r>
              <a:rPr lang="en-US"/>
              <a:t>Structural mitigation projects</a:t>
            </a:r>
          </a:p>
          <a:p>
            <a:pPr lvl="1"/>
            <a:r>
              <a:rPr lang="en-US"/>
              <a:t>Reconstruction financing, risk transfer</a:t>
            </a:r>
          </a:p>
          <a:p>
            <a:pPr lvl="1"/>
            <a:r>
              <a:rPr lang="en-US"/>
              <a:t>Bureaucratic</a:t>
            </a:r>
          </a:p>
          <a:p>
            <a:r>
              <a:rPr lang="en-US"/>
              <a:t>Community-directed</a:t>
            </a:r>
          </a:p>
          <a:p>
            <a:pPr lvl="1"/>
            <a:r>
              <a:rPr lang="en-US"/>
              <a:t>Less comprehensive</a:t>
            </a:r>
          </a:p>
          <a:p>
            <a:pPr lvl="1"/>
            <a:r>
              <a:rPr lang="en-US"/>
              <a:t>Nonstructural mitigation projects</a:t>
            </a:r>
          </a:p>
          <a:p>
            <a:pPr lvl="1"/>
            <a:r>
              <a:rPr lang="en-US"/>
              <a:t>Fewer financing alternatives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Successful National Systems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800"/>
              <a:t>Explicit and appropriate national disaster strategy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400"/>
              <a:t>integrates with national policy on development and environmental protection</a:t>
            </a:r>
          </a:p>
          <a:p>
            <a:pPr lvl="1">
              <a:lnSpc>
                <a:spcPct val="80000"/>
              </a:lnSpc>
              <a:buFontTx/>
              <a:buChar char="-"/>
            </a:pPr>
            <a:r>
              <a:rPr lang="en-US" sz="2400"/>
              <a:t>based on vulnerability assessments</a:t>
            </a:r>
          </a:p>
          <a:p>
            <a:pPr>
              <a:lnSpc>
                <a:spcPct val="80000"/>
              </a:lnSpc>
            </a:pPr>
            <a:r>
              <a:rPr lang="en-US" sz="2800"/>
              <a:t>Key players part of disaster management process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- finance ministry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- local community leaders, NGOs</a:t>
            </a:r>
          </a:p>
          <a:p>
            <a:pPr lvl="1">
              <a:lnSpc>
                <a:spcPct val="80000"/>
              </a:lnSpc>
              <a:buFontTx/>
              <a:buNone/>
            </a:pPr>
            <a:r>
              <a:rPr lang="en-US" sz="2400"/>
              <a:t>- private market actors</a:t>
            </a:r>
          </a:p>
          <a:p>
            <a:pPr>
              <a:lnSpc>
                <a:spcPct val="80000"/>
              </a:lnSpc>
            </a:pPr>
            <a:r>
              <a:rPr lang="en-US" sz="2800"/>
              <a:t>Provisions to ensure sufficient resources for key players to carry out their responsibilities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National Disaster Strategy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Legislation</a:t>
            </a:r>
          </a:p>
          <a:p>
            <a:r>
              <a:rPr lang="en-US"/>
              <a:t>Allocating responsibilities</a:t>
            </a:r>
          </a:p>
          <a:p>
            <a:r>
              <a:rPr lang="en-US"/>
              <a:t>Integrating with development goals</a:t>
            </a:r>
          </a:p>
          <a:p>
            <a:r>
              <a:rPr lang="en-US"/>
              <a:t>Based on vulnerability assessments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885</Words>
  <Application>Microsoft Office PowerPoint</Application>
  <PresentationFormat>On-screen Show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Arial</vt:lpstr>
      <vt:lpstr>Times New Roman</vt:lpstr>
      <vt:lpstr>Default Design</vt:lpstr>
      <vt:lpstr>National Systems and Institutional Mechanisms for the Comprehensive Management of Disaster Risk </vt:lpstr>
      <vt:lpstr>Background</vt:lpstr>
      <vt:lpstr>Vulnerability</vt:lpstr>
      <vt:lpstr>Comprehensive</vt:lpstr>
      <vt:lpstr>National Disaster Systems</vt:lpstr>
      <vt:lpstr>Country Experiences</vt:lpstr>
      <vt:lpstr>Tradeoffs</vt:lpstr>
      <vt:lpstr>Successful National Systems</vt:lpstr>
      <vt:lpstr>National Disaster Strategy</vt:lpstr>
      <vt:lpstr>Involving Key Players</vt:lpstr>
      <vt:lpstr>Role of Finance Ministries</vt:lpstr>
      <vt:lpstr>Financial Resources</vt:lpstr>
      <vt:lpstr>Risk Transfer</vt:lpstr>
      <vt:lpstr>Risk Transfer</vt:lpstr>
      <vt:lpstr>Political Sustainability</vt:lpstr>
      <vt:lpstr>Financial Sustainability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Systems and Institutional Mechanisms for the Comprehensive Management of Disaster Risk </dc:title>
  <dc:creator>Leslie A. Martin</dc:creator>
  <cp:lastModifiedBy>anarod</cp:lastModifiedBy>
  <cp:revision>11</cp:revision>
  <dcterms:created xsi:type="dcterms:W3CDTF">2001-11-09T11:40:10Z</dcterms:created>
  <dcterms:modified xsi:type="dcterms:W3CDTF">2010-07-12T02:20:03Z</dcterms:modified>
</cp:coreProperties>
</file>