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344" r:id="rId2"/>
    <p:sldId id="265" r:id="rId3"/>
    <p:sldId id="257" r:id="rId4"/>
    <p:sldId id="258" r:id="rId5"/>
    <p:sldId id="282" r:id="rId6"/>
    <p:sldId id="364" r:id="rId7"/>
    <p:sldId id="287" r:id="rId8"/>
    <p:sldId id="363" r:id="rId9"/>
    <p:sldId id="351" r:id="rId10"/>
    <p:sldId id="285" r:id="rId11"/>
    <p:sldId id="352" r:id="rId12"/>
    <p:sldId id="286" r:id="rId13"/>
    <p:sldId id="353" r:id="rId14"/>
    <p:sldId id="298" r:id="rId15"/>
    <p:sldId id="354" r:id="rId16"/>
    <p:sldId id="321" r:id="rId17"/>
    <p:sldId id="355" r:id="rId18"/>
    <p:sldId id="356" r:id="rId19"/>
    <p:sldId id="357" r:id="rId20"/>
    <p:sldId id="358" r:id="rId21"/>
    <p:sldId id="359" r:id="rId22"/>
    <p:sldId id="360" r:id="rId23"/>
    <p:sldId id="337" r:id="rId24"/>
    <p:sldId id="338" r:id="rId25"/>
    <p:sldId id="346" r:id="rId26"/>
    <p:sldId id="349" r:id="rId27"/>
  </p:sldIdLst>
  <p:sldSz cx="9144000" cy="6858000" type="screen4x3"/>
  <p:notesSz cx="6997700" cy="9283700"/>
  <p:embeddedFontLst>
    <p:embeddedFont>
      <p:font typeface="Arial Narrow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algn="l" rtl="0" fontAlgn="base">
      <a:lnSpc>
        <a:spcPct val="90000"/>
      </a:lnSpc>
      <a:spcBef>
        <a:spcPct val="50000"/>
      </a:spcBef>
      <a:spcAft>
        <a:spcPct val="0"/>
      </a:spcAft>
      <a:buClr>
        <a:srgbClr val="CC3300"/>
      </a:buClr>
      <a:buFont typeface="Wingdings" pitchFamily="2" charset="2"/>
      <a:buChar char="ü"/>
      <a:defRPr sz="30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50000"/>
      </a:spcBef>
      <a:spcAft>
        <a:spcPct val="0"/>
      </a:spcAft>
      <a:buClr>
        <a:srgbClr val="CC3300"/>
      </a:buClr>
      <a:buFont typeface="Wingdings" pitchFamily="2" charset="2"/>
      <a:buChar char="ü"/>
      <a:defRPr sz="30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50000"/>
      </a:spcBef>
      <a:spcAft>
        <a:spcPct val="0"/>
      </a:spcAft>
      <a:buClr>
        <a:srgbClr val="CC3300"/>
      </a:buClr>
      <a:buFont typeface="Wingdings" pitchFamily="2" charset="2"/>
      <a:buChar char="ü"/>
      <a:defRPr sz="30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50000"/>
      </a:spcBef>
      <a:spcAft>
        <a:spcPct val="0"/>
      </a:spcAft>
      <a:buClr>
        <a:srgbClr val="CC3300"/>
      </a:buClr>
      <a:buFont typeface="Wingdings" pitchFamily="2" charset="2"/>
      <a:buChar char="ü"/>
      <a:defRPr sz="30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50000"/>
      </a:spcBef>
      <a:spcAft>
        <a:spcPct val="0"/>
      </a:spcAft>
      <a:buClr>
        <a:srgbClr val="CC3300"/>
      </a:buClr>
      <a:buFont typeface="Wingdings" pitchFamily="2" charset="2"/>
      <a:buChar char="ü"/>
      <a:defRPr sz="30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CCFF"/>
    <a:srgbClr val="FF3300"/>
    <a:srgbClr val="FFFF00"/>
    <a:srgbClr val="00FFCC"/>
    <a:srgbClr val="00FF99"/>
    <a:srgbClr val="0099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9110" autoAdjust="0"/>
    <p:restoredTop sz="94677" autoAdjust="0"/>
  </p:normalViewPr>
  <p:slideViewPr>
    <p:cSldViewPr>
      <p:cViewPr varScale="1">
        <p:scale>
          <a:sx n="68" d="100"/>
          <a:sy n="68" d="100"/>
        </p:scale>
        <p:origin x="-6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0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</a:defRPr>
            </a:lvl1pPr>
          </a:lstStyle>
          <a:p>
            <a:fld id="{7BE8C470-FD34-420A-93A6-5598474811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latin typeface="Arial" pitchFamily="34" charset="0"/>
              </a:defRPr>
            </a:lvl1pPr>
          </a:lstStyle>
          <a:p>
            <a:fld id="{E77DC930-8198-45AB-AB74-13A593B7993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62EE9D-07F2-435B-B974-B37ED32FA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FE8185-31DB-434B-BDD9-8190C1D3BF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0391F-F361-4989-808D-446153ECFF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F0CD2-7CA7-42F5-94C7-867CE637BA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62CEA-51E8-46F9-A966-D5CAF313EE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D588B2-1FC8-4475-B283-1FDAAA2164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E4828-35DC-49F3-887F-28FD2830D5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2CD386-E2D9-4D03-BE46-D40C947E4C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62907-30CC-4B32-B496-5B132B6B55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1CEBCF-2853-44D1-ACE7-986C084244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DD7CB-B312-490F-90DC-B7B0FC594A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400">
                <a:latin typeface="+mn-lt"/>
              </a:defRPr>
            </a:lvl1pPr>
          </a:lstStyle>
          <a:p>
            <a:fld id="{EA3EFC0A-3DD1-4A2B-8503-35D26B0C6E9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Char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A7B7-3138-4007-A091-ADFD3CF83923}" type="slidenum">
              <a:rPr lang="en-US"/>
              <a:pPr/>
              <a:t>1</a:t>
            </a:fld>
            <a:endParaRPr lang="en-US"/>
          </a:p>
        </p:txBody>
      </p:sp>
      <p:sp>
        <p:nvSpPr>
          <p:cNvPr id="124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624013"/>
            <a:ext cx="8316912" cy="2016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5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Mobilizing Talent for </a:t>
            </a:r>
            <a:br>
              <a:rPr lang="en-US" sz="5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</a:br>
            <a:r>
              <a:rPr lang="en-US" sz="5400" b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Global Development</a:t>
            </a:r>
          </a:p>
        </p:txBody>
      </p:sp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1649413" y="3659188"/>
            <a:ext cx="5843587" cy="31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  <a:spcBef>
                <a:spcPct val="40000"/>
              </a:spcBef>
              <a:buClrTx/>
              <a:buFontTx/>
              <a:buNone/>
            </a:pPr>
            <a:endParaRPr lang="en-US" sz="3200" b="1"/>
          </a:p>
          <a:p>
            <a:pPr algn="ctr">
              <a:lnSpc>
                <a:spcPct val="55000"/>
              </a:lnSpc>
              <a:spcBef>
                <a:spcPct val="55000"/>
              </a:spcBef>
              <a:buClrTx/>
              <a:buFontTx/>
              <a:buNone/>
            </a:pPr>
            <a:r>
              <a:rPr lang="en-US" sz="3200" b="1"/>
              <a:t>Andrés Solimano</a:t>
            </a:r>
          </a:p>
          <a:p>
            <a:pPr algn="ctr">
              <a:lnSpc>
                <a:spcPct val="55000"/>
              </a:lnSpc>
              <a:spcBef>
                <a:spcPct val="55000"/>
              </a:spcBef>
              <a:buClrTx/>
              <a:buFontTx/>
              <a:buNone/>
            </a:pPr>
            <a:r>
              <a:rPr lang="en-US" sz="2400" b="1"/>
              <a:t>Regional Advisor</a:t>
            </a:r>
          </a:p>
          <a:p>
            <a:pPr algn="ctr">
              <a:lnSpc>
                <a:spcPct val="55000"/>
              </a:lnSpc>
              <a:spcBef>
                <a:spcPct val="55000"/>
              </a:spcBef>
              <a:buClrTx/>
              <a:buFontTx/>
              <a:buNone/>
            </a:pPr>
            <a:r>
              <a:rPr lang="en-US" sz="2400" b="1"/>
              <a:t>ECLAC, United Nations</a:t>
            </a:r>
          </a:p>
          <a:p>
            <a:pPr algn="ctr">
              <a:lnSpc>
                <a:spcPct val="50000"/>
              </a:lnSpc>
              <a:buClrTx/>
              <a:buFontTx/>
              <a:buNone/>
            </a:pPr>
            <a:endParaRPr lang="en-US" sz="2400" b="1"/>
          </a:p>
          <a:p>
            <a:pPr algn="ctr">
              <a:lnSpc>
                <a:spcPct val="50000"/>
              </a:lnSpc>
              <a:spcBef>
                <a:spcPct val="40000"/>
              </a:spcBef>
              <a:buClrTx/>
              <a:buFontTx/>
              <a:buNone/>
            </a:pPr>
            <a:r>
              <a:rPr lang="en-US" sz="2400" b="1"/>
              <a:t>Red de Ciencia, Tecnología e Innovación</a:t>
            </a:r>
          </a:p>
          <a:p>
            <a:pPr algn="ctr">
              <a:lnSpc>
                <a:spcPct val="50000"/>
              </a:lnSpc>
              <a:spcBef>
                <a:spcPct val="40000"/>
              </a:spcBef>
              <a:buClrTx/>
              <a:buFontTx/>
              <a:buNone/>
            </a:pPr>
            <a:r>
              <a:rPr lang="en-US" sz="2400" b="1"/>
              <a:t>Reunión Subregional del Cono Sur</a:t>
            </a:r>
          </a:p>
          <a:p>
            <a:pPr algn="ctr">
              <a:lnSpc>
                <a:spcPct val="100000"/>
              </a:lnSpc>
              <a:spcBef>
                <a:spcPct val="40000"/>
              </a:spcBef>
              <a:buClrTx/>
              <a:buFontTx/>
              <a:buNone/>
            </a:pPr>
            <a:r>
              <a:rPr lang="en-US" sz="2000" b="1"/>
              <a:t>Santiago-Chile – November 16th,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2B920-4D69-47A5-AE2F-215927AF6FD7}" type="slidenum">
              <a:rPr lang="en-US"/>
              <a:pPr/>
              <a:t>10</a:t>
            </a:fld>
            <a:endParaRPr lang="en-US"/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23850" y="0"/>
            <a:ext cx="8047038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4.a. Rewards Structures for Talent:</a:t>
            </a:r>
          </a:p>
          <a:p>
            <a:pPr marL="465138" indent="-465138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           Problems for rewarding Talent 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466725" y="1323975"/>
            <a:ext cx="8208963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2425" indent="-352425"/>
            <a:r>
              <a:rPr lang="en-US" sz="2900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Failures of Markets</a:t>
            </a:r>
            <a:r>
              <a:rPr lang="en-US" sz="2900"/>
              <a:t> </a:t>
            </a:r>
          </a:p>
          <a:p>
            <a:pPr marL="966788" lvl="1" indent="-342900">
              <a:spcBef>
                <a:spcPct val="25000"/>
              </a:spcBef>
            </a:pPr>
            <a:r>
              <a:rPr lang="en-US" sz="2900"/>
              <a:t>Complexity to identify talent</a:t>
            </a:r>
          </a:p>
          <a:p>
            <a:pPr marL="966788" lvl="1" indent="-342900">
              <a:spcBef>
                <a:spcPct val="25000"/>
              </a:spcBef>
            </a:pPr>
            <a:r>
              <a:rPr lang="en-US" sz="2900"/>
              <a:t>Matching failures between Capital/Jobs and Talent availability</a:t>
            </a:r>
          </a:p>
          <a:p>
            <a:pPr marL="352425" indent="-352425"/>
            <a:r>
              <a:rPr lang="en-US" sz="2900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Failures of Institutions</a:t>
            </a:r>
            <a:r>
              <a:rPr lang="en-US" sz="2900"/>
              <a:t> </a:t>
            </a:r>
          </a:p>
          <a:p>
            <a:pPr marL="966788" lvl="1" indent="-342900">
              <a:spcBef>
                <a:spcPct val="25000"/>
              </a:spcBef>
            </a:pPr>
            <a:r>
              <a:rPr lang="en-US" sz="2900"/>
              <a:t>Weak property rights</a:t>
            </a:r>
          </a:p>
          <a:p>
            <a:pPr marL="966788" lvl="1" indent="-342900">
              <a:spcBef>
                <a:spcPct val="25000"/>
              </a:spcBef>
            </a:pPr>
            <a:r>
              <a:rPr lang="en-US" sz="2900"/>
              <a:t>Patent system</a:t>
            </a:r>
          </a:p>
          <a:p>
            <a:pPr marL="352425" indent="-352425"/>
            <a:r>
              <a:rPr lang="en-US" sz="2900" b="1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Failures of the State</a:t>
            </a:r>
            <a:r>
              <a:rPr lang="en-US" sz="2900"/>
              <a:t> </a:t>
            </a:r>
          </a:p>
          <a:p>
            <a:pPr marL="966788" lvl="1" indent="-342900">
              <a:spcBef>
                <a:spcPct val="25000"/>
              </a:spcBef>
            </a:pPr>
            <a:r>
              <a:rPr lang="en-US" sz="2900"/>
              <a:t>The Clientelistic and Paternalistic dominated Organization </a:t>
            </a:r>
            <a:r>
              <a:rPr lang="en-US" sz="2900" i="1" u="sng"/>
              <a:t>versus</a:t>
            </a:r>
            <a:r>
              <a:rPr lang="en-US" sz="2900"/>
              <a:t> the Meritocratic Organization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BE7E8-ABCA-4863-AE8B-6DC62F4F2910}" type="slidenum">
              <a:rPr lang="en-US"/>
              <a:pPr/>
              <a:t>11</a:t>
            </a:fld>
            <a:endParaRPr lang="en-US"/>
          </a:p>
        </p:txBody>
      </p:sp>
      <p:sp>
        <p:nvSpPr>
          <p:cNvPr id="134146" name="Text Box 2"/>
          <p:cNvSpPr txBox="1">
            <a:spLocks noChangeArrowheads="1"/>
          </p:cNvSpPr>
          <p:nvPr/>
        </p:nvSpPr>
        <p:spPr bwMode="auto">
          <a:xfrm>
            <a:off x="412750" y="282575"/>
            <a:ext cx="8047038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4.b. Rewards Structures for Talent (cont.)</a:t>
            </a:r>
          </a:p>
        </p:txBody>
      </p:sp>
      <p:sp>
        <p:nvSpPr>
          <p:cNvPr id="134147" name="Text Box 3"/>
          <p:cNvSpPr txBox="1">
            <a:spLocks noChangeArrowheads="1"/>
          </p:cNvSpPr>
          <p:nvPr/>
        </p:nvSpPr>
        <p:spPr bwMode="auto">
          <a:xfrm>
            <a:off x="539750" y="1733550"/>
            <a:ext cx="7777163" cy="28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2425" indent="-352425"/>
            <a:r>
              <a:rPr lang="en-US"/>
              <a:t>The existence of increasing returns to ability (</a:t>
            </a:r>
            <a:r>
              <a:rPr lang="en-US" i="1"/>
              <a:t>winners-take-all</a:t>
            </a:r>
            <a:r>
              <a:rPr lang="en-US"/>
              <a:t>). </a:t>
            </a:r>
          </a:p>
          <a:p>
            <a:pPr marL="966788" lvl="1" indent="-342900"/>
            <a:r>
              <a:rPr lang="en-US" sz="2400"/>
              <a:t>Examples: sports, artists and famous writers (i.e. Roger Federer in tennis, J.K. Rowling with Harry Potter).</a:t>
            </a:r>
          </a:p>
          <a:p>
            <a:pPr marL="352425" indent="-352425"/>
            <a:r>
              <a:rPr lang="en-US"/>
              <a:t>Distortions: Incentives for rent-seeking, penalize innovation and entrepreneurship.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7EE8A6-707C-4C70-A4A1-C2AE592B33DF}" type="slidenum">
              <a:rPr lang="en-US"/>
              <a:pPr/>
              <a:t>12</a:t>
            </a:fld>
            <a:endParaRPr lang="en-US"/>
          </a:p>
        </p:txBody>
      </p:sp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393700" y="260350"/>
            <a:ext cx="72739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lnSpc>
                <a:spcPct val="100000"/>
              </a:lnSpc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4.c. Education and Talent Allocation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755650" y="1700213"/>
            <a:ext cx="7634288" cy="484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spcBef>
                <a:spcPct val="35000"/>
              </a:spcBef>
            </a:pPr>
            <a:r>
              <a:rPr lang="en-US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Human Capital Theory</a:t>
            </a:r>
            <a:r>
              <a:rPr lang="en-US" i="1"/>
              <a:t>.</a:t>
            </a:r>
            <a:r>
              <a:rPr lang="en-US"/>
              <a:t> Talent goes to careers with high rate of return.</a:t>
            </a:r>
          </a:p>
          <a:p>
            <a:pPr marL="465138" indent="-465138">
              <a:spcBef>
                <a:spcPct val="35000"/>
              </a:spcBef>
            </a:pPr>
            <a:r>
              <a:rPr lang="en-US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Education</a:t>
            </a:r>
            <a:r>
              <a:rPr lang="en-US" i="1"/>
              <a:t>,</a:t>
            </a:r>
            <a:r>
              <a:rPr lang="en-US"/>
              <a:t> as a </a:t>
            </a:r>
            <a:r>
              <a:rPr lang="en-US" i="1"/>
              <a:t>signal</a:t>
            </a:r>
            <a:r>
              <a:rPr lang="en-US"/>
              <a:t> of capacity and talent.</a:t>
            </a:r>
            <a:r>
              <a:rPr lang="en-US" i="1"/>
              <a:t> </a:t>
            </a:r>
          </a:p>
          <a:p>
            <a:pPr marL="465138" indent="-465138">
              <a:spcBef>
                <a:spcPct val="35000"/>
              </a:spcBef>
            </a:pPr>
            <a:r>
              <a:rPr lang="en-US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Is it tertiary education always profitable?</a:t>
            </a:r>
          </a:p>
          <a:p>
            <a:pPr marL="922338" lvl="1" indent="-342900">
              <a:spcBef>
                <a:spcPct val="35000"/>
              </a:spcBef>
            </a:pPr>
            <a:r>
              <a:rPr lang="en-US"/>
              <a:t>High opportunity costs of education for the highly gifted, entrepreneurially-oriented talent (Bill Gates left Harvard University to create </a:t>
            </a:r>
            <a:r>
              <a:rPr lang="en-US" i="1"/>
              <a:t>Microsoft</a:t>
            </a:r>
            <a:r>
              <a:rPr lang="en-US"/>
              <a:t>).</a:t>
            </a:r>
          </a:p>
          <a:p>
            <a:pPr marL="922338" lvl="1" indent="-342900">
              <a:spcBef>
                <a:spcPct val="35000"/>
              </a:spcBef>
            </a:pPr>
            <a:r>
              <a:rPr lang="en-US"/>
              <a:t>Larry Page and Sergey Brin left Stanford University to create </a:t>
            </a:r>
            <a:r>
              <a:rPr lang="en-US" i="1"/>
              <a:t>Google</a:t>
            </a:r>
            <a:r>
              <a:rPr lang="en-US"/>
              <a:t>.</a:t>
            </a: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539750" y="1052513"/>
            <a:ext cx="7705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/>
              <a:t>A complex relationship…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1B104-E3B0-40B8-B2E6-2AFF6ED16CB3}" type="slidenum">
              <a:rPr lang="en-US"/>
              <a:pPr/>
              <a:t>13</a:t>
            </a:fld>
            <a:endParaRPr lang="en-US"/>
          </a:p>
        </p:txBody>
      </p:sp>
      <p:sp>
        <p:nvSpPr>
          <p:cNvPr id="135170" name="Text Box 2"/>
          <p:cNvSpPr txBox="1">
            <a:spLocks noChangeArrowheads="1"/>
          </p:cNvSpPr>
          <p:nvPr/>
        </p:nvSpPr>
        <p:spPr bwMode="auto">
          <a:xfrm>
            <a:off x="466725" y="404813"/>
            <a:ext cx="8497888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lnSpc>
                <a:spcPct val="100000"/>
              </a:lnSpc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5.- Development Impact of Talent Mobility</a:t>
            </a:r>
          </a:p>
        </p:txBody>
      </p:sp>
      <p:sp>
        <p:nvSpPr>
          <p:cNvPr id="135171" name="Text Box 3"/>
          <p:cNvSpPr txBox="1">
            <a:spLocks noChangeArrowheads="1"/>
          </p:cNvSpPr>
          <p:nvPr/>
        </p:nvSpPr>
        <p:spPr bwMode="auto">
          <a:xfrm>
            <a:off x="1619250" y="2027238"/>
            <a:ext cx="5976938" cy="260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Impact on Economic Growth and Welfare</a:t>
            </a:r>
          </a:p>
          <a:p>
            <a:pPr marL="465138" indent="-465138"/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65138" indent="-465138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Impact on Inequality and Income Distribution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DF5CD-D716-4C2D-8465-D12723736B3D}" type="slidenum">
              <a:rPr lang="en-US"/>
              <a:pPr/>
              <a:t>14</a:t>
            </a:fld>
            <a:endParaRPr lang="en-US"/>
          </a:p>
        </p:txBody>
      </p:sp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539750" y="4797425"/>
            <a:ext cx="1511300" cy="455613"/>
          </a:xfrm>
          <a:prstGeom prst="rect">
            <a:avLst/>
          </a:prstGeom>
          <a:solidFill>
            <a:srgbClr val="FCE9A2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200" b="1"/>
              <a:t>Talents</a:t>
            </a:r>
          </a:p>
        </p:txBody>
      </p:sp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2916238" y="4508500"/>
            <a:ext cx="3240087" cy="1125538"/>
          </a:xfrm>
          <a:prstGeom prst="rect">
            <a:avLst/>
          </a:prstGeom>
          <a:solidFill>
            <a:srgbClr val="FCE9A2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200" b="1"/>
              <a:t>Social Services (Health)</a:t>
            </a:r>
            <a:br>
              <a:rPr lang="en-US" sz="2200" b="1"/>
            </a:br>
            <a:r>
              <a:rPr lang="en-US" sz="2200" b="1"/>
              <a:t>Culture</a:t>
            </a:r>
            <a:br>
              <a:rPr lang="en-US" sz="2200" b="1"/>
            </a:br>
            <a:r>
              <a:rPr lang="en-US" sz="2200" b="1"/>
              <a:t>Ideas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7019925" y="4797425"/>
            <a:ext cx="1511300" cy="455613"/>
          </a:xfrm>
          <a:prstGeom prst="rect">
            <a:avLst/>
          </a:prstGeom>
          <a:solidFill>
            <a:srgbClr val="FCE9A2"/>
          </a:solidFill>
          <a:ln w="2857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200" b="1"/>
              <a:t>Welfare</a:t>
            </a:r>
          </a:p>
        </p:txBody>
      </p:sp>
      <p:sp>
        <p:nvSpPr>
          <p:cNvPr id="63493" name="Line 5"/>
          <p:cNvSpPr>
            <a:spLocks noChangeShapeType="1"/>
          </p:cNvSpPr>
          <p:nvPr/>
        </p:nvSpPr>
        <p:spPr bwMode="auto">
          <a:xfrm>
            <a:off x="2124075" y="5013325"/>
            <a:ext cx="7207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4" name="Line 6"/>
          <p:cNvSpPr>
            <a:spLocks noChangeShapeType="1"/>
          </p:cNvSpPr>
          <p:nvPr/>
        </p:nvSpPr>
        <p:spPr bwMode="auto">
          <a:xfrm>
            <a:off x="6227763" y="5013325"/>
            <a:ext cx="7207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539750" y="2852738"/>
            <a:ext cx="1511300" cy="455612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200" b="1"/>
              <a:t>Talents</a:t>
            </a:r>
          </a:p>
        </p:txBody>
      </p:sp>
      <p:sp>
        <p:nvSpPr>
          <p:cNvPr id="63496" name="Text Box 8"/>
          <p:cNvSpPr txBox="1">
            <a:spLocks noChangeArrowheads="1"/>
          </p:cNvSpPr>
          <p:nvPr/>
        </p:nvSpPr>
        <p:spPr bwMode="auto">
          <a:xfrm>
            <a:off x="2916238" y="2492375"/>
            <a:ext cx="3240087" cy="1125538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200" b="1"/>
              <a:t>Innovation</a:t>
            </a:r>
            <a:br>
              <a:rPr lang="en-US" sz="2200" b="1"/>
            </a:br>
            <a:r>
              <a:rPr lang="en-US" sz="2200" b="1"/>
              <a:t>Productivity</a:t>
            </a:r>
            <a:br>
              <a:rPr lang="en-US" sz="2200" b="1"/>
            </a:br>
            <a:r>
              <a:rPr lang="en-US" sz="2200" b="1"/>
              <a:t>Investment</a:t>
            </a:r>
          </a:p>
        </p:txBody>
      </p:sp>
      <p:sp>
        <p:nvSpPr>
          <p:cNvPr id="63497" name="Text Box 9"/>
          <p:cNvSpPr txBox="1">
            <a:spLocks noChangeArrowheads="1"/>
          </p:cNvSpPr>
          <p:nvPr/>
        </p:nvSpPr>
        <p:spPr bwMode="auto">
          <a:xfrm>
            <a:off x="7019925" y="2636838"/>
            <a:ext cx="1582738" cy="790575"/>
          </a:xfrm>
          <a:prstGeom prst="rect">
            <a:avLst/>
          </a:prstGeom>
          <a:solidFill>
            <a:srgbClr val="CCECFF"/>
          </a:solidFill>
          <a:ln w="28575">
            <a:solidFill>
              <a:srgbClr val="0000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200" b="1"/>
              <a:t>Economic Growth</a:t>
            </a:r>
          </a:p>
        </p:txBody>
      </p:sp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2124075" y="3068638"/>
            <a:ext cx="7207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>
            <a:off x="6227763" y="2997200"/>
            <a:ext cx="720725" cy="0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500" name="Text Box 12"/>
          <p:cNvSpPr txBox="1">
            <a:spLocks noChangeArrowheads="1"/>
          </p:cNvSpPr>
          <p:nvPr/>
        </p:nvSpPr>
        <p:spPr bwMode="auto">
          <a:xfrm>
            <a:off x="250825" y="1196975"/>
            <a:ext cx="8299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00000"/>
              </a:lnSpc>
              <a:buClrTx/>
              <a:buFontTx/>
              <a:buNone/>
            </a:pPr>
            <a:r>
              <a:rPr lang="en-US" sz="2800" b="1">
                <a:solidFill>
                  <a:srgbClr val="0000CC"/>
                </a:solidFill>
              </a:rPr>
              <a:t>5.a.- Talent, Economic Growth and Welfare.</a:t>
            </a:r>
          </a:p>
        </p:txBody>
      </p:sp>
      <p:sp>
        <p:nvSpPr>
          <p:cNvPr id="63501" name="Line 13"/>
          <p:cNvSpPr>
            <a:spLocks noChangeShapeType="1"/>
          </p:cNvSpPr>
          <p:nvPr/>
        </p:nvSpPr>
        <p:spPr bwMode="auto">
          <a:xfrm>
            <a:off x="7812088" y="3573463"/>
            <a:ext cx="0" cy="10795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502" name="Text Box 14"/>
          <p:cNvSpPr txBox="1">
            <a:spLocks noChangeArrowheads="1"/>
          </p:cNvSpPr>
          <p:nvPr/>
        </p:nvSpPr>
        <p:spPr bwMode="auto">
          <a:xfrm>
            <a:off x="250825" y="333375"/>
            <a:ext cx="8712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lnSpc>
                <a:spcPct val="100000"/>
              </a:lnSpc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5.- Development Impact of Talent Mobility (cont.)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84344-65E6-49AC-9F8F-EE2CE4D9D231}" type="slidenum">
              <a:rPr lang="en-US"/>
              <a:pPr/>
              <a:t>15</a:t>
            </a:fld>
            <a:endParaRPr lang="en-US"/>
          </a:p>
        </p:txBody>
      </p:sp>
      <p:sp>
        <p:nvSpPr>
          <p:cNvPr id="136194" name="Text Box 2"/>
          <p:cNvSpPr txBox="1">
            <a:spLocks noChangeArrowheads="1"/>
          </p:cNvSpPr>
          <p:nvPr/>
        </p:nvSpPr>
        <p:spPr bwMode="auto">
          <a:xfrm>
            <a:off x="539750" y="4464050"/>
            <a:ext cx="2592388" cy="1125538"/>
          </a:xfrm>
          <a:prstGeom prst="rect">
            <a:avLst/>
          </a:prstGeom>
          <a:solidFill>
            <a:srgbClr val="FFFF99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200" b="1"/>
              <a:t>Obstacles to develop Talent for low-income individuals</a:t>
            </a:r>
          </a:p>
        </p:txBody>
      </p:sp>
      <p:sp>
        <p:nvSpPr>
          <p:cNvPr id="136195" name="Text Box 3"/>
          <p:cNvSpPr txBox="1">
            <a:spLocks noChangeArrowheads="1"/>
          </p:cNvSpPr>
          <p:nvPr/>
        </p:nvSpPr>
        <p:spPr bwMode="auto">
          <a:xfrm>
            <a:off x="4211638" y="4656138"/>
            <a:ext cx="1655762" cy="790575"/>
          </a:xfrm>
          <a:prstGeom prst="rect">
            <a:avLst/>
          </a:prstGeom>
          <a:solidFill>
            <a:srgbClr val="FFFF99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200" b="1"/>
              <a:t>Modest Rewards</a:t>
            </a:r>
          </a:p>
        </p:txBody>
      </p:sp>
      <p:sp>
        <p:nvSpPr>
          <p:cNvPr id="136196" name="Text Box 4"/>
          <p:cNvSpPr txBox="1">
            <a:spLocks noChangeArrowheads="1"/>
          </p:cNvSpPr>
          <p:nvPr/>
        </p:nvSpPr>
        <p:spPr bwMode="auto">
          <a:xfrm>
            <a:off x="6948488" y="4775200"/>
            <a:ext cx="1800225" cy="455613"/>
          </a:xfrm>
          <a:prstGeom prst="rect">
            <a:avLst/>
          </a:prstGeom>
          <a:solidFill>
            <a:srgbClr val="FFFF99"/>
          </a:solidFill>
          <a:ln w="28575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Aft>
                <a:spcPct val="20000"/>
              </a:spcAft>
              <a:buClrTx/>
              <a:buFontTx/>
              <a:buNone/>
            </a:pPr>
            <a:r>
              <a:rPr lang="en-US" sz="2200" b="1"/>
              <a:t>Inequality</a:t>
            </a:r>
          </a:p>
        </p:txBody>
      </p:sp>
      <p:sp>
        <p:nvSpPr>
          <p:cNvPr id="136197" name="Line 5"/>
          <p:cNvSpPr>
            <a:spLocks noChangeShapeType="1"/>
          </p:cNvSpPr>
          <p:nvPr/>
        </p:nvSpPr>
        <p:spPr bwMode="auto">
          <a:xfrm>
            <a:off x="3275013" y="5013325"/>
            <a:ext cx="720725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198" name="Line 6"/>
          <p:cNvSpPr>
            <a:spLocks noChangeShapeType="1"/>
          </p:cNvSpPr>
          <p:nvPr/>
        </p:nvSpPr>
        <p:spPr bwMode="auto">
          <a:xfrm>
            <a:off x="6083300" y="5013325"/>
            <a:ext cx="720725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4210050" y="2349500"/>
            <a:ext cx="1657350" cy="1125538"/>
          </a:xfrm>
          <a:prstGeom prst="rect">
            <a:avLst/>
          </a:prstGeom>
          <a:solidFill>
            <a:srgbClr val="CCFFCC"/>
          </a:solidFill>
          <a:ln w="2857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200" b="1"/>
              <a:t>High rewards to Talent</a:t>
            </a:r>
          </a:p>
        </p:txBody>
      </p:sp>
      <p:sp>
        <p:nvSpPr>
          <p:cNvPr id="136200" name="Text Box 8"/>
          <p:cNvSpPr txBox="1">
            <a:spLocks noChangeArrowheads="1"/>
          </p:cNvSpPr>
          <p:nvPr/>
        </p:nvSpPr>
        <p:spPr bwMode="auto">
          <a:xfrm>
            <a:off x="539750" y="2495550"/>
            <a:ext cx="2592388" cy="790575"/>
          </a:xfrm>
          <a:prstGeom prst="rect">
            <a:avLst/>
          </a:prstGeom>
          <a:solidFill>
            <a:srgbClr val="CCFFCC"/>
          </a:solidFill>
          <a:ln w="2857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200" b="1"/>
              <a:t>“</a:t>
            </a:r>
            <a:r>
              <a:rPr lang="en-US" sz="2200" b="1" i="1"/>
              <a:t>Winners-take-all</a:t>
            </a:r>
            <a:r>
              <a:rPr lang="en-US" sz="2200" b="1"/>
              <a:t>” Markets</a:t>
            </a:r>
          </a:p>
        </p:txBody>
      </p:sp>
      <p:sp>
        <p:nvSpPr>
          <p:cNvPr id="136201" name="Text Box 9"/>
          <p:cNvSpPr txBox="1">
            <a:spLocks noChangeArrowheads="1"/>
          </p:cNvSpPr>
          <p:nvPr/>
        </p:nvSpPr>
        <p:spPr bwMode="auto">
          <a:xfrm>
            <a:off x="7021513" y="2566988"/>
            <a:ext cx="1582737" cy="790575"/>
          </a:xfrm>
          <a:prstGeom prst="rect">
            <a:avLst/>
          </a:prstGeom>
          <a:solidFill>
            <a:srgbClr val="CCFFCC"/>
          </a:solidFill>
          <a:ln w="28575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200" b="1"/>
              <a:t>Top Incomes</a:t>
            </a:r>
          </a:p>
        </p:txBody>
      </p:sp>
      <p:sp>
        <p:nvSpPr>
          <p:cNvPr id="136202" name="Line 10"/>
          <p:cNvSpPr>
            <a:spLocks noChangeShapeType="1"/>
          </p:cNvSpPr>
          <p:nvPr/>
        </p:nvSpPr>
        <p:spPr bwMode="auto">
          <a:xfrm>
            <a:off x="3275013" y="2925763"/>
            <a:ext cx="720725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03" name="Line 11"/>
          <p:cNvSpPr>
            <a:spLocks noChangeShapeType="1"/>
          </p:cNvSpPr>
          <p:nvPr/>
        </p:nvSpPr>
        <p:spPr bwMode="auto">
          <a:xfrm>
            <a:off x="6083300" y="2925763"/>
            <a:ext cx="720725" cy="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04" name="Text Box 12"/>
          <p:cNvSpPr txBox="1">
            <a:spLocks noChangeArrowheads="1"/>
          </p:cNvSpPr>
          <p:nvPr/>
        </p:nvSpPr>
        <p:spPr bwMode="auto">
          <a:xfrm>
            <a:off x="323850" y="1123950"/>
            <a:ext cx="8299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00000"/>
              </a:lnSpc>
              <a:buClrTx/>
              <a:buFontTx/>
              <a:buNone/>
            </a:pPr>
            <a:r>
              <a:rPr lang="en-US" sz="2800" b="1">
                <a:solidFill>
                  <a:srgbClr val="0000CC"/>
                </a:solidFill>
              </a:rPr>
              <a:t>5.b.- Talent, Inequality and Income Distribution</a:t>
            </a:r>
          </a:p>
        </p:txBody>
      </p:sp>
      <p:sp>
        <p:nvSpPr>
          <p:cNvPr id="136205" name="Line 13"/>
          <p:cNvSpPr>
            <a:spLocks noChangeShapeType="1"/>
          </p:cNvSpPr>
          <p:nvPr/>
        </p:nvSpPr>
        <p:spPr bwMode="auto">
          <a:xfrm>
            <a:off x="7812088" y="3502025"/>
            <a:ext cx="0" cy="10795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6206" name="Text Box 14"/>
          <p:cNvSpPr txBox="1">
            <a:spLocks noChangeArrowheads="1"/>
          </p:cNvSpPr>
          <p:nvPr/>
        </p:nvSpPr>
        <p:spPr bwMode="auto">
          <a:xfrm>
            <a:off x="250825" y="333375"/>
            <a:ext cx="87122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lnSpc>
                <a:spcPct val="100000"/>
              </a:lnSpc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5.- Development Impact of Talent Mobility (cont.)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2DB5-FE8F-4756-B2EC-13BBCE468D95}" type="slidenum">
              <a:rPr lang="en-US"/>
              <a:pPr/>
              <a:t>16</a:t>
            </a:fld>
            <a:endParaRPr lang="en-US"/>
          </a:p>
        </p:txBody>
      </p:sp>
      <p:sp>
        <p:nvSpPr>
          <p:cNvPr id="90114" name="Text Box 2"/>
          <p:cNvSpPr txBox="1">
            <a:spLocks noChangeArrowheads="1"/>
          </p:cNvSpPr>
          <p:nvPr/>
        </p:nvSpPr>
        <p:spPr bwMode="auto">
          <a:xfrm>
            <a:off x="971550" y="2651125"/>
            <a:ext cx="7129463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4500" b="1">
                <a:solidFill>
                  <a:srgbClr val="0000CC"/>
                </a:solidFill>
              </a:rPr>
              <a:t>6. Empirical Evidence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C6FE3-B42B-4387-9E16-A6253BC430CE}" type="slidenum">
              <a:rPr lang="en-US"/>
              <a:pPr/>
              <a:t>17</a:t>
            </a:fld>
            <a:endParaRPr lang="en-US"/>
          </a:p>
        </p:txBody>
      </p:sp>
      <p:sp>
        <p:nvSpPr>
          <p:cNvPr id="137218" name="Text Box 2"/>
          <p:cNvSpPr txBox="1">
            <a:spLocks noChangeArrowheads="1"/>
          </p:cNvSpPr>
          <p:nvPr/>
        </p:nvSpPr>
        <p:spPr bwMode="auto">
          <a:xfrm>
            <a:off x="381000" y="333375"/>
            <a:ext cx="8382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Table 1. New Knowledge is Concentrated in the “North”</a:t>
            </a:r>
          </a:p>
        </p:txBody>
      </p:sp>
      <p:sp>
        <p:nvSpPr>
          <p:cNvPr id="137219" name="Text Box 3"/>
          <p:cNvSpPr txBox="1">
            <a:spLocks noChangeArrowheads="1"/>
          </p:cNvSpPr>
          <p:nvPr/>
        </p:nvSpPr>
        <p:spPr bwMode="auto">
          <a:xfrm>
            <a:off x="1692275" y="5665788"/>
            <a:ext cx="6048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00" b="1"/>
              <a:t>Source</a:t>
            </a:r>
            <a:r>
              <a:rPr lang="en-US" sz="1600"/>
              <a:t>: Own elaboration based on data from The World Bank’s WDI (2007). </a:t>
            </a:r>
          </a:p>
        </p:txBody>
      </p:sp>
      <p:sp>
        <p:nvSpPr>
          <p:cNvPr id="137383" name="Rectangle 167"/>
          <p:cNvSpPr>
            <a:spLocks noChangeArrowheads="1"/>
          </p:cNvSpPr>
          <p:nvPr/>
        </p:nvSpPr>
        <p:spPr bwMode="auto">
          <a:xfrm>
            <a:off x="349250" y="4733925"/>
            <a:ext cx="635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2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pic>
        <p:nvPicPr>
          <p:cNvPr id="137391" name="Picture 1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7563" y="1739900"/>
            <a:ext cx="4284662" cy="3417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37392" name="Picture 1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3" y="1355725"/>
            <a:ext cx="4186237" cy="40814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EF7A3-52D8-4096-8B52-ACD7B551A0EB}" type="slidenum">
              <a:rPr lang="en-US"/>
              <a:pPr/>
              <a:t>18</a:t>
            </a:fld>
            <a:endParaRPr lang="en-US"/>
          </a:p>
        </p:txBody>
      </p:sp>
      <p:sp>
        <p:nvSpPr>
          <p:cNvPr id="138242" name="Text Box 2"/>
          <p:cNvSpPr txBox="1">
            <a:spLocks noChangeArrowheads="1"/>
          </p:cNvSpPr>
          <p:nvPr/>
        </p:nvSpPr>
        <p:spPr bwMode="auto">
          <a:xfrm>
            <a:off x="381000" y="260350"/>
            <a:ext cx="83820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Table 2. Prizes to Talent: Nobel Laureates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in Science and Economics are Very Concentrated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in High-Income Economies (1980 – 2007)</a:t>
            </a:r>
          </a:p>
        </p:txBody>
      </p:sp>
      <p:graphicFrame>
        <p:nvGraphicFramePr>
          <p:cNvPr id="138413" name="Object 173"/>
          <p:cNvGraphicFramePr>
            <a:graphicFrameLocks noChangeAspect="1"/>
          </p:cNvGraphicFramePr>
          <p:nvPr/>
        </p:nvGraphicFramePr>
        <p:xfrm>
          <a:off x="4932363" y="1808163"/>
          <a:ext cx="5472112" cy="3810000"/>
        </p:xfrm>
        <a:graphic>
          <a:graphicData uri="http://schemas.openxmlformats.org/presentationml/2006/ole">
            <p:oleObj spid="_x0000_s138413" name="Gráfico" r:id="rId3" imgW="7086600" imgH="4934102" progId="Excel.Chart.8">
              <p:embed/>
            </p:oleObj>
          </a:graphicData>
        </a:graphic>
      </p:graphicFrame>
      <p:pic>
        <p:nvPicPr>
          <p:cNvPr id="138414" name="Picture 1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5575" y="2116138"/>
            <a:ext cx="6029325" cy="300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AA49D-C6AE-40EB-B6A4-B609FF1BEF12}" type="slidenum">
              <a:rPr lang="en-US"/>
              <a:pPr/>
              <a:t>19</a:t>
            </a:fld>
            <a:endParaRPr lang="en-US"/>
          </a:p>
        </p:txBody>
      </p:sp>
      <p:sp>
        <p:nvSpPr>
          <p:cNvPr id="139266" name="Text Box 2"/>
          <p:cNvSpPr txBox="1">
            <a:spLocks noChangeArrowheads="1"/>
          </p:cNvSpPr>
          <p:nvPr/>
        </p:nvSpPr>
        <p:spPr bwMode="auto">
          <a:xfrm>
            <a:off x="381000" y="260350"/>
            <a:ext cx="8382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Table 3. Prizes to Talent: Nobel Prizes in Literature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 is more uniformly distributed across nations (1980 – 2007)</a:t>
            </a:r>
          </a:p>
        </p:txBody>
      </p:sp>
      <p:sp>
        <p:nvSpPr>
          <p:cNvPr id="139431" name="Rectangle 167"/>
          <p:cNvSpPr>
            <a:spLocks noChangeArrowheads="1"/>
          </p:cNvSpPr>
          <p:nvPr/>
        </p:nvSpPr>
        <p:spPr bwMode="auto">
          <a:xfrm>
            <a:off x="349250" y="4733925"/>
            <a:ext cx="635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2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pic>
        <p:nvPicPr>
          <p:cNvPr id="139434" name="Picture 1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950" y="1508125"/>
            <a:ext cx="7874000" cy="41671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8178-B504-439F-BB6D-81BA22CBFE30}" type="slidenum">
              <a:rPr lang="en-US"/>
              <a:pPr/>
              <a:t>2</a:t>
            </a:fld>
            <a:endParaRPr lang="en-US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95288" y="549275"/>
            <a:ext cx="8291512" cy="546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73088" indent="-573088" algn="ctr">
              <a:buClrTx/>
              <a:buFontTx/>
              <a:buNone/>
            </a:pPr>
            <a:r>
              <a:rPr lang="en-US" sz="4000" b="1">
                <a:solidFill>
                  <a:srgbClr val="0000CC"/>
                </a:solidFill>
              </a:rPr>
              <a:t>Contents</a:t>
            </a:r>
          </a:p>
          <a:p>
            <a:pPr marL="573088" indent="-573088" algn="ctr">
              <a:buClrTx/>
              <a:buFontTx/>
              <a:buNone/>
            </a:pPr>
            <a:endParaRPr lang="en-US" sz="1200" b="1">
              <a:solidFill>
                <a:schemeClr val="accent2"/>
              </a:solidFill>
            </a:endParaRPr>
          </a:p>
          <a:p>
            <a:pPr marL="573088" indent="-573088">
              <a:spcAft>
                <a:spcPct val="10000"/>
              </a:spcAft>
              <a:buFontTx/>
              <a:buAutoNum type="arabicPeriod"/>
            </a:pPr>
            <a:r>
              <a:rPr lang="en-US" b="1"/>
              <a:t>The International Mobility of Talent: Main Issues</a:t>
            </a:r>
          </a:p>
          <a:p>
            <a:pPr marL="573088" indent="-573088">
              <a:spcAft>
                <a:spcPct val="10000"/>
              </a:spcAft>
              <a:buFontTx/>
              <a:buAutoNum type="arabicPeriod"/>
            </a:pPr>
            <a:r>
              <a:rPr lang="en-US" b="1"/>
              <a:t>Classification of Talent. </a:t>
            </a:r>
          </a:p>
          <a:p>
            <a:pPr marL="573088" indent="-573088">
              <a:buFontTx/>
              <a:buAutoNum type="arabicPeriod"/>
            </a:pPr>
            <a:r>
              <a:rPr lang="en-US" b="1"/>
              <a:t>The International Market for Talent</a:t>
            </a:r>
          </a:p>
          <a:p>
            <a:pPr marL="573088" indent="-573088">
              <a:buFontTx/>
              <a:buAutoNum type="arabicPeriod"/>
            </a:pPr>
            <a:r>
              <a:rPr lang="en-US" b="1"/>
              <a:t>Two Topics in Talent Economics</a:t>
            </a:r>
          </a:p>
          <a:p>
            <a:pPr marL="573088" indent="-573088">
              <a:buFontTx/>
              <a:buAutoNum type="arabicPeriod"/>
            </a:pPr>
            <a:r>
              <a:rPr lang="en-US" b="1"/>
              <a:t>Development Impact of Talent Mobility</a:t>
            </a:r>
          </a:p>
          <a:p>
            <a:pPr marL="573088" indent="-573088">
              <a:buFontTx/>
              <a:buAutoNum type="arabicPeriod"/>
            </a:pPr>
            <a:r>
              <a:rPr lang="en-US" b="1"/>
              <a:t>Empirical Evidence</a:t>
            </a:r>
          </a:p>
          <a:p>
            <a:pPr marL="573088" indent="-573088">
              <a:buFontTx/>
              <a:buAutoNum type="arabicPeriod"/>
            </a:pPr>
            <a:r>
              <a:rPr lang="en-US" b="1"/>
              <a:t>Policy Issues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7877A7-49C3-42F9-A5F2-647673BAF399}" type="slidenum">
              <a:rPr lang="en-US"/>
              <a:pPr/>
              <a:t>20</a:t>
            </a:fld>
            <a:endParaRPr lang="en-US"/>
          </a:p>
        </p:txBody>
      </p:sp>
      <p:sp>
        <p:nvSpPr>
          <p:cNvPr id="140290" name="Text Box 2"/>
          <p:cNvSpPr txBox="1">
            <a:spLocks noChangeArrowheads="1"/>
          </p:cNvSpPr>
          <p:nvPr/>
        </p:nvSpPr>
        <p:spPr bwMode="auto">
          <a:xfrm>
            <a:off x="381000" y="260350"/>
            <a:ext cx="8382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Table 4. Technical Talent: Patent Applications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(by Country and Regions, year 2002)</a:t>
            </a:r>
          </a:p>
        </p:txBody>
      </p:sp>
      <p:sp>
        <p:nvSpPr>
          <p:cNvPr id="140455" name="Rectangle 167"/>
          <p:cNvSpPr>
            <a:spLocks noChangeArrowheads="1"/>
          </p:cNvSpPr>
          <p:nvPr/>
        </p:nvSpPr>
        <p:spPr bwMode="auto">
          <a:xfrm>
            <a:off x="349250" y="4733925"/>
            <a:ext cx="635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2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pic>
        <p:nvPicPr>
          <p:cNvPr id="140459" name="Picture 1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2338" y="1277938"/>
            <a:ext cx="7297737" cy="5191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F3E6F-07EC-41A1-AA85-7353D03B8F98}" type="slidenum">
              <a:rPr lang="en-US"/>
              <a:pPr/>
              <a:t>21</a:t>
            </a:fld>
            <a:endParaRPr lang="en-US"/>
          </a:p>
        </p:txBody>
      </p:sp>
      <p:sp>
        <p:nvSpPr>
          <p:cNvPr id="141314" name="Text Box 2"/>
          <p:cNvSpPr txBox="1">
            <a:spLocks noChangeArrowheads="1"/>
          </p:cNvSpPr>
          <p:nvPr/>
        </p:nvSpPr>
        <p:spPr bwMode="auto">
          <a:xfrm>
            <a:off x="381000" y="260350"/>
            <a:ext cx="8382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Table 5. Where is the Talent? (I)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The Global Talent Index (GTI) 2007</a:t>
            </a:r>
          </a:p>
        </p:txBody>
      </p:sp>
      <p:sp>
        <p:nvSpPr>
          <p:cNvPr id="141315" name="Rectangle 3"/>
          <p:cNvSpPr>
            <a:spLocks noChangeArrowheads="1"/>
          </p:cNvSpPr>
          <p:nvPr/>
        </p:nvSpPr>
        <p:spPr bwMode="auto">
          <a:xfrm>
            <a:off x="349250" y="4733925"/>
            <a:ext cx="635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2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pic>
        <p:nvPicPr>
          <p:cNvPr id="14131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850" y="1543050"/>
            <a:ext cx="7950200" cy="419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166A2-9175-4B5D-818E-3D780059475A}" type="slidenum">
              <a:rPr lang="en-US"/>
              <a:pPr/>
              <a:t>22</a:t>
            </a:fld>
            <a:endParaRPr lang="en-US"/>
          </a:p>
        </p:txBody>
      </p:sp>
      <p:sp>
        <p:nvSpPr>
          <p:cNvPr id="142338" name="Text Box 2"/>
          <p:cNvSpPr txBox="1">
            <a:spLocks noChangeArrowheads="1"/>
          </p:cNvSpPr>
          <p:nvPr/>
        </p:nvSpPr>
        <p:spPr bwMode="auto">
          <a:xfrm>
            <a:off x="381000" y="46038"/>
            <a:ext cx="8382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Table 6. Where is the Talent? (II)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Global Creativity Index, year 2005</a:t>
            </a:r>
          </a:p>
        </p:txBody>
      </p:sp>
      <p:sp>
        <p:nvSpPr>
          <p:cNvPr id="142339" name="Rectangle 3"/>
          <p:cNvSpPr>
            <a:spLocks noChangeArrowheads="1"/>
          </p:cNvSpPr>
          <p:nvPr/>
        </p:nvSpPr>
        <p:spPr bwMode="auto">
          <a:xfrm>
            <a:off x="349250" y="4733925"/>
            <a:ext cx="635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2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pic>
        <p:nvPicPr>
          <p:cNvPr id="14234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6575" y="971550"/>
            <a:ext cx="5530850" cy="572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73BC4-C587-4086-A920-A049D5752F86}" type="slidenum">
              <a:rPr lang="en-US"/>
              <a:pPr/>
              <a:t>23</a:t>
            </a:fld>
            <a:endParaRPr lang="en-US"/>
          </a:p>
        </p:txBody>
      </p:sp>
      <p:sp>
        <p:nvSpPr>
          <p:cNvPr id="108546" name="Text Box 2"/>
          <p:cNvSpPr txBox="1">
            <a:spLocks noChangeArrowheads="1"/>
          </p:cNvSpPr>
          <p:nvPr/>
        </p:nvSpPr>
        <p:spPr bwMode="auto">
          <a:xfrm>
            <a:off x="381000" y="260350"/>
            <a:ext cx="8382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Table 7. Migration of Qualified Human Resources* from</a:t>
            </a:r>
            <a:br>
              <a:rPr lang="en-US" sz="2600" b="1">
                <a:solidFill>
                  <a:srgbClr val="0000CC"/>
                </a:solidFill>
              </a:rPr>
            </a:br>
            <a:r>
              <a:rPr lang="en-US" sz="2600" b="1">
                <a:solidFill>
                  <a:srgbClr val="0000CC"/>
                </a:solidFill>
              </a:rPr>
              <a:t>the Americas to OECD Countries (2000)</a:t>
            </a:r>
          </a:p>
        </p:txBody>
      </p:sp>
      <p:sp>
        <p:nvSpPr>
          <p:cNvPr id="108547" name="Text Box 3"/>
          <p:cNvSpPr txBox="1">
            <a:spLocks noChangeArrowheads="1"/>
          </p:cNvSpPr>
          <p:nvPr/>
        </p:nvSpPr>
        <p:spPr bwMode="auto">
          <a:xfrm>
            <a:off x="322263" y="5949950"/>
            <a:ext cx="83661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600" b="1"/>
              <a:t>Source</a:t>
            </a:r>
            <a:r>
              <a:rPr lang="en-US" sz="1600"/>
              <a:t>: F. Docquier y A. Marfouk, “International Migration by Educational Attainment, 1990-2000”, </a:t>
            </a:r>
            <a:r>
              <a:rPr lang="en-US" sz="1600" i="1"/>
              <a:t>International Migration, Remittances and Brain Drain</a:t>
            </a:r>
            <a:r>
              <a:rPr lang="en-US" sz="1600"/>
              <a:t>, C. Ozden y M. Schiff (eds.), Washington, D.C., World Bank, Palgrave Mc Millan, 2006 </a:t>
            </a:r>
          </a:p>
        </p:txBody>
      </p:sp>
      <p:sp>
        <p:nvSpPr>
          <p:cNvPr id="108549" name="AutoShape 5"/>
          <p:cNvSpPr>
            <a:spLocks noChangeAspect="1" noChangeArrowheads="1" noTextEdit="1"/>
          </p:cNvSpPr>
          <p:nvPr/>
        </p:nvSpPr>
        <p:spPr bwMode="auto">
          <a:xfrm>
            <a:off x="49213" y="1787525"/>
            <a:ext cx="8915400" cy="32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50" name="Rectangle 6"/>
          <p:cNvSpPr>
            <a:spLocks noChangeArrowheads="1"/>
          </p:cNvSpPr>
          <p:nvPr/>
        </p:nvSpPr>
        <p:spPr bwMode="auto">
          <a:xfrm>
            <a:off x="647700" y="1801813"/>
            <a:ext cx="635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Region</a:t>
            </a:r>
            <a:endParaRPr lang="en-US" sz="1800" b="1"/>
          </a:p>
        </p:txBody>
      </p:sp>
      <p:sp>
        <p:nvSpPr>
          <p:cNvPr id="108551" name="Rectangle 7"/>
          <p:cNvSpPr>
            <a:spLocks noChangeArrowheads="1"/>
          </p:cNvSpPr>
          <p:nvPr/>
        </p:nvSpPr>
        <p:spPr bwMode="auto">
          <a:xfrm>
            <a:off x="1236663" y="1801813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552" name="Rectangle 8"/>
          <p:cNvSpPr>
            <a:spLocks noChangeArrowheads="1"/>
          </p:cNvSpPr>
          <p:nvPr/>
        </p:nvSpPr>
        <p:spPr bwMode="auto">
          <a:xfrm>
            <a:off x="2613025" y="1801813"/>
            <a:ext cx="11271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Share in the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OECD stock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(%)</a:t>
            </a:r>
            <a:endParaRPr lang="en-US" sz="1800" b="1"/>
          </a:p>
        </p:txBody>
      </p:sp>
      <p:sp>
        <p:nvSpPr>
          <p:cNvPr id="108553" name="Rectangle 9"/>
          <p:cNvSpPr>
            <a:spLocks noChangeArrowheads="1"/>
          </p:cNvSpPr>
          <p:nvPr/>
        </p:nvSpPr>
        <p:spPr bwMode="auto">
          <a:xfrm>
            <a:off x="3767138" y="23383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554" name="Rectangle 10"/>
          <p:cNvSpPr>
            <a:spLocks noChangeArrowheads="1"/>
          </p:cNvSpPr>
          <p:nvPr/>
        </p:nvSpPr>
        <p:spPr bwMode="auto">
          <a:xfrm>
            <a:off x="4638675" y="1801813"/>
            <a:ext cx="1905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Average Rate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of  Emigration </a:t>
            </a:r>
            <a:br>
              <a:rPr lang="en-US" sz="1800" b="1">
                <a:solidFill>
                  <a:srgbClr val="000000"/>
                </a:solidFill>
              </a:rPr>
            </a:br>
            <a:r>
              <a:rPr lang="en-US" sz="1400" b="1">
                <a:solidFill>
                  <a:srgbClr val="000000"/>
                </a:solidFill>
              </a:rPr>
              <a:t>(as a % of the labor force**)</a:t>
            </a:r>
            <a:endParaRPr lang="en-US" sz="1400" b="1"/>
          </a:p>
        </p:txBody>
      </p:sp>
      <p:sp>
        <p:nvSpPr>
          <p:cNvPr id="108555" name="Rectangle 11"/>
          <p:cNvSpPr>
            <a:spLocks noChangeArrowheads="1"/>
          </p:cNvSpPr>
          <p:nvPr/>
        </p:nvSpPr>
        <p:spPr bwMode="auto">
          <a:xfrm>
            <a:off x="6342063" y="1801813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556" name="Rectangle 12"/>
          <p:cNvSpPr>
            <a:spLocks noChangeArrowheads="1"/>
          </p:cNvSpPr>
          <p:nvPr/>
        </p:nvSpPr>
        <p:spPr bwMode="auto">
          <a:xfrm>
            <a:off x="5688013" y="20716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557" name="Rectangle 13"/>
          <p:cNvSpPr>
            <a:spLocks noChangeArrowheads="1"/>
          </p:cNvSpPr>
          <p:nvPr/>
        </p:nvSpPr>
        <p:spPr bwMode="auto">
          <a:xfrm>
            <a:off x="7046913" y="1801813"/>
            <a:ext cx="1409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Share of Skilled</a:t>
            </a:r>
            <a:endParaRPr lang="en-US" sz="1800" b="1"/>
          </a:p>
        </p:txBody>
      </p:sp>
      <p:sp>
        <p:nvSpPr>
          <p:cNvPr id="108558" name="Rectangle 14"/>
          <p:cNvSpPr>
            <a:spLocks noChangeArrowheads="1"/>
          </p:cNvSpPr>
          <p:nvPr/>
        </p:nvSpPr>
        <p:spPr bwMode="auto">
          <a:xfrm>
            <a:off x="7369175" y="2071688"/>
            <a:ext cx="8032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Workers </a:t>
            </a:r>
            <a:endParaRPr lang="en-US" sz="1800" b="1"/>
          </a:p>
        </p:txBody>
      </p:sp>
      <p:sp>
        <p:nvSpPr>
          <p:cNvPr id="108559" name="Rectangle 15"/>
          <p:cNvSpPr>
            <a:spLocks noChangeArrowheads="1"/>
          </p:cNvSpPr>
          <p:nvPr/>
        </p:nvSpPr>
        <p:spPr bwMode="auto">
          <a:xfrm>
            <a:off x="7594600" y="2338388"/>
            <a:ext cx="2905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(%)</a:t>
            </a:r>
            <a:endParaRPr lang="en-US" sz="1800" b="1"/>
          </a:p>
        </p:txBody>
      </p:sp>
      <p:sp>
        <p:nvSpPr>
          <p:cNvPr id="108560" name="Rectangle 16"/>
          <p:cNvSpPr>
            <a:spLocks noChangeArrowheads="1"/>
          </p:cNvSpPr>
          <p:nvPr/>
        </p:nvSpPr>
        <p:spPr bwMode="auto">
          <a:xfrm>
            <a:off x="8361363" y="23383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561" name="Rectangle 17"/>
          <p:cNvSpPr>
            <a:spLocks noChangeArrowheads="1"/>
          </p:cNvSpPr>
          <p:nvPr/>
        </p:nvSpPr>
        <p:spPr bwMode="auto">
          <a:xfrm>
            <a:off x="541338" y="1787525"/>
            <a:ext cx="162877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2" name="Rectangle 18"/>
          <p:cNvSpPr>
            <a:spLocks noChangeArrowheads="1"/>
          </p:cNvSpPr>
          <p:nvPr/>
        </p:nvSpPr>
        <p:spPr bwMode="auto">
          <a:xfrm>
            <a:off x="2170113" y="1787525"/>
            <a:ext cx="95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3" name="Rectangle 19"/>
          <p:cNvSpPr>
            <a:spLocks noChangeArrowheads="1"/>
          </p:cNvSpPr>
          <p:nvPr/>
        </p:nvSpPr>
        <p:spPr bwMode="auto">
          <a:xfrm>
            <a:off x="2179638" y="1787525"/>
            <a:ext cx="2235200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4" name="Rectangle 20"/>
          <p:cNvSpPr>
            <a:spLocks noChangeArrowheads="1"/>
          </p:cNvSpPr>
          <p:nvPr/>
        </p:nvSpPr>
        <p:spPr bwMode="auto">
          <a:xfrm>
            <a:off x="4414838" y="1787525"/>
            <a:ext cx="95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5" name="Rectangle 21"/>
          <p:cNvSpPr>
            <a:spLocks noChangeArrowheads="1"/>
          </p:cNvSpPr>
          <p:nvPr/>
        </p:nvSpPr>
        <p:spPr bwMode="auto">
          <a:xfrm>
            <a:off x="4424363" y="1787525"/>
            <a:ext cx="2203450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6" name="Rectangle 22"/>
          <p:cNvSpPr>
            <a:spLocks noChangeArrowheads="1"/>
          </p:cNvSpPr>
          <p:nvPr/>
        </p:nvSpPr>
        <p:spPr bwMode="auto">
          <a:xfrm>
            <a:off x="6627813" y="1787525"/>
            <a:ext cx="95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7" name="Rectangle 23"/>
          <p:cNvSpPr>
            <a:spLocks noChangeArrowheads="1"/>
          </p:cNvSpPr>
          <p:nvPr/>
        </p:nvSpPr>
        <p:spPr bwMode="auto">
          <a:xfrm>
            <a:off x="6637338" y="1787525"/>
            <a:ext cx="2185987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8" name="Rectangle 24"/>
          <p:cNvSpPr>
            <a:spLocks noChangeArrowheads="1"/>
          </p:cNvSpPr>
          <p:nvPr/>
        </p:nvSpPr>
        <p:spPr bwMode="auto">
          <a:xfrm>
            <a:off x="2170113" y="1798638"/>
            <a:ext cx="9525" cy="806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69" name="Rectangle 25"/>
          <p:cNvSpPr>
            <a:spLocks noChangeArrowheads="1"/>
          </p:cNvSpPr>
          <p:nvPr/>
        </p:nvSpPr>
        <p:spPr bwMode="auto">
          <a:xfrm>
            <a:off x="4414838" y="1798638"/>
            <a:ext cx="9525" cy="806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0" name="Rectangle 26"/>
          <p:cNvSpPr>
            <a:spLocks noChangeArrowheads="1"/>
          </p:cNvSpPr>
          <p:nvPr/>
        </p:nvSpPr>
        <p:spPr bwMode="auto">
          <a:xfrm>
            <a:off x="6627813" y="1798638"/>
            <a:ext cx="9525" cy="806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71" name="Rectangle 27"/>
          <p:cNvSpPr>
            <a:spLocks noChangeArrowheads="1"/>
          </p:cNvSpPr>
          <p:nvPr/>
        </p:nvSpPr>
        <p:spPr bwMode="auto">
          <a:xfrm>
            <a:off x="647700" y="2619375"/>
            <a:ext cx="523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572" name="Rectangle 28"/>
          <p:cNvSpPr>
            <a:spLocks noChangeArrowheads="1"/>
          </p:cNvSpPr>
          <p:nvPr/>
        </p:nvSpPr>
        <p:spPr bwMode="auto">
          <a:xfrm>
            <a:off x="696913" y="2619375"/>
            <a:ext cx="52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573" name="Rectangle 29"/>
          <p:cNvSpPr>
            <a:spLocks noChangeArrowheads="1"/>
          </p:cNvSpPr>
          <p:nvPr/>
        </p:nvSpPr>
        <p:spPr bwMode="auto">
          <a:xfrm>
            <a:off x="2497138" y="2619375"/>
            <a:ext cx="447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Total</a:t>
            </a:r>
            <a:endParaRPr lang="en-US" sz="1800" b="1"/>
          </a:p>
        </p:txBody>
      </p:sp>
      <p:sp>
        <p:nvSpPr>
          <p:cNvPr id="108574" name="Rectangle 30"/>
          <p:cNvSpPr>
            <a:spLocks noChangeArrowheads="1"/>
          </p:cNvSpPr>
          <p:nvPr/>
        </p:nvSpPr>
        <p:spPr bwMode="auto">
          <a:xfrm>
            <a:off x="2944813" y="2619375"/>
            <a:ext cx="52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575" name="Rectangle 31"/>
          <p:cNvSpPr>
            <a:spLocks noChangeArrowheads="1"/>
          </p:cNvSpPr>
          <p:nvPr/>
        </p:nvSpPr>
        <p:spPr bwMode="auto">
          <a:xfrm>
            <a:off x="3376613" y="2619375"/>
            <a:ext cx="606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Skilled</a:t>
            </a:r>
            <a:endParaRPr lang="en-US" sz="1800" b="1"/>
          </a:p>
        </p:txBody>
      </p:sp>
      <p:sp>
        <p:nvSpPr>
          <p:cNvPr id="108578" name="Rectangle 34"/>
          <p:cNvSpPr>
            <a:spLocks noChangeArrowheads="1"/>
          </p:cNvSpPr>
          <p:nvPr/>
        </p:nvSpPr>
        <p:spPr bwMode="auto">
          <a:xfrm>
            <a:off x="4725988" y="2619375"/>
            <a:ext cx="5000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Total </a:t>
            </a:r>
            <a:endParaRPr lang="en-US" sz="1800" b="1"/>
          </a:p>
        </p:txBody>
      </p:sp>
      <p:sp>
        <p:nvSpPr>
          <p:cNvPr id="108579" name="Rectangle 35"/>
          <p:cNvSpPr>
            <a:spLocks noChangeArrowheads="1"/>
          </p:cNvSpPr>
          <p:nvPr/>
        </p:nvSpPr>
        <p:spPr bwMode="auto">
          <a:xfrm>
            <a:off x="5222875" y="2619375"/>
            <a:ext cx="523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580" name="Rectangle 36"/>
          <p:cNvSpPr>
            <a:spLocks noChangeArrowheads="1"/>
          </p:cNvSpPr>
          <p:nvPr/>
        </p:nvSpPr>
        <p:spPr bwMode="auto">
          <a:xfrm>
            <a:off x="5586413" y="2619375"/>
            <a:ext cx="606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Skilled</a:t>
            </a:r>
            <a:endParaRPr lang="en-US" sz="1800" b="1"/>
          </a:p>
        </p:txBody>
      </p:sp>
      <p:sp>
        <p:nvSpPr>
          <p:cNvPr id="108583" name="Rectangle 39"/>
          <p:cNvSpPr>
            <a:spLocks noChangeArrowheads="1"/>
          </p:cNvSpPr>
          <p:nvPr/>
        </p:nvSpPr>
        <p:spPr bwMode="auto">
          <a:xfrm>
            <a:off x="6738938" y="2619375"/>
            <a:ext cx="8016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 Among </a:t>
            </a:r>
            <a:endParaRPr lang="en-US" sz="1800" b="1"/>
          </a:p>
        </p:txBody>
      </p:sp>
      <p:sp>
        <p:nvSpPr>
          <p:cNvPr id="108584" name="Rectangle 40"/>
          <p:cNvSpPr>
            <a:spLocks noChangeArrowheads="1"/>
          </p:cNvSpPr>
          <p:nvPr/>
        </p:nvSpPr>
        <p:spPr bwMode="auto">
          <a:xfrm>
            <a:off x="6738938" y="2889250"/>
            <a:ext cx="8969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Residents</a:t>
            </a:r>
            <a:endParaRPr lang="en-US" sz="1800" b="1"/>
          </a:p>
        </p:txBody>
      </p:sp>
      <p:sp>
        <p:nvSpPr>
          <p:cNvPr id="108585" name="Rectangle 41"/>
          <p:cNvSpPr>
            <a:spLocks noChangeArrowheads="1"/>
          </p:cNvSpPr>
          <p:nvPr/>
        </p:nvSpPr>
        <p:spPr bwMode="auto">
          <a:xfrm>
            <a:off x="7573963" y="2889250"/>
            <a:ext cx="52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586" name="Rectangle 42"/>
          <p:cNvSpPr>
            <a:spLocks noChangeArrowheads="1"/>
          </p:cNvSpPr>
          <p:nvPr/>
        </p:nvSpPr>
        <p:spPr bwMode="auto">
          <a:xfrm>
            <a:off x="7885113" y="2619375"/>
            <a:ext cx="6969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Among </a:t>
            </a:r>
            <a:endParaRPr lang="en-US" sz="1800" b="1"/>
          </a:p>
        </p:txBody>
      </p:sp>
      <p:sp>
        <p:nvSpPr>
          <p:cNvPr id="108587" name="Rectangle 43"/>
          <p:cNvSpPr>
            <a:spLocks noChangeArrowheads="1"/>
          </p:cNvSpPr>
          <p:nvPr/>
        </p:nvSpPr>
        <p:spPr bwMode="auto">
          <a:xfrm>
            <a:off x="7797800" y="2889250"/>
            <a:ext cx="9175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Emigrants</a:t>
            </a:r>
            <a:endParaRPr lang="en-US" sz="1800" b="1"/>
          </a:p>
        </p:txBody>
      </p:sp>
      <p:sp>
        <p:nvSpPr>
          <p:cNvPr id="108588" name="Rectangle 44"/>
          <p:cNvSpPr>
            <a:spLocks noChangeArrowheads="1"/>
          </p:cNvSpPr>
          <p:nvPr/>
        </p:nvSpPr>
        <p:spPr bwMode="auto">
          <a:xfrm>
            <a:off x="8724900" y="2889250"/>
            <a:ext cx="523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589" name="Rectangle 45"/>
          <p:cNvSpPr>
            <a:spLocks noChangeArrowheads="1"/>
          </p:cNvSpPr>
          <p:nvPr/>
        </p:nvSpPr>
        <p:spPr bwMode="auto">
          <a:xfrm>
            <a:off x="541338" y="2605088"/>
            <a:ext cx="162877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0" name="Rectangle 46"/>
          <p:cNvSpPr>
            <a:spLocks noChangeArrowheads="1"/>
          </p:cNvSpPr>
          <p:nvPr/>
        </p:nvSpPr>
        <p:spPr bwMode="auto">
          <a:xfrm>
            <a:off x="2170113" y="26050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1" name="Rectangle 47"/>
          <p:cNvSpPr>
            <a:spLocks noChangeArrowheads="1"/>
          </p:cNvSpPr>
          <p:nvPr/>
        </p:nvSpPr>
        <p:spPr bwMode="auto">
          <a:xfrm>
            <a:off x="2179638" y="2605088"/>
            <a:ext cx="1084262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2" name="Rectangle 48"/>
          <p:cNvSpPr>
            <a:spLocks noChangeArrowheads="1"/>
          </p:cNvSpPr>
          <p:nvPr/>
        </p:nvSpPr>
        <p:spPr bwMode="auto">
          <a:xfrm>
            <a:off x="3263900" y="2605088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3" name="Rectangle 49"/>
          <p:cNvSpPr>
            <a:spLocks noChangeArrowheads="1"/>
          </p:cNvSpPr>
          <p:nvPr/>
        </p:nvSpPr>
        <p:spPr bwMode="auto">
          <a:xfrm>
            <a:off x="3271838" y="2605088"/>
            <a:ext cx="1143000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4" name="Rectangle 50"/>
          <p:cNvSpPr>
            <a:spLocks noChangeArrowheads="1"/>
          </p:cNvSpPr>
          <p:nvPr/>
        </p:nvSpPr>
        <p:spPr bwMode="auto">
          <a:xfrm>
            <a:off x="4414838" y="26050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5" name="Rectangle 51"/>
          <p:cNvSpPr>
            <a:spLocks noChangeArrowheads="1"/>
          </p:cNvSpPr>
          <p:nvPr/>
        </p:nvSpPr>
        <p:spPr bwMode="auto">
          <a:xfrm>
            <a:off x="4424363" y="2605088"/>
            <a:ext cx="1049337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6" name="Rectangle 52"/>
          <p:cNvSpPr>
            <a:spLocks noChangeArrowheads="1"/>
          </p:cNvSpPr>
          <p:nvPr/>
        </p:nvSpPr>
        <p:spPr bwMode="auto">
          <a:xfrm>
            <a:off x="5473700" y="26050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7" name="Rectangle 53"/>
          <p:cNvSpPr>
            <a:spLocks noChangeArrowheads="1"/>
          </p:cNvSpPr>
          <p:nvPr/>
        </p:nvSpPr>
        <p:spPr bwMode="auto">
          <a:xfrm>
            <a:off x="5483225" y="2605088"/>
            <a:ext cx="114458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8" name="Rectangle 54"/>
          <p:cNvSpPr>
            <a:spLocks noChangeArrowheads="1"/>
          </p:cNvSpPr>
          <p:nvPr/>
        </p:nvSpPr>
        <p:spPr bwMode="auto">
          <a:xfrm>
            <a:off x="6627813" y="26050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599" name="Rectangle 55"/>
          <p:cNvSpPr>
            <a:spLocks noChangeArrowheads="1"/>
          </p:cNvSpPr>
          <p:nvPr/>
        </p:nvSpPr>
        <p:spPr bwMode="auto">
          <a:xfrm>
            <a:off x="6637338" y="2605088"/>
            <a:ext cx="1047750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0" name="Rectangle 56"/>
          <p:cNvSpPr>
            <a:spLocks noChangeArrowheads="1"/>
          </p:cNvSpPr>
          <p:nvPr/>
        </p:nvSpPr>
        <p:spPr bwMode="auto">
          <a:xfrm>
            <a:off x="7685088" y="26050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1" name="Rectangle 57"/>
          <p:cNvSpPr>
            <a:spLocks noChangeArrowheads="1"/>
          </p:cNvSpPr>
          <p:nvPr/>
        </p:nvSpPr>
        <p:spPr bwMode="auto">
          <a:xfrm>
            <a:off x="7694613" y="2605088"/>
            <a:ext cx="1128712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2" name="Rectangle 58"/>
          <p:cNvSpPr>
            <a:spLocks noChangeArrowheads="1"/>
          </p:cNvSpPr>
          <p:nvPr/>
        </p:nvSpPr>
        <p:spPr bwMode="auto">
          <a:xfrm>
            <a:off x="2170113" y="2616200"/>
            <a:ext cx="9525" cy="5984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3" name="Rectangle 59"/>
          <p:cNvSpPr>
            <a:spLocks noChangeArrowheads="1"/>
          </p:cNvSpPr>
          <p:nvPr/>
        </p:nvSpPr>
        <p:spPr bwMode="auto">
          <a:xfrm>
            <a:off x="4414838" y="2616200"/>
            <a:ext cx="9525" cy="5984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4" name="Rectangle 60"/>
          <p:cNvSpPr>
            <a:spLocks noChangeArrowheads="1"/>
          </p:cNvSpPr>
          <p:nvPr/>
        </p:nvSpPr>
        <p:spPr bwMode="auto">
          <a:xfrm>
            <a:off x="6627813" y="2616200"/>
            <a:ext cx="9525" cy="5984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05" name="Rectangle 61"/>
          <p:cNvSpPr>
            <a:spLocks noChangeArrowheads="1"/>
          </p:cNvSpPr>
          <p:nvPr/>
        </p:nvSpPr>
        <p:spPr bwMode="auto">
          <a:xfrm>
            <a:off x="557213" y="3227388"/>
            <a:ext cx="8461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Americas</a:t>
            </a:r>
            <a:endParaRPr lang="en-US" sz="1800" b="1"/>
          </a:p>
        </p:txBody>
      </p:sp>
      <p:sp>
        <p:nvSpPr>
          <p:cNvPr id="108606" name="Rectangle 62"/>
          <p:cNvSpPr>
            <a:spLocks noChangeArrowheads="1"/>
          </p:cNvSpPr>
          <p:nvPr/>
        </p:nvSpPr>
        <p:spPr bwMode="auto">
          <a:xfrm>
            <a:off x="1397000" y="3227388"/>
            <a:ext cx="523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07" name="Rectangle 63"/>
          <p:cNvSpPr>
            <a:spLocks noChangeArrowheads="1"/>
          </p:cNvSpPr>
          <p:nvPr/>
        </p:nvSpPr>
        <p:spPr bwMode="auto">
          <a:xfrm>
            <a:off x="2471738" y="3227388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26.3</a:t>
            </a:r>
            <a:endParaRPr lang="en-US" sz="1800" b="1"/>
          </a:p>
        </p:txBody>
      </p:sp>
      <p:sp>
        <p:nvSpPr>
          <p:cNvPr id="108608" name="Rectangle 64"/>
          <p:cNvSpPr>
            <a:spLocks noChangeArrowheads="1"/>
          </p:cNvSpPr>
          <p:nvPr/>
        </p:nvSpPr>
        <p:spPr bwMode="auto">
          <a:xfrm>
            <a:off x="2817813" y="32273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09" name="Rectangle 65"/>
          <p:cNvSpPr>
            <a:spLocks noChangeArrowheads="1"/>
          </p:cNvSpPr>
          <p:nvPr/>
        </p:nvSpPr>
        <p:spPr bwMode="auto">
          <a:xfrm>
            <a:off x="3567113" y="3227388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22.6</a:t>
            </a:r>
            <a:endParaRPr lang="en-US" sz="1800" b="1"/>
          </a:p>
        </p:txBody>
      </p:sp>
      <p:sp>
        <p:nvSpPr>
          <p:cNvPr id="108610" name="Rectangle 66"/>
          <p:cNvSpPr>
            <a:spLocks noChangeArrowheads="1"/>
          </p:cNvSpPr>
          <p:nvPr/>
        </p:nvSpPr>
        <p:spPr bwMode="auto">
          <a:xfrm>
            <a:off x="3913188" y="32273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11" name="Rectangle 67"/>
          <p:cNvSpPr>
            <a:spLocks noChangeArrowheads="1"/>
          </p:cNvSpPr>
          <p:nvPr/>
        </p:nvSpPr>
        <p:spPr bwMode="auto">
          <a:xfrm>
            <a:off x="4816475" y="3227388"/>
            <a:ext cx="261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3.3</a:t>
            </a:r>
            <a:endParaRPr lang="en-US" sz="1800" b="1"/>
          </a:p>
        </p:txBody>
      </p:sp>
      <p:sp>
        <p:nvSpPr>
          <p:cNvPr id="108612" name="Rectangle 68"/>
          <p:cNvSpPr>
            <a:spLocks noChangeArrowheads="1"/>
          </p:cNvSpPr>
          <p:nvPr/>
        </p:nvSpPr>
        <p:spPr bwMode="auto">
          <a:xfrm>
            <a:off x="5062538" y="32273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13" name="Rectangle 69"/>
          <p:cNvSpPr>
            <a:spLocks noChangeArrowheads="1"/>
          </p:cNvSpPr>
          <p:nvPr/>
        </p:nvSpPr>
        <p:spPr bwMode="auto">
          <a:xfrm>
            <a:off x="5875338" y="3227388"/>
            <a:ext cx="261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3.3</a:t>
            </a:r>
            <a:endParaRPr lang="en-US" sz="1800" b="1"/>
          </a:p>
        </p:txBody>
      </p:sp>
      <p:sp>
        <p:nvSpPr>
          <p:cNvPr id="108614" name="Rectangle 70"/>
          <p:cNvSpPr>
            <a:spLocks noChangeArrowheads="1"/>
          </p:cNvSpPr>
          <p:nvPr/>
        </p:nvSpPr>
        <p:spPr bwMode="auto">
          <a:xfrm>
            <a:off x="6122988" y="32273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15" name="Rectangle 71"/>
          <p:cNvSpPr>
            <a:spLocks noChangeArrowheads="1"/>
          </p:cNvSpPr>
          <p:nvPr/>
        </p:nvSpPr>
        <p:spPr bwMode="auto">
          <a:xfrm>
            <a:off x="6929438" y="3227388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29.6</a:t>
            </a:r>
            <a:endParaRPr lang="en-US" sz="1800" b="1"/>
          </a:p>
        </p:txBody>
      </p:sp>
      <p:sp>
        <p:nvSpPr>
          <p:cNvPr id="108616" name="Rectangle 72"/>
          <p:cNvSpPr>
            <a:spLocks noChangeArrowheads="1"/>
          </p:cNvSpPr>
          <p:nvPr/>
        </p:nvSpPr>
        <p:spPr bwMode="auto">
          <a:xfrm>
            <a:off x="7275513" y="32273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17" name="Rectangle 73"/>
          <p:cNvSpPr>
            <a:spLocks noChangeArrowheads="1"/>
          </p:cNvSpPr>
          <p:nvPr/>
        </p:nvSpPr>
        <p:spPr bwMode="auto">
          <a:xfrm>
            <a:off x="7989888" y="3227388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29.7</a:t>
            </a:r>
            <a:endParaRPr lang="en-US" sz="1800" b="1"/>
          </a:p>
        </p:txBody>
      </p:sp>
      <p:sp>
        <p:nvSpPr>
          <p:cNvPr id="108618" name="Rectangle 74"/>
          <p:cNvSpPr>
            <a:spLocks noChangeArrowheads="1"/>
          </p:cNvSpPr>
          <p:nvPr/>
        </p:nvSpPr>
        <p:spPr bwMode="auto">
          <a:xfrm>
            <a:off x="8335963" y="32273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19" name="Rectangle 75"/>
          <p:cNvSpPr>
            <a:spLocks noChangeArrowheads="1"/>
          </p:cNvSpPr>
          <p:nvPr/>
        </p:nvSpPr>
        <p:spPr bwMode="auto">
          <a:xfrm>
            <a:off x="2170113" y="32146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20" name="Rectangle 76"/>
          <p:cNvSpPr>
            <a:spLocks noChangeArrowheads="1"/>
          </p:cNvSpPr>
          <p:nvPr/>
        </p:nvSpPr>
        <p:spPr bwMode="auto">
          <a:xfrm>
            <a:off x="2179638" y="3214688"/>
            <a:ext cx="1084262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21" name="Rectangle 77"/>
          <p:cNvSpPr>
            <a:spLocks noChangeArrowheads="1"/>
          </p:cNvSpPr>
          <p:nvPr/>
        </p:nvSpPr>
        <p:spPr bwMode="auto">
          <a:xfrm>
            <a:off x="3263900" y="3214688"/>
            <a:ext cx="79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22" name="Rectangle 78"/>
          <p:cNvSpPr>
            <a:spLocks noChangeArrowheads="1"/>
          </p:cNvSpPr>
          <p:nvPr/>
        </p:nvSpPr>
        <p:spPr bwMode="auto">
          <a:xfrm>
            <a:off x="3271838" y="3214688"/>
            <a:ext cx="1143000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23" name="Rectangle 79"/>
          <p:cNvSpPr>
            <a:spLocks noChangeArrowheads="1"/>
          </p:cNvSpPr>
          <p:nvPr/>
        </p:nvSpPr>
        <p:spPr bwMode="auto">
          <a:xfrm>
            <a:off x="4414838" y="32146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24" name="Rectangle 80"/>
          <p:cNvSpPr>
            <a:spLocks noChangeArrowheads="1"/>
          </p:cNvSpPr>
          <p:nvPr/>
        </p:nvSpPr>
        <p:spPr bwMode="auto">
          <a:xfrm>
            <a:off x="4424363" y="3214688"/>
            <a:ext cx="1049337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25" name="Rectangle 81"/>
          <p:cNvSpPr>
            <a:spLocks noChangeArrowheads="1"/>
          </p:cNvSpPr>
          <p:nvPr/>
        </p:nvSpPr>
        <p:spPr bwMode="auto">
          <a:xfrm>
            <a:off x="5473700" y="32146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26" name="Rectangle 82"/>
          <p:cNvSpPr>
            <a:spLocks noChangeArrowheads="1"/>
          </p:cNvSpPr>
          <p:nvPr/>
        </p:nvSpPr>
        <p:spPr bwMode="auto">
          <a:xfrm>
            <a:off x="5483225" y="3214688"/>
            <a:ext cx="114458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27" name="Rectangle 83"/>
          <p:cNvSpPr>
            <a:spLocks noChangeArrowheads="1"/>
          </p:cNvSpPr>
          <p:nvPr/>
        </p:nvSpPr>
        <p:spPr bwMode="auto">
          <a:xfrm>
            <a:off x="6627813" y="32146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28" name="Rectangle 84"/>
          <p:cNvSpPr>
            <a:spLocks noChangeArrowheads="1"/>
          </p:cNvSpPr>
          <p:nvPr/>
        </p:nvSpPr>
        <p:spPr bwMode="auto">
          <a:xfrm>
            <a:off x="6637338" y="3214688"/>
            <a:ext cx="1047750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29" name="Rectangle 85"/>
          <p:cNvSpPr>
            <a:spLocks noChangeArrowheads="1"/>
          </p:cNvSpPr>
          <p:nvPr/>
        </p:nvSpPr>
        <p:spPr bwMode="auto">
          <a:xfrm>
            <a:off x="7685088" y="32146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30" name="Rectangle 86"/>
          <p:cNvSpPr>
            <a:spLocks noChangeArrowheads="1"/>
          </p:cNvSpPr>
          <p:nvPr/>
        </p:nvSpPr>
        <p:spPr bwMode="auto">
          <a:xfrm>
            <a:off x="7694613" y="3214688"/>
            <a:ext cx="1128712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31" name="Rectangle 87"/>
          <p:cNvSpPr>
            <a:spLocks noChangeArrowheads="1"/>
          </p:cNvSpPr>
          <p:nvPr/>
        </p:nvSpPr>
        <p:spPr bwMode="auto">
          <a:xfrm>
            <a:off x="2170113" y="3225800"/>
            <a:ext cx="9525" cy="300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32" name="Rectangle 88"/>
          <p:cNvSpPr>
            <a:spLocks noChangeArrowheads="1"/>
          </p:cNvSpPr>
          <p:nvPr/>
        </p:nvSpPr>
        <p:spPr bwMode="auto">
          <a:xfrm>
            <a:off x="4414838" y="3225800"/>
            <a:ext cx="9525" cy="300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33" name="Rectangle 89"/>
          <p:cNvSpPr>
            <a:spLocks noChangeArrowheads="1"/>
          </p:cNvSpPr>
          <p:nvPr/>
        </p:nvSpPr>
        <p:spPr bwMode="auto">
          <a:xfrm>
            <a:off x="6627813" y="3225800"/>
            <a:ext cx="9525" cy="3000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34" name="Rectangle 90"/>
          <p:cNvSpPr>
            <a:spLocks noChangeArrowheads="1"/>
          </p:cNvSpPr>
          <p:nvPr/>
        </p:nvSpPr>
        <p:spPr bwMode="auto">
          <a:xfrm>
            <a:off x="468313" y="3529013"/>
            <a:ext cx="1449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  North America</a:t>
            </a:r>
            <a:endParaRPr lang="en-US" sz="1800" b="1"/>
          </a:p>
        </p:txBody>
      </p:sp>
      <p:sp>
        <p:nvSpPr>
          <p:cNvPr id="108635" name="Rectangle 91"/>
          <p:cNvSpPr>
            <a:spLocks noChangeArrowheads="1"/>
          </p:cNvSpPr>
          <p:nvPr/>
        </p:nvSpPr>
        <p:spPr bwMode="auto">
          <a:xfrm>
            <a:off x="1862138" y="3529013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36" name="Rectangle 92"/>
          <p:cNvSpPr>
            <a:spLocks noChangeArrowheads="1"/>
          </p:cNvSpPr>
          <p:nvPr/>
        </p:nvSpPr>
        <p:spPr bwMode="auto">
          <a:xfrm>
            <a:off x="2570163" y="3529013"/>
            <a:ext cx="261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2.8</a:t>
            </a:r>
            <a:endParaRPr lang="en-US" sz="1800" b="1"/>
          </a:p>
        </p:txBody>
      </p:sp>
      <p:sp>
        <p:nvSpPr>
          <p:cNvPr id="108637" name="Rectangle 93"/>
          <p:cNvSpPr>
            <a:spLocks noChangeArrowheads="1"/>
          </p:cNvSpPr>
          <p:nvPr/>
        </p:nvSpPr>
        <p:spPr bwMode="auto">
          <a:xfrm>
            <a:off x="2817813" y="3529013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38" name="Rectangle 94"/>
          <p:cNvSpPr>
            <a:spLocks noChangeArrowheads="1"/>
          </p:cNvSpPr>
          <p:nvPr/>
        </p:nvSpPr>
        <p:spPr bwMode="auto">
          <a:xfrm>
            <a:off x="3665538" y="3529013"/>
            <a:ext cx="261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4.6</a:t>
            </a:r>
            <a:endParaRPr lang="en-US" sz="1800" b="1"/>
          </a:p>
        </p:txBody>
      </p:sp>
      <p:sp>
        <p:nvSpPr>
          <p:cNvPr id="108639" name="Rectangle 95"/>
          <p:cNvSpPr>
            <a:spLocks noChangeArrowheads="1"/>
          </p:cNvSpPr>
          <p:nvPr/>
        </p:nvSpPr>
        <p:spPr bwMode="auto">
          <a:xfrm>
            <a:off x="3913188" y="3529013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40" name="Rectangle 96"/>
          <p:cNvSpPr>
            <a:spLocks noChangeArrowheads="1"/>
          </p:cNvSpPr>
          <p:nvPr/>
        </p:nvSpPr>
        <p:spPr bwMode="auto">
          <a:xfrm>
            <a:off x="4816475" y="3529013"/>
            <a:ext cx="261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0.8</a:t>
            </a:r>
            <a:endParaRPr lang="en-US" sz="1800" b="1"/>
          </a:p>
        </p:txBody>
      </p:sp>
      <p:sp>
        <p:nvSpPr>
          <p:cNvPr id="108641" name="Rectangle 97"/>
          <p:cNvSpPr>
            <a:spLocks noChangeArrowheads="1"/>
          </p:cNvSpPr>
          <p:nvPr/>
        </p:nvSpPr>
        <p:spPr bwMode="auto">
          <a:xfrm>
            <a:off x="5062538" y="3529013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42" name="Rectangle 98"/>
          <p:cNvSpPr>
            <a:spLocks noChangeArrowheads="1"/>
          </p:cNvSpPr>
          <p:nvPr/>
        </p:nvSpPr>
        <p:spPr bwMode="auto">
          <a:xfrm>
            <a:off x="5875338" y="3529013"/>
            <a:ext cx="261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0.9</a:t>
            </a:r>
            <a:endParaRPr lang="en-US" sz="1800" b="1"/>
          </a:p>
        </p:txBody>
      </p:sp>
      <p:sp>
        <p:nvSpPr>
          <p:cNvPr id="108643" name="Rectangle 99"/>
          <p:cNvSpPr>
            <a:spLocks noChangeArrowheads="1"/>
          </p:cNvSpPr>
          <p:nvPr/>
        </p:nvSpPr>
        <p:spPr bwMode="auto">
          <a:xfrm>
            <a:off x="6122988" y="3529013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44" name="Rectangle 100"/>
          <p:cNvSpPr>
            <a:spLocks noChangeArrowheads="1"/>
          </p:cNvSpPr>
          <p:nvPr/>
        </p:nvSpPr>
        <p:spPr bwMode="auto">
          <a:xfrm>
            <a:off x="6929438" y="3529013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51.3</a:t>
            </a:r>
            <a:endParaRPr lang="en-US" sz="1800" b="1"/>
          </a:p>
        </p:txBody>
      </p:sp>
      <p:sp>
        <p:nvSpPr>
          <p:cNvPr id="108645" name="Rectangle 101"/>
          <p:cNvSpPr>
            <a:spLocks noChangeArrowheads="1"/>
          </p:cNvSpPr>
          <p:nvPr/>
        </p:nvSpPr>
        <p:spPr bwMode="auto">
          <a:xfrm>
            <a:off x="7275513" y="3529013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46" name="Rectangle 102"/>
          <p:cNvSpPr>
            <a:spLocks noChangeArrowheads="1"/>
          </p:cNvSpPr>
          <p:nvPr/>
        </p:nvSpPr>
        <p:spPr bwMode="auto">
          <a:xfrm>
            <a:off x="7989888" y="3529013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57.9</a:t>
            </a:r>
            <a:endParaRPr lang="en-US" sz="1800" b="1"/>
          </a:p>
        </p:txBody>
      </p:sp>
      <p:sp>
        <p:nvSpPr>
          <p:cNvPr id="108647" name="Rectangle 103"/>
          <p:cNvSpPr>
            <a:spLocks noChangeArrowheads="1"/>
          </p:cNvSpPr>
          <p:nvPr/>
        </p:nvSpPr>
        <p:spPr bwMode="auto">
          <a:xfrm>
            <a:off x="8335963" y="3529013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48" name="Rectangle 104"/>
          <p:cNvSpPr>
            <a:spLocks noChangeArrowheads="1"/>
          </p:cNvSpPr>
          <p:nvPr/>
        </p:nvSpPr>
        <p:spPr bwMode="auto">
          <a:xfrm>
            <a:off x="2170113" y="3525838"/>
            <a:ext cx="9525" cy="296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49" name="Rectangle 105"/>
          <p:cNvSpPr>
            <a:spLocks noChangeArrowheads="1"/>
          </p:cNvSpPr>
          <p:nvPr/>
        </p:nvSpPr>
        <p:spPr bwMode="auto">
          <a:xfrm>
            <a:off x="4414838" y="3525838"/>
            <a:ext cx="9525" cy="296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50" name="Rectangle 106"/>
          <p:cNvSpPr>
            <a:spLocks noChangeArrowheads="1"/>
          </p:cNvSpPr>
          <p:nvPr/>
        </p:nvSpPr>
        <p:spPr bwMode="auto">
          <a:xfrm>
            <a:off x="6627813" y="3525838"/>
            <a:ext cx="9525" cy="2968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51" name="Rectangle 107"/>
          <p:cNvSpPr>
            <a:spLocks noChangeArrowheads="1"/>
          </p:cNvSpPr>
          <p:nvPr/>
        </p:nvSpPr>
        <p:spPr bwMode="auto">
          <a:xfrm>
            <a:off x="468313" y="3825875"/>
            <a:ext cx="10747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  Caribbean</a:t>
            </a:r>
            <a:endParaRPr lang="en-US" sz="1800" b="1"/>
          </a:p>
        </p:txBody>
      </p:sp>
      <p:sp>
        <p:nvSpPr>
          <p:cNvPr id="108652" name="Rectangle 108"/>
          <p:cNvSpPr>
            <a:spLocks noChangeArrowheads="1"/>
          </p:cNvSpPr>
          <p:nvPr/>
        </p:nvSpPr>
        <p:spPr bwMode="auto">
          <a:xfrm>
            <a:off x="1319213" y="3825875"/>
            <a:ext cx="52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53" name="Rectangle 109"/>
          <p:cNvSpPr>
            <a:spLocks noChangeArrowheads="1"/>
          </p:cNvSpPr>
          <p:nvPr/>
        </p:nvSpPr>
        <p:spPr bwMode="auto">
          <a:xfrm>
            <a:off x="2570163" y="3825875"/>
            <a:ext cx="157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5.</a:t>
            </a:r>
            <a:endParaRPr lang="en-US" sz="1800" b="1"/>
          </a:p>
        </p:txBody>
      </p:sp>
      <p:sp>
        <p:nvSpPr>
          <p:cNvPr id="108654" name="Rectangle 110"/>
          <p:cNvSpPr>
            <a:spLocks noChangeArrowheads="1"/>
          </p:cNvSpPr>
          <p:nvPr/>
        </p:nvSpPr>
        <p:spPr bwMode="auto">
          <a:xfrm>
            <a:off x="2719388" y="3825875"/>
            <a:ext cx="1047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1</a:t>
            </a:r>
            <a:endParaRPr lang="en-US" sz="1800" b="1"/>
          </a:p>
        </p:txBody>
      </p:sp>
      <p:sp>
        <p:nvSpPr>
          <p:cNvPr id="108655" name="Rectangle 111"/>
          <p:cNvSpPr>
            <a:spLocks noChangeArrowheads="1"/>
          </p:cNvSpPr>
          <p:nvPr/>
        </p:nvSpPr>
        <p:spPr bwMode="auto">
          <a:xfrm>
            <a:off x="2817813" y="3825875"/>
            <a:ext cx="52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56" name="Rectangle 112"/>
          <p:cNvSpPr>
            <a:spLocks noChangeArrowheads="1"/>
          </p:cNvSpPr>
          <p:nvPr/>
        </p:nvSpPr>
        <p:spPr bwMode="auto">
          <a:xfrm>
            <a:off x="3665538" y="3825875"/>
            <a:ext cx="2619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5.7</a:t>
            </a:r>
            <a:endParaRPr lang="en-US" sz="1800" b="1"/>
          </a:p>
        </p:txBody>
      </p:sp>
      <p:sp>
        <p:nvSpPr>
          <p:cNvPr id="108657" name="Rectangle 113"/>
          <p:cNvSpPr>
            <a:spLocks noChangeArrowheads="1"/>
          </p:cNvSpPr>
          <p:nvPr/>
        </p:nvSpPr>
        <p:spPr bwMode="auto">
          <a:xfrm>
            <a:off x="3913188" y="3825875"/>
            <a:ext cx="52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58" name="Rectangle 114"/>
          <p:cNvSpPr>
            <a:spLocks noChangeArrowheads="1"/>
          </p:cNvSpPr>
          <p:nvPr/>
        </p:nvSpPr>
        <p:spPr bwMode="auto">
          <a:xfrm>
            <a:off x="4716463" y="3825875"/>
            <a:ext cx="3667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15.3</a:t>
            </a:r>
            <a:endParaRPr lang="en-US" sz="1800" b="1"/>
          </a:p>
        </p:txBody>
      </p:sp>
      <p:sp>
        <p:nvSpPr>
          <p:cNvPr id="108659" name="Rectangle 115"/>
          <p:cNvSpPr>
            <a:spLocks noChangeArrowheads="1"/>
          </p:cNvSpPr>
          <p:nvPr/>
        </p:nvSpPr>
        <p:spPr bwMode="auto">
          <a:xfrm>
            <a:off x="5062538" y="3825875"/>
            <a:ext cx="52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60" name="Rectangle 116"/>
          <p:cNvSpPr>
            <a:spLocks noChangeArrowheads="1"/>
          </p:cNvSpPr>
          <p:nvPr/>
        </p:nvSpPr>
        <p:spPr bwMode="auto">
          <a:xfrm>
            <a:off x="5776913" y="3825875"/>
            <a:ext cx="3667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42.8</a:t>
            </a:r>
            <a:endParaRPr lang="en-US" sz="1800" b="1"/>
          </a:p>
        </p:txBody>
      </p:sp>
      <p:sp>
        <p:nvSpPr>
          <p:cNvPr id="108661" name="Rectangle 117"/>
          <p:cNvSpPr>
            <a:spLocks noChangeArrowheads="1"/>
          </p:cNvSpPr>
          <p:nvPr/>
        </p:nvSpPr>
        <p:spPr bwMode="auto">
          <a:xfrm>
            <a:off x="6122988" y="3825875"/>
            <a:ext cx="52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62" name="Rectangle 118"/>
          <p:cNvSpPr>
            <a:spLocks noChangeArrowheads="1"/>
          </p:cNvSpPr>
          <p:nvPr/>
        </p:nvSpPr>
        <p:spPr bwMode="auto">
          <a:xfrm>
            <a:off x="7027863" y="3825875"/>
            <a:ext cx="26193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9.3</a:t>
            </a:r>
            <a:endParaRPr lang="en-US" sz="1800" b="1"/>
          </a:p>
        </p:txBody>
      </p:sp>
      <p:sp>
        <p:nvSpPr>
          <p:cNvPr id="108663" name="Rectangle 119"/>
          <p:cNvSpPr>
            <a:spLocks noChangeArrowheads="1"/>
          </p:cNvSpPr>
          <p:nvPr/>
        </p:nvSpPr>
        <p:spPr bwMode="auto">
          <a:xfrm>
            <a:off x="7275513" y="3825875"/>
            <a:ext cx="52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64" name="Rectangle 120"/>
          <p:cNvSpPr>
            <a:spLocks noChangeArrowheads="1"/>
          </p:cNvSpPr>
          <p:nvPr/>
        </p:nvSpPr>
        <p:spPr bwMode="auto">
          <a:xfrm>
            <a:off x="7989888" y="3825875"/>
            <a:ext cx="3667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38.6</a:t>
            </a:r>
            <a:endParaRPr lang="en-US" sz="1800" b="1"/>
          </a:p>
        </p:txBody>
      </p:sp>
      <p:sp>
        <p:nvSpPr>
          <p:cNvPr id="108665" name="Rectangle 121"/>
          <p:cNvSpPr>
            <a:spLocks noChangeArrowheads="1"/>
          </p:cNvSpPr>
          <p:nvPr/>
        </p:nvSpPr>
        <p:spPr bwMode="auto">
          <a:xfrm>
            <a:off x="8335963" y="3825875"/>
            <a:ext cx="523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66" name="Rectangle 122"/>
          <p:cNvSpPr>
            <a:spLocks noChangeArrowheads="1"/>
          </p:cNvSpPr>
          <p:nvPr/>
        </p:nvSpPr>
        <p:spPr bwMode="auto">
          <a:xfrm>
            <a:off x="2170113" y="3822700"/>
            <a:ext cx="9525" cy="298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67" name="Rectangle 123"/>
          <p:cNvSpPr>
            <a:spLocks noChangeArrowheads="1"/>
          </p:cNvSpPr>
          <p:nvPr/>
        </p:nvSpPr>
        <p:spPr bwMode="auto">
          <a:xfrm>
            <a:off x="4414838" y="3822700"/>
            <a:ext cx="9525" cy="298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68" name="Rectangle 124"/>
          <p:cNvSpPr>
            <a:spLocks noChangeArrowheads="1"/>
          </p:cNvSpPr>
          <p:nvPr/>
        </p:nvSpPr>
        <p:spPr bwMode="auto">
          <a:xfrm>
            <a:off x="6627813" y="3822700"/>
            <a:ext cx="9525" cy="2984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69" name="Rectangle 125"/>
          <p:cNvSpPr>
            <a:spLocks noChangeArrowheads="1"/>
          </p:cNvSpPr>
          <p:nvPr/>
        </p:nvSpPr>
        <p:spPr bwMode="auto">
          <a:xfrm>
            <a:off x="468313" y="4122738"/>
            <a:ext cx="15970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  Central America</a:t>
            </a:r>
            <a:endParaRPr lang="en-US" sz="1800" b="1"/>
          </a:p>
        </p:txBody>
      </p:sp>
      <p:sp>
        <p:nvSpPr>
          <p:cNvPr id="108670" name="Rectangle 126"/>
          <p:cNvSpPr>
            <a:spLocks noChangeArrowheads="1"/>
          </p:cNvSpPr>
          <p:nvPr/>
        </p:nvSpPr>
        <p:spPr bwMode="auto">
          <a:xfrm>
            <a:off x="1947863" y="412273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71" name="Rectangle 127"/>
          <p:cNvSpPr>
            <a:spLocks noChangeArrowheads="1"/>
          </p:cNvSpPr>
          <p:nvPr/>
        </p:nvSpPr>
        <p:spPr bwMode="auto">
          <a:xfrm>
            <a:off x="2471738" y="4122738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13.7</a:t>
            </a:r>
            <a:endParaRPr lang="en-US" sz="1800" b="1"/>
          </a:p>
        </p:txBody>
      </p:sp>
      <p:sp>
        <p:nvSpPr>
          <p:cNvPr id="108672" name="Rectangle 128"/>
          <p:cNvSpPr>
            <a:spLocks noChangeArrowheads="1"/>
          </p:cNvSpPr>
          <p:nvPr/>
        </p:nvSpPr>
        <p:spPr bwMode="auto">
          <a:xfrm>
            <a:off x="2817813" y="412273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73" name="Rectangle 129"/>
          <p:cNvSpPr>
            <a:spLocks noChangeArrowheads="1"/>
          </p:cNvSpPr>
          <p:nvPr/>
        </p:nvSpPr>
        <p:spPr bwMode="auto">
          <a:xfrm>
            <a:off x="3665538" y="4122738"/>
            <a:ext cx="261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6.6</a:t>
            </a:r>
            <a:endParaRPr lang="en-US" sz="1800" b="1"/>
          </a:p>
        </p:txBody>
      </p:sp>
      <p:sp>
        <p:nvSpPr>
          <p:cNvPr id="108674" name="Rectangle 130"/>
          <p:cNvSpPr>
            <a:spLocks noChangeArrowheads="1"/>
          </p:cNvSpPr>
          <p:nvPr/>
        </p:nvSpPr>
        <p:spPr bwMode="auto">
          <a:xfrm>
            <a:off x="3913188" y="412273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75" name="Rectangle 131"/>
          <p:cNvSpPr>
            <a:spLocks noChangeArrowheads="1"/>
          </p:cNvSpPr>
          <p:nvPr/>
        </p:nvSpPr>
        <p:spPr bwMode="auto">
          <a:xfrm>
            <a:off x="4716463" y="4122738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11.9</a:t>
            </a:r>
            <a:endParaRPr lang="en-US" sz="1800" b="1"/>
          </a:p>
        </p:txBody>
      </p:sp>
      <p:sp>
        <p:nvSpPr>
          <p:cNvPr id="108676" name="Rectangle 132"/>
          <p:cNvSpPr>
            <a:spLocks noChangeArrowheads="1"/>
          </p:cNvSpPr>
          <p:nvPr/>
        </p:nvSpPr>
        <p:spPr bwMode="auto">
          <a:xfrm>
            <a:off x="5062538" y="412273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77" name="Rectangle 133"/>
          <p:cNvSpPr>
            <a:spLocks noChangeArrowheads="1"/>
          </p:cNvSpPr>
          <p:nvPr/>
        </p:nvSpPr>
        <p:spPr bwMode="auto">
          <a:xfrm>
            <a:off x="5776913" y="4122738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16.9</a:t>
            </a:r>
            <a:endParaRPr lang="en-US" sz="1800" b="1"/>
          </a:p>
        </p:txBody>
      </p:sp>
      <p:sp>
        <p:nvSpPr>
          <p:cNvPr id="108678" name="Rectangle 134"/>
          <p:cNvSpPr>
            <a:spLocks noChangeArrowheads="1"/>
          </p:cNvSpPr>
          <p:nvPr/>
        </p:nvSpPr>
        <p:spPr bwMode="auto">
          <a:xfrm>
            <a:off x="6122988" y="412273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79" name="Rectangle 135"/>
          <p:cNvSpPr>
            <a:spLocks noChangeArrowheads="1"/>
          </p:cNvSpPr>
          <p:nvPr/>
        </p:nvSpPr>
        <p:spPr bwMode="auto">
          <a:xfrm>
            <a:off x="6929438" y="4122738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11.1</a:t>
            </a:r>
            <a:endParaRPr lang="en-US" sz="1800" b="1"/>
          </a:p>
        </p:txBody>
      </p:sp>
      <p:sp>
        <p:nvSpPr>
          <p:cNvPr id="108680" name="Rectangle 136"/>
          <p:cNvSpPr>
            <a:spLocks noChangeArrowheads="1"/>
          </p:cNvSpPr>
          <p:nvPr/>
        </p:nvSpPr>
        <p:spPr bwMode="auto">
          <a:xfrm>
            <a:off x="7275513" y="412273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81" name="Rectangle 137"/>
          <p:cNvSpPr>
            <a:spLocks noChangeArrowheads="1"/>
          </p:cNvSpPr>
          <p:nvPr/>
        </p:nvSpPr>
        <p:spPr bwMode="auto">
          <a:xfrm>
            <a:off x="7989888" y="4122738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16.6</a:t>
            </a:r>
            <a:endParaRPr lang="en-US" sz="1800" b="1"/>
          </a:p>
        </p:txBody>
      </p:sp>
      <p:sp>
        <p:nvSpPr>
          <p:cNvPr id="108682" name="Rectangle 138"/>
          <p:cNvSpPr>
            <a:spLocks noChangeArrowheads="1"/>
          </p:cNvSpPr>
          <p:nvPr/>
        </p:nvSpPr>
        <p:spPr bwMode="auto">
          <a:xfrm>
            <a:off x="8335963" y="412273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83" name="Rectangle 139"/>
          <p:cNvSpPr>
            <a:spLocks noChangeArrowheads="1"/>
          </p:cNvSpPr>
          <p:nvPr/>
        </p:nvSpPr>
        <p:spPr bwMode="auto">
          <a:xfrm>
            <a:off x="2170113" y="4121150"/>
            <a:ext cx="9525" cy="2968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84" name="Rectangle 140"/>
          <p:cNvSpPr>
            <a:spLocks noChangeArrowheads="1"/>
          </p:cNvSpPr>
          <p:nvPr/>
        </p:nvSpPr>
        <p:spPr bwMode="auto">
          <a:xfrm>
            <a:off x="4414838" y="4121150"/>
            <a:ext cx="9525" cy="2968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85" name="Rectangle 141"/>
          <p:cNvSpPr>
            <a:spLocks noChangeArrowheads="1"/>
          </p:cNvSpPr>
          <p:nvPr/>
        </p:nvSpPr>
        <p:spPr bwMode="auto">
          <a:xfrm>
            <a:off x="6627813" y="4121150"/>
            <a:ext cx="9525" cy="2968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686" name="Rectangle 142"/>
          <p:cNvSpPr>
            <a:spLocks noChangeArrowheads="1"/>
          </p:cNvSpPr>
          <p:nvPr/>
        </p:nvSpPr>
        <p:spPr bwMode="auto">
          <a:xfrm>
            <a:off x="468313" y="4421188"/>
            <a:ext cx="1638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  South America   </a:t>
            </a:r>
            <a:endParaRPr lang="en-US" sz="1800" b="1"/>
          </a:p>
        </p:txBody>
      </p:sp>
      <p:sp>
        <p:nvSpPr>
          <p:cNvPr id="108687" name="Rectangle 143"/>
          <p:cNvSpPr>
            <a:spLocks noChangeArrowheads="1"/>
          </p:cNvSpPr>
          <p:nvPr/>
        </p:nvSpPr>
        <p:spPr bwMode="auto">
          <a:xfrm>
            <a:off x="1868488" y="44211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88" name="Rectangle 144"/>
          <p:cNvSpPr>
            <a:spLocks noChangeArrowheads="1"/>
          </p:cNvSpPr>
          <p:nvPr/>
        </p:nvSpPr>
        <p:spPr bwMode="auto">
          <a:xfrm>
            <a:off x="2570163" y="4421188"/>
            <a:ext cx="261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4.7</a:t>
            </a:r>
            <a:endParaRPr lang="en-US" sz="1800" b="1"/>
          </a:p>
        </p:txBody>
      </p:sp>
      <p:sp>
        <p:nvSpPr>
          <p:cNvPr id="108689" name="Rectangle 145"/>
          <p:cNvSpPr>
            <a:spLocks noChangeArrowheads="1"/>
          </p:cNvSpPr>
          <p:nvPr/>
        </p:nvSpPr>
        <p:spPr bwMode="auto">
          <a:xfrm>
            <a:off x="2817813" y="44211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90" name="Rectangle 146"/>
          <p:cNvSpPr>
            <a:spLocks noChangeArrowheads="1"/>
          </p:cNvSpPr>
          <p:nvPr/>
        </p:nvSpPr>
        <p:spPr bwMode="auto">
          <a:xfrm>
            <a:off x="3665538" y="4421188"/>
            <a:ext cx="261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5.6</a:t>
            </a:r>
            <a:endParaRPr lang="en-US" sz="1800" b="1"/>
          </a:p>
        </p:txBody>
      </p:sp>
      <p:sp>
        <p:nvSpPr>
          <p:cNvPr id="108691" name="Rectangle 147"/>
          <p:cNvSpPr>
            <a:spLocks noChangeArrowheads="1"/>
          </p:cNvSpPr>
          <p:nvPr/>
        </p:nvSpPr>
        <p:spPr bwMode="auto">
          <a:xfrm>
            <a:off x="3913188" y="44211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92" name="Rectangle 148"/>
          <p:cNvSpPr>
            <a:spLocks noChangeArrowheads="1"/>
          </p:cNvSpPr>
          <p:nvPr/>
        </p:nvSpPr>
        <p:spPr bwMode="auto">
          <a:xfrm>
            <a:off x="4816475" y="4421188"/>
            <a:ext cx="261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1.6</a:t>
            </a:r>
            <a:endParaRPr lang="en-US" sz="1800" b="1"/>
          </a:p>
        </p:txBody>
      </p:sp>
      <p:sp>
        <p:nvSpPr>
          <p:cNvPr id="108693" name="Rectangle 149"/>
          <p:cNvSpPr>
            <a:spLocks noChangeArrowheads="1"/>
          </p:cNvSpPr>
          <p:nvPr/>
        </p:nvSpPr>
        <p:spPr bwMode="auto">
          <a:xfrm>
            <a:off x="5062538" y="44211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94" name="Rectangle 150"/>
          <p:cNvSpPr>
            <a:spLocks noChangeArrowheads="1"/>
          </p:cNvSpPr>
          <p:nvPr/>
        </p:nvSpPr>
        <p:spPr bwMode="auto">
          <a:xfrm>
            <a:off x="5875338" y="4421188"/>
            <a:ext cx="261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5.1</a:t>
            </a:r>
            <a:endParaRPr lang="en-US" sz="1800" b="1"/>
          </a:p>
        </p:txBody>
      </p:sp>
      <p:sp>
        <p:nvSpPr>
          <p:cNvPr id="108695" name="Rectangle 151"/>
          <p:cNvSpPr>
            <a:spLocks noChangeArrowheads="1"/>
          </p:cNvSpPr>
          <p:nvPr/>
        </p:nvSpPr>
        <p:spPr bwMode="auto">
          <a:xfrm>
            <a:off x="6122988" y="44211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96" name="Rectangle 152"/>
          <p:cNvSpPr>
            <a:spLocks noChangeArrowheads="1"/>
          </p:cNvSpPr>
          <p:nvPr/>
        </p:nvSpPr>
        <p:spPr bwMode="auto">
          <a:xfrm>
            <a:off x="6929438" y="4421188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12.3</a:t>
            </a:r>
            <a:endParaRPr lang="en-US" sz="1800" b="1"/>
          </a:p>
        </p:txBody>
      </p:sp>
      <p:sp>
        <p:nvSpPr>
          <p:cNvPr id="108697" name="Rectangle 153"/>
          <p:cNvSpPr>
            <a:spLocks noChangeArrowheads="1"/>
          </p:cNvSpPr>
          <p:nvPr/>
        </p:nvSpPr>
        <p:spPr bwMode="auto">
          <a:xfrm>
            <a:off x="7275513" y="44211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698" name="Rectangle 154"/>
          <p:cNvSpPr>
            <a:spLocks noChangeArrowheads="1"/>
          </p:cNvSpPr>
          <p:nvPr/>
        </p:nvSpPr>
        <p:spPr bwMode="auto">
          <a:xfrm>
            <a:off x="7989888" y="4421188"/>
            <a:ext cx="3667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41.2</a:t>
            </a:r>
            <a:endParaRPr lang="en-US" sz="1800" b="1"/>
          </a:p>
        </p:txBody>
      </p:sp>
      <p:sp>
        <p:nvSpPr>
          <p:cNvPr id="108699" name="Rectangle 155"/>
          <p:cNvSpPr>
            <a:spLocks noChangeArrowheads="1"/>
          </p:cNvSpPr>
          <p:nvPr/>
        </p:nvSpPr>
        <p:spPr bwMode="auto">
          <a:xfrm>
            <a:off x="8335963" y="4421188"/>
            <a:ext cx="523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8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700" name="Rectangle 156"/>
          <p:cNvSpPr>
            <a:spLocks noChangeArrowheads="1"/>
          </p:cNvSpPr>
          <p:nvPr/>
        </p:nvSpPr>
        <p:spPr bwMode="auto">
          <a:xfrm>
            <a:off x="528638" y="4719638"/>
            <a:ext cx="164147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01" name="Rectangle 157"/>
          <p:cNvSpPr>
            <a:spLocks noChangeArrowheads="1"/>
          </p:cNvSpPr>
          <p:nvPr/>
        </p:nvSpPr>
        <p:spPr bwMode="auto">
          <a:xfrm>
            <a:off x="2170113" y="4418013"/>
            <a:ext cx="9525" cy="301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02" name="Rectangle 158"/>
          <p:cNvSpPr>
            <a:spLocks noChangeArrowheads="1"/>
          </p:cNvSpPr>
          <p:nvPr/>
        </p:nvSpPr>
        <p:spPr bwMode="auto">
          <a:xfrm>
            <a:off x="2170113" y="471963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03" name="Rectangle 159"/>
          <p:cNvSpPr>
            <a:spLocks noChangeArrowheads="1"/>
          </p:cNvSpPr>
          <p:nvPr/>
        </p:nvSpPr>
        <p:spPr bwMode="auto">
          <a:xfrm>
            <a:off x="2179638" y="4719638"/>
            <a:ext cx="1090612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04" name="Rectangle 160"/>
          <p:cNvSpPr>
            <a:spLocks noChangeArrowheads="1"/>
          </p:cNvSpPr>
          <p:nvPr/>
        </p:nvSpPr>
        <p:spPr bwMode="auto">
          <a:xfrm>
            <a:off x="3255963" y="471963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05" name="Rectangle 161"/>
          <p:cNvSpPr>
            <a:spLocks noChangeArrowheads="1"/>
          </p:cNvSpPr>
          <p:nvPr/>
        </p:nvSpPr>
        <p:spPr bwMode="auto">
          <a:xfrm>
            <a:off x="3265488" y="4719638"/>
            <a:ext cx="1149350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06" name="Rectangle 162"/>
          <p:cNvSpPr>
            <a:spLocks noChangeArrowheads="1"/>
          </p:cNvSpPr>
          <p:nvPr/>
        </p:nvSpPr>
        <p:spPr bwMode="auto">
          <a:xfrm>
            <a:off x="4414838" y="4418013"/>
            <a:ext cx="9525" cy="301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07" name="Rectangle 163"/>
          <p:cNvSpPr>
            <a:spLocks noChangeArrowheads="1"/>
          </p:cNvSpPr>
          <p:nvPr/>
        </p:nvSpPr>
        <p:spPr bwMode="auto">
          <a:xfrm>
            <a:off x="4414838" y="471963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08" name="Rectangle 164"/>
          <p:cNvSpPr>
            <a:spLocks noChangeArrowheads="1"/>
          </p:cNvSpPr>
          <p:nvPr/>
        </p:nvSpPr>
        <p:spPr bwMode="auto">
          <a:xfrm>
            <a:off x="4424363" y="4719638"/>
            <a:ext cx="1055687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09" name="Rectangle 165"/>
          <p:cNvSpPr>
            <a:spLocks noChangeArrowheads="1"/>
          </p:cNvSpPr>
          <p:nvPr/>
        </p:nvSpPr>
        <p:spPr bwMode="auto">
          <a:xfrm>
            <a:off x="5465763" y="471963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10" name="Rectangle 166"/>
          <p:cNvSpPr>
            <a:spLocks noChangeArrowheads="1"/>
          </p:cNvSpPr>
          <p:nvPr/>
        </p:nvSpPr>
        <p:spPr bwMode="auto">
          <a:xfrm>
            <a:off x="5475288" y="4719638"/>
            <a:ext cx="1152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11" name="Rectangle 167"/>
          <p:cNvSpPr>
            <a:spLocks noChangeArrowheads="1"/>
          </p:cNvSpPr>
          <p:nvPr/>
        </p:nvSpPr>
        <p:spPr bwMode="auto">
          <a:xfrm>
            <a:off x="6627813" y="4418013"/>
            <a:ext cx="9525" cy="3016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12" name="Rectangle 168"/>
          <p:cNvSpPr>
            <a:spLocks noChangeArrowheads="1"/>
          </p:cNvSpPr>
          <p:nvPr/>
        </p:nvSpPr>
        <p:spPr bwMode="auto">
          <a:xfrm>
            <a:off x="6627813" y="471963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13" name="Rectangle 169"/>
          <p:cNvSpPr>
            <a:spLocks noChangeArrowheads="1"/>
          </p:cNvSpPr>
          <p:nvPr/>
        </p:nvSpPr>
        <p:spPr bwMode="auto">
          <a:xfrm>
            <a:off x="6637338" y="4719638"/>
            <a:ext cx="1055687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14" name="Rectangle 170"/>
          <p:cNvSpPr>
            <a:spLocks noChangeArrowheads="1"/>
          </p:cNvSpPr>
          <p:nvPr/>
        </p:nvSpPr>
        <p:spPr bwMode="auto">
          <a:xfrm>
            <a:off x="7678738" y="471963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15" name="Rectangle 171"/>
          <p:cNvSpPr>
            <a:spLocks noChangeArrowheads="1"/>
          </p:cNvSpPr>
          <p:nvPr/>
        </p:nvSpPr>
        <p:spPr bwMode="auto">
          <a:xfrm>
            <a:off x="7688263" y="4719638"/>
            <a:ext cx="1141412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716" name="Rectangle 172"/>
          <p:cNvSpPr>
            <a:spLocks noChangeArrowheads="1"/>
          </p:cNvSpPr>
          <p:nvPr/>
        </p:nvSpPr>
        <p:spPr bwMode="auto">
          <a:xfrm>
            <a:off x="349250" y="4733925"/>
            <a:ext cx="635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2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8717" name="Text Box 173"/>
          <p:cNvSpPr txBox="1">
            <a:spLocks noChangeArrowheads="1"/>
          </p:cNvSpPr>
          <p:nvPr/>
        </p:nvSpPr>
        <p:spPr bwMode="auto">
          <a:xfrm>
            <a:off x="539750" y="5013325"/>
            <a:ext cx="7777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800"/>
              <a:t>*   People with 13 years or more of education (tertiary education)</a:t>
            </a:r>
            <a:br>
              <a:rPr lang="en-US" sz="1800"/>
            </a:br>
            <a:r>
              <a:rPr lang="en-US" sz="1800"/>
              <a:t>**  People equal or greater than 25 years old.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8761-9CA7-46BF-95FD-F584BD43EFA7}" type="slidenum">
              <a:rPr lang="en-US"/>
              <a:pPr/>
              <a:t>24</a:t>
            </a:fld>
            <a:endParaRPr lang="en-US"/>
          </a:p>
        </p:txBody>
      </p:sp>
      <p:sp>
        <p:nvSpPr>
          <p:cNvPr id="109570" name="Text Box 2"/>
          <p:cNvSpPr txBox="1">
            <a:spLocks noChangeArrowheads="1"/>
          </p:cNvSpPr>
          <p:nvPr/>
        </p:nvSpPr>
        <p:spPr bwMode="auto">
          <a:xfrm>
            <a:off x="44450" y="115888"/>
            <a:ext cx="8991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en-US" sz="2600" b="1">
                <a:solidFill>
                  <a:srgbClr val="0000CC"/>
                </a:solidFill>
              </a:rPr>
              <a:t>Table 8. H-1B Visas to High Skills Immigrants Granted by </a:t>
            </a:r>
            <a:br>
              <a:rPr lang="en-US" sz="2600" b="1">
                <a:solidFill>
                  <a:srgbClr val="0000CC"/>
                </a:solidFill>
              </a:rPr>
            </a:br>
            <a:r>
              <a:rPr lang="en-US" sz="2600" b="1">
                <a:solidFill>
                  <a:srgbClr val="0000CC"/>
                </a:solidFill>
              </a:rPr>
              <a:t>the United States by Region</a:t>
            </a:r>
            <a:br>
              <a:rPr lang="en-US" sz="2600" b="1">
                <a:solidFill>
                  <a:srgbClr val="0000CC"/>
                </a:solidFill>
              </a:rPr>
            </a:br>
            <a:r>
              <a:rPr lang="en-US" sz="2000" b="1">
                <a:solidFill>
                  <a:srgbClr val="0000CC"/>
                </a:solidFill>
              </a:rPr>
              <a:t>(2002)</a:t>
            </a: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392113" y="5734050"/>
            <a:ext cx="85010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</a:pPr>
            <a:r>
              <a:rPr lang="es-ES" sz="1600" b="1"/>
              <a:t>Source</a:t>
            </a:r>
            <a:r>
              <a:rPr lang="es-ES" sz="1600"/>
              <a:t>: R. Barrere, L. Luchilo y J. Raffo, “Highly skilled labour and international mobility in South America”, </a:t>
            </a:r>
            <a:r>
              <a:rPr lang="es-ES" sz="1600" i="1"/>
              <a:t>STI Working Paper</a:t>
            </a:r>
            <a:r>
              <a:rPr lang="es-ES" sz="1600"/>
              <a:t>, N° 2004/10, París, OCDE, Decembre, 2004</a:t>
            </a:r>
            <a:r>
              <a:rPr lang="en-US" sz="1600"/>
              <a:t> </a:t>
            </a:r>
          </a:p>
        </p:txBody>
      </p:sp>
      <p:sp>
        <p:nvSpPr>
          <p:cNvPr id="109625" name="AutoShape 57"/>
          <p:cNvSpPr>
            <a:spLocks noChangeAspect="1" noChangeArrowheads="1" noTextEdit="1"/>
          </p:cNvSpPr>
          <p:nvPr/>
        </p:nvSpPr>
        <p:spPr bwMode="auto">
          <a:xfrm>
            <a:off x="142875" y="1995488"/>
            <a:ext cx="8821738" cy="366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27" name="Rectangle 59"/>
          <p:cNvSpPr>
            <a:spLocks noChangeArrowheads="1"/>
          </p:cNvSpPr>
          <p:nvPr/>
        </p:nvSpPr>
        <p:spPr bwMode="auto">
          <a:xfrm>
            <a:off x="1138238" y="2008188"/>
            <a:ext cx="492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28" name="Rectangle 60"/>
          <p:cNvSpPr>
            <a:spLocks noChangeArrowheads="1"/>
          </p:cNvSpPr>
          <p:nvPr/>
        </p:nvSpPr>
        <p:spPr bwMode="auto">
          <a:xfrm>
            <a:off x="2128838" y="2090738"/>
            <a:ext cx="16494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Visas H-1B Granted</a:t>
            </a:r>
            <a:endParaRPr lang="en-US" sz="1800" b="1"/>
          </a:p>
        </p:txBody>
      </p:sp>
      <p:sp>
        <p:nvSpPr>
          <p:cNvPr id="109631" name="Rectangle 63"/>
          <p:cNvSpPr>
            <a:spLocks noChangeArrowheads="1"/>
          </p:cNvSpPr>
          <p:nvPr/>
        </p:nvSpPr>
        <p:spPr bwMode="auto">
          <a:xfrm>
            <a:off x="3956050" y="2008188"/>
            <a:ext cx="492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32" name="Rectangle 64"/>
          <p:cNvSpPr>
            <a:spLocks noChangeArrowheads="1"/>
          </p:cNvSpPr>
          <p:nvPr/>
        </p:nvSpPr>
        <p:spPr bwMode="auto">
          <a:xfrm>
            <a:off x="4392613" y="1989138"/>
            <a:ext cx="40465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Visas related to areas of information technology</a:t>
            </a:r>
            <a:br>
              <a:rPr lang="en-US" sz="1700" b="1">
                <a:solidFill>
                  <a:srgbClr val="000000"/>
                </a:solidFill>
              </a:rPr>
            </a:br>
            <a:r>
              <a:rPr lang="en-US" sz="1700" b="1">
                <a:solidFill>
                  <a:srgbClr val="000000"/>
                </a:solidFill>
              </a:rPr>
              <a:t>and computer science </a:t>
            </a:r>
            <a:endParaRPr lang="en-US" sz="1800" b="1"/>
          </a:p>
        </p:txBody>
      </p:sp>
      <p:sp>
        <p:nvSpPr>
          <p:cNvPr id="109635" name="Rectangle 67"/>
          <p:cNvSpPr>
            <a:spLocks noChangeArrowheads="1"/>
          </p:cNvSpPr>
          <p:nvPr/>
        </p:nvSpPr>
        <p:spPr bwMode="auto">
          <a:xfrm>
            <a:off x="7483475" y="2255838"/>
            <a:ext cx="492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36" name="Rectangle 68"/>
          <p:cNvSpPr>
            <a:spLocks noChangeArrowheads="1"/>
          </p:cNvSpPr>
          <p:nvPr/>
        </p:nvSpPr>
        <p:spPr bwMode="auto">
          <a:xfrm>
            <a:off x="400050" y="19954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7" name="Rectangle 69"/>
          <p:cNvSpPr>
            <a:spLocks noChangeArrowheads="1"/>
          </p:cNvSpPr>
          <p:nvPr/>
        </p:nvSpPr>
        <p:spPr bwMode="auto">
          <a:xfrm>
            <a:off x="400050" y="19954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8" name="Rectangle 70"/>
          <p:cNvSpPr>
            <a:spLocks noChangeArrowheads="1"/>
          </p:cNvSpPr>
          <p:nvPr/>
        </p:nvSpPr>
        <p:spPr bwMode="auto">
          <a:xfrm>
            <a:off x="409575" y="1995488"/>
            <a:ext cx="14573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39" name="Rectangle 71"/>
          <p:cNvSpPr>
            <a:spLocks noChangeArrowheads="1"/>
          </p:cNvSpPr>
          <p:nvPr/>
        </p:nvSpPr>
        <p:spPr bwMode="auto">
          <a:xfrm>
            <a:off x="1866900" y="19954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40" name="Rectangle 72"/>
          <p:cNvSpPr>
            <a:spLocks noChangeArrowheads="1"/>
          </p:cNvSpPr>
          <p:nvPr/>
        </p:nvSpPr>
        <p:spPr bwMode="auto">
          <a:xfrm>
            <a:off x="1876425" y="1995488"/>
            <a:ext cx="22685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41" name="Rectangle 73"/>
          <p:cNvSpPr>
            <a:spLocks noChangeArrowheads="1"/>
          </p:cNvSpPr>
          <p:nvPr/>
        </p:nvSpPr>
        <p:spPr bwMode="auto">
          <a:xfrm>
            <a:off x="4144963" y="19954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42" name="Rectangle 74"/>
          <p:cNvSpPr>
            <a:spLocks noChangeArrowheads="1"/>
          </p:cNvSpPr>
          <p:nvPr/>
        </p:nvSpPr>
        <p:spPr bwMode="auto">
          <a:xfrm>
            <a:off x="4154488" y="1995488"/>
            <a:ext cx="4546600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43" name="Rectangle 75"/>
          <p:cNvSpPr>
            <a:spLocks noChangeArrowheads="1"/>
          </p:cNvSpPr>
          <p:nvPr/>
        </p:nvSpPr>
        <p:spPr bwMode="auto">
          <a:xfrm>
            <a:off x="8701088" y="19954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44" name="Rectangle 76"/>
          <p:cNvSpPr>
            <a:spLocks noChangeArrowheads="1"/>
          </p:cNvSpPr>
          <p:nvPr/>
        </p:nvSpPr>
        <p:spPr bwMode="auto">
          <a:xfrm>
            <a:off x="8701088" y="1995488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45" name="Rectangle 77"/>
          <p:cNvSpPr>
            <a:spLocks noChangeArrowheads="1"/>
          </p:cNvSpPr>
          <p:nvPr/>
        </p:nvSpPr>
        <p:spPr bwMode="auto">
          <a:xfrm>
            <a:off x="400050" y="2006600"/>
            <a:ext cx="9525" cy="4937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46" name="Rectangle 78"/>
          <p:cNvSpPr>
            <a:spLocks noChangeArrowheads="1"/>
          </p:cNvSpPr>
          <p:nvPr/>
        </p:nvSpPr>
        <p:spPr bwMode="auto">
          <a:xfrm>
            <a:off x="1866900" y="2006600"/>
            <a:ext cx="9525" cy="4937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47" name="Rectangle 79"/>
          <p:cNvSpPr>
            <a:spLocks noChangeArrowheads="1"/>
          </p:cNvSpPr>
          <p:nvPr/>
        </p:nvSpPr>
        <p:spPr bwMode="auto">
          <a:xfrm>
            <a:off x="4144963" y="2006600"/>
            <a:ext cx="9525" cy="4937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48" name="Rectangle 80"/>
          <p:cNvSpPr>
            <a:spLocks noChangeArrowheads="1"/>
          </p:cNvSpPr>
          <p:nvPr/>
        </p:nvSpPr>
        <p:spPr bwMode="auto">
          <a:xfrm>
            <a:off x="8701088" y="2006600"/>
            <a:ext cx="9525" cy="4937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49" name="Rectangle 81"/>
          <p:cNvSpPr>
            <a:spLocks noChangeArrowheads="1"/>
          </p:cNvSpPr>
          <p:nvPr/>
        </p:nvSpPr>
        <p:spPr bwMode="auto">
          <a:xfrm>
            <a:off x="509588" y="2513013"/>
            <a:ext cx="110966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Origin region</a:t>
            </a:r>
            <a:endParaRPr lang="en-US" sz="1800" b="1"/>
          </a:p>
        </p:txBody>
      </p:sp>
      <p:sp>
        <p:nvSpPr>
          <p:cNvPr id="109652" name="Rectangle 84"/>
          <p:cNvSpPr>
            <a:spLocks noChangeArrowheads="1"/>
          </p:cNvSpPr>
          <p:nvPr/>
        </p:nvSpPr>
        <p:spPr bwMode="auto">
          <a:xfrm>
            <a:off x="2174875" y="2513013"/>
            <a:ext cx="4222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Total</a:t>
            </a:r>
            <a:endParaRPr lang="en-US" sz="1800" b="1"/>
          </a:p>
        </p:txBody>
      </p:sp>
      <p:sp>
        <p:nvSpPr>
          <p:cNvPr id="109654" name="Rectangle 86"/>
          <p:cNvSpPr>
            <a:spLocks noChangeArrowheads="1"/>
          </p:cNvSpPr>
          <p:nvPr/>
        </p:nvSpPr>
        <p:spPr bwMode="auto">
          <a:xfrm>
            <a:off x="3086100" y="2513013"/>
            <a:ext cx="952500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Percentage</a:t>
            </a:r>
            <a:endParaRPr lang="en-US" sz="1800" b="1"/>
          </a:p>
        </p:txBody>
      </p:sp>
      <p:sp>
        <p:nvSpPr>
          <p:cNvPr id="109655" name="Rectangle 87"/>
          <p:cNvSpPr>
            <a:spLocks noChangeArrowheads="1"/>
          </p:cNvSpPr>
          <p:nvPr/>
        </p:nvSpPr>
        <p:spPr bwMode="auto">
          <a:xfrm>
            <a:off x="3986213" y="2513013"/>
            <a:ext cx="492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56" name="Rectangle 88"/>
          <p:cNvSpPr>
            <a:spLocks noChangeArrowheads="1"/>
          </p:cNvSpPr>
          <p:nvPr/>
        </p:nvSpPr>
        <p:spPr bwMode="auto">
          <a:xfrm>
            <a:off x="4495800" y="2513013"/>
            <a:ext cx="4222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Total</a:t>
            </a:r>
            <a:endParaRPr lang="en-US" sz="1800" b="1"/>
          </a:p>
        </p:txBody>
      </p:sp>
      <p:sp>
        <p:nvSpPr>
          <p:cNvPr id="109658" name="Rectangle 90"/>
          <p:cNvSpPr>
            <a:spLocks noChangeArrowheads="1"/>
          </p:cNvSpPr>
          <p:nvPr/>
        </p:nvSpPr>
        <p:spPr bwMode="auto">
          <a:xfrm>
            <a:off x="5549900" y="2513013"/>
            <a:ext cx="12176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Percentage of </a:t>
            </a:r>
            <a:endParaRPr lang="en-US" sz="1800" b="1"/>
          </a:p>
        </p:txBody>
      </p:sp>
      <p:sp>
        <p:nvSpPr>
          <p:cNvPr id="109659" name="Rectangle 91"/>
          <p:cNvSpPr>
            <a:spLocks noChangeArrowheads="1"/>
          </p:cNvSpPr>
          <p:nvPr/>
        </p:nvSpPr>
        <p:spPr bwMode="auto">
          <a:xfrm>
            <a:off x="5956300" y="2757488"/>
            <a:ext cx="471488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Total </a:t>
            </a:r>
            <a:endParaRPr lang="en-US" sz="1800" b="1"/>
          </a:p>
        </p:txBody>
      </p:sp>
      <p:sp>
        <p:nvSpPr>
          <p:cNvPr id="109660" name="Rectangle 92"/>
          <p:cNvSpPr>
            <a:spLocks noChangeArrowheads="1"/>
          </p:cNvSpPr>
          <p:nvPr/>
        </p:nvSpPr>
        <p:spPr bwMode="auto">
          <a:xfrm>
            <a:off x="6384925" y="2757488"/>
            <a:ext cx="492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61" name="Rectangle 93"/>
          <p:cNvSpPr>
            <a:spLocks noChangeArrowheads="1"/>
          </p:cNvSpPr>
          <p:nvPr/>
        </p:nvSpPr>
        <p:spPr bwMode="auto">
          <a:xfrm>
            <a:off x="5678488" y="3003550"/>
            <a:ext cx="6381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Visas H</a:t>
            </a:r>
            <a:endParaRPr lang="en-US" sz="1800" b="1"/>
          </a:p>
        </p:txBody>
      </p:sp>
      <p:sp>
        <p:nvSpPr>
          <p:cNvPr id="109662" name="Rectangle 94"/>
          <p:cNvSpPr>
            <a:spLocks noChangeArrowheads="1"/>
          </p:cNvSpPr>
          <p:nvPr/>
        </p:nvSpPr>
        <p:spPr bwMode="auto">
          <a:xfrm>
            <a:off x="6319838" y="3003550"/>
            <a:ext cx="587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-</a:t>
            </a:r>
            <a:endParaRPr lang="en-US" sz="1800" b="1"/>
          </a:p>
        </p:txBody>
      </p:sp>
      <p:sp>
        <p:nvSpPr>
          <p:cNvPr id="109663" name="Rectangle 95"/>
          <p:cNvSpPr>
            <a:spLocks noChangeArrowheads="1"/>
          </p:cNvSpPr>
          <p:nvPr/>
        </p:nvSpPr>
        <p:spPr bwMode="auto">
          <a:xfrm>
            <a:off x="6384925" y="3003550"/>
            <a:ext cx="22542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1B</a:t>
            </a:r>
            <a:endParaRPr lang="en-US" sz="1800" b="1"/>
          </a:p>
        </p:txBody>
      </p:sp>
      <p:sp>
        <p:nvSpPr>
          <p:cNvPr id="109664" name="Rectangle 96"/>
          <p:cNvSpPr>
            <a:spLocks noChangeArrowheads="1"/>
          </p:cNvSpPr>
          <p:nvPr/>
        </p:nvSpPr>
        <p:spPr bwMode="auto">
          <a:xfrm>
            <a:off x="6615113" y="300355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65" name="Rectangle 97"/>
          <p:cNvSpPr>
            <a:spLocks noChangeArrowheads="1"/>
          </p:cNvSpPr>
          <p:nvPr/>
        </p:nvSpPr>
        <p:spPr bwMode="auto">
          <a:xfrm>
            <a:off x="7092950" y="2513013"/>
            <a:ext cx="1522413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Percentage into</a:t>
            </a:r>
            <a:br>
              <a:rPr lang="en-US" sz="1700" b="1">
                <a:solidFill>
                  <a:srgbClr val="000000"/>
                </a:solidFill>
              </a:rPr>
            </a:br>
            <a:r>
              <a:rPr lang="en-US" sz="1700" b="1">
                <a:solidFill>
                  <a:srgbClr val="000000"/>
                </a:solidFill>
              </a:rPr>
              <a:t>the information</a:t>
            </a:r>
            <a:br>
              <a:rPr lang="en-US" sz="1700" b="1">
                <a:solidFill>
                  <a:srgbClr val="000000"/>
                </a:solidFill>
              </a:rPr>
            </a:br>
            <a:r>
              <a:rPr lang="en-US" sz="1700" b="1">
                <a:solidFill>
                  <a:srgbClr val="000000"/>
                </a:solidFill>
              </a:rPr>
              <a:t>technology sector</a:t>
            </a:r>
            <a:endParaRPr lang="en-US" sz="1800" b="1"/>
          </a:p>
        </p:txBody>
      </p:sp>
      <p:sp>
        <p:nvSpPr>
          <p:cNvPr id="109668" name="Rectangle 100"/>
          <p:cNvSpPr>
            <a:spLocks noChangeArrowheads="1"/>
          </p:cNvSpPr>
          <p:nvPr/>
        </p:nvSpPr>
        <p:spPr bwMode="auto">
          <a:xfrm>
            <a:off x="8488363" y="300355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69" name="Rectangle 101"/>
          <p:cNvSpPr>
            <a:spLocks noChangeArrowheads="1"/>
          </p:cNvSpPr>
          <p:nvPr/>
        </p:nvSpPr>
        <p:spPr bwMode="auto">
          <a:xfrm>
            <a:off x="400050" y="2500313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70" name="Rectangle 102"/>
          <p:cNvSpPr>
            <a:spLocks noChangeArrowheads="1"/>
          </p:cNvSpPr>
          <p:nvPr/>
        </p:nvSpPr>
        <p:spPr bwMode="auto">
          <a:xfrm>
            <a:off x="409575" y="2500313"/>
            <a:ext cx="14573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71" name="Rectangle 103"/>
          <p:cNvSpPr>
            <a:spLocks noChangeArrowheads="1"/>
          </p:cNvSpPr>
          <p:nvPr/>
        </p:nvSpPr>
        <p:spPr bwMode="auto">
          <a:xfrm>
            <a:off x="1866900" y="2500313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72" name="Rectangle 104"/>
          <p:cNvSpPr>
            <a:spLocks noChangeArrowheads="1"/>
          </p:cNvSpPr>
          <p:nvPr/>
        </p:nvSpPr>
        <p:spPr bwMode="auto">
          <a:xfrm>
            <a:off x="1876425" y="2500313"/>
            <a:ext cx="10414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73" name="Rectangle 105"/>
          <p:cNvSpPr>
            <a:spLocks noChangeArrowheads="1"/>
          </p:cNvSpPr>
          <p:nvPr/>
        </p:nvSpPr>
        <p:spPr bwMode="auto">
          <a:xfrm>
            <a:off x="2917825" y="2500313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74" name="Rectangle 106"/>
          <p:cNvSpPr>
            <a:spLocks noChangeArrowheads="1"/>
          </p:cNvSpPr>
          <p:nvPr/>
        </p:nvSpPr>
        <p:spPr bwMode="auto">
          <a:xfrm>
            <a:off x="2927350" y="2500313"/>
            <a:ext cx="121761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75" name="Rectangle 107"/>
          <p:cNvSpPr>
            <a:spLocks noChangeArrowheads="1"/>
          </p:cNvSpPr>
          <p:nvPr/>
        </p:nvSpPr>
        <p:spPr bwMode="auto">
          <a:xfrm>
            <a:off x="4144963" y="2500313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76" name="Rectangle 108"/>
          <p:cNvSpPr>
            <a:spLocks noChangeArrowheads="1"/>
          </p:cNvSpPr>
          <p:nvPr/>
        </p:nvSpPr>
        <p:spPr bwMode="auto">
          <a:xfrm>
            <a:off x="4154488" y="2500313"/>
            <a:ext cx="1128712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77" name="Rectangle 109"/>
          <p:cNvSpPr>
            <a:spLocks noChangeArrowheads="1"/>
          </p:cNvSpPr>
          <p:nvPr/>
        </p:nvSpPr>
        <p:spPr bwMode="auto">
          <a:xfrm>
            <a:off x="5283200" y="2500313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78" name="Rectangle 110"/>
          <p:cNvSpPr>
            <a:spLocks noChangeArrowheads="1"/>
          </p:cNvSpPr>
          <p:nvPr/>
        </p:nvSpPr>
        <p:spPr bwMode="auto">
          <a:xfrm>
            <a:off x="5292725" y="2500313"/>
            <a:ext cx="17097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79" name="Rectangle 111"/>
          <p:cNvSpPr>
            <a:spLocks noChangeArrowheads="1"/>
          </p:cNvSpPr>
          <p:nvPr/>
        </p:nvSpPr>
        <p:spPr bwMode="auto">
          <a:xfrm>
            <a:off x="7002463" y="2500313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80" name="Rectangle 112"/>
          <p:cNvSpPr>
            <a:spLocks noChangeArrowheads="1"/>
          </p:cNvSpPr>
          <p:nvPr/>
        </p:nvSpPr>
        <p:spPr bwMode="auto">
          <a:xfrm>
            <a:off x="7011988" y="2500313"/>
            <a:ext cx="16891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81" name="Rectangle 113"/>
          <p:cNvSpPr>
            <a:spLocks noChangeArrowheads="1"/>
          </p:cNvSpPr>
          <p:nvPr/>
        </p:nvSpPr>
        <p:spPr bwMode="auto">
          <a:xfrm>
            <a:off x="8701088" y="2500313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82" name="Rectangle 114"/>
          <p:cNvSpPr>
            <a:spLocks noChangeArrowheads="1"/>
          </p:cNvSpPr>
          <p:nvPr/>
        </p:nvSpPr>
        <p:spPr bwMode="auto">
          <a:xfrm>
            <a:off x="400050" y="2509838"/>
            <a:ext cx="9525" cy="7620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83" name="Rectangle 115"/>
          <p:cNvSpPr>
            <a:spLocks noChangeArrowheads="1"/>
          </p:cNvSpPr>
          <p:nvPr/>
        </p:nvSpPr>
        <p:spPr bwMode="auto">
          <a:xfrm>
            <a:off x="1866900" y="2509838"/>
            <a:ext cx="9525" cy="7620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84" name="Rectangle 116"/>
          <p:cNvSpPr>
            <a:spLocks noChangeArrowheads="1"/>
          </p:cNvSpPr>
          <p:nvPr/>
        </p:nvSpPr>
        <p:spPr bwMode="auto">
          <a:xfrm>
            <a:off x="2917825" y="2509838"/>
            <a:ext cx="9525" cy="7620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85" name="Rectangle 117"/>
          <p:cNvSpPr>
            <a:spLocks noChangeArrowheads="1"/>
          </p:cNvSpPr>
          <p:nvPr/>
        </p:nvSpPr>
        <p:spPr bwMode="auto">
          <a:xfrm>
            <a:off x="4144963" y="2509838"/>
            <a:ext cx="9525" cy="7620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86" name="Rectangle 118"/>
          <p:cNvSpPr>
            <a:spLocks noChangeArrowheads="1"/>
          </p:cNvSpPr>
          <p:nvPr/>
        </p:nvSpPr>
        <p:spPr bwMode="auto">
          <a:xfrm>
            <a:off x="5283200" y="2509838"/>
            <a:ext cx="9525" cy="7620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87" name="Rectangle 119"/>
          <p:cNvSpPr>
            <a:spLocks noChangeArrowheads="1"/>
          </p:cNvSpPr>
          <p:nvPr/>
        </p:nvSpPr>
        <p:spPr bwMode="auto">
          <a:xfrm>
            <a:off x="7002463" y="2509838"/>
            <a:ext cx="9525" cy="7620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88" name="Rectangle 120"/>
          <p:cNvSpPr>
            <a:spLocks noChangeArrowheads="1"/>
          </p:cNvSpPr>
          <p:nvPr/>
        </p:nvSpPr>
        <p:spPr bwMode="auto">
          <a:xfrm>
            <a:off x="8701088" y="2509838"/>
            <a:ext cx="9525" cy="7620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689" name="Rectangle 121"/>
          <p:cNvSpPr>
            <a:spLocks noChangeArrowheads="1"/>
          </p:cNvSpPr>
          <p:nvPr/>
        </p:nvSpPr>
        <p:spPr bwMode="auto">
          <a:xfrm>
            <a:off x="509588" y="3343275"/>
            <a:ext cx="12461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 i="1">
                <a:solidFill>
                  <a:srgbClr val="000000"/>
                </a:solidFill>
              </a:rPr>
              <a:t>South America</a:t>
            </a:r>
            <a:endParaRPr lang="en-US" sz="1800" b="1" i="1"/>
          </a:p>
        </p:txBody>
      </p:sp>
      <p:sp>
        <p:nvSpPr>
          <p:cNvPr id="109690" name="Rectangle 122"/>
          <p:cNvSpPr>
            <a:spLocks noChangeArrowheads="1"/>
          </p:cNvSpPr>
          <p:nvPr/>
        </p:nvSpPr>
        <p:spPr bwMode="auto">
          <a:xfrm>
            <a:off x="1425575" y="3343275"/>
            <a:ext cx="492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91" name="Rectangle 123"/>
          <p:cNvSpPr>
            <a:spLocks noChangeArrowheads="1"/>
          </p:cNvSpPr>
          <p:nvPr/>
        </p:nvSpPr>
        <p:spPr bwMode="auto">
          <a:xfrm>
            <a:off x="2281238" y="3343275"/>
            <a:ext cx="54133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12 732</a:t>
            </a:r>
            <a:endParaRPr lang="en-US" sz="1800" b="1"/>
          </a:p>
        </p:txBody>
      </p:sp>
      <p:sp>
        <p:nvSpPr>
          <p:cNvPr id="109692" name="Rectangle 124"/>
          <p:cNvSpPr>
            <a:spLocks noChangeArrowheads="1"/>
          </p:cNvSpPr>
          <p:nvPr/>
        </p:nvSpPr>
        <p:spPr bwMode="auto">
          <a:xfrm>
            <a:off x="2817813" y="3343275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93" name="Rectangle 125"/>
          <p:cNvSpPr>
            <a:spLocks noChangeArrowheads="1"/>
          </p:cNvSpPr>
          <p:nvPr/>
        </p:nvSpPr>
        <p:spPr bwMode="auto">
          <a:xfrm>
            <a:off x="3481388" y="3343275"/>
            <a:ext cx="24606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6.4</a:t>
            </a:r>
            <a:endParaRPr lang="en-US" sz="1800" b="1"/>
          </a:p>
        </p:txBody>
      </p:sp>
      <p:sp>
        <p:nvSpPr>
          <p:cNvPr id="109694" name="Rectangle 126"/>
          <p:cNvSpPr>
            <a:spLocks noChangeArrowheads="1"/>
          </p:cNvSpPr>
          <p:nvPr/>
        </p:nvSpPr>
        <p:spPr bwMode="auto">
          <a:xfrm>
            <a:off x="3727450" y="3343275"/>
            <a:ext cx="492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95" name="Rectangle 127"/>
          <p:cNvSpPr>
            <a:spLocks noChangeArrowheads="1"/>
          </p:cNvSpPr>
          <p:nvPr/>
        </p:nvSpPr>
        <p:spPr bwMode="auto">
          <a:xfrm>
            <a:off x="4740275" y="3343275"/>
            <a:ext cx="4429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1 500</a:t>
            </a:r>
            <a:endParaRPr lang="en-US" sz="1800" b="1"/>
          </a:p>
        </p:txBody>
      </p:sp>
      <p:sp>
        <p:nvSpPr>
          <p:cNvPr id="109696" name="Rectangle 128"/>
          <p:cNvSpPr>
            <a:spLocks noChangeArrowheads="1"/>
          </p:cNvSpPr>
          <p:nvPr/>
        </p:nvSpPr>
        <p:spPr bwMode="auto">
          <a:xfrm>
            <a:off x="5183188" y="3343275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97" name="Rectangle 129"/>
          <p:cNvSpPr>
            <a:spLocks noChangeArrowheads="1"/>
          </p:cNvSpPr>
          <p:nvPr/>
        </p:nvSpPr>
        <p:spPr bwMode="auto">
          <a:xfrm>
            <a:off x="5913438" y="3343275"/>
            <a:ext cx="3444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11.8</a:t>
            </a:r>
            <a:endParaRPr lang="en-US" sz="1800" b="1"/>
          </a:p>
        </p:txBody>
      </p:sp>
      <p:sp>
        <p:nvSpPr>
          <p:cNvPr id="109698" name="Rectangle 130"/>
          <p:cNvSpPr>
            <a:spLocks noChangeArrowheads="1"/>
          </p:cNvSpPr>
          <p:nvPr/>
        </p:nvSpPr>
        <p:spPr bwMode="auto">
          <a:xfrm>
            <a:off x="6257925" y="3343275"/>
            <a:ext cx="492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699" name="Rectangle 131"/>
          <p:cNvSpPr>
            <a:spLocks noChangeArrowheads="1"/>
          </p:cNvSpPr>
          <p:nvPr/>
        </p:nvSpPr>
        <p:spPr bwMode="auto">
          <a:xfrm>
            <a:off x="7731125" y="3343275"/>
            <a:ext cx="2460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2.0</a:t>
            </a:r>
            <a:endParaRPr lang="en-US" sz="1800" b="1"/>
          </a:p>
        </p:txBody>
      </p:sp>
      <p:sp>
        <p:nvSpPr>
          <p:cNvPr id="109700" name="Rectangle 132"/>
          <p:cNvSpPr>
            <a:spLocks noChangeArrowheads="1"/>
          </p:cNvSpPr>
          <p:nvPr/>
        </p:nvSpPr>
        <p:spPr bwMode="auto">
          <a:xfrm>
            <a:off x="7977188" y="3343275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01" name="Rectangle 133"/>
          <p:cNvSpPr>
            <a:spLocks noChangeArrowheads="1"/>
          </p:cNvSpPr>
          <p:nvPr/>
        </p:nvSpPr>
        <p:spPr bwMode="auto">
          <a:xfrm>
            <a:off x="400050" y="327183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02" name="Rectangle 134"/>
          <p:cNvSpPr>
            <a:spLocks noChangeArrowheads="1"/>
          </p:cNvSpPr>
          <p:nvPr/>
        </p:nvSpPr>
        <p:spPr bwMode="auto">
          <a:xfrm>
            <a:off x="409575" y="3271838"/>
            <a:ext cx="14573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03" name="Rectangle 135"/>
          <p:cNvSpPr>
            <a:spLocks noChangeArrowheads="1"/>
          </p:cNvSpPr>
          <p:nvPr/>
        </p:nvSpPr>
        <p:spPr bwMode="auto">
          <a:xfrm>
            <a:off x="1866900" y="327183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04" name="Rectangle 136"/>
          <p:cNvSpPr>
            <a:spLocks noChangeArrowheads="1"/>
          </p:cNvSpPr>
          <p:nvPr/>
        </p:nvSpPr>
        <p:spPr bwMode="auto">
          <a:xfrm>
            <a:off x="1876425" y="3271838"/>
            <a:ext cx="10414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05" name="Rectangle 137"/>
          <p:cNvSpPr>
            <a:spLocks noChangeArrowheads="1"/>
          </p:cNvSpPr>
          <p:nvPr/>
        </p:nvSpPr>
        <p:spPr bwMode="auto">
          <a:xfrm>
            <a:off x="2917825" y="327183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06" name="Rectangle 138"/>
          <p:cNvSpPr>
            <a:spLocks noChangeArrowheads="1"/>
          </p:cNvSpPr>
          <p:nvPr/>
        </p:nvSpPr>
        <p:spPr bwMode="auto">
          <a:xfrm>
            <a:off x="2927350" y="3271838"/>
            <a:ext cx="121761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07" name="Rectangle 139"/>
          <p:cNvSpPr>
            <a:spLocks noChangeArrowheads="1"/>
          </p:cNvSpPr>
          <p:nvPr/>
        </p:nvSpPr>
        <p:spPr bwMode="auto">
          <a:xfrm>
            <a:off x="4144963" y="327183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08" name="Rectangle 140"/>
          <p:cNvSpPr>
            <a:spLocks noChangeArrowheads="1"/>
          </p:cNvSpPr>
          <p:nvPr/>
        </p:nvSpPr>
        <p:spPr bwMode="auto">
          <a:xfrm>
            <a:off x="4154488" y="3271838"/>
            <a:ext cx="1128712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09" name="Rectangle 141"/>
          <p:cNvSpPr>
            <a:spLocks noChangeArrowheads="1"/>
          </p:cNvSpPr>
          <p:nvPr/>
        </p:nvSpPr>
        <p:spPr bwMode="auto">
          <a:xfrm>
            <a:off x="5283200" y="327183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10" name="Rectangle 142"/>
          <p:cNvSpPr>
            <a:spLocks noChangeArrowheads="1"/>
          </p:cNvSpPr>
          <p:nvPr/>
        </p:nvSpPr>
        <p:spPr bwMode="auto">
          <a:xfrm>
            <a:off x="5292725" y="3271838"/>
            <a:ext cx="17097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11" name="Rectangle 143"/>
          <p:cNvSpPr>
            <a:spLocks noChangeArrowheads="1"/>
          </p:cNvSpPr>
          <p:nvPr/>
        </p:nvSpPr>
        <p:spPr bwMode="auto">
          <a:xfrm>
            <a:off x="7002463" y="327183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12" name="Rectangle 144"/>
          <p:cNvSpPr>
            <a:spLocks noChangeArrowheads="1"/>
          </p:cNvSpPr>
          <p:nvPr/>
        </p:nvSpPr>
        <p:spPr bwMode="auto">
          <a:xfrm>
            <a:off x="7011988" y="3271838"/>
            <a:ext cx="16891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13" name="Rectangle 145"/>
          <p:cNvSpPr>
            <a:spLocks noChangeArrowheads="1"/>
          </p:cNvSpPr>
          <p:nvPr/>
        </p:nvSpPr>
        <p:spPr bwMode="auto">
          <a:xfrm>
            <a:off x="8701088" y="327183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14" name="Rectangle 146"/>
          <p:cNvSpPr>
            <a:spLocks noChangeArrowheads="1"/>
          </p:cNvSpPr>
          <p:nvPr/>
        </p:nvSpPr>
        <p:spPr bwMode="auto">
          <a:xfrm>
            <a:off x="400050" y="3281363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15" name="Rectangle 147"/>
          <p:cNvSpPr>
            <a:spLocks noChangeArrowheads="1"/>
          </p:cNvSpPr>
          <p:nvPr/>
        </p:nvSpPr>
        <p:spPr bwMode="auto">
          <a:xfrm>
            <a:off x="1866900" y="3281363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16" name="Rectangle 148"/>
          <p:cNvSpPr>
            <a:spLocks noChangeArrowheads="1"/>
          </p:cNvSpPr>
          <p:nvPr/>
        </p:nvSpPr>
        <p:spPr bwMode="auto">
          <a:xfrm>
            <a:off x="2917825" y="3281363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17" name="Rectangle 149"/>
          <p:cNvSpPr>
            <a:spLocks noChangeArrowheads="1"/>
          </p:cNvSpPr>
          <p:nvPr/>
        </p:nvSpPr>
        <p:spPr bwMode="auto">
          <a:xfrm>
            <a:off x="4144963" y="3281363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18" name="Rectangle 150"/>
          <p:cNvSpPr>
            <a:spLocks noChangeArrowheads="1"/>
          </p:cNvSpPr>
          <p:nvPr/>
        </p:nvSpPr>
        <p:spPr bwMode="auto">
          <a:xfrm>
            <a:off x="5283200" y="3281363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19" name="Rectangle 151"/>
          <p:cNvSpPr>
            <a:spLocks noChangeArrowheads="1"/>
          </p:cNvSpPr>
          <p:nvPr/>
        </p:nvSpPr>
        <p:spPr bwMode="auto">
          <a:xfrm>
            <a:off x="7002463" y="3281363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20" name="Rectangle 152"/>
          <p:cNvSpPr>
            <a:spLocks noChangeArrowheads="1"/>
          </p:cNvSpPr>
          <p:nvPr/>
        </p:nvSpPr>
        <p:spPr bwMode="auto">
          <a:xfrm>
            <a:off x="8701088" y="3281363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21" name="Rectangle 153"/>
          <p:cNvSpPr>
            <a:spLocks noChangeArrowheads="1"/>
          </p:cNvSpPr>
          <p:nvPr/>
        </p:nvSpPr>
        <p:spPr bwMode="auto">
          <a:xfrm>
            <a:off x="509588" y="3659188"/>
            <a:ext cx="37306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Asia</a:t>
            </a:r>
            <a:endParaRPr lang="en-US" sz="1800" b="1"/>
          </a:p>
        </p:txBody>
      </p:sp>
      <p:sp>
        <p:nvSpPr>
          <p:cNvPr id="109722" name="Rectangle 154"/>
          <p:cNvSpPr>
            <a:spLocks noChangeArrowheads="1"/>
          </p:cNvSpPr>
          <p:nvPr/>
        </p:nvSpPr>
        <p:spPr bwMode="auto">
          <a:xfrm>
            <a:off x="865188" y="3659188"/>
            <a:ext cx="492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23" name="Rectangle 155"/>
          <p:cNvSpPr>
            <a:spLocks noChangeArrowheads="1"/>
          </p:cNvSpPr>
          <p:nvPr/>
        </p:nvSpPr>
        <p:spPr bwMode="auto">
          <a:xfrm>
            <a:off x="2182813" y="3659188"/>
            <a:ext cx="63976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127 625</a:t>
            </a:r>
            <a:endParaRPr lang="en-US" sz="1800" b="1"/>
          </a:p>
        </p:txBody>
      </p:sp>
      <p:sp>
        <p:nvSpPr>
          <p:cNvPr id="109724" name="Rectangle 156"/>
          <p:cNvSpPr>
            <a:spLocks noChangeArrowheads="1"/>
          </p:cNvSpPr>
          <p:nvPr/>
        </p:nvSpPr>
        <p:spPr bwMode="auto">
          <a:xfrm>
            <a:off x="2817813" y="3659188"/>
            <a:ext cx="492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25" name="Rectangle 157"/>
          <p:cNvSpPr>
            <a:spLocks noChangeArrowheads="1"/>
          </p:cNvSpPr>
          <p:nvPr/>
        </p:nvSpPr>
        <p:spPr bwMode="auto">
          <a:xfrm>
            <a:off x="3382963" y="3659188"/>
            <a:ext cx="34448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64.6</a:t>
            </a:r>
            <a:endParaRPr lang="en-US" sz="1800" b="1"/>
          </a:p>
        </p:txBody>
      </p:sp>
      <p:sp>
        <p:nvSpPr>
          <p:cNvPr id="109726" name="Rectangle 158"/>
          <p:cNvSpPr>
            <a:spLocks noChangeArrowheads="1"/>
          </p:cNvSpPr>
          <p:nvPr/>
        </p:nvSpPr>
        <p:spPr bwMode="auto">
          <a:xfrm>
            <a:off x="3727450" y="3659188"/>
            <a:ext cx="492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27" name="Rectangle 159"/>
          <p:cNvSpPr>
            <a:spLocks noChangeArrowheads="1"/>
          </p:cNvSpPr>
          <p:nvPr/>
        </p:nvSpPr>
        <p:spPr bwMode="auto">
          <a:xfrm>
            <a:off x="4645025" y="3659188"/>
            <a:ext cx="541338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62 121</a:t>
            </a:r>
            <a:endParaRPr lang="en-US" sz="1800" b="1"/>
          </a:p>
        </p:txBody>
      </p:sp>
      <p:sp>
        <p:nvSpPr>
          <p:cNvPr id="109728" name="Rectangle 160"/>
          <p:cNvSpPr>
            <a:spLocks noChangeArrowheads="1"/>
          </p:cNvSpPr>
          <p:nvPr/>
        </p:nvSpPr>
        <p:spPr bwMode="auto">
          <a:xfrm>
            <a:off x="5183188" y="3659188"/>
            <a:ext cx="492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29" name="Rectangle 161"/>
          <p:cNvSpPr>
            <a:spLocks noChangeArrowheads="1"/>
          </p:cNvSpPr>
          <p:nvPr/>
        </p:nvSpPr>
        <p:spPr bwMode="auto">
          <a:xfrm>
            <a:off x="5913438" y="3659188"/>
            <a:ext cx="34448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48.7</a:t>
            </a:r>
            <a:endParaRPr lang="en-US" sz="1800" b="1"/>
          </a:p>
        </p:txBody>
      </p:sp>
      <p:sp>
        <p:nvSpPr>
          <p:cNvPr id="109730" name="Rectangle 162"/>
          <p:cNvSpPr>
            <a:spLocks noChangeArrowheads="1"/>
          </p:cNvSpPr>
          <p:nvPr/>
        </p:nvSpPr>
        <p:spPr bwMode="auto">
          <a:xfrm>
            <a:off x="6257925" y="3659188"/>
            <a:ext cx="492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31" name="Rectangle 163"/>
          <p:cNvSpPr>
            <a:spLocks noChangeArrowheads="1"/>
          </p:cNvSpPr>
          <p:nvPr/>
        </p:nvSpPr>
        <p:spPr bwMode="auto">
          <a:xfrm>
            <a:off x="7632700" y="3659188"/>
            <a:ext cx="344488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82.7</a:t>
            </a:r>
            <a:endParaRPr lang="en-US" sz="1800" b="1"/>
          </a:p>
        </p:txBody>
      </p:sp>
      <p:sp>
        <p:nvSpPr>
          <p:cNvPr id="109732" name="Rectangle 164"/>
          <p:cNvSpPr>
            <a:spLocks noChangeArrowheads="1"/>
          </p:cNvSpPr>
          <p:nvPr/>
        </p:nvSpPr>
        <p:spPr bwMode="auto">
          <a:xfrm>
            <a:off x="7977188" y="3659188"/>
            <a:ext cx="492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33" name="Rectangle 165"/>
          <p:cNvSpPr>
            <a:spLocks noChangeArrowheads="1"/>
          </p:cNvSpPr>
          <p:nvPr/>
        </p:nvSpPr>
        <p:spPr bwMode="auto">
          <a:xfrm>
            <a:off x="400050" y="358775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34" name="Rectangle 166"/>
          <p:cNvSpPr>
            <a:spLocks noChangeArrowheads="1"/>
          </p:cNvSpPr>
          <p:nvPr/>
        </p:nvSpPr>
        <p:spPr bwMode="auto">
          <a:xfrm>
            <a:off x="409575" y="3587750"/>
            <a:ext cx="14573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35" name="Rectangle 167"/>
          <p:cNvSpPr>
            <a:spLocks noChangeArrowheads="1"/>
          </p:cNvSpPr>
          <p:nvPr/>
        </p:nvSpPr>
        <p:spPr bwMode="auto">
          <a:xfrm>
            <a:off x="1866900" y="358775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36" name="Rectangle 168"/>
          <p:cNvSpPr>
            <a:spLocks noChangeArrowheads="1"/>
          </p:cNvSpPr>
          <p:nvPr/>
        </p:nvSpPr>
        <p:spPr bwMode="auto">
          <a:xfrm>
            <a:off x="1876425" y="3587750"/>
            <a:ext cx="10414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37" name="Rectangle 169"/>
          <p:cNvSpPr>
            <a:spLocks noChangeArrowheads="1"/>
          </p:cNvSpPr>
          <p:nvPr/>
        </p:nvSpPr>
        <p:spPr bwMode="auto">
          <a:xfrm>
            <a:off x="2917825" y="358775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38" name="Rectangle 170"/>
          <p:cNvSpPr>
            <a:spLocks noChangeArrowheads="1"/>
          </p:cNvSpPr>
          <p:nvPr/>
        </p:nvSpPr>
        <p:spPr bwMode="auto">
          <a:xfrm>
            <a:off x="2927350" y="3587750"/>
            <a:ext cx="121761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39" name="Rectangle 171"/>
          <p:cNvSpPr>
            <a:spLocks noChangeArrowheads="1"/>
          </p:cNvSpPr>
          <p:nvPr/>
        </p:nvSpPr>
        <p:spPr bwMode="auto">
          <a:xfrm>
            <a:off x="4144963" y="358775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40" name="Rectangle 172"/>
          <p:cNvSpPr>
            <a:spLocks noChangeArrowheads="1"/>
          </p:cNvSpPr>
          <p:nvPr/>
        </p:nvSpPr>
        <p:spPr bwMode="auto">
          <a:xfrm>
            <a:off x="4154488" y="3587750"/>
            <a:ext cx="1128712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41" name="Rectangle 173"/>
          <p:cNvSpPr>
            <a:spLocks noChangeArrowheads="1"/>
          </p:cNvSpPr>
          <p:nvPr/>
        </p:nvSpPr>
        <p:spPr bwMode="auto">
          <a:xfrm>
            <a:off x="5283200" y="358775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42" name="Rectangle 174"/>
          <p:cNvSpPr>
            <a:spLocks noChangeArrowheads="1"/>
          </p:cNvSpPr>
          <p:nvPr/>
        </p:nvSpPr>
        <p:spPr bwMode="auto">
          <a:xfrm>
            <a:off x="5292725" y="3587750"/>
            <a:ext cx="17097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43" name="Rectangle 175"/>
          <p:cNvSpPr>
            <a:spLocks noChangeArrowheads="1"/>
          </p:cNvSpPr>
          <p:nvPr/>
        </p:nvSpPr>
        <p:spPr bwMode="auto">
          <a:xfrm>
            <a:off x="7002463" y="358775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44" name="Rectangle 176"/>
          <p:cNvSpPr>
            <a:spLocks noChangeArrowheads="1"/>
          </p:cNvSpPr>
          <p:nvPr/>
        </p:nvSpPr>
        <p:spPr bwMode="auto">
          <a:xfrm>
            <a:off x="7011988" y="3587750"/>
            <a:ext cx="16891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45" name="Rectangle 177"/>
          <p:cNvSpPr>
            <a:spLocks noChangeArrowheads="1"/>
          </p:cNvSpPr>
          <p:nvPr/>
        </p:nvSpPr>
        <p:spPr bwMode="auto">
          <a:xfrm>
            <a:off x="8701088" y="3587750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46" name="Rectangle 178"/>
          <p:cNvSpPr>
            <a:spLocks noChangeArrowheads="1"/>
          </p:cNvSpPr>
          <p:nvPr/>
        </p:nvSpPr>
        <p:spPr bwMode="auto">
          <a:xfrm>
            <a:off x="400050" y="3597275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47" name="Rectangle 179"/>
          <p:cNvSpPr>
            <a:spLocks noChangeArrowheads="1"/>
          </p:cNvSpPr>
          <p:nvPr/>
        </p:nvSpPr>
        <p:spPr bwMode="auto">
          <a:xfrm>
            <a:off x="1866900" y="3597275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48" name="Rectangle 180"/>
          <p:cNvSpPr>
            <a:spLocks noChangeArrowheads="1"/>
          </p:cNvSpPr>
          <p:nvPr/>
        </p:nvSpPr>
        <p:spPr bwMode="auto">
          <a:xfrm>
            <a:off x="2917825" y="3597275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49" name="Rectangle 181"/>
          <p:cNvSpPr>
            <a:spLocks noChangeArrowheads="1"/>
          </p:cNvSpPr>
          <p:nvPr/>
        </p:nvSpPr>
        <p:spPr bwMode="auto">
          <a:xfrm>
            <a:off x="4144963" y="3597275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50" name="Rectangle 182"/>
          <p:cNvSpPr>
            <a:spLocks noChangeArrowheads="1"/>
          </p:cNvSpPr>
          <p:nvPr/>
        </p:nvSpPr>
        <p:spPr bwMode="auto">
          <a:xfrm>
            <a:off x="5283200" y="3597275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51" name="Rectangle 183"/>
          <p:cNvSpPr>
            <a:spLocks noChangeArrowheads="1"/>
          </p:cNvSpPr>
          <p:nvPr/>
        </p:nvSpPr>
        <p:spPr bwMode="auto">
          <a:xfrm>
            <a:off x="7002463" y="3597275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52" name="Rectangle 184"/>
          <p:cNvSpPr>
            <a:spLocks noChangeArrowheads="1"/>
          </p:cNvSpPr>
          <p:nvPr/>
        </p:nvSpPr>
        <p:spPr bwMode="auto">
          <a:xfrm>
            <a:off x="8701088" y="3597275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53" name="Rectangle 185"/>
          <p:cNvSpPr>
            <a:spLocks noChangeArrowheads="1"/>
          </p:cNvSpPr>
          <p:nvPr/>
        </p:nvSpPr>
        <p:spPr bwMode="auto">
          <a:xfrm>
            <a:off x="509588" y="3975100"/>
            <a:ext cx="50006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Africa</a:t>
            </a:r>
            <a:endParaRPr lang="en-US" sz="1800" b="1"/>
          </a:p>
        </p:txBody>
      </p:sp>
      <p:sp>
        <p:nvSpPr>
          <p:cNvPr id="109754" name="Rectangle 186"/>
          <p:cNvSpPr>
            <a:spLocks noChangeArrowheads="1"/>
          </p:cNvSpPr>
          <p:nvPr/>
        </p:nvSpPr>
        <p:spPr bwMode="auto">
          <a:xfrm>
            <a:off x="1004888" y="39751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55" name="Rectangle 187"/>
          <p:cNvSpPr>
            <a:spLocks noChangeArrowheads="1"/>
          </p:cNvSpPr>
          <p:nvPr/>
        </p:nvSpPr>
        <p:spPr bwMode="auto">
          <a:xfrm>
            <a:off x="2376488" y="3975100"/>
            <a:ext cx="4429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5 994</a:t>
            </a:r>
            <a:endParaRPr lang="en-US" sz="1800" b="1"/>
          </a:p>
        </p:txBody>
      </p:sp>
      <p:sp>
        <p:nvSpPr>
          <p:cNvPr id="109756" name="Rectangle 188"/>
          <p:cNvSpPr>
            <a:spLocks noChangeArrowheads="1"/>
          </p:cNvSpPr>
          <p:nvPr/>
        </p:nvSpPr>
        <p:spPr bwMode="auto">
          <a:xfrm>
            <a:off x="2817813" y="39751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57" name="Rectangle 189"/>
          <p:cNvSpPr>
            <a:spLocks noChangeArrowheads="1"/>
          </p:cNvSpPr>
          <p:nvPr/>
        </p:nvSpPr>
        <p:spPr bwMode="auto">
          <a:xfrm>
            <a:off x="3481388" y="3975100"/>
            <a:ext cx="24606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3.0</a:t>
            </a:r>
            <a:endParaRPr lang="en-US" sz="1800" b="1"/>
          </a:p>
        </p:txBody>
      </p:sp>
      <p:sp>
        <p:nvSpPr>
          <p:cNvPr id="109758" name="Rectangle 190"/>
          <p:cNvSpPr>
            <a:spLocks noChangeArrowheads="1"/>
          </p:cNvSpPr>
          <p:nvPr/>
        </p:nvSpPr>
        <p:spPr bwMode="auto">
          <a:xfrm>
            <a:off x="3727450" y="3975100"/>
            <a:ext cx="492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59" name="Rectangle 191"/>
          <p:cNvSpPr>
            <a:spLocks noChangeArrowheads="1"/>
          </p:cNvSpPr>
          <p:nvPr/>
        </p:nvSpPr>
        <p:spPr bwMode="auto">
          <a:xfrm>
            <a:off x="4740275" y="3975100"/>
            <a:ext cx="4429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1 308</a:t>
            </a:r>
            <a:endParaRPr lang="en-US" sz="1800" b="1"/>
          </a:p>
        </p:txBody>
      </p:sp>
      <p:sp>
        <p:nvSpPr>
          <p:cNvPr id="109760" name="Rectangle 192"/>
          <p:cNvSpPr>
            <a:spLocks noChangeArrowheads="1"/>
          </p:cNvSpPr>
          <p:nvPr/>
        </p:nvSpPr>
        <p:spPr bwMode="auto">
          <a:xfrm>
            <a:off x="5183188" y="39751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61" name="Rectangle 193"/>
          <p:cNvSpPr>
            <a:spLocks noChangeArrowheads="1"/>
          </p:cNvSpPr>
          <p:nvPr/>
        </p:nvSpPr>
        <p:spPr bwMode="auto">
          <a:xfrm>
            <a:off x="5913438" y="3975100"/>
            <a:ext cx="3444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21.8</a:t>
            </a:r>
            <a:endParaRPr lang="en-US" sz="1800" b="1"/>
          </a:p>
        </p:txBody>
      </p:sp>
      <p:sp>
        <p:nvSpPr>
          <p:cNvPr id="109762" name="Rectangle 194"/>
          <p:cNvSpPr>
            <a:spLocks noChangeArrowheads="1"/>
          </p:cNvSpPr>
          <p:nvPr/>
        </p:nvSpPr>
        <p:spPr bwMode="auto">
          <a:xfrm>
            <a:off x="6257925" y="3975100"/>
            <a:ext cx="492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63" name="Rectangle 195"/>
          <p:cNvSpPr>
            <a:spLocks noChangeArrowheads="1"/>
          </p:cNvSpPr>
          <p:nvPr/>
        </p:nvSpPr>
        <p:spPr bwMode="auto">
          <a:xfrm>
            <a:off x="7731125" y="3975100"/>
            <a:ext cx="2460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1.7</a:t>
            </a:r>
            <a:endParaRPr lang="en-US" sz="1800" b="1"/>
          </a:p>
        </p:txBody>
      </p:sp>
      <p:sp>
        <p:nvSpPr>
          <p:cNvPr id="109764" name="Rectangle 196"/>
          <p:cNvSpPr>
            <a:spLocks noChangeArrowheads="1"/>
          </p:cNvSpPr>
          <p:nvPr/>
        </p:nvSpPr>
        <p:spPr bwMode="auto">
          <a:xfrm>
            <a:off x="7977188" y="39751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65" name="Rectangle 197"/>
          <p:cNvSpPr>
            <a:spLocks noChangeArrowheads="1"/>
          </p:cNvSpPr>
          <p:nvPr/>
        </p:nvSpPr>
        <p:spPr bwMode="auto">
          <a:xfrm>
            <a:off x="400050" y="3903663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66" name="Rectangle 198"/>
          <p:cNvSpPr>
            <a:spLocks noChangeArrowheads="1"/>
          </p:cNvSpPr>
          <p:nvPr/>
        </p:nvSpPr>
        <p:spPr bwMode="auto">
          <a:xfrm>
            <a:off x="409575" y="3903663"/>
            <a:ext cx="14573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67" name="Rectangle 199"/>
          <p:cNvSpPr>
            <a:spLocks noChangeArrowheads="1"/>
          </p:cNvSpPr>
          <p:nvPr/>
        </p:nvSpPr>
        <p:spPr bwMode="auto">
          <a:xfrm>
            <a:off x="1866900" y="3903663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68" name="Rectangle 200"/>
          <p:cNvSpPr>
            <a:spLocks noChangeArrowheads="1"/>
          </p:cNvSpPr>
          <p:nvPr/>
        </p:nvSpPr>
        <p:spPr bwMode="auto">
          <a:xfrm>
            <a:off x="1876425" y="3903663"/>
            <a:ext cx="1041400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69" name="Rectangle 201"/>
          <p:cNvSpPr>
            <a:spLocks noChangeArrowheads="1"/>
          </p:cNvSpPr>
          <p:nvPr/>
        </p:nvSpPr>
        <p:spPr bwMode="auto">
          <a:xfrm>
            <a:off x="2917825" y="3903663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70" name="Rectangle 202"/>
          <p:cNvSpPr>
            <a:spLocks noChangeArrowheads="1"/>
          </p:cNvSpPr>
          <p:nvPr/>
        </p:nvSpPr>
        <p:spPr bwMode="auto">
          <a:xfrm>
            <a:off x="2927350" y="3903663"/>
            <a:ext cx="1217613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71" name="Rectangle 203"/>
          <p:cNvSpPr>
            <a:spLocks noChangeArrowheads="1"/>
          </p:cNvSpPr>
          <p:nvPr/>
        </p:nvSpPr>
        <p:spPr bwMode="auto">
          <a:xfrm>
            <a:off x="4144963" y="3903663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72" name="Rectangle 204"/>
          <p:cNvSpPr>
            <a:spLocks noChangeArrowheads="1"/>
          </p:cNvSpPr>
          <p:nvPr/>
        </p:nvSpPr>
        <p:spPr bwMode="auto">
          <a:xfrm>
            <a:off x="4154488" y="3903663"/>
            <a:ext cx="1128712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73" name="Rectangle 205"/>
          <p:cNvSpPr>
            <a:spLocks noChangeArrowheads="1"/>
          </p:cNvSpPr>
          <p:nvPr/>
        </p:nvSpPr>
        <p:spPr bwMode="auto">
          <a:xfrm>
            <a:off x="5283200" y="3903663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74" name="Rectangle 206"/>
          <p:cNvSpPr>
            <a:spLocks noChangeArrowheads="1"/>
          </p:cNvSpPr>
          <p:nvPr/>
        </p:nvSpPr>
        <p:spPr bwMode="auto">
          <a:xfrm>
            <a:off x="5292725" y="3903663"/>
            <a:ext cx="1709738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75" name="Rectangle 207"/>
          <p:cNvSpPr>
            <a:spLocks noChangeArrowheads="1"/>
          </p:cNvSpPr>
          <p:nvPr/>
        </p:nvSpPr>
        <p:spPr bwMode="auto">
          <a:xfrm>
            <a:off x="7002463" y="3903663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76" name="Rectangle 208"/>
          <p:cNvSpPr>
            <a:spLocks noChangeArrowheads="1"/>
          </p:cNvSpPr>
          <p:nvPr/>
        </p:nvSpPr>
        <p:spPr bwMode="auto">
          <a:xfrm>
            <a:off x="7011988" y="3903663"/>
            <a:ext cx="1689100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77" name="Rectangle 209"/>
          <p:cNvSpPr>
            <a:spLocks noChangeArrowheads="1"/>
          </p:cNvSpPr>
          <p:nvPr/>
        </p:nvSpPr>
        <p:spPr bwMode="auto">
          <a:xfrm>
            <a:off x="8701088" y="3903663"/>
            <a:ext cx="9525" cy="1111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78" name="Rectangle 210"/>
          <p:cNvSpPr>
            <a:spLocks noChangeArrowheads="1"/>
          </p:cNvSpPr>
          <p:nvPr/>
        </p:nvSpPr>
        <p:spPr bwMode="auto">
          <a:xfrm>
            <a:off x="400050" y="3914775"/>
            <a:ext cx="9525" cy="304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79" name="Rectangle 211"/>
          <p:cNvSpPr>
            <a:spLocks noChangeArrowheads="1"/>
          </p:cNvSpPr>
          <p:nvPr/>
        </p:nvSpPr>
        <p:spPr bwMode="auto">
          <a:xfrm>
            <a:off x="1866900" y="3914775"/>
            <a:ext cx="9525" cy="304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80" name="Rectangle 212"/>
          <p:cNvSpPr>
            <a:spLocks noChangeArrowheads="1"/>
          </p:cNvSpPr>
          <p:nvPr/>
        </p:nvSpPr>
        <p:spPr bwMode="auto">
          <a:xfrm>
            <a:off x="2917825" y="3914775"/>
            <a:ext cx="9525" cy="304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81" name="Rectangle 213"/>
          <p:cNvSpPr>
            <a:spLocks noChangeArrowheads="1"/>
          </p:cNvSpPr>
          <p:nvPr/>
        </p:nvSpPr>
        <p:spPr bwMode="auto">
          <a:xfrm>
            <a:off x="4144963" y="3914775"/>
            <a:ext cx="9525" cy="304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82" name="Rectangle 214"/>
          <p:cNvSpPr>
            <a:spLocks noChangeArrowheads="1"/>
          </p:cNvSpPr>
          <p:nvPr/>
        </p:nvSpPr>
        <p:spPr bwMode="auto">
          <a:xfrm>
            <a:off x="5283200" y="3914775"/>
            <a:ext cx="9525" cy="304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83" name="Rectangle 215"/>
          <p:cNvSpPr>
            <a:spLocks noChangeArrowheads="1"/>
          </p:cNvSpPr>
          <p:nvPr/>
        </p:nvSpPr>
        <p:spPr bwMode="auto">
          <a:xfrm>
            <a:off x="7002463" y="3914775"/>
            <a:ext cx="9525" cy="304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84" name="Rectangle 216"/>
          <p:cNvSpPr>
            <a:spLocks noChangeArrowheads="1"/>
          </p:cNvSpPr>
          <p:nvPr/>
        </p:nvSpPr>
        <p:spPr bwMode="auto">
          <a:xfrm>
            <a:off x="8701088" y="3914775"/>
            <a:ext cx="9525" cy="3048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85" name="Rectangle 217"/>
          <p:cNvSpPr>
            <a:spLocks noChangeArrowheads="1"/>
          </p:cNvSpPr>
          <p:nvPr/>
        </p:nvSpPr>
        <p:spPr bwMode="auto">
          <a:xfrm>
            <a:off x="509588" y="4292600"/>
            <a:ext cx="6080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Europe</a:t>
            </a:r>
            <a:endParaRPr lang="en-US" sz="1800" b="1"/>
          </a:p>
        </p:txBody>
      </p:sp>
      <p:sp>
        <p:nvSpPr>
          <p:cNvPr id="109787" name="Rectangle 219"/>
          <p:cNvSpPr>
            <a:spLocks noChangeArrowheads="1"/>
          </p:cNvSpPr>
          <p:nvPr/>
        </p:nvSpPr>
        <p:spPr bwMode="auto">
          <a:xfrm>
            <a:off x="2281238" y="4292600"/>
            <a:ext cx="4429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30 84</a:t>
            </a:r>
            <a:endParaRPr lang="en-US" sz="1800" b="1"/>
          </a:p>
        </p:txBody>
      </p:sp>
      <p:sp>
        <p:nvSpPr>
          <p:cNvPr id="109788" name="Rectangle 220"/>
          <p:cNvSpPr>
            <a:spLocks noChangeArrowheads="1"/>
          </p:cNvSpPr>
          <p:nvPr/>
        </p:nvSpPr>
        <p:spPr bwMode="auto">
          <a:xfrm>
            <a:off x="2719388" y="4292600"/>
            <a:ext cx="9842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0</a:t>
            </a:r>
            <a:endParaRPr lang="en-US" sz="1800" b="1"/>
          </a:p>
        </p:txBody>
      </p:sp>
      <p:sp>
        <p:nvSpPr>
          <p:cNvPr id="109789" name="Rectangle 221"/>
          <p:cNvSpPr>
            <a:spLocks noChangeArrowheads="1"/>
          </p:cNvSpPr>
          <p:nvPr/>
        </p:nvSpPr>
        <p:spPr bwMode="auto">
          <a:xfrm>
            <a:off x="2817813" y="42926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90" name="Rectangle 222"/>
          <p:cNvSpPr>
            <a:spLocks noChangeArrowheads="1"/>
          </p:cNvSpPr>
          <p:nvPr/>
        </p:nvSpPr>
        <p:spPr bwMode="auto">
          <a:xfrm>
            <a:off x="3382963" y="4292600"/>
            <a:ext cx="3444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15.6</a:t>
            </a:r>
            <a:endParaRPr lang="en-US" sz="1800" b="1"/>
          </a:p>
        </p:txBody>
      </p:sp>
      <p:sp>
        <p:nvSpPr>
          <p:cNvPr id="109791" name="Rectangle 223"/>
          <p:cNvSpPr>
            <a:spLocks noChangeArrowheads="1"/>
          </p:cNvSpPr>
          <p:nvPr/>
        </p:nvSpPr>
        <p:spPr bwMode="auto">
          <a:xfrm>
            <a:off x="3727450" y="4292600"/>
            <a:ext cx="492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92" name="Rectangle 224"/>
          <p:cNvSpPr>
            <a:spLocks noChangeArrowheads="1"/>
          </p:cNvSpPr>
          <p:nvPr/>
        </p:nvSpPr>
        <p:spPr bwMode="auto">
          <a:xfrm>
            <a:off x="4740275" y="4292600"/>
            <a:ext cx="4429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5 901</a:t>
            </a:r>
            <a:endParaRPr lang="en-US" sz="1800" b="1"/>
          </a:p>
        </p:txBody>
      </p:sp>
      <p:sp>
        <p:nvSpPr>
          <p:cNvPr id="109793" name="Rectangle 225"/>
          <p:cNvSpPr>
            <a:spLocks noChangeArrowheads="1"/>
          </p:cNvSpPr>
          <p:nvPr/>
        </p:nvSpPr>
        <p:spPr bwMode="auto">
          <a:xfrm>
            <a:off x="5183188" y="42926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94" name="Rectangle 226"/>
          <p:cNvSpPr>
            <a:spLocks noChangeArrowheads="1"/>
          </p:cNvSpPr>
          <p:nvPr/>
        </p:nvSpPr>
        <p:spPr bwMode="auto">
          <a:xfrm>
            <a:off x="5913438" y="4292600"/>
            <a:ext cx="3444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19.1</a:t>
            </a:r>
            <a:endParaRPr lang="en-US" sz="1800" b="1"/>
          </a:p>
        </p:txBody>
      </p:sp>
      <p:sp>
        <p:nvSpPr>
          <p:cNvPr id="109795" name="Rectangle 227"/>
          <p:cNvSpPr>
            <a:spLocks noChangeArrowheads="1"/>
          </p:cNvSpPr>
          <p:nvPr/>
        </p:nvSpPr>
        <p:spPr bwMode="auto">
          <a:xfrm>
            <a:off x="6257925" y="4292600"/>
            <a:ext cx="492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96" name="Rectangle 228"/>
          <p:cNvSpPr>
            <a:spLocks noChangeArrowheads="1"/>
          </p:cNvSpPr>
          <p:nvPr/>
        </p:nvSpPr>
        <p:spPr bwMode="auto">
          <a:xfrm>
            <a:off x="7731125" y="4292600"/>
            <a:ext cx="24606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7.9</a:t>
            </a:r>
            <a:endParaRPr lang="en-US" sz="1800" b="1"/>
          </a:p>
        </p:txBody>
      </p:sp>
      <p:sp>
        <p:nvSpPr>
          <p:cNvPr id="109797" name="Rectangle 229"/>
          <p:cNvSpPr>
            <a:spLocks noChangeArrowheads="1"/>
          </p:cNvSpPr>
          <p:nvPr/>
        </p:nvSpPr>
        <p:spPr bwMode="auto">
          <a:xfrm>
            <a:off x="7977188" y="42926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798" name="Rectangle 230"/>
          <p:cNvSpPr>
            <a:spLocks noChangeArrowheads="1"/>
          </p:cNvSpPr>
          <p:nvPr/>
        </p:nvSpPr>
        <p:spPr bwMode="auto">
          <a:xfrm>
            <a:off x="400050" y="4219575"/>
            <a:ext cx="95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799" name="Rectangle 231"/>
          <p:cNvSpPr>
            <a:spLocks noChangeArrowheads="1"/>
          </p:cNvSpPr>
          <p:nvPr/>
        </p:nvSpPr>
        <p:spPr bwMode="auto">
          <a:xfrm>
            <a:off x="409575" y="4219575"/>
            <a:ext cx="14573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00" name="Rectangle 232"/>
          <p:cNvSpPr>
            <a:spLocks noChangeArrowheads="1"/>
          </p:cNvSpPr>
          <p:nvPr/>
        </p:nvSpPr>
        <p:spPr bwMode="auto">
          <a:xfrm>
            <a:off x="1866900" y="4219575"/>
            <a:ext cx="95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01" name="Rectangle 233"/>
          <p:cNvSpPr>
            <a:spLocks noChangeArrowheads="1"/>
          </p:cNvSpPr>
          <p:nvPr/>
        </p:nvSpPr>
        <p:spPr bwMode="auto">
          <a:xfrm>
            <a:off x="1876425" y="4219575"/>
            <a:ext cx="1041400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02" name="Rectangle 234"/>
          <p:cNvSpPr>
            <a:spLocks noChangeArrowheads="1"/>
          </p:cNvSpPr>
          <p:nvPr/>
        </p:nvSpPr>
        <p:spPr bwMode="auto">
          <a:xfrm>
            <a:off x="2917825" y="4219575"/>
            <a:ext cx="95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03" name="Rectangle 235"/>
          <p:cNvSpPr>
            <a:spLocks noChangeArrowheads="1"/>
          </p:cNvSpPr>
          <p:nvPr/>
        </p:nvSpPr>
        <p:spPr bwMode="auto">
          <a:xfrm>
            <a:off x="2927350" y="4219575"/>
            <a:ext cx="1217613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04" name="Rectangle 236"/>
          <p:cNvSpPr>
            <a:spLocks noChangeArrowheads="1"/>
          </p:cNvSpPr>
          <p:nvPr/>
        </p:nvSpPr>
        <p:spPr bwMode="auto">
          <a:xfrm>
            <a:off x="4144963" y="4219575"/>
            <a:ext cx="95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05" name="Rectangle 237"/>
          <p:cNvSpPr>
            <a:spLocks noChangeArrowheads="1"/>
          </p:cNvSpPr>
          <p:nvPr/>
        </p:nvSpPr>
        <p:spPr bwMode="auto">
          <a:xfrm>
            <a:off x="4154488" y="4219575"/>
            <a:ext cx="1128712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06" name="Rectangle 238"/>
          <p:cNvSpPr>
            <a:spLocks noChangeArrowheads="1"/>
          </p:cNvSpPr>
          <p:nvPr/>
        </p:nvSpPr>
        <p:spPr bwMode="auto">
          <a:xfrm>
            <a:off x="5283200" y="4219575"/>
            <a:ext cx="95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07" name="Rectangle 239"/>
          <p:cNvSpPr>
            <a:spLocks noChangeArrowheads="1"/>
          </p:cNvSpPr>
          <p:nvPr/>
        </p:nvSpPr>
        <p:spPr bwMode="auto">
          <a:xfrm>
            <a:off x="5292725" y="4219575"/>
            <a:ext cx="1709738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08" name="Rectangle 240"/>
          <p:cNvSpPr>
            <a:spLocks noChangeArrowheads="1"/>
          </p:cNvSpPr>
          <p:nvPr/>
        </p:nvSpPr>
        <p:spPr bwMode="auto">
          <a:xfrm>
            <a:off x="7002463" y="4219575"/>
            <a:ext cx="95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09" name="Rectangle 241"/>
          <p:cNvSpPr>
            <a:spLocks noChangeArrowheads="1"/>
          </p:cNvSpPr>
          <p:nvPr/>
        </p:nvSpPr>
        <p:spPr bwMode="auto">
          <a:xfrm>
            <a:off x="7011988" y="4219575"/>
            <a:ext cx="1689100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10" name="Rectangle 242"/>
          <p:cNvSpPr>
            <a:spLocks noChangeArrowheads="1"/>
          </p:cNvSpPr>
          <p:nvPr/>
        </p:nvSpPr>
        <p:spPr bwMode="auto">
          <a:xfrm>
            <a:off x="8701088" y="4219575"/>
            <a:ext cx="9525" cy="1111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11" name="Rectangle 243"/>
          <p:cNvSpPr>
            <a:spLocks noChangeArrowheads="1"/>
          </p:cNvSpPr>
          <p:nvPr/>
        </p:nvSpPr>
        <p:spPr bwMode="auto">
          <a:xfrm>
            <a:off x="400050" y="4230688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12" name="Rectangle 244"/>
          <p:cNvSpPr>
            <a:spLocks noChangeArrowheads="1"/>
          </p:cNvSpPr>
          <p:nvPr/>
        </p:nvSpPr>
        <p:spPr bwMode="auto">
          <a:xfrm>
            <a:off x="1866900" y="4230688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13" name="Rectangle 245"/>
          <p:cNvSpPr>
            <a:spLocks noChangeArrowheads="1"/>
          </p:cNvSpPr>
          <p:nvPr/>
        </p:nvSpPr>
        <p:spPr bwMode="auto">
          <a:xfrm>
            <a:off x="2917825" y="4230688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14" name="Rectangle 246"/>
          <p:cNvSpPr>
            <a:spLocks noChangeArrowheads="1"/>
          </p:cNvSpPr>
          <p:nvPr/>
        </p:nvSpPr>
        <p:spPr bwMode="auto">
          <a:xfrm>
            <a:off x="4144963" y="4230688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15" name="Rectangle 247"/>
          <p:cNvSpPr>
            <a:spLocks noChangeArrowheads="1"/>
          </p:cNvSpPr>
          <p:nvPr/>
        </p:nvSpPr>
        <p:spPr bwMode="auto">
          <a:xfrm>
            <a:off x="5283200" y="4230688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16" name="Rectangle 248"/>
          <p:cNvSpPr>
            <a:spLocks noChangeArrowheads="1"/>
          </p:cNvSpPr>
          <p:nvPr/>
        </p:nvSpPr>
        <p:spPr bwMode="auto">
          <a:xfrm>
            <a:off x="7002463" y="4230688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17" name="Rectangle 249"/>
          <p:cNvSpPr>
            <a:spLocks noChangeArrowheads="1"/>
          </p:cNvSpPr>
          <p:nvPr/>
        </p:nvSpPr>
        <p:spPr bwMode="auto">
          <a:xfrm>
            <a:off x="8701088" y="4230688"/>
            <a:ext cx="9525" cy="3063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18" name="Rectangle 250"/>
          <p:cNvSpPr>
            <a:spLocks noChangeArrowheads="1"/>
          </p:cNvSpPr>
          <p:nvPr/>
        </p:nvSpPr>
        <p:spPr bwMode="auto">
          <a:xfrm>
            <a:off x="509588" y="4608513"/>
            <a:ext cx="6191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Others </a:t>
            </a:r>
            <a:endParaRPr lang="en-US" sz="1800" b="1"/>
          </a:p>
        </p:txBody>
      </p:sp>
      <p:sp>
        <p:nvSpPr>
          <p:cNvPr id="109819" name="Rectangle 251"/>
          <p:cNvSpPr>
            <a:spLocks noChangeArrowheads="1"/>
          </p:cNvSpPr>
          <p:nvPr/>
        </p:nvSpPr>
        <p:spPr bwMode="auto">
          <a:xfrm>
            <a:off x="979488" y="4608513"/>
            <a:ext cx="492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20" name="Rectangle 252"/>
          <p:cNvSpPr>
            <a:spLocks noChangeArrowheads="1"/>
          </p:cNvSpPr>
          <p:nvPr/>
        </p:nvSpPr>
        <p:spPr bwMode="auto">
          <a:xfrm>
            <a:off x="2281238" y="4608513"/>
            <a:ext cx="54133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20 346</a:t>
            </a:r>
            <a:endParaRPr lang="en-US" sz="1800" b="1"/>
          </a:p>
        </p:txBody>
      </p:sp>
      <p:sp>
        <p:nvSpPr>
          <p:cNvPr id="109821" name="Rectangle 253"/>
          <p:cNvSpPr>
            <a:spLocks noChangeArrowheads="1"/>
          </p:cNvSpPr>
          <p:nvPr/>
        </p:nvSpPr>
        <p:spPr bwMode="auto">
          <a:xfrm>
            <a:off x="2817813" y="4608513"/>
            <a:ext cx="492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22" name="Rectangle 254"/>
          <p:cNvSpPr>
            <a:spLocks noChangeArrowheads="1"/>
          </p:cNvSpPr>
          <p:nvPr/>
        </p:nvSpPr>
        <p:spPr bwMode="auto">
          <a:xfrm>
            <a:off x="3382963" y="4608513"/>
            <a:ext cx="34448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10.3</a:t>
            </a:r>
            <a:endParaRPr lang="en-US" sz="1800" b="1"/>
          </a:p>
        </p:txBody>
      </p:sp>
      <p:sp>
        <p:nvSpPr>
          <p:cNvPr id="109823" name="Rectangle 255"/>
          <p:cNvSpPr>
            <a:spLocks noChangeArrowheads="1"/>
          </p:cNvSpPr>
          <p:nvPr/>
        </p:nvSpPr>
        <p:spPr bwMode="auto">
          <a:xfrm>
            <a:off x="3727450" y="4608513"/>
            <a:ext cx="492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24" name="Rectangle 256"/>
          <p:cNvSpPr>
            <a:spLocks noChangeArrowheads="1"/>
          </p:cNvSpPr>
          <p:nvPr/>
        </p:nvSpPr>
        <p:spPr bwMode="auto">
          <a:xfrm>
            <a:off x="4740275" y="4608513"/>
            <a:ext cx="4429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4 284</a:t>
            </a:r>
            <a:endParaRPr lang="en-US" sz="1800" b="1"/>
          </a:p>
        </p:txBody>
      </p:sp>
      <p:sp>
        <p:nvSpPr>
          <p:cNvPr id="109825" name="Rectangle 257"/>
          <p:cNvSpPr>
            <a:spLocks noChangeArrowheads="1"/>
          </p:cNvSpPr>
          <p:nvPr/>
        </p:nvSpPr>
        <p:spPr bwMode="auto">
          <a:xfrm>
            <a:off x="5183188" y="4608513"/>
            <a:ext cx="492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26" name="Rectangle 258"/>
          <p:cNvSpPr>
            <a:spLocks noChangeArrowheads="1"/>
          </p:cNvSpPr>
          <p:nvPr/>
        </p:nvSpPr>
        <p:spPr bwMode="auto">
          <a:xfrm>
            <a:off x="5913438" y="4608513"/>
            <a:ext cx="344487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21.1</a:t>
            </a:r>
            <a:endParaRPr lang="en-US" sz="1800" b="1"/>
          </a:p>
        </p:txBody>
      </p:sp>
      <p:sp>
        <p:nvSpPr>
          <p:cNvPr id="109828" name="Rectangle 260"/>
          <p:cNvSpPr>
            <a:spLocks noChangeArrowheads="1"/>
          </p:cNvSpPr>
          <p:nvPr/>
        </p:nvSpPr>
        <p:spPr bwMode="auto">
          <a:xfrm>
            <a:off x="6257925" y="4608513"/>
            <a:ext cx="4921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29" name="Rectangle 261"/>
          <p:cNvSpPr>
            <a:spLocks noChangeArrowheads="1"/>
          </p:cNvSpPr>
          <p:nvPr/>
        </p:nvSpPr>
        <p:spPr bwMode="auto">
          <a:xfrm>
            <a:off x="7731125" y="4608513"/>
            <a:ext cx="246063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5.7</a:t>
            </a:r>
            <a:endParaRPr lang="en-US" sz="1800" b="1"/>
          </a:p>
        </p:txBody>
      </p:sp>
      <p:sp>
        <p:nvSpPr>
          <p:cNvPr id="109830" name="Rectangle 262"/>
          <p:cNvSpPr>
            <a:spLocks noChangeArrowheads="1"/>
          </p:cNvSpPr>
          <p:nvPr/>
        </p:nvSpPr>
        <p:spPr bwMode="auto">
          <a:xfrm>
            <a:off x="7977188" y="4608513"/>
            <a:ext cx="49212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31" name="Rectangle 263"/>
          <p:cNvSpPr>
            <a:spLocks noChangeArrowheads="1"/>
          </p:cNvSpPr>
          <p:nvPr/>
        </p:nvSpPr>
        <p:spPr bwMode="auto">
          <a:xfrm>
            <a:off x="400050" y="45370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32" name="Rectangle 264"/>
          <p:cNvSpPr>
            <a:spLocks noChangeArrowheads="1"/>
          </p:cNvSpPr>
          <p:nvPr/>
        </p:nvSpPr>
        <p:spPr bwMode="auto">
          <a:xfrm>
            <a:off x="409575" y="4537075"/>
            <a:ext cx="14573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33" name="Rectangle 265"/>
          <p:cNvSpPr>
            <a:spLocks noChangeArrowheads="1"/>
          </p:cNvSpPr>
          <p:nvPr/>
        </p:nvSpPr>
        <p:spPr bwMode="auto">
          <a:xfrm>
            <a:off x="1866900" y="45370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34" name="Rectangle 266"/>
          <p:cNvSpPr>
            <a:spLocks noChangeArrowheads="1"/>
          </p:cNvSpPr>
          <p:nvPr/>
        </p:nvSpPr>
        <p:spPr bwMode="auto">
          <a:xfrm>
            <a:off x="1876425" y="4537075"/>
            <a:ext cx="10414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35" name="Rectangle 267"/>
          <p:cNvSpPr>
            <a:spLocks noChangeArrowheads="1"/>
          </p:cNvSpPr>
          <p:nvPr/>
        </p:nvSpPr>
        <p:spPr bwMode="auto">
          <a:xfrm>
            <a:off x="2917825" y="45370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36" name="Rectangle 268"/>
          <p:cNvSpPr>
            <a:spLocks noChangeArrowheads="1"/>
          </p:cNvSpPr>
          <p:nvPr/>
        </p:nvSpPr>
        <p:spPr bwMode="auto">
          <a:xfrm>
            <a:off x="2927350" y="4537075"/>
            <a:ext cx="121761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37" name="Rectangle 269"/>
          <p:cNvSpPr>
            <a:spLocks noChangeArrowheads="1"/>
          </p:cNvSpPr>
          <p:nvPr/>
        </p:nvSpPr>
        <p:spPr bwMode="auto">
          <a:xfrm>
            <a:off x="4144963" y="45370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38" name="Rectangle 270"/>
          <p:cNvSpPr>
            <a:spLocks noChangeArrowheads="1"/>
          </p:cNvSpPr>
          <p:nvPr/>
        </p:nvSpPr>
        <p:spPr bwMode="auto">
          <a:xfrm>
            <a:off x="4154488" y="4537075"/>
            <a:ext cx="1128712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39" name="Rectangle 271"/>
          <p:cNvSpPr>
            <a:spLocks noChangeArrowheads="1"/>
          </p:cNvSpPr>
          <p:nvPr/>
        </p:nvSpPr>
        <p:spPr bwMode="auto">
          <a:xfrm>
            <a:off x="5283200" y="45370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40" name="Rectangle 272"/>
          <p:cNvSpPr>
            <a:spLocks noChangeArrowheads="1"/>
          </p:cNvSpPr>
          <p:nvPr/>
        </p:nvSpPr>
        <p:spPr bwMode="auto">
          <a:xfrm>
            <a:off x="5292725" y="4537075"/>
            <a:ext cx="17097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41" name="Rectangle 273"/>
          <p:cNvSpPr>
            <a:spLocks noChangeArrowheads="1"/>
          </p:cNvSpPr>
          <p:nvPr/>
        </p:nvSpPr>
        <p:spPr bwMode="auto">
          <a:xfrm>
            <a:off x="7002463" y="45370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42" name="Rectangle 274"/>
          <p:cNvSpPr>
            <a:spLocks noChangeArrowheads="1"/>
          </p:cNvSpPr>
          <p:nvPr/>
        </p:nvSpPr>
        <p:spPr bwMode="auto">
          <a:xfrm>
            <a:off x="7011988" y="4537075"/>
            <a:ext cx="16891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43" name="Rectangle 275"/>
          <p:cNvSpPr>
            <a:spLocks noChangeArrowheads="1"/>
          </p:cNvSpPr>
          <p:nvPr/>
        </p:nvSpPr>
        <p:spPr bwMode="auto">
          <a:xfrm>
            <a:off x="8701088" y="45370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44" name="Rectangle 276"/>
          <p:cNvSpPr>
            <a:spLocks noChangeArrowheads="1"/>
          </p:cNvSpPr>
          <p:nvPr/>
        </p:nvSpPr>
        <p:spPr bwMode="auto">
          <a:xfrm>
            <a:off x="400050" y="4546600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45" name="Rectangle 277"/>
          <p:cNvSpPr>
            <a:spLocks noChangeArrowheads="1"/>
          </p:cNvSpPr>
          <p:nvPr/>
        </p:nvSpPr>
        <p:spPr bwMode="auto">
          <a:xfrm>
            <a:off x="1866900" y="4546600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46" name="Rectangle 278"/>
          <p:cNvSpPr>
            <a:spLocks noChangeArrowheads="1"/>
          </p:cNvSpPr>
          <p:nvPr/>
        </p:nvSpPr>
        <p:spPr bwMode="auto">
          <a:xfrm>
            <a:off x="2917825" y="4546600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47" name="Rectangle 279"/>
          <p:cNvSpPr>
            <a:spLocks noChangeArrowheads="1"/>
          </p:cNvSpPr>
          <p:nvPr/>
        </p:nvSpPr>
        <p:spPr bwMode="auto">
          <a:xfrm>
            <a:off x="4144963" y="4546600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48" name="Rectangle 280"/>
          <p:cNvSpPr>
            <a:spLocks noChangeArrowheads="1"/>
          </p:cNvSpPr>
          <p:nvPr/>
        </p:nvSpPr>
        <p:spPr bwMode="auto">
          <a:xfrm>
            <a:off x="5283200" y="4546600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49" name="Rectangle 281"/>
          <p:cNvSpPr>
            <a:spLocks noChangeArrowheads="1"/>
          </p:cNvSpPr>
          <p:nvPr/>
        </p:nvSpPr>
        <p:spPr bwMode="auto">
          <a:xfrm>
            <a:off x="7002463" y="4546600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50" name="Rectangle 282"/>
          <p:cNvSpPr>
            <a:spLocks noChangeArrowheads="1"/>
          </p:cNvSpPr>
          <p:nvPr/>
        </p:nvSpPr>
        <p:spPr bwMode="auto">
          <a:xfrm>
            <a:off x="8701088" y="4546600"/>
            <a:ext cx="9525" cy="30638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51" name="Rectangle 283"/>
          <p:cNvSpPr>
            <a:spLocks noChangeArrowheads="1"/>
          </p:cNvSpPr>
          <p:nvPr/>
        </p:nvSpPr>
        <p:spPr bwMode="auto">
          <a:xfrm>
            <a:off x="509588" y="5105400"/>
            <a:ext cx="10699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All countries</a:t>
            </a:r>
            <a:endParaRPr lang="en-US" sz="1800" b="1"/>
          </a:p>
        </p:txBody>
      </p:sp>
      <p:sp>
        <p:nvSpPr>
          <p:cNvPr id="109852" name="Rectangle 284"/>
          <p:cNvSpPr>
            <a:spLocks noChangeArrowheads="1"/>
          </p:cNvSpPr>
          <p:nvPr/>
        </p:nvSpPr>
        <p:spPr bwMode="auto">
          <a:xfrm>
            <a:off x="1493838" y="51054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53" name="Rectangle 285"/>
          <p:cNvSpPr>
            <a:spLocks noChangeArrowheads="1"/>
          </p:cNvSpPr>
          <p:nvPr/>
        </p:nvSpPr>
        <p:spPr bwMode="auto">
          <a:xfrm>
            <a:off x="2182813" y="5105400"/>
            <a:ext cx="63976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197 537</a:t>
            </a:r>
            <a:endParaRPr lang="en-US" sz="1800" b="1"/>
          </a:p>
        </p:txBody>
      </p:sp>
      <p:sp>
        <p:nvSpPr>
          <p:cNvPr id="109854" name="Rectangle 286"/>
          <p:cNvSpPr>
            <a:spLocks noChangeArrowheads="1"/>
          </p:cNvSpPr>
          <p:nvPr/>
        </p:nvSpPr>
        <p:spPr bwMode="auto">
          <a:xfrm>
            <a:off x="2817813" y="51054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55" name="Rectangle 287"/>
          <p:cNvSpPr>
            <a:spLocks noChangeArrowheads="1"/>
          </p:cNvSpPr>
          <p:nvPr/>
        </p:nvSpPr>
        <p:spPr bwMode="auto">
          <a:xfrm>
            <a:off x="3284538" y="5105400"/>
            <a:ext cx="4429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100.0</a:t>
            </a:r>
            <a:endParaRPr lang="en-US" sz="1800" b="1"/>
          </a:p>
        </p:txBody>
      </p:sp>
      <p:sp>
        <p:nvSpPr>
          <p:cNvPr id="109857" name="Rectangle 289"/>
          <p:cNvSpPr>
            <a:spLocks noChangeArrowheads="1"/>
          </p:cNvSpPr>
          <p:nvPr/>
        </p:nvSpPr>
        <p:spPr bwMode="auto">
          <a:xfrm>
            <a:off x="4645025" y="5105400"/>
            <a:ext cx="5413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75 114</a:t>
            </a:r>
            <a:endParaRPr lang="en-US" sz="1800" b="1"/>
          </a:p>
        </p:txBody>
      </p:sp>
      <p:sp>
        <p:nvSpPr>
          <p:cNvPr id="109858" name="Rectangle 290"/>
          <p:cNvSpPr>
            <a:spLocks noChangeArrowheads="1"/>
          </p:cNvSpPr>
          <p:nvPr/>
        </p:nvSpPr>
        <p:spPr bwMode="auto">
          <a:xfrm>
            <a:off x="5183188" y="51054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59" name="Rectangle 291"/>
          <p:cNvSpPr>
            <a:spLocks noChangeArrowheads="1"/>
          </p:cNvSpPr>
          <p:nvPr/>
        </p:nvSpPr>
        <p:spPr bwMode="auto">
          <a:xfrm>
            <a:off x="6121400" y="5105400"/>
            <a:ext cx="49213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60" name="Rectangle 292"/>
          <p:cNvSpPr>
            <a:spLocks noChangeArrowheads="1"/>
          </p:cNvSpPr>
          <p:nvPr/>
        </p:nvSpPr>
        <p:spPr bwMode="auto">
          <a:xfrm>
            <a:off x="6170613" y="51054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61" name="Rectangle 293"/>
          <p:cNvSpPr>
            <a:spLocks noChangeArrowheads="1"/>
          </p:cNvSpPr>
          <p:nvPr/>
        </p:nvSpPr>
        <p:spPr bwMode="auto">
          <a:xfrm>
            <a:off x="7535863" y="5105400"/>
            <a:ext cx="4429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100.0</a:t>
            </a:r>
            <a:endParaRPr lang="en-US" sz="1800" b="1"/>
          </a:p>
        </p:txBody>
      </p:sp>
      <p:sp>
        <p:nvSpPr>
          <p:cNvPr id="109862" name="Rectangle 294"/>
          <p:cNvSpPr>
            <a:spLocks noChangeArrowheads="1"/>
          </p:cNvSpPr>
          <p:nvPr/>
        </p:nvSpPr>
        <p:spPr bwMode="auto">
          <a:xfrm>
            <a:off x="7977188" y="5105400"/>
            <a:ext cx="49212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17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  <p:sp>
        <p:nvSpPr>
          <p:cNvPr id="109863" name="Rectangle 295"/>
          <p:cNvSpPr>
            <a:spLocks noChangeArrowheads="1"/>
          </p:cNvSpPr>
          <p:nvPr/>
        </p:nvSpPr>
        <p:spPr bwMode="auto">
          <a:xfrm>
            <a:off x="400050" y="485298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64" name="Rectangle 296"/>
          <p:cNvSpPr>
            <a:spLocks noChangeArrowheads="1"/>
          </p:cNvSpPr>
          <p:nvPr/>
        </p:nvSpPr>
        <p:spPr bwMode="auto">
          <a:xfrm>
            <a:off x="409575" y="4852988"/>
            <a:ext cx="14573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65" name="Rectangle 297"/>
          <p:cNvSpPr>
            <a:spLocks noChangeArrowheads="1"/>
          </p:cNvSpPr>
          <p:nvPr/>
        </p:nvSpPr>
        <p:spPr bwMode="auto">
          <a:xfrm>
            <a:off x="1866900" y="485298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66" name="Rectangle 298"/>
          <p:cNvSpPr>
            <a:spLocks noChangeArrowheads="1"/>
          </p:cNvSpPr>
          <p:nvPr/>
        </p:nvSpPr>
        <p:spPr bwMode="auto">
          <a:xfrm>
            <a:off x="1876425" y="4852988"/>
            <a:ext cx="10414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67" name="Rectangle 299"/>
          <p:cNvSpPr>
            <a:spLocks noChangeArrowheads="1"/>
          </p:cNvSpPr>
          <p:nvPr/>
        </p:nvSpPr>
        <p:spPr bwMode="auto">
          <a:xfrm>
            <a:off x="2917825" y="485298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68" name="Rectangle 300"/>
          <p:cNvSpPr>
            <a:spLocks noChangeArrowheads="1"/>
          </p:cNvSpPr>
          <p:nvPr/>
        </p:nvSpPr>
        <p:spPr bwMode="auto">
          <a:xfrm>
            <a:off x="2927350" y="4852988"/>
            <a:ext cx="121761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69" name="Rectangle 301"/>
          <p:cNvSpPr>
            <a:spLocks noChangeArrowheads="1"/>
          </p:cNvSpPr>
          <p:nvPr/>
        </p:nvSpPr>
        <p:spPr bwMode="auto">
          <a:xfrm>
            <a:off x="4144963" y="485298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70" name="Rectangle 302"/>
          <p:cNvSpPr>
            <a:spLocks noChangeArrowheads="1"/>
          </p:cNvSpPr>
          <p:nvPr/>
        </p:nvSpPr>
        <p:spPr bwMode="auto">
          <a:xfrm>
            <a:off x="4154488" y="4852988"/>
            <a:ext cx="1128712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71" name="Rectangle 303"/>
          <p:cNvSpPr>
            <a:spLocks noChangeArrowheads="1"/>
          </p:cNvSpPr>
          <p:nvPr/>
        </p:nvSpPr>
        <p:spPr bwMode="auto">
          <a:xfrm>
            <a:off x="5283200" y="485298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72" name="Rectangle 304"/>
          <p:cNvSpPr>
            <a:spLocks noChangeArrowheads="1"/>
          </p:cNvSpPr>
          <p:nvPr/>
        </p:nvSpPr>
        <p:spPr bwMode="auto">
          <a:xfrm>
            <a:off x="5292725" y="4852988"/>
            <a:ext cx="17097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73" name="Rectangle 305"/>
          <p:cNvSpPr>
            <a:spLocks noChangeArrowheads="1"/>
          </p:cNvSpPr>
          <p:nvPr/>
        </p:nvSpPr>
        <p:spPr bwMode="auto">
          <a:xfrm>
            <a:off x="7002463" y="485298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74" name="Rectangle 306"/>
          <p:cNvSpPr>
            <a:spLocks noChangeArrowheads="1"/>
          </p:cNvSpPr>
          <p:nvPr/>
        </p:nvSpPr>
        <p:spPr bwMode="auto">
          <a:xfrm>
            <a:off x="7011988" y="4852988"/>
            <a:ext cx="16891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75" name="Rectangle 307"/>
          <p:cNvSpPr>
            <a:spLocks noChangeArrowheads="1"/>
          </p:cNvSpPr>
          <p:nvPr/>
        </p:nvSpPr>
        <p:spPr bwMode="auto">
          <a:xfrm>
            <a:off x="8701088" y="4852988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76" name="Rectangle 308"/>
          <p:cNvSpPr>
            <a:spLocks noChangeArrowheads="1"/>
          </p:cNvSpPr>
          <p:nvPr/>
        </p:nvSpPr>
        <p:spPr bwMode="auto">
          <a:xfrm>
            <a:off x="400050" y="4862513"/>
            <a:ext cx="9525" cy="4873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77" name="Rectangle 309"/>
          <p:cNvSpPr>
            <a:spLocks noChangeArrowheads="1"/>
          </p:cNvSpPr>
          <p:nvPr/>
        </p:nvSpPr>
        <p:spPr bwMode="auto">
          <a:xfrm>
            <a:off x="400050" y="53498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78" name="Rectangle 310"/>
          <p:cNvSpPr>
            <a:spLocks noChangeArrowheads="1"/>
          </p:cNvSpPr>
          <p:nvPr/>
        </p:nvSpPr>
        <p:spPr bwMode="auto">
          <a:xfrm>
            <a:off x="400050" y="53498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79" name="Rectangle 311"/>
          <p:cNvSpPr>
            <a:spLocks noChangeArrowheads="1"/>
          </p:cNvSpPr>
          <p:nvPr/>
        </p:nvSpPr>
        <p:spPr bwMode="auto">
          <a:xfrm>
            <a:off x="409575" y="5349875"/>
            <a:ext cx="14573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80" name="Rectangle 312"/>
          <p:cNvSpPr>
            <a:spLocks noChangeArrowheads="1"/>
          </p:cNvSpPr>
          <p:nvPr/>
        </p:nvSpPr>
        <p:spPr bwMode="auto">
          <a:xfrm>
            <a:off x="1866900" y="4862513"/>
            <a:ext cx="9525" cy="4873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81" name="Rectangle 313"/>
          <p:cNvSpPr>
            <a:spLocks noChangeArrowheads="1"/>
          </p:cNvSpPr>
          <p:nvPr/>
        </p:nvSpPr>
        <p:spPr bwMode="auto">
          <a:xfrm>
            <a:off x="1866900" y="53498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82" name="Rectangle 314"/>
          <p:cNvSpPr>
            <a:spLocks noChangeArrowheads="1"/>
          </p:cNvSpPr>
          <p:nvPr/>
        </p:nvSpPr>
        <p:spPr bwMode="auto">
          <a:xfrm>
            <a:off x="1876425" y="5349875"/>
            <a:ext cx="10414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83" name="Rectangle 315"/>
          <p:cNvSpPr>
            <a:spLocks noChangeArrowheads="1"/>
          </p:cNvSpPr>
          <p:nvPr/>
        </p:nvSpPr>
        <p:spPr bwMode="auto">
          <a:xfrm>
            <a:off x="2917825" y="4862513"/>
            <a:ext cx="9525" cy="4873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84" name="Rectangle 316"/>
          <p:cNvSpPr>
            <a:spLocks noChangeArrowheads="1"/>
          </p:cNvSpPr>
          <p:nvPr/>
        </p:nvSpPr>
        <p:spPr bwMode="auto">
          <a:xfrm>
            <a:off x="2917825" y="53498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85" name="Rectangle 317"/>
          <p:cNvSpPr>
            <a:spLocks noChangeArrowheads="1"/>
          </p:cNvSpPr>
          <p:nvPr/>
        </p:nvSpPr>
        <p:spPr bwMode="auto">
          <a:xfrm>
            <a:off x="2927350" y="5349875"/>
            <a:ext cx="1217613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86" name="Rectangle 318"/>
          <p:cNvSpPr>
            <a:spLocks noChangeArrowheads="1"/>
          </p:cNvSpPr>
          <p:nvPr/>
        </p:nvSpPr>
        <p:spPr bwMode="auto">
          <a:xfrm>
            <a:off x="4144963" y="4862513"/>
            <a:ext cx="9525" cy="4873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87" name="Rectangle 319"/>
          <p:cNvSpPr>
            <a:spLocks noChangeArrowheads="1"/>
          </p:cNvSpPr>
          <p:nvPr/>
        </p:nvSpPr>
        <p:spPr bwMode="auto">
          <a:xfrm>
            <a:off x="4144963" y="53498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88" name="Rectangle 320"/>
          <p:cNvSpPr>
            <a:spLocks noChangeArrowheads="1"/>
          </p:cNvSpPr>
          <p:nvPr/>
        </p:nvSpPr>
        <p:spPr bwMode="auto">
          <a:xfrm>
            <a:off x="4154488" y="5349875"/>
            <a:ext cx="1128712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89" name="Rectangle 321"/>
          <p:cNvSpPr>
            <a:spLocks noChangeArrowheads="1"/>
          </p:cNvSpPr>
          <p:nvPr/>
        </p:nvSpPr>
        <p:spPr bwMode="auto">
          <a:xfrm>
            <a:off x="5283200" y="4862513"/>
            <a:ext cx="9525" cy="4873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90" name="Rectangle 322"/>
          <p:cNvSpPr>
            <a:spLocks noChangeArrowheads="1"/>
          </p:cNvSpPr>
          <p:nvPr/>
        </p:nvSpPr>
        <p:spPr bwMode="auto">
          <a:xfrm>
            <a:off x="5283200" y="53498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91" name="Rectangle 323"/>
          <p:cNvSpPr>
            <a:spLocks noChangeArrowheads="1"/>
          </p:cNvSpPr>
          <p:nvPr/>
        </p:nvSpPr>
        <p:spPr bwMode="auto">
          <a:xfrm>
            <a:off x="5292725" y="5349875"/>
            <a:ext cx="1709738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92" name="Rectangle 324"/>
          <p:cNvSpPr>
            <a:spLocks noChangeArrowheads="1"/>
          </p:cNvSpPr>
          <p:nvPr/>
        </p:nvSpPr>
        <p:spPr bwMode="auto">
          <a:xfrm>
            <a:off x="7002463" y="4862513"/>
            <a:ext cx="9525" cy="4873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93" name="Rectangle 325"/>
          <p:cNvSpPr>
            <a:spLocks noChangeArrowheads="1"/>
          </p:cNvSpPr>
          <p:nvPr/>
        </p:nvSpPr>
        <p:spPr bwMode="auto">
          <a:xfrm>
            <a:off x="7002463" y="53498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94" name="Rectangle 326"/>
          <p:cNvSpPr>
            <a:spLocks noChangeArrowheads="1"/>
          </p:cNvSpPr>
          <p:nvPr/>
        </p:nvSpPr>
        <p:spPr bwMode="auto">
          <a:xfrm>
            <a:off x="7011988" y="5349875"/>
            <a:ext cx="1689100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95" name="Rectangle 327"/>
          <p:cNvSpPr>
            <a:spLocks noChangeArrowheads="1"/>
          </p:cNvSpPr>
          <p:nvPr/>
        </p:nvSpPr>
        <p:spPr bwMode="auto">
          <a:xfrm>
            <a:off x="8701088" y="4862513"/>
            <a:ext cx="9525" cy="4873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96" name="Rectangle 328"/>
          <p:cNvSpPr>
            <a:spLocks noChangeArrowheads="1"/>
          </p:cNvSpPr>
          <p:nvPr/>
        </p:nvSpPr>
        <p:spPr bwMode="auto">
          <a:xfrm>
            <a:off x="8701088" y="53498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97" name="Rectangle 329"/>
          <p:cNvSpPr>
            <a:spLocks noChangeArrowheads="1"/>
          </p:cNvSpPr>
          <p:nvPr/>
        </p:nvSpPr>
        <p:spPr bwMode="auto">
          <a:xfrm>
            <a:off x="8701088" y="5349875"/>
            <a:ext cx="9525" cy="952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898" name="Rectangle 330"/>
          <p:cNvSpPr>
            <a:spLocks noChangeArrowheads="1"/>
          </p:cNvSpPr>
          <p:nvPr/>
        </p:nvSpPr>
        <p:spPr bwMode="auto">
          <a:xfrm>
            <a:off x="252413" y="5359400"/>
            <a:ext cx="57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sz="2000" b="1">
                <a:solidFill>
                  <a:srgbClr val="000000"/>
                </a:solidFill>
              </a:rPr>
              <a:t> </a:t>
            </a:r>
            <a:endParaRPr lang="en-US" sz="1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BFBA0F-122D-434E-8D9F-56276D4A67F3}" type="slidenum">
              <a:rPr lang="en-US"/>
              <a:pPr/>
              <a:t>25</a:t>
            </a:fld>
            <a:endParaRPr lang="en-US"/>
          </a:p>
        </p:txBody>
      </p:sp>
      <p:sp>
        <p:nvSpPr>
          <p:cNvPr id="126978" name="Text Box 1026"/>
          <p:cNvSpPr txBox="1">
            <a:spLocks noChangeArrowheads="1"/>
          </p:cNvSpPr>
          <p:nvPr/>
        </p:nvSpPr>
        <p:spPr bwMode="auto">
          <a:xfrm>
            <a:off x="44450" y="0"/>
            <a:ext cx="899160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40000"/>
              </a:spcBef>
              <a:buClrTx/>
              <a:buFontTx/>
              <a:buNone/>
            </a:pPr>
            <a:r>
              <a:rPr lang="en-US" sz="2400" b="1">
                <a:solidFill>
                  <a:srgbClr val="0000CC"/>
                </a:solidFill>
              </a:rPr>
              <a:t>Figure 1. Estimated value of offshore services offers in the World</a:t>
            </a:r>
            <a:r>
              <a:rPr lang="en-US" sz="2400" b="1" i="1">
                <a:solidFill>
                  <a:srgbClr val="0000CC"/>
                </a:solidFill>
              </a:rPr>
              <a:t/>
            </a:r>
            <a:br>
              <a:rPr lang="en-US" sz="2400" b="1" i="1">
                <a:solidFill>
                  <a:srgbClr val="0000CC"/>
                </a:solidFill>
              </a:rPr>
            </a:br>
            <a:r>
              <a:rPr lang="en-US" sz="2400" b="1">
                <a:solidFill>
                  <a:srgbClr val="0000CC"/>
                </a:solidFill>
              </a:rPr>
              <a:t>(billions of dollars, 2003)</a:t>
            </a:r>
          </a:p>
        </p:txBody>
      </p:sp>
      <p:sp>
        <p:nvSpPr>
          <p:cNvPr id="126979" name="Text Box 1027"/>
          <p:cNvSpPr txBox="1">
            <a:spLocks noChangeArrowheads="1"/>
          </p:cNvSpPr>
          <p:nvPr/>
        </p:nvSpPr>
        <p:spPr bwMode="auto">
          <a:xfrm>
            <a:off x="107950" y="6308725"/>
            <a:ext cx="842486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Tx/>
              <a:buFontTx/>
              <a:buNone/>
            </a:pPr>
            <a:r>
              <a:rPr lang="en-US" sz="1500" b="1"/>
              <a:t>Source</a:t>
            </a:r>
            <a:r>
              <a:rPr lang="en-US" sz="1500"/>
              <a:t>: McKinsey&amp;Company (2005), </a:t>
            </a:r>
            <a:r>
              <a:rPr lang="en-US" sz="1500" u="sng"/>
              <a:t>The Emerging Global Labor Market: Part III – How Supply and Demand for Offshore Talent Meet</a:t>
            </a:r>
            <a:r>
              <a:rPr lang="en-US" sz="1500"/>
              <a:t>, June.</a:t>
            </a:r>
          </a:p>
        </p:txBody>
      </p:sp>
      <p:pic>
        <p:nvPicPr>
          <p:cNvPr id="126980" name="Picture 10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003300"/>
            <a:ext cx="7343775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049B6-3E0B-4242-A0D2-6AD45A95A2AD}" type="slidenum">
              <a:rPr lang="en-US"/>
              <a:pPr/>
              <a:t>26</a:t>
            </a:fld>
            <a:endParaRPr lang="en-US"/>
          </a:p>
        </p:txBody>
      </p:sp>
      <p:sp>
        <p:nvSpPr>
          <p:cNvPr id="130050" name="Text Box 2"/>
          <p:cNvSpPr txBox="1">
            <a:spLocks noChangeArrowheads="1"/>
          </p:cNvSpPr>
          <p:nvPr/>
        </p:nvSpPr>
        <p:spPr bwMode="auto">
          <a:xfrm>
            <a:off x="466725" y="355600"/>
            <a:ext cx="79216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lnSpc>
                <a:spcPct val="100000"/>
              </a:lnSpc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7.- Policy Issues</a:t>
            </a:r>
          </a:p>
        </p:txBody>
      </p:sp>
      <p:sp>
        <p:nvSpPr>
          <p:cNvPr id="130051" name="Text Box 3"/>
          <p:cNvSpPr txBox="1">
            <a:spLocks noChangeArrowheads="1"/>
          </p:cNvSpPr>
          <p:nvPr/>
        </p:nvSpPr>
        <p:spPr bwMode="auto">
          <a:xfrm>
            <a:off x="461963" y="1085850"/>
            <a:ext cx="8180387" cy="530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2425" indent="-352425"/>
            <a:r>
              <a:rPr lang="en-US"/>
              <a:t> How to promote </a:t>
            </a:r>
            <a:r>
              <a:rPr lang="en-US" i="1"/>
              <a:t>circulation</a:t>
            </a:r>
            <a:r>
              <a:rPr lang="en-US"/>
              <a:t> of talent toward developing countries and transition economies to counteract “brain drain”.</a:t>
            </a:r>
          </a:p>
          <a:p>
            <a:pPr marL="352425" indent="-352425"/>
            <a:r>
              <a:rPr lang="en-US"/>
              <a:t>Review rewards structure in the public and private sectors and identify obstacles to retaining and developing talent in developing countries and transition economies.</a:t>
            </a:r>
          </a:p>
          <a:p>
            <a:pPr marL="352425" indent="-352425"/>
            <a:r>
              <a:rPr lang="en-US"/>
              <a:t>Policies oriented to increase connectiveness, compensation, retention. Critical areas: the Health sector and Science and Technology.</a:t>
            </a:r>
          </a:p>
          <a:p>
            <a:pPr marL="352425" indent="-352425"/>
            <a:r>
              <a:rPr lang="en-US"/>
              <a:t> Mobilization of Diaspora for national development.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F3D9A-63B6-424C-BE76-10FE61442E96}" type="slidenum">
              <a:rPr lang="en-US"/>
              <a:pPr/>
              <a:t>3</a:t>
            </a:fld>
            <a:endParaRPr lang="en-US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95288" y="908050"/>
            <a:ext cx="8424862" cy="54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6725" indent="-466725">
              <a:lnSpc>
                <a:spcPct val="100000"/>
              </a:lnSpc>
              <a:spcBef>
                <a:spcPct val="25000"/>
              </a:spcBef>
            </a:pPr>
            <a:r>
              <a:rPr lang="en-US"/>
              <a:t>Talent is a key economic resource that creates new goods, knowledge, technologies, ideas and wealth. </a:t>
            </a:r>
          </a:p>
          <a:p>
            <a:pPr marL="466725" indent="-466725">
              <a:lnSpc>
                <a:spcPct val="100000"/>
              </a:lnSpc>
              <a:spcBef>
                <a:spcPct val="25000"/>
              </a:spcBef>
            </a:pPr>
            <a:r>
              <a:rPr lang="en-US"/>
              <a:t>The </a:t>
            </a:r>
            <a:r>
              <a:rPr lang="en-US" i="1"/>
              <a:t>international mobility of talent</a:t>
            </a:r>
            <a:r>
              <a:rPr lang="en-US"/>
              <a:t> has increased with globalization and has an impact on growth and inequality. </a:t>
            </a:r>
          </a:p>
          <a:p>
            <a:pPr marL="466725" indent="-466725">
              <a:lnSpc>
                <a:spcPct val="100000"/>
              </a:lnSpc>
              <a:spcBef>
                <a:spcPct val="25000"/>
              </a:spcBef>
            </a:pPr>
            <a:r>
              <a:rPr lang="en-US"/>
              <a:t>International markets for talent are more integrated than markets for unskilled labor.</a:t>
            </a:r>
          </a:p>
          <a:p>
            <a:pPr marL="466725" indent="-466725">
              <a:lnSpc>
                <a:spcPct val="100000"/>
              </a:lnSpc>
              <a:spcBef>
                <a:spcPct val="25000"/>
              </a:spcBef>
            </a:pPr>
            <a:r>
              <a:rPr lang="en-US"/>
              <a:t>In the ’60s and ’70s a main concern was on “brain drain”. In the early 21</a:t>
            </a:r>
            <a:r>
              <a:rPr lang="en-US" baseline="30000"/>
              <a:t>st</a:t>
            </a:r>
            <a:r>
              <a:rPr lang="en-US"/>
              <a:t> Century we talk also about “Talent circulation” with potential win-win impact for origin and destination countries.</a:t>
            </a: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323850" y="260350"/>
            <a:ext cx="842486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1913"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1.- International Talent Mobility: Main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937A-8BBA-4AD9-8444-5C0772385283}" type="slidenum">
              <a:rPr lang="en-US"/>
              <a:pPr/>
              <a:t>4</a:t>
            </a:fld>
            <a:endParaRPr lang="en-U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533400"/>
            <a:ext cx="845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buClrTx/>
              <a:buFontTx/>
              <a:buNone/>
            </a:pPr>
            <a:endParaRPr lang="es-ES" sz="1800">
              <a:latin typeface="Arial" pitchFamily="34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57200" y="533400"/>
            <a:ext cx="830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00000"/>
              </a:lnSpc>
              <a:buClrTx/>
              <a:buFontTx/>
              <a:buAutoNum type="arabicPeriod"/>
            </a:pPr>
            <a:endParaRPr lang="es-ES" sz="1800">
              <a:latin typeface="Arial" pitchFamily="34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57200" y="457200"/>
            <a:ext cx="838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00000"/>
              </a:lnSpc>
              <a:buClrTx/>
              <a:buFontTx/>
              <a:buAutoNum type="arabicPeriod" startAt="2"/>
            </a:pPr>
            <a:endParaRPr lang="es-ES" sz="3600" b="1">
              <a:latin typeface="Arial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66725" y="115888"/>
            <a:ext cx="81534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00000"/>
              </a:lnSpc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2.- Classification of Talent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57200" y="1600200"/>
            <a:ext cx="830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lnSpc>
                <a:spcPct val="100000"/>
              </a:lnSpc>
              <a:buClrTx/>
              <a:buFontTx/>
              <a:buAutoNum type="alphaLcParenR"/>
            </a:pPr>
            <a:endParaRPr lang="es-ES" sz="1800" b="1">
              <a:latin typeface="Arial" pitchFamily="34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549275" y="908050"/>
            <a:ext cx="7983538" cy="537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6725" indent="-466725">
              <a:lnSpc>
                <a:spcPct val="100000"/>
              </a:lnSpc>
              <a:buFontTx/>
              <a:buAutoNum type="alphaLcParenR"/>
            </a:pPr>
            <a:r>
              <a:rPr lang="en-US" i="1"/>
              <a:t>Directly productive talent</a:t>
            </a:r>
            <a:r>
              <a:rPr lang="en-US"/>
              <a:t>, related to business sector:</a:t>
            </a:r>
          </a:p>
          <a:p>
            <a:pPr marL="923925" lvl="1" indent="-342900">
              <a:lnSpc>
                <a:spcPct val="100000"/>
              </a:lnSpc>
              <a:spcBef>
                <a:spcPct val="10000"/>
              </a:spcBef>
              <a:buFontTx/>
              <a:buAutoNum type="arabicPeriod"/>
            </a:pPr>
            <a:r>
              <a:rPr lang="en-US" sz="2400"/>
              <a:t>Entrepreneurial</a:t>
            </a:r>
          </a:p>
          <a:p>
            <a:pPr marL="923925" lvl="1" indent="-342900">
              <a:lnSpc>
                <a:spcPct val="100000"/>
              </a:lnSpc>
              <a:spcBef>
                <a:spcPct val="10000"/>
              </a:spcBef>
              <a:buFontTx/>
              <a:buAutoNum type="arabicPeriod"/>
            </a:pPr>
            <a:r>
              <a:rPr lang="en-US" sz="2400"/>
              <a:t>Managerial</a:t>
            </a:r>
          </a:p>
          <a:p>
            <a:pPr marL="923925" lvl="1" indent="-342900">
              <a:lnSpc>
                <a:spcPct val="100000"/>
              </a:lnSpc>
              <a:spcBef>
                <a:spcPct val="10000"/>
              </a:spcBef>
              <a:buFontTx/>
              <a:buAutoNum type="arabicPeriod"/>
            </a:pPr>
            <a:r>
              <a:rPr lang="en-US" sz="2400"/>
              <a:t>Technical</a:t>
            </a:r>
          </a:p>
          <a:p>
            <a:pPr marL="466725" indent="-466725">
              <a:lnSpc>
                <a:spcPct val="100000"/>
              </a:lnSpc>
              <a:spcBef>
                <a:spcPct val="20000"/>
              </a:spcBef>
              <a:buFontTx/>
              <a:buAutoNum type="alphaLcParenR"/>
            </a:pPr>
            <a:r>
              <a:rPr lang="en-US" i="1"/>
              <a:t>Scientific talent</a:t>
            </a:r>
          </a:p>
          <a:p>
            <a:pPr marL="923925" lvl="1" indent="-342900">
              <a:lnSpc>
                <a:spcPct val="100000"/>
              </a:lnSpc>
              <a:spcBef>
                <a:spcPct val="10000"/>
              </a:spcBef>
              <a:buFontTx/>
              <a:buAutoNum type="arabicPeriod"/>
            </a:pPr>
            <a:r>
              <a:rPr lang="en-US" sz="2400"/>
              <a:t>Academics</a:t>
            </a:r>
          </a:p>
          <a:p>
            <a:pPr marL="923925" lvl="1" indent="-342900">
              <a:lnSpc>
                <a:spcPct val="100000"/>
              </a:lnSpc>
              <a:spcBef>
                <a:spcPct val="10000"/>
              </a:spcBef>
              <a:buFontTx/>
              <a:buAutoNum type="arabicPeriod"/>
            </a:pPr>
            <a:r>
              <a:rPr lang="en-US" sz="2400"/>
              <a:t>Scientists</a:t>
            </a:r>
          </a:p>
          <a:p>
            <a:pPr marL="923925" lvl="1" indent="-342900">
              <a:lnSpc>
                <a:spcPct val="100000"/>
              </a:lnSpc>
              <a:spcBef>
                <a:spcPct val="10000"/>
              </a:spcBef>
              <a:buFontTx/>
              <a:buAutoNum type="arabicPeriod"/>
            </a:pPr>
            <a:r>
              <a:rPr lang="en-US" sz="2400"/>
              <a:t>International students</a:t>
            </a:r>
          </a:p>
          <a:p>
            <a:pPr marL="466725" indent="-466725">
              <a:lnSpc>
                <a:spcPct val="100000"/>
              </a:lnSpc>
              <a:spcBef>
                <a:spcPct val="20000"/>
              </a:spcBef>
              <a:buFontTx/>
              <a:buAutoNum type="alphaLcParenR"/>
            </a:pPr>
            <a:r>
              <a:rPr lang="en-US" i="1"/>
              <a:t>Talent related to health and cultural sectors </a:t>
            </a:r>
          </a:p>
          <a:p>
            <a:pPr marL="923925" lvl="1" indent="-342900">
              <a:lnSpc>
                <a:spcPct val="100000"/>
              </a:lnSpc>
              <a:spcBef>
                <a:spcPct val="20000"/>
              </a:spcBef>
              <a:buFontTx/>
              <a:buAutoNum type="arabicPeriod"/>
            </a:pPr>
            <a:r>
              <a:rPr lang="en-US" sz="2400"/>
              <a:t>Medical doctors, nurses, etc.</a:t>
            </a:r>
          </a:p>
          <a:p>
            <a:pPr marL="923925" lvl="1" indent="-342900">
              <a:lnSpc>
                <a:spcPct val="100000"/>
              </a:lnSpc>
              <a:spcBef>
                <a:spcPct val="20000"/>
              </a:spcBef>
              <a:buFontTx/>
              <a:buAutoNum type="arabicPeriod"/>
            </a:pPr>
            <a:r>
              <a:rPr lang="en-US" sz="2400"/>
              <a:t>Artists, musicians, writers</a:t>
            </a:r>
          </a:p>
          <a:p>
            <a:pPr marL="923925" lvl="1" indent="-342900">
              <a:lnSpc>
                <a:spcPct val="100000"/>
              </a:lnSpc>
              <a:spcBef>
                <a:spcPct val="20000"/>
              </a:spcBef>
              <a:buFontTx/>
              <a:buAutoNum type="arabicPeriod"/>
            </a:pPr>
            <a:r>
              <a:rPr lang="en-US" sz="2400"/>
              <a:t>Media-related people</a:t>
            </a:r>
            <a:endParaRPr lang="en-US" sz="24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8B55-471F-4A82-A1B3-4D83DDD05A8C}" type="slidenum">
              <a:rPr lang="en-US"/>
              <a:pPr/>
              <a:t>5</a:t>
            </a:fld>
            <a:endParaRPr lang="en-US"/>
          </a:p>
        </p:txBody>
      </p:sp>
      <p:sp>
        <p:nvSpPr>
          <p:cNvPr id="46082" name="Text Box 1026"/>
          <p:cNvSpPr txBox="1">
            <a:spLocks noChangeArrowheads="1"/>
          </p:cNvSpPr>
          <p:nvPr/>
        </p:nvSpPr>
        <p:spPr bwMode="auto">
          <a:xfrm>
            <a:off x="755650" y="1535113"/>
            <a:ext cx="7561263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6725" indent="-466725"/>
            <a:r>
              <a:rPr lang="en-US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Supply of talent</a:t>
            </a:r>
            <a:r>
              <a:rPr lang="en-US"/>
              <a:t> (Ph.D’s, engineers, IT experts, medical doctors, students, etc.). Talent comes from developing countries (Asia, Eastern Europe, Latin America, Africa) and developed countries.</a:t>
            </a:r>
            <a:r>
              <a:rPr lang="en-US" i="1"/>
              <a:t> </a:t>
            </a:r>
          </a:p>
          <a:p>
            <a:pPr marL="466725" indent="-466725"/>
            <a:r>
              <a:rPr lang="en-US" i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Demand for talent</a:t>
            </a:r>
            <a:r>
              <a:rPr lang="en-US" i="1"/>
              <a:t>,</a:t>
            </a:r>
            <a:r>
              <a:rPr lang="en-US"/>
              <a:t> from developed and developing countries (business, academic sector, government, others).</a:t>
            </a:r>
          </a:p>
          <a:p>
            <a:pPr marL="466725" indent="-466725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Where do supply and demand meet?</a:t>
            </a:r>
          </a:p>
        </p:txBody>
      </p:sp>
      <p:sp>
        <p:nvSpPr>
          <p:cNvPr id="46086" name="Text Box 1030"/>
          <p:cNvSpPr txBox="1">
            <a:spLocks noChangeArrowheads="1"/>
          </p:cNvSpPr>
          <p:nvPr/>
        </p:nvSpPr>
        <p:spPr bwMode="auto">
          <a:xfrm>
            <a:off x="250825" y="265113"/>
            <a:ext cx="7848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1913"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3.- The International Market for Talent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7E0D0-CD99-423E-ACB8-73D9B09BC3D9}" type="slidenum">
              <a:rPr lang="en-US"/>
              <a:pPr/>
              <a:t>6</a:t>
            </a:fld>
            <a:endParaRPr lang="en-US"/>
          </a:p>
        </p:txBody>
      </p:sp>
      <p:sp>
        <p:nvSpPr>
          <p:cNvPr id="146434" name="Text Box 2"/>
          <p:cNvSpPr txBox="1">
            <a:spLocks noChangeArrowheads="1"/>
          </p:cNvSpPr>
          <p:nvPr/>
        </p:nvSpPr>
        <p:spPr bwMode="auto">
          <a:xfrm>
            <a:off x="323850" y="1484313"/>
            <a:ext cx="84978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lnSpc>
                <a:spcPct val="100000"/>
              </a:lnSpc>
              <a:buClrTx/>
              <a:buFontTx/>
              <a:buNone/>
            </a:pPr>
            <a:r>
              <a:rPr lang="en-US" sz="2800" b="1">
                <a:solidFill>
                  <a:srgbClr val="0000CC"/>
                </a:solidFill>
              </a:rPr>
              <a:t>3.a.- Pulling Factors in the “North” (Demand for talent)</a:t>
            </a:r>
          </a:p>
        </p:txBody>
      </p:sp>
      <p:sp>
        <p:nvSpPr>
          <p:cNvPr id="146435" name="Text Box 3"/>
          <p:cNvSpPr txBox="1">
            <a:spLocks noChangeArrowheads="1"/>
          </p:cNvSpPr>
          <p:nvPr/>
        </p:nvSpPr>
        <p:spPr bwMode="auto">
          <a:xfrm>
            <a:off x="539750" y="2420938"/>
            <a:ext cx="7993063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/>
            <a:r>
              <a:rPr lang="en-US"/>
              <a:t>Shortage of skilled professionals in IT, health and other sectors in industrialized countries.</a:t>
            </a:r>
          </a:p>
          <a:p>
            <a:pPr marL="465138" indent="-465138"/>
            <a:r>
              <a:rPr lang="en-US"/>
              <a:t>Higher wages and attractive employment conditions.</a:t>
            </a:r>
          </a:p>
          <a:p>
            <a:pPr marL="465138" indent="-465138"/>
            <a:r>
              <a:rPr lang="en-US"/>
              <a:t>Favorable immigration policies for talent.</a:t>
            </a:r>
          </a:p>
          <a:p>
            <a:pPr marL="465138" indent="-465138"/>
            <a:r>
              <a:rPr lang="en-US"/>
              <a:t>Better possibilities of interaction with peers (scientists, artists, etc.)</a:t>
            </a:r>
          </a:p>
        </p:txBody>
      </p:sp>
      <p:sp>
        <p:nvSpPr>
          <p:cNvPr id="146436" name="Text Box 4"/>
          <p:cNvSpPr txBox="1">
            <a:spLocks noChangeArrowheads="1"/>
          </p:cNvSpPr>
          <p:nvPr/>
        </p:nvSpPr>
        <p:spPr bwMode="auto">
          <a:xfrm>
            <a:off x="250825" y="265113"/>
            <a:ext cx="83534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1913"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3.- The International Market for Talent (cont.)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37DED-6277-40D2-B957-19325C8AA5FF}" type="slidenum">
              <a:rPr lang="en-US"/>
              <a:pPr/>
              <a:t>7</a:t>
            </a:fld>
            <a:endParaRPr lang="en-US"/>
          </a:p>
        </p:txBody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323850" y="1123950"/>
            <a:ext cx="8353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lnSpc>
                <a:spcPct val="100000"/>
              </a:lnSpc>
              <a:buClrTx/>
              <a:buFontTx/>
              <a:buNone/>
            </a:pPr>
            <a:r>
              <a:rPr lang="en-US" sz="2800" b="1">
                <a:solidFill>
                  <a:srgbClr val="0000CC"/>
                </a:solidFill>
              </a:rPr>
              <a:t>3.b.- Pushing Factors in the “South” (Supply of talent)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466725" y="1916113"/>
            <a:ext cx="7993063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/>
            <a:r>
              <a:rPr lang="en-US"/>
              <a:t>Lower relative income and real wages.</a:t>
            </a:r>
          </a:p>
          <a:p>
            <a:pPr marL="465138" indent="-465138"/>
            <a:r>
              <a:rPr lang="en-US"/>
              <a:t>Lack of resources in universities and research centers (for academic talent).</a:t>
            </a:r>
          </a:p>
          <a:p>
            <a:pPr marL="465138" indent="-465138"/>
            <a:r>
              <a:rPr lang="en-US"/>
              <a:t>Lack of meritocratic careers in the public sector.</a:t>
            </a:r>
          </a:p>
          <a:p>
            <a:pPr marL="465138" indent="-465138"/>
            <a:r>
              <a:rPr lang="en-US"/>
              <a:t>Higher costs of doing business and barriers to entrepreneurship (for directly productive talent)</a:t>
            </a:r>
          </a:p>
          <a:p>
            <a:pPr marL="465138" indent="-465138"/>
            <a:r>
              <a:rPr lang="en-US"/>
              <a:t>Higher frequency of economic and financial crises, unstable political regimes.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250825" y="265113"/>
            <a:ext cx="83534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1913"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3.- The International Market for Talent (cont.)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5F024-3901-4881-9A9A-7221EF1D34BE}" type="slidenum">
              <a:rPr lang="en-US"/>
              <a:pPr/>
              <a:t>8</a:t>
            </a:fld>
            <a:endParaRPr lang="en-US"/>
          </a:p>
        </p:txBody>
      </p:sp>
      <p:sp>
        <p:nvSpPr>
          <p:cNvPr id="145410" name="Text Box 2"/>
          <p:cNvSpPr txBox="1">
            <a:spLocks noChangeArrowheads="1"/>
          </p:cNvSpPr>
          <p:nvPr/>
        </p:nvSpPr>
        <p:spPr bwMode="auto">
          <a:xfrm>
            <a:off x="684213" y="1628775"/>
            <a:ext cx="8208962" cy="448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/>
            <a:r>
              <a:rPr lang="en-US"/>
              <a:t>South – North movements of Talent</a:t>
            </a:r>
          </a:p>
          <a:p>
            <a:pPr marL="922338" lvl="1" indent="-342900"/>
            <a:r>
              <a:rPr lang="en-US" sz="2400">
                <a:latin typeface="Arial" pitchFamily="34" charset="0"/>
              </a:rPr>
              <a:t>Talent from the south in search of employment and capital in the north</a:t>
            </a:r>
            <a:endParaRPr lang="en-US" sz="2400"/>
          </a:p>
          <a:p>
            <a:pPr marL="465138" indent="-465138"/>
            <a:r>
              <a:rPr lang="en-US"/>
              <a:t>North – South movements of Capital</a:t>
            </a:r>
          </a:p>
          <a:p>
            <a:pPr marL="922338" lvl="1" indent="-342900"/>
            <a:r>
              <a:rPr lang="en-US" sz="2400">
                <a:latin typeface="Arial" pitchFamily="34" charset="0"/>
              </a:rPr>
              <a:t>Capital from the north in search for lower cost talent in the south (movement of multinational firms)</a:t>
            </a:r>
            <a:endParaRPr lang="en-US" sz="2400"/>
          </a:p>
          <a:p>
            <a:pPr marL="465138" indent="-465138"/>
            <a:r>
              <a:rPr lang="en-US"/>
              <a:t>Examples:</a:t>
            </a:r>
          </a:p>
          <a:p>
            <a:pPr marL="922338" lvl="1" indent="-342900"/>
            <a:r>
              <a:rPr lang="en-US" sz="2400"/>
              <a:t>Bangalore (South)</a:t>
            </a:r>
          </a:p>
          <a:p>
            <a:pPr marL="922338" lvl="1" indent="-342900"/>
            <a:r>
              <a:rPr lang="en-US" sz="2400"/>
              <a:t>Silicon Valley (North)</a:t>
            </a:r>
          </a:p>
        </p:txBody>
      </p:sp>
      <p:sp>
        <p:nvSpPr>
          <p:cNvPr id="145411" name="Text Box 3"/>
          <p:cNvSpPr txBox="1">
            <a:spLocks noChangeArrowheads="1"/>
          </p:cNvSpPr>
          <p:nvPr/>
        </p:nvSpPr>
        <p:spPr bwMode="auto">
          <a:xfrm>
            <a:off x="250825" y="265113"/>
            <a:ext cx="84978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1913"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3.- The International Market for Talent (cont.)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323850" y="1038225"/>
            <a:ext cx="86407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lnSpc>
                <a:spcPct val="100000"/>
              </a:lnSpc>
              <a:buClrTx/>
              <a:buFontTx/>
              <a:buNone/>
            </a:pPr>
            <a:r>
              <a:rPr lang="en-US" sz="2800" b="1">
                <a:solidFill>
                  <a:srgbClr val="0000CC"/>
                </a:solidFill>
              </a:rPr>
              <a:t>3.c.- Talent chasing Capital, or Capital chasing Talent?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3619B-9B25-4096-9BB0-A2C617955C51}" type="slidenum">
              <a:rPr lang="en-US"/>
              <a:pPr/>
              <a:t>9</a:t>
            </a:fld>
            <a:endParaRPr lang="en-US"/>
          </a:p>
        </p:txBody>
      </p:sp>
      <p:sp>
        <p:nvSpPr>
          <p:cNvPr id="133122" name="Text Box 2"/>
          <p:cNvSpPr txBox="1">
            <a:spLocks noChangeArrowheads="1"/>
          </p:cNvSpPr>
          <p:nvPr/>
        </p:nvSpPr>
        <p:spPr bwMode="auto">
          <a:xfrm>
            <a:off x="466725" y="404813"/>
            <a:ext cx="8497888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>
              <a:lnSpc>
                <a:spcPct val="100000"/>
              </a:lnSpc>
              <a:buClrTx/>
              <a:buFontTx/>
              <a:buNone/>
            </a:pPr>
            <a:r>
              <a:rPr lang="en-US" sz="3500" b="1">
                <a:solidFill>
                  <a:srgbClr val="0000CC"/>
                </a:solidFill>
              </a:rPr>
              <a:t>4.- Two Topics in Talent Economics</a:t>
            </a:r>
          </a:p>
        </p:txBody>
      </p:sp>
      <p:sp>
        <p:nvSpPr>
          <p:cNvPr id="133123" name="Text Box 3"/>
          <p:cNvSpPr txBox="1">
            <a:spLocks noChangeArrowheads="1"/>
          </p:cNvSpPr>
          <p:nvPr/>
        </p:nvSpPr>
        <p:spPr bwMode="auto">
          <a:xfrm>
            <a:off x="1260475" y="2027238"/>
            <a:ext cx="6624638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65138" indent="-465138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Rewards Structures for Talent: Problems</a:t>
            </a:r>
          </a:p>
          <a:p>
            <a:pPr marL="465138" indent="-465138"/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65138" indent="-465138"/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Education and Talent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rgbClr val="CC3300"/>
          </a:buClr>
          <a:buSzTx/>
          <a:buFont typeface="Wingdings" pitchFamily="2" charset="2"/>
          <a:buChar char="ü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50000"/>
          </a:spcBef>
          <a:spcAft>
            <a:spcPct val="0"/>
          </a:spcAft>
          <a:buClr>
            <a:srgbClr val="CC3300"/>
          </a:buClr>
          <a:buSzTx/>
          <a:buFont typeface="Wingdings" pitchFamily="2" charset="2"/>
          <a:buChar char="ü"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4024</TotalTime>
  <Words>1403</Words>
  <Application>Microsoft Office PowerPoint</Application>
  <PresentationFormat>On-screen Show (4:3)</PresentationFormat>
  <Paragraphs>355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Arial Narrow</vt:lpstr>
      <vt:lpstr>Wingdings</vt:lpstr>
      <vt:lpstr>Default Design</vt:lpstr>
      <vt:lpstr>Gráfico de Microsoft Office Excel</vt:lpstr>
      <vt:lpstr>Mobilizing Talent for  Global Development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>CEPAL, Naciones Unidas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América Latina como fuente de talento global: se está rezagando la región?</dc:title>
  <dc:creator>USER</dc:creator>
  <cp:lastModifiedBy>anarod</cp:lastModifiedBy>
  <cp:revision>484</cp:revision>
  <dcterms:created xsi:type="dcterms:W3CDTF">2006-07-18T12:55:57Z</dcterms:created>
  <dcterms:modified xsi:type="dcterms:W3CDTF">2010-07-12T00:39:31Z</dcterms:modified>
</cp:coreProperties>
</file>