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50" r:id="rId1"/>
  </p:sldMasterIdLst>
  <p:notesMasterIdLst>
    <p:notesMasterId r:id="rId28"/>
  </p:notesMasterIdLst>
  <p:sldIdLst>
    <p:sldId id="319" r:id="rId2"/>
    <p:sldId id="543" r:id="rId3"/>
    <p:sldId id="544" r:id="rId4"/>
    <p:sldId id="541" r:id="rId5"/>
    <p:sldId id="445" r:id="rId6"/>
    <p:sldId id="545" r:id="rId7"/>
    <p:sldId id="579" r:id="rId8"/>
    <p:sldId id="572" r:id="rId9"/>
    <p:sldId id="567" r:id="rId10"/>
    <p:sldId id="547" r:id="rId11"/>
    <p:sldId id="571" r:id="rId12"/>
    <p:sldId id="562" r:id="rId13"/>
    <p:sldId id="563" r:id="rId14"/>
    <p:sldId id="581" r:id="rId15"/>
    <p:sldId id="536" r:id="rId16"/>
    <p:sldId id="578" r:id="rId17"/>
    <p:sldId id="576" r:id="rId18"/>
    <p:sldId id="577" r:id="rId19"/>
    <p:sldId id="586" r:id="rId20"/>
    <p:sldId id="548" r:id="rId21"/>
    <p:sldId id="584" r:id="rId22"/>
    <p:sldId id="520" r:id="rId23"/>
    <p:sldId id="585" r:id="rId24"/>
    <p:sldId id="569" r:id="rId25"/>
    <p:sldId id="573" r:id="rId26"/>
    <p:sldId id="529" r:id="rId27"/>
  </p:sldIdLst>
  <p:sldSz cx="9144000" cy="6858000" type="screen4x3"/>
  <p:notesSz cx="6797675" cy="9928225"/>
  <p:embeddedFontLst>
    <p:embeddedFont>
      <p:font typeface="Gulim" pitchFamily="34" charset="-127"/>
      <p:regular r:id="rId29"/>
    </p:embeddedFont>
    <p:embeddedFont>
      <p:font typeface="Arial Narrow" pitchFamily="34" charset="0"/>
      <p:regular r:id="rId30"/>
      <p:bold r:id="rId31"/>
      <p:italic r:id="rId32"/>
      <p:boldItalic r:id="rId33"/>
    </p:embeddedFont>
    <p:embeddedFont>
      <p:font typeface="Tahoma" pitchFamily="34" charset="0"/>
      <p:regular r:id="rId34"/>
      <p:bold r:id="rId35"/>
    </p:embeddedFont>
    <p:embeddedFont>
      <p:font typeface="DotumChe" pitchFamily="49" charset="-127"/>
      <p:regular r:id="rId36"/>
    </p:embeddedFont>
    <p:embeddedFont>
      <p:font typeface="Wingdings 2" pitchFamily="18" charset="2"/>
      <p:regular r:id="rId37"/>
    </p:embeddedFont>
    <p:embeddedFont>
      <p:font typeface="Dotum" pitchFamily="34" charset="-127"/>
      <p:regular r:id="rId38"/>
    </p:embeddedFont>
    <p:embeddedFont>
      <p:font typeface="GulimChe" pitchFamily="49" charset="-127"/>
      <p:regular r:id="rId39"/>
    </p:embeddedFont>
  </p:embeddedFontLst>
  <p:defaultTextStyle>
    <a:defPPr>
      <a:defRPr lang="ko-KR"/>
    </a:defPPr>
    <a:lvl1pPr algn="l" rtl="0" fontAlgn="base" latinLnBrk="1">
      <a:spcBef>
        <a:spcPct val="0"/>
      </a:spcBef>
      <a:spcAft>
        <a:spcPct val="0"/>
      </a:spcAft>
      <a:defRPr kumimoji="1" b="1" kern="1200">
        <a:solidFill>
          <a:schemeClr val="tx1"/>
        </a:solidFill>
        <a:latin typeface="Gulim" pitchFamily="34" charset="-127"/>
        <a:ea typeface="Gulim" pitchFamily="34" charset="-127"/>
        <a:cs typeface="+mn-cs"/>
      </a:defRPr>
    </a:lvl1pPr>
    <a:lvl2pPr marL="457200" algn="l" rtl="0" fontAlgn="base" latinLnBrk="1">
      <a:spcBef>
        <a:spcPct val="0"/>
      </a:spcBef>
      <a:spcAft>
        <a:spcPct val="0"/>
      </a:spcAft>
      <a:defRPr kumimoji="1" b="1" kern="1200">
        <a:solidFill>
          <a:schemeClr val="tx1"/>
        </a:solidFill>
        <a:latin typeface="Gulim" pitchFamily="34" charset="-127"/>
        <a:ea typeface="Gulim" pitchFamily="34" charset="-127"/>
        <a:cs typeface="+mn-cs"/>
      </a:defRPr>
    </a:lvl2pPr>
    <a:lvl3pPr marL="914400" algn="l" rtl="0" fontAlgn="base" latinLnBrk="1">
      <a:spcBef>
        <a:spcPct val="0"/>
      </a:spcBef>
      <a:spcAft>
        <a:spcPct val="0"/>
      </a:spcAft>
      <a:defRPr kumimoji="1" b="1" kern="1200">
        <a:solidFill>
          <a:schemeClr val="tx1"/>
        </a:solidFill>
        <a:latin typeface="Gulim" pitchFamily="34" charset="-127"/>
        <a:ea typeface="Gulim" pitchFamily="34" charset="-127"/>
        <a:cs typeface="+mn-cs"/>
      </a:defRPr>
    </a:lvl3pPr>
    <a:lvl4pPr marL="1371600" algn="l" rtl="0" fontAlgn="base" latinLnBrk="1">
      <a:spcBef>
        <a:spcPct val="0"/>
      </a:spcBef>
      <a:spcAft>
        <a:spcPct val="0"/>
      </a:spcAft>
      <a:defRPr kumimoji="1" b="1" kern="1200">
        <a:solidFill>
          <a:schemeClr val="tx1"/>
        </a:solidFill>
        <a:latin typeface="Gulim" pitchFamily="34" charset="-127"/>
        <a:ea typeface="Gulim" pitchFamily="34" charset="-127"/>
        <a:cs typeface="+mn-cs"/>
      </a:defRPr>
    </a:lvl4pPr>
    <a:lvl5pPr marL="1828800" algn="l" rtl="0" fontAlgn="base" latinLnBrk="1">
      <a:spcBef>
        <a:spcPct val="0"/>
      </a:spcBef>
      <a:spcAft>
        <a:spcPct val="0"/>
      </a:spcAft>
      <a:defRPr kumimoji="1" b="1" kern="1200">
        <a:solidFill>
          <a:schemeClr val="tx1"/>
        </a:solidFill>
        <a:latin typeface="Gulim" pitchFamily="34" charset="-127"/>
        <a:ea typeface="Gulim" pitchFamily="34" charset="-127"/>
        <a:cs typeface="+mn-cs"/>
      </a:defRPr>
    </a:lvl5pPr>
    <a:lvl6pPr marL="2286000" algn="l" defTabSz="914400" rtl="0" eaLnBrk="1" latinLnBrk="0" hangingPunct="1">
      <a:defRPr kumimoji="1" b="1" kern="1200">
        <a:solidFill>
          <a:schemeClr val="tx1"/>
        </a:solidFill>
        <a:latin typeface="Gulim" pitchFamily="34" charset="-127"/>
        <a:ea typeface="Gulim" pitchFamily="34" charset="-127"/>
        <a:cs typeface="+mn-cs"/>
      </a:defRPr>
    </a:lvl6pPr>
    <a:lvl7pPr marL="2743200" algn="l" defTabSz="914400" rtl="0" eaLnBrk="1" latinLnBrk="0" hangingPunct="1">
      <a:defRPr kumimoji="1" b="1" kern="1200">
        <a:solidFill>
          <a:schemeClr val="tx1"/>
        </a:solidFill>
        <a:latin typeface="Gulim" pitchFamily="34" charset="-127"/>
        <a:ea typeface="Gulim" pitchFamily="34" charset="-127"/>
        <a:cs typeface="+mn-cs"/>
      </a:defRPr>
    </a:lvl7pPr>
    <a:lvl8pPr marL="3200400" algn="l" defTabSz="914400" rtl="0" eaLnBrk="1" latinLnBrk="0" hangingPunct="1">
      <a:defRPr kumimoji="1" b="1" kern="1200">
        <a:solidFill>
          <a:schemeClr val="tx1"/>
        </a:solidFill>
        <a:latin typeface="Gulim" pitchFamily="34" charset="-127"/>
        <a:ea typeface="Gulim" pitchFamily="34" charset="-127"/>
        <a:cs typeface="+mn-cs"/>
      </a:defRPr>
    </a:lvl8pPr>
    <a:lvl9pPr marL="3657600" algn="l" defTabSz="914400" rtl="0" eaLnBrk="1" latinLnBrk="0" hangingPunct="1">
      <a:defRPr kumimoji="1" b="1" kern="1200">
        <a:solidFill>
          <a:schemeClr val="tx1"/>
        </a:solidFill>
        <a:latin typeface="Gulim" pitchFamily="34" charset="-127"/>
        <a:ea typeface="Gulim" pitchFamily="34"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6600"/>
    <a:srgbClr val="385584"/>
    <a:srgbClr val="326296"/>
    <a:srgbClr val="0099CC"/>
    <a:srgbClr val="FF6600"/>
    <a:srgbClr val="9900CC"/>
    <a:srgbClr val="CC0000"/>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005" autoAdjust="0"/>
    <p:restoredTop sz="48652" autoAdjust="0"/>
  </p:normalViewPr>
  <p:slideViewPr>
    <p:cSldViewPr>
      <p:cViewPr varScale="1">
        <p:scale>
          <a:sx n="68" d="100"/>
          <a:sy n="68" d="100"/>
        </p:scale>
        <p:origin x="-612" y="-96"/>
      </p:cViewPr>
      <p:guideLst>
        <p:guide orient="horz" pos="754"/>
        <p:guide orient="horz" pos="4201"/>
        <p:guide orient="horz" pos="2024"/>
        <p:guide pos="2880"/>
        <p:guide pos="158"/>
        <p:guide pos="5602"/>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566" y="1506"/>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ltLang="ko-KR"/>
          </a:p>
        </p:txBody>
      </p:sp>
      <p:sp>
        <p:nvSpPr>
          <p:cNvPr id="59395"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ltLang="ko-KR"/>
          </a:p>
        </p:txBody>
      </p:sp>
      <p:sp>
        <p:nvSpPr>
          <p:cNvPr id="59396" name="Rectangle 4"/>
          <p:cNvSpPr>
            <a:spLocks noRo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ffectLst/>
        </p:spPr>
      </p:sp>
      <p:sp>
        <p:nvSpPr>
          <p:cNvPr id="59397" name="Rectangle 5"/>
          <p:cNvSpPr>
            <a:spLocks noGrp="1" noChangeArrowheads="1"/>
          </p:cNvSpPr>
          <p:nvPr>
            <p:ph type="body" sz="quarter" idx="3"/>
          </p:nvPr>
        </p:nvSpPr>
        <p:spPr bwMode="auto">
          <a:xfrm>
            <a:off x="679450" y="4716463"/>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59398"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ltLang="ko-KR"/>
          </a:p>
        </p:txBody>
      </p:sp>
      <p:sp>
        <p:nvSpPr>
          <p:cNvPr id="59399"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BB92DD49-CDD5-452D-B5A3-49AB2FB66D01}" type="slidenum">
              <a:rPr lang="en-US" altLang="ko-KR"/>
              <a:pPr/>
              <a:t>‹#›</a:t>
            </a:fld>
            <a:endParaRPr lang="en-US" altLang="ko-KR"/>
          </a:p>
        </p:txBody>
      </p:sp>
    </p:spTree>
  </p:cSld>
  <p:clrMap bg1="lt1" tx1="dk1" bg2="lt2" tx2="dk2" accent1="accent1" accent2="accent2" accent3="accent3" accent4="accent4" accent5="accent5" accent6="accent6" hlink="hlink" folHlink="folHlink"/>
  <p:notesStyle>
    <a:lvl1pPr algn="l" rtl="0" fontAlgn="base" latinLnBrk="1">
      <a:spcBef>
        <a:spcPct val="30000"/>
      </a:spcBef>
      <a:spcAft>
        <a:spcPct val="0"/>
      </a:spcAft>
      <a:defRPr kumimoji="1" sz="1200" kern="1200">
        <a:solidFill>
          <a:schemeClr val="tx1"/>
        </a:solidFill>
        <a:latin typeface="Gulim" pitchFamily="34" charset="-127"/>
        <a:ea typeface="Gulim" pitchFamily="34" charset="-127"/>
        <a:cs typeface="+mn-cs"/>
      </a:defRPr>
    </a:lvl1pPr>
    <a:lvl2pPr marL="457200" algn="l" rtl="0" fontAlgn="base" latinLnBrk="1">
      <a:spcBef>
        <a:spcPct val="30000"/>
      </a:spcBef>
      <a:spcAft>
        <a:spcPct val="0"/>
      </a:spcAft>
      <a:defRPr kumimoji="1" sz="1200" kern="1200">
        <a:solidFill>
          <a:schemeClr val="tx1"/>
        </a:solidFill>
        <a:latin typeface="Gulim" pitchFamily="34" charset="-127"/>
        <a:ea typeface="Gulim" pitchFamily="34" charset="-127"/>
        <a:cs typeface="+mn-cs"/>
      </a:defRPr>
    </a:lvl2pPr>
    <a:lvl3pPr marL="914400" algn="l" rtl="0" fontAlgn="base" latinLnBrk="1">
      <a:spcBef>
        <a:spcPct val="30000"/>
      </a:spcBef>
      <a:spcAft>
        <a:spcPct val="0"/>
      </a:spcAft>
      <a:defRPr kumimoji="1" sz="1200" kern="1200">
        <a:solidFill>
          <a:schemeClr val="tx1"/>
        </a:solidFill>
        <a:latin typeface="Gulim" pitchFamily="34" charset="-127"/>
        <a:ea typeface="Gulim" pitchFamily="34" charset="-127"/>
        <a:cs typeface="+mn-cs"/>
      </a:defRPr>
    </a:lvl3pPr>
    <a:lvl4pPr marL="1371600" algn="l" rtl="0" fontAlgn="base" latinLnBrk="1">
      <a:spcBef>
        <a:spcPct val="30000"/>
      </a:spcBef>
      <a:spcAft>
        <a:spcPct val="0"/>
      </a:spcAft>
      <a:defRPr kumimoji="1" sz="1200" kern="1200">
        <a:solidFill>
          <a:schemeClr val="tx1"/>
        </a:solidFill>
        <a:latin typeface="Gulim" pitchFamily="34" charset="-127"/>
        <a:ea typeface="Gulim" pitchFamily="34" charset="-127"/>
        <a:cs typeface="+mn-cs"/>
      </a:defRPr>
    </a:lvl4pPr>
    <a:lvl5pPr marL="1828800" algn="l" rtl="0" fontAlgn="base" latinLnBrk="1">
      <a:spcBef>
        <a:spcPct val="30000"/>
      </a:spcBef>
      <a:spcAft>
        <a:spcPct val="0"/>
      </a:spcAft>
      <a:defRPr kumimoji="1" sz="1200" kern="1200">
        <a:solidFill>
          <a:schemeClr val="tx1"/>
        </a:solidFill>
        <a:latin typeface="Gulim" pitchFamily="34" charset="-127"/>
        <a:ea typeface="Gulim" pitchFamily="3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A9A0D1-D2F9-42AF-923C-EFAEDB041248}" type="slidenum">
              <a:rPr lang="en-US" altLang="ko-KR"/>
              <a:pPr/>
              <a:t>1</a:t>
            </a:fld>
            <a:endParaRPr lang="en-US" altLang="ko-KR"/>
          </a:p>
        </p:txBody>
      </p:sp>
      <p:sp>
        <p:nvSpPr>
          <p:cNvPr id="280578" name="Rectangle 2"/>
          <p:cNvSpPr>
            <a:spLocks noRot="1" noChangeArrowheads="1" noTextEdit="1"/>
          </p:cNvSpPr>
          <p:nvPr>
            <p:ph type="sldImg"/>
          </p:nvPr>
        </p:nvSpPr>
        <p:spPr>
          <a:xfrm>
            <a:off x="917575" y="744538"/>
            <a:ext cx="4962525" cy="3722687"/>
          </a:xfrm>
          <a:ln/>
        </p:spPr>
      </p:sp>
      <p:sp>
        <p:nvSpPr>
          <p:cNvPr id="280579" name="Rectangle 3"/>
          <p:cNvSpPr>
            <a:spLocks noGrp="1" noChangeArrowheads="1"/>
          </p:cNvSpPr>
          <p:nvPr>
            <p:ph type="body" idx="1"/>
          </p:nvPr>
        </p:nvSpPr>
        <p:spPr/>
        <p:txBody>
          <a:bodyPr/>
          <a:lstStyle/>
          <a:p>
            <a:endParaRPr lang="en-US" sz="130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7DBA0C-5F0B-408F-923A-9DBCCF216BA0}" type="slidenum">
              <a:rPr lang="en-US" altLang="ko-KR"/>
              <a:pPr/>
              <a:t>10</a:t>
            </a:fld>
            <a:endParaRPr lang="en-US" altLang="ko-KR"/>
          </a:p>
        </p:txBody>
      </p:sp>
      <p:sp>
        <p:nvSpPr>
          <p:cNvPr id="730114" name="Rectangle 2"/>
          <p:cNvSpPr>
            <a:spLocks noRot="1" noChangeArrowheads="1" noTextEdit="1"/>
          </p:cNvSpPr>
          <p:nvPr>
            <p:ph type="sldImg"/>
          </p:nvPr>
        </p:nvSpPr>
        <p:spPr>
          <a:xfrm>
            <a:off x="917575" y="744538"/>
            <a:ext cx="4962525" cy="3722687"/>
          </a:xfrm>
          <a:ln/>
        </p:spPr>
      </p:sp>
      <p:sp>
        <p:nvSpPr>
          <p:cNvPr id="730115" name="Rectangle 3"/>
          <p:cNvSpPr>
            <a:spLocks noGrp="1" noChangeArrowheads="1"/>
          </p:cNvSpPr>
          <p:nvPr>
            <p:ph type="body" idx="1"/>
          </p:nvPr>
        </p:nvSpPr>
        <p:spPr/>
        <p:txBody>
          <a:bodyPr/>
          <a:lstStyle/>
          <a:p>
            <a:endParaRPr lang="en-US" sz="14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A6921C-12FE-49C6-83B1-986C15A5DB97}" type="slidenum">
              <a:rPr lang="en-US" altLang="ko-KR"/>
              <a:pPr/>
              <a:t>11</a:t>
            </a:fld>
            <a:endParaRPr lang="en-US" altLang="ko-KR"/>
          </a:p>
        </p:txBody>
      </p:sp>
      <p:sp>
        <p:nvSpPr>
          <p:cNvPr id="802818" name="Rectangle 2"/>
          <p:cNvSpPr>
            <a:spLocks noRot="1" noChangeArrowheads="1" noTextEdit="1"/>
          </p:cNvSpPr>
          <p:nvPr>
            <p:ph type="sldImg"/>
          </p:nvPr>
        </p:nvSpPr>
        <p:spPr>
          <a:xfrm>
            <a:off x="928688" y="744538"/>
            <a:ext cx="2459037" cy="1843087"/>
          </a:xfrm>
          <a:ln/>
        </p:spPr>
      </p:sp>
      <p:sp>
        <p:nvSpPr>
          <p:cNvPr id="802819" name="Rectangle 3"/>
          <p:cNvSpPr>
            <a:spLocks noGrp="1" noChangeArrowheads="1"/>
          </p:cNvSpPr>
          <p:nvPr>
            <p:ph type="body" idx="1"/>
          </p:nvPr>
        </p:nvSpPr>
        <p:spPr>
          <a:xfrm>
            <a:off x="877888" y="2803525"/>
            <a:ext cx="5438775" cy="4467225"/>
          </a:xfrm>
        </p:spPr>
        <p:txBody>
          <a:bodyPr/>
          <a:lstStyle/>
          <a:p>
            <a:endParaRPr lang="en-US" sz="13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C4EB83-1458-44FB-8CF8-40DFB09BC1FF}" type="slidenum">
              <a:rPr lang="en-US" altLang="ko-KR"/>
              <a:pPr/>
              <a:t>12</a:t>
            </a:fld>
            <a:endParaRPr lang="en-US" altLang="ko-KR"/>
          </a:p>
        </p:txBody>
      </p:sp>
      <p:sp>
        <p:nvSpPr>
          <p:cNvPr id="803842" name="Rectangle 2"/>
          <p:cNvSpPr>
            <a:spLocks noRot="1" noChangeArrowheads="1" noTextEdit="1"/>
          </p:cNvSpPr>
          <p:nvPr>
            <p:ph type="sldImg"/>
          </p:nvPr>
        </p:nvSpPr>
        <p:spPr>
          <a:xfrm>
            <a:off x="928688" y="744538"/>
            <a:ext cx="2459037" cy="1843087"/>
          </a:xfrm>
          <a:ln/>
        </p:spPr>
      </p:sp>
      <p:sp>
        <p:nvSpPr>
          <p:cNvPr id="803843" name="Rectangle 3"/>
          <p:cNvSpPr>
            <a:spLocks noGrp="1" noChangeArrowheads="1"/>
          </p:cNvSpPr>
          <p:nvPr>
            <p:ph type="body" idx="1"/>
          </p:nvPr>
        </p:nvSpPr>
        <p:spPr>
          <a:xfrm>
            <a:off x="877888" y="2947988"/>
            <a:ext cx="5438775" cy="4467225"/>
          </a:xfrm>
        </p:spPr>
        <p:txBody>
          <a:bodyPr/>
          <a:lstStyle/>
          <a:p>
            <a:endParaRPr lang="en-US" sz="13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1F2F56-2D6E-4162-B105-92323A5131F1}" type="slidenum">
              <a:rPr lang="en-US" altLang="ko-KR"/>
              <a:pPr/>
              <a:t>13</a:t>
            </a:fld>
            <a:endParaRPr lang="en-US" altLang="ko-KR"/>
          </a:p>
        </p:txBody>
      </p:sp>
      <p:sp>
        <p:nvSpPr>
          <p:cNvPr id="804866" name="Rectangle 2"/>
          <p:cNvSpPr>
            <a:spLocks noRot="1" noChangeArrowheads="1" noTextEdit="1"/>
          </p:cNvSpPr>
          <p:nvPr>
            <p:ph type="sldImg"/>
          </p:nvPr>
        </p:nvSpPr>
        <p:spPr>
          <a:xfrm>
            <a:off x="917575" y="744538"/>
            <a:ext cx="2552700" cy="1916112"/>
          </a:xfrm>
          <a:ln/>
        </p:spPr>
      </p:sp>
      <p:sp>
        <p:nvSpPr>
          <p:cNvPr id="804867" name="Rectangle 3"/>
          <p:cNvSpPr>
            <a:spLocks noGrp="1" noChangeArrowheads="1"/>
          </p:cNvSpPr>
          <p:nvPr>
            <p:ph type="body" idx="1"/>
          </p:nvPr>
        </p:nvSpPr>
        <p:spPr>
          <a:xfrm>
            <a:off x="877888" y="2947988"/>
            <a:ext cx="5438775" cy="4467225"/>
          </a:xfrm>
        </p:spPr>
        <p:txBody>
          <a:bodyPr/>
          <a:lstStyle/>
          <a:p>
            <a:endParaRPr lang="en-US" sz="13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828EF6-7A86-4DC5-9B52-17EC2831C046}" type="slidenum">
              <a:rPr lang="en-US" altLang="ko-KR"/>
              <a:pPr/>
              <a:t>14</a:t>
            </a:fld>
            <a:endParaRPr lang="en-US" altLang="ko-KR"/>
          </a:p>
        </p:txBody>
      </p:sp>
      <p:sp>
        <p:nvSpPr>
          <p:cNvPr id="805890" name="Rectangle 2"/>
          <p:cNvSpPr>
            <a:spLocks noRot="1" noChangeArrowheads="1" noTextEdit="1"/>
          </p:cNvSpPr>
          <p:nvPr>
            <p:ph type="sldImg"/>
          </p:nvPr>
        </p:nvSpPr>
        <p:spPr>
          <a:xfrm>
            <a:off x="881063" y="744538"/>
            <a:ext cx="2554287" cy="1916112"/>
          </a:xfrm>
          <a:ln/>
        </p:spPr>
      </p:sp>
      <p:sp>
        <p:nvSpPr>
          <p:cNvPr id="805891" name="Rectangle 3"/>
          <p:cNvSpPr>
            <a:spLocks noGrp="1" noChangeArrowheads="1"/>
          </p:cNvSpPr>
          <p:nvPr>
            <p:ph type="body" idx="1"/>
          </p:nvPr>
        </p:nvSpPr>
        <p:spPr>
          <a:xfrm>
            <a:off x="877888" y="2947988"/>
            <a:ext cx="5438775" cy="4467225"/>
          </a:xfrm>
        </p:spPr>
        <p:txBody>
          <a:bodyPr/>
          <a:lstStyle/>
          <a:p>
            <a:endParaRPr lang="en-US" sz="130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F39247-CEA9-43AF-ACE1-C0537E556C42}" type="slidenum">
              <a:rPr lang="en-US" altLang="ko-KR"/>
              <a:pPr/>
              <a:t>15</a:t>
            </a:fld>
            <a:endParaRPr lang="en-US" altLang="ko-KR"/>
          </a:p>
        </p:txBody>
      </p:sp>
      <p:sp>
        <p:nvSpPr>
          <p:cNvPr id="806914" name="Rectangle 2"/>
          <p:cNvSpPr>
            <a:spLocks noRot="1" noChangeArrowheads="1" noTextEdit="1"/>
          </p:cNvSpPr>
          <p:nvPr>
            <p:ph type="sldImg"/>
          </p:nvPr>
        </p:nvSpPr>
        <p:spPr>
          <a:xfrm>
            <a:off x="881063" y="744538"/>
            <a:ext cx="2554287" cy="1916112"/>
          </a:xfrm>
          <a:ln/>
        </p:spPr>
      </p:sp>
      <p:sp>
        <p:nvSpPr>
          <p:cNvPr id="806915" name="Rectangle 3"/>
          <p:cNvSpPr>
            <a:spLocks noGrp="1" noChangeArrowheads="1"/>
          </p:cNvSpPr>
          <p:nvPr>
            <p:ph type="body" idx="1"/>
          </p:nvPr>
        </p:nvSpPr>
        <p:spPr>
          <a:xfrm>
            <a:off x="877888" y="2876550"/>
            <a:ext cx="5438775" cy="4467225"/>
          </a:xfrm>
        </p:spPr>
        <p:txBody>
          <a:bodyPr/>
          <a:lstStyle/>
          <a:p>
            <a:endParaRPr lang="en-US" sz="130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44C597-C09B-47CF-B6DA-EC4EB47F2EF3}" type="slidenum">
              <a:rPr lang="en-US" altLang="ko-KR"/>
              <a:pPr/>
              <a:t>16</a:t>
            </a:fld>
            <a:endParaRPr lang="en-US" altLang="ko-KR"/>
          </a:p>
        </p:txBody>
      </p:sp>
      <p:sp>
        <p:nvSpPr>
          <p:cNvPr id="807938" name="Rectangle 2"/>
          <p:cNvSpPr>
            <a:spLocks noRot="1" noChangeArrowheads="1" noTextEdit="1"/>
          </p:cNvSpPr>
          <p:nvPr>
            <p:ph type="sldImg"/>
          </p:nvPr>
        </p:nvSpPr>
        <p:spPr>
          <a:xfrm>
            <a:off x="952500" y="744538"/>
            <a:ext cx="2555875" cy="1916112"/>
          </a:xfrm>
          <a:ln/>
        </p:spPr>
      </p:sp>
      <p:sp>
        <p:nvSpPr>
          <p:cNvPr id="807939" name="Rectangle 3"/>
          <p:cNvSpPr>
            <a:spLocks noGrp="1" noChangeArrowheads="1"/>
          </p:cNvSpPr>
          <p:nvPr>
            <p:ph type="body" idx="1"/>
          </p:nvPr>
        </p:nvSpPr>
        <p:spPr>
          <a:xfrm>
            <a:off x="950913" y="2876550"/>
            <a:ext cx="5438775" cy="4467225"/>
          </a:xfrm>
        </p:spPr>
        <p:txBody>
          <a:bodyPr/>
          <a:lstStyle/>
          <a:p>
            <a:endParaRPr lang="en-US" sz="13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D2243A-2451-4898-A4CE-79488FD7C1DE}" type="slidenum">
              <a:rPr lang="en-US" altLang="ko-KR"/>
              <a:pPr/>
              <a:t>17</a:t>
            </a:fld>
            <a:endParaRPr lang="en-US" altLang="ko-KR"/>
          </a:p>
        </p:txBody>
      </p:sp>
      <p:sp>
        <p:nvSpPr>
          <p:cNvPr id="808962" name="Rectangle 2"/>
          <p:cNvSpPr>
            <a:spLocks noRot="1" noChangeArrowheads="1" noTextEdit="1"/>
          </p:cNvSpPr>
          <p:nvPr>
            <p:ph type="sldImg"/>
          </p:nvPr>
        </p:nvSpPr>
        <p:spPr>
          <a:xfrm>
            <a:off x="881063" y="744538"/>
            <a:ext cx="2554287" cy="1916112"/>
          </a:xfrm>
          <a:ln/>
        </p:spPr>
      </p:sp>
      <p:sp>
        <p:nvSpPr>
          <p:cNvPr id="808963" name="Rectangle 3"/>
          <p:cNvSpPr>
            <a:spLocks noGrp="1" noChangeArrowheads="1"/>
          </p:cNvSpPr>
          <p:nvPr>
            <p:ph type="body" idx="1"/>
          </p:nvPr>
        </p:nvSpPr>
        <p:spPr>
          <a:xfrm>
            <a:off x="877888" y="2947988"/>
            <a:ext cx="5438775" cy="4467225"/>
          </a:xfrm>
        </p:spPr>
        <p:txBody>
          <a:bodyPr/>
          <a:lstStyle/>
          <a:p>
            <a:endParaRPr lang="en-US" sz="13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C25A85-67EB-4A27-901C-9796AD38C44F}" type="slidenum">
              <a:rPr lang="en-US" altLang="ko-KR"/>
              <a:pPr/>
              <a:t>18</a:t>
            </a:fld>
            <a:endParaRPr lang="en-US" altLang="ko-KR"/>
          </a:p>
        </p:txBody>
      </p:sp>
      <p:sp>
        <p:nvSpPr>
          <p:cNvPr id="809986" name="Rectangle 2"/>
          <p:cNvSpPr>
            <a:spLocks noRot="1" noChangeArrowheads="1" noTextEdit="1"/>
          </p:cNvSpPr>
          <p:nvPr>
            <p:ph type="sldImg"/>
          </p:nvPr>
        </p:nvSpPr>
        <p:spPr>
          <a:xfrm>
            <a:off x="928688" y="744538"/>
            <a:ext cx="2459037" cy="1843087"/>
          </a:xfrm>
          <a:ln/>
        </p:spPr>
      </p:sp>
      <p:sp>
        <p:nvSpPr>
          <p:cNvPr id="809987" name="Rectangle 3"/>
          <p:cNvSpPr>
            <a:spLocks noGrp="1" noChangeArrowheads="1"/>
          </p:cNvSpPr>
          <p:nvPr>
            <p:ph type="body" idx="1"/>
          </p:nvPr>
        </p:nvSpPr>
        <p:spPr>
          <a:xfrm>
            <a:off x="877888" y="2876550"/>
            <a:ext cx="5438775" cy="4467225"/>
          </a:xfrm>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D1E603-7141-42E4-BF10-C505324965DC}" type="slidenum">
              <a:rPr lang="en-US" altLang="ko-KR"/>
              <a:pPr/>
              <a:t>19</a:t>
            </a:fld>
            <a:endParaRPr lang="en-US" altLang="ko-KR"/>
          </a:p>
        </p:txBody>
      </p:sp>
      <p:sp>
        <p:nvSpPr>
          <p:cNvPr id="818178" name="Rectangle 2"/>
          <p:cNvSpPr>
            <a:spLocks noRot="1" noChangeArrowheads="1" noTextEdit="1"/>
          </p:cNvSpPr>
          <p:nvPr>
            <p:ph type="sldImg"/>
          </p:nvPr>
        </p:nvSpPr>
        <p:spPr>
          <a:xfrm>
            <a:off x="917575" y="744538"/>
            <a:ext cx="4962525" cy="3722687"/>
          </a:xfrm>
          <a:ln/>
        </p:spPr>
      </p:sp>
      <p:sp>
        <p:nvSpPr>
          <p:cNvPr id="818179" name="Rectangle 3"/>
          <p:cNvSpPr>
            <a:spLocks noGrp="1" noChangeArrowheads="1"/>
          </p:cNvSpPr>
          <p:nvPr>
            <p:ph type="body" idx="1"/>
          </p:nvPr>
        </p:nvSpPr>
        <p:spPr/>
        <p:txBody>
          <a:bodyPr/>
          <a:lstStyle/>
          <a:p>
            <a:endParaRPr lang="en-US" sz="14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86B56E-2ECE-418D-9B3E-501215DF7EAF}" type="slidenum">
              <a:rPr lang="en-US" altLang="ko-KR"/>
              <a:pPr/>
              <a:t>2</a:t>
            </a:fld>
            <a:endParaRPr lang="en-US" altLang="ko-KR"/>
          </a:p>
        </p:txBody>
      </p:sp>
      <p:sp>
        <p:nvSpPr>
          <p:cNvPr id="721922" name="Rectangle 2"/>
          <p:cNvSpPr>
            <a:spLocks noRot="1" noChangeArrowheads="1" noTextEdit="1"/>
          </p:cNvSpPr>
          <p:nvPr>
            <p:ph type="sldImg"/>
          </p:nvPr>
        </p:nvSpPr>
        <p:spPr>
          <a:xfrm>
            <a:off x="917575" y="744538"/>
            <a:ext cx="4962525" cy="3722687"/>
          </a:xfrm>
          <a:ln/>
        </p:spPr>
      </p:sp>
      <p:sp>
        <p:nvSpPr>
          <p:cNvPr id="72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96EB71-9E06-434A-B8D7-644032449FC6}" type="slidenum">
              <a:rPr lang="en-US" altLang="ko-KR"/>
              <a:pPr/>
              <a:t>20</a:t>
            </a:fld>
            <a:endParaRPr lang="en-US" altLang="ko-KR"/>
          </a:p>
        </p:txBody>
      </p:sp>
      <p:sp>
        <p:nvSpPr>
          <p:cNvPr id="732162" name="Rectangle 2"/>
          <p:cNvSpPr>
            <a:spLocks noRot="1" noChangeArrowheads="1" noTextEdit="1"/>
          </p:cNvSpPr>
          <p:nvPr>
            <p:ph type="sldImg"/>
          </p:nvPr>
        </p:nvSpPr>
        <p:spPr>
          <a:xfrm>
            <a:off x="917575" y="744538"/>
            <a:ext cx="4962525" cy="3722687"/>
          </a:xfrm>
          <a:ln/>
        </p:spPr>
      </p:sp>
      <p:sp>
        <p:nvSpPr>
          <p:cNvPr id="732163" name="Rectangle 3"/>
          <p:cNvSpPr>
            <a:spLocks noGrp="1" noChangeArrowheads="1"/>
          </p:cNvSpPr>
          <p:nvPr>
            <p:ph type="body" idx="1"/>
          </p:nvPr>
        </p:nvSpPr>
        <p:spPr/>
        <p:txBody>
          <a:bodyPr/>
          <a:lstStyle/>
          <a:p>
            <a:endParaRPr lang="en-US" sz="14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E100AE-96D7-4C92-B598-023C3B53D10C}" type="slidenum">
              <a:rPr lang="en-US" altLang="ko-KR"/>
              <a:pPr/>
              <a:t>21</a:t>
            </a:fld>
            <a:endParaRPr lang="en-US" altLang="ko-KR"/>
          </a:p>
        </p:txBody>
      </p:sp>
      <p:sp>
        <p:nvSpPr>
          <p:cNvPr id="811010" name="Rectangle 2"/>
          <p:cNvSpPr>
            <a:spLocks noRot="1" noChangeArrowheads="1" noTextEdit="1"/>
          </p:cNvSpPr>
          <p:nvPr>
            <p:ph type="sldImg"/>
          </p:nvPr>
        </p:nvSpPr>
        <p:spPr>
          <a:xfrm>
            <a:off x="976313" y="744538"/>
            <a:ext cx="2363787" cy="1771650"/>
          </a:xfrm>
          <a:ln/>
        </p:spPr>
      </p:sp>
      <p:sp>
        <p:nvSpPr>
          <p:cNvPr id="811011" name="Rectangle 3"/>
          <p:cNvSpPr>
            <a:spLocks noGrp="1" noChangeArrowheads="1"/>
          </p:cNvSpPr>
          <p:nvPr>
            <p:ph type="body" idx="1"/>
          </p:nvPr>
        </p:nvSpPr>
        <p:spPr>
          <a:xfrm>
            <a:off x="877888" y="2803525"/>
            <a:ext cx="5438775" cy="4467225"/>
          </a:xfrm>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11F322-E2EA-40A4-BDF1-60D681FED6DC}" type="slidenum">
              <a:rPr lang="en-US" altLang="ko-KR"/>
              <a:pPr/>
              <a:t>22</a:t>
            </a:fld>
            <a:endParaRPr lang="en-US" altLang="ko-KR"/>
          </a:p>
        </p:txBody>
      </p:sp>
      <p:sp>
        <p:nvSpPr>
          <p:cNvPr id="812034" name="Rectangle 2"/>
          <p:cNvSpPr>
            <a:spLocks noRot="1" noChangeArrowheads="1" noTextEdit="1"/>
          </p:cNvSpPr>
          <p:nvPr>
            <p:ph type="sldImg"/>
          </p:nvPr>
        </p:nvSpPr>
        <p:spPr>
          <a:xfrm>
            <a:off x="917575" y="744538"/>
            <a:ext cx="2552700" cy="1916112"/>
          </a:xfrm>
          <a:ln/>
        </p:spPr>
      </p:sp>
      <p:sp>
        <p:nvSpPr>
          <p:cNvPr id="812035" name="Rectangle 3"/>
          <p:cNvSpPr>
            <a:spLocks noGrp="1" noChangeArrowheads="1"/>
          </p:cNvSpPr>
          <p:nvPr>
            <p:ph type="body" idx="1"/>
          </p:nvPr>
        </p:nvSpPr>
        <p:spPr>
          <a:xfrm>
            <a:off x="806450" y="2876550"/>
            <a:ext cx="5438775" cy="4467225"/>
          </a:xfrm>
        </p:spPr>
        <p:txBody>
          <a:bodyPr/>
          <a:lstStyle/>
          <a:p>
            <a:endParaRPr lang="en-US" sz="130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E18A58-5233-4B9F-9CFD-0DECFB8ABE5E}" type="slidenum">
              <a:rPr lang="en-US" altLang="ko-KR"/>
              <a:pPr/>
              <a:t>23</a:t>
            </a:fld>
            <a:endParaRPr lang="en-US" altLang="ko-KR"/>
          </a:p>
        </p:txBody>
      </p:sp>
      <p:sp>
        <p:nvSpPr>
          <p:cNvPr id="813058" name="Rectangle 2"/>
          <p:cNvSpPr>
            <a:spLocks noRot="1" noChangeArrowheads="1" noTextEdit="1"/>
          </p:cNvSpPr>
          <p:nvPr>
            <p:ph type="sldImg"/>
          </p:nvPr>
        </p:nvSpPr>
        <p:spPr>
          <a:xfrm>
            <a:off x="917575" y="744538"/>
            <a:ext cx="2552700" cy="1916112"/>
          </a:xfrm>
          <a:ln/>
        </p:spPr>
      </p:sp>
      <p:sp>
        <p:nvSpPr>
          <p:cNvPr id="813059" name="Rectangle 3"/>
          <p:cNvSpPr>
            <a:spLocks noGrp="1" noChangeArrowheads="1"/>
          </p:cNvSpPr>
          <p:nvPr>
            <p:ph type="body" idx="1"/>
          </p:nvPr>
        </p:nvSpPr>
        <p:spPr>
          <a:xfrm>
            <a:off x="877888" y="2947988"/>
            <a:ext cx="5438775" cy="4467225"/>
          </a:xfrm>
        </p:spPr>
        <p:txBody>
          <a:bodyPr/>
          <a:lstStyle/>
          <a:p>
            <a:endParaRPr lang="en-US" sz="130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61A502-3A37-445E-B096-7C3EC749E8C6}" type="slidenum">
              <a:rPr lang="en-US" altLang="ko-KR"/>
              <a:pPr/>
              <a:t>24</a:t>
            </a:fld>
            <a:endParaRPr lang="en-US" altLang="ko-KR"/>
          </a:p>
        </p:txBody>
      </p:sp>
      <p:sp>
        <p:nvSpPr>
          <p:cNvPr id="814082" name="Rectangle 2"/>
          <p:cNvSpPr>
            <a:spLocks noRot="1" noChangeArrowheads="1" noTextEdit="1"/>
          </p:cNvSpPr>
          <p:nvPr>
            <p:ph type="sldImg"/>
          </p:nvPr>
        </p:nvSpPr>
        <p:spPr>
          <a:xfrm>
            <a:off x="917575" y="744538"/>
            <a:ext cx="2552700" cy="1916112"/>
          </a:xfrm>
          <a:ln/>
        </p:spPr>
      </p:sp>
      <p:sp>
        <p:nvSpPr>
          <p:cNvPr id="814083" name="Rectangle 3"/>
          <p:cNvSpPr>
            <a:spLocks noGrp="1" noChangeArrowheads="1"/>
          </p:cNvSpPr>
          <p:nvPr>
            <p:ph type="body" idx="1"/>
          </p:nvPr>
        </p:nvSpPr>
        <p:spPr>
          <a:xfrm>
            <a:off x="877888" y="2947988"/>
            <a:ext cx="5438775" cy="4467225"/>
          </a:xfrm>
        </p:spPr>
        <p:txBody>
          <a:bodyPr/>
          <a:lstStyle/>
          <a:p>
            <a:pPr>
              <a:lnSpc>
                <a:spcPct val="80000"/>
              </a:lnSpc>
            </a:pPr>
            <a:endParaRPr lang="en-US" sz="13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137642-CF0F-4A35-974A-5A3A55073F57}" type="slidenum">
              <a:rPr lang="en-US" altLang="ko-KR"/>
              <a:pPr/>
              <a:t>25</a:t>
            </a:fld>
            <a:endParaRPr lang="en-US" altLang="ko-KR"/>
          </a:p>
        </p:txBody>
      </p:sp>
      <p:sp>
        <p:nvSpPr>
          <p:cNvPr id="815106" name="Rectangle 2"/>
          <p:cNvSpPr>
            <a:spLocks noRot="1" noChangeArrowheads="1" noTextEdit="1"/>
          </p:cNvSpPr>
          <p:nvPr>
            <p:ph type="sldImg"/>
          </p:nvPr>
        </p:nvSpPr>
        <p:spPr>
          <a:xfrm>
            <a:off x="881063" y="744538"/>
            <a:ext cx="2554287" cy="1916112"/>
          </a:xfrm>
          <a:ln/>
        </p:spPr>
      </p:sp>
      <p:sp>
        <p:nvSpPr>
          <p:cNvPr id="815107" name="Rectangle 3"/>
          <p:cNvSpPr>
            <a:spLocks noGrp="1" noChangeArrowheads="1"/>
          </p:cNvSpPr>
          <p:nvPr>
            <p:ph type="body" idx="1"/>
          </p:nvPr>
        </p:nvSpPr>
        <p:spPr>
          <a:xfrm>
            <a:off x="661988" y="2803525"/>
            <a:ext cx="5616575" cy="6264275"/>
          </a:xfrm>
        </p:spPr>
        <p:txBody>
          <a:bodyPr/>
          <a:lstStyle/>
          <a:p>
            <a:pPr>
              <a:lnSpc>
                <a:spcPct val="80000"/>
              </a:lnSpc>
            </a:pPr>
            <a:endParaRPr lang="en-US" sz="13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CC7E42-5CD4-4854-86AF-F3EBAD17C106}" type="slidenum">
              <a:rPr lang="en-US" altLang="ko-KR"/>
              <a:pPr/>
              <a:t>26</a:t>
            </a:fld>
            <a:endParaRPr lang="en-US" altLang="ko-KR"/>
          </a:p>
        </p:txBody>
      </p:sp>
      <p:sp>
        <p:nvSpPr>
          <p:cNvPr id="687106" name="Rectangle 2"/>
          <p:cNvSpPr>
            <a:spLocks noRot="1" noChangeArrowheads="1" noTextEdit="1"/>
          </p:cNvSpPr>
          <p:nvPr>
            <p:ph type="sldImg"/>
          </p:nvPr>
        </p:nvSpPr>
        <p:spPr>
          <a:xfrm>
            <a:off x="917575" y="744538"/>
            <a:ext cx="4962525" cy="3722687"/>
          </a:xfrm>
          <a:ln/>
        </p:spPr>
      </p:sp>
      <p:sp>
        <p:nvSpPr>
          <p:cNvPr id="687107" name="Rectangle 3"/>
          <p:cNvSpPr>
            <a:spLocks noGrp="1" noChangeArrowheads="1"/>
          </p:cNvSpPr>
          <p:nvPr>
            <p:ph type="body" idx="1"/>
          </p:nvPr>
        </p:nvSpPr>
        <p:spPr/>
        <p:txBody>
          <a:bodyPr/>
          <a:lstStyle/>
          <a:p>
            <a:endParaRPr lang="en-US"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B027EC-27E5-450C-B9A0-C5F0A9CA624C}" type="slidenum">
              <a:rPr lang="en-US" altLang="ko-KR"/>
              <a:pPr/>
              <a:t>3</a:t>
            </a:fld>
            <a:endParaRPr lang="en-US" altLang="ko-KR"/>
          </a:p>
        </p:txBody>
      </p:sp>
      <p:sp>
        <p:nvSpPr>
          <p:cNvPr id="723970" name="Rectangle 2"/>
          <p:cNvSpPr>
            <a:spLocks noRot="1" noChangeArrowheads="1" noTextEdit="1"/>
          </p:cNvSpPr>
          <p:nvPr>
            <p:ph type="sldImg"/>
          </p:nvPr>
        </p:nvSpPr>
        <p:spPr>
          <a:xfrm>
            <a:off x="917575" y="744538"/>
            <a:ext cx="4962525" cy="3722687"/>
          </a:xfrm>
          <a:ln/>
        </p:spPr>
      </p:sp>
      <p:sp>
        <p:nvSpPr>
          <p:cNvPr id="723971" name="Rectangle 3"/>
          <p:cNvSpPr>
            <a:spLocks noGrp="1" noChangeArrowheads="1"/>
          </p:cNvSpPr>
          <p:nvPr>
            <p:ph type="body" idx="1"/>
          </p:nvPr>
        </p:nvSpPr>
        <p:spPr/>
        <p:txBody>
          <a:bodyPr/>
          <a:lstStyle/>
          <a:p>
            <a:endParaRPr lang="en-US" sz="130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A8B70F-2F3C-4F3F-AAA6-51E878FFE436}" type="slidenum">
              <a:rPr lang="en-US" altLang="ko-KR"/>
              <a:pPr/>
              <a:t>4</a:t>
            </a:fld>
            <a:endParaRPr lang="en-US" altLang="ko-KR"/>
          </a:p>
        </p:txBody>
      </p:sp>
      <p:sp>
        <p:nvSpPr>
          <p:cNvPr id="798722" name="Rectangle 2"/>
          <p:cNvSpPr>
            <a:spLocks noRot="1" noChangeArrowheads="1" noTextEdit="1"/>
          </p:cNvSpPr>
          <p:nvPr>
            <p:ph type="sldImg"/>
          </p:nvPr>
        </p:nvSpPr>
        <p:spPr>
          <a:xfrm>
            <a:off x="881063" y="744538"/>
            <a:ext cx="2554287" cy="1916112"/>
          </a:xfrm>
          <a:ln/>
        </p:spPr>
      </p:sp>
      <p:sp>
        <p:nvSpPr>
          <p:cNvPr id="798723" name="Rectangle 3"/>
          <p:cNvSpPr>
            <a:spLocks noGrp="1" noChangeArrowheads="1"/>
          </p:cNvSpPr>
          <p:nvPr>
            <p:ph type="body" idx="1"/>
          </p:nvPr>
        </p:nvSpPr>
        <p:spPr>
          <a:xfrm>
            <a:off x="877888" y="3019425"/>
            <a:ext cx="5438775" cy="4467225"/>
          </a:xfrm>
        </p:spPr>
        <p:txBody>
          <a:bodyPr/>
          <a:lstStyle/>
          <a:p>
            <a:endParaRPr lang="en-US" sz="130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563EF6-2D4F-4429-AC08-C5D5692F7F45}" type="slidenum">
              <a:rPr lang="en-US" altLang="ko-KR"/>
              <a:pPr/>
              <a:t>5</a:t>
            </a:fld>
            <a:endParaRPr lang="en-US" altLang="ko-KR"/>
          </a:p>
        </p:txBody>
      </p:sp>
      <p:sp>
        <p:nvSpPr>
          <p:cNvPr id="527362" name="Rectangle 2"/>
          <p:cNvSpPr>
            <a:spLocks noRot="1" noChangeArrowheads="1" noTextEdit="1"/>
          </p:cNvSpPr>
          <p:nvPr>
            <p:ph type="sldImg"/>
          </p:nvPr>
        </p:nvSpPr>
        <p:spPr>
          <a:xfrm>
            <a:off x="928688" y="744538"/>
            <a:ext cx="2459037" cy="1843087"/>
          </a:xfrm>
          <a:ln/>
        </p:spPr>
      </p:sp>
      <p:sp>
        <p:nvSpPr>
          <p:cNvPr id="527363" name="Rectangle 3"/>
          <p:cNvSpPr>
            <a:spLocks noGrp="1" noChangeArrowheads="1"/>
          </p:cNvSpPr>
          <p:nvPr>
            <p:ph type="body" idx="1"/>
          </p:nvPr>
        </p:nvSpPr>
        <p:spPr>
          <a:xfrm>
            <a:off x="877888" y="2803525"/>
            <a:ext cx="5438775" cy="4467225"/>
          </a:xfrm>
        </p:spPr>
        <p:txBody>
          <a:bodyPr/>
          <a:lstStyle/>
          <a:p>
            <a:pPr algn="just"/>
            <a:endParaRPr lang="en-US" sz="130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A8C110-5CF3-414D-AA87-CDCDF092DD53}" type="slidenum">
              <a:rPr lang="en-US" altLang="ko-KR"/>
              <a:pPr/>
              <a:t>6</a:t>
            </a:fld>
            <a:endParaRPr lang="en-US" altLang="ko-KR"/>
          </a:p>
        </p:txBody>
      </p:sp>
      <p:sp>
        <p:nvSpPr>
          <p:cNvPr id="726018" name="Rectangle 2"/>
          <p:cNvSpPr>
            <a:spLocks noRot="1" noChangeArrowheads="1" noTextEdit="1"/>
          </p:cNvSpPr>
          <p:nvPr>
            <p:ph type="sldImg"/>
          </p:nvPr>
        </p:nvSpPr>
        <p:spPr>
          <a:xfrm>
            <a:off x="917575" y="744538"/>
            <a:ext cx="4962525" cy="3722687"/>
          </a:xfrm>
          <a:ln/>
        </p:spPr>
      </p:sp>
      <p:sp>
        <p:nvSpPr>
          <p:cNvPr id="726019" name="Rectangle 3"/>
          <p:cNvSpPr>
            <a:spLocks noGrp="1" noChangeArrowheads="1"/>
          </p:cNvSpPr>
          <p:nvPr>
            <p:ph type="body" idx="1"/>
          </p:nvPr>
        </p:nvSpPr>
        <p:spPr/>
        <p:txBody>
          <a:bodyPr/>
          <a:lstStyle/>
          <a:p>
            <a:endParaRPr lang="en-US" sz="130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B9DC81-FA39-43C6-8CA4-1B271523B853}" type="slidenum">
              <a:rPr lang="en-US" altLang="ko-KR"/>
              <a:pPr/>
              <a:t>7</a:t>
            </a:fld>
            <a:endParaRPr lang="en-US" altLang="ko-KR"/>
          </a:p>
        </p:txBody>
      </p:sp>
      <p:sp>
        <p:nvSpPr>
          <p:cNvPr id="799746" name="Rectangle 2"/>
          <p:cNvSpPr>
            <a:spLocks noRot="1" noChangeArrowheads="1" noTextEdit="1"/>
          </p:cNvSpPr>
          <p:nvPr>
            <p:ph type="sldImg"/>
          </p:nvPr>
        </p:nvSpPr>
        <p:spPr>
          <a:xfrm>
            <a:off x="965200" y="744538"/>
            <a:ext cx="2457450" cy="1843087"/>
          </a:xfrm>
          <a:ln/>
        </p:spPr>
      </p:sp>
      <p:sp>
        <p:nvSpPr>
          <p:cNvPr id="799747" name="Rectangle 3"/>
          <p:cNvSpPr>
            <a:spLocks noGrp="1" noChangeArrowheads="1"/>
          </p:cNvSpPr>
          <p:nvPr>
            <p:ph type="body" idx="1"/>
          </p:nvPr>
        </p:nvSpPr>
        <p:spPr>
          <a:xfrm>
            <a:off x="877888" y="2803525"/>
            <a:ext cx="5438775" cy="4467225"/>
          </a:xfrm>
        </p:spPr>
        <p:txBody>
          <a:bodyPr/>
          <a:lstStyle/>
          <a:p>
            <a:endParaRPr lang="en-US" sz="130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BD9F3A-2FE7-46D9-B675-AB2CD1EB32C1}" type="slidenum">
              <a:rPr lang="en-US" altLang="ko-KR"/>
              <a:pPr/>
              <a:t>8</a:t>
            </a:fld>
            <a:endParaRPr lang="en-US" altLang="ko-KR"/>
          </a:p>
        </p:txBody>
      </p:sp>
      <p:sp>
        <p:nvSpPr>
          <p:cNvPr id="800770" name="Rectangle 2"/>
          <p:cNvSpPr>
            <a:spLocks noRot="1" noChangeArrowheads="1" noTextEdit="1"/>
          </p:cNvSpPr>
          <p:nvPr>
            <p:ph type="sldImg"/>
          </p:nvPr>
        </p:nvSpPr>
        <p:spPr>
          <a:xfrm>
            <a:off x="881063" y="744538"/>
            <a:ext cx="2554287" cy="1916112"/>
          </a:xfrm>
          <a:ln/>
        </p:spPr>
      </p:sp>
      <p:sp>
        <p:nvSpPr>
          <p:cNvPr id="800771" name="Rectangle 3"/>
          <p:cNvSpPr>
            <a:spLocks noGrp="1" noChangeArrowheads="1"/>
          </p:cNvSpPr>
          <p:nvPr>
            <p:ph type="body" idx="1"/>
          </p:nvPr>
        </p:nvSpPr>
        <p:spPr>
          <a:xfrm>
            <a:off x="877888" y="2876550"/>
            <a:ext cx="5438775" cy="4467225"/>
          </a:xfrm>
        </p:spPr>
        <p:txBody>
          <a:bodyPr/>
          <a:lstStyle/>
          <a:p>
            <a:pPr>
              <a:lnSpc>
                <a:spcPct val="80000"/>
              </a:lnSpc>
            </a:pPr>
            <a:endParaRPr lang="en-US" sz="13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BB177B-C6F7-40B4-9B5B-549FB0B5141E}" type="slidenum">
              <a:rPr lang="en-US" altLang="ko-KR"/>
              <a:pPr/>
              <a:t>9</a:t>
            </a:fld>
            <a:endParaRPr lang="en-US" altLang="ko-KR"/>
          </a:p>
        </p:txBody>
      </p:sp>
      <p:sp>
        <p:nvSpPr>
          <p:cNvPr id="801794" name="Rectangle 2"/>
          <p:cNvSpPr>
            <a:spLocks noRot="1" noChangeArrowheads="1" noTextEdit="1"/>
          </p:cNvSpPr>
          <p:nvPr>
            <p:ph type="sldImg"/>
          </p:nvPr>
        </p:nvSpPr>
        <p:spPr>
          <a:xfrm>
            <a:off x="881063" y="744538"/>
            <a:ext cx="2554287" cy="1916112"/>
          </a:xfrm>
          <a:ln/>
        </p:spPr>
      </p:sp>
      <p:sp>
        <p:nvSpPr>
          <p:cNvPr id="801795" name="Rectangle 3"/>
          <p:cNvSpPr>
            <a:spLocks noGrp="1" noChangeArrowheads="1"/>
          </p:cNvSpPr>
          <p:nvPr>
            <p:ph type="body" idx="1"/>
          </p:nvPr>
        </p:nvSpPr>
        <p:spPr>
          <a:xfrm>
            <a:off x="877888" y="2947988"/>
            <a:ext cx="5438775" cy="4467225"/>
          </a:xfrm>
        </p:spPr>
        <p:txBody>
          <a:bodyPr/>
          <a:lstStyle/>
          <a:p>
            <a:endParaRPr lang="en-US" sz="130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23916" name="Picture 12" descr="01-1"/>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123907" name="Rectangle 3"/>
          <p:cNvSpPr>
            <a:spLocks noGrp="1" noChangeArrowheads="1"/>
          </p:cNvSpPr>
          <p:nvPr>
            <p:ph type="ctrTitle"/>
          </p:nvPr>
        </p:nvSpPr>
        <p:spPr bwMode="auto">
          <a:xfrm>
            <a:off x="685800" y="2130425"/>
            <a:ext cx="7772400" cy="14700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lvl1pPr>
              <a:defRPr/>
            </a:lvl1pPr>
          </a:lstStyle>
          <a:p>
            <a:r>
              <a:rPr lang="ko-KR" altLang="en-US"/>
              <a:t>마스터 제목 스타일 편집</a:t>
            </a:r>
          </a:p>
        </p:txBody>
      </p:sp>
      <p:sp>
        <p:nvSpPr>
          <p:cNvPr id="123908" name="Rectangle 4"/>
          <p:cNvSpPr>
            <a:spLocks noGrp="1" noChangeArrowheads="1"/>
          </p:cNvSpPr>
          <p:nvPr>
            <p:ph type="subTitle" idx="1"/>
          </p:nvPr>
        </p:nvSpPr>
        <p:spPr bwMode="auto">
          <a:xfrm>
            <a:off x="1371600" y="3886200"/>
            <a:ext cx="6400800" cy="17526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ctr">
              <a:buFontTx/>
              <a:buNone/>
              <a:defRPr/>
            </a:lvl1pPr>
          </a:lstStyle>
          <a:p>
            <a:r>
              <a:rPr lang="ko-KR" altLang="en-US"/>
              <a:t>마스터 부제목 스타일 편집</a:t>
            </a:r>
          </a:p>
        </p:txBody>
      </p:sp>
      <p:sp>
        <p:nvSpPr>
          <p:cNvPr id="123909" name="Rectangle 5"/>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b="0"/>
            </a:lvl1pPr>
          </a:lstStyle>
          <a:p>
            <a:endParaRPr lang="en-US" altLang="ko-KR"/>
          </a:p>
        </p:txBody>
      </p:sp>
      <p:sp>
        <p:nvSpPr>
          <p:cNvPr id="123910" name="Rectangle 6"/>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b="0"/>
            </a:lvl1pPr>
          </a:lstStyle>
          <a:p>
            <a:endParaRPr lang="en-US" altLang="ko-K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2896" name="Picture 16" descr="2008-0130-ham-46"/>
          <p:cNvPicPr>
            <a:picLocks noChangeAspect="1" noChangeArrowheads="1"/>
          </p:cNvPicPr>
          <p:nvPr/>
        </p:nvPicPr>
        <p:blipFill>
          <a:blip r:embed="rId14" cstate="print"/>
          <a:srcRect t="1437"/>
          <a:stretch>
            <a:fillRect/>
          </a:stretch>
        </p:blipFill>
        <p:spPr bwMode="auto">
          <a:xfrm>
            <a:off x="0" y="0"/>
            <a:ext cx="9144000" cy="6858000"/>
          </a:xfrm>
          <a:prstGeom prst="rect">
            <a:avLst/>
          </a:prstGeom>
          <a:noFill/>
        </p:spPr>
      </p:pic>
      <p:sp>
        <p:nvSpPr>
          <p:cNvPr id="122897" name="Rectangle 17"/>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831E79E8-B878-49E0-B64D-B10C5731B95A}" type="slidenum">
              <a:rPr lang="en-US" altLang="ko-KR" sz="1200" i="1">
                <a:solidFill>
                  <a:srgbClr val="4D4D4D"/>
                </a:solidFill>
                <a:latin typeface="Times New Roman" pitchFamily="18" charset="0"/>
              </a:rPr>
              <a:pPr algn="r"/>
              <a:t>‹#›</a:t>
            </a:fld>
            <a:endParaRPr lang="en-US" altLang="ko-KR" sz="1200" i="1">
              <a:solidFill>
                <a:srgbClr val="4D4D4D"/>
              </a:solidFill>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timing>
    <p:tnLst>
      <p:par>
        <p:cTn id="1" dur="indefinite" restart="never" nodeType="tmRoot"/>
      </p:par>
    </p:tnLst>
  </p:timing>
  <p:txStyles>
    <p:titleStyle>
      <a:lvl1pPr algn="ctr" rtl="0" fontAlgn="base" latinLnBrk="1">
        <a:spcBef>
          <a:spcPct val="0"/>
        </a:spcBef>
        <a:spcAft>
          <a:spcPct val="0"/>
        </a:spcAft>
        <a:defRPr kumimoji="1" sz="3400">
          <a:solidFill>
            <a:schemeClr val="tx2"/>
          </a:solidFill>
          <a:latin typeface="+mj-lt"/>
          <a:ea typeface="+mj-ea"/>
          <a:cs typeface="+mj-cs"/>
        </a:defRPr>
      </a:lvl1pPr>
      <a:lvl2pPr algn="ctr" rtl="0" fontAlgn="base" latinLnBrk="1">
        <a:spcBef>
          <a:spcPct val="0"/>
        </a:spcBef>
        <a:spcAft>
          <a:spcPct val="0"/>
        </a:spcAft>
        <a:defRPr kumimoji="1" sz="3400">
          <a:solidFill>
            <a:schemeClr val="tx2"/>
          </a:solidFill>
          <a:latin typeface="산돌고딕B" pitchFamily="18" charset="-127"/>
          <a:ea typeface="산돌고딕B" pitchFamily="18" charset="-127"/>
        </a:defRPr>
      </a:lvl2pPr>
      <a:lvl3pPr algn="ctr" rtl="0" fontAlgn="base" latinLnBrk="1">
        <a:spcBef>
          <a:spcPct val="0"/>
        </a:spcBef>
        <a:spcAft>
          <a:spcPct val="0"/>
        </a:spcAft>
        <a:defRPr kumimoji="1" sz="3400">
          <a:solidFill>
            <a:schemeClr val="tx2"/>
          </a:solidFill>
          <a:latin typeface="산돌고딕B" pitchFamily="18" charset="-127"/>
          <a:ea typeface="산돌고딕B" pitchFamily="18" charset="-127"/>
        </a:defRPr>
      </a:lvl3pPr>
      <a:lvl4pPr algn="ctr" rtl="0" fontAlgn="base" latinLnBrk="1">
        <a:spcBef>
          <a:spcPct val="0"/>
        </a:spcBef>
        <a:spcAft>
          <a:spcPct val="0"/>
        </a:spcAft>
        <a:defRPr kumimoji="1" sz="3400">
          <a:solidFill>
            <a:schemeClr val="tx2"/>
          </a:solidFill>
          <a:latin typeface="산돌고딕B" pitchFamily="18" charset="-127"/>
          <a:ea typeface="산돌고딕B" pitchFamily="18" charset="-127"/>
        </a:defRPr>
      </a:lvl4pPr>
      <a:lvl5pPr algn="ctr" rtl="0" fontAlgn="base" latinLnBrk="1">
        <a:spcBef>
          <a:spcPct val="0"/>
        </a:spcBef>
        <a:spcAft>
          <a:spcPct val="0"/>
        </a:spcAft>
        <a:defRPr kumimoji="1" sz="3400">
          <a:solidFill>
            <a:schemeClr val="tx2"/>
          </a:solidFill>
          <a:latin typeface="산돌고딕B" pitchFamily="18" charset="-127"/>
          <a:ea typeface="산돌고딕B" pitchFamily="18" charset="-127"/>
        </a:defRPr>
      </a:lvl5pPr>
      <a:lvl6pPr marL="457200" algn="ctr" rtl="0" fontAlgn="base" latinLnBrk="1">
        <a:spcBef>
          <a:spcPct val="0"/>
        </a:spcBef>
        <a:spcAft>
          <a:spcPct val="0"/>
        </a:spcAft>
        <a:defRPr kumimoji="1" sz="3400">
          <a:solidFill>
            <a:schemeClr val="tx2"/>
          </a:solidFill>
          <a:latin typeface="산돌고딕B" pitchFamily="18" charset="-127"/>
          <a:ea typeface="산돌고딕B" pitchFamily="18" charset="-127"/>
        </a:defRPr>
      </a:lvl6pPr>
      <a:lvl7pPr marL="914400" algn="ctr" rtl="0" fontAlgn="base" latinLnBrk="1">
        <a:spcBef>
          <a:spcPct val="0"/>
        </a:spcBef>
        <a:spcAft>
          <a:spcPct val="0"/>
        </a:spcAft>
        <a:defRPr kumimoji="1" sz="3400">
          <a:solidFill>
            <a:schemeClr val="tx2"/>
          </a:solidFill>
          <a:latin typeface="산돌고딕B" pitchFamily="18" charset="-127"/>
          <a:ea typeface="산돌고딕B" pitchFamily="18" charset="-127"/>
        </a:defRPr>
      </a:lvl7pPr>
      <a:lvl8pPr marL="1371600" algn="ctr" rtl="0" fontAlgn="base" latinLnBrk="1">
        <a:spcBef>
          <a:spcPct val="0"/>
        </a:spcBef>
        <a:spcAft>
          <a:spcPct val="0"/>
        </a:spcAft>
        <a:defRPr kumimoji="1" sz="3400">
          <a:solidFill>
            <a:schemeClr val="tx2"/>
          </a:solidFill>
          <a:latin typeface="산돌고딕B" pitchFamily="18" charset="-127"/>
          <a:ea typeface="산돌고딕B" pitchFamily="18" charset="-127"/>
        </a:defRPr>
      </a:lvl8pPr>
      <a:lvl9pPr marL="1828800" algn="ctr" rtl="0" fontAlgn="base" latinLnBrk="1">
        <a:spcBef>
          <a:spcPct val="0"/>
        </a:spcBef>
        <a:spcAft>
          <a:spcPct val="0"/>
        </a:spcAft>
        <a:defRPr kumimoji="1" sz="3400">
          <a:solidFill>
            <a:schemeClr val="tx2"/>
          </a:solidFill>
          <a:latin typeface="산돌고딕B" pitchFamily="18" charset="-127"/>
          <a:ea typeface="산돌고딕B" pitchFamily="18" charset="-127"/>
        </a:defRPr>
      </a:lvl9pPr>
    </p:titleStyle>
    <p:bodyStyle>
      <a:lvl1pPr marL="342900" indent="-342900" algn="l" rtl="0" fontAlgn="base" latinLnBrk="1">
        <a:spcBef>
          <a:spcPct val="20000"/>
        </a:spcBef>
        <a:spcAft>
          <a:spcPct val="0"/>
        </a:spcAft>
        <a:buChar char="•"/>
        <a:defRPr kumimoji="1" sz="3200">
          <a:solidFill>
            <a:schemeClr val="tx1"/>
          </a:solidFill>
          <a:latin typeface="+mn-lt"/>
          <a:ea typeface="+mn-ea"/>
          <a:cs typeface="+mn-cs"/>
        </a:defRPr>
      </a:lvl1pPr>
      <a:lvl2pPr marL="742950" indent="-285750" algn="l" rtl="0" fontAlgn="base" latinLnBrk="1">
        <a:spcBef>
          <a:spcPct val="20000"/>
        </a:spcBef>
        <a:spcAft>
          <a:spcPct val="0"/>
        </a:spcAft>
        <a:buChar char="–"/>
        <a:defRPr kumimoji="1" sz="2800">
          <a:solidFill>
            <a:schemeClr val="tx1"/>
          </a:solidFill>
          <a:latin typeface="+mn-lt"/>
          <a:ea typeface="+mn-ea"/>
        </a:defRPr>
      </a:lvl2pPr>
      <a:lvl3pPr marL="1143000" indent="-228600" algn="l" rtl="0" fontAlgn="base" latinLnBrk="1">
        <a:spcBef>
          <a:spcPct val="20000"/>
        </a:spcBef>
        <a:spcAft>
          <a:spcPct val="0"/>
        </a:spcAft>
        <a:buChar char="•"/>
        <a:defRPr kumimoji="1" sz="2400">
          <a:solidFill>
            <a:schemeClr val="tx1"/>
          </a:solidFill>
          <a:latin typeface="+mn-lt"/>
          <a:ea typeface="+mn-ea"/>
        </a:defRPr>
      </a:lvl3pPr>
      <a:lvl4pPr marL="1600200" indent="-228600" algn="l" rtl="0" fontAlgn="base" latinLnBrk="1">
        <a:spcBef>
          <a:spcPct val="20000"/>
        </a:spcBef>
        <a:spcAft>
          <a:spcPct val="0"/>
        </a:spcAft>
        <a:buChar char="–"/>
        <a:defRPr kumimoji="1" sz="2000">
          <a:solidFill>
            <a:schemeClr val="tx1"/>
          </a:solidFill>
          <a:latin typeface="+mn-lt"/>
          <a:ea typeface="+mn-ea"/>
        </a:defRPr>
      </a:lvl4pPr>
      <a:lvl5pPr marL="2057400" indent="-228600" algn="l" rtl="0" fontAlgn="base" latinLnBrk="1">
        <a:spcBef>
          <a:spcPct val="20000"/>
        </a:spcBef>
        <a:spcAft>
          <a:spcPct val="0"/>
        </a:spcAft>
        <a:buChar char="»"/>
        <a:defRPr kumimoji="1" sz="2000">
          <a:solidFill>
            <a:schemeClr val="tx1"/>
          </a:solidFill>
          <a:latin typeface="+mn-lt"/>
          <a:ea typeface="+mn-ea"/>
        </a:defRPr>
      </a:lvl5pPr>
      <a:lvl6pPr marL="2514600" indent="-228600" algn="l" rtl="0" fontAlgn="base" latinLnBrk="1">
        <a:spcBef>
          <a:spcPct val="20000"/>
        </a:spcBef>
        <a:spcAft>
          <a:spcPct val="0"/>
        </a:spcAft>
        <a:buChar char="»"/>
        <a:defRPr kumimoji="1" sz="2000">
          <a:solidFill>
            <a:schemeClr val="tx1"/>
          </a:solidFill>
          <a:latin typeface="+mn-lt"/>
          <a:ea typeface="+mn-ea"/>
        </a:defRPr>
      </a:lvl6pPr>
      <a:lvl7pPr marL="2971800" indent="-228600" algn="l" rtl="0" fontAlgn="base" latinLnBrk="1">
        <a:spcBef>
          <a:spcPct val="20000"/>
        </a:spcBef>
        <a:spcAft>
          <a:spcPct val="0"/>
        </a:spcAft>
        <a:buChar char="»"/>
        <a:defRPr kumimoji="1" sz="2000">
          <a:solidFill>
            <a:schemeClr val="tx1"/>
          </a:solidFill>
          <a:latin typeface="+mn-lt"/>
          <a:ea typeface="+mn-ea"/>
        </a:defRPr>
      </a:lvl7pPr>
      <a:lvl8pPr marL="3429000" indent="-228600" algn="l" rtl="0" fontAlgn="base" latinLnBrk="1">
        <a:spcBef>
          <a:spcPct val="20000"/>
        </a:spcBef>
        <a:spcAft>
          <a:spcPct val="0"/>
        </a:spcAft>
        <a:buChar char="»"/>
        <a:defRPr kumimoji="1" sz="2000">
          <a:solidFill>
            <a:schemeClr val="tx1"/>
          </a:solidFill>
          <a:latin typeface="+mn-lt"/>
          <a:ea typeface="+mn-ea"/>
        </a:defRPr>
      </a:lvl8pPr>
      <a:lvl9pPr marL="3886200" indent="-228600" algn="l" rtl="0" fontAlgn="base" latinLnBrk="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4.png"/><Relationship Id="rId7"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12"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s>
</file>

<file path=ppt/slides/_rels/slide15.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1.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63.png"/><Relationship Id="rId10" Type="http://schemas.openxmlformats.org/officeDocument/2006/relationships/image" Target="../media/image66.png"/><Relationship Id="rId4" Type="http://schemas.openxmlformats.org/officeDocument/2006/relationships/image" Target="../media/image62.png"/><Relationship Id="rId9" Type="http://schemas.openxmlformats.org/officeDocument/2006/relationships/image" Target="../media/image65.png"/></Relationships>
</file>

<file path=ppt/slides/_rels/slide16.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24.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9.gif"/><Relationship Id="rId11" Type="http://schemas.openxmlformats.org/officeDocument/2006/relationships/image" Target="../media/image74.jpeg"/><Relationship Id="rId5" Type="http://schemas.openxmlformats.org/officeDocument/2006/relationships/image" Target="../media/image68.png"/><Relationship Id="rId10" Type="http://schemas.openxmlformats.org/officeDocument/2006/relationships/image" Target="../media/image73.jpeg"/><Relationship Id="rId4" Type="http://schemas.openxmlformats.org/officeDocument/2006/relationships/image" Target="../media/image67.png"/><Relationship Id="rId9" Type="http://schemas.openxmlformats.org/officeDocument/2006/relationships/image" Target="../media/image72.wmf"/></Relationships>
</file>

<file path=ppt/slides/_rels/slide17.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8.xml.rels><?xml version="1.0" encoding="UTF-8" standalone="yes"?>
<Relationships xmlns="http://schemas.openxmlformats.org/package/2006/relationships"><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19.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slideLayout" Target="../slideLayouts/slideLayout12.xml"/><Relationship Id="rId7" Type="http://schemas.openxmlformats.org/officeDocument/2006/relationships/image" Target="../media/image89.png"/><Relationship Id="rId2" Type="http://schemas.openxmlformats.org/officeDocument/2006/relationships/video" Target="file:///D:\Work\KTF\0-&#44544;&#47196;&#48268;&#51204;&#47029;&#54016;\0.%20To%20Do\IADB\Miami\Kbank.wmv" TargetMode="External"/><Relationship Id="rId1" Type="http://schemas.openxmlformats.org/officeDocument/2006/relationships/tags" Target="../tags/tag1.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1.jpeg"/><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24.png"/><Relationship Id="rId7" Type="http://schemas.openxmlformats.org/officeDocument/2006/relationships/image" Target="../media/image9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image" Target="../media/image40.png"/><Relationship Id="rId4" Type="http://schemas.openxmlformats.org/officeDocument/2006/relationships/image" Target="../media/image91.png"/></Relationships>
</file>

<file path=ppt/slides/_rels/slide2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4.png"/><Relationship Id="rId7" Type="http://schemas.openxmlformats.org/officeDocument/2006/relationships/image" Target="../media/image9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92.png"/><Relationship Id="rId4" Type="http://schemas.openxmlformats.org/officeDocument/2006/relationships/image" Target="../media/image40.png"/><Relationship Id="rId9" Type="http://schemas.openxmlformats.org/officeDocument/2006/relationships/image" Target="../media/image93.png"/></Relationships>
</file>

<file path=ppt/slides/_rels/slide2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4.png"/><Relationship Id="rId7"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100.png"/><Relationship Id="rId5" Type="http://schemas.openxmlformats.org/officeDocument/2006/relationships/image" Target="../media/image97.png"/><Relationship Id="rId10" Type="http://schemas.openxmlformats.org/officeDocument/2006/relationships/image" Target="../media/image99.png"/><Relationship Id="rId4" Type="http://schemas.openxmlformats.org/officeDocument/2006/relationships/image" Target="../media/image96.png"/><Relationship Id="rId9" Type="http://schemas.openxmlformats.org/officeDocument/2006/relationships/image" Target="../media/image98.png"/></Relationships>
</file>

<file path=ppt/slides/_rels/slide2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25.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notesSlide" Target="../notesSlides/notesSlide25.xml"/><Relationship Id="rId7"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image" Target="../media/image10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108.png"/><Relationship Id="rId4" Type="http://schemas.openxmlformats.org/officeDocument/2006/relationships/image" Target="../media/image107.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571" name="Picture 19" descr="01-2"/>
          <p:cNvPicPr>
            <a:picLocks noChangeAspect="1" noChangeArrowheads="1"/>
          </p:cNvPicPr>
          <p:nvPr/>
        </p:nvPicPr>
        <p:blipFill>
          <a:blip r:embed="rId3" cstate="print"/>
          <a:srcRect l="50000" t="35301"/>
          <a:stretch>
            <a:fillRect/>
          </a:stretch>
        </p:blipFill>
        <p:spPr bwMode="auto">
          <a:xfrm>
            <a:off x="4572000" y="2420938"/>
            <a:ext cx="4572000" cy="4437062"/>
          </a:xfrm>
          <a:prstGeom prst="rect">
            <a:avLst/>
          </a:prstGeom>
          <a:noFill/>
        </p:spPr>
      </p:pic>
      <p:pic>
        <p:nvPicPr>
          <p:cNvPr id="279572" name="Picture 20" descr="01-03"/>
          <p:cNvPicPr>
            <a:picLocks noChangeAspect="1" noChangeArrowheads="1"/>
          </p:cNvPicPr>
          <p:nvPr/>
        </p:nvPicPr>
        <p:blipFill>
          <a:blip r:embed="rId4" cstate="print"/>
          <a:srcRect l="4323" t="9052" r="4323" b="61551"/>
          <a:stretch>
            <a:fillRect/>
          </a:stretch>
        </p:blipFill>
        <p:spPr bwMode="auto">
          <a:xfrm>
            <a:off x="395288" y="620713"/>
            <a:ext cx="8353425" cy="2016125"/>
          </a:xfrm>
          <a:prstGeom prst="rect">
            <a:avLst/>
          </a:prstGeom>
          <a:noFill/>
        </p:spPr>
      </p:pic>
      <p:pic>
        <p:nvPicPr>
          <p:cNvPr id="279573" name="Picture 21" descr="01-03"/>
          <p:cNvPicPr>
            <a:picLocks noChangeAspect="1" noChangeArrowheads="1"/>
          </p:cNvPicPr>
          <p:nvPr/>
        </p:nvPicPr>
        <p:blipFill>
          <a:blip r:embed="rId4" cstate="print"/>
          <a:srcRect l="31892" t="60509" r="31892" b="17455"/>
          <a:stretch>
            <a:fillRect/>
          </a:stretch>
        </p:blipFill>
        <p:spPr bwMode="auto">
          <a:xfrm>
            <a:off x="2916238" y="4149725"/>
            <a:ext cx="3311525" cy="15113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9571"/>
                                        </p:tgtEl>
                                        <p:attrNameLst>
                                          <p:attrName>style.visibility</p:attrName>
                                        </p:attrNameLst>
                                      </p:cBhvr>
                                      <p:to>
                                        <p:strVal val="visible"/>
                                      </p:to>
                                    </p:set>
                                    <p:animEffect transition="in" filter="fade">
                                      <p:cBhvr>
                                        <p:cTn id="7" dur="1000"/>
                                        <p:tgtEl>
                                          <p:spTgt spid="279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9090" name="Picture 2" descr="3-1"/>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729091" name="Rectangle 3"/>
          <p:cNvSpPr>
            <a:spLocks noChangeArrowheads="1"/>
          </p:cNvSpPr>
          <p:nvPr/>
        </p:nvSpPr>
        <p:spPr bwMode="auto">
          <a:xfrm>
            <a:off x="7018338" y="6577013"/>
            <a:ext cx="2133600" cy="476250"/>
          </a:xfrm>
          <a:prstGeom prst="rect">
            <a:avLst/>
          </a:prstGeom>
          <a:noFill/>
          <a:ln w="9525">
            <a:noFill/>
            <a:miter lim="800000"/>
            <a:headEnd/>
            <a:tailEnd/>
          </a:ln>
          <a:effectLst/>
        </p:spPr>
        <p:txBody>
          <a:bodyPr/>
          <a:lstStyle/>
          <a:p>
            <a:pPr algn="r"/>
            <a:fld id="{AA1A67B4-91D9-4705-9AAF-2BA4AF259219}" type="slidenum">
              <a:rPr lang="en-US" altLang="ko-KR" sz="1200" i="1">
                <a:solidFill>
                  <a:srgbClr val="4D4D4D"/>
                </a:solidFill>
                <a:latin typeface="Times New Roman" pitchFamily="18" charset="0"/>
              </a:rPr>
              <a:pPr algn="r"/>
              <a:t>10</a:t>
            </a:fld>
            <a:endParaRPr lang="en-US" altLang="ko-KR" sz="1200" i="1">
              <a:solidFill>
                <a:srgbClr val="4D4D4D"/>
              </a:solidFill>
              <a:latin typeface="Times New Roman" pitchFamily="18" charset="0"/>
            </a:endParaRPr>
          </a:p>
        </p:txBody>
      </p:sp>
      <p:pic>
        <p:nvPicPr>
          <p:cNvPr id="729092" name="Picture 4" descr="3-2"/>
          <p:cNvPicPr>
            <a:picLocks noChangeAspect="1" noChangeArrowheads="1"/>
          </p:cNvPicPr>
          <p:nvPr/>
        </p:nvPicPr>
        <p:blipFill>
          <a:blip r:embed="rId4" cstate="print"/>
          <a:srcRect t="38449" r="53142"/>
          <a:stretch>
            <a:fillRect/>
          </a:stretch>
        </p:blipFill>
        <p:spPr bwMode="auto">
          <a:xfrm>
            <a:off x="0" y="2636838"/>
            <a:ext cx="4284663" cy="4221162"/>
          </a:xfrm>
          <a:prstGeom prst="rect">
            <a:avLst/>
          </a:prstGeom>
          <a:noFill/>
        </p:spPr>
      </p:pic>
      <p:pic>
        <p:nvPicPr>
          <p:cNvPr id="729093" name="Picture 5" descr="3-3"/>
          <p:cNvPicPr>
            <a:picLocks noChangeAspect="1" noChangeArrowheads="1"/>
          </p:cNvPicPr>
          <p:nvPr/>
        </p:nvPicPr>
        <p:blipFill>
          <a:blip r:embed="rId5" cstate="print"/>
          <a:srcRect l="24809" t="38449"/>
          <a:stretch>
            <a:fillRect/>
          </a:stretch>
        </p:blipFill>
        <p:spPr bwMode="auto">
          <a:xfrm>
            <a:off x="2268538" y="2636838"/>
            <a:ext cx="6875462" cy="4221162"/>
          </a:xfrm>
          <a:prstGeom prst="rect">
            <a:avLst/>
          </a:prstGeom>
          <a:noFill/>
        </p:spPr>
      </p:pic>
      <p:sp>
        <p:nvSpPr>
          <p:cNvPr id="729097" name="Rectangle 9"/>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128DC51F-41C4-453A-A918-3C30C8176C5A}" type="slidenum">
              <a:rPr lang="en-US" altLang="ko-KR" sz="1200" i="1">
                <a:solidFill>
                  <a:srgbClr val="4D4D4D"/>
                </a:solidFill>
                <a:latin typeface="Times New Roman" pitchFamily="18" charset="0"/>
              </a:rPr>
              <a:pPr algn="r"/>
              <a:t>10</a:t>
            </a:fld>
            <a:endParaRPr lang="en-US" altLang="ko-KR" sz="1200" i="1">
              <a:solidFill>
                <a:srgbClr val="4D4D4D"/>
              </a:solidFill>
              <a:latin typeface="Times New Roman" pitchFamily="18" charset="0"/>
            </a:endParaRPr>
          </a:p>
        </p:txBody>
      </p:sp>
      <p:pic>
        <p:nvPicPr>
          <p:cNvPr id="729101" name="Picture 13" descr="2008-0324-77"/>
          <p:cNvPicPr>
            <a:picLocks noChangeAspect="1" noChangeArrowheads="1"/>
          </p:cNvPicPr>
          <p:nvPr/>
        </p:nvPicPr>
        <p:blipFill>
          <a:blip r:embed="rId6" cstate="print"/>
          <a:srcRect l="5600" t="40082" r="9204" b="38155"/>
          <a:stretch>
            <a:fillRect/>
          </a:stretch>
        </p:blipFill>
        <p:spPr bwMode="auto">
          <a:xfrm>
            <a:off x="179388" y="1028700"/>
            <a:ext cx="8569325" cy="1512888"/>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729092"/>
                                        </p:tgtEl>
                                        <p:attrNameLst>
                                          <p:attrName>style.visibility</p:attrName>
                                        </p:attrNameLst>
                                      </p:cBhvr>
                                      <p:to>
                                        <p:strVal val="visible"/>
                                      </p:to>
                                    </p:set>
                                    <p:animEffect transition="in" filter="circle(out)">
                                      <p:cBhvr>
                                        <p:cTn id="7" dur="500"/>
                                        <p:tgtEl>
                                          <p:spTgt spid="729092"/>
                                        </p:tgtEl>
                                      </p:cBhvr>
                                    </p:animEffect>
                                  </p:childTnLst>
                                </p:cTn>
                              </p:par>
                              <p:par>
                                <p:cTn id="8" presetID="22" presetClass="entr" presetSubtype="8" fill="hold" nodeType="withEffect">
                                  <p:stCondLst>
                                    <p:cond delay="0"/>
                                  </p:stCondLst>
                                  <p:childTnLst>
                                    <p:set>
                                      <p:cBhvr>
                                        <p:cTn id="9" dur="1" fill="hold">
                                          <p:stCondLst>
                                            <p:cond delay="0"/>
                                          </p:stCondLst>
                                        </p:cTn>
                                        <p:tgtEl>
                                          <p:spTgt spid="729093"/>
                                        </p:tgtEl>
                                        <p:attrNameLst>
                                          <p:attrName>style.visibility</p:attrName>
                                        </p:attrNameLst>
                                      </p:cBhvr>
                                      <p:to>
                                        <p:strVal val="visible"/>
                                      </p:to>
                                    </p:set>
                                    <p:animEffect transition="in" filter="wipe(left)">
                                      <p:cBhvr>
                                        <p:cTn id="10" dur="500"/>
                                        <p:tgtEl>
                                          <p:spTgt spid="729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9029" name="Picture 5" descr="51_"/>
          <p:cNvPicPr>
            <a:picLocks noChangeAspect="1" noChangeArrowheads="1"/>
          </p:cNvPicPr>
          <p:nvPr/>
        </p:nvPicPr>
        <p:blipFill>
          <a:blip r:embed="rId3" cstate="print"/>
          <a:srcRect l="1962" t="14703" r="1163" b="2733"/>
          <a:stretch>
            <a:fillRect/>
          </a:stretch>
        </p:blipFill>
        <p:spPr bwMode="auto">
          <a:xfrm>
            <a:off x="0" y="1196975"/>
            <a:ext cx="9144000" cy="5661025"/>
          </a:xfrm>
          <a:prstGeom prst="rect">
            <a:avLst/>
          </a:prstGeom>
          <a:noFill/>
        </p:spPr>
      </p:pic>
      <p:sp>
        <p:nvSpPr>
          <p:cNvPr id="769216" name="Rectangle 192"/>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C753F881-6BC1-4CCB-A99D-BA401C7D5C10}" type="slidenum">
              <a:rPr lang="en-US" altLang="ko-KR" sz="1200" i="1">
                <a:solidFill>
                  <a:srgbClr val="4D4D4D"/>
                </a:solidFill>
                <a:latin typeface="Times New Roman" pitchFamily="18" charset="0"/>
              </a:rPr>
              <a:pPr algn="r"/>
              <a:t>11</a:t>
            </a:fld>
            <a:endParaRPr lang="en-US" altLang="ko-KR" sz="1200" i="1">
              <a:solidFill>
                <a:srgbClr val="4D4D4D"/>
              </a:solidFill>
              <a:latin typeface="Times New Roman" pitchFamily="18" charset="0"/>
            </a:endParaRPr>
          </a:p>
        </p:txBody>
      </p:sp>
      <p:grpSp>
        <p:nvGrpSpPr>
          <p:cNvPr id="769227" name="Group 203"/>
          <p:cNvGrpSpPr>
            <a:grpSpLocks/>
          </p:cNvGrpSpPr>
          <p:nvPr/>
        </p:nvGrpSpPr>
        <p:grpSpPr bwMode="auto">
          <a:xfrm>
            <a:off x="395288" y="981075"/>
            <a:ext cx="4178300" cy="5256213"/>
            <a:chOff x="2950" y="754"/>
            <a:chExt cx="2632" cy="3311"/>
          </a:xfrm>
        </p:grpSpPr>
        <p:grpSp>
          <p:nvGrpSpPr>
            <p:cNvPr id="769222" name="Group 198"/>
            <p:cNvGrpSpPr>
              <a:grpSpLocks/>
            </p:cNvGrpSpPr>
            <p:nvPr/>
          </p:nvGrpSpPr>
          <p:grpSpPr bwMode="auto">
            <a:xfrm>
              <a:off x="2950" y="754"/>
              <a:ext cx="2632" cy="2948"/>
              <a:chOff x="2950" y="754"/>
              <a:chExt cx="2632" cy="2948"/>
            </a:xfrm>
          </p:grpSpPr>
          <p:pic>
            <p:nvPicPr>
              <p:cNvPr id="769031" name="Picture 7" descr="2008-0324-5"/>
              <p:cNvPicPr>
                <a:picLocks noChangeAspect="1" noChangeArrowheads="1"/>
              </p:cNvPicPr>
              <p:nvPr/>
            </p:nvPicPr>
            <p:blipFill>
              <a:blip r:embed="rId4" cstate="print"/>
              <a:srcRect/>
              <a:stretch>
                <a:fillRect/>
              </a:stretch>
            </p:blipFill>
            <p:spPr bwMode="auto">
              <a:xfrm>
                <a:off x="2950" y="754"/>
                <a:ext cx="2632" cy="2948"/>
              </a:xfrm>
              <a:prstGeom prst="rect">
                <a:avLst/>
              </a:prstGeom>
              <a:noFill/>
            </p:spPr>
          </p:pic>
          <p:pic>
            <p:nvPicPr>
              <p:cNvPr id="769210" name="Picture 186" descr="2008-0324-25"/>
              <p:cNvPicPr>
                <a:picLocks noChangeAspect="1" noChangeArrowheads="1"/>
              </p:cNvPicPr>
              <p:nvPr/>
            </p:nvPicPr>
            <p:blipFill>
              <a:blip r:embed="rId5" cstate="print">
                <a:lum bright="-6000" contrast="18000"/>
              </a:blip>
              <a:srcRect b="29044"/>
              <a:stretch>
                <a:fillRect/>
              </a:stretch>
            </p:blipFill>
            <p:spPr bwMode="auto">
              <a:xfrm>
                <a:off x="3298" y="1060"/>
                <a:ext cx="1862" cy="1962"/>
              </a:xfrm>
              <a:prstGeom prst="rect">
                <a:avLst/>
              </a:prstGeom>
              <a:noFill/>
            </p:spPr>
          </p:pic>
          <p:sp>
            <p:nvSpPr>
              <p:cNvPr id="769033" name="Text Box 9"/>
              <p:cNvSpPr txBox="1">
                <a:spLocks noChangeArrowheads="1"/>
              </p:cNvSpPr>
              <p:nvPr/>
            </p:nvSpPr>
            <p:spPr bwMode="auto">
              <a:xfrm>
                <a:off x="2994" y="779"/>
                <a:ext cx="2221" cy="250"/>
              </a:xfrm>
              <a:prstGeom prst="rect">
                <a:avLst/>
              </a:prstGeom>
              <a:noFill/>
              <a:ln w="9525">
                <a:noFill/>
                <a:miter lim="800000"/>
                <a:headEnd/>
                <a:tailEnd/>
              </a:ln>
              <a:effectLst/>
            </p:spPr>
            <p:txBody>
              <a:bodyPr wrap="none">
                <a:spAutoFit/>
              </a:bodyPr>
              <a:lstStyle/>
              <a:p>
                <a:pPr algn="ctr" eaLnBrk="0" fontAlgn="t" latinLnBrk="0" hangingPunct="0"/>
                <a:r>
                  <a:rPr lang="en-US" altLang="ko-KR" sz="2000">
                    <a:solidFill>
                      <a:srgbClr val="000099"/>
                    </a:solidFill>
                    <a:latin typeface="Arial Narrow" pitchFamily="34" charset="0"/>
                    <a:ea typeface="산돌고딕B" pitchFamily="18" charset="-127"/>
                  </a:rPr>
                  <a:t> Int’l P2P transfer provider market</a:t>
                </a:r>
                <a:endParaRPr lang="en-US" altLang="ko-KR" sz="1400">
                  <a:solidFill>
                    <a:srgbClr val="000099"/>
                  </a:solidFill>
                  <a:latin typeface="Arial Narrow" pitchFamily="34" charset="0"/>
                  <a:ea typeface="산돌고딕B" pitchFamily="18" charset="-127"/>
                </a:endParaRPr>
              </a:p>
            </p:txBody>
          </p:sp>
          <p:sp>
            <p:nvSpPr>
              <p:cNvPr id="769034" name="Text Box 10"/>
              <p:cNvSpPr txBox="1">
                <a:spLocks noChangeArrowheads="1"/>
              </p:cNvSpPr>
              <p:nvPr/>
            </p:nvSpPr>
            <p:spPr bwMode="auto">
              <a:xfrm>
                <a:off x="5129" y="814"/>
                <a:ext cx="382" cy="192"/>
              </a:xfrm>
              <a:prstGeom prst="rect">
                <a:avLst/>
              </a:prstGeom>
              <a:noFill/>
              <a:ln w="9525">
                <a:noFill/>
                <a:miter lim="800000"/>
                <a:headEnd/>
                <a:tailEnd/>
              </a:ln>
              <a:effectLst/>
            </p:spPr>
            <p:txBody>
              <a:bodyPr wrap="none">
                <a:spAutoFit/>
              </a:bodyPr>
              <a:lstStyle/>
              <a:p>
                <a:pPr algn="ctr" eaLnBrk="0" fontAlgn="t" latinLnBrk="0" hangingPunct="0"/>
                <a:r>
                  <a:rPr lang="en-US" altLang="ko-KR" sz="1400">
                    <a:solidFill>
                      <a:srgbClr val="000099"/>
                    </a:solidFill>
                    <a:latin typeface="Arial Narrow" pitchFamily="34" charset="0"/>
                    <a:ea typeface="산돌고딕B" pitchFamily="18" charset="-127"/>
                  </a:rPr>
                  <a:t>(2003)</a:t>
                </a:r>
              </a:p>
            </p:txBody>
          </p:sp>
          <p:sp>
            <p:nvSpPr>
              <p:cNvPr id="769205" name="Rectangle 181"/>
              <p:cNvSpPr>
                <a:spLocks noChangeArrowheads="1"/>
              </p:cNvSpPr>
              <p:nvPr/>
            </p:nvSpPr>
            <p:spPr bwMode="auto">
              <a:xfrm>
                <a:off x="3486" y="1888"/>
                <a:ext cx="680" cy="272"/>
              </a:xfrm>
              <a:prstGeom prst="rect">
                <a:avLst/>
              </a:prstGeom>
              <a:noFill/>
              <a:ln w="9525">
                <a:noFill/>
                <a:miter lim="800000"/>
                <a:headEnd/>
                <a:tailEnd/>
              </a:ln>
              <a:effectLst/>
            </p:spPr>
            <p:txBody>
              <a:bodyPr wrap="none" anchor="ctr"/>
              <a:lstStyle/>
              <a:p>
                <a:pPr algn="ctr"/>
                <a:r>
                  <a:rPr lang="en-US" altLang="ko-KR">
                    <a:solidFill>
                      <a:schemeClr val="bg1"/>
                    </a:solidFill>
                    <a:latin typeface="Arial Narrow" pitchFamily="34" charset="0"/>
                  </a:rPr>
                  <a:t>Other</a:t>
                </a:r>
              </a:p>
              <a:p>
                <a:pPr algn="ctr"/>
                <a:r>
                  <a:rPr lang="en-US" altLang="ko-KR">
                    <a:solidFill>
                      <a:schemeClr val="bg1"/>
                    </a:solidFill>
                    <a:latin typeface="Arial Narrow" pitchFamily="34" charset="0"/>
                  </a:rPr>
                  <a:t>55%</a:t>
                </a:r>
              </a:p>
            </p:txBody>
          </p:sp>
          <p:sp>
            <p:nvSpPr>
              <p:cNvPr id="769206" name="Rectangle 182"/>
              <p:cNvSpPr>
                <a:spLocks noChangeArrowheads="1"/>
              </p:cNvSpPr>
              <p:nvPr/>
            </p:nvSpPr>
            <p:spPr bwMode="auto">
              <a:xfrm>
                <a:off x="4176" y="1570"/>
                <a:ext cx="680" cy="272"/>
              </a:xfrm>
              <a:prstGeom prst="rect">
                <a:avLst/>
              </a:prstGeom>
              <a:noFill/>
              <a:ln w="9525">
                <a:noFill/>
                <a:miter lim="800000"/>
                <a:headEnd/>
                <a:tailEnd/>
              </a:ln>
              <a:effectLst/>
            </p:spPr>
            <p:txBody>
              <a:bodyPr wrap="none" anchor="ctr"/>
              <a:lstStyle/>
              <a:p>
                <a:pPr algn="ctr"/>
                <a:r>
                  <a:rPr lang="en-US" altLang="ko-KR">
                    <a:solidFill>
                      <a:schemeClr val="bg1"/>
                    </a:solidFill>
                    <a:latin typeface="Arial Narrow" pitchFamily="34" charset="0"/>
                  </a:rPr>
                  <a:t>Western</a:t>
                </a:r>
              </a:p>
              <a:p>
                <a:pPr algn="ctr">
                  <a:lnSpc>
                    <a:spcPct val="80000"/>
                  </a:lnSpc>
                </a:pPr>
                <a:r>
                  <a:rPr lang="en-US" altLang="ko-KR">
                    <a:solidFill>
                      <a:schemeClr val="bg1"/>
                    </a:solidFill>
                    <a:latin typeface="Arial Narrow" pitchFamily="34" charset="0"/>
                  </a:rPr>
                  <a:t>Union</a:t>
                </a:r>
              </a:p>
              <a:p>
                <a:pPr algn="ctr"/>
                <a:r>
                  <a:rPr lang="en-US" altLang="ko-KR">
                    <a:solidFill>
                      <a:schemeClr val="bg1"/>
                    </a:solidFill>
                    <a:latin typeface="Arial Narrow" pitchFamily="34" charset="0"/>
                  </a:rPr>
                  <a:t>25%</a:t>
                </a:r>
              </a:p>
            </p:txBody>
          </p:sp>
          <p:sp>
            <p:nvSpPr>
              <p:cNvPr id="769207" name="Rectangle 183"/>
              <p:cNvSpPr>
                <a:spLocks noChangeArrowheads="1"/>
              </p:cNvSpPr>
              <p:nvPr/>
            </p:nvSpPr>
            <p:spPr bwMode="auto">
              <a:xfrm>
                <a:off x="4388" y="2034"/>
                <a:ext cx="680" cy="272"/>
              </a:xfrm>
              <a:prstGeom prst="rect">
                <a:avLst/>
              </a:prstGeom>
              <a:noFill/>
              <a:ln w="9525">
                <a:noFill/>
                <a:miter lim="800000"/>
                <a:headEnd/>
                <a:tailEnd/>
              </a:ln>
              <a:effectLst/>
            </p:spPr>
            <p:txBody>
              <a:bodyPr wrap="none" anchor="ctr"/>
              <a:lstStyle/>
              <a:p>
                <a:pPr algn="ctr"/>
                <a:r>
                  <a:rPr lang="en-US" altLang="ko-KR">
                    <a:solidFill>
                      <a:schemeClr val="bg1"/>
                    </a:solidFill>
                    <a:latin typeface="Arial Narrow" pitchFamily="34" charset="0"/>
                  </a:rPr>
                  <a:t>Eurogiro</a:t>
                </a:r>
              </a:p>
              <a:p>
                <a:pPr algn="ctr"/>
                <a:r>
                  <a:rPr lang="en-US" altLang="ko-KR">
                    <a:solidFill>
                      <a:schemeClr val="bg1"/>
                    </a:solidFill>
                    <a:latin typeface="Arial Narrow" pitchFamily="34" charset="0"/>
                  </a:rPr>
                  <a:t>11%</a:t>
                </a:r>
              </a:p>
            </p:txBody>
          </p:sp>
          <p:sp>
            <p:nvSpPr>
              <p:cNvPr id="769208" name="Rectangle 184"/>
              <p:cNvSpPr>
                <a:spLocks noChangeArrowheads="1"/>
              </p:cNvSpPr>
              <p:nvPr/>
            </p:nvSpPr>
            <p:spPr bwMode="auto">
              <a:xfrm>
                <a:off x="4695" y="2765"/>
                <a:ext cx="680" cy="272"/>
              </a:xfrm>
              <a:prstGeom prst="rect">
                <a:avLst/>
              </a:prstGeom>
              <a:noFill/>
              <a:ln w="9525">
                <a:noFill/>
                <a:miter lim="800000"/>
                <a:headEnd/>
                <a:tailEnd/>
              </a:ln>
              <a:effectLst/>
            </p:spPr>
            <p:txBody>
              <a:bodyPr wrap="none" anchor="ctr"/>
              <a:lstStyle/>
              <a:p>
                <a:pPr algn="ctr"/>
                <a:r>
                  <a:rPr lang="en-US" altLang="ko-KR">
                    <a:solidFill>
                      <a:srgbClr val="006600"/>
                    </a:solidFill>
                    <a:latin typeface="Arial Narrow" pitchFamily="34" charset="0"/>
                  </a:rPr>
                  <a:t>MoneyGram</a:t>
                </a:r>
              </a:p>
              <a:p>
                <a:pPr algn="ctr"/>
                <a:r>
                  <a:rPr lang="en-US" altLang="ko-KR">
                    <a:solidFill>
                      <a:srgbClr val="006600"/>
                    </a:solidFill>
                    <a:latin typeface="Arial Narrow" pitchFamily="34" charset="0"/>
                  </a:rPr>
                  <a:t>6%</a:t>
                </a:r>
              </a:p>
            </p:txBody>
          </p:sp>
          <p:sp>
            <p:nvSpPr>
              <p:cNvPr id="769209" name="Rectangle 185"/>
              <p:cNvSpPr>
                <a:spLocks noChangeArrowheads="1"/>
              </p:cNvSpPr>
              <p:nvPr/>
            </p:nvSpPr>
            <p:spPr bwMode="auto">
              <a:xfrm>
                <a:off x="3873" y="2891"/>
                <a:ext cx="466" cy="182"/>
              </a:xfrm>
              <a:prstGeom prst="rect">
                <a:avLst/>
              </a:prstGeom>
              <a:noFill/>
              <a:ln w="9525">
                <a:noFill/>
                <a:miter lim="800000"/>
                <a:headEnd/>
                <a:tailEnd/>
              </a:ln>
              <a:effectLst/>
            </p:spPr>
            <p:txBody>
              <a:bodyPr wrap="none" anchor="ctr"/>
              <a:lstStyle/>
              <a:p>
                <a:pPr algn="ctr"/>
                <a:r>
                  <a:rPr lang="en-US" altLang="ko-KR">
                    <a:solidFill>
                      <a:srgbClr val="A50021"/>
                    </a:solidFill>
                    <a:latin typeface="Arial Narrow" pitchFamily="34" charset="0"/>
                  </a:rPr>
                  <a:t>Vigo 3%</a:t>
                </a:r>
              </a:p>
            </p:txBody>
          </p:sp>
          <p:sp>
            <p:nvSpPr>
              <p:cNvPr id="769211" name="Line 187"/>
              <p:cNvSpPr>
                <a:spLocks noChangeShapeType="1"/>
              </p:cNvSpPr>
              <p:nvPr/>
            </p:nvSpPr>
            <p:spPr bwMode="auto">
              <a:xfrm>
                <a:off x="4694" y="2523"/>
                <a:ext cx="182" cy="227"/>
              </a:xfrm>
              <a:prstGeom prst="line">
                <a:avLst/>
              </a:prstGeom>
              <a:noFill/>
              <a:ln w="9525">
                <a:solidFill>
                  <a:schemeClr val="tx1"/>
                </a:solidFill>
                <a:round/>
                <a:headEnd/>
                <a:tailEnd type="triangle" w="med" len="med"/>
              </a:ln>
              <a:effectLst/>
            </p:spPr>
            <p:txBody>
              <a:bodyPr/>
              <a:lstStyle/>
              <a:p>
                <a:endParaRPr lang="en-US"/>
              </a:p>
            </p:txBody>
          </p:sp>
          <p:grpSp>
            <p:nvGrpSpPr>
              <p:cNvPr id="769215" name="Group 191"/>
              <p:cNvGrpSpPr>
                <a:grpSpLocks/>
              </p:cNvGrpSpPr>
              <p:nvPr/>
            </p:nvGrpSpPr>
            <p:grpSpPr bwMode="auto">
              <a:xfrm>
                <a:off x="4352" y="2664"/>
                <a:ext cx="181" cy="312"/>
                <a:chOff x="4352" y="2664"/>
                <a:chExt cx="181" cy="272"/>
              </a:xfrm>
            </p:grpSpPr>
            <p:sp>
              <p:nvSpPr>
                <p:cNvPr id="769213" name="Line 189"/>
                <p:cNvSpPr>
                  <a:spLocks noChangeShapeType="1"/>
                </p:cNvSpPr>
                <p:nvPr/>
              </p:nvSpPr>
              <p:spPr bwMode="auto">
                <a:xfrm>
                  <a:off x="4533" y="2664"/>
                  <a:ext cx="0" cy="272"/>
                </a:xfrm>
                <a:prstGeom prst="line">
                  <a:avLst/>
                </a:prstGeom>
                <a:noFill/>
                <a:ln w="9525">
                  <a:solidFill>
                    <a:schemeClr val="tx1"/>
                  </a:solidFill>
                  <a:round/>
                  <a:headEnd/>
                  <a:tailEnd/>
                </a:ln>
                <a:effectLst/>
              </p:spPr>
              <p:txBody>
                <a:bodyPr/>
                <a:lstStyle/>
                <a:p>
                  <a:endParaRPr lang="en-US"/>
                </a:p>
              </p:txBody>
            </p:sp>
            <p:sp>
              <p:nvSpPr>
                <p:cNvPr id="769214" name="Line 190"/>
                <p:cNvSpPr>
                  <a:spLocks noChangeShapeType="1"/>
                </p:cNvSpPr>
                <p:nvPr/>
              </p:nvSpPr>
              <p:spPr bwMode="auto">
                <a:xfrm flipH="1">
                  <a:off x="4352" y="2931"/>
                  <a:ext cx="181" cy="0"/>
                </a:xfrm>
                <a:prstGeom prst="line">
                  <a:avLst/>
                </a:prstGeom>
                <a:noFill/>
                <a:ln w="9525">
                  <a:solidFill>
                    <a:schemeClr val="tx1"/>
                  </a:solidFill>
                  <a:round/>
                  <a:headEnd/>
                  <a:tailEnd type="triangle" w="med" len="med"/>
                </a:ln>
                <a:effectLst/>
              </p:spPr>
              <p:txBody>
                <a:bodyPr/>
                <a:lstStyle/>
                <a:p>
                  <a:endParaRPr lang="en-US"/>
                </a:p>
              </p:txBody>
            </p:sp>
          </p:grpSp>
        </p:grpSp>
        <p:grpSp>
          <p:nvGrpSpPr>
            <p:cNvPr id="769218" name="Group 194"/>
            <p:cNvGrpSpPr>
              <a:grpSpLocks/>
            </p:cNvGrpSpPr>
            <p:nvPr/>
          </p:nvGrpSpPr>
          <p:grpSpPr bwMode="auto">
            <a:xfrm>
              <a:off x="3016" y="3249"/>
              <a:ext cx="2495" cy="816"/>
              <a:chOff x="3016" y="3249"/>
              <a:chExt cx="2495" cy="816"/>
            </a:xfrm>
          </p:grpSpPr>
          <p:sp>
            <p:nvSpPr>
              <p:cNvPr id="769200" name="AutoShape 176"/>
              <p:cNvSpPr>
                <a:spLocks noChangeArrowheads="1"/>
              </p:cNvSpPr>
              <p:nvPr/>
            </p:nvSpPr>
            <p:spPr bwMode="auto">
              <a:xfrm>
                <a:off x="3016" y="3340"/>
                <a:ext cx="2495" cy="725"/>
              </a:xfrm>
              <a:prstGeom prst="roundRect">
                <a:avLst>
                  <a:gd name="adj" fmla="val 5921"/>
                </a:avLst>
              </a:prstGeom>
              <a:solidFill>
                <a:srgbClr val="FFFFFF"/>
              </a:solidFill>
              <a:ln w="9525" algn="ctr">
                <a:solidFill>
                  <a:srgbClr val="FF9900"/>
                </a:solidFill>
                <a:prstDash val="dash"/>
                <a:round/>
                <a:headEnd/>
                <a:tailEnd/>
              </a:ln>
              <a:effectLst/>
            </p:spPr>
            <p:txBody>
              <a:bodyPr anchor="ctr">
                <a:spAutoFit/>
              </a:bodyPr>
              <a:lstStyle/>
              <a:p>
                <a:endParaRPr lang="en-US"/>
              </a:p>
            </p:txBody>
          </p:sp>
          <p:sp>
            <p:nvSpPr>
              <p:cNvPr id="769201" name="AutoShape 177"/>
              <p:cNvSpPr>
                <a:spLocks noChangeArrowheads="1"/>
              </p:cNvSpPr>
              <p:nvPr/>
            </p:nvSpPr>
            <p:spPr bwMode="auto">
              <a:xfrm>
                <a:off x="3515" y="3249"/>
                <a:ext cx="1542" cy="227"/>
              </a:xfrm>
              <a:prstGeom prst="roundRect">
                <a:avLst>
                  <a:gd name="adj" fmla="val 50000"/>
                </a:avLst>
              </a:prstGeom>
              <a:gradFill rotWithShape="1">
                <a:gsLst>
                  <a:gs pos="0">
                    <a:srgbClr val="D9DF87"/>
                  </a:gs>
                  <a:gs pos="100000">
                    <a:srgbClr val="D9DF87">
                      <a:gamma/>
                      <a:tint val="0"/>
                      <a:invGamma/>
                    </a:srgbClr>
                  </a:gs>
                </a:gsLst>
                <a:lin ang="0" scaled="1"/>
              </a:gradFill>
              <a:ln w="28575" algn="ctr">
                <a:solidFill>
                  <a:schemeClr val="bg1"/>
                </a:solidFill>
                <a:round/>
                <a:headEnd/>
                <a:tailEnd/>
              </a:ln>
              <a:effectLst>
                <a:prstShdw prst="shdw17" dist="17961" dir="2700000">
                  <a:schemeClr val="bg1">
                    <a:gamma/>
                    <a:shade val="60000"/>
                    <a:invGamma/>
                  </a:schemeClr>
                </a:prstShdw>
              </a:effectLst>
            </p:spPr>
            <p:txBody>
              <a:bodyPr wrap="none" lIns="0" rIns="0" anchor="ctr"/>
              <a:lstStyle/>
              <a:p>
                <a:pPr algn="ctr" eaLnBrk="0" latinLnBrk="0" hangingPunct="0">
                  <a:lnSpc>
                    <a:spcPct val="110000"/>
                  </a:lnSpc>
                </a:pPr>
                <a:r>
                  <a:rPr kumimoji="0" lang="en-US" altLang="en-US" sz="2000">
                    <a:latin typeface="Arial Narrow" pitchFamily="34" charset="0"/>
                    <a:ea typeface="산돌고딕B" pitchFamily="18" charset="-127"/>
                  </a:rPr>
                  <a:t>A matter of </a:t>
                </a:r>
                <a:r>
                  <a:rPr kumimoji="0" lang="en-US" altLang="en-US" sz="2000">
                    <a:solidFill>
                      <a:srgbClr val="CC0000"/>
                    </a:solidFill>
                    <a:latin typeface="Arial Narrow" pitchFamily="34" charset="0"/>
                    <a:ea typeface="산돌고딕B" pitchFamily="18" charset="-127"/>
                  </a:rPr>
                  <a:t>cost</a:t>
                </a:r>
                <a:endParaRPr kumimoji="0" lang="en-US" altLang="ko-KR" sz="2000">
                  <a:solidFill>
                    <a:srgbClr val="CC0000"/>
                  </a:solidFill>
                  <a:latin typeface="Arial Narrow" pitchFamily="34" charset="0"/>
                  <a:ea typeface="산돌고딕B" pitchFamily="18" charset="-127"/>
                </a:endParaRPr>
              </a:p>
            </p:txBody>
          </p:sp>
          <p:sp>
            <p:nvSpPr>
              <p:cNvPr id="769202" name="Rectangle 178"/>
              <p:cNvSpPr>
                <a:spLocks noChangeArrowheads="1"/>
              </p:cNvSpPr>
              <p:nvPr/>
            </p:nvSpPr>
            <p:spPr bwMode="auto">
              <a:xfrm>
                <a:off x="3046" y="3551"/>
                <a:ext cx="2268" cy="454"/>
              </a:xfrm>
              <a:prstGeom prst="rect">
                <a:avLst/>
              </a:prstGeom>
              <a:noFill/>
              <a:ln w="9525">
                <a:noFill/>
                <a:miter lim="800000"/>
                <a:headEnd/>
                <a:tailEnd/>
              </a:ln>
              <a:effectLst/>
            </p:spPr>
            <p:txBody>
              <a:bodyPr wrap="none" anchor="ctr"/>
              <a:lstStyle/>
              <a:p>
                <a:pPr>
                  <a:buFont typeface="Wingdings" pitchFamily="2" charset="2"/>
                  <a:buChar char="§"/>
                </a:pPr>
                <a:r>
                  <a:rPr lang="en-US" altLang="ko-KR" sz="1600">
                    <a:solidFill>
                      <a:srgbClr val="333333"/>
                    </a:solidFill>
                    <a:latin typeface="Arial Narrow" pitchFamily="34" charset="0"/>
                  </a:rPr>
                  <a:t> Money transfer facilitated by few  players</a:t>
                </a:r>
              </a:p>
              <a:p>
                <a:pPr>
                  <a:buFont typeface="Wingdings" pitchFamily="2" charset="2"/>
                  <a:buChar char="§"/>
                </a:pPr>
                <a:r>
                  <a:rPr lang="en-US" altLang="ko-KR" sz="1600">
                    <a:solidFill>
                      <a:srgbClr val="333333"/>
                    </a:solidFill>
                    <a:latin typeface="Arial Narrow" pitchFamily="34" charset="0"/>
                  </a:rPr>
                  <a:t> Customers pay 10-15% of amount sent, </a:t>
                </a:r>
              </a:p>
              <a:p>
                <a:pPr>
                  <a:buFont typeface="Wingdings" pitchFamily="2" charset="2"/>
                  <a:buChar char="§"/>
                </a:pPr>
                <a:r>
                  <a:rPr lang="en-US" altLang="ko-KR" sz="1600">
                    <a:solidFill>
                      <a:srgbClr val="333333"/>
                    </a:solidFill>
                    <a:latin typeface="Arial Narrow" pitchFamily="34" charset="0"/>
                  </a:rPr>
                  <a:t> Need for physical presence keeps prices high</a:t>
                </a:r>
              </a:p>
            </p:txBody>
          </p:sp>
        </p:grpSp>
      </p:grpSp>
      <p:pic>
        <p:nvPicPr>
          <p:cNvPr id="769030" name="Picture 6" descr="2008-0324-5"/>
          <p:cNvPicPr>
            <a:picLocks noChangeAspect="1" noChangeArrowheads="1"/>
          </p:cNvPicPr>
          <p:nvPr/>
        </p:nvPicPr>
        <p:blipFill>
          <a:blip r:embed="rId4" cstate="print"/>
          <a:srcRect/>
          <a:stretch>
            <a:fillRect/>
          </a:stretch>
        </p:blipFill>
        <p:spPr bwMode="auto">
          <a:xfrm>
            <a:off x="4578350" y="981075"/>
            <a:ext cx="4178300" cy="4679950"/>
          </a:xfrm>
          <a:prstGeom prst="rect">
            <a:avLst/>
          </a:prstGeom>
          <a:noFill/>
        </p:spPr>
      </p:pic>
      <p:grpSp>
        <p:nvGrpSpPr>
          <p:cNvPr id="769179" name="Group 155"/>
          <p:cNvGrpSpPr>
            <a:grpSpLocks/>
          </p:cNvGrpSpPr>
          <p:nvPr/>
        </p:nvGrpSpPr>
        <p:grpSpPr bwMode="auto">
          <a:xfrm>
            <a:off x="5156200" y="1733550"/>
            <a:ext cx="3240088" cy="1879600"/>
            <a:chOff x="567" y="1228"/>
            <a:chExt cx="2041" cy="1184"/>
          </a:xfrm>
        </p:grpSpPr>
        <p:sp>
          <p:nvSpPr>
            <p:cNvPr id="769171" name="Line 147"/>
            <p:cNvSpPr>
              <a:spLocks noChangeShapeType="1"/>
            </p:cNvSpPr>
            <p:nvPr/>
          </p:nvSpPr>
          <p:spPr bwMode="auto">
            <a:xfrm>
              <a:off x="567" y="1228"/>
              <a:ext cx="2041" cy="0"/>
            </a:xfrm>
            <a:prstGeom prst="line">
              <a:avLst/>
            </a:prstGeom>
            <a:noFill/>
            <a:ln w="9525">
              <a:solidFill>
                <a:schemeClr val="bg1"/>
              </a:solidFill>
              <a:round/>
              <a:headEnd/>
              <a:tailEnd/>
            </a:ln>
            <a:effectLst/>
          </p:spPr>
          <p:txBody>
            <a:bodyPr/>
            <a:lstStyle/>
            <a:p>
              <a:endParaRPr lang="en-US"/>
            </a:p>
          </p:txBody>
        </p:sp>
        <p:sp>
          <p:nvSpPr>
            <p:cNvPr id="769172" name="Line 148"/>
            <p:cNvSpPr>
              <a:spLocks noChangeShapeType="1"/>
            </p:cNvSpPr>
            <p:nvPr/>
          </p:nvSpPr>
          <p:spPr bwMode="auto">
            <a:xfrm>
              <a:off x="567" y="1425"/>
              <a:ext cx="2041" cy="0"/>
            </a:xfrm>
            <a:prstGeom prst="line">
              <a:avLst/>
            </a:prstGeom>
            <a:noFill/>
            <a:ln w="9525">
              <a:solidFill>
                <a:schemeClr val="bg1"/>
              </a:solidFill>
              <a:round/>
              <a:headEnd/>
              <a:tailEnd/>
            </a:ln>
            <a:effectLst/>
          </p:spPr>
          <p:txBody>
            <a:bodyPr/>
            <a:lstStyle/>
            <a:p>
              <a:endParaRPr lang="en-US"/>
            </a:p>
          </p:txBody>
        </p:sp>
        <p:sp>
          <p:nvSpPr>
            <p:cNvPr id="769173" name="Line 149"/>
            <p:cNvSpPr>
              <a:spLocks noChangeShapeType="1"/>
            </p:cNvSpPr>
            <p:nvPr/>
          </p:nvSpPr>
          <p:spPr bwMode="auto">
            <a:xfrm>
              <a:off x="567" y="1622"/>
              <a:ext cx="2041" cy="0"/>
            </a:xfrm>
            <a:prstGeom prst="line">
              <a:avLst/>
            </a:prstGeom>
            <a:noFill/>
            <a:ln w="9525">
              <a:solidFill>
                <a:schemeClr val="bg1"/>
              </a:solidFill>
              <a:round/>
              <a:headEnd/>
              <a:tailEnd/>
            </a:ln>
            <a:effectLst/>
          </p:spPr>
          <p:txBody>
            <a:bodyPr/>
            <a:lstStyle/>
            <a:p>
              <a:endParaRPr lang="en-US"/>
            </a:p>
          </p:txBody>
        </p:sp>
        <p:sp>
          <p:nvSpPr>
            <p:cNvPr id="769174" name="Line 150"/>
            <p:cNvSpPr>
              <a:spLocks noChangeShapeType="1"/>
            </p:cNvSpPr>
            <p:nvPr/>
          </p:nvSpPr>
          <p:spPr bwMode="auto">
            <a:xfrm>
              <a:off x="567" y="1820"/>
              <a:ext cx="2041" cy="0"/>
            </a:xfrm>
            <a:prstGeom prst="line">
              <a:avLst/>
            </a:prstGeom>
            <a:noFill/>
            <a:ln w="9525">
              <a:solidFill>
                <a:schemeClr val="bg1"/>
              </a:solidFill>
              <a:round/>
              <a:headEnd/>
              <a:tailEnd/>
            </a:ln>
            <a:effectLst/>
          </p:spPr>
          <p:txBody>
            <a:bodyPr/>
            <a:lstStyle/>
            <a:p>
              <a:endParaRPr lang="en-US"/>
            </a:p>
          </p:txBody>
        </p:sp>
        <p:sp>
          <p:nvSpPr>
            <p:cNvPr id="769175" name="Line 151"/>
            <p:cNvSpPr>
              <a:spLocks noChangeShapeType="1"/>
            </p:cNvSpPr>
            <p:nvPr/>
          </p:nvSpPr>
          <p:spPr bwMode="auto">
            <a:xfrm>
              <a:off x="567" y="2017"/>
              <a:ext cx="2041" cy="0"/>
            </a:xfrm>
            <a:prstGeom prst="line">
              <a:avLst/>
            </a:prstGeom>
            <a:noFill/>
            <a:ln w="9525">
              <a:solidFill>
                <a:schemeClr val="bg1"/>
              </a:solidFill>
              <a:round/>
              <a:headEnd/>
              <a:tailEnd/>
            </a:ln>
            <a:effectLst/>
          </p:spPr>
          <p:txBody>
            <a:bodyPr/>
            <a:lstStyle/>
            <a:p>
              <a:endParaRPr lang="en-US"/>
            </a:p>
          </p:txBody>
        </p:sp>
        <p:sp>
          <p:nvSpPr>
            <p:cNvPr id="769176" name="Line 152"/>
            <p:cNvSpPr>
              <a:spLocks noChangeShapeType="1"/>
            </p:cNvSpPr>
            <p:nvPr/>
          </p:nvSpPr>
          <p:spPr bwMode="auto">
            <a:xfrm>
              <a:off x="567" y="2214"/>
              <a:ext cx="2041" cy="0"/>
            </a:xfrm>
            <a:prstGeom prst="line">
              <a:avLst/>
            </a:prstGeom>
            <a:noFill/>
            <a:ln w="9525">
              <a:solidFill>
                <a:schemeClr val="bg1"/>
              </a:solidFill>
              <a:round/>
              <a:headEnd/>
              <a:tailEnd/>
            </a:ln>
            <a:effectLst/>
          </p:spPr>
          <p:txBody>
            <a:bodyPr/>
            <a:lstStyle/>
            <a:p>
              <a:endParaRPr lang="en-US"/>
            </a:p>
          </p:txBody>
        </p:sp>
        <p:sp>
          <p:nvSpPr>
            <p:cNvPr id="769177" name="Line 153"/>
            <p:cNvSpPr>
              <a:spLocks noChangeShapeType="1"/>
            </p:cNvSpPr>
            <p:nvPr/>
          </p:nvSpPr>
          <p:spPr bwMode="auto">
            <a:xfrm>
              <a:off x="567" y="2412"/>
              <a:ext cx="2041" cy="0"/>
            </a:xfrm>
            <a:prstGeom prst="line">
              <a:avLst/>
            </a:prstGeom>
            <a:noFill/>
            <a:ln w="9525">
              <a:solidFill>
                <a:schemeClr val="bg1"/>
              </a:solidFill>
              <a:round/>
              <a:headEnd/>
              <a:tailEnd/>
            </a:ln>
            <a:effectLst/>
          </p:spPr>
          <p:txBody>
            <a:bodyPr/>
            <a:lstStyle/>
            <a:p>
              <a:endParaRPr lang="en-US"/>
            </a:p>
          </p:txBody>
        </p:sp>
      </p:grpSp>
      <p:sp>
        <p:nvSpPr>
          <p:cNvPr id="769032" name="Text Box 8"/>
          <p:cNvSpPr txBox="1">
            <a:spLocks noChangeArrowheads="1"/>
          </p:cNvSpPr>
          <p:nvPr/>
        </p:nvSpPr>
        <p:spPr bwMode="auto">
          <a:xfrm>
            <a:off x="4914900" y="1020763"/>
            <a:ext cx="3452813" cy="396875"/>
          </a:xfrm>
          <a:prstGeom prst="rect">
            <a:avLst/>
          </a:prstGeom>
          <a:noFill/>
          <a:ln w="9525">
            <a:noFill/>
            <a:miter lim="800000"/>
            <a:headEnd/>
            <a:tailEnd/>
          </a:ln>
          <a:effectLst/>
        </p:spPr>
        <p:txBody>
          <a:bodyPr wrap="none">
            <a:spAutoFit/>
          </a:bodyPr>
          <a:lstStyle/>
          <a:p>
            <a:pPr algn="ctr" eaLnBrk="0" fontAlgn="t" latinLnBrk="0" hangingPunct="0"/>
            <a:r>
              <a:rPr lang="en-US" altLang="ko-KR" sz="2000">
                <a:solidFill>
                  <a:srgbClr val="000099"/>
                </a:solidFill>
                <a:latin typeface="Arial Narrow" pitchFamily="34" charset="0"/>
                <a:ea typeface="산돌고딕B" pitchFamily="18" charset="-127"/>
              </a:rPr>
              <a:t>Debit card vs. Mobile penetration</a:t>
            </a:r>
          </a:p>
        </p:txBody>
      </p:sp>
      <p:sp>
        <p:nvSpPr>
          <p:cNvPr id="769048" name="Rectangle 24"/>
          <p:cNvSpPr>
            <a:spLocks noChangeArrowheads="1"/>
          </p:cNvSpPr>
          <p:nvPr/>
        </p:nvSpPr>
        <p:spPr bwMode="auto">
          <a:xfrm>
            <a:off x="5172075" y="3905250"/>
            <a:ext cx="33338" cy="26988"/>
          </a:xfrm>
          <a:prstGeom prst="rect">
            <a:avLst/>
          </a:prstGeom>
          <a:solidFill>
            <a:srgbClr val="FF6600"/>
          </a:solidFill>
          <a:ln w="3175">
            <a:solidFill>
              <a:srgbClr val="000000"/>
            </a:solidFill>
            <a:miter lim="800000"/>
            <a:headEnd/>
            <a:tailEnd/>
          </a:ln>
        </p:spPr>
        <p:txBody>
          <a:bodyPr/>
          <a:lstStyle/>
          <a:p>
            <a:endParaRPr lang="en-US"/>
          </a:p>
        </p:txBody>
      </p:sp>
      <p:sp>
        <p:nvSpPr>
          <p:cNvPr id="769049" name="Rectangle 25"/>
          <p:cNvSpPr>
            <a:spLocks noChangeArrowheads="1"/>
          </p:cNvSpPr>
          <p:nvPr/>
        </p:nvSpPr>
        <p:spPr bwMode="auto">
          <a:xfrm>
            <a:off x="5311775" y="3790950"/>
            <a:ext cx="30163" cy="141288"/>
          </a:xfrm>
          <a:prstGeom prst="rect">
            <a:avLst/>
          </a:prstGeom>
          <a:solidFill>
            <a:srgbClr val="FF6600"/>
          </a:solidFill>
          <a:ln w="3175">
            <a:solidFill>
              <a:srgbClr val="000000"/>
            </a:solidFill>
            <a:miter lim="800000"/>
            <a:headEnd/>
            <a:tailEnd/>
          </a:ln>
        </p:spPr>
        <p:txBody>
          <a:bodyPr/>
          <a:lstStyle/>
          <a:p>
            <a:endParaRPr lang="en-US"/>
          </a:p>
        </p:txBody>
      </p:sp>
      <p:sp>
        <p:nvSpPr>
          <p:cNvPr id="769050" name="Rectangle 26"/>
          <p:cNvSpPr>
            <a:spLocks noChangeArrowheads="1"/>
          </p:cNvSpPr>
          <p:nvPr/>
        </p:nvSpPr>
        <p:spPr bwMode="auto">
          <a:xfrm>
            <a:off x="5448300" y="3622675"/>
            <a:ext cx="33338" cy="309563"/>
          </a:xfrm>
          <a:prstGeom prst="rect">
            <a:avLst/>
          </a:prstGeom>
          <a:solidFill>
            <a:srgbClr val="FF6600"/>
          </a:solidFill>
          <a:ln w="3175">
            <a:solidFill>
              <a:srgbClr val="000000"/>
            </a:solidFill>
            <a:miter lim="800000"/>
            <a:headEnd/>
            <a:tailEnd/>
          </a:ln>
        </p:spPr>
        <p:txBody>
          <a:bodyPr/>
          <a:lstStyle/>
          <a:p>
            <a:endParaRPr lang="en-US"/>
          </a:p>
        </p:txBody>
      </p:sp>
      <p:sp>
        <p:nvSpPr>
          <p:cNvPr id="769051" name="Rectangle 27"/>
          <p:cNvSpPr>
            <a:spLocks noChangeArrowheads="1"/>
          </p:cNvSpPr>
          <p:nvPr/>
        </p:nvSpPr>
        <p:spPr bwMode="auto">
          <a:xfrm>
            <a:off x="5588000" y="2836863"/>
            <a:ext cx="31750" cy="1095375"/>
          </a:xfrm>
          <a:prstGeom prst="rect">
            <a:avLst/>
          </a:prstGeom>
          <a:solidFill>
            <a:srgbClr val="FF6600"/>
          </a:solidFill>
          <a:ln w="3175">
            <a:solidFill>
              <a:srgbClr val="000000"/>
            </a:solidFill>
            <a:miter lim="800000"/>
            <a:headEnd/>
            <a:tailEnd/>
          </a:ln>
        </p:spPr>
        <p:txBody>
          <a:bodyPr/>
          <a:lstStyle/>
          <a:p>
            <a:endParaRPr lang="en-US"/>
          </a:p>
        </p:txBody>
      </p:sp>
      <p:sp>
        <p:nvSpPr>
          <p:cNvPr id="769052" name="Rectangle 28"/>
          <p:cNvSpPr>
            <a:spLocks noChangeArrowheads="1"/>
          </p:cNvSpPr>
          <p:nvPr/>
        </p:nvSpPr>
        <p:spPr bwMode="auto">
          <a:xfrm>
            <a:off x="5726113" y="3832225"/>
            <a:ext cx="33337" cy="100013"/>
          </a:xfrm>
          <a:prstGeom prst="rect">
            <a:avLst/>
          </a:prstGeom>
          <a:solidFill>
            <a:srgbClr val="FF6600"/>
          </a:solidFill>
          <a:ln w="3175">
            <a:solidFill>
              <a:srgbClr val="000000"/>
            </a:solidFill>
            <a:miter lim="800000"/>
            <a:headEnd/>
            <a:tailEnd/>
          </a:ln>
        </p:spPr>
        <p:txBody>
          <a:bodyPr/>
          <a:lstStyle/>
          <a:p>
            <a:endParaRPr lang="en-US"/>
          </a:p>
        </p:txBody>
      </p:sp>
      <p:sp>
        <p:nvSpPr>
          <p:cNvPr id="769053" name="Rectangle 29"/>
          <p:cNvSpPr>
            <a:spLocks noChangeArrowheads="1"/>
          </p:cNvSpPr>
          <p:nvPr/>
        </p:nvSpPr>
        <p:spPr bwMode="auto">
          <a:xfrm>
            <a:off x="5865813" y="3848100"/>
            <a:ext cx="30162" cy="84138"/>
          </a:xfrm>
          <a:prstGeom prst="rect">
            <a:avLst/>
          </a:prstGeom>
          <a:solidFill>
            <a:srgbClr val="FF6600"/>
          </a:solidFill>
          <a:ln w="3175">
            <a:solidFill>
              <a:srgbClr val="000000"/>
            </a:solidFill>
            <a:miter lim="800000"/>
            <a:headEnd/>
            <a:tailEnd/>
          </a:ln>
        </p:spPr>
        <p:txBody>
          <a:bodyPr/>
          <a:lstStyle/>
          <a:p>
            <a:endParaRPr lang="en-US"/>
          </a:p>
        </p:txBody>
      </p:sp>
      <p:sp>
        <p:nvSpPr>
          <p:cNvPr id="769054" name="Rectangle 30"/>
          <p:cNvSpPr>
            <a:spLocks noChangeArrowheads="1"/>
          </p:cNvSpPr>
          <p:nvPr/>
        </p:nvSpPr>
        <p:spPr bwMode="auto">
          <a:xfrm>
            <a:off x="6002338" y="2955925"/>
            <a:ext cx="33337" cy="976313"/>
          </a:xfrm>
          <a:prstGeom prst="rect">
            <a:avLst/>
          </a:prstGeom>
          <a:solidFill>
            <a:srgbClr val="FF6600"/>
          </a:solidFill>
          <a:ln w="3175">
            <a:solidFill>
              <a:srgbClr val="000000"/>
            </a:solidFill>
            <a:miter lim="800000"/>
            <a:headEnd/>
            <a:tailEnd/>
          </a:ln>
        </p:spPr>
        <p:txBody>
          <a:bodyPr/>
          <a:lstStyle/>
          <a:p>
            <a:endParaRPr lang="en-US"/>
          </a:p>
        </p:txBody>
      </p:sp>
      <p:sp>
        <p:nvSpPr>
          <p:cNvPr id="769055" name="Rectangle 31"/>
          <p:cNvSpPr>
            <a:spLocks noChangeArrowheads="1"/>
          </p:cNvSpPr>
          <p:nvPr/>
        </p:nvSpPr>
        <p:spPr bwMode="auto">
          <a:xfrm>
            <a:off x="6280150" y="3870325"/>
            <a:ext cx="30163" cy="61913"/>
          </a:xfrm>
          <a:prstGeom prst="rect">
            <a:avLst/>
          </a:prstGeom>
          <a:solidFill>
            <a:srgbClr val="FF6600"/>
          </a:solidFill>
          <a:ln w="3175">
            <a:solidFill>
              <a:srgbClr val="000000"/>
            </a:solidFill>
            <a:miter lim="800000"/>
            <a:headEnd/>
            <a:tailEnd/>
          </a:ln>
        </p:spPr>
        <p:txBody>
          <a:bodyPr/>
          <a:lstStyle/>
          <a:p>
            <a:endParaRPr lang="en-US"/>
          </a:p>
        </p:txBody>
      </p:sp>
      <p:sp>
        <p:nvSpPr>
          <p:cNvPr id="769056" name="Rectangle 32"/>
          <p:cNvSpPr>
            <a:spLocks noChangeArrowheads="1"/>
          </p:cNvSpPr>
          <p:nvPr/>
        </p:nvSpPr>
        <p:spPr bwMode="auto">
          <a:xfrm>
            <a:off x="6556375" y="2732088"/>
            <a:ext cx="33338" cy="1200150"/>
          </a:xfrm>
          <a:prstGeom prst="rect">
            <a:avLst/>
          </a:prstGeom>
          <a:solidFill>
            <a:srgbClr val="FF6600"/>
          </a:solidFill>
          <a:ln w="3175">
            <a:solidFill>
              <a:srgbClr val="000000"/>
            </a:solidFill>
            <a:miter lim="800000"/>
            <a:headEnd/>
            <a:tailEnd/>
          </a:ln>
        </p:spPr>
        <p:txBody>
          <a:bodyPr/>
          <a:lstStyle/>
          <a:p>
            <a:endParaRPr lang="en-US"/>
          </a:p>
        </p:txBody>
      </p:sp>
      <p:sp>
        <p:nvSpPr>
          <p:cNvPr id="769057" name="Rectangle 33"/>
          <p:cNvSpPr>
            <a:spLocks noChangeArrowheads="1"/>
          </p:cNvSpPr>
          <p:nvPr/>
        </p:nvSpPr>
        <p:spPr bwMode="auto">
          <a:xfrm>
            <a:off x="6694488" y="3786188"/>
            <a:ext cx="33337" cy="146050"/>
          </a:xfrm>
          <a:prstGeom prst="rect">
            <a:avLst/>
          </a:prstGeom>
          <a:solidFill>
            <a:srgbClr val="FF6600"/>
          </a:solidFill>
          <a:ln w="3175">
            <a:solidFill>
              <a:srgbClr val="000000"/>
            </a:solidFill>
            <a:miter lim="800000"/>
            <a:headEnd/>
            <a:tailEnd/>
          </a:ln>
        </p:spPr>
        <p:txBody>
          <a:bodyPr/>
          <a:lstStyle/>
          <a:p>
            <a:endParaRPr lang="en-US"/>
          </a:p>
        </p:txBody>
      </p:sp>
      <p:sp>
        <p:nvSpPr>
          <p:cNvPr id="769058" name="Rectangle 34"/>
          <p:cNvSpPr>
            <a:spLocks noChangeArrowheads="1"/>
          </p:cNvSpPr>
          <p:nvPr/>
        </p:nvSpPr>
        <p:spPr bwMode="auto">
          <a:xfrm>
            <a:off x="6834188" y="3925888"/>
            <a:ext cx="30162" cy="6350"/>
          </a:xfrm>
          <a:prstGeom prst="rect">
            <a:avLst/>
          </a:prstGeom>
          <a:solidFill>
            <a:srgbClr val="FF6600"/>
          </a:solidFill>
          <a:ln w="3175">
            <a:solidFill>
              <a:srgbClr val="000000"/>
            </a:solidFill>
            <a:miter lim="800000"/>
            <a:headEnd/>
            <a:tailEnd/>
          </a:ln>
        </p:spPr>
        <p:txBody>
          <a:bodyPr/>
          <a:lstStyle/>
          <a:p>
            <a:endParaRPr lang="en-US"/>
          </a:p>
        </p:txBody>
      </p:sp>
      <p:sp>
        <p:nvSpPr>
          <p:cNvPr id="769059" name="Rectangle 35"/>
          <p:cNvSpPr>
            <a:spLocks noChangeArrowheads="1"/>
          </p:cNvSpPr>
          <p:nvPr/>
        </p:nvSpPr>
        <p:spPr bwMode="auto">
          <a:xfrm>
            <a:off x="6970713" y="3203575"/>
            <a:ext cx="33337" cy="728663"/>
          </a:xfrm>
          <a:prstGeom prst="rect">
            <a:avLst/>
          </a:prstGeom>
          <a:solidFill>
            <a:srgbClr val="FF6600"/>
          </a:solidFill>
          <a:ln w="3175">
            <a:solidFill>
              <a:srgbClr val="000000"/>
            </a:solidFill>
            <a:miter lim="800000"/>
            <a:headEnd/>
            <a:tailEnd/>
          </a:ln>
        </p:spPr>
        <p:txBody>
          <a:bodyPr/>
          <a:lstStyle/>
          <a:p>
            <a:endParaRPr lang="en-US"/>
          </a:p>
        </p:txBody>
      </p:sp>
      <p:sp>
        <p:nvSpPr>
          <p:cNvPr id="769060" name="Rectangle 36"/>
          <p:cNvSpPr>
            <a:spLocks noChangeArrowheads="1"/>
          </p:cNvSpPr>
          <p:nvPr/>
        </p:nvSpPr>
        <p:spPr bwMode="auto">
          <a:xfrm>
            <a:off x="7248525" y="3890963"/>
            <a:ext cx="30163" cy="41275"/>
          </a:xfrm>
          <a:prstGeom prst="rect">
            <a:avLst/>
          </a:prstGeom>
          <a:solidFill>
            <a:srgbClr val="FF6600"/>
          </a:solidFill>
          <a:ln w="3175">
            <a:solidFill>
              <a:srgbClr val="000000"/>
            </a:solidFill>
            <a:miter lim="800000"/>
            <a:headEnd/>
            <a:tailEnd/>
          </a:ln>
        </p:spPr>
        <p:txBody>
          <a:bodyPr/>
          <a:lstStyle/>
          <a:p>
            <a:endParaRPr lang="en-US"/>
          </a:p>
        </p:txBody>
      </p:sp>
      <p:sp>
        <p:nvSpPr>
          <p:cNvPr id="769061" name="Rectangle 37"/>
          <p:cNvSpPr>
            <a:spLocks noChangeArrowheads="1"/>
          </p:cNvSpPr>
          <p:nvPr/>
        </p:nvSpPr>
        <p:spPr bwMode="auto">
          <a:xfrm>
            <a:off x="7385050" y="3265488"/>
            <a:ext cx="33338" cy="666750"/>
          </a:xfrm>
          <a:prstGeom prst="rect">
            <a:avLst/>
          </a:prstGeom>
          <a:solidFill>
            <a:srgbClr val="FF6600"/>
          </a:solidFill>
          <a:ln w="3175">
            <a:solidFill>
              <a:srgbClr val="000000"/>
            </a:solidFill>
            <a:miter lim="800000"/>
            <a:headEnd/>
            <a:tailEnd/>
          </a:ln>
        </p:spPr>
        <p:txBody>
          <a:bodyPr/>
          <a:lstStyle/>
          <a:p>
            <a:endParaRPr lang="en-US"/>
          </a:p>
        </p:txBody>
      </p:sp>
      <p:sp>
        <p:nvSpPr>
          <p:cNvPr id="769062" name="Rectangle 38"/>
          <p:cNvSpPr>
            <a:spLocks noChangeArrowheads="1"/>
          </p:cNvSpPr>
          <p:nvPr/>
        </p:nvSpPr>
        <p:spPr bwMode="auto">
          <a:xfrm>
            <a:off x="7524750" y="3702050"/>
            <a:ext cx="33338" cy="230188"/>
          </a:xfrm>
          <a:prstGeom prst="rect">
            <a:avLst/>
          </a:prstGeom>
          <a:solidFill>
            <a:srgbClr val="FF6600"/>
          </a:solidFill>
          <a:ln w="3175">
            <a:solidFill>
              <a:srgbClr val="000000"/>
            </a:solidFill>
            <a:miter lim="800000"/>
            <a:headEnd/>
            <a:tailEnd/>
          </a:ln>
        </p:spPr>
        <p:txBody>
          <a:bodyPr/>
          <a:lstStyle/>
          <a:p>
            <a:endParaRPr lang="en-US"/>
          </a:p>
        </p:txBody>
      </p:sp>
      <p:sp>
        <p:nvSpPr>
          <p:cNvPr id="769063" name="Rectangle 39"/>
          <p:cNvSpPr>
            <a:spLocks noChangeArrowheads="1"/>
          </p:cNvSpPr>
          <p:nvPr/>
        </p:nvSpPr>
        <p:spPr bwMode="auto">
          <a:xfrm>
            <a:off x="7664450" y="3827463"/>
            <a:ext cx="28575" cy="104775"/>
          </a:xfrm>
          <a:prstGeom prst="rect">
            <a:avLst/>
          </a:prstGeom>
          <a:solidFill>
            <a:srgbClr val="FF6600"/>
          </a:solidFill>
          <a:ln w="3175">
            <a:solidFill>
              <a:srgbClr val="000000"/>
            </a:solidFill>
            <a:miter lim="800000"/>
            <a:headEnd/>
            <a:tailEnd/>
          </a:ln>
        </p:spPr>
        <p:txBody>
          <a:bodyPr/>
          <a:lstStyle/>
          <a:p>
            <a:endParaRPr lang="en-US"/>
          </a:p>
        </p:txBody>
      </p:sp>
      <p:sp>
        <p:nvSpPr>
          <p:cNvPr id="769064" name="Rectangle 40"/>
          <p:cNvSpPr>
            <a:spLocks noChangeArrowheads="1"/>
          </p:cNvSpPr>
          <p:nvPr/>
        </p:nvSpPr>
        <p:spPr bwMode="auto">
          <a:xfrm>
            <a:off x="7799388" y="3638550"/>
            <a:ext cx="33337" cy="293688"/>
          </a:xfrm>
          <a:prstGeom prst="rect">
            <a:avLst/>
          </a:prstGeom>
          <a:solidFill>
            <a:srgbClr val="FF6600"/>
          </a:solidFill>
          <a:ln w="3175">
            <a:solidFill>
              <a:srgbClr val="000000"/>
            </a:solidFill>
            <a:miter lim="800000"/>
            <a:headEnd/>
            <a:tailEnd/>
          </a:ln>
        </p:spPr>
        <p:txBody>
          <a:bodyPr/>
          <a:lstStyle/>
          <a:p>
            <a:endParaRPr lang="en-US"/>
          </a:p>
        </p:txBody>
      </p:sp>
      <p:sp>
        <p:nvSpPr>
          <p:cNvPr id="769065" name="Rectangle 41"/>
          <p:cNvSpPr>
            <a:spLocks noChangeArrowheads="1"/>
          </p:cNvSpPr>
          <p:nvPr/>
        </p:nvSpPr>
        <p:spPr bwMode="auto">
          <a:xfrm>
            <a:off x="7939088" y="3841750"/>
            <a:ext cx="33337" cy="90488"/>
          </a:xfrm>
          <a:prstGeom prst="rect">
            <a:avLst/>
          </a:prstGeom>
          <a:solidFill>
            <a:srgbClr val="FF6600"/>
          </a:solidFill>
          <a:ln w="3175">
            <a:solidFill>
              <a:srgbClr val="000000"/>
            </a:solidFill>
            <a:miter lim="800000"/>
            <a:headEnd/>
            <a:tailEnd/>
          </a:ln>
        </p:spPr>
        <p:txBody>
          <a:bodyPr/>
          <a:lstStyle/>
          <a:p>
            <a:endParaRPr lang="en-US"/>
          </a:p>
        </p:txBody>
      </p:sp>
      <p:sp>
        <p:nvSpPr>
          <p:cNvPr id="769066" name="Rectangle 42"/>
          <p:cNvSpPr>
            <a:spLocks noChangeArrowheads="1"/>
          </p:cNvSpPr>
          <p:nvPr/>
        </p:nvSpPr>
        <p:spPr bwMode="auto">
          <a:xfrm>
            <a:off x="8078788" y="3475038"/>
            <a:ext cx="33337" cy="457200"/>
          </a:xfrm>
          <a:prstGeom prst="rect">
            <a:avLst/>
          </a:prstGeom>
          <a:solidFill>
            <a:srgbClr val="FF6600"/>
          </a:solidFill>
          <a:ln w="3175">
            <a:solidFill>
              <a:srgbClr val="000000"/>
            </a:solidFill>
            <a:miter lim="800000"/>
            <a:headEnd/>
            <a:tailEnd/>
          </a:ln>
        </p:spPr>
        <p:txBody>
          <a:bodyPr/>
          <a:lstStyle/>
          <a:p>
            <a:endParaRPr lang="en-US"/>
          </a:p>
        </p:txBody>
      </p:sp>
      <p:sp>
        <p:nvSpPr>
          <p:cNvPr id="769067" name="Rectangle 43"/>
          <p:cNvSpPr>
            <a:spLocks noChangeArrowheads="1"/>
          </p:cNvSpPr>
          <p:nvPr/>
        </p:nvSpPr>
        <p:spPr bwMode="auto">
          <a:xfrm>
            <a:off x="8216900" y="3668713"/>
            <a:ext cx="30163" cy="263525"/>
          </a:xfrm>
          <a:prstGeom prst="rect">
            <a:avLst/>
          </a:prstGeom>
          <a:solidFill>
            <a:srgbClr val="FF6600"/>
          </a:solidFill>
          <a:ln w="3175">
            <a:solidFill>
              <a:srgbClr val="000000"/>
            </a:solidFill>
            <a:miter lim="800000"/>
            <a:headEnd/>
            <a:tailEnd/>
          </a:ln>
        </p:spPr>
        <p:txBody>
          <a:bodyPr/>
          <a:lstStyle/>
          <a:p>
            <a:endParaRPr lang="en-US"/>
          </a:p>
        </p:txBody>
      </p:sp>
      <p:sp>
        <p:nvSpPr>
          <p:cNvPr id="769068" name="Rectangle 44"/>
          <p:cNvSpPr>
            <a:spLocks noChangeArrowheads="1"/>
          </p:cNvSpPr>
          <p:nvPr/>
        </p:nvSpPr>
        <p:spPr bwMode="auto">
          <a:xfrm>
            <a:off x="8353425" y="3916363"/>
            <a:ext cx="33338" cy="15875"/>
          </a:xfrm>
          <a:prstGeom prst="rect">
            <a:avLst/>
          </a:prstGeom>
          <a:solidFill>
            <a:srgbClr val="FF6600"/>
          </a:solidFill>
          <a:ln w="3175">
            <a:solidFill>
              <a:srgbClr val="000000"/>
            </a:solidFill>
            <a:miter lim="800000"/>
            <a:headEnd/>
            <a:tailEnd/>
          </a:ln>
        </p:spPr>
        <p:txBody>
          <a:bodyPr/>
          <a:lstStyle/>
          <a:p>
            <a:endParaRPr lang="en-US"/>
          </a:p>
        </p:txBody>
      </p:sp>
      <p:sp>
        <p:nvSpPr>
          <p:cNvPr id="769069" name="Rectangle 45"/>
          <p:cNvSpPr>
            <a:spLocks noChangeArrowheads="1"/>
          </p:cNvSpPr>
          <p:nvPr/>
        </p:nvSpPr>
        <p:spPr bwMode="auto">
          <a:xfrm>
            <a:off x="5205413" y="3757613"/>
            <a:ext cx="30162" cy="174625"/>
          </a:xfrm>
          <a:prstGeom prst="rect">
            <a:avLst/>
          </a:prstGeom>
          <a:solidFill>
            <a:srgbClr val="006600"/>
          </a:solidFill>
          <a:ln w="3175">
            <a:solidFill>
              <a:srgbClr val="000000"/>
            </a:solidFill>
            <a:miter lim="800000"/>
            <a:headEnd/>
            <a:tailEnd/>
          </a:ln>
        </p:spPr>
        <p:txBody>
          <a:bodyPr/>
          <a:lstStyle/>
          <a:p>
            <a:endParaRPr lang="en-US"/>
          </a:p>
        </p:txBody>
      </p:sp>
      <p:sp>
        <p:nvSpPr>
          <p:cNvPr id="769070" name="Rectangle 46"/>
          <p:cNvSpPr>
            <a:spLocks noChangeArrowheads="1"/>
          </p:cNvSpPr>
          <p:nvPr/>
        </p:nvSpPr>
        <p:spPr bwMode="auto">
          <a:xfrm>
            <a:off x="5341938" y="3422650"/>
            <a:ext cx="30162" cy="509588"/>
          </a:xfrm>
          <a:prstGeom prst="rect">
            <a:avLst/>
          </a:prstGeom>
          <a:solidFill>
            <a:srgbClr val="006600"/>
          </a:solidFill>
          <a:ln w="3175">
            <a:solidFill>
              <a:srgbClr val="000000"/>
            </a:solidFill>
            <a:miter lim="800000"/>
            <a:headEnd/>
            <a:tailEnd/>
          </a:ln>
        </p:spPr>
        <p:txBody>
          <a:bodyPr/>
          <a:lstStyle/>
          <a:p>
            <a:endParaRPr lang="en-US"/>
          </a:p>
        </p:txBody>
      </p:sp>
      <p:sp>
        <p:nvSpPr>
          <p:cNvPr id="769071" name="Rectangle 47"/>
          <p:cNvSpPr>
            <a:spLocks noChangeArrowheads="1"/>
          </p:cNvSpPr>
          <p:nvPr/>
        </p:nvSpPr>
        <p:spPr bwMode="auto">
          <a:xfrm>
            <a:off x="5481638" y="3151188"/>
            <a:ext cx="28575" cy="781050"/>
          </a:xfrm>
          <a:prstGeom prst="rect">
            <a:avLst/>
          </a:prstGeom>
          <a:solidFill>
            <a:srgbClr val="006600"/>
          </a:solidFill>
          <a:ln w="3175">
            <a:solidFill>
              <a:srgbClr val="000000"/>
            </a:solidFill>
            <a:miter lim="800000"/>
            <a:headEnd/>
            <a:tailEnd/>
          </a:ln>
        </p:spPr>
        <p:txBody>
          <a:bodyPr/>
          <a:lstStyle/>
          <a:p>
            <a:endParaRPr lang="en-US"/>
          </a:p>
        </p:txBody>
      </p:sp>
      <p:sp>
        <p:nvSpPr>
          <p:cNvPr id="769072" name="Rectangle 48"/>
          <p:cNvSpPr>
            <a:spLocks noChangeArrowheads="1"/>
          </p:cNvSpPr>
          <p:nvPr/>
        </p:nvSpPr>
        <p:spPr bwMode="auto">
          <a:xfrm>
            <a:off x="5619750" y="2706688"/>
            <a:ext cx="30163" cy="1225550"/>
          </a:xfrm>
          <a:prstGeom prst="rect">
            <a:avLst/>
          </a:prstGeom>
          <a:solidFill>
            <a:srgbClr val="006600"/>
          </a:solidFill>
          <a:ln w="3175">
            <a:solidFill>
              <a:srgbClr val="000000"/>
            </a:solidFill>
            <a:miter lim="800000"/>
            <a:headEnd/>
            <a:tailEnd/>
          </a:ln>
        </p:spPr>
        <p:txBody>
          <a:bodyPr/>
          <a:lstStyle/>
          <a:p>
            <a:endParaRPr lang="en-US"/>
          </a:p>
        </p:txBody>
      </p:sp>
      <p:sp>
        <p:nvSpPr>
          <p:cNvPr id="769073" name="Rectangle 49"/>
          <p:cNvSpPr>
            <a:spLocks noChangeArrowheads="1"/>
          </p:cNvSpPr>
          <p:nvPr/>
        </p:nvSpPr>
        <p:spPr bwMode="auto">
          <a:xfrm>
            <a:off x="5759450" y="3219450"/>
            <a:ext cx="30163" cy="712788"/>
          </a:xfrm>
          <a:prstGeom prst="rect">
            <a:avLst/>
          </a:prstGeom>
          <a:solidFill>
            <a:srgbClr val="006600"/>
          </a:solidFill>
          <a:ln w="3175">
            <a:solidFill>
              <a:srgbClr val="000000"/>
            </a:solidFill>
            <a:miter lim="800000"/>
            <a:headEnd/>
            <a:tailEnd/>
          </a:ln>
        </p:spPr>
        <p:txBody>
          <a:bodyPr/>
          <a:lstStyle/>
          <a:p>
            <a:endParaRPr lang="en-US"/>
          </a:p>
        </p:txBody>
      </p:sp>
      <p:sp>
        <p:nvSpPr>
          <p:cNvPr id="769074" name="Rectangle 50"/>
          <p:cNvSpPr>
            <a:spLocks noChangeArrowheads="1"/>
          </p:cNvSpPr>
          <p:nvPr/>
        </p:nvSpPr>
        <p:spPr bwMode="auto">
          <a:xfrm>
            <a:off x="5895975" y="3538538"/>
            <a:ext cx="30163" cy="393700"/>
          </a:xfrm>
          <a:prstGeom prst="rect">
            <a:avLst/>
          </a:prstGeom>
          <a:solidFill>
            <a:srgbClr val="006600"/>
          </a:solidFill>
          <a:ln w="3175">
            <a:solidFill>
              <a:srgbClr val="000000"/>
            </a:solidFill>
            <a:miter lim="800000"/>
            <a:headEnd/>
            <a:tailEnd/>
          </a:ln>
        </p:spPr>
        <p:txBody>
          <a:bodyPr/>
          <a:lstStyle/>
          <a:p>
            <a:endParaRPr lang="en-US"/>
          </a:p>
        </p:txBody>
      </p:sp>
      <p:sp>
        <p:nvSpPr>
          <p:cNvPr id="769075" name="Rectangle 51"/>
          <p:cNvSpPr>
            <a:spLocks noChangeArrowheads="1"/>
          </p:cNvSpPr>
          <p:nvPr/>
        </p:nvSpPr>
        <p:spPr bwMode="auto">
          <a:xfrm>
            <a:off x="6035675" y="3109913"/>
            <a:ext cx="28575" cy="822325"/>
          </a:xfrm>
          <a:prstGeom prst="rect">
            <a:avLst/>
          </a:prstGeom>
          <a:solidFill>
            <a:srgbClr val="006600"/>
          </a:solidFill>
          <a:ln w="3175">
            <a:solidFill>
              <a:srgbClr val="000000"/>
            </a:solidFill>
            <a:miter lim="800000"/>
            <a:headEnd/>
            <a:tailEnd/>
          </a:ln>
        </p:spPr>
        <p:txBody>
          <a:bodyPr/>
          <a:lstStyle/>
          <a:p>
            <a:endParaRPr lang="en-US"/>
          </a:p>
        </p:txBody>
      </p:sp>
      <p:sp>
        <p:nvSpPr>
          <p:cNvPr id="769076" name="Rectangle 52"/>
          <p:cNvSpPr>
            <a:spLocks noChangeArrowheads="1"/>
          </p:cNvSpPr>
          <p:nvPr/>
        </p:nvSpPr>
        <p:spPr bwMode="auto">
          <a:xfrm>
            <a:off x="6173788" y="3576638"/>
            <a:ext cx="30162" cy="355600"/>
          </a:xfrm>
          <a:prstGeom prst="rect">
            <a:avLst/>
          </a:prstGeom>
          <a:solidFill>
            <a:srgbClr val="006600"/>
          </a:solidFill>
          <a:ln w="3175">
            <a:solidFill>
              <a:srgbClr val="000000"/>
            </a:solidFill>
            <a:miter lim="800000"/>
            <a:headEnd/>
            <a:tailEnd/>
          </a:ln>
        </p:spPr>
        <p:txBody>
          <a:bodyPr/>
          <a:lstStyle/>
          <a:p>
            <a:endParaRPr lang="en-US"/>
          </a:p>
        </p:txBody>
      </p:sp>
      <p:sp>
        <p:nvSpPr>
          <p:cNvPr id="769077" name="Rectangle 53"/>
          <p:cNvSpPr>
            <a:spLocks noChangeArrowheads="1"/>
          </p:cNvSpPr>
          <p:nvPr/>
        </p:nvSpPr>
        <p:spPr bwMode="auto">
          <a:xfrm>
            <a:off x="6310313" y="3265488"/>
            <a:ext cx="30162" cy="666750"/>
          </a:xfrm>
          <a:prstGeom prst="rect">
            <a:avLst/>
          </a:prstGeom>
          <a:solidFill>
            <a:srgbClr val="006600"/>
          </a:solidFill>
          <a:ln w="3175">
            <a:solidFill>
              <a:srgbClr val="000000"/>
            </a:solidFill>
            <a:miter lim="800000"/>
            <a:headEnd/>
            <a:tailEnd/>
          </a:ln>
        </p:spPr>
        <p:txBody>
          <a:bodyPr/>
          <a:lstStyle/>
          <a:p>
            <a:endParaRPr lang="en-US"/>
          </a:p>
        </p:txBody>
      </p:sp>
      <p:sp>
        <p:nvSpPr>
          <p:cNvPr id="769078" name="Rectangle 54"/>
          <p:cNvSpPr>
            <a:spLocks noChangeArrowheads="1"/>
          </p:cNvSpPr>
          <p:nvPr/>
        </p:nvSpPr>
        <p:spPr bwMode="auto">
          <a:xfrm>
            <a:off x="6450013" y="3752850"/>
            <a:ext cx="30162" cy="179388"/>
          </a:xfrm>
          <a:prstGeom prst="rect">
            <a:avLst/>
          </a:prstGeom>
          <a:solidFill>
            <a:srgbClr val="006600"/>
          </a:solidFill>
          <a:ln w="3175">
            <a:solidFill>
              <a:srgbClr val="000000"/>
            </a:solidFill>
            <a:miter lim="800000"/>
            <a:headEnd/>
            <a:tailEnd/>
          </a:ln>
        </p:spPr>
        <p:txBody>
          <a:bodyPr/>
          <a:lstStyle/>
          <a:p>
            <a:endParaRPr lang="en-US"/>
          </a:p>
        </p:txBody>
      </p:sp>
      <p:sp>
        <p:nvSpPr>
          <p:cNvPr id="769079" name="Rectangle 55"/>
          <p:cNvSpPr>
            <a:spLocks noChangeArrowheads="1"/>
          </p:cNvSpPr>
          <p:nvPr/>
        </p:nvSpPr>
        <p:spPr bwMode="auto">
          <a:xfrm>
            <a:off x="6589713" y="2071688"/>
            <a:ext cx="28575" cy="1860550"/>
          </a:xfrm>
          <a:prstGeom prst="rect">
            <a:avLst/>
          </a:prstGeom>
          <a:solidFill>
            <a:srgbClr val="006600"/>
          </a:solidFill>
          <a:ln w="3175">
            <a:solidFill>
              <a:srgbClr val="000000"/>
            </a:solidFill>
            <a:miter lim="800000"/>
            <a:headEnd/>
            <a:tailEnd/>
          </a:ln>
        </p:spPr>
        <p:txBody>
          <a:bodyPr/>
          <a:lstStyle/>
          <a:p>
            <a:endParaRPr lang="en-US"/>
          </a:p>
        </p:txBody>
      </p:sp>
      <p:sp>
        <p:nvSpPr>
          <p:cNvPr id="769080" name="Rectangle 56"/>
          <p:cNvSpPr>
            <a:spLocks noChangeArrowheads="1"/>
          </p:cNvSpPr>
          <p:nvPr/>
        </p:nvSpPr>
        <p:spPr bwMode="auto">
          <a:xfrm>
            <a:off x="6727825" y="2290763"/>
            <a:ext cx="30163" cy="1641475"/>
          </a:xfrm>
          <a:prstGeom prst="rect">
            <a:avLst/>
          </a:prstGeom>
          <a:solidFill>
            <a:srgbClr val="006600"/>
          </a:solidFill>
          <a:ln w="3175">
            <a:solidFill>
              <a:srgbClr val="000000"/>
            </a:solidFill>
            <a:miter lim="800000"/>
            <a:headEnd/>
            <a:tailEnd/>
          </a:ln>
        </p:spPr>
        <p:txBody>
          <a:bodyPr/>
          <a:lstStyle/>
          <a:p>
            <a:endParaRPr lang="en-US"/>
          </a:p>
        </p:txBody>
      </p:sp>
      <p:sp>
        <p:nvSpPr>
          <p:cNvPr id="769081" name="Rectangle 57"/>
          <p:cNvSpPr>
            <a:spLocks noChangeArrowheads="1"/>
          </p:cNvSpPr>
          <p:nvPr/>
        </p:nvSpPr>
        <p:spPr bwMode="auto">
          <a:xfrm>
            <a:off x="6864350" y="3589338"/>
            <a:ext cx="30163" cy="342900"/>
          </a:xfrm>
          <a:prstGeom prst="rect">
            <a:avLst/>
          </a:prstGeom>
          <a:solidFill>
            <a:srgbClr val="006600"/>
          </a:solidFill>
          <a:ln w="3175">
            <a:solidFill>
              <a:srgbClr val="000000"/>
            </a:solidFill>
            <a:miter lim="800000"/>
            <a:headEnd/>
            <a:tailEnd/>
          </a:ln>
        </p:spPr>
        <p:txBody>
          <a:bodyPr/>
          <a:lstStyle/>
          <a:p>
            <a:endParaRPr lang="en-US"/>
          </a:p>
        </p:txBody>
      </p:sp>
      <p:sp>
        <p:nvSpPr>
          <p:cNvPr id="769082" name="Rectangle 58"/>
          <p:cNvSpPr>
            <a:spLocks noChangeArrowheads="1"/>
          </p:cNvSpPr>
          <p:nvPr/>
        </p:nvSpPr>
        <p:spPr bwMode="auto">
          <a:xfrm>
            <a:off x="7004050" y="2851150"/>
            <a:ext cx="30163" cy="1081088"/>
          </a:xfrm>
          <a:prstGeom prst="rect">
            <a:avLst/>
          </a:prstGeom>
          <a:solidFill>
            <a:srgbClr val="006600"/>
          </a:solidFill>
          <a:ln w="3175">
            <a:solidFill>
              <a:srgbClr val="000000"/>
            </a:solidFill>
            <a:miter lim="800000"/>
            <a:headEnd/>
            <a:tailEnd/>
          </a:ln>
        </p:spPr>
        <p:txBody>
          <a:bodyPr/>
          <a:lstStyle/>
          <a:p>
            <a:endParaRPr lang="en-US"/>
          </a:p>
        </p:txBody>
      </p:sp>
      <p:sp>
        <p:nvSpPr>
          <p:cNvPr id="769083" name="Rectangle 59"/>
          <p:cNvSpPr>
            <a:spLocks noChangeArrowheads="1"/>
          </p:cNvSpPr>
          <p:nvPr/>
        </p:nvSpPr>
        <p:spPr bwMode="auto">
          <a:xfrm>
            <a:off x="7142163" y="3576638"/>
            <a:ext cx="30162" cy="355600"/>
          </a:xfrm>
          <a:prstGeom prst="rect">
            <a:avLst/>
          </a:prstGeom>
          <a:solidFill>
            <a:srgbClr val="006600"/>
          </a:solidFill>
          <a:ln w="3175">
            <a:solidFill>
              <a:srgbClr val="000000"/>
            </a:solidFill>
            <a:miter lim="800000"/>
            <a:headEnd/>
            <a:tailEnd/>
          </a:ln>
        </p:spPr>
        <p:txBody>
          <a:bodyPr/>
          <a:lstStyle/>
          <a:p>
            <a:endParaRPr lang="en-US"/>
          </a:p>
        </p:txBody>
      </p:sp>
      <p:sp>
        <p:nvSpPr>
          <p:cNvPr id="769084" name="Rectangle 60"/>
          <p:cNvSpPr>
            <a:spLocks noChangeArrowheads="1"/>
          </p:cNvSpPr>
          <p:nvPr/>
        </p:nvSpPr>
        <p:spPr bwMode="auto">
          <a:xfrm>
            <a:off x="7278688" y="2984500"/>
            <a:ext cx="30162" cy="947738"/>
          </a:xfrm>
          <a:prstGeom prst="rect">
            <a:avLst/>
          </a:prstGeom>
          <a:solidFill>
            <a:srgbClr val="006600"/>
          </a:solidFill>
          <a:ln w="3175">
            <a:solidFill>
              <a:srgbClr val="000000"/>
            </a:solidFill>
            <a:miter lim="800000"/>
            <a:headEnd/>
            <a:tailEnd/>
          </a:ln>
        </p:spPr>
        <p:txBody>
          <a:bodyPr/>
          <a:lstStyle/>
          <a:p>
            <a:endParaRPr lang="en-US"/>
          </a:p>
        </p:txBody>
      </p:sp>
      <p:sp>
        <p:nvSpPr>
          <p:cNvPr id="769085" name="Rectangle 61"/>
          <p:cNvSpPr>
            <a:spLocks noChangeArrowheads="1"/>
          </p:cNvSpPr>
          <p:nvPr/>
        </p:nvSpPr>
        <p:spPr bwMode="auto">
          <a:xfrm>
            <a:off x="7418388" y="2909888"/>
            <a:ext cx="30162" cy="1022350"/>
          </a:xfrm>
          <a:prstGeom prst="rect">
            <a:avLst/>
          </a:prstGeom>
          <a:solidFill>
            <a:srgbClr val="006600"/>
          </a:solidFill>
          <a:ln w="3175">
            <a:solidFill>
              <a:srgbClr val="000000"/>
            </a:solidFill>
            <a:miter lim="800000"/>
            <a:headEnd/>
            <a:tailEnd/>
          </a:ln>
        </p:spPr>
        <p:txBody>
          <a:bodyPr/>
          <a:lstStyle/>
          <a:p>
            <a:endParaRPr lang="en-US"/>
          </a:p>
        </p:txBody>
      </p:sp>
      <p:sp>
        <p:nvSpPr>
          <p:cNvPr id="769086" name="Rectangle 62"/>
          <p:cNvSpPr>
            <a:spLocks noChangeArrowheads="1"/>
          </p:cNvSpPr>
          <p:nvPr/>
        </p:nvSpPr>
        <p:spPr bwMode="auto">
          <a:xfrm>
            <a:off x="7558088" y="3208338"/>
            <a:ext cx="28575" cy="723900"/>
          </a:xfrm>
          <a:prstGeom prst="rect">
            <a:avLst/>
          </a:prstGeom>
          <a:solidFill>
            <a:srgbClr val="006600"/>
          </a:solidFill>
          <a:ln w="3175">
            <a:solidFill>
              <a:srgbClr val="000000"/>
            </a:solidFill>
            <a:miter lim="800000"/>
            <a:headEnd/>
            <a:tailEnd/>
          </a:ln>
        </p:spPr>
        <p:txBody>
          <a:bodyPr/>
          <a:lstStyle/>
          <a:p>
            <a:endParaRPr lang="en-US"/>
          </a:p>
        </p:txBody>
      </p:sp>
      <p:sp>
        <p:nvSpPr>
          <p:cNvPr id="769087" name="Rectangle 63"/>
          <p:cNvSpPr>
            <a:spLocks noChangeArrowheads="1"/>
          </p:cNvSpPr>
          <p:nvPr/>
        </p:nvSpPr>
        <p:spPr bwMode="auto">
          <a:xfrm>
            <a:off x="7693025" y="3186113"/>
            <a:ext cx="30163" cy="746125"/>
          </a:xfrm>
          <a:prstGeom prst="rect">
            <a:avLst/>
          </a:prstGeom>
          <a:solidFill>
            <a:srgbClr val="006600"/>
          </a:solidFill>
          <a:ln w="3175">
            <a:solidFill>
              <a:srgbClr val="000000"/>
            </a:solidFill>
            <a:miter lim="800000"/>
            <a:headEnd/>
            <a:tailEnd/>
          </a:ln>
        </p:spPr>
        <p:txBody>
          <a:bodyPr/>
          <a:lstStyle/>
          <a:p>
            <a:endParaRPr lang="en-US"/>
          </a:p>
        </p:txBody>
      </p:sp>
      <p:sp>
        <p:nvSpPr>
          <p:cNvPr id="769088" name="Rectangle 64"/>
          <p:cNvSpPr>
            <a:spLocks noChangeArrowheads="1"/>
          </p:cNvSpPr>
          <p:nvPr/>
        </p:nvSpPr>
        <p:spPr bwMode="auto">
          <a:xfrm>
            <a:off x="7832725" y="2762250"/>
            <a:ext cx="30163" cy="1169988"/>
          </a:xfrm>
          <a:prstGeom prst="rect">
            <a:avLst/>
          </a:prstGeom>
          <a:solidFill>
            <a:srgbClr val="006600"/>
          </a:solidFill>
          <a:ln w="3175">
            <a:solidFill>
              <a:srgbClr val="000000"/>
            </a:solidFill>
            <a:miter lim="800000"/>
            <a:headEnd/>
            <a:tailEnd/>
          </a:ln>
        </p:spPr>
        <p:txBody>
          <a:bodyPr/>
          <a:lstStyle/>
          <a:p>
            <a:endParaRPr lang="en-US"/>
          </a:p>
        </p:txBody>
      </p:sp>
      <p:sp>
        <p:nvSpPr>
          <p:cNvPr id="769089" name="Rectangle 65"/>
          <p:cNvSpPr>
            <a:spLocks noChangeArrowheads="1"/>
          </p:cNvSpPr>
          <p:nvPr/>
        </p:nvSpPr>
        <p:spPr bwMode="auto">
          <a:xfrm>
            <a:off x="7972425" y="3563938"/>
            <a:ext cx="30163" cy="368300"/>
          </a:xfrm>
          <a:prstGeom prst="rect">
            <a:avLst/>
          </a:prstGeom>
          <a:solidFill>
            <a:srgbClr val="006600"/>
          </a:solidFill>
          <a:ln w="3175">
            <a:solidFill>
              <a:srgbClr val="000000"/>
            </a:solidFill>
            <a:miter lim="800000"/>
            <a:headEnd/>
            <a:tailEnd/>
          </a:ln>
        </p:spPr>
        <p:txBody>
          <a:bodyPr/>
          <a:lstStyle/>
          <a:p>
            <a:endParaRPr lang="en-US"/>
          </a:p>
        </p:txBody>
      </p:sp>
      <p:sp>
        <p:nvSpPr>
          <p:cNvPr id="769090" name="Rectangle 66"/>
          <p:cNvSpPr>
            <a:spLocks noChangeArrowheads="1"/>
          </p:cNvSpPr>
          <p:nvPr/>
        </p:nvSpPr>
        <p:spPr bwMode="auto">
          <a:xfrm>
            <a:off x="8112125" y="2593975"/>
            <a:ext cx="28575" cy="1338263"/>
          </a:xfrm>
          <a:prstGeom prst="rect">
            <a:avLst/>
          </a:prstGeom>
          <a:solidFill>
            <a:srgbClr val="006600"/>
          </a:solidFill>
          <a:ln w="3175">
            <a:solidFill>
              <a:srgbClr val="000000"/>
            </a:solidFill>
            <a:miter lim="800000"/>
            <a:headEnd/>
            <a:tailEnd/>
          </a:ln>
        </p:spPr>
        <p:txBody>
          <a:bodyPr/>
          <a:lstStyle/>
          <a:p>
            <a:endParaRPr lang="en-US"/>
          </a:p>
        </p:txBody>
      </p:sp>
      <p:sp>
        <p:nvSpPr>
          <p:cNvPr id="769091" name="Rectangle 67"/>
          <p:cNvSpPr>
            <a:spLocks noChangeArrowheads="1"/>
          </p:cNvSpPr>
          <p:nvPr/>
        </p:nvSpPr>
        <p:spPr bwMode="auto">
          <a:xfrm>
            <a:off x="8247063" y="2589213"/>
            <a:ext cx="30162" cy="1343025"/>
          </a:xfrm>
          <a:prstGeom prst="rect">
            <a:avLst/>
          </a:prstGeom>
          <a:solidFill>
            <a:srgbClr val="006600"/>
          </a:solidFill>
          <a:ln w="3175">
            <a:solidFill>
              <a:srgbClr val="000000"/>
            </a:solidFill>
            <a:miter lim="800000"/>
            <a:headEnd/>
            <a:tailEnd/>
          </a:ln>
        </p:spPr>
        <p:txBody>
          <a:bodyPr/>
          <a:lstStyle/>
          <a:p>
            <a:endParaRPr lang="en-US"/>
          </a:p>
        </p:txBody>
      </p:sp>
      <p:sp>
        <p:nvSpPr>
          <p:cNvPr id="769102" name="Line 78"/>
          <p:cNvSpPr>
            <a:spLocks noChangeShapeType="1"/>
          </p:cNvSpPr>
          <p:nvPr/>
        </p:nvSpPr>
        <p:spPr bwMode="auto">
          <a:xfrm>
            <a:off x="5119688" y="3932238"/>
            <a:ext cx="3319462" cy="3175"/>
          </a:xfrm>
          <a:prstGeom prst="line">
            <a:avLst/>
          </a:prstGeom>
          <a:noFill/>
          <a:ln w="0">
            <a:solidFill>
              <a:srgbClr val="000000"/>
            </a:solidFill>
            <a:round/>
            <a:headEnd/>
            <a:tailEnd/>
          </a:ln>
        </p:spPr>
        <p:txBody>
          <a:bodyPr/>
          <a:lstStyle/>
          <a:p>
            <a:endParaRPr lang="en-US"/>
          </a:p>
        </p:txBody>
      </p:sp>
      <p:sp>
        <p:nvSpPr>
          <p:cNvPr id="769104" name="Line 80"/>
          <p:cNvSpPr>
            <a:spLocks noChangeShapeType="1"/>
          </p:cNvSpPr>
          <p:nvPr/>
        </p:nvSpPr>
        <p:spPr bwMode="auto">
          <a:xfrm flipV="1">
            <a:off x="5259388" y="3932238"/>
            <a:ext cx="1587" cy="25400"/>
          </a:xfrm>
          <a:prstGeom prst="line">
            <a:avLst/>
          </a:prstGeom>
          <a:noFill/>
          <a:ln w="0">
            <a:solidFill>
              <a:srgbClr val="000000"/>
            </a:solidFill>
            <a:round/>
            <a:headEnd/>
            <a:tailEnd/>
          </a:ln>
        </p:spPr>
        <p:txBody>
          <a:bodyPr/>
          <a:lstStyle/>
          <a:p>
            <a:endParaRPr lang="en-US"/>
          </a:p>
        </p:txBody>
      </p:sp>
      <p:sp>
        <p:nvSpPr>
          <p:cNvPr id="769105" name="Line 81"/>
          <p:cNvSpPr>
            <a:spLocks noChangeShapeType="1"/>
          </p:cNvSpPr>
          <p:nvPr/>
        </p:nvSpPr>
        <p:spPr bwMode="auto">
          <a:xfrm flipV="1">
            <a:off x="5394325" y="3932238"/>
            <a:ext cx="1588" cy="25400"/>
          </a:xfrm>
          <a:prstGeom prst="line">
            <a:avLst/>
          </a:prstGeom>
          <a:noFill/>
          <a:ln w="0">
            <a:solidFill>
              <a:srgbClr val="000000"/>
            </a:solidFill>
            <a:round/>
            <a:headEnd/>
            <a:tailEnd/>
          </a:ln>
        </p:spPr>
        <p:txBody>
          <a:bodyPr/>
          <a:lstStyle/>
          <a:p>
            <a:endParaRPr lang="en-US"/>
          </a:p>
        </p:txBody>
      </p:sp>
      <p:sp>
        <p:nvSpPr>
          <p:cNvPr id="769106" name="Line 82"/>
          <p:cNvSpPr>
            <a:spLocks noChangeShapeType="1"/>
          </p:cNvSpPr>
          <p:nvPr/>
        </p:nvSpPr>
        <p:spPr bwMode="auto">
          <a:xfrm flipV="1">
            <a:off x="5534025" y="3932238"/>
            <a:ext cx="1588" cy="25400"/>
          </a:xfrm>
          <a:prstGeom prst="line">
            <a:avLst/>
          </a:prstGeom>
          <a:noFill/>
          <a:ln w="0">
            <a:solidFill>
              <a:srgbClr val="000000"/>
            </a:solidFill>
            <a:round/>
            <a:headEnd/>
            <a:tailEnd/>
          </a:ln>
        </p:spPr>
        <p:txBody>
          <a:bodyPr/>
          <a:lstStyle/>
          <a:p>
            <a:endParaRPr lang="en-US"/>
          </a:p>
        </p:txBody>
      </p:sp>
      <p:sp>
        <p:nvSpPr>
          <p:cNvPr id="769107" name="Line 83"/>
          <p:cNvSpPr>
            <a:spLocks noChangeShapeType="1"/>
          </p:cNvSpPr>
          <p:nvPr/>
        </p:nvSpPr>
        <p:spPr bwMode="auto">
          <a:xfrm flipV="1">
            <a:off x="5673725" y="3932238"/>
            <a:ext cx="1588" cy="25400"/>
          </a:xfrm>
          <a:prstGeom prst="line">
            <a:avLst/>
          </a:prstGeom>
          <a:noFill/>
          <a:ln w="0">
            <a:solidFill>
              <a:srgbClr val="000000"/>
            </a:solidFill>
            <a:round/>
            <a:headEnd/>
            <a:tailEnd/>
          </a:ln>
        </p:spPr>
        <p:txBody>
          <a:bodyPr/>
          <a:lstStyle/>
          <a:p>
            <a:endParaRPr lang="en-US"/>
          </a:p>
        </p:txBody>
      </p:sp>
      <p:sp>
        <p:nvSpPr>
          <p:cNvPr id="769108" name="Line 84"/>
          <p:cNvSpPr>
            <a:spLocks noChangeShapeType="1"/>
          </p:cNvSpPr>
          <p:nvPr/>
        </p:nvSpPr>
        <p:spPr bwMode="auto">
          <a:xfrm flipV="1">
            <a:off x="5813425" y="3932238"/>
            <a:ext cx="1588" cy="25400"/>
          </a:xfrm>
          <a:prstGeom prst="line">
            <a:avLst/>
          </a:prstGeom>
          <a:noFill/>
          <a:ln w="0">
            <a:solidFill>
              <a:srgbClr val="000000"/>
            </a:solidFill>
            <a:round/>
            <a:headEnd/>
            <a:tailEnd/>
          </a:ln>
        </p:spPr>
        <p:txBody>
          <a:bodyPr/>
          <a:lstStyle/>
          <a:p>
            <a:endParaRPr lang="en-US"/>
          </a:p>
        </p:txBody>
      </p:sp>
      <p:sp>
        <p:nvSpPr>
          <p:cNvPr id="769109" name="Line 85"/>
          <p:cNvSpPr>
            <a:spLocks noChangeShapeType="1"/>
          </p:cNvSpPr>
          <p:nvPr/>
        </p:nvSpPr>
        <p:spPr bwMode="auto">
          <a:xfrm flipV="1">
            <a:off x="5948363" y="3932238"/>
            <a:ext cx="1587" cy="25400"/>
          </a:xfrm>
          <a:prstGeom prst="line">
            <a:avLst/>
          </a:prstGeom>
          <a:noFill/>
          <a:ln w="0">
            <a:solidFill>
              <a:srgbClr val="000000"/>
            </a:solidFill>
            <a:round/>
            <a:headEnd/>
            <a:tailEnd/>
          </a:ln>
        </p:spPr>
        <p:txBody>
          <a:bodyPr/>
          <a:lstStyle/>
          <a:p>
            <a:endParaRPr lang="en-US"/>
          </a:p>
        </p:txBody>
      </p:sp>
      <p:sp>
        <p:nvSpPr>
          <p:cNvPr id="769110" name="Line 86"/>
          <p:cNvSpPr>
            <a:spLocks noChangeShapeType="1"/>
          </p:cNvSpPr>
          <p:nvPr/>
        </p:nvSpPr>
        <p:spPr bwMode="auto">
          <a:xfrm flipV="1">
            <a:off x="6088063" y="3932238"/>
            <a:ext cx="1587" cy="25400"/>
          </a:xfrm>
          <a:prstGeom prst="line">
            <a:avLst/>
          </a:prstGeom>
          <a:noFill/>
          <a:ln w="0">
            <a:solidFill>
              <a:srgbClr val="000000"/>
            </a:solidFill>
            <a:round/>
            <a:headEnd/>
            <a:tailEnd/>
          </a:ln>
        </p:spPr>
        <p:txBody>
          <a:bodyPr/>
          <a:lstStyle/>
          <a:p>
            <a:endParaRPr lang="en-US"/>
          </a:p>
        </p:txBody>
      </p:sp>
      <p:sp>
        <p:nvSpPr>
          <p:cNvPr id="769111" name="Line 87"/>
          <p:cNvSpPr>
            <a:spLocks noChangeShapeType="1"/>
          </p:cNvSpPr>
          <p:nvPr/>
        </p:nvSpPr>
        <p:spPr bwMode="auto">
          <a:xfrm flipV="1">
            <a:off x="6227763" y="3932238"/>
            <a:ext cx="1587" cy="25400"/>
          </a:xfrm>
          <a:prstGeom prst="line">
            <a:avLst/>
          </a:prstGeom>
          <a:noFill/>
          <a:ln w="0">
            <a:solidFill>
              <a:srgbClr val="000000"/>
            </a:solidFill>
            <a:round/>
            <a:headEnd/>
            <a:tailEnd/>
          </a:ln>
        </p:spPr>
        <p:txBody>
          <a:bodyPr/>
          <a:lstStyle/>
          <a:p>
            <a:endParaRPr lang="en-US"/>
          </a:p>
        </p:txBody>
      </p:sp>
      <p:sp>
        <p:nvSpPr>
          <p:cNvPr id="769112" name="Line 88"/>
          <p:cNvSpPr>
            <a:spLocks noChangeShapeType="1"/>
          </p:cNvSpPr>
          <p:nvPr/>
        </p:nvSpPr>
        <p:spPr bwMode="auto">
          <a:xfrm flipV="1">
            <a:off x="6362700" y="3932238"/>
            <a:ext cx="1588" cy="25400"/>
          </a:xfrm>
          <a:prstGeom prst="line">
            <a:avLst/>
          </a:prstGeom>
          <a:noFill/>
          <a:ln w="0">
            <a:solidFill>
              <a:srgbClr val="000000"/>
            </a:solidFill>
            <a:round/>
            <a:headEnd/>
            <a:tailEnd/>
          </a:ln>
        </p:spPr>
        <p:txBody>
          <a:bodyPr/>
          <a:lstStyle/>
          <a:p>
            <a:endParaRPr lang="en-US"/>
          </a:p>
        </p:txBody>
      </p:sp>
      <p:sp>
        <p:nvSpPr>
          <p:cNvPr id="769113" name="Line 89"/>
          <p:cNvSpPr>
            <a:spLocks noChangeShapeType="1"/>
          </p:cNvSpPr>
          <p:nvPr/>
        </p:nvSpPr>
        <p:spPr bwMode="auto">
          <a:xfrm flipV="1">
            <a:off x="6502400" y="3932238"/>
            <a:ext cx="1588" cy="25400"/>
          </a:xfrm>
          <a:prstGeom prst="line">
            <a:avLst/>
          </a:prstGeom>
          <a:noFill/>
          <a:ln w="0">
            <a:solidFill>
              <a:srgbClr val="000000"/>
            </a:solidFill>
            <a:round/>
            <a:headEnd/>
            <a:tailEnd/>
          </a:ln>
        </p:spPr>
        <p:txBody>
          <a:bodyPr/>
          <a:lstStyle/>
          <a:p>
            <a:endParaRPr lang="en-US"/>
          </a:p>
        </p:txBody>
      </p:sp>
      <p:sp>
        <p:nvSpPr>
          <p:cNvPr id="769114" name="Line 90"/>
          <p:cNvSpPr>
            <a:spLocks noChangeShapeType="1"/>
          </p:cNvSpPr>
          <p:nvPr/>
        </p:nvSpPr>
        <p:spPr bwMode="auto">
          <a:xfrm flipV="1">
            <a:off x="6642100" y="3932238"/>
            <a:ext cx="1588" cy="25400"/>
          </a:xfrm>
          <a:prstGeom prst="line">
            <a:avLst/>
          </a:prstGeom>
          <a:noFill/>
          <a:ln w="0">
            <a:solidFill>
              <a:srgbClr val="000000"/>
            </a:solidFill>
            <a:round/>
            <a:headEnd/>
            <a:tailEnd/>
          </a:ln>
        </p:spPr>
        <p:txBody>
          <a:bodyPr/>
          <a:lstStyle/>
          <a:p>
            <a:endParaRPr lang="en-US"/>
          </a:p>
        </p:txBody>
      </p:sp>
      <p:sp>
        <p:nvSpPr>
          <p:cNvPr id="769115" name="Line 91"/>
          <p:cNvSpPr>
            <a:spLocks noChangeShapeType="1"/>
          </p:cNvSpPr>
          <p:nvPr/>
        </p:nvSpPr>
        <p:spPr bwMode="auto">
          <a:xfrm flipV="1">
            <a:off x="6781800" y="3932238"/>
            <a:ext cx="1588" cy="25400"/>
          </a:xfrm>
          <a:prstGeom prst="line">
            <a:avLst/>
          </a:prstGeom>
          <a:noFill/>
          <a:ln w="0">
            <a:solidFill>
              <a:srgbClr val="000000"/>
            </a:solidFill>
            <a:round/>
            <a:headEnd/>
            <a:tailEnd/>
          </a:ln>
        </p:spPr>
        <p:txBody>
          <a:bodyPr/>
          <a:lstStyle/>
          <a:p>
            <a:endParaRPr lang="en-US"/>
          </a:p>
        </p:txBody>
      </p:sp>
      <p:sp>
        <p:nvSpPr>
          <p:cNvPr id="769116" name="Line 92"/>
          <p:cNvSpPr>
            <a:spLocks noChangeShapeType="1"/>
          </p:cNvSpPr>
          <p:nvPr/>
        </p:nvSpPr>
        <p:spPr bwMode="auto">
          <a:xfrm flipV="1">
            <a:off x="6916738" y="3932238"/>
            <a:ext cx="1587" cy="25400"/>
          </a:xfrm>
          <a:prstGeom prst="line">
            <a:avLst/>
          </a:prstGeom>
          <a:noFill/>
          <a:ln w="0">
            <a:solidFill>
              <a:srgbClr val="000000"/>
            </a:solidFill>
            <a:round/>
            <a:headEnd/>
            <a:tailEnd/>
          </a:ln>
        </p:spPr>
        <p:txBody>
          <a:bodyPr/>
          <a:lstStyle/>
          <a:p>
            <a:endParaRPr lang="en-US"/>
          </a:p>
        </p:txBody>
      </p:sp>
      <p:sp>
        <p:nvSpPr>
          <p:cNvPr id="769117" name="Line 93"/>
          <p:cNvSpPr>
            <a:spLocks noChangeShapeType="1"/>
          </p:cNvSpPr>
          <p:nvPr/>
        </p:nvSpPr>
        <p:spPr bwMode="auto">
          <a:xfrm flipV="1">
            <a:off x="7056438" y="3932238"/>
            <a:ext cx="1587" cy="25400"/>
          </a:xfrm>
          <a:prstGeom prst="line">
            <a:avLst/>
          </a:prstGeom>
          <a:noFill/>
          <a:ln w="0">
            <a:solidFill>
              <a:srgbClr val="000000"/>
            </a:solidFill>
            <a:round/>
            <a:headEnd/>
            <a:tailEnd/>
          </a:ln>
        </p:spPr>
        <p:txBody>
          <a:bodyPr/>
          <a:lstStyle/>
          <a:p>
            <a:endParaRPr lang="en-US"/>
          </a:p>
        </p:txBody>
      </p:sp>
      <p:sp>
        <p:nvSpPr>
          <p:cNvPr id="769118" name="Line 94"/>
          <p:cNvSpPr>
            <a:spLocks noChangeShapeType="1"/>
          </p:cNvSpPr>
          <p:nvPr/>
        </p:nvSpPr>
        <p:spPr bwMode="auto">
          <a:xfrm flipV="1">
            <a:off x="7196138" y="3932238"/>
            <a:ext cx="1587" cy="25400"/>
          </a:xfrm>
          <a:prstGeom prst="line">
            <a:avLst/>
          </a:prstGeom>
          <a:noFill/>
          <a:ln w="0">
            <a:solidFill>
              <a:srgbClr val="000000"/>
            </a:solidFill>
            <a:round/>
            <a:headEnd/>
            <a:tailEnd/>
          </a:ln>
        </p:spPr>
        <p:txBody>
          <a:bodyPr/>
          <a:lstStyle/>
          <a:p>
            <a:endParaRPr lang="en-US"/>
          </a:p>
        </p:txBody>
      </p:sp>
      <p:sp>
        <p:nvSpPr>
          <p:cNvPr id="769119" name="Line 95"/>
          <p:cNvSpPr>
            <a:spLocks noChangeShapeType="1"/>
          </p:cNvSpPr>
          <p:nvPr/>
        </p:nvSpPr>
        <p:spPr bwMode="auto">
          <a:xfrm flipV="1">
            <a:off x="7332663" y="3932238"/>
            <a:ext cx="1587" cy="25400"/>
          </a:xfrm>
          <a:prstGeom prst="line">
            <a:avLst/>
          </a:prstGeom>
          <a:noFill/>
          <a:ln w="0">
            <a:solidFill>
              <a:srgbClr val="000000"/>
            </a:solidFill>
            <a:round/>
            <a:headEnd/>
            <a:tailEnd/>
          </a:ln>
        </p:spPr>
        <p:txBody>
          <a:bodyPr/>
          <a:lstStyle/>
          <a:p>
            <a:endParaRPr lang="en-US"/>
          </a:p>
        </p:txBody>
      </p:sp>
      <p:sp>
        <p:nvSpPr>
          <p:cNvPr id="769120" name="Line 96"/>
          <p:cNvSpPr>
            <a:spLocks noChangeShapeType="1"/>
          </p:cNvSpPr>
          <p:nvPr/>
        </p:nvSpPr>
        <p:spPr bwMode="auto">
          <a:xfrm flipV="1">
            <a:off x="7470775" y="3932238"/>
            <a:ext cx="1588" cy="25400"/>
          </a:xfrm>
          <a:prstGeom prst="line">
            <a:avLst/>
          </a:prstGeom>
          <a:noFill/>
          <a:ln w="0">
            <a:solidFill>
              <a:srgbClr val="000000"/>
            </a:solidFill>
            <a:round/>
            <a:headEnd/>
            <a:tailEnd/>
          </a:ln>
        </p:spPr>
        <p:txBody>
          <a:bodyPr/>
          <a:lstStyle/>
          <a:p>
            <a:endParaRPr lang="en-US"/>
          </a:p>
        </p:txBody>
      </p:sp>
      <p:sp>
        <p:nvSpPr>
          <p:cNvPr id="769121" name="Line 97"/>
          <p:cNvSpPr>
            <a:spLocks noChangeShapeType="1"/>
          </p:cNvSpPr>
          <p:nvPr/>
        </p:nvSpPr>
        <p:spPr bwMode="auto">
          <a:xfrm flipV="1">
            <a:off x="7610475" y="3932238"/>
            <a:ext cx="1588" cy="25400"/>
          </a:xfrm>
          <a:prstGeom prst="line">
            <a:avLst/>
          </a:prstGeom>
          <a:noFill/>
          <a:ln w="0">
            <a:solidFill>
              <a:srgbClr val="000000"/>
            </a:solidFill>
            <a:round/>
            <a:headEnd/>
            <a:tailEnd/>
          </a:ln>
        </p:spPr>
        <p:txBody>
          <a:bodyPr/>
          <a:lstStyle/>
          <a:p>
            <a:endParaRPr lang="en-US"/>
          </a:p>
        </p:txBody>
      </p:sp>
      <p:sp>
        <p:nvSpPr>
          <p:cNvPr id="769122" name="Line 98"/>
          <p:cNvSpPr>
            <a:spLocks noChangeShapeType="1"/>
          </p:cNvSpPr>
          <p:nvPr/>
        </p:nvSpPr>
        <p:spPr bwMode="auto">
          <a:xfrm flipV="1">
            <a:off x="7747000" y="3932238"/>
            <a:ext cx="1588" cy="25400"/>
          </a:xfrm>
          <a:prstGeom prst="line">
            <a:avLst/>
          </a:prstGeom>
          <a:noFill/>
          <a:ln w="0">
            <a:solidFill>
              <a:srgbClr val="000000"/>
            </a:solidFill>
            <a:round/>
            <a:headEnd/>
            <a:tailEnd/>
          </a:ln>
        </p:spPr>
        <p:txBody>
          <a:bodyPr/>
          <a:lstStyle/>
          <a:p>
            <a:endParaRPr lang="en-US"/>
          </a:p>
        </p:txBody>
      </p:sp>
      <p:sp>
        <p:nvSpPr>
          <p:cNvPr id="769123" name="Line 99"/>
          <p:cNvSpPr>
            <a:spLocks noChangeShapeType="1"/>
          </p:cNvSpPr>
          <p:nvPr/>
        </p:nvSpPr>
        <p:spPr bwMode="auto">
          <a:xfrm flipV="1">
            <a:off x="7886700" y="3932238"/>
            <a:ext cx="1588" cy="25400"/>
          </a:xfrm>
          <a:prstGeom prst="line">
            <a:avLst/>
          </a:prstGeom>
          <a:noFill/>
          <a:ln w="0">
            <a:solidFill>
              <a:srgbClr val="000000"/>
            </a:solidFill>
            <a:round/>
            <a:headEnd/>
            <a:tailEnd/>
          </a:ln>
        </p:spPr>
        <p:txBody>
          <a:bodyPr/>
          <a:lstStyle/>
          <a:p>
            <a:endParaRPr lang="en-US"/>
          </a:p>
        </p:txBody>
      </p:sp>
      <p:sp>
        <p:nvSpPr>
          <p:cNvPr id="769124" name="Line 100"/>
          <p:cNvSpPr>
            <a:spLocks noChangeShapeType="1"/>
          </p:cNvSpPr>
          <p:nvPr/>
        </p:nvSpPr>
        <p:spPr bwMode="auto">
          <a:xfrm flipV="1">
            <a:off x="8024813" y="3932238"/>
            <a:ext cx="1587" cy="25400"/>
          </a:xfrm>
          <a:prstGeom prst="line">
            <a:avLst/>
          </a:prstGeom>
          <a:noFill/>
          <a:ln w="0">
            <a:solidFill>
              <a:srgbClr val="000000"/>
            </a:solidFill>
            <a:round/>
            <a:headEnd/>
            <a:tailEnd/>
          </a:ln>
        </p:spPr>
        <p:txBody>
          <a:bodyPr/>
          <a:lstStyle/>
          <a:p>
            <a:endParaRPr lang="en-US"/>
          </a:p>
        </p:txBody>
      </p:sp>
      <p:sp>
        <p:nvSpPr>
          <p:cNvPr id="769125" name="Line 101"/>
          <p:cNvSpPr>
            <a:spLocks noChangeShapeType="1"/>
          </p:cNvSpPr>
          <p:nvPr/>
        </p:nvSpPr>
        <p:spPr bwMode="auto">
          <a:xfrm flipV="1">
            <a:off x="8164513" y="3932238"/>
            <a:ext cx="1587" cy="25400"/>
          </a:xfrm>
          <a:prstGeom prst="line">
            <a:avLst/>
          </a:prstGeom>
          <a:noFill/>
          <a:ln w="0">
            <a:solidFill>
              <a:srgbClr val="000000"/>
            </a:solidFill>
            <a:round/>
            <a:headEnd/>
            <a:tailEnd/>
          </a:ln>
        </p:spPr>
        <p:txBody>
          <a:bodyPr/>
          <a:lstStyle/>
          <a:p>
            <a:endParaRPr lang="en-US"/>
          </a:p>
        </p:txBody>
      </p:sp>
      <p:sp>
        <p:nvSpPr>
          <p:cNvPr id="769126" name="Line 102"/>
          <p:cNvSpPr>
            <a:spLocks noChangeShapeType="1"/>
          </p:cNvSpPr>
          <p:nvPr/>
        </p:nvSpPr>
        <p:spPr bwMode="auto">
          <a:xfrm flipV="1">
            <a:off x="8301038" y="3932238"/>
            <a:ext cx="1587" cy="25400"/>
          </a:xfrm>
          <a:prstGeom prst="line">
            <a:avLst/>
          </a:prstGeom>
          <a:noFill/>
          <a:ln w="0">
            <a:solidFill>
              <a:srgbClr val="000000"/>
            </a:solidFill>
            <a:round/>
            <a:headEnd/>
            <a:tailEnd/>
          </a:ln>
        </p:spPr>
        <p:txBody>
          <a:bodyPr/>
          <a:lstStyle/>
          <a:p>
            <a:endParaRPr lang="en-US"/>
          </a:p>
        </p:txBody>
      </p:sp>
      <p:sp>
        <p:nvSpPr>
          <p:cNvPr id="769128" name="Rectangle 104"/>
          <p:cNvSpPr>
            <a:spLocks noChangeArrowheads="1"/>
          </p:cNvSpPr>
          <p:nvPr/>
        </p:nvSpPr>
        <p:spPr bwMode="auto">
          <a:xfrm>
            <a:off x="4992688" y="3870325"/>
            <a:ext cx="52387" cy="136525"/>
          </a:xfrm>
          <a:prstGeom prst="rect">
            <a:avLst/>
          </a:prstGeom>
          <a:noFill/>
          <a:ln w="9525">
            <a:noFill/>
            <a:miter lim="800000"/>
            <a:headEnd/>
            <a:tailEnd/>
          </a:ln>
        </p:spPr>
        <p:txBody>
          <a:bodyPr wrap="none" lIns="0" tIns="0" rIns="0" bIns="0">
            <a:spAutoFit/>
          </a:bodyPr>
          <a:lstStyle/>
          <a:p>
            <a:r>
              <a:rPr lang="en-US" altLang="ko-KR" sz="900">
                <a:solidFill>
                  <a:schemeClr val="bg2"/>
                </a:solidFill>
                <a:latin typeface="Arial Narrow" pitchFamily="34" charset="0"/>
              </a:rPr>
              <a:t>0</a:t>
            </a:r>
            <a:endParaRPr lang="en-US" altLang="ko-KR" sz="2400">
              <a:solidFill>
                <a:schemeClr val="bg2"/>
              </a:solidFill>
              <a:latin typeface="Arial Narrow" pitchFamily="34" charset="0"/>
            </a:endParaRPr>
          </a:p>
        </p:txBody>
      </p:sp>
      <p:sp>
        <p:nvSpPr>
          <p:cNvPr id="769129" name="Rectangle 105"/>
          <p:cNvSpPr>
            <a:spLocks noChangeArrowheads="1"/>
          </p:cNvSpPr>
          <p:nvPr/>
        </p:nvSpPr>
        <p:spPr bwMode="auto">
          <a:xfrm>
            <a:off x="4929188" y="3554413"/>
            <a:ext cx="130175" cy="136525"/>
          </a:xfrm>
          <a:prstGeom prst="rect">
            <a:avLst/>
          </a:prstGeom>
          <a:noFill/>
          <a:ln w="9525">
            <a:noFill/>
            <a:miter lim="800000"/>
            <a:headEnd/>
            <a:tailEnd/>
          </a:ln>
        </p:spPr>
        <p:txBody>
          <a:bodyPr wrap="none" lIns="0" tIns="0" rIns="0" bIns="0">
            <a:spAutoFit/>
          </a:bodyPr>
          <a:lstStyle/>
          <a:p>
            <a:r>
              <a:rPr lang="en-US" altLang="ko-KR" sz="900">
                <a:solidFill>
                  <a:schemeClr val="bg2"/>
                </a:solidFill>
                <a:latin typeface="Arial Narrow" pitchFamily="34" charset="0"/>
              </a:rPr>
              <a:t>0.2</a:t>
            </a:r>
            <a:endParaRPr lang="en-US" altLang="ko-KR" sz="2400">
              <a:solidFill>
                <a:schemeClr val="bg2"/>
              </a:solidFill>
              <a:latin typeface="Arial Narrow" pitchFamily="34" charset="0"/>
            </a:endParaRPr>
          </a:p>
        </p:txBody>
      </p:sp>
      <p:sp>
        <p:nvSpPr>
          <p:cNvPr id="769130" name="Rectangle 106"/>
          <p:cNvSpPr>
            <a:spLocks noChangeArrowheads="1"/>
          </p:cNvSpPr>
          <p:nvPr/>
        </p:nvSpPr>
        <p:spPr bwMode="auto">
          <a:xfrm>
            <a:off x="4929188" y="3235325"/>
            <a:ext cx="130175" cy="136525"/>
          </a:xfrm>
          <a:prstGeom prst="rect">
            <a:avLst/>
          </a:prstGeom>
          <a:noFill/>
          <a:ln w="9525">
            <a:noFill/>
            <a:miter lim="800000"/>
            <a:headEnd/>
            <a:tailEnd/>
          </a:ln>
        </p:spPr>
        <p:txBody>
          <a:bodyPr wrap="none" lIns="0" tIns="0" rIns="0" bIns="0">
            <a:spAutoFit/>
          </a:bodyPr>
          <a:lstStyle/>
          <a:p>
            <a:r>
              <a:rPr lang="en-US" altLang="ko-KR" sz="900">
                <a:solidFill>
                  <a:schemeClr val="bg2"/>
                </a:solidFill>
                <a:latin typeface="Arial Narrow" pitchFamily="34" charset="0"/>
              </a:rPr>
              <a:t>0.4</a:t>
            </a:r>
            <a:endParaRPr lang="en-US" altLang="ko-KR" sz="2400">
              <a:solidFill>
                <a:schemeClr val="bg2"/>
              </a:solidFill>
              <a:latin typeface="Arial Narrow" pitchFamily="34" charset="0"/>
            </a:endParaRPr>
          </a:p>
        </p:txBody>
      </p:sp>
      <p:sp>
        <p:nvSpPr>
          <p:cNvPr id="769131" name="Rectangle 107"/>
          <p:cNvSpPr>
            <a:spLocks noChangeArrowheads="1"/>
          </p:cNvSpPr>
          <p:nvPr/>
        </p:nvSpPr>
        <p:spPr bwMode="auto">
          <a:xfrm>
            <a:off x="4929188" y="2921000"/>
            <a:ext cx="130175" cy="136525"/>
          </a:xfrm>
          <a:prstGeom prst="rect">
            <a:avLst/>
          </a:prstGeom>
          <a:noFill/>
          <a:ln w="9525">
            <a:noFill/>
            <a:miter lim="800000"/>
            <a:headEnd/>
            <a:tailEnd/>
          </a:ln>
        </p:spPr>
        <p:txBody>
          <a:bodyPr wrap="none" lIns="0" tIns="0" rIns="0" bIns="0">
            <a:spAutoFit/>
          </a:bodyPr>
          <a:lstStyle/>
          <a:p>
            <a:r>
              <a:rPr lang="en-US" altLang="ko-KR" sz="900">
                <a:solidFill>
                  <a:schemeClr val="bg2"/>
                </a:solidFill>
                <a:latin typeface="Arial Narrow" pitchFamily="34" charset="0"/>
              </a:rPr>
              <a:t>0.6</a:t>
            </a:r>
            <a:endParaRPr lang="en-US" altLang="ko-KR" sz="2400">
              <a:solidFill>
                <a:schemeClr val="bg2"/>
              </a:solidFill>
              <a:latin typeface="Arial Narrow" pitchFamily="34" charset="0"/>
            </a:endParaRPr>
          </a:p>
        </p:txBody>
      </p:sp>
      <p:sp>
        <p:nvSpPr>
          <p:cNvPr id="769132" name="Rectangle 108"/>
          <p:cNvSpPr>
            <a:spLocks noChangeArrowheads="1"/>
          </p:cNvSpPr>
          <p:nvPr/>
        </p:nvSpPr>
        <p:spPr bwMode="auto">
          <a:xfrm>
            <a:off x="4929188" y="2606675"/>
            <a:ext cx="130175" cy="136525"/>
          </a:xfrm>
          <a:prstGeom prst="rect">
            <a:avLst/>
          </a:prstGeom>
          <a:noFill/>
          <a:ln w="9525">
            <a:noFill/>
            <a:miter lim="800000"/>
            <a:headEnd/>
            <a:tailEnd/>
          </a:ln>
        </p:spPr>
        <p:txBody>
          <a:bodyPr wrap="none" lIns="0" tIns="0" rIns="0" bIns="0">
            <a:spAutoFit/>
          </a:bodyPr>
          <a:lstStyle/>
          <a:p>
            <a:r>
              <a:rPr lang="en-US" altLang="ko-KR" sz="900">
                <a:solidFill>
                  <a:schemeClr val="bg2"/>
                </a:solidFill>
                <a:latin typeface="Arial Narrow" pitchFamily="34" charset="0"/>
              </a:rPr>
              <a:t>0.8</a:t>
            </a:r>
            <a:endParaRPr lang="en-US" altLang="ko-KR" sz="2400">
              <a:solidFill>
                <a:schemeClr val="bg2"/>
              </a:solidFill>
              <a:latin typeface="Arial Narrow" pitchFamily="34" charset="0"/>
            </a:endParaRPr>
          </a:p>
        </p:txBody>
      </p:sp>
      <p:sp>
        <p:nvSpPr>
          <p:cNvPr id="769133" name="Rectangle 109"/>
          <p:cNvSpPr>
            <a:spLocks noChangeArrowheads="1"/>
          </p:cNvSpPr>
          <p:nvPr/>
        </p:nvSpPr>
        <p:spPr bwMode="auto">
          <a:xfrm>
            <a:off x="4992688" y="2290763"/>
            <a:ext cx="52387" cy="136525"/>
          </a:xfrm>
          <a:prstGeom prst="rect">
            <a:avLst/>
          </a:prstGeom>
          <a:noFill/>
          <a:ln w="9525">
            <a:noFill/>
            <a:miter lim="800000"/>
            <a:headEnd/>
            <a:tailEnd/>
          </a:ln>
        </p:spPr>
        <p:txBody>
          <a:bodyPr wrap="none" lIns="0" tIns="0" rIns="0" bIns="0">
            <a:spAutoFit/>
          </a:bodyPr>
          <a:lstStyle/>
          <a:p>
            <a:r>
              <a:rPr lang="en-US" altLang="ko-KR" sz="900">
                <a:solidFill>
                  <a:schemeClr val="bg2"/>
                </a:solidFill>
                <a:latin typeface="Arial Narrow" pitchFamily="34" charset="0"/>
              </a:rPr>
              <a:t>1</a:t>
            </a:r>
            <a:endParaRPr lang="en-US" altLang="ko-KR" sz="2400">
              <a:solidFill>
                <a:schemeClr val="bg2"/>
              </a:solidFill>
              <a:latin typeface="Arial Narrow" pitchFamily="34" charset="0"/>
            </a:endParaRPr>
          </a:p>
        </p:txBody>
      </p:sp>
      <p:sp>
        <p:nvSpPr>
          <p:cNvPr id="769134" name="Rectangle 110"/>
          <p:cNvSpPr>
            <a:spLocks noChangeArrowheads="1"/>
          </p:cNvSpPr>
          <p:nvPr/>
        </p:nvSpPr>
        <p:spPr bwMode="auto">
          <a:xfrm>
            <a:off x="4929188" y="1971675"/>
            <a:ext cx="130175" cy="136525"/>
          </a:xfrm>
          <a:prstGeom prst="rect">
            <a:avLst/>
          </a:prstGeom>
          <a:noFill/>
          <a:ln w="9525">
            <a:noFill/>
            <a:miter lim="800000"/>
            <a:headEnd/>
            <a:tailEnd/>
          </a:ln>
        </p:spPr>
        <p:txBody>
          <a:bodyPr wrap="none" lIns="0" tIns="0" rIns="0" bIns="0">
            <a:spAutoFit/>
          </a:bodyPr>
          <a:lstStyle/>
          <a:p>
            <a:r>
              <a:rPr lang="en-US" altLang="ko-KR" sz="900">
                <a:solidFill>
                  <a:schemeClr val="bg2"/>
                </a:solidFill>
                <a:latin typeface="Arial Narrow" pitchFamily="34" charset="0"/>
              </a:rPr>
              <a:t>1.2</a:t>
            </a:r>
            <a:endParaRPr lang="en-US" altLang="ko-KR" sz="2400">
              <a:solidFill>
                <a:schemeClr val="bg2"/>
              </a:solidFill>
              <a:latin typeface="Arial Narrow" pitchFamily="34" charset="0"/>
            </a:endParaRPr>
          </a:p>
        </p:txBody>
      </p:sp>
      <p:sp>
        <p:nvSpPr>
          <p:cNvPr id="769135" name="Rectangle 111"/>
          <p:cNvSpPr>
            <a:spLocks noChangeArrowheads="1"/>
          </p:cNvSpPr>
          <p:nvPr/>
        </p:nvSpPr>
        <p:spPr bwMode="auto">
          <a:xfrm>
            <a:off x="4929188" y="1657350"/>
            <a:ext cx="130175" cy="136525"/>
          </a:xfrm>
          <a:prstGeom prst="rect">
            <a:avLst/>
          </a:prstGeom>
          <a:noFill/>
          <a:ln w="9525">
            <a:noFill/>
            <a:miter lim="800000"/>
            <a:headEnd/>
            <a:tailEnd/>
          </a:ln>
        </p:spPr>
        <p:txBody>
          <a:bodyPr wrap="none" lIns="0" tIns="0" rIns="0" bIns="0">
            <a:spAutoFit/>
          </a:bodyPr>
          <a:lstStyle/>
          <a:p>
            <a:r>
              <a:rPr lang="en-US" altLang="ko-KR" sz="900">
                <a:solidFill>
                  <a:schemeClr val="bg2"/>
                </a:solidFill>
                <a:latin typeface="Arial Narrow" pitchFamily="34" charset="0"/>
              </a:rPr>
              <a:t>1.4</a:t>
            </a:r>
            <a:endParaRPr lang="en-US" altLang="ko-KR" sz="2400">
              <a:solidFill>
                <a:schemeClr val="bg2"/>
              </a:solidFill>
              <a:latin typeface="Arial Narrow" pitchFamily="34" charset="0"/>
            </a:endParaRPr>
          </a:p>
        </p:txBody>
      </p:sp>
      <p:sp>
        <p:nvSpPr>
          <p:cNvPr id="769136" name="Rectangle 112"/>
          <p:cNvSpPr>
            <a:spLocks noChangeArrowheads="1"/>
          </p:cNvSpPr>
          <p:nvPr/>
        </p:nvSpPr>
        <p:spPr bwMode="auto">
          <a:xfrm rot="16200000">
            <a:off x="5074444" y="4044156"/>
            <a:ext cx="217488"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India</a:t>
            </a:r>
            <a:endParaRPr lang="en-US" altLang="ko-KR" sz="3200">
              <a:latin typeface="Arial Narrow" pitchFamily="34" charset="0"/>
            </a:endParaRPr>
          </a:p>
        </p:txBody>
      </p:sp>
      <p:sp>
        <p:nvSpPr>
          <p:cNvPr id="769137" name="Rectangle 113"/>
          <p:cNvSpPr>
            <a:spLocks noChangeArrowheads="1"/>
          </p:cNvSpPr>
          <p:nvPr/>
        </p:nvSpPr>
        <p:spPr bwMode="auto">
          <a:xfrm rot="16200000">
            <a:off x="5186363" y="4065587"/>
            <a:ext cx="260350"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China</a:t>
            </a:r>
            <a:endParaRPr lang="en-US" altLang="ko-KR" sz="3200">
              <a:latin typeface="Arial Narrow" pitchFamily="34" charset="0"/>
            </a:endParaRPr>
          </a:p>
        </p:txBody>
      </p:sp>
      <p:sp>
        <p:nvSpPr>
          <p:cNvPr id="769138" name="Rectangle 114"/>
          <p:cNvSpPr>
            <a:spLocks noChangeArrowheads="1"/>
          </p:cNvSpPr>
          <p:nvPr/>
        </p:nvSpPr>
        <p:spPr bwMode="auto">
          <a:xfrm rot="16200000">
            <a:off x="5295901" y="4094162"/>
            <a:ext cx="317500"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Mexico</a:t>
            </a:r>
            <a:endParaRPr lang="en-US" altLang="ko-KR" sz="3200">
              <a:latin typeface="Arial Narrow" pitchFamily="34" charset="0"/>
            </a:endParaRPr>
          </a:p>
        </p:txBody>
      </p:sp>
      <p:sp>
        <p:nvSpPr>
          <p:cNvPr id="769139" name="Rectangle 115"/>
          <p:cNvSpPr>
            <a:spLocks noChangeArrowheads="1"/>
          </p:cNvSpPr>
          <p:nvPr/>
        </p:nvSpPr>
        <p:spPr bwMode="auto">
          <a:xfrm rot="16200000">
            <a:off x="5435600" y="4089400"/>
            <a:ext cx="307975"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France</a:t>
            </a:r>
            <a:endParaRPr lang="en-US" altLang="ko-KR" sz="3200">
              <a:latin typeface="Arial Narrow" pitchFamily="34" charset="0"/>
            </a:endParaRPr>
          </a:p>
        </p:txBody>
      </p:sp>
      <p:sp>
        <p:nvSpPr>
          <p:cNvPr id="769140" name="Rectangle 116"/>
          <p:cNvSpPr>
            <a:spLocks noChangeArrowheads="1"/>
          </p:cNvSpPr>
          <p:nvPr/>
        </p:nvSpPr>
        <p:spPr bwMode="auto">
          <a:xfrm rot="16200000">
            <a:off x="5482432" y="4187031"/>
            <a:ext cx="496888" cy="136525"/>
          </a:xfrm>
          <a:prstGeom prst="rect">
            <a:avLst/>
          </a:prstGeom>
          <a:noFill/>
          <a:ln w="9525">
            <a:noFill/>
            <a:miter lim="800000"/>
            <a:headEnd/>
            <a:tailEnd/>
          </a:ln>
        </p:spPr>
        <p:txBody>
          <a:bodyPr wrap="none" lIns="0" tIns="0" rIns="0" bIns="0">
            <a:spAutoFit/>
          </a:bodyPr>
          <a:lstStyle/>
          <a:p>
            <a:r>
              <a:rPr lang="en-US" altLang="ko-KR" sz="900">
                <a:solidFill>
                  <a:srgbClr val="000000"/>
                </a:solidFill>
                <a:latin typeface="Arial Narrow" pitchFamily="34" charset="0"/>
              </a:rPr>
              <a:t>Philippines</a:t>
            </a:r>
            <a:endParaRPr lang="en-US" altLang="ko-KR" sz="3200">
              <a:latin typeface="Arial Narrow" pitchFamily="34" charset="0"/>
            </a:endParaRPr>
          </a:p>
        </p:txBody>
      </p:sp>
      <p:sp>
        <p:nvSpPr>
          <p:cNvPr id="769141" name="Rectangle 117"/>
          <p:cNvSpPr>
            <a:spLocks noChangeArrowheads="1"/>
          </p:cNvSpPr>
          <p:nvPr/>
        </p:nvSpPr>
        <p:spPr bwMode="auto">
          <a:xfrm rot="16200000">
            <a:off x="5649120" y="4174331"/>
            <a:ext cx="436562" cy="136525"/>
          </a:xfrm>
          <a:prstGeom prst="rect">
            <a:avLst/>
          </a:prstGeom>
          <a:noFill/>
          <a:ln w="9525">
            <a:noFill/>
            <a:miter lim="800000"/>
            <a:headEnd/>
            <a:tailEnd/>
          </a:ln>
        </p:spPr>
        <p:txBody>
          <a:bodyPr wrap="none" lIns="0" tIns="0" rIns="0" bIns="0">
            <a:spAutoFit/>
          </a:bodyPr>
          <a:lstStyle/>
          <a:p>
            <a:r>
              <a:rPr lang="en-US" altLang="ko-KR" sz="900">
                <a:solidFill>
                  <a:srgbClr val="000000"/>
                </a:solidFill>
                <a:latin typeface="Arial Narrow" pitchFamily="34" charset="0"/>
              </a:rPr>
              <a:t>Indonesia</a:t>
            </a:r>
            <a:endParaRPr lang="en-US" altLang="ko-KR" sz="3200">
              <a:latin typeface="Arial Narrow" pitchFamily="34" charset="0"/>
            </a:endParaRPr>
          </a:p>
        </p:txBody>
      </p:sp>
      <p:sp>
        <p:nvSpPr>
          <p:cNvPr id="769142" name="Rectangle 118"/>
          <p:cNvSpPr>
            <a:spLocks noChangeArrowheads="1"/>
          </p:cNvSpPr>
          <p:nvPr/>
        </p:nvSpPr>
        <p:spPr bwMode="auto">
          <a:xfrm rot="16200000">
            <a:off x="5882482" y="4063206"/>
            <a:ext cx="255588"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Brazil</a:t>
            </a:r>
            <a:endParaRPr lang="en-US" altLang="ko-KR" sz="3200">
              <a:latin typeface="Arial Narrow" pitchFamily="34" charset="0"/>
            </a:endParaRPr>
          </a:p>
        </p:txBody>
      </p:sp>
      <p:sp>
        <p:nvSpPr>
          <p:cNvPr id="769143" name="Rectangle 119"/>
          <p:cNvSpPr>
            <a:spLocks noChangeArrowheads="1"/>
          </p:cNvSpPr>
          <p:nvPr/>
        </p:nvSpPr>
        <p:spPr bwMode="auto">
          <a:xfrm rot="16200000">
            <a:off x="5955506" y="4128294"/>
            <a:ext cx="385763"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Pakistan</a:t>
            </a:r>
            <a:endParaRPr lang="en-US" altLang="ko-KR" sz="3200">
              <a:latin typeface="Arial Narrow" pitchFamily="34" charset="0"/>
            </a:endParaRPr>
          </a:p>
        </p:txBody>
      </p:sp>
      <p:sp>
        <p:nvSpPr>
          <p:cNvPr id="769144" name="Rectangle 120"/>
          <p:cNvSpPr>
            <a:spLocks noChangeArrowheads="1"/>
          </p:cNvSpPr>
          <p:nvPr/>
        </p:nvSpPr>
        <p:spPr bwMode="auto">
          <a:xfrm rot="16200000">
            <a:off x="6091238" y="4130675"/>
            <a:ext cx="390525"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Morocco</a:t>
            </a:r>
            <a:endParaRPr lang="en-US" altLang="ko-KR" sz="3200">
              <a:latin typeface="Arial Narrow" pitchFamily="34" charset="0"/>
            </a:endParaRPr>
          </a:p>
        </p:txBody>
      </p:sp>
      <p:sp>
        <p:nvSpPr>
          <p:cNvPr id="769145" name="Rectangle 121"/>
          <p:cNvSpPr>
            <a:spLocks noChangeArrowheads="1"/>
          </p:cNvSpPr>
          <p:nvPr/>
        </p:nvSpPr>
        <p:spPr bwMode="auto">
          <a:xfrm rot="16200000">
            <a:off x="6155532" y="4190206"/>
            <a:ext cx="531812" cy="136525"/>
          </a:xfrm>
          <a:prstGeom prst="rect">
            <a:avLst/>
          </a:prstGeom>
          <a:noFill/>
          <a:ln w="9525">
            <a:noFill/>
            <a:miter lim="800000"/>
            <a:headEnd/>
            <a:tailEnd/>
          </a:ln>
        </p:spPr>
        <p:txBody>
          <a:bodyPr wrap="none" lIns="0" tIns="0" rIns="0" bIns="0">
            <a:spAutoFit/>
          </a:bodyPr>
          <a:lstStyle/>
          <a:p>
            <a:r>
              <a:rPr lang="en-US" altLang="ko-KR" sz="900">
                <a:solidFill>
                  <a:srgbClr val="000000"/>
                </a:solidFill>
                <a:latin typeface="Arial Narrow" pitchFamily="34" charset="0"/>
              </a:rPr>
              <a:t>Bangladesh</a:t>
            </a:r>
            <a:endParaRPr lang="en-US" altLang="ko-KR" sz="3200">
              <a:latin typeface="Arial Narrow" pitchFamily="34" charset="0"/>
            </a:endParaRPr>
          </a:p>
        </p:txBody>
      </p:sp>
      <p:sp>
        <p:nvSpPr>
          <p:cNvPr id="769146" name="Rectangle 122"/>
          <p:cNvSpPr>
            <a:spLocks noChangeArrowheads="1"/>
          </p:cNvSpPr>
          <p:nvPr/>
        </p:nvSpPr>
        <p:spPr bwMode="auto">
          <a:xfrm rot="16200000">
            <a:off x="6376194" y="4125119"/>
            <a:ext cx="379413"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Portugal</a:t>
            </a:r>
            <a:endParaRPr lang="en-US" altLang="ko-KR" sz="3200">
              <a:latin typeface="Arial Narrow" pitchFamily="34" charset="0"/>
            </a:endParaRPr>
          </a:p>
        </p:txBody>
      </p:sp>
      <p:sp>
        <p:nvSpPr>
          <p:cNvPr id="769147" name="Rectangle 123"/>
          <p:cNvSpPr>
            <a:spLocks noChangeArrowheads="1"/>
          </p:cNvSpPr>
          <p:nvPr/>
        </p:nvSpPr>
        <p:spPr bwMode="auto">
          <a:xfrm rot="16200000">
            <a:off x="6546850" y="4089400"/>
            <a:ext cx="307975"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Russia</a:t>
            </a:r>
            <a:endParaRPr lang="en-US" altLang="ko-KR" sz="3200">
              <a:latin typeface="Arial Narrow" pitchFamily="34" charset="0"/>
            </a:endParaRPr>
          </a:p>
        </p:txBody>
      </p:sp>
      <p:sp>
        <p:nvSpPr>
          <p:cNvPr id="769148" name="Rectangle 124"/>
          <p:cNvSpPr>
            <a:spLocks noChangeArrowheads="1"/>
          </p:cNvSpPr>
          <p:nvPr/>
        </p:nvSpPr>
        <p:spPr bwMode="auto">
          <a:xfrm rot="16200000">
            <a:off x="6711951" y="4065587"/>
            <a:ext cx="260350"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Egypt</a:t>
            </a:r>
            <a:endParaRPr lang="en-US" altLang="ko-KR" sz="3200">
              <a:latin typeface="Arial Narrow" pitchFamily="34" charset="0"/>
            </a:endParaRPr>
          </a:p>
        </p:txBody>
      </p:sp>
      <p:sp>
        <p:nvSpPr>
          <p:cNvPr id="769149" name="Rectangle 125"/>
          <p:cNvSpPr>
            <a:spLocks noChangeArrowheads="1"/>
          </p:cNvSpPr>
          <p:nvPr/>
        </p:nvSpPr>
        <p:spPr bwMode="auto">
          <a:xfrm rot="16200000">
            <a:off x="6827838" y="4089400"/>
            <a:ext cx="307975"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Turkey</a:t>
            </a:r>
            <a:endParaRPr lang="en-US" altLang="ko-KR" sz="3200">
              <a:latin typeface="Arial Narrow" pitchFamily="34" charset="0"/>
            </a:endParaRPr>
          </a:p>
        </p:txBody>
      </p:sp>
      <p:sp>
        <p:nvSpPr>
          <p:cNvPr id="769150" name="Rectangle 126"/>
          <p:cNvSpPr>
            <a:spLocks noChangeArrowheads="1"/>
          </p:cNvSpPr>
          <p:nvPr/>
        </p:nvSpPr>
        <p:spPr bwMode="auto">
          <a:xfrm rot="16200000">
            <a:off x="6953251" y="4094162"/>
            <a:ext cx="317500"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Nigeria</a:t>
            </a:r>
            <a:endParaRPr lang="en-US" altLang="ko-KR" sz="3200">
              <a:latin typeface="Arial Narrow" pitchFamily="34" charset="0"/>
            </a:endParaRPr>
          </a:p>
        </p:txBody>
      </p:sp>
      <p:sp>
        <p:nvSpPr>
          <p:cNvPr id="769151" name="Rectangle 127"/>
          <p:cNvSpPr>
            <a:spLocks noChangeArrowheads="1"/>
          </p:cNvSpPr>
          <p:nvPr/>
        </p:nvSpPr>
        <p:spPr bwMode="auto">
          <a:xfrm rot="16200000">
            <a:off x="7104063" y="4078287"/>
            <a:ext cx="285750"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Serbia</a:t>
            </a:r>
            <a:endParaRPr lang="en-US" altLang="ko-KR" sz="3200">
              <a:latin typeface="Arial Narrow" pitchFamily="34" charset="0"/>
            </a:endParaRPr>
          </a:p>
        </p:txBody>
      </p:sp>
      <p:sp>
        <p:nvSpPr>
          <p:cNvPr id="769152" name="Rectangle 128"/>
          <p:cNvSpPr>
            <a:spLocks noChangeArrowheads="1"/>
          </p:cNvSpPr>
          <p:nvPr/>
        </p:nvSpPr>
        <p:spPr bwMode="auto">
          <a:xfrm rot="16200000">
            <a:off x="7173913" y="4148137"/>
            <a:ext cx="425450"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Columbia</a:t>
            </a:r>
            <a:endParaRPr lang="en-US" altLang="ko-KR" sz="3200">
              <a:latin typeface="Arial Narrow" pitchFamily="34" charset="0"/>
            </a:endParaRPr>
          </a:p>
        </p:txBody>
      </p:sp>
      <p:sp>
        <p:nvSpPr>
          <p:cNvPr id="769153" name="Rectangle 129"/>
          <p:cNvSpPr>
            <a:spLocks noChangeArrowheads="1"/>
          </p:cNvSpPr>
          <p:nvPr/>
        </p:nvSpPr>
        <p:spPr bwMode="auto">
          <a:xfrm rot="16200000">
            <a:off x="7168357" y="4288631"/>
            <a:ext cx="706438"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Dominican Rep.</a:t>
            </a:r>
            <a:endParaRPr lang="en-US" altLang="ko-KR" sz="3200">
              <a:latin typeface="Arial Narrow" pitchFamily="34" charset="0"/>
            </a:endParaRPr>
          </a:p>
        </p:txBody>
      </p:sp>
      <p:sp>
        <p:nvSpPr>
          <p:cNvPr id="769154" name="Rectangle 130"/>
          <p:cNvSpPr>
            <a:spLocks noChangeArrowheads="1"/>
          </p:cNvSpPr>
          <p:nvPr/>
        </p:nvSpPr>
        <p:spPr bwMode="auto">
          <a:xfrm rot="16200000">
            <a:off x="7410451" y="4189412"/>
            <a:ext cx="508000"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El Salvador</a:t>
            </a:r>
            <a:endParaRPr lang="en-US" altLang="ko-KR" sz="3200">
              <a:latin typeface="Arial Narrow" pitchFamily="34" charset="0"/>
            </a:endParaRPr>
          </a:p>
        </p:txBody>
      </p:sp>
      <p:sp>
        <p:nvSpPr>
          <p:cNvPr id="769155" name="Rectangle 131"/>
          <p:cNvSpPr>
            <a:spLocks noChangeArrowheads="1"/>
          </p:cNvSpPr>
          <p:nvPr/>
        </p:nvSpPr>
        <p:spPr bwMode="auto">
          <a:xfrm rot="16200000">
            <a:off x="7650957" y="4091781"/>
            <a:ext cx="312738"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Jordan</a:t>
            </a:r>
            <a:endParaRPr lang="en-US" altLang="ko-KR" sz="3200">
              <a:latin typeface="Arial Narrow" pitchFamily="34" charset="0"/>
            </a:endParaRPr>
          </a:p>
        </p:txBody>
      </p:sp>
      <p:sp>
        <p:nvSpPr>
          <p:cNvPr id="769156" name="Rectangle 132"/>
          <p:cNvSpPr>
            <a:spLocks noChangeArrowheads="1"/>
          </p:cNvSpPr>
          <p:nvPr/>
        </p:nvSpPr>
        <p:spPr bwMode="auto">
          <a:xfrm rot="16200000">
            <a:off x="7731919" y="4145756"/>
            <a:ext cx="420688"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Sri Lanka</a:t>
            </a:r>
            <a:endParaRPr lang="en-US" altLang="ko-KR" sz="3200">
              <a:latin typeface="Arial Narrow" pitchFamily="34" charset="0"/>
            </a:endParaRPr>
          </a:p>
        </p:txBody>
      </p:sp>
      <p:sp>
        <p:nvSpPr>
          <p:cNvPr id="769157" name="Rectangle 133"/>
          <p:cNvSpPr>
            <a:spLocks noChangeArrowheads="1"/>
          </p:cNvSpPr>
          <p:nvPr/>
        </p:nvSpPr>
        <p:spPr bwMode="auto">
          <a:xfrm rot="16200000">
            <a:off x="7885113" y="4130675"/>
            <a:ext cx="390525"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Malaysia</a:t>
            </a:r>
            <a:endParaRPr lang="en-US" altLang="ko-KR" sz="3200">
              <a:latin typeface="Arial Narrow" pitchFamily="34" charset="0"/>
            </a:endParaRPr>
          </a:p>
        </p:txBody>
      </p:sp>
      <p:sp>
        <p:nvSpPr>
          <p:cNvPr id="769158" name="Rectangle 134"/>
          <p:cNvSpPr>
            <a:spLocks noChangeArrowheads="1"/>
          </p:cNvSpPr>
          <p:nvPr/>
        </p:nvSpPr>
        <p:spPr bwMode="auto">
          <a:xfrm rot="16200000">
            <a:off x="8047832" y="4107656"/>
            <a:ext cx="344488"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Ukraine</a:t>
            </a:r>
            <a:endParaRPr lang="en-US" altLang="ko-KR" sz="3200">
              <a:latin typeface="Arial Narrow" pitchFamily="34" charset="0"/>
            </a:endParaRPr>
          </a:p>
        </p:txBody>
      </p:sp>
      <p:sp>
        <p:nvSpPr>
          <p:cNvPr id="769159" name="Rectangle 135"/>
          <p:cNvSpPr>
            <a:spLocks noChangeArrowheads="1"/>
          </p:cNvSpPr>
          <p:nvPr/>
        </p:nvSpPr>
        <p:spPr bwMode="auto">
          <a:xfrm rot="16200000">
            <a:off x="8129588" y="4162425"/>
            <a:ext cx="454025" cy="136525"/>
          </a:xfrm>
          <a:prstGeom prst="rect">
            <a:avLst/>
          </a:prstGeom>
          <a:noFill/>
          <a:ln w="9525">
            <a:noFill/>
            <a:miter lim="800000"/>
            <a:headEnd/>
            <a:tailEnd/>
          </a:ln>
        </p:spPr>
        <p:txBody>
          <a:bodyPr wrap="none" lIns="0" tIns="0" rIns="0" bIns="0">
            <a:spAutoFit/>
          </a:bodyPr>
          <a:lstStyle/>
          <a:p>
            <a:pPr algn="r"/>
            <a:r>
              <a:rPr lang="en-US" altLang="ko-KR" sz="900">
                <a:solidFill>
                  <a:srgbClr val="000000"/>
                </a:solidFill>
                <a:latin typeface="Arial Narrow" pitchFamily="34" charset="0"/>
              </a:rPr>
              <a:t>Nicaragua</a:t>
            </a:r>
            <a:endParaRPr lang="en-US" altLang="ko-KR" sz="3200">
              <a:latin typeface="Arial Narrow" pitchFamily="34" charset="0"/>
            </a:endParaRPr>
          </a:p>
        </p:txBody>
      </p:sp>
      <p:sp>
        <p:nvSpPr>
          <p:cNvPr id="769160" name="Rectangle 136"/>
          <p:cNvSpPr>
            <a:spLocks noChangeArrowheads="1"/>
          </p:cNvSpPr>
          <p:nvPr/>
        </p:nvSpPr>
        <p:spPr bwMode="auto">
          <a:xfrm rot="16200000">
            <a:off x="4494213" y="2806700"/>
            <a:ext cx="692150" cy="152400"/>
          </a:xfrm>
          <a:prstGeom prst="rect">
            <a:avLst/>
          </a:prstGeom>
          <a:noFill/>
          <a:ln w="9525">
            <a:noFill/>
            <a:miter lim="800000"/>
            <a:headEnd/>
            <a:tailEnd/>
          </a:ln>
        </p:spPr>
        <p:txBody>
          <a:bodyPr wrap="none" lIns="0" tIns="0" rIns="0" bIns="0">
            <a:spAutoFit/>
          </a:bodyPr>
          <a:lstStyle/>
          <a:p>
            <a:r>
              <a:rPr lang="en-US" altLang="ko-KR" sz="1000">
                <a:solidFill>
                  <a:srgbClr val="000000"/>
                </a:solidFill>
                <a:latin typeface="Arial Narrow" pitchFamily="34" charset="0"/>
              </a:rPr>
              <a:t>% Penetration</a:t>
            </a:r>
            <a:endParaRPr lang="en-US" altLang="ko-KR" sz="2800">
              <a:latin typeface="Arial Narrow" pitchFamily="34" charset="0"/>
            </a:endParaRPr>
          </a:p>
        </p:txBody>
      </p:sp>
      <p:grpSp>
        <p:nvGrpSpPr>
          <p:cNvPr id="769186" name="Group 162"/>
          <p:cNvGrpSpPr>
            <a:grpSpLocks/>
          </p:cNvGrpSpPr>
          <p:nvPr/>
        </p:nvGrpSpPr>
        <p:grpSpPr bwMode="auto">
          <a:xfrm>
            <a:off x="5299075" y="1771650"/>
            <a:ext cx="1304925" cy="244475"/>
            <a:chOff x="612" y="1222"/>
            <a:chExt cx="822" cy="154"/>
          </a:xfrm>
        </p:grpSpPr>
        <p:sp>
          <p:nvSpPr>
            <p:cNvPr id="769180" name="Rectangle 156"/>
            <p:cNvSpPr>
              <a:spLocks noChangeAspect="1" noChangeArrowheads="1"/>
            </p:cNvSpPr>
            <p:nvPr/>
          </p:nvSpPr>
          <p:spPr bwMode="auto">
            <a:xfrm>
              <a:off x="612" y="1281"/>
              <a:ext cx="161" cy="44"/>
            </a:xfrm>
            <a:prstGeom prst="rect">
              <a:avLst/>
            </a:prstGeom>
            <a:solidFill>
              <a:srgbClr val="006600"/>
            </a:solidFill>
            <a:ln w="9525">
              <a:solidFill>
                <a:schemeClr val="tx1"/>
              </a:solidFill>
              <a:miter lim="800000"/>
              <a:headEnd/>
              <a:tailEnd/>
            </a:ln>
            <a:effectLst/>
          </p:spPr>
          <p:txBody>
            <a:bodyPr wrap="none" anchor="ctr"/>
            <a:lstStyle/>
            <a:p>
              <a:endParaRPr lang="en-US"/>
            </a:p>
          </p:txBody>
        </p:sp>
        <p:sp>
          <p:nvSpPr>
            <p:cNvPr id="769181" name="Text Box 157"/>
            <p:cNvSpPr txBox="1">
              <a:spLocks noChangeAspect="1" noChangeArrowheads="1"/>
            </p:cNvSpPr>
            <p:nvPr/>
          </p:nvSpPr>
          <p:spPr bwMode="auto">
            <a:xfrm>
              <a:off x="733" y="1222"/>
              <a:ext cx="701" cy="154"/>
            </a:xfrm>
            <a:prstGeom prst="rect">
              <a:avLst/>
            </a:prstGeom>
            <a:noFill/>
            <a:ln w="9525">
              <a:noFill/>
              <a:miter lim="800000"/>
              <a:headEnd/>
              <a:tailEnd/>
            </a:ln>
            <a:effectLst/>
          </p:spPr>
          <p:txBody>
            <a:bodyPr wrap="none">
              <a:spAutoFit/>
            </a:bodyPr>
            <a:lstStyle/>
            <a:p>
              <a:pPr latinLnBrk="0"/>
              <a:r>
                <a:rPr kumimoji="0" lang="en-GB" altLang="ko-KR" sz="1000">
                  <a:solidFill>
                    <a:schemeClr val="tx2"/>
                  </a:solidFill>
                  <a:latin typeface="Arial Narrow" pitchFamily="34" charset="0"/>
                </a:rPr>
                <a:t>Mobile Penetration</a:t>
              </a:r>
            </a:p>
          </p:txBody>
        </p:sp>
      </p:grpSp>
      <p:grpSp>
        <p:nvGrpSpPr>
          <p:cNvPr id="769185" name="Group 161"/>
          <p:cNvGrpSpPr>
            <a:grpSpLocks/>
          </p:cNvGrpSpPr>
          <p:nvPr/>
        </p:nvGrpSpPr>
        <p:grpSpPr bwMode="auto">
          <a:xfrm>
            <a:off x="6811963" y="1773238"/>
            <a:ext cx="1516062" cy="244475"/>
            <a:chOff x="1565" y="1223"/>
            <a:chExt cx="955" cy="154"/>
          </a:xfrm>
        </p:grpSpPr>
        <p:sp>
          <p:nvSpPr>
            <p:cNvPr id="769183" name="Text Box 159"/>
            <p:cNvSpPr txBox="1">
              <a:spLocks noChangeAspect="1" noChangeArrowheads="1"/>
            </p:cNvSpPr>
            <p:nvPr/>
          </p:nvSpPr>
          <p:spPr bwMode="auto">
            <a:xfrm>
              <a:off x="1696" y="1223"/>
              <a:ext cx="824" cy="154"/>
            </a:xfrm>
            <a:prstGeom prst="rect">
              <a:avLst/>
            </a:prstGeom>
            <a:noFill/>
            <a:ln w="9525">
              <a:noFill/>
              <a:miter lim="800000"/>
              <a:headEnd/>
              <a:tailEnd/>
            </a:ln>
            <a:effectLst/>
          </p:spPr>
          <p:txBody>
            <a:bodyPr wrap="none">
              <a:spAutoFit/>
            </a:bodyPr>
            <a:lstStyle/>
            <a:p>
              <a:pPr latinLnBrk="0"/>
              <a:r>
                <a:rPr kumimoji="0" lang="en-GB" altLang="ko-KR" sz="1000">
                  <a:solidFill>
                    <a:schemeClr val="tx2"/>
                  </a:solidFill>
                  <a:latin typeface="Arial Narrow" pitchFamily="34" charset="0"/>
                </a:rPr>
                <a:t>Debit Card Penetration</a:t>
              </a:r>
            </a:p>
          </p:txBody>
        </p:sp>
        <p:sp>
          <p:nvSpPr>
            <p:cNvPr id="769184" name="Rectangle 160"/>
            <p:cNvSpPr>
              <a:spLocks noChangeAspect="1" noChangeArrowheads="1"/>
            </p:cNvSpPr>
            <p:nvPr/>
          </p:nvSpPr>
          <p:spPr bwMode="auto">
            <a:xfrm>
              <a:off x="1565" y="1281"/>
              <a:ext cx="161" cy="44"/>
            </a:xfrm>
            <a:prstGeom prst="rect">
              <a:avLst/>
            </a:prstGeom>
            <a:solidFill>
              <a:srgbClr val="FF6600"/>
            </a:solidFill>
            <a:ln w="9525">
              <a:solidFill>
                <a:schemeClr val="tx1"/>
              </a:solidFill>
              <a:miter lim="800000"/>
              <a:headEnd/>
              <a:tailEnd/>
            </a:ln>
            <a:effectLst/>
          </p:spPr>
          <p:txBody>
            <a:bodyPr wrap="none" anchor="ctr"/>
            <a:lstStyle/>
            <a:p>
              <a:endParaRPr lang="en-US"/>
            </a:p>
          </p:txBody>
        </p:sp>
      </p:grpSp>
      <p:sp>
        <p:nvSpPr>
          <p:cNvPr id="769092" name="Rectangle 68"/>
          <p:cNvSpPr>
            <a:spLocks noChangeArrowheads="1"/>
          </p:cNvSpPr>
          <p:nvPr/>
        </p:nvSpPr>
        <p:spPr bwMode="auto">
          <a:xfrm>
            <a:off x="8386763" y="3505200"/>
            <a:ext cx="30162" cy="427038"/>
          </a:xfrm>
          <a:prstGeom prst="rect">
            <a:avLst/>
          </a:prstGeom>
          <a:solidFill>
            <a:srgbClr val="006600"/>
          </a:solidFill>
          <a:ln w="3175">
            <a:solidFill>
              <a:srgbClr val="000000"/>
            </a:solidFill>
            <a:miter lim="800000"/>
            <a:headEnd/>
            <a:tailEnd/>
          </a:ln>
        </p:spPr>
        <p:txBody>
          <a:bodyPr/>
          <a:lstStyle/>
          <a:p>
            <a:endParaRPr lang="en-US"/>
          </a:p>
        </p:txBody>
      </p:sp>
      <p:sp>
        <p:nvSpPr>
          <p:cNvPr id="769127" name="Line 103"/>
          <p:cNvSpPr>
            <a:spLocks noChangeShapeType="1"/>
          </p:cNvSpPr>
          <p:nvPr/>
        </p:nvSpPr>
        <p:spPr bwMode="auto">
          <a:xfrm flipV="1">
            <a:off x="8439150" y="3932238"/>
            <a:ext cx="1588" cy="25400"/>
          </a:xfrm>
          <a:prstGeom prst="line">
            <a:avLst/>
          </a:prstGeom>
          <a:noFill/>
          <a:ln w="0">
            <a:solidFill>
              <a:srgbClr val="000000"/>
            </a:solidFill>
            <a:round/>
            <a:headEnd/>
            <a:tailEnd/>
          </a:ln>
        </p:spPr>
        <p:txBody>
          <a:bodyPr/>
          <a:lstStyle/>
          <a:p>
            <a:endParaRPr lang="en-US"/>
          </a:p>
        </p:txBody>
      </p:sp>
      <p:sp>
        <p:nvSpPr>
          <p:cNvPr id="769198" name="Text Box 174"/>
          <p:cNvSpPr txBox="1">
            <a:spLocks noChangeArrowheads="1"/>
          </p:cNvSpPr>
          <p:nvPr/>
        </p:nvSpPr>
        <p:spPr bwMode="auto">
          <a:xfrm>
            <a:off x="4572000" y="6354763"/>
            <a:ext cx="4062413" cy="242887"/>
          </a:xfrm>
          <a:prstGeom prst="rect">
            <a:avLst/>
          </a:prstGeom>
          <a:noFill/>
          <a:ln w="9525" algn="ctr">
            <a:noFill/>
            <a:miter lim="800000"/>
            <a:headEnd/>
            <a:tailEnd/>
          </a:ln>
          <a:effectLst/>
        </p:spPr>
        <p:txBody>
          <a:bodyPr>
            <a:spAutoFit/>
          </a:bodyPr>
          <a:lstStyle/>
          <a:p>
            <a:pPr marL="92075" indent="-92075" latinLnBrk="0"/>
            <a:r>
              <a:rPr kumimoji="0" lang="en-GB" altLang="ko-KR" sz="1000">
                <a:latin typeface="Arial Narrow" pitchFamily="34" charset="0"/>
                <a:ea typeface="HY견고딕" pitchFamily="18" charset="-127"/>
                <a:cs typeface="Arial" pitchFamily="34" charset="0"/>
                <a:sym typeface="Wingdings 2" pitchFamily="18" charset="2"/>
              </a:rPr>
              <a:t> </a:t>
            </a:r>
            <a:r>
              <a:rPr kumimoji="0" lang="en-GB" altLang="ko-KR" sz="1000">
                <a:latin typeface="Arial Narrow" pitchFamily="34" charset="0"/>
                <a:ea typeface="HY견고딕" pitchFamily="18" charset="-127"/>
                <a:cs typeface="Arial" pitchFamily="34" charset="0"/>
              </a:rPr>
              <a:t>Sources: World Bank, BCG, CGAP, Market Intelligence</a:t>
            </a:r>
          </a:p>
        </p:txBody>
      </p:sp>
      <p:grpSp>
        <p:nvGrpSpPr>
          <p:cNvPr id="769217" name="Group 193"/>
          <p:cNvGrpSpPr>
            <a:grpSpLocks/>
          </p:cNvGrpSpPr>
          <p:nvPr/>
        </p:nvGrpSpPr>
        <p:grpSpPr bwMode="auto">
          <a:xfrm>
            <a:off x="4651375" y="4941888"/>
            <a:ext cx="3960813" cy="1295400"/>
            <a:chOff x="249" y="3249"/>
            <a:chExt cx="2495" cy="816"/>
          </a:xfrm>
        </p:grpSpPr>
        <p:sp>
          <p:nvSpPr>
            <p:cNvPr id="769192" name="AutoShape 168"/>
            <p:cNvSpPr>
              <a:spLocks noChangeArrowheads="1"/>
            </p:cNvSpPr>
            <p:nvPr/>
          </p:nvSpPr>
          <p:spPr bwMode="auto">
            <a:xfrm>
              <a:off x="249" y="3340"/>
              <a:ext cx="2495" cy="725"/>
            </a:xfrm>
            <a:prstGeom prst="roundRect">
              <a:avLst>
                <a:gd name="adj" fmla="val 5921"/>
              </a:avLst>
            </a:prstGeom>
            <a:solidFill>
              <a:srgbClr val="FFFFFF"/>
            </a:solidFill>
            <a:ln w="9525" algn="ctr">
              <a:solidFill>
                <a:srgbClr val="FF9900"/>
              </a:solidFill>
              <a:prstDash val="dash"/>
              <a:round/>
              <a:headEnd/>
              <a:tailEnd/>
            </a:ln>
            <a:effectLst/>
          </p:spPr>
          <p:txBody>
            <a:bodyPr anchor="ctr">
              <a:spAutoFit/>
            </a:bodyPr>
            <a:lstStyle/>
            <a:p>
              <a:endParaRPr lang="en-US"/>
            </a:p>
          </p:txBody>
        </p:sp>
        <p:sp>
          <p:nvSpPr>
            <p:cNvPr id="769195" name="AutoShape 171"/>
            <p:cNvSpPr>
              <a:spLocks noChangeArrowheads="1"/>
            </p:cNvSpPr>
            <p:nvPr/>
          </p:nvSpPr>
          <p:spPr bwMode="auto">
            <a:xfrm>
              <a:off x="748" y="3249"/>
              <a:ext cx="1542" cy="227"/>
            </a:xfrm>
            <a:prstGeom prst="roundRect">
              <a:avLst>
                <a:gd name="adj" fmla="val 50000"/>
              </a:avLst>
            </a:prstGeom>
            <a:gradFill rotWithShape="1">
              <a:gsLst>
                <a:gs pos="0">
                  <a:srgbClr val="FFCC66"/>
                </a:gs>
                <a:gs pos="100000">
                  <a:srgbClr val="FFCC66">
                    <a:gamma/>
                    <a:tint val="0"/>
                    <a:invGamma/>
                  </a:srgbClr>
                </a:gs>
              </a:gsLst>
              <a:lin ang="0" scaled="1"/>
            </a:gradFill>
            <a:ln w="28575" algn="ctr">
              <a:solidFill>
                <a:schemeClr val="bg1"/>
              </a:solidFill>
              <a:round/>
              <a:headEnd/>
              <a:tailEnd/>
            </a:ln>
            <a:effectLst>
              <a:prstShdw prst="shdw17" dist="17961" dir="2700000">
                <a:schemeClr val="bg1">
                  <a:gamma/>
                  <a:shade val="60000"/>
                  <a:invGamma/>
                </a:schemeClr>
              </a:prstShdw>
            </a:effectLst>
          </p:spPr>
          <p:txBody>
            <a:bodyPr wrap="none" lIns="0" rIns="0" anchor="ctr"/>
            <a:lstStyle/>
            <a:p>
              <a:pPr algn="ctr" eaLnBrk="0" latinLnBrk="0" hangingPunct="0">
                <a:lnSpc>
                  <a:spcPct val="110000"/>
                </a:lnSpc>
              </a:pPr>
              <a:r>
                <a:rPr kumimoji="0" lang="en-US" altLang="ko-KR" sz="2000">
                  <a:latin typeface="Arial Narrow" pitchFamily="34" charset="0"/>
                  <a:ea typeface="산돌고딕B" pitchFamily="18" charset="-127"/>
                </a:rPr>
                <a:t>A matter of </a:t>
              </a:r>
              <a:r>
                <a:rPr kumimoji="0" lang="en-US" altLang="ko-KR" sz="2000">
                  <a:solidFill>
                    <a:srgbClr val="CC0000"/>
                  </a:solidFill>
                  <a:latin typeface="Arial Narrow" pitchFamily="34" charset="0"/>
                  <a:ea typeface="산돌고딕B" pitchFamily="18" charset="-127"/>
                </a:rPr>
                <a:t>access</a:t>
              </a:r>
            </a:p>
          </p:txBody>
        </p:sp>
        <p:sp>
          <p:nvSpPr>
            <p:cNvPr id="769199" name="Rectangle 175"/>
            <p:cNvSpPr>
              <a:spLocks noChangeArrowheads="1"/>
            </p:cNvSpPr>
            <p:nvPr/>
          </p:nvSpPr>
          <p:spPr bwMode="auto">
            <a:xfrm>
              <a:off x="340" y="3551"/>
              <a:ext cx="2268" cy="454"/>
            </a:xfrm>
            <a:prstGeom prst="rect">
              <a:avLst/>
            </a:prstGeom>
            <a:noFill/>
            <a:ln w="9525">
              <a:noFill/>
              <a:miter lim="800000"/>
              <a:headEnd/>
              <a:tailEnd/>
            </a:ln>
            <a:effectLst/>
          </p:spPr>
          <p:txBody>
            <a:bodyPr wrap="none" anchor="ctr"/>
            <a:lstStyle/>
            <a:p>
              <a:r>
                <a:rPr lang="en-GB" altLang="ko-KR" sz="1500">
                  <a:solidFill>
                    <a:srgbClr val="FF6600"/>
                  </a:solidFill>
                  <a:latin typeface="Arial Narrow" pitchFamily="34" charset="0"/>
                  <a:sym typeface="Wingdings 2" pitchFamily="18" charset="2"/>
                </a:rPr>
                <a:t></a:t>
              </a:r>
              <a:r>
                <a:rPr lang="en-GB" altLang="ko-KR" sz="1700">
                  <a:solidFill>
                    <a:srgbClr val="FF6600"/>
                  </a:solidFill>
                  <a:latin typeface="Arial Narrow" pitchFamily="34" charset="0"/>
                  <a:sym typeface="Wingdings 2" pitchFamily="18" charset="2"/>
                </a:rPr>
                <a:t> </a:t>
              </a:r>
              <a:r>
                <a:rPr lang="en-GB" altLang="ko-KR" sz="1700">
                  <a:solidFill>
                    <a:srgbClr val="FF6600"/>
                  </a:solidFill>
                  <a:latin typeface="Arial Narrow" pitchFamily="34" charset="0"/>
                </a:rPr>
                <a:t>Banks:</a:t>
              </a:r>
              <a:r>
                <a:rPr lang="en-GB" altLang="ko-KR" sz="1700">
                  <a:latin typeface="Arial Narrow" pitchFamily="34" charset="0"/>
                </a:rPr>
                <a:t>  </a:t>
              </a:r>
              <a:r>
                <a:rPr lang="en-GB" altLang="ko-KR" sz="1700">
                  <a:solidFill>
                    <a:srgbClr val="333333"/>
                  </a:solidFill>
                  <a:latin typeface="Arial Narrow" pitchFamily="34" charset="0"/>
                </a:rPr>
                <a:t>0.5M branches, 1M ATMs,</a:t>
              </a:r>
            </a:p>
            <a:p>
              <a:pPr>
                <a:lnSpc>
                  <a:spcPct val="90000"/>
                </a:lnSpc>
              </a:pPr>
              <a:r>
                <a:rPr lang="en-GB" altLang="ko-KR" sz="1700">
                  <a:solidFill>
                    <a:srgbClr val="333333"/>
                  </a:solidFill>
                  <a:latin typeface="Arial Narrow" pitchFamily="34" charset="0"/>
                </a:rPr>
                <a:t>                 1.4M deposits worldwide</a:t>
              </a:r>
            </a:p>
            <a:p>
              <a:pPr>
                <a:lnSpc>
                  <a:spcPct val="120000"/>
                </a:lnSpc>
              </a:pPr>
              <a:r>
                <a:rPr lang="en-GB" altLang="ko-KR" sz="1500">
                  <a:solidFill>
                    <a:srgbClr val="FF6600"/>
                  </a:solidFill>
                  <a:latin typeface="Arial Narrow" pitchFamily="34" charset="0"/>
                  <a:sym typeface="Wingdings 2" pitchFamily="18" charset="2"/>
                </a:rPr>
                <a:t></a:t>
              </a:r>
              <a:r>
                <a:rPr lang="en-GB" altLang="ko-KR" sz="1700">
                  <a:solidFill>
                    <a:srgbClr val="FF6600"/>
                  </a:solidFill>
                  <a:latin typeface="Arial Narrow" pitchFamily="34" charset="0"/>
                </a:rPr>
                <a:t> MNOs:</a:t>
              </a:r>
              <a:r>
                <a:rPr lang="en-GB" altLang="ko-KR" sz="1700">
                  <a:latin typeface="Arial Narrow" pitchFamily="34" charset="0"/>
                </a:rPr>
                <a:t>  </a:t>
              </a:r>
              <a:r>
                <a:rPr lang="en-GB" altLang="ko-KR" sz="1700">
                  <a:solidFill>
                    <a:srgbClr val="333333"/>
                  </a:solidFill>
                  <a:latin typeface="Arial Narrow" pitchFamily="34" charset="0"/>
                </a:rPr>
                <a:t>3 bn customers worldwide</a:t>
              </a:r>
              <a:endParaRPr lang="en-US" altLang="ko-KR" sz="1700">
                <a:solidFill>
                  <a:srgbClr val="333333"/>
                </a:solidFill>
                <a:latin typeface="Arial Narrow" pitchFamily="34" charset="0"/>
              </a:endParaRPr>
            </a:p>
          </p:txBody>
        </p:sp>
      </p:grpSp>
      <p:grpSp>
        <p:nvGrpSpPr>
          <p:cNvPr id="769234" name="Group 210"/>
          <p:cNvGrpSpPr>
            <a:grpSpLocks/>
          </p:cNvGrpSpPr>
          <p:nvPr/>
        </p:nvGrpSpPr>
        <p:grpSpPr bwMode="auto">
          <a:xfrm>
            <a:off x="0" y="0"/>
            <a:ext cx="9144000" cy="592138"/>
            <a:chOff x="0" y="0"/>
            <a:chExt cx="6515" cy="373"/>
          </a:xfrm>
        </p:grpSpPr>
        <p:pic>
          <p:nvPicPr>
            <p:cNvPr id="769232" name="Picture 208"/>
            <p:cNvPicPr>
              <a:picLocks noChangeAspect="1" noChangeArrowheads="1"/>
            </p:cNvPicPr>
            <p:nvPr/>
          </p:nvPicPr>
          <p:blipFill>
            <a:blip r:embed="rId6" cstate="print"/>
            <a:srcRect l="62575" r="2463"/>
            <a:stretch>
              <a:fillRect/>
            </a:stretch>
          </p:blipFill>
          <p:spPr bwMode="auto">
            <a:xfrm>
              <a:off x="4513" y="0"/>
              <a:ext cx="2002" cy="373"/>
            </a:xfrm>
            <a:prstGeom prst="rect">
              <a:avLst/>
            </a:prstGeom>
            <a:noFill/>
            <a:ln w="9525">
              <a:noFill/>
              <a:miter lim="800000"/>
              <a:headEnd/>
              <a:tailEnd/>
            </a:ln>
            <a:effectLst/>
          </p:spPr>
        </p:pic>
        <p:pic>
          <p:nvPicPr>
            <p:cNvPr id="769233" name="Picture 209"/>
            <p:cNvPicPr>
              <a:picLocks noChangeAspect="1" noChangeArrowheads="1"/>
            </p:cNvPicPr>
            <p:nvPr/>
          </p:nvPicPr>
          <p:blipFill>
            <a:blip r:embed="rId7" cstate="print"/>
            <a:srcRect r="7004"/>
            <a:stretch>
              <a:fillRect/>
            </a:stretch>
          </p:blipFill>
          <p:spPr bwMode="auto">
            <a:xfrm>
              <a:off x="0" y="0"/>
              <a:ext cx="4514" cy="373"/>
            </a:xfrm>
            <a:prstGeom prst="rect">
              <a:avLst/>
            </a:prstGeom>
            <a:noFill/>
            <a:ln w="9525">
              <a:noFill/>
              <a:miter lim="800000"/>
              <a:headEnd/>
              <a:tailEnd/>
            </a:ln>
            <a:effectLst/>
          </p:spPr>
        </p:pic>
      </p:grpSp>
    </p:spTree>
  </p:cSld>
  <p:clrMapOvr>
    <a:masterClrMapping/>
  </p:clrMapOvr>
  <p:transition>
    <p:zoom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64" name="Picture 4" descr="51_"/>
          <p:cNvPicPr>
            <a:picLocks noChangeAspect="1" noChangeArrowheads="1"/>
          </p:cNvPicPr>
          <p:nvPr/>
        </p:nvPicPr>
        <p:blipFill>
          <a:blip r:embed="rId3" cstate="print"/>
          <a:srcRect l="1962" t="14703" r="1163" b="2733"/>
          <a:stretch>
            <a:fillRect/>
          </a:stretch>
        </p:blipFill>
        <p:spPr bwMode="auto">
          <a:xfrm>
            <a:off x="0" y="1196975"/>
            <a:ext cx="9144000" cy="5661025"/>
          </a:xfrm>
          <a:prstGeom prst="rect">
            <a:avLst/>
          </a:prstGeom>
          <a:noFill/>
        </p:spPr>
      </p:pic>
      <p:sp>
        <p:nvSpPr>
          <p:cNvPr id="757772" name="Text Box 12"/>
          <p:cNvSpPr txBox="1">
            <a:spLocks noChangeArrowheads="1"/>
          </p:cNvSpPr>
          <p:nvPr/>
        </p:nvSpPr>
        <p:spPr bwMode="auto">
          <a:xfrm>
            <a:off x="250825" y="6394450"/>
            <a:ext cx="3887788" cy="274638"/>
          </a:xfrm>
          <a:prstGeom prst="rect">
            <a:avLst/>
          </a:prstGeom>
          <a:noFill/>
          <a:ln w="9525">
            <a:noFill/>
            <a:miter lim="800000"/>
            <a:headEnd/>
            <a:tailEnd/>
          </a:ln>
          <a:effectLst/>
        </p:spPr>
        <p:txBody>
          <a:bodyPr>
            <a:spAutoFit/>
          </a:bodyPr>
          <a:lstStyle/>
          <a:p>
            <a:pPr>
              <a:spcBef>
                <a:spcPct val="50000"/>
              </a:spcBef>
            </a:pPr>
            <a:r>
              <a:rPr kumimoji="0" lang="en-US" altLang="ko-KR" sz="1000">
                <a:latin typeface="Arial Narrow" pitchFamily="34" charset="0"/>
                <a:ea typeface="HY견고딕" pitchFamily="18" charset="-127"/>
                <a:cs typeface="Arial" pitchFamily="34" charset="0"/>
                <a:sym typeface="Wingdings 2" pitchFamily="18" charset="2"/>
              </a:rPr>
              <a:t> </a:t>
            </a:r>
            <a:r>
              <a:rPr kumimoji="0" lang="en-US" altLang="ko-KR" sz="1000">
                <a:latin typeface="Arial Narrow" pitchFamily="34" charset="0"/>
                <a:ea typeface="HY견고딕" pitchFamily="18" charset="-127"/>
                <a:cs typeface="Arial" pitchFamily="34" charset="0"/>
              </a:rPr>
              <a:t>Source :</a:t>
            </a:r>
            <a:r>
              <a:rPr lang="en-US" altLang="ko-KR" sz="1200">
                <a:latin typeface="Arial Narrow" pitchFamily="34" charset="0"/>
                <a:ea typeface="HY견고딕" pitchFamily="18" charset="-127"/>
                <a:cs typeface="Arial" pitchFamily="34" charset="0"/>
              </a:rPr>
              <a:t> </a:t>
            </a:r>
            <a:r>
              <a:rPr kumimoji="0" lang="en-US" altLang="ko-KR" sz="1000">
                <a:latin typeface="Arial Narrow" pitchFamily="34" charset="0"/>
                <a:ea typeface="HY견고딕" pitchFamily="18" charset="-127"/>
                <a:cs typeface="Arial" pitchFamily="34" charset="0"/>
              </a:rPr>
              <a:t>Goldfinger, Charles(96.8)</a:t>
            </a:r>
          </a:p>
        </p:txBody>
      </p:sp>
      <p:sp>
        <p:nvSpPr>
          <p:cNvPr id="757773" name="Text Box 13"/>
          <p:cNvSpPr txBox="1">
            <a:spLocks noChangeArrowheads="1"/>
          </p:cNvSpPr>
          <p:nvPr/>
        </p:nvSpPr>
        <p:spPr bwMode="auto">
          <a:xfrm>
            <a:off x="4716463" y="6365875"/>
            <a:ext cx="3600450" cy="320675"/>
          </a:xfrm>
          <a:prstGeom prst="rect">
            <a:avLst/>
          </a:prstGeom>
          <a:noFill/>
          <a:ln w="9525">
            <a:noFill/>
            <a:miter lim="800000"/>
            <a:headEnd/>
            <a:tailEnd/>
          </a:ln>
          <a:effectLst/>
        </p:spPr>
        <p:txBody>
          <a:bodyPr>
            <a:spAutoFit/>
          </a:bodyPr>
          <a:lstStyle/>
          <a:p>
            <a:pPr>
              <a:lnSpc>
                <a:spcPct val="60000"/>
              </a:lnSpc>
              <a:spcBef>
                <a:spcPct val="50000"/>
              </a:spcBef>
            </a:pPr>
            <a:r>
              <a:rPr kumimoji="0" lang="en-US" altLang="ko-KR" sz="1000">
                <a:latin typeface="Arial Narrow" pitchFamily="34" charset="0"/>
                <a:ea typeface="HY견고딕" pitchFamily="18" charset="-127"/>
                <a:cs typeface="Arial" pitchFamily="34" charset="0"/>
                <a:sym typeface="Wingdings 2" pitchFamily="18" charset="2"/>
              </a:rPr>
              <a:t> </a:t>
            </a:r>
            <a:r>
              <a:rPr kumimoji="0" lang="en-US" altLang="ko-KR" sz="1000">
                <a:latin typeface="Arial Narrow" pitchFamily="34" charset="0"/>
                <a:ea typeface="HY견고딕" pitchFamily="18" charset="-127"/>
                <a:cs typeface="Arial" pitchFamily="34" charset="0"/>
              </a:rPr>
              <a:t>Source : Current  e Finance Development &amp; Main Issues  </a:t>
            </a:r>
          </a:p>
          <a:p>
            <a:pPr>
              <a:lnSpc>
                <a:spcPct val="40000"/>
              </a:lnSpc>
              <a:spcBef>
                <a:spcPct val="50000"/>
              </a:spcBef>
            </a:pPr>
            <a:r>
              <a:rPr kumimoji="0" lang="en-US" altLang="ko-KR" sz="1000">
                <a:latin typeface="Arial Narrow" pitchFamily="34" charset="0"/>
                <a:ea typeface="HY견고딕" pitchFamily="18" charset="-127"/>
                <a:cs typeface="Arial" pitchFamily="34" charset="0"/>
              </a:rPr>
              <a:t>( Korea Finance   Research Center 2006)</a:t>
            </a:r>
          </a:p>
        </p:txBody>
      </p:sp>
      <p:grpSp>
        <p:nvGrpSpPr>
          <p:cNvPr id="757880" name="Group 120"/>
          <p:cNvGrpSpPr>
            <a:grpSpLocks/>
          </p:cNvGrpSpPr>
          <p:nvPr/>
        </p:nvGrpSpPr>
        <p:grpSpPr bwMode="auto">
          <a:xfrm>
            <a:off x="250825" y="1196975"/>
            <a:ext cx="4321175" cy="5661025"/>
            <a:chOff x="158" y="754"/>
            <a:chExt cx="2722" cy="3566"/>
          </a:xfrm>
        </p:grpSpPr>
        <p:grpSp>
          <p:nvGrpSpPr>
            <p:cNvPr id="757878" name="Group 118"/>
            <p:cNvGrpSpPr>
              <a:grpSpLocks/>
            </p:cNvGrpSpPr>
            <p:nvPr/>
          </p:nvGrpSpPr>
          <p:grpSpPr bwMode="auto">
            <a:xfrm>
              <a:off x="158" y="754"/>
              <a:ext cx="2722" cy="3566"/>
              <a:chOff x="158" y="754"/>
              <a:chExt cx="2722" cy="3566"/>
            </a:xfrm>
          </p:grpSpPr>
          <p:grpSp>
            <p:nvGrpSpPr>
              <p:cNvPr id="757874" name="Group 114"/>
              <p:cNvGrpSpPr>
                <a:grpSpLocks/>
              </p:cNvGrpSpPr>
              <p:nvPr/>
            </p:nvGrpSpPr>
            <p:grpSpPr bwMode="auto">
              <a:xfrm>
                <a:off x="158" y="754"/>
                <a:ext cx="2722" cy="3566"/>
                <a:chOff x="158" y="754"/>
                <a:chExt cx="2722" cy="3566"/>
              </a:xfrm>
            </p:grpSpPr>
            <p:pic>
              <p:nvPicPr>
                <p:cNvPr id="757765" name="Picture 5" descr="2008-0324-5"/>
                <p:cNvPicPr>
                  <a:picLocks noChangeAspect="1" noChangeArrowheads="1"/>
                </p:cNvPicPr>
                <p:nvPr/>
              </p:nvPicPr>
              <p:blipFill>
                <a:blip r:embed="rId4" cstate="print"/>
                <a:srcRect/>
                <a:stretch>
                  <a:fillRect/>
                </a:stretch>
              </p:blipFill>
              <p:spPr bwMode="auto">
                <a:xfrm>
                  <a:off x="203" y="754"/>
                  <a:ext cx="2632" cy="3566"/>
                </a:xfrm>
                <a:prstGeom prst="rect">
                  <a:avLst/>
                </a:prstGeom>
                <a:noFill/>
              </p:spPr>
            </p:pic>
            <p:pic>
              <p:nvPicPr>
                <p:cNvPr id="757870" name="Picture 110" descr="2008-0324-57"/>
                <p:cNvPicPr>
                  <a:picLocks noChangeAspect="1" noChangeArrowheads="1"/>
                </p:cNvPicPr>
                <p:nvPr/>
              </p:nvPicPr>
              <p:blipFill>
                <a:blip r:embed="rId5" cstate="print">
                  <a:grayscl/>
                </a:blip>
                <a:srcRect l="2744" t="24791" r="50000" b="11157"/>
                <a:stretch>
                  <a:fillRect/>
                </a:stretch>
              </p:blipFill>
              <p:spPr bwMode="auto">
                <a:xfrm>
                  <a:off x="158" y="1071"/>
                  <a:ext cx="2722" cy="2767"/>
                </a:xfrm>
                <a:prstGeom prst="rect">
                  <a:avLst/>
                </a:prstGeom>
                <a:noFill/>
              </p:spPr>
            </p:pic>
            <p:sp>
              <p:nvSpPr>
                <p:cNvPr id="757802" name="Line 42"/>
                <p:cNvSpPr>
                  <a:spLocks noChangeShapeType="1"/>
                </p:cNvSpPr>
                <p:nvPr/>
              </p:nvSpPr>
              <p:spPr bwMode="auto">
                <a:xfrm flipV="1">
                  <a:off x="1159" y="1389"/>
                  <a:ext cx="0" cy="2142"/>
                </a:xfrm>
                <a:prstGeom prst="line">
                  <a:avLst/>
                </a:prstGeom>
                <a:noFill/>
                <a:ln w="6350">
                  <a:solidFill>
                    <a:srgbClr val="C0C0C0"/>
                  </a:solidFill>
                  <a:round/>
                  <a:headEnd/>
                  <a:tailEnd/>
                </a:ln>
                <a:effectLst/>
              </p:spPr>
              <p:txBody>
                <a:bodyPr/>
                <a:lstStyle/>
                <a:p>
                  <a:endParaRPr lang="en-US"/>
                </a:p>
              </p:txBody>
            </p:sp>
            <p:sp>
              <p:nvSpPr>
                <p:cNvPr id="757803" name="Line 43"/>
                <p:cNvSpPr>
                  <a:spLocks noChangeShapeType="1"/>
                </p:cNvSpPr>
                <p:nvPr/>
              </p:nvSpPr>
              <p:spPr bwMode="auto">
                <a:xfrm flipV="1">
                  <a:off x="1878" y="1389"/>
                  <a:ext cx="0" cy="2142"/>
                </a:xfrm>
                <a:prstGeom prst="line">
                  <a:avLst/>
                </a:prstGeom>
                <a:noFill/>
                <a:ln w="6350">
                  <a:solidFill>
                    <a:srgbClr val="C0C0C0"/>
                  </a:solidFill>
                  <a:round/>
                  <a:headEnd/>
                  <a:tailEnd/>
                </a:ln>
                <a:effectLst/>
              </p:spPr>
              <p:txBody>
                <a:bodyPr/>
                <a:lstStyle/>
                <a:p>
                  <a:endParaRPr lang="en-US"/>
                </a:p>
              </p:txBody>
            </p:sp>
          </p:grpSp>
          <p:sp>
            <p:nvSpPr>
              <p:cNvPr id="757798" name="Rectangle 38"/>
              <p:cNvSpPr>
                <a:spLocks noChangeArrowheads="1"/>
              </p:cNvSpPr>
              <p:nvPr/>
            </p:nvSpPr>
            <p:spPr bwMode="auto">
              <a:xfrm>
                <a:off x="2535" y="3511"/>
                <a:ext cx="128" cy="125"/>
              </a:xfrm>
              <a:prstGeom prst="rect">
                <a:avLst/>
              </a:prstGeom>
              <a:noFill/>
              <a:ln w="9525">
                <a:noFill/>
                <a:miter lim="800000"/>
                <a:headEnd/>
                <a:tailEnd/>
              </a:ln>
            </p:spPr>
            <p:txBody>
              <a:bodyPr lIns="0" tIns="0" rIns="0" bIns="0">
                <a:spAutoFit/>
              </a:bodyPr>
              <a:lstStyle/>
              <a:p>
                <a:r>
                  <a:rPr lang="en-US" altLang="ko-KR" sz="1300">
                    <a:solidFill>
                      <a:srgbClr val="4D4D4D"/>
                    </a:solidFill>
                    <a:latin typeface="Arial Narrow" pitchFamily="34" charset="0"/>
                    <a:ea typeface="Dotum" pitchFamily="34" charset="-127"/>
                  </a:rPr>
                  <a:t>1.5</a:t>
                </a:r>
                <a:endParaRPr lang="en-US" altLang="ko-KR" sz="1400">
                  <a:solidFill>
                    <a:srgbClr val="4D4D4D"/>
                  </a:solidFill>
                  <a:latin typeface="Arial Narrow" pitchFamily="34" charset="0"/>
                </a:endParaRPr>
              </a:p>
            </p:txBody>
          </p:sp>
        </p:grpSp>
        <p:sp>
          <p:nvSpPr>
            <p:cNvPr id="757766" name="Text Box 6"/>
            <p:cNvSpPr txBox="1">
              <a:spLocks noChangeArrowheads="1"/>
            </p:cNvSpPr>
            <p:nvPr/>
          </p:nvSpPr>
          <p:spPr bwMode="auto">
            <a:xfrm>
              <a:off x="938" y="835"/>
              <a:ext cx="1128" cy="250"/>
            </a:xfrm>
            <a:prstGeom prst="rect">
              <a:avLst/>
            </a:prstGeom>
            <a:noFill/>
            <a:ln w="9525">
              <a:noFill/>
              <a:miter lim="800000"/>
              <a:headEnd/>
              <a:tailEnd/>
            </a:ln>
            <a:effectLst/>
          </p:spPr>
          <p:txBody>
            <a:bodyPr wrap="none">
              <a:spAutoFit/>
            </a:bodyPr>
            <a:lstStyle/>
            <a:p>
              <a:pPr algn="ctr" eaLnBrk="0" fontAlgn="t" latinLnBrk="0" hangingPunct="0"/>
              <a:r>
                <a:rPr lang="en-US" altLang="ko-KR" sz="2000">
                  <a:solidFill>
                    <a:srgbClr val="000099"/>
                  </a:solidFill>
                  <a:latin typeface="Arial Narrow" pitchFamily="34" charset="0"/>
                  <a:ea typeface="산돌고딕B" pitchFamily="18" charset="-127"/>
                </a:rPr>
                <a:t>Cost by channel</a:t>
              </a:r>
            </a:p>
          </p:txBody>
        </p:sp>
        <p:sp>
          <p:nvSpPr>
            <p:cNvPr id="757795" name="Rectangle 35"/>
            <p:cNvSpPr>
              <a:spLocks noChangeArrowheads="1"/>
            </p:cNvSpPr>
            <p:nvPr/>
          </p:nvSpPr>
          <p:spPr bwMode="auto">
            <a:xfrm>
              <a:off x="421" y="3511"/>
              <a:ext cx="48" cy="125"/>
            </a:xfrm>
            <a:prstGeom prst="rect">
              <a:avLst/>
            </a:prstGeom>
            <a:noFill/>
            <a:ln w="9525">
              <a:noFill/>
              <a:miter lim="800000"/>
              <a:headEnd/>
              <a:tailEnd/>
            </a:ln>
          </p:spPr>
          <p:txBody>
            <a:bodyPr wrap="none" lIns="0" tIns="0" rIns="0" bIns="0">
              <a:spAutoFit/>
            </a:bodyPr>
            <a:lstStyle/>
            <a:p>
              <a:r>
                <a:rPr lang="en-US" altLang="ko-KR" sz="1300">
                  <a:solidFill>
                    <a:srgbClr val="4D4D4D"/>
                  </a:solidFill>
                  <a:latin typeface="Arial Narrow" pitchFamily="34" charset="0"/>
                  <a:ea typeface="Dotum" pitchFamily="34" charset="-127"/>
                </a:rPr>
                <a:t>0</a:t>
              </a:r>
              <a:endParaRPr lang="en-US" altLang="ko-KR" sz="1400">
                <a:solidFill>
                  <a:srgbClr val="4D4D4D"/>
                </a:solidFill>
                <a:latin typeface="Arial Narrow" pitchFamily="34" charset="0"/>
              </a:endParaRPr>
            </a:p>
          </p:txBody>
        </p:sp>
        <p:sp>
          <p:nvSpPr>
            <p:cNvPr id="757796" name="Rectangle 36"/>
            <p:cNvSpPr>
              <a:spLocks noChangeArrowheads="1"/>
            </p:cNvSpPr>
            <p:nvPr/>
          </p:nvSpPr>
          <p:spPr bwMode="auto">
            <a:xfrm>
              <a:off x="1102" y="3511"/>
              <a:ext cx="118" cy="125"/>
            </a:xfrm>
            <a:prstGeom prst="rect">
              <a:avLst/>
            </a:prstGeom>
            <a:noFill/>
            <a:ln w="9525">
              <a:noFill/>
              <a:miter lim="800000"/>
              <a:headEnd/>
              <a:tailEnd/>
            </a:ln>
          </p:spPr>
          <p:txBody>
            <a:bodyPr wrap="none" lIns="0" tIns="0" rIns="0" bIns="0">
              <a:spAutoFit/>
            </a:bodyPr>
            <a:lstStyle/>
            <a:p>
              <a:r>
                <a:rPr lang="en-US" altLang="ko-KR" sz="1300">
                  <a:solidFill>
                    <a:srgbClr val="4D4D4D"/>
                  </a:solidFill>
                  <a:latin typeface="Arial Narrow" pitchFamily="34" charset="0"/>
                  <a:ea typeface="Dotum" pitchFamily="34" charset="-127"/>
                </a:rPr>
                <a:t>0.5</a:t>
              </a:r>
              <a:endParaRPr lang="en-US" altLang="ko-KR" sz="1400">
                <a:solidFill>
                  <a:srgbClr val="4D4D4D"/>
                </a:solidFill>
                <a:latin typeface="Arial Narrow" pitchFamily="34" charset="0"/>
              </a:endParaRPr>
            </a:p>
          </p:txBody>
        </p:sp>
        <p:sp>
          <p:nvSpPr>
            <p:cNvPr id="757797" name="Rectangle 37"/>
            <p:cNvSpPr>
              <a:spLocks noChangeArrowheads="1"/>
            </p:cNvSpPr>
            <p:nvPr/>
          </p:nvSpPr>
          <p:spPr bwMode="auto">
            <a:xfrm>
              <a:off x="1853" y="3511"/>
              <a:ext cx="48" cy="125"/>
            </a:xfrm>
            <a:prstGeom prst="rect">
              <a:avLst/>
            </a:prstGeom>
            <a:noFill/>
            <a:ln w="9525">
              <a:noFill/>
              <a:miter lim="800000"/>
              <a:headEnd/>
              <a:tailEnd/>
            </a:ln>
          </p:spPr>
          <p:txBody>
            <a:bodyPr wrap="none" lIns="0" tIns="0" rIns="0" bIns="0">
              <a:spAutoFit/>
            </a:bodyPr>
            <a:lstStyle/>
            <a:p>
              <a:r>
                <a:rPr lang="en-US" altLang="ko-KR" sz="1300">
                  <a:solidFill>
                    <a:srgbClr val="4D4D4D"/>
                  </a:solidFill>
                  <a:latin typeface="Arial Narrow" pitchFamily="34" charset="0"/>
                  <a:ea typeface="Dotum" pitchFamily="34" charset="-127"/>
                </a:rPr>
                <a:t>1</a:t>
              </a:r>
              <a:endParaRPr lang="en-US" altLang="ko-KR" sz="1400">
                <a:solidFill>
                  <a:srgbClr val="4D4D4D"/>
                </a:solidFill>
                <a:latin typeface="Arial Narrow" pitchFamily="34" charset="0"/>
              </a:endParaRPr>
            </a:p>
          </p:txBody>
        </p:sp>
        <p:sp>
          <p:nvSpPr>
            <p:cNvPr id="757805" name="Line 45"/>
            <p:cNvSpPr>
              <a:spLocks noChangeShapeType="1"/>
            </p:cNvSpPr>
            <p:nvPr/>
          </p:nvSpPr>
          <p:spPr bwMode="auto">
            <a:xfrm>
              <a:off x="431" y="3485"/>
              <a:ext cx="2177" cy="0"/>
            </a:xfrm>
            <a:prstGeom prst="line">
              <a:avLst/>
            </a:prstGeom>
            <a:noFill/>
            <a:ln w="12700">
              <a:solidFill>
                <a:schemeClr val="bg2"/>
              </a:solidFill>
              <a:round/>
              <a:headEnd/>
              <a:tailEnd/>
            </a:ln>
            <a:effectLst/>
          </p:spPr>
          <p:txBody>
            <a:bodyPr/>
            <a:lstStyle/>
            <a:p>
              <a:endParaRPr lang="en-US"/>
            </a:p>
          </p:txBody>
        </p:sp>
        <p:sp>
          <p:nvSpPr>
            <p:cNvPr id="757859" name="Line 99"/>
            <p:cNvSpPr>
              <a:spLocks noChangeShapeType="1"/>
            </p:cNvSpPr>
            <p:nvPr/>
          </p:nvSpPr>
          <p:spPr bwMode="auto">
            <a:xfrm>
              <a:off x="431" y="2956"/>
              <a:ext cx="2177" cy="0"/>
            </a:xfrm>
            <a:prstGeom prst="line">
              <a:avLst/>
            </a:prstGeom>
            <a:noFill/>
            <a:ln w="6350">
              <a:solidFill>
                <a:srgbClr val="C0C0C0"/>
              </a:solidFill>
              <a:round/>
              <a:headEnd/>
              <a:tailEnd/>
            </a:ln>
            <a:effectLst/>
          </p:spPr>
          <p:txBody>
            <a:bodyPr/>
            <a:lstStyle/>
            <a:p>
              <a:endParaRPr lang="en-US"/>
            </a:p>
          </p:txBody>
        </p:sp>
        <p:sp>
          <p:nvSpPr>
            <p:cNvPr id="757860" name="Line 100"/>
            <p:cNvSpPr>
              <a:spLocks noChangeShapeType="1"/>
            </p:cNvSpPr>
            <p:nvPr/>
          </p:nvSpPr>
          <p:spPr bwMode="auto">
            <a:xfrm>
              <a:off x="431" y="2488"/>
              <a:ext cx="2177" cy="0"/>
            </a:xfrm>
            <a:prstGeom prst="line">
              <a:avLst/>
            </a:prstGeom>
            <a:noFill/>
            <a:ln w="6350">
              <a:solidFill>
                <a:srgbClr val="C0C0C0"/>
              </a:solidFill>
              <a:round/>
              <a:headEnd/>
              <a:tailEnd/>
            </a:ln>
            <a:effectLst/>
          </p:spPr>
          <p:txBody>
            <a:bodyPr/>
            <a:lstStyle/>
            <a:p>
              <a:endParaRPr lang="en-US"/>
            </a:p>
          </p:txBody>
        </p:sp>
        <p:sp>
          <p:nvSpPr>
            <p:cNvPr id="757861" name="Line 101"/>
            <p:cNvSpPr>
              <a:spLocks noChangeShapeType="1"/>
            </p:cNvSpPr>
            <p:nvPr/>
          </p:nvSpPr>
          <p:spPr bwMode="auto">
            <a:xfrm>
              <a:off x="431" y="2039"/>
              <a:ext cx="2177" cy="0"/>
            </a:xfrm>
            <a:prstGeom prst="line">
              <a:avLst/>
            </a:prstGeom>
            <a:noFill/>
            <a:ln w="6350">
              <a:solidFill>
                <a:srgbClr val="C0C0C0"/>
              </a:solidFill>
              <a:round/>
              <a:headEnd/>
              <a:tailEnd/>
            </a:ln>
            <a:effectLst/>
          </p:spPr>
          <p:txBody>
            <a:bodyPr/>
            <a:lstStyle/>
            <a:p>
              <a:endParaRPr lang="en-US"/>
            </a:p>
          </p:txBody>
        </p:sp>
        <p:sp>
          <p:nvSpPr>
            <p:cNvPr id="757862" name="Line 102"/>
            <p:cNvSpPr>
              <a:spLocks noChangeShapeType="1"/>
            </p:cNvSpPr>
            <p:nvPr/>
          </p:nvSpPr>
          <p:spPr bwMode="auto">
            <a:xfrm>
              <a:off x="431" y="1585"/>
              <a:ext cx="2177" cy="0"/>
            </a:xfrm>
            <a:prstGeom prst="line">
              <a:avLst/>
            </a:prstGeom>
            <a:noFill/>
            <a:ln w="6350">
              <a:solidFill>
                <a:srgbClr val="C0C0C0"/>
              </a:solidFill>
              <a:round/>
              <a:headEnd/>
              <a:tailEnd/>
            </a:ln>
            <a:effectLst/>
          </p:spPr>
          <p:txBody>
            <a:bodyPr/>
            <a:lstStyle/>
            <a:p>
              <a:endParaRPr lang="en-US"/>
            </a:p>
          </p:txBody>
        </p:sp>
        <p:sp>
          <p:nvSpPr>
            <p:cNvPr id="757794" name="Line 34"/>
            <p:cNvSpPr>
              <a:spLocks noChangeShapeType="1"/>
            </p:cNvSpPr>
            <p:nvPr/>
          </p:nvSpPr>
          <p:spPr bwMode="auto">
            <a:xfrm flipV="1">
              <a:off x="441" y="1389"/>
              <a:ext cx="0" cy="2142"/>
            </a:xfrm>
            <a:prstGeom prst="line">
              <a:avLst/>
            </a:prstGeom>
            <a:noFill/>
            <a:ln w="6350">
              <a:solidFill>
                <a:srgbClr val="C0C0C0"/>
              </a:solidFill>
              <a:round/>
              <a:headEnd/>
              <a:tailEnd/>
            </a:ln>
            <a:effectLst/>
          </p:spPr>
          <p:txBody>
            <a:bodyPr/>
            <a:lstStyle/>
            <a:p>
              <a:endParaRPr lang="en-US"/>
            </a:p>
          </p:txBody>
        </p:sp>
        <p:sp>
          <p:nvSpPr>
            <p:cNvPr id="757804" name="Line 44"/>
            <p:cNvSpPr>
              <a:spLocks noChangeShapeType="1"/>
            </p:cNvSpPr>
            <p:nvPr/>
          </p:nvSpPr>
          <p:spPr bwMode="auto">
            <a:xfrm flipV="1">
              <a:off x="2597" y="1389"/>
              <a:ext cx="0" cy="2142"/>
            </a:xfrm>
            <a:prstGeom prst="line">
              <a:avLst/>
            </a:prstGeom>
            <a:noFill/>
            <a:ln w="6350">
              <a:solidFill>
                <a:srgbClr val="C0C0C0"/>
              </a:solidFill>
              <a:round/>
              <a:headEnd/>
              <a:tailEnd/>
            </a:ln>
            <a:effectLst/>
          </p:spPr>
          <p:txBody>
            <a:bodyPr/>
            <a:lstStyle/>
            <a:p>
              <a:endParaRPr lang="en-US"/>
            </a:p>
          </p:txBody>
        </p:sp>
        <p:sp>
          <p:nvSpPr>
            <p:cNvPr id="757787" name="Rectangle 27"/>
            <p:cNvSpPr>
              <a:spLocks noChangeArrowheads="1"/>
            </p:cNvSpPr>
            <p:nvPr/>
          </p:nvSpPr>
          <p:spPr bwMode="auto">
            <a:xfrm>
              <a:off x="443" y="3847"/>
              <a:ext cx="198" cy="71"/>
            </a:xfrm>
            <a:prstGeom prst="rect">
              <a:avLst/>
            </a:prstGeom>
            <a:solidFill>
              <a:srgbClr val="006600"/>
            </a:solidFill>
            <a:ln w="11113">
              <a:solidFill>
                <a:srgbClr val="000000"/>
              </a:solidFill>
              <a:miter lim="800000"/>
              <a:headEnd/>
              <a:tailEnd/>
            </a:ln>
          </p:spPr>
          <p:txBody>
            <a:bodyPr/>
            <a:lstStyle/>
            <a:p>
              <a:endParaRPr lang="en-US"/>
            </a:p>
          </p:txBody>
        </p:sp>
        <p:sp>
          <p:nvSpPr>
            <p:cNvPr id="757788" name="Rectangle 28"/>
            <p:cNvSpPr>
              <a:spLocks noChangeArrowheads="1"/>
            </p:cNvSpPr>
            <p:nvPr/>
          </p:nvSpPr>
          <p:spPr bwMode="auto">
            <a:xfrm>
              <a:off x="690" y="3813"/>
              <a:ext cx="920" cy="134"/>
            </a:xfrm>
            <a:prstGeom prst="rect">
              <a:avLst/>
            </a:prstGeom>
            <a:noFill/>
            <a:ln w="9525">
              <a:noFill/>
              <a:miter lim="800000"/>
              <a:headEnd/>
              <a:tailEnd/>
            </a:ln>
          </p:spPr>
          <p:txBody>
            <a:bodyPr wrap="none" lIns="0" tIns="0" rIns="0" bIns="0">
              <a:spAutoFit/>
            </a:bodyPr>
            <a:lstStyle/>
            <a:p>
              <a:r>
                <a:rPr lang="en-US" altLang="ko-KR" sz="1400">
                  <a:solidFill>
                    <a:srgbClr val="000000"/>
                  </a:solidFill>
                  <a:latin typeface="Arial Narrow" pitchFamily="34" charset="0"/>
                  <a:ea typeface="Dotum" pitchFamily="34" charset="-127"/>
                </a:rPr>
                <a:t>Cost per Transaction</a:t>
              </a:r>
              <a:endParaRPr lang="en-US" altLang="ko-KR">
                <a:latin typeface="Arial Narrow" pitchFamily="34" charset="0"/>
              </a:endParaRPr>
            </a:p>
          </p:txBody>
        </p:sp>
      </p:grpSp>
      <p:grpSp>
        <p:nvGrpSpPr>
          <p:cNvPr id="757881" name="Group 121"/>
          <p:cNvGrpSpPr>
            <a:grpSpLocks/>
          </p:cNvGrpSpPr>
          <p:nvPr/>
        </p:nvGrpSpPr>
        <p:grpSpPr bwMode="auto">
          <a:xfrm>
            <a:off x="4714875" y="1196975"/>
            <a:ext cx="4178300" cy="5661025"/>
            <a:chOff x="2970" y="754"/>
            <a:chExt cx="2632" cy="3566"/>
          </a:xfrm>
        </p:grpSpPr>
        <p:pic>
          <p:nvPicPr>
            <p:cNvPr id="757807" name="Picture 47" descr="2008-0324-5"/>
            <p:cNvPicPr>
              <a:picLocks noChangeAspect="1" noChangeArrowheads="1"/>
            </p:cNvPicPr>
            <p:nvPr/>
          </p:nvPicPr>
          <p:blipFill>
            <a:blip r:embed="rId4" cstate="print"/>
            <a:srcRect/>
            <a:stretch>
              <a:fillRect/>
            </a:stretch>
          </p:blipFill>
          <p:spPr bwMode="auto">
            <a:xfrm>
              <a:off x="2970" y="754"/>
              <a:ext cx="2632" cy="3566"/>
            </a:xfrm>
            <a:prstGeom prst="rect">
              <a:avLst/>
            </a:prstGeom>
            <a:noFill/>
          </p:spPr>
        </p:pic>
        <p:sp>
          <p:nvSpPr>
            <p:cNvPr id="757829" name="Line 69"/>
            <p:cNvSpPr>
              <a:spLocks noChangeShapeType="1"/>
            </p:cNvSpPr>
            <p:nvPr/>
          </p:nvSpPr>
          <p:spPr bwMode="auto">
            <a:xfrm flipV="1">
              <a:off x="3213" y="1389"/>
              <a:ext cx="0" cy="2142"/>
            </a:xfrm>
            <a:prstGeom prst="line">
              <a:avLst/>
            </a:prstGeom>
            <a:noFill/>
            <a:ln w="6350">
              <a:solidFill>
                <a:srgbClr val="C0C0C0"/>
              </a:solidFill>
              <a:round/>
              <a:headEnd/>
              <a:tailEnd/>
            </a:ln>
            <a:effectLst/>
          </p:spPr>
          <p:txBody>
            <a:bodyPr/>
            <a:lstStyle/>
            <a:p>
              <a:endParaRPr lang="en-US"/>
            </a:p>
          </p:txBody>
        </p:sp>
        <p:sp>
          <p:nvSpPr>
            <p:cNvPr id="757830" name="Line 70"/>
            <p:cNvSpPr>
              <a:spLocks noChangeShapeType="1"/>
            </p:cNvSpPr>
            <p:nvPr/>
          </p:nvSpPr>
          <p:spPr bwMode="auto">
            <a:xfrm flipV="1">
              <a:off x="3931" y="1389"/>
              <a:ext cx="0" cy="2142"/>
            </a:xfrm>
            <a:prstGeom prst="line">
              <a:avLst/>
            </a:prstGeom>
            <a:noFill/>
            <a:ln w="6350">
              <a:solidFill>
                <a:srgbClr val="C0C0C0"/>
              </a:solidFill>
              <a:round/>
              <a:headEnd/>
              <a:tailEnd/>
            </a:ln>
            <a:effectLst/>
          </p:spPr>
          <p:txBody>
            <a:bodyPr/>
            <a:lstStyle/>
            <a:p>
              <a:endParaRPr lang="en-US"/>
            </a:p>
          </p:txBody>
        </p:sp>
        <p:sp>
          <p:nvSpPr>
            <p:cNvPr id="757831" name="Line 71"/>
            <p:cNvSpPr>
              <a:spLocks noChangeShapeType="1"/>
            </p:cNvSpPr>
            <p:nvPr/>
          </p:nvSpPr>
          <p:spPr bwMode="auto">
            <a:xfrm flipV="1">
              <a:off x="4650" y="1389"/>
              <a:ext cx="0" cy="2142"/>
            </a:xfrm>
            <a:prstGeom prst="line">
              <a:avLst/>
            </a:prstGeom>
            <a:noFill/>
            <a:ln w="6350">
              <a:solidFill>
                <a:srgbClr val="C0C0C0"/>
              </a:solidFill>
              <a:round/>
              <a:headEnd/>
              <a:tailEnd/>
            </a:ln>
            <a:effectLst/>
          </p:spPr>
          <p:txBody>
            <a:bodyPr/>
            <a:lstStyle/>
            <a:p>
              <a:endParaRPr lang="en-US"/>
            </a:p>
          </p:txBody>
        </p:sp>
        <p:sp>
          <p:nvSpPr>
            <p:cNvPr id="757832" name="Line 72"/>
            <p:cNvSpPr>
              <a:spLocks noChangeShapeType="1"/>
            </p:cNvSpPr>
            <p:nvPr/>
          </p:nvSpPr>
          <p:spPr bwMode="auto">
            <a:xfrm flipV="1">
              <a:off x="5369" y="1389"/>
              <a:ext cx="0" cy="2142"/>
            </a:xfrm>
            <a:prstGeom prst="line">
              <a:avLst/>
            </a:prstGeom>
            <a:noFill/>
            <a:ln w="6350">
              <a:solidFill>
                <a:srgbClr val="C0C0C0"/>
              </a:solidFill>
              <a:round/>
              <a:headEnd/>
              <a:tailEnd/>
            </a:ln>
            <a:effectLst/>
          </p:spPr>
          <p:txBody>
            <a:bodyPr/>
            <a:lstStyle/>
            <a:p>
              <a:endParaRPr lang="en-US"/>
            </a:p>
          </p:txBody>
        </p:sp>
        <p:sp>
          <p:nvSpPr>
            <p:cNvPr id="757808" name="Text Box 48"/>
            <p:cNvSpPr txBox="1">
              <a:spLocks noChangeArrowheads="1"/>
            </p:cNvSpPr>
            <p:nvPr/>
          </p:nvSpPr>
          <p:spPr bwMode="auto">
            <a:xfrm>
              <a:off x="3004" y="784"/>
              <a:ext cx="2541" cy="250"/>
            </a:xfrm>
            <a:prstGeom prst="rect">
              <a:avLst/>
            </a:prstGeom>
            <a:noFill/>
            <a:ln w="9525">
              <a:noFill/>
              <a:miter lim="800000"/>
              <a:headEnd/>
              <a:tailEnd/>
            </a:ln>
            <a:effectLst/>
          </p:spPr>
          <p:txBody>
            <a:bodyPr wrap="none">
              <a:spAutoFit/>
            </a:bodyPr>
            <a:lstStyle/>
            <a:p>
              <a:pPr algn="ctr" eaLnBrk="0" fontAlgn="t" latinLnBrk="0" hangingPunct="0"/>
              <a:r>
                <a:rPr lang="en-US" altLang="ko-KR" sz="2000">
                  <a:solidFill>
                    <a:srgbClr val="000099"/>
                  </a:solidFill>
                  <a:latin typeface="Arial Narrow" pitchFamily="34" charset="0"/>
                  <a:ea typeface="산돌고딕B" pitchFamily="18" charset="-127"/>
                </a:rPr>
                <a:t>Money  transfer fee comparison </a:t>
              </a:r>
              <a:r>
                <a:rPr lang="en-US" altLang="ko-KR">
                  <a:solidFill>
                    <a:srgbClr val="000099"/>
                  </a:solidFill>
                  <a:latin typeface="Arial Narrow" pitchFamily="34" charset="0"/>
                  <a:ea typeface="산돌고딕B" pitchFamily="18" charset="-127"/>
                </a:rPr>
                <a:t>(’05.06)</a:t>
              </a:r>
            </a:p>
          </p:txBody>
        </p:sp>
        <p:sp>
          <p:nvSpPr>
            <p:cNvPr id="757809" name="Text Box 49"/>
            <p:cNvSpPr txBox="1">
              <a:spLocks noChangeArrowheads="1"/>
            </p:cNvSpPr>
            <p:nvPr/>
          </p:nvSpPr>
          <p:spPr bwMode="auto">
            <a:xfrm>
              <a:off x="4029" y="971"/>
              <a:ext cx="1406" cy="173"/>
            </a:xfrm>
            <a:prstGeom prst="rect">
              <a:avLst/>
            </a:prstGeom>
            <a:noFill/>
            <a:ln w="9525">
              <a:noFill/>
              <a:miter lim="800000"/>
              <a:headEnd/>
              <a:tailEnd/>
            </a:ln>
            <a:effectLst/>
          </p:spPr>
          <p:txBody>
            <a:bodyPr>
              <a:spAutoFit/>
            </a:bodyPr>
            <a:lstStyle/>
            <a:p>
              <a:pPr algn="r">
                <a:spcBef>
                  <a:spcPct val="50000"/>
                </a:spcBef>
              </a:pPr>
              <a:r>
                <a:rPr lang="en-US" altLang="ko-KR" sz="1200">
                  <a:solidFill>
                    <a:schemeClr val="bg2"/>
                  </a:solidFill>
                  <a:latin typeface="Arial Narrow" pitchFamily="34" charset="0"/>
                  <a:ea typeface="HY견고딕" pitchFamily="18" charset="-127"/>
                </a:rPr>
                <a:t>( Bank </a:t>
              </a:r>
              <a:r>
                <a:rPr kumimoji="0" lang="en-US" altLang="ko-KR" sz="1200">
                  <a:solidFill>
                    <a:schemeClr val="bg2"/>
                  </a:solidFill>
                  <a:latin typeface="Arial Narrow" pitchFamily="34" charset="0"/>
                  <a:ea typeface="HY견고딕" pitchFamily="18" charset="-127"/>
                  <a:cs typeface="Arial" pitchFamily="34" charset="0"/>
                </a:rPr>
                <a:t>fee for transfer of $100)</a:t>
              </a:r>
            </a:p>
          </p:txBody>
        </p:sp>
        <p:sp>
          <p:nvSpPr>
            <p:cNvPr id="757833" name="Line 73"/>
            <p:cNvSpPr>
              <a:spLocks noChangeShapeType="1"/>
            </p:cNvSpPr>
            <p:nvPr/>
          </p:nvSpPr>
          <p:spPr bwMode="auto">
            <a:xfrm>
              <a:off x="3203" y="3485"/>
              <a:ext cx="2177" cy="0"/>
            </a:xfrm>
            <a:prstGeom prst="line">
              <a:avLst/>
            </a:prstGeom>
            <a:noFill/>
            <a:ln w="12700">
              <a:solidFill>
                <a:schemeClr val="bg2"/>
              </a:solidFill>
              <a:round/>
              <a:headEnd/>
              <a:tailEnd/>
            </a:ln>
            <a:effectLst/>
          </p:spPr>
          <p:txBody>
            <a:bodyPr/>
            <a:lstStyle/>
            <a:p>
              <a:endParaRPr lang="en-US"/>
            </a:p>
          </p:txBody>
        </p:sp>
        <p:sp>
          <p:nvSpPr>
            <p:cNvPr id="757835" name="Rectangle 75"/>
            <p:cNvSpPr>
              <a:spLocks noChangeArrowheads="1"/>
            </p:cNvSpPr>
            <p:nvPr/>
          </p:nvSpPr>
          <p:spPr bwMode="auto">
            <a:xfrm>
              <a:off x="5350" y="3511"/>
              <a:ext cx="48" cy="125"/>
            </a:xfrm>
            <a:prstGeom prst="rect">
              <a:avLst/>
            </a:prstGeom>
            <a:noFill/>
            <a:ln w="9525">
              <a:noFill/>
              <a:miter lim="800000"/>
              <a:headEnd/>
              <a:tailEnd/>
            </a:ln>
          </p:spPr>
          <p:txBody>
            <a:bodyPr wrap="none" lIns="0" tIns="0" rIns="0" bIns="0">
              <a:spAutoFit/>
            </a:bodyPr>
            <a:lstStyle/>
            <a:p>
              <a:r>
                <a:rPr lang="en-US" altLang="ko-KR" sz="1300">
                  <a:solidFill>
                    <a:srgbClr val="4D4D4D"/>
                  </a:solidFill>
                  <a:latin typeface="Arial Narrow" pitchFamily="34" charset="0"/>
                  <a:ea typeface="Dotum" pitchFamily="34" charset="-127"/>
                </a:rPr>
                <a:t>3</a:t>
              </a:r>
              <a:endParaRPr lang="en-US" altLang="ko-KR" sz="1400">
                <a:solidFill>
                  <a:srgbClr val="4D4D4D"/>
                </a:solidFill>
                <a:latin typeface="Arial Narrow" pitchFamily="34" charset="0"/>
              </a:endParaRPr>
            </a:p>
          </p:txBody>
        </p:sp>
        <p:sp>
          <p:nvSpPr>
            <p:cNvPr id="757863" name="Line 103"/>
            <p:cNvSpPr>
              <a:spLocks noChangeShapeType="1"/>
            </p:cNvSpPr>
            <p:nvPr/>
          </p:nvSpPr>
          <p:spPr bwMode="auto">
            <a:xfrm>
              <a:off x="3203" y="2901"/>
              <a:ext cx="2177" cy="0"/>
            </a:xfrm>
            <a:prstGeom prst="line">
              <a:avLst/>
            </a:prstGeom>
            <a:noFill/>
            <a:ln w="6350">
              <a:solidFill>
                <a:srgbClr val="C0C0C0"/>
              </a:solidFill>
              <a:round/>
              <a:headEnd/>
              <a:tailEnd/>
            </a:ln>
            <a:effectLst/>
          </p:spPr>
          <p:txBody>
            <a:bodyPr/>
            <a:lstStyle/>
            <a:p>
              <a:endParaRPr lang="en-US"/>
            </a:p>
          </p:txBody>
        </p:sp>
        <p:sp>
          <p:nvSpPr>
            <p:cNvPr id="757864" name="Line 104"/>
            <p:cNvSpPr>
              <a:spLocks noChangeShapeType="1"/>
            </p:cNvSpPr>
            <p:nvPr/>
          </p:nvSpPr>
          <p:spPr bwMode="auto">
            <a:xfrm>
              <a:off x="3203" y="2296"/>
              <a:ext cx="2177" cy="0"/>
            </a:xfrm>
            <a:prstGeom prst="line">
              <a:avLst/>
            </a:prstGeom>
            <a:noFill/>
            <a:ln w="6350">
              <a:solidFill>
                <a:srgbClr val="C0C0C0"/>
              </a:solidFill>
              <a:round/>
              <a:headEnd/>
              <a:tailEnd/>
            </a:ln>
            <a:effectLst/>
          </p:spPr>
          <p:txBody>
            <a:bodyPr/>
            <a:lstStyle/>
            <a:p>
              <a:endParaRPr lang="en-US"/>
            </a:p>
          </p:txBody>
        </p:sp>
        <p:sp>
          <p:nvSpPr>
            <p:cNvPr id="757865" name="Line 105"/>
            <p:cNvSpPr>
              <a:spLocks noChangeShapeType="1"/>
            </p:cNvSpPr>
            <p:nvPr/>
          </p:nvSpPr>
          <p:spPr bwMode="auto">
            <a:xfrm>
              <a:off x="3203" y="1701"/>
              <a:ext cx="2177" cy="0"/>
            </a:xfrm>
            <a:prstGeom prst="line">
              <a:avLst/>
            </a:prstGeom>
            <a:noFill/>
            <a:ln w="6350">
              <a:solidFill>
                <a:srgbClr val="C0C0C0"/>
              </a:solidFill>
              <a:round/>
              <a:headEnd/>
              <a:tailEnd/>
            </a:ln>
            <a:effectLst/>
          </p:spPr>
          <p:txBody>
            <a:bodyPr/>
            <a:lstStyle/>
            <a:p>
              <a:endParaRPr lang="en-US"/>
            </a:p>
          </p:txBody>
        </p:sp>
        <p:pic>
          <p:nvPicPr>
            <p:cNvPr id="757871" name="Picture 111" descr="2008-0324-57"/>
            <p:cNvPicPr>
              <a:picLocks noChangeAspect="1" noChangeArrowheads="1"/>
            </p:cNvPicPr>
            <p:nvPr/>
          </p:nvPicPr>
          <p:blipFill>
            <a:blip r:embed="rId5" cstate="print">
              <a:grayscl/>
            </a:blip>
            <a:srcRect l="52361" t="25856" r="2744" b="15347"/>
            <a:stretch>
              <a:fillRect/>
            </a:stretch>
          </p:blipFill>
          <p:spPr bwMode="auto">
            <a:xfrm>
              <a:off x="3016" y="1117"/>
              <a:ext cx="2586" cy="2540"/>
            </a:xfrm>
            <a:prstGeom prst="rect">
              <a:avLst/>
            </a:prstGeom>
            <a:noFill/>
          </p:spPr>
        </p:pic>
        <p:sp>
          <p:nvSpPr>
            <p:cNvPr id="757834" name="Rectangle 74"/>
            <p:cNvSpPr>
              <a:spLocks noChangeArrowheads="1"/>
            </p:cNvSpPr>
            <p:nvPr/>
          </p:nvSpPr>
          <p:spPr bwMode="auto">
            <a:xfrm>
              <a:off x="3193" y="3511"/>
              <a:ext cx="48" cy="125"/>
            </a:xfrm>
            <a:prstGeom prst="rect">
              <a:avLst/>
            </a:prstGeom>
            <a:noFill/>
            <a:ln w="9525">
              <a:noFill/>
              <a:miter lim="800000"/>
              <a:headEnd/>
              <a:tailEnd/>
            </a:ln>
          </p:spPr>
          <p:txBody>
            <a:bodyPr wrap="none" lIns="0" tIns="0" rIns="0" bIns="0">
              <a:spAutoFit/>
            </a:bodyPr>
            <a:lstStyle/>
            <a:p>
              <a:r>
                <a:rPr lang="en-US" altLang="ko-KR" sz="1300">
                  <a:solidFill>
                    <a:srgbClr val="4D4D4D"/>
                  </a:solidFill>
                  <a:latin typeface="Arial Narrow" pitchFamily="34" charset="0"/>
                  <a:ea typeface="Dotum" pitchFamily="34" charset="-127"/>
                </a:rPr>
                <a:t>0</a:t>
              </a:r>
              <a:endParaRPr lang="en-US" altLang="ko-KR" sz="1400">
                <a:solidFill>
                  <a:srgbClr val="4D4D4D"/>
                </a:solidFill>
                <a:latin typeface="Arial Narrow" pitchFamily="34" charset="0"/>
              </a:endParaRPr>
            </a:p>
          </p:txBody>
        </p:sp>
        <p:sp>
          <p:nvSpPr>
            <p:cNvPr id="757837" name="Rectangle 77"/>
            <p:cNvSpPr>
              <a:spLocks noChangeArrowheads="1"/>
            </p:cNvSpPr>
            <p:nvPr/>
          </p:nvSpPr>
          <p:spPr bwMode="auto">
            <a:xfrm>
              <a:off x="3912" y="3511"/>
              <a:ext cx="47" cy="125"/>
            </a:xfrm>
            <a:prstGeom prst="rect">
              <a:avLst/>
            </a:prstGeom>
            <a:noFill/>
            <a:ln w="9525">
              <a:noFill/>
              <a:miter lim="800000"/>
              <a:headEnd/>
              <a:tailEnd/>
            </a:ln>
          </p:spPr>
          <p:txBody>
            <a:bodyPr wrap="none" lIns="0" tIns="0" rIns="0" bIns="0">
              <a:spAutoFit/>
            </a:bodyPr>
            <a:lstStyle/>
            <a:p>
              <a:r>
                <a:rPr lang="en-US" altLang="ko-KR" sz="1300">
                  <a:solidFill>
                    <a:srgbClr val="4D4D4D"/>
                  </a:solidFill>
                  <a:latin typeface="Arial Narrow" pitchFamily="34" charset="0"/>
                  <a:ea typeface="Dotum" pitchFamily="34" charset="-127"/>
                </a:rPr>
                <a:t>1</a:t>
              </a:r>
              <a:endParaRPr lang="en-US" altLang="ko-KR" sz="1400">
                <a:solidFill>
                  <a:srgbClr val="4D4D4D"/>
                </a:solidFill>
                <a:latin typeface="Arial Narrow" pitchFamily="34" charset="0"/>
              </a:endParaRPr>
            </a:p>
          </p:txBody>
        </p:sp>
        <p:sp>
          <p:nvSpPr>
            <p:cNvPr id="757839" name="Rectangle 79"/>
            <p:cNvSpPr>
              <a:spLocks noChangeArrowheads="1"/>
            </p:cNvSpPr>
            <p:nvPr/>
          </p:nvSpPr>
          <p:spPr bwMode="auto">
            <a:xfrm>
              <a:off x="4631" y="3511"/>
              <a:ext cx="47" cy="125"/>
            </a:xfrm>
            <a:prstGeom prst="rect">
              <a:avLst/>
            </a:prstGeom>
            <a:noFill/>
            <a:ln w="9525">
              <a:noFill/>
              <a:miter lim="800000"/>
              <a:headEnd/>
              <a:tailEnd/>
            </a:ln>
          </p:spPr>
          <p:txBody>
            <a:bodyPr wrap="none" lIns="0" tIns="0" rIns="0" bIns="0">
              <a:spAutoFit/>
            </a:bodyPr>
            <a:lstStyle/>
            <a:p>
              <a:r>
                <a:rPr lang="en-US" altLang="ko-KR" sz="1300">
                  <a:solidFill>
                    <a:srgbClr val="4D4D4D"/>
                  </a:solidFill>
                  <a:latin typeface="Arial Narrow" pitchFamily="34" charset="0"/>
                  <a:ea typeface="Dotum" pitchFamily="34" charset="-127"/>
                </a:rPr>
                <a:t>2</a:t>
              </a:r>
              <a:endParaRPr lang="en-US" altLang="ko-KR" sz="1400">
                <a:solidFill>
                  <a:srgbClr val="4D4D4D"/>
                </a:solidFill>
                <a:latin typeface="Arial Narrow" pitchFamily="34" charset="0"/>
              </a:endParaRPr>
            </a:p>
          </p:txBody>
        </p:sp>
        <p:sp>
          <p:nvSpPr>
            <p:cNvPr id="757866" name="Rectangle 106"/>
            <p:cNvSpPr>
              <a:spLocks noChangeArrowheads="1"/>
            </p:cNvSpPr>
            <p:nvPr/>
          </p:nvSpPr>
          <p:spPr bwMode="auto">
            <a:xfrm>
              <a:off x="3223" y="3847"/>
              <a:ext cx="198" cy="71"/>
            </a:xfrm>
            <a:prstGeom prst="rect">
              <a:avLst/>
            </a:prstGeom>
            <a:solidFill>
              <a:srgbClr val="FE7F00"/>
            </a:solidFill>
            <a:ln w="11113">
              <a:solidFill>
                <a:srgbClr val="000000"/>
              </a:solidFill>
              <a:miter lim="800000"/>
              <a:headEnd/>
              <a:tailEnd/>
            </a:ln>
          </p:spPr>
          <p:txBody>
            <a:bodyPr/>
            <a:lstStyle/>
            <a:p>
              <a:endParaRPr lang="en-US"/>
            </a:p>
          </p:txBody>
        </p:sp>
        <p:sp>
          <p:nvSpPr>
            <p:cNvPr id="757867" name="Rectangle 107"/>
            <p:cNvSpPr>
              <a:spLocks noChangeArrowheads="1"/>
            </p:cNvSpPr>
            <p:nvPr/>
          </p:nvSpPr>
          <p:spPr bwMode="auto">
            <a:xfrm>
              <a:off x="3470" y="3813"/>
              <a:ext cx="546" cy="134"/>
            </a:xfrm>
            <a:prstGeom prst="rect">
              <a:avLst/>
            </a:prstGeom>
            <a:noFill/>
            <a:ln w="9525" algn="ctr">
              <a:noFill/>
              <a:miter lim="800000"/>
              <a:headEnd/>
              <a:tailEnd/>
            </a:ln>
            <a:effectLst/>
          </p:spPr>
          <p:txBody>
            <a:bodyPr wrap="none" lIns="0" tIns="0" rIns="0" bIns="0">
              <a:spAutoFit/>
            </a:bodyPr>
            <a:lstStyle/>
            <a:p>
              <a:r>
                <a:rPr lang="en-US" altLang="ko-KR" sz="1400">
                  <a:solidFill>
                    <a:srgbClr val="000000"/>
                  </a:solidFill>
                  <a:latin typeface="Arial Narrow" pitchFamily="34" charset="0"/>
                  <a:ea typeface="Dotum" pitchFamily="34" charset="-127"/>
                </a:rPr>
                <a:t>Average Fee</a:t>
              </a:r>
            </a:p>
          </p:txBody>
        </p:sp>
      </p:grpSp>
      <p:pic>
        <p:nvPicPr>
          <p:cNvPr id="757868" name="Picture 108"/>
          <p:cNvPicPr>
            <a:picLocks noChangeAspect="1" noChangeArrowheads="1"/>
          </p:cNvPicPr>
          <p:nvPr/>
        </p:nvPicPr>
        <p:blipFill>
          <a:blip r:embed="rId6" cstate="print"/>
          <a:srcRect/>
          <a:stretch>
            <a:fillRect/>
          </a:stretch>
        </p:blipFill>
        <p:spPr bwMode="auto">
          <a:xfrm>
            <a:off x="0" y="0"/>
            <a:ext cx="9144000" cy="596900"/>
          </a:xfrm>
          <a:prstGeom prst="rect">
            <a:avLst/>
          </a:prstGeom>
          <a:noFill/>
          <a:ln w="9525">
            <a:noFill/>
            <a:miter lim="800000"/>
            <a:headEnd/>
            <a:tailEnd/>
          </a:ln>
          <a:effectLst/>
        </p:spPr>
      </p:pic>
      <p:grpSp>
        <p:nvGrpSpPr>
          <p:cNvPr id="757879" name="Group 119"/>
          <p:cNvGrpSpPr>
            <a:grpSpLocks/>
          </p:cNvGrpSpPr>
          <p:nvPr/>
        </p:nvGrpSpPr>
        <p:grpSpPr bwMode="auto">
          <a:xfrm>
            <a:off x="698500" y="1868488"/>
            <a:ext cx="2586038" cy="3438525"/>
            <a:chOff x="440" y="1177"/>
            <a:chExt cx="1629" cy="2166"/>
          </a:xfrm>
        </p:grpSpPr>
        <p:sp>
          <p:nvSpPr>
            <p:cNvPr id="757767" name="Rectangle 7"/>
            <p:cNvSpPr>
              <a:spLocks noChangeArrowheads="1"/>
            </p:cNvSpPr>
            <p:nvPr/>
          </p:nvSpPr>
          <p:spPr bwMode="auto">
            <a:xfrm>
              <a:off x="460" y="1177"/>
              <a:ext cx="878" cy="163"/>
            </a:xfrm>
            <a:prstGeom prst="rect">
              <a:avLst/>
            </a:prstGeom>
            <a:noFill/>
            <a:ln w="9525">
              <a:noFill/>
              <a:miter lim="800000"/>
              <a:headEnd/>
              <a:tailEnd/>
            </a:ln>
          </p:spPr>
          <p:txBody>
            <a:bodyPr wrap="none" lIns="0" tIns="0" rIns="0" bIns="0">
              <a:spAutoFit/>
            </a:bodyPr>
            <a:lstStyle/>
            <a:p>
              <a:r>
                <a:rPr lang="en-US" altLang="ko-KR" sz="1700">
                  <a:solidFill>
                    <a:srgbClr val="006600"/>
                  </a:solidFill>
                  <a:latin typeface="Arial Narrow" pitchFamily="34" charset="0"/>
                </a:rPr>
                <a:t>Internet Banking</a:t>
              </a:r>
            </a:p>
          </p:txBody>
        </p:sp>
        <p:sp>
          <p:nvSpPr>
            <p:cNvPr id="757768" name="Rectangle 8"/>
            <p:cNvSpPr>
              <a:spLocks noChangeArrowheads="1"/>
            </p:cNvSpPr>
            <p:nvPr/>
          </p:nvSpPr>
          <p:spPr bwMode="auto">
            <a:xfrm>
              <a:off x="465" y="1633"/>
              <a:ext cx="817" cy="163"/>
            </a:xfrm>
            <a:prstGeom prst="rect">
              <a:avLst/>
            </a:prstGeom>
            <a:noFill/>
            <a:ln w="9525">
              <a:noFill/>
              <a:miter lim="800000"/>
              <a:headEnd/>
              <a:tailEnd/>
            </a:ln>
          </p:spPr>
          <p:txBody>
            <a:bodyPr lIns="0" tIns="0" rIns="0" bIns="0">
              <a:spAutoFit/>
            </a:bodyPr>
            <a:lstStyle/>
            <a:p>
              <a:r>
                <a:rPr lang="en-US" altLang="ko-KR" sz="1700">
                  <a:solidFill>
                    <a:srgbClr val="006600"/>
                  </a:solidFill>
                  <a:latin typeface="Arial Narrow" pitchFamily="34" charset="0"/>
                </a:rPr>
                <a:t>PC Banking</a:t>
              </a:r>
            </a:p>
          </p:txBody>
        </p:sp>
        <p:sp>
          <p:nvSpPr>
            <p:cNvPr id="757769" name="Rectangle 9"/>
            <p:cNvSpPr>
              <a:spLocks noChangeArrowheads="1"/>
            </p:cNvSpPr>
            <p:nvPr/>
          </p:nvSpPr>
          <p:spPr bwMode="auto">
            <a:xfrm>
              <a:off x="465" y="2084"/>
              <a:ext cx="241" cy="163"/>
            </a:xfrm>
            <a:prstGeom prst="rect">
              <a:avLst/>
            </a:prstGeom>
            <a:noFill/>
            <a:ln w="9525">
              <a:noFill/>
              <a:miter lim="800000"/>
              <a:headEnd/>
              <a:tailEnd/>
            </a:ln>
          </p:spPr>
          <p:txBody>
            <a:bodyPr wrap="none" lIns="0" tIns="0" rIns="0" bIns="0">
              <a:spAutoFit/>
            </a:bodyPr>
            <a:lstStyle/>
            <a:p>
              <a:r>
                <a:rPr lang="en-US" altLang="ko-KR" sz="1700">
                  <a:solidFill>
                    <a:srgbClr val="006600"/>
                  </a:solidFill>
                  <a:latin typeface="Arial Narrow" pitchFamily="34" charset="0"/>
                </a:rPr>
                <a:t>ATM</a:t>
              </a:r>
            </a:p>
          </p:txBody>
        </p:sp>
        <p:sp>
          <p:nvSpPr>
            <p:cNvPr id="757770" name="Rectangle 10"/>
            <p:cNvSpPr>
              <a:spLocks noChangeArrowheads="1"/>
            </p:cNvSpPr>
            <p:nvPr/>
          </p:nvSpPr>
          <p:spPr bwMode="auto">
            <a:xfrm>
              <a:off x="455" y="2528"/>
              <a:ext cx="810" cy="163"/>
            </a:xfrm>
            <a:prstGeom prst="rect">
              <a:avLst/>
            </a:prstGeom>
            <a:noFill/>
            <a:ln w="9525">
              <a:noFill/>
              <a:miter lim="800000"/>
              <a:headEnd/>
              <a:tailEnd/>
            </a:ln>
          </p:spPr>
          <p:txBody>
            <a:bodyPr wrap="none" lIns="0" tIns="0" rIns="0" bIns="0">
              <a:spAutoFit/>
            </a:bodyPr>
            <a:lstStyle/>
            <a:p>
              <a:r>
                <a:rPr lang="en-US" altLang="ko-KR" sz="1700">
                  <a:solidFill>
                    <a:srgbClr val="006600"/>
                  </a:solidFill>
                  <a:latin typeface="Arial Narrow" pitchFamily="34" charset="0"/>
                </a:rPr>
                <a:t>Phone Banking</a:t>
              </a:r>
            </a:p>
          </p:txBody>
        </p:sp>
        <p:sp>
          <p:nvSpPr>
            <p:cNvPr id="757771" name="Rectangle 11"/>
            <p:cNvSpPr>
              <a:spLocks noChangeArrowheads="1"/>
            </p:cNvSpPr>
            <p:nvPr/>
          </p:nvSpPr>
          <p:spPr bwMode="auto">
            <a:xfrm>
              <a:off x="465" y="3022"/>
              <a:ext cx="1039" cy="163"/>
            </a:xfrm>
            <a:prstGeom prst="rect">
              <a:avLst/>
            </a:prstGeom>
            <a:noFill/>
            <a:ln w="9525">
              <a:noFill/>
              <a:miter lim="800000"/>
              <a:headEnd/>
              <a:tailEnd/>
            </a:ln>
          </p:spPr>
          <p:txBody>
            <a:bodyPr wrap="none" lIns="0" tIns="0" rIns="0" bIns="0">
              <a:spAutoFit/>
            </a:bodyPr>
            <a:lstStyle/>
            <a:p>
              <a:r>
                <a:rPr lang="en-US" altLang="ko-KR" sz="1700">
                  <a:solidFill>
                    <a:srgbClr val="006600"/>
                  </a:solidFill>
                  <a:latin typeface="Arial Narrow" pitchFamily="34" charset="0"/>
                </a:rPr>
                <a:t>Full Service Branch</a:t>
              </a:r>
            </a:p>
          </p:txBody>
        </p:sp>
        <p:grpSp>
          <p:nvGrpSpPr>
            <p:cNvPr id="757857" name="Group 97"/>
            <p:cNvGrpSpPr>
              <a:grpSpLocks/>
            </p:cNvGrpSpPr>
            <p:nvPr/>
          </p:nvGrpSpPr>
          <p:grpSpPr bwMode="auto">
            <a:xfrm>
              <a:off x="440" y="1324"/>
              <a:ext cx="1629" cy="2019"/>
              <a:chOff x="435" y="1324"/>
              <a:chExt cx="1629" cy="2019"/>
            </a:xfrm>
          </p:grpSpPr>
          <p:pic>
            <p:nvPicPr>
              <p:cNvPr id="757782" name="Picture 22" descr="2008-0324-6"/>
              <p:cNvPicPr>
                <a:picLocks noChangeAspect="1" noChangeArrowheads="1"/>
              </p:cNvPicPr>
              <p:nvPr/>
            </p:nvPicPr>
            <p:blipFill>
              <a:blip r:embed="rId7" cstate="print"/>
              <a:srcRect l="2997" r="93315" b="8824"/>
              <a:stretch>
                <a:fillRect/>
              </a:stretch>
            </p:blipFill>
            <p:spPr bwMode="auto">
              <a:xfrm>
                <a:off x="435" y="1324"/>
                <a:ext cx="73" cy="186"/>
              </a:xfrm>
              <a:prstGeom prst="rect">
                <a:avLst/>
              </a:prstGeom>
              <a:noFill/>
              <a:ln w="9525" algn="ctr">
                <a:noFill/>
                <a:miter lim="800000"/>
                <a:headEnd/>
                <a:tailEnd/>
              </a:ln>
              <a:effectLst>
                <a:outerShdw dist="53882" dir="2700000" algn="ctr" rotWithShape="0">
                  <a:srgbClr val="006600">
                    <a:alpha val="25999"/>
                  </a:srgbClr>
                </a:outerShdw>
              </a:effectLst>
            </p:spPr>
          </p:pic>
          <p:pic>
            <p:nvPicPr>
              <p:cNvPr id="757783" name="Picture 23" descr="2008-0324-6"/>
              <p:cNvPicPr>
                <a:picLocks noChangeAspect="1" noChangeArrowheads="1"/>
              </p:cNvPicPr>
              <p:nvPr/>
            </p:nvPicPr>
            <p:blipFill>
              <a:blip r:embed="rId7" cstate="print"/>
              <a:srcRect l="2997" r="93315" b="8824"/>
              <a:stretch>
                <a:fillRect/>
              </a:stretch>
            </p:blipFill>
            <p:spPr bwMode="auto">
              <a:xfrm>
                <a:off x="435" y="1774"/>
                <a:ext cx="73" cy="186"/>
              </a:xfrm>
              <a:prstGeom prst="rect">
                <a:avLst/>
              </a:prstGeom>
              <a:noFill/>
              <a:ln w="9525" algn="ctr">
                <a:noFill/>
                <a:miter lim="800000"/>
                <a:headEnd/>
                <a:tailEnd/>
              </a:ln>
              <a:effectLst>
                <a:outerShdw dist="53882" dir="2700000" algn="ctr" rotWithShape="0">
                  <a:srgbClr val="006600">
                    <a:alpha val="25999"/>
                  </a:srgbClr>
                </a:outerShdw>
              </a:effectLst>
            </p:spPr>
          </p:pic>
          <p:pic>
            <p:nvPicPr>
              <p:cNvPr id="757784" name="Picture 24" descr="2008-0324-6"/>
              <p:cNvPicPr>
                <a:picLocks noChangeAspect="1" noChangeArrowheads="1"/>
              </p:cNvPicPr>
              <p:nvPr/>
            </p:nvPicPr>
            <p:blipFill>
              <a:blip r:embed="rId7" cstate="print"/>
              <a:srcRect l="2997" r="75874" b="10785"/>
              <a:stretch>
                <a:fillRect/>
              </a:stretch>
            </p:blipFill>
            <p:spPr bwMode="auto">
              <a:xfrm>
                <a:off x="435" y="2223"/>
                <a:ext cx="419" cy="182"/>
              </a:xfrm>
              <a:prstGeom prst="rect">
                <a:avLst/>
              </a:prstGeom>
              <a:noFill/>
              <a:ln w="9525" algn="ctr">
                <a:noFill/>
                <a:miter lim="800000"/>
                <a:headEnd/>
                <a:tailEnd/>
              </a:ln>
              <a:effectLst>
                <a:outerShdw dist="53882" dir="2700000" algn="ctr" rotWithShape="0">
                  <a:srgbClr val="006600">
                    <a:alpha val="25999"/>
                  </a:srgbClr>
                </a:outerShdw>
              </a:effectLst>
            </p:spPr>
          </p:pic>
          <p:pic>
            <p:nvPicPr>
              <p:cNvPr id="757785" name="Picture 25" descr="2008-0324-6"/>
              <p:cNvPicPr>
                <a:picLocks noChangeAspect="1" noChangeArrowheads="1"/>
              </p:cNvPicPr>
              <p:nvPr/>
            </p:nvPicPr>
            <p:blipFill>
              <a:blip r:embed="rId7" cstate="print"/>
              <a:srcRect l="2997" r="54976" b="-11273"/>
              <a:stretch>
                <a:fillRect/>
              </a:stretch>
            </p:blipFill>
            <p:spPr bwMode="auto">
              <a:xfrm>
                <a:off x="435" y="2671"/>
                <a:ext cx="834" cy="227"/>
              </a:xfrm>
              <a:prstGeom prst="rect">
                <a:avLst/>
              </a:prstGeom>
              <a:noFill/>
              <a:ln w="9525" algn="ctr">
                <a:noFill/>
                <a:miter lim="800000"/>
                <a:headEnd/>
                <a:tailEnd/>
              </a:ln>
              <a:effectLst>
                <a:outerShdw dist="53882" dir="2700000" algn="ctr" rotWithShape="0">
                  <a:srgbClr val="006600">
                    <a:alpha val="25999"/>
                  </a:srgbClr>
                </a:outerShdw>
              </a:effectLst>
            </p:spPr>
          </p:pic>
          <p:pic>
            <p:nvPicPr>
              <p:cNvPr id="757786" name="Picture 26" descr="2008-0324-6"/>
              <p:cNvPicPr>
                <a:picLocks noChangeAspect="1" noChangeArrowheads="1"/>
              </p:cNvPicPr>
              <p:nvPr/>
            </p:nvPicPr>
            <p:blipFill>
              <a:blip r:embed="rId7" cstate="print"/>
              <a:srcRect l="2997" r="14908" b="10785"/>
              <a:stretch>
                <a:fillRect/>
              </a:stretch>
            </p:blipFill>
            <p:spPr bwMode="auto">
              <a:xfrm>
                <a:off x="435" y="3161"/>
                <a:ext cx="1629" cy="182"/>
              </a:xfrm>
              <a:prstGeom prst="rect">
                <a:avLst/>
              </a:prstGeom>
              <a:noFill/>
              <a:ln w="9525" algn="ctr">
                <a:noFill/>
                <a:miter lim="800000"/>
                <a:headEnd/>
                <a:tailEnd/>
              </a:ln>
              <a:effectLst>
                <a:outerShdw dist="53882" dir="2700000" algn="ctr" rotWithShape="0">
                  <a:srgbClr val="006600">
                    <a:alpha val="25999"/>
                  </a:srgbClr>
                </a:outerShdw>
              </a:effectLst>
            </p:spPr>
          </p:pic>
        </p:grpSp>
      </p:grpSp>
      <p:grpSp>
        <p:nvGrpSpPr>
          <p:cNvPr id="757877" name="Group 117"/>
          <p:cNvGrpSpPr>
            <a:grpSpLocks/>
          </p:cNvGrpSpPr>
          <p:nvPr/>
        </p:nvGrpSpPr>
        <p:grpSpPr bwMode="auto">
          <a:xfrm>
            <a:off x="5092700" y="1947863"/>
            <a:ext cx="2808288" cy="3376612"/>
            <a:chOff x="3208" y="1227"/>
            <a:chExt cx="1769" cy="2127"/>
          </a:xfrm>
        </p:grpSpPr>
        <p:sp>
          <p:nvSpPr>
            <p:cNvPr id="757849" name="Rectangle 89"/>
            <p:cNvSpPr>
              <a:spLocks noChangeArrowheads="1"/>
            </p:cNvSpPr>
            <p:nvPr/>
          </p:nvSpPr>
          <p:spPr bwMode="auto">
            <a:xfrm>
              <a:off x="3232" y="1227"/>
              <a:ext cx="1039" cy="163"/>
            </a:xfrm>
            <a:prstGeom prst="rect">
              <a:avLst/>
            </a:prstGeom>
            <a:noFill/>
            <a:ln w="9525">
              <a:noFill/>
              <a:miter lim="800000"/>
              <a:headEnd/>
              <a:tailEnd/>
            </a:ln>
          </p:spPr>
          <p:txBody>
            <a:bodyPr wrap="none" lIns="0" tIns="0" rIns="0" bIns="0">
              <a:spAutoFit/>
            </a:bodyPr>
            <a:lstStyle/>
            <a:p>
              <a:r>
                <a:rPr lang="en-US" altLang="ko-KR" sz="1700">
                  <a:solidFill>
                    <a:srgbClr val="993300"/>
                  </a:solidFill>
                  <a:latin typeface="Arial Narrow" pitchFamily="34" charset="0"/>
                </a:rPr>
                <a:t>Full Service Branch</a:t>
              </a:r>
            </a:p>
          </p:txBody>
        </p:sp>
        <p:sp>
          <p:nvSpPr>
            <p:cNvPr id="757853" name="Rectangle 93"/>
            <p:cNvSpPr>
              <a:spLocks noChangeArrowheads="1"/>
            </p:cNvSpPr>
            <p:nvPr/>
          </p:nvSpPr>
          <p:spPr bwMode="auto">
            <a:xfrm>
              <a:off x="3232" y="1797"/>
              <a:ext cx="463" cy="163"/>
            </a:xfrm>
            <a:prstGeom prst="rect">
              <a:avLst/>
            </a:prstGeom>
            <a:noFill/>
            <a:ln w="9525">
              <a:noFill/>
              <a:miter lim="800000"/>
              <a:headEnd/>
              <a:tailEnd/>
            </a:ln>
          </p:spPr>
          <p:txBody>
            <a:bodyPr wrap="none" lIns="0" tIns="0" rIns="0" bIns="0">
              <a:spAutoFit/>
            </a:bodyPr>
            <a:lstStyle/>
            <a:p>
              <a:r>
                <a:rPr lang="en-US" altLang="ko-KR" sz="1700">
                  <a:solidFill>
                    <a:srgbClr val="993300"/>
                  </a:solidFill>
                  <a:latin typeface="Arial Narrow" pitchFamily="34" charset="0"/>
                </a:rPr>
                <a:t>CD/ ATM</a:t>
              </a:r>
            </a:p>
          </p:txBody>
        </p:sp>
        <p:sp>
          <p:nvSpPr>
            <p:cNvPr id="757854" name="Rectangle 94"/>
            <p:cNvSpPr>
              <a:spLocks noChangeArrowheads="1"/>
            </p:cNvSpPr>
            <p:nvPr/>
          </p:nvSpPr>
          <p:spPr bwMode="auto">
            <a:xfrm>
              <a:off x="3232" y="2412"/>
              <a:ext cx="878" cy="163"/>
            </a:xfrm>
            <a:prstGeom prst="rect">
              <a:avLst/>
            </a:prstGeom>
            <a:noFill/>
            <a:ln w="9525">
              <a:noFill/>
              <a:miter lim="800000"/>
              <a:headEnd/>
              <a:tailEnd/>
            </a:ln>
          </p:spPr>
          <p:txBody>
            <a:bodyPr wrap="none" lIns="0" tIns="0" rIns="0" bIns="0">
              <a:spAutoFit/>
            </a:bodyPr>
            <a:lstStyle/>
            <a:p>
              <a:r>
                <a:rPr lang="en-US" altLang="ko-KR" sz="1700">
                  <a:solidFill>
                    <a:srgbClr val="993300"/>
                  </a:solidFill>
                  <a:latin typeface="Arial Narrow" pitchFamily="34" charset="0"/>
                </a:rPr>
                <a:t>Internet Banking</a:t>
              </a:r>
            </a:p>
          </p:txBody>
        </p:sp>
        <p:sp>
          <p:nvSpPr>
            <p:cNvPr id="757855" name="Rectangle 95"/>
            <p:cNvSpPr>
              <a:spLocks noChangeArrowheads="1"/>
            </p:cNvSpPr>
            <p:nvPr/>
          </p:nvSpPr>
          <p:spPr bwMode="auto">
            <a:xfrm>
              <a:off x="3232" y="3022"/>
              <a:ext cx="810" cy="163"/>
            </a:xfrm>
            <a:prstGeom prst="rect">
              <a:avLst/>
            </a:prstGeom>
            <a:noFill/>
            <a:ln w="9525">
              <a:noFill/>
              <a:miter lim="800000"/>
              <a:headEnd/>
              <a:tailEnd/>
            </a:ln>
          </p:spPr>
          <p:txBody>
            <a:bodyPr wrap="none" lIns="0" tIns="0" rIns="0" bIns="0">
              <a:spAutoFit/>
            </a:bodyPr>
            <a:lstStyle/>
            <a:p>
              <a:r>
                <a:rPr lang="en-US" altLang="ko-KR" sz="1700">
                  <a:solidFill>
                    <a:srgbClr val="993300"/>
                  </a:solidFill>
                  <a:latin typeface="Arial Narrow" pitchFamily="34" charset="0"/>
                </a:rPr>
                <a:t>Phone Banking</a:t>
              </a:r>
            </a:p>
          </p:txBody>
        </p:sp>
        <p:grpSp>
          <p:nvGrpSpPr>
            <p:cNvPr id="757875" name="Group 115"/>
            <p:cNvGrpSpPr>
              <a:grpSpLocks/>
            </p:cNvGrpSpPr>
            <p:nvPr/>
          </p:nvGrpSpPr>
          <p:grpSpPr bwMode="auto">
            <a:xfrm>
              <a:off x="3208" y="1374"/>
              <a:ext cx="1769" cy="1980"/>
              <a:chOff x="3208" y="1374"/>
              <a:chExt cx="1769" cy="1980"/>
            </a:xfrm>
          </p:grpSpPr>
          <p:pic>
            <p:nvPicPr>
              <p:cNvPr id="757821" name="Picture 61" descr="2008-0324-7"/>
              <p:cNvPicPr>
                <a:picLocks noChangeAspect="1" noChangeArrowheads="1"/>
              </p:cNvPicPr>
              <p:nvPr/>
            </p:nvPicPr>
            <p:blipFill>
              <a:blip r:embed="rId8" cstate="print"/>
              <a:srcRect l="3093" r="67654" b="6013"/>
              <a:stretch>
                <a:fillRect/>
              </a:stretch>
            </p:blipFill>
            <p:spPr bwMode="auto">
              <a:xfrm>
                <a:off x="3208" y="1374"/>
                <a:ext cx="1769" cy="196"/>
              </a:xfrm>
              <a:prstGeom prst="rect">
                <a:avLst/>
              </a:prstGeom>
              <a:noFill/>
              <a:effectLst>
                <a:outerShdw dist="53882" dir="2700000" algn="ctr" rotWithShape="0">
                  <a:srgbClr val="CC6600">
                    <a:alpha val="25999"/>
                  </a:srgbClr>
                </a:outerShdw>
              </a:effectLst>
            </p:spPr>
          </p:pic>
          <p:pic>
            <p:nvPicPr>
              <p:cNvPr id="757850" name="Picture 90" descr="2008-0324-7"/>
              <p:cNvPicPr>
                <a:picLocks noChangeAspect="1" noChangeArrowheads="1"/>
              </p:cNvPicPr>
              <p:nvPr/>
            </p:nvPicPr>
            <p:blipFill>
              <a:blip r:embed="rId8" cstate="print"/>
              <a:srcRect l="3093" r="67654" b="6013"/>
              <a:stretch>
                <a:fillRect/>
              </a:stretch>
            </p:blipFill>
            <p:spPr bwMode="auto">
              <a:xfrm>
                <a:off x="3208" y="1935"/>
                <a:ext cx="1360" cy="196"/>
              </a:xfrm>
              <a:prstGeom prst="rect">
                <a:avLst/>
              </a:prstGeom>
              <a:noFill/>
              <a:ln w="9525" algn="ctr">
                <a:noFill/>
                <a:miter lim="800000"/>
                <a:headEnd/>
                <a:tailEnd/>
              </a:ln>
              <a:effectLst>
                <a:outerShdw dist="53882" dir="2700000" algn="ctr" rotWithShape="0">
                  <a:srgbClr val="CC6600">
                    <a:alpha val="25999"/>
                  </a:srgbClr>
                </a:outerShdw>
              </a:effectLst>
            </p:spPr>
          </p:pic>
          <p:pic>
            <p:nvPicPr>
              <p:cNvPr id="757851" name="Picture 91" descr="2008-0324-7"/>
              <p:cNvPicPr>
                <a:picLocks noChangeAspect="1" noChangeArrowheads="1"/>
              </p:cNvPicPr>
              <p:nvPr/>
            </p:nvPicPr>
            <p:blipFill>
              <a:blip r:embed="rId8" cstate="print"/>
              <a:srcRect l="3093" r="67654" b="6013"/>
              <a:stretch>
                <a:fillRect/>
              </a:stretch>
            </p:blipFill>
            <p:spPr bwMode="auto">
              <a:xfrm>
                <a:off x="3208" y="2546"/>
                <a:ext cx="771" cy="196"/>
              </a:xfrm>
              <a:prstGeom prst="rect">
                <a:avLst/>
              </a:prstGeom>
              <a:noFill/>
              <a:ln w="9525" algn="ctr">
                <a:noFill/>
                <a:miter lim="800000"/>
                <a:headEnd/>
                <a:tailEnd/>
              </a:ln>
              <a:effectLst>
                <a:outerShdw dist="53882" dir="2700000" algn="ctr" rotWithShape="0">
                  <a:srgbClr val="CC6600">
                    <a:alpha val="25999"/>
                  </a:srgbClr>
                </a:outerShdw>
              </a:effectLst>
            </p:spPr>
          </p:pic>
          <p:pic>
            <p:nvPicPr>
              <p:cNvPr id="757852" name="Picture 92" descr="2008-0324-7"/>
              <p:cNvPicPr>
                <a:picLocks noChangeAspect="1" noChangeArrowheads="1"/>
              </p:cNvPicPr>
              <p:nvPr/>
            </p:nvPicPr>
            <p:blipFill>
              <a:blip r:embed="rId8" cstate="print"/>
              <a:srcRect l="3093" r="67654" b="6013"/>
              <a:stretch>
                <a:fillRect/>
              </a:stretch>
            </p:blipFill>
            <p:spPr bwMode="auto">
              <a:xfrm>
                <a:off x="3208" y="3158"/>
                <a:ext cx="90" cy="196"/>
              </a:xfrm>
              <a:prstGeom prst="rect">
                <a:avLst/>
              </a:prstGeom>
              <a:noFill/>
              <a:ln w="9525" algn="ctr">
                <a:noFill/>
                <a:miter lim="800000"/>
                <a:headEnd/>
                <a:tailEnd/>
              </a:ln>
              <a:effectLst>
                <a:outerShdw dist="53882" dir="2700000" algn="ctr" rotWithShape="0">
                  <a:srgbClr val="CC6600">
                    <a:alpha val="25999"/>
                  </a:srgbClr>
                </a:outerShdw>
              </a:effectLst>
            </p:spPr>
          </p:pic>
        </p:grpSp>
      </p:grpSp>
      <p:sp>
        <p:nvSpPr>
          <p:cNvPr id="757872" name="Rectangle 112"/>
          <p:cNvSpPr>
            <a:spLocks noChangeArrowheads="1"/>
          </p:cNvSpPr>
          <p:nvPr/>
        </p:nvSpPr>
        <p:spPr bwMode="auto">
          <a:xfrm>
            <a:off x="8172450" y="6577013"/>
            <a:ext cx="949325" cy="476250"/>
          </a:xfrm>
          <a:prstGeom prst="rect">
            <a:avLst/>
          </a:prstGeom>
          <a:noFill/>
          <a:ln w="9525">
            <a:noFill/>
            <a:miter lim="800000"/>
            <a:headEnd/>
            <a:tailEnd/>
          </a:ln>
          <a:effectLst/>
        </p:spPr>
        <p:txBody>
          <a:bodyPr/>
          <a:lstStyle/>
          <a:p>
            <a:pPr algn="r"/>
            <a:fld id="{442EA2B9-28DE-4935-A35A-1A829148932B}" type="slidenum">
              <a:rPr lang="en-US" altLang="ko-KR" sz="1200" i="1">
                <a:solidFill>
                  <a:srgbClr val="4D4D4D"/>
                </a:solidFill>
                <a:latin typeface="Times New Roman" pitchFamily="18" charset="0"/>
              </a:rPr>
              <a:pPr algn="r"/>
              <a:t>12</a:t>
            </a:fld>
            <a:endParaRPr lang="en-US" altLang="ko-KR" sz="1200" i="1">
              <a:solidFill>
                <a:srgbClr val="4D4D4D"/>
              </a:solidFill>
              <a:latin typeface="Times New Roman" pitchFamily="18" charset="0"/>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57880"/>
                                        </p:tgtEl>
                                        <p:attrNameLst>
                                          <p:attrName>style.visibility</p:attrName>
                                        </p:attrNameLst>
                                      </p:cBhvr>
                                      <p:to>
                                        <p:strVal val="visible"/>
                                      </p:to>
                                    </p:set>
                                    <p:animEffect transition="in" filter="fade">
                                      <p:cBhvr>
                                        <p:cTn id="7" dur="1000"/>
                                        <p:tgtEl>
                                          <p:spTgt spid="757880"/>
                                        </p:tgtEl>
                                      </p:cBhvr>
                                    </p:animEffect>
                                    <p:anim calcmode="lin" valueType="num">
                                      <p:cBhvr>
                                        <p:cTn id="8" dur="1000" fill="hold"/>
                                        <p:tgtEl>
                                          <p:spTgt spid="757880"/>
                                        </p:tgtEl>
                                        <p:attrNameLst>
                                          <p:attrName>ppt_x</p:attrName>
                                        </p:attrNameLst>
                                      </p:cBhvr>
                                      <p:tavLst>
                                        <p:tav tm="0">
                                          <p:val>
                                            <p:strVal val="#ppt_x"/>
                                          </p:val>
                                        </p:tav>
                                        <p:tav tm="100000">
                                          <p:val>
                                            <p:strVal val="#ppt_x"/>
                                          </p:val>
                                        </p:tav>
                                      </p:tavLst>
                                    </p:anim>
                                    <p:anim calcmode="lin" valueType="num">
                                      <p:cBhvr>
                                        <p:cTn id="9" dur="1000" fill="hold"/>
                                        <p:tgtEl>
                                          <p:spTgt spid="75788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57879"/>
                                        </p:tgtEl>
                                        <p:attrNameLst>
                                          <p:attrName>style.visibility</p:attrName>
                                        </p:attrNameLst>
                                      </p:cBhvr>
                                      <p:to>
                                        <p:strVal val="visible"/>
                                      </p:to>
                                    </p:set>
                                    <p:animEffect transition="in" filter="wipe(left)">
                                      <p:cBhvr>
                                        <p:cTn id="13" dur="500"/>
                                        <p:tgtEl>
                                          <p:spTgt spid="757879"/>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57881"/>
                                        </p:tgtEl>
                                        <p:attrNameLst>
                                          <p:attrName>style.visibility</p:attrName>
                                        </p:attrNameLst>
                                      </p:cBhvr>
                                      <p:to>
                                        <p:strVal val="visible"/>
                                      </p:to>
                                    </p:set>
                                    <p:animEffect transition="in" filter="fade">
                                      <p:cBhvr>
                                        <p:cTn id="17" dur="1000"/>
                                        <p:tgtEl>
                                          <p:spTgt spid="757881"/>
                                        </p:tgtEl>
                                      </p:cBhvr>
                                    </p:animEffect>
                                    <p:anim calcmode="lin" valueType="num">
                                      <p:cBhvr>
                                        <p:cTn id="18" dur="1000" fill="hold"/>
                                        <p:tgtEl>
                                          <p:spTgt spid="757881"/>
                                        </p:tgtEl>
                                        <p:attrNameLst>
                                          <p:attrName>ppt_x</p:attrName>
                                        </p:attrNameLst>
                                      </p:cBhvr>
                                      <p:tavLst>
                                        <p:tav tm="0">
                                          <p:val>
                                            <p:strVal val="#ppt_x"/>
                                          </p:val>
                                        </p:tav>
                                        <p:tav tm="100000">
                                          <p:val>
                                            <p:strVal val="#ppt_x"/>
                                          </p:val>
                                        </p:tav>
                                      </p:tavLst>
                                    </p:anim>
                                    <p:anim calcmode="lin" valueType="num">
                                      <p:cBhvr>
                                        <p:cTn id="19" dur="1000" fill="hold"/>
                                        <p:tgtEl>
                                          <p:spTgt spid="75788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757877"/>
                                        </p:tgtEl>
                                        <p:attrNameLst>
                                          <p:attrName>style.visibility</p:attrName>
                                        </p:attrNameLst>
                                      </p:cBhvr>
                                      <p:to>
                                        <p:strVal val="visible"/>
                                      </p:to>
                                    </p:set>
                                    <p:animEffect transition="in" filter="wipe(left)">
                                      <p:cBhvr>
                                        <p:cTn id="23" dur="500"/>
                                        <p:tgtEl>
                                          <p:spTgt spid="757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8879" name="Group 95"/>
          <p:cNvGrpSpPr>
            <a:grpSpLocks/>
          </p:cNvGrpSpPr>
          <p:nvPr/>
        </p:nvGrpSpPr>
        <p:grpSpPr bwMode="auto">
          <a:xfrm>
            <a:off x="0" y="1123950"/>
            <a:ext cx="9144000" cy="5854700"/>
            <a:chOff x="0" y="708"/>
            <a:chExt cx="5760" cy="3688"/>
          </a:xfrm>
        </p:grpSpPr>
        <p:pic>
          <p:nvPicPr>
            <p:cNvPr id="758788" name="Picture 4" descr="51_"/>
            <p:cNvPicPr>
              <a:picLocks noChangeAspect="1" noChangeArrowheads="1"/>
            </p:cNvPicPr>
            <p:nvPr/>
          </p:nvPicPr>
          <p:blipFill>
            <a:blip r:embed="rId3" cstate="print"/>
            <a:srcRect l="1962" t="13245" r="1163" b="2733"/>
            <a:stretch>
              <a:fillRect/>
            </a:stretch>
          </p:blipFill>
          <p:spPr bwMode="auto">
            <a:xfrm>
              <a:off x="0" y="708"/>
              <a:ext cx="5760" cy="3629"/>
            </a:xfrm>
            <a:prstGeom prst="rect">
              <a:avLst/>
            </a:prstGeom>
            <a:noFill/>
          </p:spPr>
        </p:pic>
        <p:grpSp>
          <p:nvGrpSpPr>
            <p:cNvPr id="758878" name="Group 94"/>
            <p:cNvGrpSpPr>
              <a:grpSpLocks/>
            </p:cNvGrpSpPr>
            <p:nvPr/>
          </p:nvGrpSpPr>
          <p:grpSpPr bwMode="auto">
            <a:xfrm>
              <a:off x="203" y="722"/>
              <a:ext cx="2632" cy="3674"/>
              <a:chOff x="203" y="722"/>
              <a:chExt cx="2632" cy="3674"/>
            </a:xfrm>
          </p:grpSpPr>
          <p:pic>
            <p:nvPicPr>
              <p:cNvPr id="758789" name="Picture 5" descr="2008-0324-5"/>
              <p:cNvPicPr>
                <a:picLocks noChangeAspect="1" noChangeArrowheads="1"/>
              </p:cNvPicPr>
              <p:nvPr/>
            </p:nvPicPr>
            <p:blipFill>
              <a:blip r:embed="rId4" cstate="print"/>
              <a:srcRect/>
              <a:stretch>
                <a:fillRect/>
              </a:stretch>
            </p:blipFill>
            <p:spPr bwMode="auto">
              <a:xfrm>
                <a:off x="203" y="722"/>
                <a:ext cx="2632" cy="3674"/>
              </a:xfrm>
              <a:prstGeom prst="rect">
                <a:avLst/>
              </a:prstGeom>
              <a:noFill/>
            </p:spPr>
          </p:pic>
          <p:sp>
            <p:nvSpPr>
              <p:cNvPr id="758791" name="Text Box 7"/>
              <p:cNvSpPr txBox="1">
                <a:spLocks noChangeArrowheads="1"/>
              </p:cNvSpPr>
              <p:nvPr/>
            </p:nvSpPr>
            <p:spPr bwMode="auto">
              <a:xfrm>
                <a:off x="243" y="793"/>
                <a:ext cx="2519" cy="250"/>
              </a:xfrm>
              <a:prstGeom prst="rect">
                <a:avLst/>
              </a:prstGeom>
              <a:noFill/>
              <a:ln w="9525">
                <a:noFill/>
                <a:miter lim="800000"/>
                <a:headEnd/>
                <a:tailEnd/>
              </a:ln>
              <a:effectLst/>
            </p:spPr>
            <p:txBody>
              <a:bodyPr wrap="none">
                <a:spAutoFit/>
              </a:bodyPr>
              <a:lstStyle/>
              <a:p>
                <a:pPr algn="ctr" eaLnBrk="0" fontAlgn="t" latinLnBrk="0" hangingPunct="0"/>
                <a:r>
                  <a:rPr lang="en-US" altLang="ko-KR" sz="2000">
                    <a:solidFill>
                      <a:srgbClr val="000099"/>
                    </a:solidFill>
                    <a:latin typeface="Arial Narrow" pitchFamily="34" charset="0"/>
                    <a:ea typeface="산돌고딕B" pitchFamily="18" charset="-127"/>
                  </a:rPr>
                  <a:t> Mobile Commerce Transaction Market</a:t>
                </a:r>
              </a:p>
            </p:txBody>
          </p:sp>
          <p:grpSp>
            <p:nvGrpSpPr>
              <p:cNvPr id="758876" name="Group 92"/>
              <p:cNvGrpSpPr>
                <a:grpSpLocks/>
              </p:cNvGrpSpPr>
              <p:nvPr/>
            </p:nvGrpSpPr>
            <p:grpSpPr bwMode="auto">
              <a:xfrm>
                <a:off x="355" y="1317"/>
                <a:ext cx="2277" cy="2327"/>
                <a:chOff x="355" y="1317"/>
                <a:chExt cx="2277" cy="2327"/>
              </a:xfrm>
            </p:grpSpPr>
            <p:grpSp>
              <p:nvGrpSpPr>
                <p:cNvPr id="758813" name="Group 29"/>
                <p:cNvGrpSpPr>
                  <a:grpSpLocks/>
                </p:cNvGrpSpPr>
                <p:nvPr/>
              </p:nvGrpSpPr>
              <p:grpSpPr bwMode="auto">
                <a:xfrm>
                  <a:off x="375" y="1317"/>
                  <a:ext cx="2188" cy="2187"/>
                  <a:chOff x="375" y="1525"/>
                  <a:chExt cx="2188" cy="2142"/>
                </a:xfrm>
              </p:grpSpPr>
              <p:sp>
                <p:nvSpPr>
                  <p:cNvPr id="758797" name="Line 13"/>
                  <p:cNvSpPr>
                    <a:spLocks noChangeShapeType="1"/>
                  </p:cNvSpPr>
                  <p:nvPr/>
                </p:nvSpPr>
                <p:spPr bwMode="auto">
                  <a:xfrm flipV="1">
                    <a:off x="375" y="1525"/>
                    <a:ext cx="0" cy="2142"/>
                  </a:xfrm>
                  <a:prstGeom prst="line">
                    <a:avLst/>
                  </a:prstGeom>
                  <a:noFill/>
                  <a:ln w="6350">
                    <a:solidFill>
                      <a:srgbClr val="C0C0C0"/>
                    </a:solidFill>
                    <a:round/>
                    <a:headEnd/>
                    <a:tailEnd/>
                  </a:ln>
                  <a:effectLst/>
                </p:spPr>
                <p:txBody>
                  <a:bodyPr/>
                  <a:lstStyle/>
                  <a:p>
                    <a:endParaRPr lang="en-US"/>
                  </a:p>
                </p:txBody>
              </p:sp>
              <p:sp>
                <p:nvSpPr>
                  <p:cNvPr id="758798" name="Line 14"/>
                  <p:cNvSpPr>
                    <a:spLocks noChangeShapeType="1"/>
                  </p:cNvSpPr>
                  <p:nvPr/>
                </p:nvSpPr>
                <p:spPr bwMode="auto">
                  <a:xfrm flipV="1">
                    <a:off x="1469" y="1525"/>
                    <a:ext cx="0" cy="2142"/>
                  </a:xfrm>
                  <a:prstGeom prst="line">
                    <a:avLst/>
                  </a:prstGeom>
                  <a:noFill/>
                  <a:ln w="6350">
                    <a:solidFill>
                      <a:srgbClr val="C0C0C0"/>
                    </a:solidFill>
                    <a:round/>
                    <a:headEnd/>
                    <a:tailEnd/>
                  </a:ln>
                  <a:effectLst/>
                </p:spPr>
                <p:txBody>
                  <a:bodyPr/>
                  <a:lstStyle/>
                  <a:p>
                    <a:endParaRPr lang="en-US"/>
                  </a:p>
                </p:txBody>
              </p:sp>
              <p:sp>
                <p:nvSpPr>
                  <p:cNvPr id="758799" name="Line 15"/>
                  <p:cNvSpPr>
                    <a:spLocks noChangeShapeType="1"/>
                  </p:cNvSpPr>
                  <p:nvPr/>
                </p:nvSpPr>
                <p:spPr bwMode="auto">
                  <a:xfrm flipV="1">
                    <a:off x="2016" y="1525"/>
                    <a:ext cx="0" cy="2142"/>
                  </a:xfrm>
                  <a:prstGeom prst="line">
                    <a:avLst/>
                  </a:prstGeom>
                  <a:noFill/>
                  <a:ln w="6350">
                    <a:solidFill>
                      <a:srgbClr val="C0C0C0"/>
                    </a:solidFill>
                    <a:round/>
                    <a:headEnd/>
                    <a:tailEnd/>
                  </a:ln>
                  <a:effectLst/>
                </p:spPr>
                <p:txBody>
                  <a:bodyPr/>
                  <a:lstStyle/>
                  <a:p>
                    <a:endParaRPr lang="en-US"/>
                  </a:p>
                </p:txBody>
              </p:sp>
              <p:sp>
                <p:nvSpPr>
                  <p:cNvPr id="758800" name="Line 16"/>
                  <p:cNvSpPr>
                    <a:spLocks noChangeShapeType="1"/>
                  </p:cNvSpPr>
                  <p:nvPr/>
                </p:nvSpPr>
                <p:spPr bwMode="auto">
                  <a:xfrm flipV="1">
                    <a:off x="2563" y="1525"/>
                    <a:ext cx="0" cy="2142"/>
                  </a:xfrm>
                  <a:prstGeom prst="line">
                    <a:avLst/>
                  </a:prstGeom>
                  <a:noFill/>
                  <a:ln w="6350">
                    <a:solidFill>
                      <a:srgbClr val="C0C0C0"/>
                    </a:solidFill>
                    <a:round/>
                    <a:headEnd/>
                    <a:tailEnd/>
                  </a:ln>
                  <a:effectLst/>
                </p:spPr>
                <p:txBody>
                  <a:bodyPr/>
                  <a:lstStyle/>
                  <a:p>
                    <a:endParaRPr lang="en-US"/>
                  </a:p>
                </p:txBody>
              </p:sp>
              <p:sp>
                <p:nvSpPr>
                  <p:cNvPr id="758812" name="Line 28"/>
                  <p:cNvSpPr>
                    <a:spLocks noChangeShapeType="1"/>
                  </p:cNvSpPr>
                  <p:nvPr/>
                </p:nvSpPr>
                <p:spPr bwMode="auto">
                  <a:xfrm flipV="1">
                    <a:off x="922" y="1525"/>
                    <a:ext cx="0" cy="2142"/>
                  </a:xfrm>
                  <a:prstGeom prst="line">
                    <a:avLst/>
                  </a:prstGeom>
                  <a:noFill/>
                  <a:ln w="6350">
                    <a:solidFill>
                      <a:srgbClr val="C0C0C0"/>
                    </a:solidFill>
                    <a:round/>
                    <a:headEnd/>
                    <a:tailEnd/>
                  </a:ln>
                  <a:effectLst/>
                </p:spPr>
                <p:txBody>
                  <a:bodyPr/>
                  <a:lstStyle/>
                  <a:p>
                    <a:endParaRPr lang="en-US"/>
                  </a:p>
                </p:txBody>
              </p:sp>
            </p:grpSp>
            <p:grpSp>
              <p:nvGrpSpPr>
                <p:cNvPr id="758875" name="Group 91"/>
                <p:cNvGrpSpPr>
                  <a:grpSpLocks/>
                </p:cNvGrpSpPr>
                <p:nvPr/>
              </p:nvGrpSpPr>
              <p:grpSpPr bwMode="auto">
                <a:xfrm>
                  <a:off x="355" y="3494"/>
                  <a:ext cx="2277" cy="150"/>
                  <a:chOff x="355" y="3494"/>
                  <a:chExt cx="2277" cy="150"/>
                </a:xfrm>
              </p:grpSpPr>
              <p:sp>
                <p:nvSpPr>
                  <p:cNvPr id="758805" name="Rectangle 21"/>
                  <p:cNvSpPr>
                    <a:spLocks noChangeArrowheads="1"/>
                  </p:cNvSpPr>
                  <p:nvPr/>
                </p:nvSpPr>
                <p:spPr bwMode="auto">
                  <a:xfrm>
                    <a:off x="355" y="3519"/>
                    <a:ext cx="48" cy="125"/>
                  </a:xfrm>
                  <a:prstGeom prst="rect">
                    <a:avLst/>
                  </a:prstGeom>
                  <a:noFill/>
                  <a:ln w="9525">
                    <a:noFill/>
                    <a:miter lim="800000"/>
                    <a:headEnd/>
                    <a:tailEnd/>
                  </a:ln>
                </p:spPr>
                <p:txBody>
                  <a:bodyPr wrap="none" lIns="0" tIns="0" rIns="0" bIns="0">
                    <a:spAutoFit/>
                  </a:bodyPr>
                  <a:lstStyle/>
                  <a:p>
                    <a:pPr algn="ctr"/>
                    <a:r>
                      <a:rPr lang="en-US" altLang="ko-KR" sz="1300">
                        <a:solidFill>
                          <a:srgbClr val="4D4D4D"/>
                        </a:solidFill>
                        <a:latin typeface="Arial Narrow" pitchFamily="34" charset="0"/>
                        <a:ea typeface="Dotum" pitchFamily="34" charset="-127"/>
                      </a:rPr>
                      <a:t>0</a:t>
                    </a:r>
                    <a:endParaRPr lang="en-US" altLang="ko-KR" sz="1400">
                      <a:solidFill>
                        <a:srgbClr val="4D4D4D"/>
                      </a:solidFill>
                      <a:latin typeface="Arial Narrow" pitchFamily="34" charset="0"/>
                    </a:endParaRPr>
                  </a:p>
                </p:txBody>
              </p:sp>
              <p:sp>
                <p:nvSpPr>
                  <p:cNvPr id="758806" name="Rectangle 22"/>
                  <p:cNvSpPr>
                    <a:spLocks noChangeArrowheads="1"/>
                  </p:cNvSpPr>
                  <p:nvPr/>
                </p:nvSpPr>
                <p:spPr bwMode="auto">
                  <a:xfrm>
                    <a:off x="874" y="3519"/>
                    <a:ext cx="94" cy="125"/>
                  </a:xfrm>
                  <a:prstGeom prst="rect">
                    <a:avLst/>
                  </a:prstGeom>
                  <a:noFill/>
                  <a:ln w="9525">
                    <a:noFill/>
                    <a:miter lim="800000"/>
                    <a:headEnd/>
                    <a:tailEnd/>
                  </a:ln>
                </p:spPr>
                <p:txBody>
                  <a:bodyPr wrap="none" lIns="0" tIns="0" rIns="0" bIns="0">
                    <a:spAutoFit/>
                  </a:bodyPr>
                  <a:lstStyle/>
                  <a:p>
                    <a:pPr algn="ctr"/>
                    <a:r>
                      <a:rPr lang="en-US" altLang="ko-KR" sz="1300">
                        <a:solidFill>
                          <a:srgbClr val="4D4D4D"/>
                        </a:solidFill>
                        <a:latin typeface="Arial Narrow" pitchFamily="34" charset="0"/>
                        <a:ea typeface="Dotum" pitchFamily="34" charset="-127"/>
                      </a:rPr>
                      <a:t>20</a:t>
                    </a:r>
                    <a:endParaRPr lang="en-US" altLang="ko-KR" sz="1400">
                      <a:solidFill>
                        <a:srgbClr val="4D4D4D"/>
                      </a:solidFill>
                      <a:latin typeface="Arial Narrow" pitchFamily="34" charset="0"/>
                    </a:endParaRPr>
                  </a:p>
                </p:txBody>
              </p:sp>
              <p:sp>
                <p:nvSpPr>
                  <p:cNvPr id="758807" name="Rectangle 23"/>
                  <p:cNvSpPr>
                    <a:spLocks noChangeArrowheads="1"/>
                  </p:cNvSpPr>
                  <p:nvPr/>
                </p:nvSpPr>
                <p:spPr bwMode="auto">
                  <a:xfrm>
                    <a:off x="1409" y="3519"/>
                    <a:ext cx="94" cy="125"/>
                  </a:xfrm>
                  <a:prstGeom prst="rect">
                    <a:avLst/>
                  </a:prstGeom>
                  <a:noFill/>
                  <a:ln w="9525">
                    <a:noFill/>
                    <a:miter lim="800000"/>
                    <a:headEnd/>
                    <a:tailEnd/>
                  </a:ln>
                </p:spPr>
                <p:txBody>
                  <a:bodyPr wrap="none" lIns="0" tIns="0" rIns="0" bIns="0">
                    <a:spAutoFit/>
                  </a:bodyPr>
                  <a:lstStyle/>
                  <a:p>
                    <a:pPr algn="ctr"/>
                    <a:r>
                      <a:rPr lang="en-US" altLang="ko-KR" sz="1300">
                        <a:solidFill>
                          <a:srgbClr val="4D4D4D"/>
                        </a:solidFill>
                        <a:latin typeface="Arial Narrow" pitchFamily="34" charset="0"/>
                        <a:ea typeface="Dotum" pitchFamily="34" charset="-127"/>
                      </a:rPr>
                      <a:t>40</a:t>
                    </a:r>
                    <a:endParaRPr lang="en-US" altLang="ko-KR" sz="1400">
                      <a:solidFill>
                        <a:srgbClr val="4D4D4D"/>
                      </a:solidFill>
                      <a:latin typeface="Arial Narrow" pitchFamily="34" charset="0"/>
                    </a:endParaRPr>
                  </a:p>
                </p:txBody>
              </p:sp>
              <p:sp>
                <p:nvSpPr>
                  <p:cNvPr id="758808" name="Rectangle 24"/>
                  <p:cNvSpPr>
                    <a:spLocks noChangeArrowheads="1"/>
                  </p:cNvSpPr>
                  <p:nvPr/>
                </p:nvSpPr>
                <p:spPr bwMode="auto">
                  <a:xfrm>
                    <a:off x="2504" y="3519"/>
                    <a:ext cx="128" cy="125"/>
                  </a:xfrm>
                  <a:prstGeom prst="rect">
                    <a:avLst/>
                  </a:prstGeom>
                  <a:noFill/>
                  <a:ln w="9525">
                    <a:noFill/>
                    <a:miter lim="800000"/>
                    <a:headEnd/>
                    <a:tailEnd/>
                  </a:ln>
                </p:spPr>
                <p:txBody>
                  <a:bodyPr lIns="0" tIns="0" rIns="0" bIns="0">
                    <a:spAutoFit/>
                  </a:bodyPr>
                  <a:lstStyle/>
                  <a:p>
                    <a:pPr algn="ctr"/>
                    <a:r>
                      <a:rPr lang="en-US" altLang="ko-KR" sz="1300">
                        <a:solidFill>
                          <a:srgbClr val="4D4D4D"/>
                        </a:solidFill>
                        <a:latin typeface="Arial Narrow" pitchFamily="34" charset="0"/>
                        <a:ea typeface="Dotum" pitchFamily="34" charset="-127"/>
                      </a:rPr>
                      <a:t>80</a:t>
                    </a:r>
                    <a:endParaRPr lang="en-US" altLang="ko-KR" sz="1400">
                      <a:solidFill>
                        <a:srgbClr val="4D4D4D"/>
                      </a:solidFill>
                      <a:latin typeface="Arial Narrow" pitchFamily="34" charset="0"/>
                    </a:endParaRPr>
                  </a:p>
                </p:txBody>
              </p:sp>
              <p:sp>
                <p:nvSpPr>
                  <p:cNvPr id="758810" name="Rectangle 26"/>
                  <p:cNvSpPr>
                    <a:spLocks noChangeArrowheads="1"/>
                  </p:cNvSpPr>
                  <p:nvPr/>
                </p:nvSpPr>
                <p:spPr bwMode="auto">
                  <a:xfrm>
                    <a:off x="1949" y="3519"/>
                    <a:ext cx="128" cy="125"/>
                  </a:xfrm>
                  <a:prstGeom prst="rect">
                    <a:avLst/>
                  </a:prstGeom>
                  <a:noFill/>
                  <a:ln w="9525">
                    <a:noFill/>
                    <a:miter lim="800000"/>
                    <a:headEnd/>
                    <a:tailEnd/>
                  </a:ln>
                </p:spPr>
                <p:txBody>
                  <a:bodyPr lIns="0" tIns="0" rIns="0" bIns="0">
                    <a:spAutoFit/>
                  </a:bodyPr>
                  <a:lstStyle/>
                  <a:p>
                    <a:pPr algn="ctr"/>
                    <a:r>
                      <a:rPr lang="en-US" altLang="ko-KR" sz="1300">
                        <a:solidFill>
                          <a:srgbClr val="4D4D4D"/>
                        </a:solidFill>
                        <a:latin typeface="Arial Narrow" pitchFamily="34" charset="0"/>
                        <a:ea typeface="Dotum" pitchFamily="34" charset="-127"/>
                      </a:rPr>
                      <a:t>60</a:t>
                    </a:r>
                    <a:endParaRPr lang="en-US" altLang="ko-KR" sz="1400">
                      <a:solidFill>
                        <a:srgbClr val="4D4D4D"/>
                      </a:solidFill>
                      <a:latin typeface="Arial Narrow" pitchFamily="34" charset="0"/>
                    </a:endParaRPr>
                  </a:p>
                </p:txBody>
              </p:sp>
              <p:sp>
                <p:nvSpPr>
                  <p:cNvPr id="758811" name="Line 27"/>
                  <p:cNvSpPr>
                    <a:spLocks noChangeShapeType="1"/>
                  </p:cNvSpPr>
                  <p:nvPr/>
                </p:nvSpPr>
                <p:spPr bwMode="auto">
                  <a:xfrm>
                    <a:off x="380" y="3494"/>
                    <a:ext cx="2177" cy="0"/>
                  </a:xfrm>
                  <a:prstGeom prst="line">
                    <a:avLst/>
                  </a:prstGeom>
                  <a:noFill/>
                  <a:ln w="12700">
                    <a:solidFill>
                      <a:schemeClr val="bg2"/>
                    </a:solidFill>
                    <a:round/>
                    <a:headEnd/>
                    <a:tailEnd/>
                  </a:ln>
                  <a:effectLst/>
                </p:spPr>
                <p:txBody>
                  <a:bodyPr/>
                  <a:lstStyle/>
                  <a:p>
                    <a:endParaRPr lang="en-US"/>
                  </a:p>
                </p:txBody>
              </p:sp>
            </p:grpSp>
          </p:grpSp>
          <p:grpSp>
            <p:nvGrpSpPr>
              <p:cNvPr id="758877" name="Group 93"/>
              <p:cNvGrpSpPr>
                <a:grpSpLocks/>
              </p:cNvGrpSpPr>
              <p:nvPr/>
            </p:nvGrpSpPr>
            <p:grpSpPr bwMode="auto">
              <a:xfrm>
                <a:off x="612" y="3786"/>
                <a:ext cx="1814" cy="244"/>
                <a:chOff x="612" y="3786"/>
                <a:chExt cx="1814" cy="244"/>
              </a:xfrm>
            </p:grpSpPr>
            <p:sp>
              <p:nvSpPr>
                <p:cNvPr id="758859" name="Rectangle 75"/>
                <p:cNvSpPr>
                  <a:spLocks noChangeArrowheads="1"/>
                </p:cNvSpPr>
                <p:nvPr/>
              </p:nvSpPr>
              <p:spPr bwMode="auto">
                <a:xfrm>
                  <a:off x="612" y="3813"/>
                  <a:ext cx="153" cy="62"/>
                </a:xfrm>
                <a:prstGeom prst="rect">
                  <a:avLst/>
                </a:prstGeom>
                <a:solidFill>
                  <a:srgbClr val="33CC33"/>
                </a:solidFill>
                <a:ln w="11113">
                  <a:solidFill>
                    <a:srgbClr val="000000"/>
                  </a:solidFill>
                  <a:miter lim="800000"/>
                  <a:headEnd/>
                  <a:tailEnd/>
                </a:ln>
              </p:spPr>
              <p:txBody>
                <a:bodyPr/>
                <a:lstStyle/>
                <a:p>
                  <a:endParaRPr lang="en-US"/>
                </a:p>
              </p:txBody>
            </p:sp>
            <p:sp>
              <p:nvSpPr>
                <p:cNvPr id="758861" name="Rectangle 77"/>
                <p:cNvSpPr>
                  <a:spLocks noChangeArrowheads="1"/>
                </p:cNvSpPr>
                <p:nvPr/>
              </p:nvSpPr>
              <p:spPr bwMode="auto">
                <a:xfrm>
                  <a:off x="790" y="3787"/>
                  <a:ext cx="592" cy="115"/>
                </a:xfrm>
                <a:prstGeom prst="rect">
                  <a:avLst/>
                </a:prstGeom>
                <a:noFill/>
                <a:ln w="9525" algn="ctr">
                  <a:noFill/>
                  <a:miter lim="800000"/>
                  <a:headEnd/>
                  <a:tailEnd/>
                </a:ln>
                <a:effectLst/>
              </p:spPr>
              <p:txBody>
                <a:bodyPr wrap="none" lIns="0" tIns="0" rIns="0" bIns="0">
                  <a:spAutoFit/>
                </a:bodyPr>
                <a:lstStyle/>
                <a:p>
                  <a:r>
                    <a:rPr lang="en-US" altLang="ko-KR" sz="1200">
                      <a:solidFill>
                        <a:srgbClr val="000000"/>
                      </a:solidFill>
                      <a:latin typeface="Arial Narrow" pitchFamily="34" charset="0"/>
                      <a:ea typeface="Dotum" pitchFamily="34" charset="-127"/>
                    </a:rPr>
                    <a:t>North American</a:t>
                  </a:r>
                </a:p>
              </p:txBody>
            </p:sp>
            <p:sp>
              <p:nvSpPr>
                <p:cNvPr id="758862" name="Rectangle 78"/>
                <p:cNvSpPr>
                  <a:spLocks noChangeArrowheads="1"/>
                </p:cNvSpPr>
                <p:nvPr/>
              </p:nvSpPr>
              <p:spPr bwMode="auto">
                <a:xfrm>
                  <a:off x="1791" y="3786"/>
                  <a:ext cx="272" cy="115"/>
                </a:xfrm>
                <a:prstGeom prst="rect">
                  <a:avLst/>
                </a:prstGeom>
                <a:noFill/>
                <a:ln w="9525" algn="ctr">
                  <a:noFill/>
                  <a:miter lim="800000"/>
                  <a:headEnd/>
                  <a:tailEnd/>
                </a:ln>
                <a:effectLst/>
              </p:spPr>
              <p:txBody>
                <a:bodyPr wrap="none" lIns="0" tIns="0" rIns="0" bIns="0">
                  <a:spAutoFit/>
                </a:bodyPr>
                <a:lstStyle/>
                <a:p>
                  <a:r>
                    <a:rPr lang="en-US" altLang="ko-KR" sz="1200">
                      <a:solidFill>
                        <a:srgbClr val="000000"/>
                      </a:solidFill>
                      <a:latin typeface="Arial Narrow" pitchFamily="34" charset="0"/>
                      <a:ea typeface="Dotum" pitchFamily="34" charset="-127"/>
                    </a:rPr>
                    <a:t>Europe</a:t>
                  </a:r>
                </a:p>
              </p:txBody>
            </p:sp>
            <p:sp>
              <p:nvSpPr>
                <p:cNvPr id="758863" name="Rectangle 79"/>
                <p:cNvSpPr>
                  <a:spLocks noChangeArrowheads="1"/>
                </p:cNvSpPr>
                <p:nvPr/>
              </p:nvSpPr>
              <p:spPr bwMode="auto">
                <a:xfrm>
                  <a:off x="790" y="3915"/>
                  <a:ext cx="444" cy="115"/>
                </a:xfrm>
                <a:prstGeom prst="rect">
                  <a:avLst/>
                </a:prstGeom>
                <a:noFill/>
                <a:ln w="9525" algn="ctr">
                  <a:noFill/>
                  <a:miter lim="800000"/>
                  <a:headEnd/>
                  <a:tailEnd/>
                </a:ln>
                <a:effectLst/>
              </p:spPr>
              <p:txBody>
                <a:bodyPr wrap="none" lIns="0" tIns="0" rIns="0" bIns="0">
                  <a:spAutoFit/>
                </a:bodyPr>
                <a:lstStyle/>
                <a:p>
                  <a:r>
                    <a:rPr lang="en-US" altLang="ko-KR" sz="1200">
                      <a:solidFill>
                        <a:srgbClr val="000000"/>
                      </a:solidFill>
                      <a:latin typeface="Arial Narrow" pitchFamily="34" charset="0"/>
                      <a:ea typeface="Dotum" pitchFamily="34" charset="-127"/>
                    </a:rPr>
                    <a:t>Asia Pacific</a:t>
                  </a:r>
                </a:p>
              </p:txBody>
            </p:sp>
            <p:sp>
              <p:nvSpPr>
                <p:cNvPr id="758864" name="Rectangle 80"/>
                <p:cNvSpPr>
                  <a:spLocks noChangeArrowheads="1"/>
                </p:cNvSpPr>
                <p:nvPr/>
              </p:nvSpPr>
              <p:spPr bwMode="auto">
                <a:xfrm>
                  <a:off x="1787" y="3915"/>
                  <a:ext cx="639" cy="115"/>
                </a:xfrm>
                <a:prstGeom prst="rect">
                  <a:avLst/>
                </a:prstGeom>
                <a:noFill/>
                <a:ln w="9525" algn="ctr">
                  <a:noFill/>
                  <a:miter lim="800000"/>
                  <a:headEnd/>
                  <a:tailEnd/>
                </a:ln>
                <a:effectLst/>
              </p:spPr>
              <p:txBody>
                <a:bodyPr wrap="none" lIns="0" tIns="0" rIns="0" bIns="0">
                  <a:spAutoFit/>
                </a:bodyPr>
                <a:lstStyle/>
                <a:p>
                  <a:r>
                    <a:rPr lang="en-US" altLang="ko-KR" sz="1200">
                      <a:solidFill>
                        <a:srgbClr val="000000"/>
                      </a:solidFill>
                      <a:latin typeface="Arial Narrow" pitchFamily="34" charset="0"/>
                      <a:ea typeface="Dotum" pitchFamily="34" charset="-127"/>
                    </a:rPr>
                    <a:t>Rest of the world</a:t>
                  </a:r>
                </a:p>
              </p:txBody>
            </p:sp>
            <p:sp>
              <p:nvSpPr>
                <p:cNvPr id="758865" name="Rectangle 81"/>
                <p:cNvSpPr>
                  <a:spLocks noChangeArrowheads="1"/>
                </p:cNvSpPr>
                <p:nvPr/>
              </p:nvSpPr>
              <p:spPr bwMode="auto">
                <a:xfrm>
                  <a:off x="1610" y="3813"/>
                  <a:ext cx="153" cy="62"/>
                </a:xfrm>
                <a:prstGeom prst="rect">
                  <a:avLst/>
                </a:prstGeom>
                <a:solidFill>
                  <a:srgbClr val="CC0000"/>
                </a:solidFill>
                <a:ln w="11113">
                  <a:solidFill>
                    <a:srgbClr val="000000"/>
                  </a:solidFill>
                  <a:miter lim="800000"/>
                  <a:headEnd/>
                  <a:tailEnd/>
                </a:ln>
              </p:spPr>
              <p:txBody>
                <a:bodyPr/>
                <a:lstStyle/>
                <a:p>
                  <a:endParaRPr lang="en-US"/>
                </a:p>
              </p:txBody>
            </p:sp>
            <p:sp>
              <p:nvSpPr>
                <p:cNvPr id="758866" name="Rectangle 82"/>
                <p:cNvSpPr>
                  <a:spLocks noChangeArrowheads="1"/>
                </p:cNvSpPr>
                <p:nvPr/>
              </p:nvSpPr>
              <p:spPr bwMode="auto">
                <a:xfrm>
                  <a:off x="612" y="3940"/>
                  <a:ext cx="153" cy="62"/>
                </a:xfrm>
                <a:prstGeom prst="rect">
                  <a:avLst/>
                </a:prstGeom>
                <a:solidFill>
                  <a:srgbClr val="FFFF00"/>
                </a:solidFill>
                <a:ln w="11113">
                  <a:solidFill>
                    <a:srgbClr val="000000"/>
                  </a:solidFill>
                  <a:miter lim="800000"/>
                  <a:headEnd/>
                  <a:tailEnd/>
                </a:ln>
              </p:spPr>
              <p:txBody>
                <a:bodyPr/>
                <a:lstStyle/>
                <a:p>
                  <a:endParaRPr lang="en-US"/>
                </a:p>
              </p:txBody>
            </p:sp>
            <p:sp>
              <p:nvSpPr>
                <p:cNvPr id="758867" name="Rectangle 83"/>
                <p:cNvSpPr>
                  <a:spLocks noChangeArrowheads="1"/>
                </p:cNvSpPr>
                <p:nvPr/>
              </p:nvSpPr>
              <p:spPr bwMode="auto">
                <a:xfrm>
                  <a:off x="1610" y="3940"/>
                  <a:ext cx="153" cy="62"/>
                </a:xfrm>
                <a:prstGeom prst="rect">
                  <a:avLst/>
                </a:prstGeom>
                <a:solidFill>
                  <a:srgbClr val="6600CC"/>
                </a:solidFill>
                <a:ln w="11113">
                  <a:solidFill>
                    <a:srgbClr val="000000"/>
                  </a:solidFill>
                  <a:miter lim="800000"/>
                  <a:headEnd/>
                  <a:tailEnd/>
                </a:ln>
              </p:spPr>
              <p:txBody>
                <a:bodyPr/>
                <a:lstStyle/>
                <a:p>
                  <a:endParaRPr lang="en-US"/>
                </a:p>
              </p:txBody>
            </p:sp>
          </p:grpSp>
        </p:grpSp>
        <p:sp>
          <p:nvSpPr>
            <p:cNvPr id="758809" name="Line 25"/>
            <p:cNvSpPr>
              <a:spLocks noChangeShapeType="1"/>
            </p:cNvSpPr>
            <p:nvPr/>
          </p:nvSpPr>
          <p:spPr bwMode="auto">
            <a:xfrm>
              <a:off x="380" y="1528"/>
              <a:ext cx="2177" cy="0"/>
            </a:xfrm>
            <a:prstGeom prst="line">
              <a:avLst/>
            </a:prstGeom>
            <a:noFill/>
            <a:ln w="6350">
              <a:solidFill>
                <a:srgbClr val="C0C0C0"/>
              </a:solidFill>
              <a:round/>
              <a:headEnd/>
              <a:tailEnd/>
            </a:ln>
            <a:effectLst/>
          </p:spPr>
          <p:txBody>
            <a:bodyPr/>
            <a:lstStyle/>
            <a:p>
              <a:endParaRPr lang="en-US"/>
            </a:p>
          </p:txBody>
        </p:sp>
        <p:sp>
          <p:nvSpPr>
            <p:cNvPr id="758827" name="Line 43"/>
            <p:cNvSpPr>
              <a:spLocks noChangeShapeType="1"/>
            </p:cNvSpPr>
            <p:nvPr/>
          </p:nvSpPr>
          <p:spPr bwMode="auto">
            <a:xfrm>
              <a:off x="380" y="1911"/>
              <a:ext cx="2177" cy="0"/>
            </a:xfrm>
            <a:prstGeom prst="line">
              <a:avLst/>
            </a:prstGeom>
            <a:noFill/>
            <a:ln w="6350">
              <a:solidFill>
                <a:srgbClr val="C0C0C0"/>
              </a:solidFill>
              <a:round/>
              <a:headEnd/>
              <a:tailEnd/>
            </a:ln>
            <a:effectLst/>
          </p:spPr>
          <p:txBody>
            <a:bodyPr/>
            <a:lstStyle/>
            <a:p>
              <a:endParaRPr lang="en-US"/>
            </a:p>
          </p:txBody>
        </p:sp>
        <p:sp>
          <p:nvSpPr>
            <p:cNvPr id="758828" name="Line 44"/>
            <p:cNvSpPr>
              <a:spLocks noChangeShapeType="1"/>
            </p:cNvSpPr>
            <p:nvPr/>
          </p:nvSpPr>
          <p:spPr bwMode="auto">
            <a:xfrm>
              <a:off x="380" y="2320"/>
              <a:ext cx="2177" cy="0"/>
            </a:xfrm>
            <a:prstGeom prst="line">
              <a:avLst/>
            </a:prstGeom>
            <a:noFill/>
            <a:ln w="6350">
              <a:solidFill>
                <a:srgbClr val="C0C0C0"/>
              </a:solidFill>
              <a:round/>
              <a:headEnd/>
              <a:tailEnd/>
            </a:ln>
            <a:effectLst/>
          </p:spPr>
          <p:txBody>
            <a:bodyPr/>
            <a:lstStyle/>
            <a:p>
              <a:endParaRPr lang="en-US"/>
            </a:p>
          </p:txBody>
        </p:sp>
        <p:sp>
          <p:nvSpPr>
            <p:cNvPr id="758829" name="Line 45"/>
            <p:cNvSpPr>
              <a:spLocks noChangeShapeType="1"/>
            </p:cNvSpPr>
            <p:nvPr/>
          </p:nvSpPr>
          <p:spPr bwMode="auto">
            <a:xfrm>
              <a:off x="380" y="2723"/>
              <a:ext cx="2177" cy="0"/>
            </a:xfrm>
            <a:prstGeom prst="line">
              <a:avLst/>
            </a:prstGeom>
            <a:noFill/>
            <a:ln w="6350">
              <a:solidFill>
                <a:srgbClr val="C0C0C0"/>
              </a:solidFill>
              <a:round/>
              <a:headEnd/>
              <a:tailEnd/>
            </a:ln>
            <a:effectLst/>
          </p:spPr>
          <p:txBody>
            <a:bodyPr/>
            <a:lstStyle/>
            <a:p>
              <a:endParaRPr lang="en-US"/>
            </a:p>
          </p:txBody>
        </p:sp>
        <p:sp>
          <p:nvSpPr>
            <p:cNvPr id="758830" name="Line 46"/>
            <p:cNvSpPr>
              <a:spLocks noChangeShapeType="1"/>
            </p:cNvSpPr>
            <p:nvPr/>
          </p:nvSpPr>
          <p:spPr bwMode="auto">
            <a:xfrm>
              <a:off x="380" y="3131"/>
              <a:ext cx="2177" cy="0"/>
            </a:xfrm>
            <a:prstGeom prst="line">
              <a:avLst/>
            </a:prstGeom>
            <a:noFill/>
            <a:ln w="6350">
              <a:solidFill>
                <a:srgbClr val="C0C0C0"/>
              </a:solidFill>
              <a:round/>
              <a:headEnd/>
              <a:tailEnd/>
            </a:ln>
            <a:effectLst/>
          </p:spPr>
          <p:txBody>
            <a:bodyPr/>
            <a:lstStyle/>
            <a:p>
              <a:endParaRPr lang="en-US"/>
            </a:p>
          </p:txBody>
        </p:sp>
      </p:grpSp>
      <p:grpSp>
        <p:nvGrpSpPr>
          <p:cNvPr id="758881" name="Group 97"/>
          <p:cNvGrpSpPr>
            <a:grpSpLocks/>
          </p:cNvGrpSpPr>
          <p:nvPr/>
        </p:nvGrpSpPr>
        <p:grpSpPr bwMode="auto">
          <a:xfrm>
            <a:off x="4714875" y="1146175"/>
            <a:ext cx="4178300" cy="5832475"/>
            <a:chOff x="2970" y="722"/>
            <a:chExt cx="2632" cy="3674"/>
          </a:xfrm>
        </p:grpSpPr>
        <p:pic>
          <p:nvPicPr>
            <p:cNvPr id="758790" name="Picture 6" descr="2008-0324-5"/>
            <p:cNvPicPr>
              <a:picLocks noChangeAspect="1" noChangeArrowheads="1"/>
            </p:cNvPicPr>
            <p:nvPr/>
          </p:nvPicPr>
          <p:blipFill>
            <a:blip r:embed="rId4" cstate="print"/>
            <a:srcRect/>
            <a:stretch>
              <a:fillRect/>
            </a:stretch>
          </p:blipFill>
          <p:spPr bwMode="auto">
            <a:xfrm>
              <a:off x="2970" y="722"/>
              <a:ext cx="2632" cy="3674"/>
            </a:xfrm>
            <a:prstGeom prst="rect">
              <a:avLst/>
            </a:prstGeom>
            <a:noFill/>
          </p:spPr>
        </p:pic>
        <p:sp>
          <p:nvSpPr>
            <p:cNvPr id="758792" name="Text Box 8"/>
            <p:cNvSpPr txBox="1">
              <a:spLocks noChangeArrowheads="1"/>
            </p:cNvSpPr>
            <p:nvPr/>
          </p:nvSpPr>
          <p:spPr bwMode="auto">
            <a:xfrm>
              <a:off x="3484" y="792"/>
              <a:ext cx="1571" cy="250"/>
            </a:xfrm>
            <a:prstGeom prst="rect">
              <a:avLst/>
            </a:prstGeom>
            <a:noFill/>
            <a:ln w="9525">
              <a:noFill/>
              <a:miter lim="800000"/>
              <a:headEnd/>
              <a:tailEnd/>
            </a:ln>
            <a:effectLst/>
          </p:spPr>
          <p:txBody>
            <a:bodyPr wrap="none">
              <a:spAutoFit/>
            </a:bodyPr>
            <a:lstStyle/>
            <a:p>
              <a:pPr algn="ctr" eaLnBrk="0" fontAlgn="t" latinLnBrk="0" hangingPunct="0"/>
              <a:r>
                <a:rPr lang="en-US" altLang="ko-KR" sz="2000">
                  <a:solidFill>
                    <a:srgbClr val="000099"/>
                  </a:solidFill>
                  <a:latin typeface="Arial Narrow" pitchFamily="34" charset="0"/>
                  <a:ea typeface="산돌고딕B" pitchFamily="18" charset="-127"/>
                </a:rPr>
                <a:t>M-banking Implications</a:t>
              </a:r>
            </a:p>
          </p:txBody>
        </p:sp>
      </p:grpSp>
      <p:sp>
        <p:nvSpPr>
          <p:cNvPr id="758794" name="Text Box 10"/>
          <p:cNvSpPr txBox="1">
            <a:spLocks noChangeArrowheads="1"/>
          </p:cNvSpPr>
          <p:nvPr/>
        </p:nvSpPr>
        <p:spPr bwMode="auto">
          <a:xfrm>
            <a:off x="222250" y="6524625"/>
            <a:ext cx="4062413" cy="244475"/>
          </a:xfrm>
          <a:prstGeom prst="rect">
            <a:avLst/>
          </a:prstGeom>
          <a:noFill/>
          <a:ln w="9525">
            <a:noFill/>
            <a:miter lim="800000"/>
            <a:headEnd/>
            <a:tailEnd/>
          </a:ln>
          <a:effectLst/>
        </p:spPr>
        <p:txBody>
          <a:bodyPr>
            <a:spAutoFit/>
          </a:bodyPr>
          <a:lstStyle/>
          <a:p>
            <a:pPr marL="92075" indent="-92075" latinLnBrk="0"/>
            <a:r>
              <a:rPr kumimoji="0" lang="en-GB" altLang="ko-KR" sz="1000">
                <a:latin typeface="Arial Narrow" pitchFamily="34" charset="0"/>
                <a:ea typeface="HY견고딕" pitchFamily="18" charset="-127"/>
                <a:cs typeface="Arial" pitchFamily="34" charset="0"/>
              </a:rPr>
              <a:t>   </a:t>
            </a:r>
            <a:r>
              <a:rPr kumimoji="0" lang="en-GB" altLang="ko-KR" sz="1000">
                <a:latin typeface="Arial Narrow" pitchFamily="34" charset="0"/>
                <a:ea typeface="HY견고딕" pitchFamily="18" charset="-127"/>
                <a:cs typeface="Arial" pitchFamily="34" charset="0"/>
                <a:sym typeface="Wingdings 2" pitchFamily="18" charset="2"/>
              </a:rPr>
              <a:t> </a:t>
            </a:r>
            <a:r>
              <a:rPr kumimoji="0" lang="en-GB" altLang="ko-KR" sz="1000">
                <a:latin typeface="Arial Narrow" pitchFamily="34" charset="0"/>
                <a:ea typeface="HY견고딕" pitchFamily="18" charset="-127"/>
                <a:cs typeface="Arial" pitchFamily="34" charset="0"/>
              </a:rPr>
              <a:t>Sources: Frost &amp; Sullivan</a:t>
            </a:r>
          </a:p>
        </p:txBody>
      </p:sp>
      <p:grpSp>
        <p:nvGrpSpPr>
          <p:cNvPr id="758880" name="Group 96"/>
          <p:cNvGrpSpPr>
            <a:grpSpLocks/>
          </p:cNvGrpSpPr>
          <p:nvPr/>
        </p:nvGrpSpPr>
        <p:grpSpPr bwMode="auto">
          <a:xfrm>
            <a:off x="563563" y="1825625"/>
            <a:ext cx="3503612" cy="3721100"/>
            <a:chOff x="355" y="1150"/>
            <a:chExt cx="2207" cy="2344"/>
          </a:xfrm>
        </p:grpSpPr>
        <p:pic>
          <p:nvPicPr>
            <p:cNvPr id="758795" name="Picture 11" descr="2008-0324-20"/>
            <p:cNvPicPr>
              <a:picLocks noChangeAspect="1" noChangeArrowheads="1"/>
            </p:cNvPicPr>
            <p:nvPr/>
          </p:nvPicPr>
          <p:blipFill>
            <a:blip r:embed="rId5" cstate="print">
              <a:lum bright="6000" contrast="36000"/>
            </a:blip>
            <a:srcRect l="5902" t="37408" r="54201" b="55254"/>
            <a:stretch>
              <a:fillRect/>
            </a:stretch>
          </p:blipFill>
          <p:spPr bwMode="auto">
            <a:xfrm>
              <a:off x="355" y="1211"/>
              <a:ext cx="2207" cy="317"/>
            </a:xfrm>
            <a:prstGeom prst="rect">
              <a:avLst/>
            </a:prstGeom>
            <a:noFill/>
          </p:spPr>
        </p:pic>
        <p:pic>
          <p:nvPicPr>
            <p:cNvPr id="758814" name="Picture 30" descr="2008-0324-20"/>
            <p:cNvPicPr>
              <a:picLocks noChangeAspect="1" noChangeArrowheads="1"/>
            </p:cNvPicPr>
            <p:nvPr/>
          </p:nvPicPr>
          <p:blipFill>
            <a:blip r:embed="rId5" cstate="print">
              <a:lum bright="6000" contrast="36000"/>
            </a:blip>
            <a:srcRect l="5902" t="45811" r="61284" b="48935"/>
            <a:stretch>
              <a:fillRect/>
            </a:stretch>
          </p:blipFill>
          <p:spPr bwMode="auto">
            <a:xfrm>
              <a:off x="355" y="1639"/>
              <a:ext cx="1815" cy="227"/>
            </a:xfrm>
            <a:prstGeom prst="rect">
              <a:avLst/>
            </a:prstGeom>
            <a:noFill/>
            <a:ln w="9525" algn="ctr">
              <a:noFill/>
              <a:miter lim="800000"/>
              <a:headEnd/>
              <a:tailEnd/>
            </a:ln>
            <a:effectLst/>
          </p:spPr>
        </p:pic>
        <p:pic>
          <p:nvPicPr>
            <p:cNvPr id="758815" name="Picture 31" descr="2008-0324-20"/>
            <p:cNvPicPr>
              <a:picLocks noChangeAspect="1" noChangeArrowheads="1"/>
            </p:cNvPicPr>
            <p:nvPr/>
          </p:nvPicPr>
          <p:blipFill>
            <a:blip r:embed="rId5" cstate="print">
              <a:lum bright="6000" contrast="36000"/>
            </a:blip>
            <a:srcRect l="5902" t="53149" r="68369" b="39490"/>
            <a:stretch>
              <a:fillRect/>
            </a:stretch>
          </p:blipFill>
          <p:spPr bwMode="auto">
            <a:xfrm>
              <a:off x="355" y="2032"/>
              <a:ext cx="1423" cy="318"/>
            </a:xfrm>
            <a:prstGeom prst="rect">
              <a:avLst/>
            </a:prstGeom>
            <a:noFill/>
            <a:ln w="9525" algn="ctr">
              <a:noFill/>
              <a:miter lim="800000"/>
              <a:headEnd/>
              <a:tailEnd/>
            </a:ln>
            <a:effectLst/>
          </p:spPr>
        </p:pic>
        <p:pic>
          <p:nvPicPr>
            <p:cNvPr id="758816" name="Picture 32" descr="2008-0324-20"/>
            <p:cNvPicPr>
              <a:picLocks noChangeAspect="1" noChangeArrowheads="1"/>
            </p:cNvPicPr>
            <p:nvPr/>
          </p:nvPicPr>
          <p:blipFill>
            <a:blip r:embed="rId5" cstate="print">
              <a:lum bright="6000" contrast="36000"/>
            </a:blip>
            <a:srcRect l="5902" t="61552" r="73889" b="32152"/>
            <a:stretch>
              <a:fillRect/>
            </a:stretch>
          </p:blipFill>
          <p:spPr bwMode="auto">
            <a:xfrm>
              <a:off x="355" y="2456"/>
              <a:ext cx="1118" cy="272"/>
            </a:xfrm>
            <a:prstGeom prst="rect">
              <a:avLst/>
            </a:prstGeom>
            <a:noFill/>
            <a:ln w="9525" algn="ctr">
              <a:noFill/>
              <a:miter lim="800000"/>
              <a:headEnd/>
              <a:tailEnd/>
            </a:ln>
            <a:effectLst/>
          </p:spPr>
        </p:pic>
        <p:pic>
          <p:nvPicPr>
            <p:cNvPr id="758817" name="Picture 33" descr="2008-0324-20"/>
            <p:cNvPicPr>
              <a:picLocks noChangeAspect="1" noChangeArrowheads="1"/>
            </p:cNvPicPr>
            <p:nvPr/>
          </p:nvPicPr>
          <p:blipFill>
            <a:blip r:embed="rId5" cstate="print">
              <a:lum bright="6000" contrast="36000"/>
            </a:blip>
            <a:srcRect l="5902" t="68890" r="78612" b="25856"/>
            <a:stretch>
              <a:fillRect/>
            </a:stretch>
          </p:blipFill>
          <p:spPr bwMode="auto">
            <a:xfrm>
              <a:off x="355" y="2844"/>
              <a:ext cx="857" cy="227"/>
            </a:xfrm>
            <a:prstGeom prst="rect">
              <a:avLst/>
            </a:prstGeom>
            <a:noFill/>
            <a:ln w="9525" algn="ctr">
              <a:noFill/>
              <a:miter lim="800000"/>
              <a:headEnd/>
              <a:tailEnd/>
            </a:ln>
            <a:effectLst/>
          </p:spPr>
        </p:pic>
        <p:pic>
          <p:nvPicPr>
            <p:cNvPr id="758818" name="Picture 34" descr="2008-0324-20"/>
            <p:cNvPicPr>
              <a:picLocks noChangeAspect="1" noChangeArrowheads="1"/>
            </p:cNvPicPr>
            <p:nvPr/>
          </p:nvPicPr>
          <p:blipFill>
            <a:blip r:embed="rId5" cstate="print">
              <a:lum bright="6000" contrast="36000"/>
            </a:blip>
            <a:srcRect l="5902" t="77293" r="78612" b="17453"/>
            <a:stretch>
              <a:fillRect/>
            </a:stretch>
          </p:blipFill>
          <p:spPr bwMode="auto">
            <a:xfrm>
              <a:off x="355" y="3267"/>
              <a:ext cx="857" cy="227"/>
            </a:xfrm>
            <a:prstGeom prst="rect">
              <a:avLst/>
            </a:prstGeom>
            <a:noFill/>
            <a:ln w="9525" algn="ctr">
              <a:noFill/>
              <a:miter lim="800000"/>
              <a:headEnd/>
              <a:tailEnd/>
            </a:ln>
            <a:effectLst/>
          </p:spPr>
        </p:pic>
        <p:grpSp>
          <p:nvGrpSpPr>
            <p:cNvPr id="758873" name="Group 89"/>
            <p:cNvGrpSpPr>
              <a:grpSpLocks/>
            </p:cNvGrpSpPr>
            <p:nvPr/>
          </p:nvGrpSpPr>
          <p:grpSpPr bwMode="auto">
            <a:xfrm>
              <a:off x="385" y="1150"/>
              <a:ext cx="220" cy="2142"/>
              <a:chOff x="385" y="1150"/>
              <a:chExt cx="220" cy="2142"/>
            </a:xfrm>
          </p:grpSpPr>
          <p:sp>
            <p:nvSpPr>
              <p:cNvPr id="758819" name="Rectangle 35"/>
              <p:cNvSpPr>
                <a:spLocks noChangeArrowheads="1"/>
              </p:cNvSpPr>
              <p:nvPr/>
            </p:nvSpPr>
            <p:spPr bwMode="auto">
              <a:xfrm>
                <a:off x="385" y="1150"/>
                <a:ext cx="220" cy="144"/>
              </a:xfrm>
              <a:prstGeom prst="rect">
                <a:avLst/>
              </a:prstGeom>
              <a:noFill/>
              <a:ln w="9525">
                <a:noFill/>
                <a:miter lim="800000"/>
                <a:headEnd/>
                <a:tailEnd/>
              </a:ln>
            </p:spPr>
            <p:txBody>
              <a:bodyPr wrap="none" lIns="0" tIns="0" rIns="0" bIns="0">
                <a:spAutoFit/>
              </a:bodyPr>
              <a:lstStyle/>
              <a:p>
                <a:r>
                  <a:rPr lang="en-US" altLang="ko-KR" sz="1500">
                    <a:solidFill>
                      <a:srgbClr val="CC0000"/>
                    </a:solidFill>
                    <a:latin typeface="Arial Narrow" pitchFamily="34" charset="0"/>
                  </a:rPr>
                  <a:t>2009</a:t>
                </a:r>
              </a:p>
            </p:txBody>
          </p:sp>
          <p:sp>
            <p:nvSpPr>
              <p:cNvPr id="758820" name="Rectangle 36"/>
              <p:cNvSpPr>
                <a:spLocks noChangeArrowheads="1"/>
              </p:cNvSpPr>
              <p:nvPr/>
            </p:nvSpPr>
            <p:spPr bwMode="auto">
              <a:xfrm>
                <a:off x="385" y="1549"/>
                <a:ext cx="220" cy="144"/>
              </a:xfrm>
              <a:prstGeom prst="rect">
                <a:avLst/>
              </a:prstGeom>
              <a:noFill/>
              <a:ln w="9525">
                <a:noFill/>
                <a:miter lim="800000"/>
                <a:headEnd/>
                <a:tailEnd/>
              </a:ln>
            </p:spPr>
            <p:txBody>
              <a:bodyPr wrap="none" lIns="0" tIns="0" rIns="0" bIns="0">
                <a:spAutoFit/>
              </a:bodyPr>
              <a:lstStyle/>
              <a:p>
                <a:r>
                  <a:rPr lang="en-US" altLang="ko-KR" sz="1500">
                    <a:solidFill>
                      <a:srgbClr val="CC0000"/>
                    </a:solidFill>
                    <a:latin typeface="Arial Narrow" pitchFamily="34" charset="0"/>
                  </a:rPr>
                  <a:t>2008</a:t>
                </a:r>
              </a:p>
            </p:txBody>
          </p:sp>
          <p:sp>
            <p:nvSpPr>
              <p:cNvPr id="758821" name="Rectangle 37"/>
              <p:cNvSpPr>
                <a:spLocks noChangeArrowheads="1"/>
              </p:cNvSpPr>
              <p:nvPr/>
            </p:nvSpPr>
            <p:spPr bwMode="auto">
              <a:xfrm>
                <a:off x="385" y="1949"/>
                <a:ext cx="220" cy="144"/>
              </a:xfrm>
              <a:prstGeom prst="rect">
                <a:avLst/>
              </a:prstGeom>
              <a:noFill/>
              <a:ln w="9525">
                <a:noFill/>
                <a:miter lim="800000"/>
                <a:headEnd/>
                <a:tailEnd/>
              </a:ln>
            </p:spPr>
            <p:txBody>
              <a:bodyPr wrap="none" lIns="0" tIns="0" rIns="0" bIns="0">
                <a:spAutoFit/>
              </a:bodyPr>
              <a:lstStyle/>
              <a:p>
                <a:r>
                  <a:rPr lang="en-US" altLang="ko-KR" sz="1500">
                    <a:solidFill>
                      <a:srgbClr val="CC0000"/>
                    </a:solidFill>
                    <a:latin typeface="Arial Narrow" pitchFamily="34" charset="0"/>
                  </a:rPr>
                  <a:t>2007</a:t>
                </a:r>
              </a:p>
            </p:txBody>
          </p:sp>
          <p:sp>
            <p:nvSpPr>
              <p:cNvPr id="758822" name="Rectangle 38"/>
              <p:cNvSpPr>
                <a:spLocks noChangeArrowheads="1"/>
              </p:cNvSpPr>
              <p:nvPr/>
            </p:nvSpPr>
            <p:spPr bwMode="auto">
              <a:xfrm>
                <a:off x="385" y="2348"/>
                <a:ext cx="220" cy="144"/>
              </a:xfrm>
              <a:prstGeom prst="rect">
                <a:avLst/>
              </a:prstGeom>
              <a:noFill/>
              <a:ln w="9525">
                <a:noFill/>
                <a:miter lim="800000"/>
                <a:headEnd/>
                <a:tailEnd/>
              </a:ln>
            </p:spPr>
            <p:txBody>
              <a:bodyPr wrap="none" lIns="0" tIns="0" rIns="0" bIns="0">
                <a:spAutoFit/>
              </a:bodyPr>
              <a:lstStyle/>
              <a:p>
                <a:r>
                  <a:rPr lang="en-US" altLang="ko-KR" sz="1500">
                    <a:solidFill>
                      <a:srgbClr val="CC0000"/>
                    </a:solidFill>
                    <a:latin typeface="Arial Narrow" pitchFamily="34" charset="0"/>
                  </a:rPr>
                  <a:t>2006</a:t>
                </a:r>
              </a:p>
            </p:txBody>
          </p:sp>
          <p:sp>
            <p:nvSpPr>
              <p:cNvPr id="758824" name="Rectangle 40"/>
              <p:cNvSpPr>
                <a:spLocks noChangeArrowheads="1"/>
              </p:cNvSpPr>
              <p:nvPr/>
            </p:nvSpPr>
            <p:spPr bwMode="auto">
              <a:xfrm>
                <a:off x="385" y="2748"/>
                <a:ext cx="220" cy="144"/>
              </a:xfrm>
              <a:prstGeom prst="rect">
                <a:avLst/>
              </a:prstGeom>
              <a:noFill/>
              <a:ln w="9525">
                <a:noFill/>
                <a:miter lim="800000"/>
                <a:headEnd/>
                <a:tailEnd/>
              </a:ln>
            </p:spPr>
            <p:txBody>
              <a:bodyPr wrap="none" lIns="0" tIns="0" rIns="0" bIns="0">
                <a:spAutoFit/>
              </a:bodyPr>
              <a:lstStyle/>
              <a:p>
                <a:r>
                  <a:rPr lang="en-US" altLang="ko-KR" sz="1500">
                    <a:solidFill>
                      <a:srgbClr val="CC0000"/>
                    </a:solidFill>
                    <a:latin typeface="Arial Narrow" pitchFamily="34" charset="0"/>
                  </a:rPr>
                  <a:t>2005</a:t>
                </a:r>
              </a:p>
            </p:txBody>
          </p:sp>
          <p:sp>
            <p:nvSpPr>
              <p:cNvPr id="758825" name="Rectangle 41"/>
              <p:cNvSpPr>
                <a:spLocks noChangeArrowheads="1"/>
              </p:cNvSpPr>
              <p:nvPr/>
            </p:nvSpPr>
            <p:spPr bwMode="auto">
              <a:xfrm>
                <a:off x="385" y="3148"/>
                <a:ext cx="220" cy="144"/>
              </a:xfrm>
              <a:prstGeom prst="rect">
                <a:avLst/>
              </a:prstGeom>
              <a:noFill/>
              <a:ln w="9525">
                <a:noFill/>
                <a:miter lim="800000"/>
                <a:headEnd/>
                <a:tailEnd/>
              </a:ln>
            </p:spPr>
            <p:txBody>
              <a:bodyPr wrap="none" lIns="0" tIns="0" rIns="0" bIns="0">
                <a:spAutoFit/>
              </a:bodyPr>
              <a:lstStyle/>
              <a:p>
                <a:r>
                  <a:rPr lang="en-US" altLang="ko-KR" sz="1500">
                    <a:solidFill>
                      <a:srgbClr val="CC0000"/>
                    </a:solidFill>
                    <a:latin typeface="Arial Narrow" pitchFamily="34" charset="0"/>
                  </a:rPr>
                  <a:t>2004</a:t>
                </a:r>
              </a:p>
            </p:txBody>
          </p:sp>
        </p:grpSp>
        <p:sp>
          <p:nvSpPr>
            <p:cNvPr id="758831" name="Rectangle 47"/>
            <p:cNvSpPr>
              <a:spLocks noChangeArrowheads="1"/>
            </p:cNvSpPr>
            <p:nvPr/>
          </p:nvSpPr>
          <p:spPr bwMode="auto">
            <a:xfrm>
              <a:off x="431" y="1307"/>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9.7</a:t>
              </a:r>
            </a:p>
          </p:txBody>
        </p:sp>
        <p:sp>
          <p:nvSpPr>
            <p:cNvPr id="758832" name="Rectangle 48"/>
            <p:cNvSpPr>
              <a:spLocks noChangeArrowheads="1"/>
            </p:cNvSpPr>
            <p:nvPr/>
          </p:nvSpPr>
          <p:spPr bwMode="auto">
            <a:xfrm>
              <a:off x="976" y="1307"/>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27.13</a:t>
              </a:r>
            </a:p>
          </p:txBody>
        </p:sp>
        <p:sp>
          <p:nvSpPr>
            <p:cNvPr id="758833" name="Rectangle 49"/>
            <p:cNvSpPr>
              <a:spLocks noChangeArrowheads="1"/>
            </p:cNvSpPr>
            <p:nvPr/>
          </p:nvSpPr>
          <p:spPr bwMode="auto">
            <a:xfrm>
              <a:off x="1837" y="1307"/>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34.6</a:t>
              </a:r>
            </a:p>
          </p:txBody>
        </p:sp>
        <p:sp>
          <p:nvSpPr>
            <p:cNvPr id="758834" name="Rectangle 50"/>
            <p:cNvSpPr>
              <a:spLocks noChangeArrowheads="1"/>
            </p:cNvSpPr>
            <p:nvPr/>
          </p:nvSpPr>
          <p:spPr bwMode="auto">
            <a:xfrm>
              <a:off x="2346" y="1307"/>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3.0</a:t>
              </a:r>
            </a:p>
          </p:txBody>
        </p:sp>
        <p:sp>
          <p:nvSpPr>
            <p:cNvPr id="758835" name="Rectangle 51"/>
            <p:cNvSpPr>
              <a:spLocks noChangeArrowheads="1"/>
            </p:cNvSpPr>
            <p:nvPr/>
          </p:nvSpPr>
          <p:spPr bwMode="auto">
            <a:xfrm>
              <a:off x="385" y="1694"/>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7.2</a:t>
              </a:r>
            </a:p>
          </p:txBody>
        </p:sp>
        <p:sp>
          <p:nvSpPr>
            <p:cNvPr id="758836" name="Rectangle 52"/>
            <p:cNvSpPr>
              <a:spLocks noChangeArrowheads="1"/>
            </p:cNvSpPr>
            <p:nvPr/>
          </p:nvSpPr>
          <p:spPr bwMode="auto">
            <a:xfrm>
              <a:off x="839" y="1694"/>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22.99</a:t>
              </a:r>
            </a:p>
          </p:txBody>
        </p:sp>
        <p:sp>
          <p:nvSpPr>
            <p:cNvPr id="758837" name="Rectangle 53"/>
            <p:cNvSpPr>
              <a:spLocks noChangeArrowheads="1"/>
            </p:cNvSpPr>
            <p:nvPr/>
          </p:nvSpPr>
          <p:spPr bwMode="auto">
            <a:xfrm>
              <a:off x="1580" y="1694"/>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28.4</a:t>
              </a:r>
            </a:p>
          </p:txBody>
        </p:sp>
        <p:sp>
          <p:nvSpPr>
            <p:cNvPr id="758838" name="Rectangle 54"/>
            <p:cNvSpPr>
              <a:spLocks noChangeArrowheads="1"/>
            </p:cNvSpPr>
            <p:nvPr/>
          </p:nvSpPr>
          <p:spPr bwMode="auto">
            <a:xfrm>
              <a:off x="1957" y="1694"/>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2.0</a:t>
              </a:r>
            </a:p>
          </p:txBody>
        </p:sp>
        <p:sp>
          <p:nvSpPr>
            <p:cNvPr id="758839" name="Rectangle 55"/>
            <p:cNvSpPr>
              <a:spLocks noChangeArrowheads="1"/>
            </p:cNvSpPr>
            <p:nvPr/>
          </p:nvSpPr>
          <p:spPr bwMode="auto">
            <a:xfrm>
              <a:off x="375" y="2103"/>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5.5</a:t>
              </a:r>
            </a:p>
          </p:txBody>
        </p:sp>
        <p:sp>
          <p:nvSpPr>
            <p:cNvPr id="758840" name="Rectangle 56"/>
            <p:cNvSpPr>
              <a:spLocks noChangeArrowheads="1"/>
            </p:cNvSpPr>
            <p:nvPr/>
          </p:nvSpPr>
          <p:spPr bwMode="auto">
            <a:xfrm>
              <a:off x="718" y="2103"/>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18.69</a:t>
              </a:r>
            </a:p>
          </p:txBody>
        </p:sp>
        <p:sp>
          <p:nvSpPr>
            <p:cNvPr id="758841" name="Rectangle 57"/>
            <p:cNvSpPr>
              <a:spLocks noChangeArrowheads="1"/>
            </p:cNvSpPr>
            <p:nvPr/>
          </p:nvSpPr>
          <p:spPr bwMode="auto">
            <a:xfrm>
              <a:off x="1292" y="2103"/>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21.7</a:t>
              </a:r>
            </a:p>
          </p:txBody>
        </p:sp>
        <p:sp>
          <p:nvSpPr>
            <p:cNvPr id="758842" name="Rectangle 58"/>
            <p:cNvSpPr>
              <a:spLocks noChangeArrowheads="1"/>
            </p:cNvSpPr>
            <p:nvPr/>
          </p:nvSpPr>
          <p:spPr bwMode="auto">
            <a:xfrm>
              <a:off x="1580" y="2103"/>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1.7</a:t>
              </a:r>
            </a:p>
          </p:txBody>
        </p:sp>
        <p:sp>
          <p:nvSpPr>
            <p:cNvPr id="758843" name="Rectangle 59"/>
            <p:cNvSpPr>
              <a:spLocks noChangeArrowheads="1"/>
            </p:cNvSpPr>
            <p:nvPr/>
          </p:nvSpPr>
          <p:spPr bwMode="auto">
            <a:xfrm>
              <a:off x="380" y="2496"/>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4.3</a:t>
              </a:r>
            </a:p>
          </p:txBody>
        </p:sp>
        <p:sp>
          <p:nvSpPr>
            <p:cNvPr id="758844" name="Rectangle 60"/>
            <p:cNvSpPr>
              <a:spLocks noChangeArrowheads="1"/>
            </p:cNvSpPr>
            <p:nvPr/>
          </p:nvSpPr>
          <p:spPr bwMode="auto">
            <a:xfrm>
              <a:off x="612" y="2496"/>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15.07</a:t>
              </a:r>
            </a:p>
          </p:txBody>
        </p:sp>
        <p:sp>
          <p:nvSpPr>
            <p:cNvPr id="758845" name="Rectangle 61"/>
            <p:cNvSpPr>
              <a:spLocks noChangeArrowheads="1"/>
            </p:cNvSpPr>
            <p:nvPr/>
          </p:nvSpPr>
          <p:spPr bwMode="auto">
            <a:xfrm>
              <a:off x="1020" y="2496"/>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16.4</a:t>
              </a:r>
            </a:p>
          </p:txBody>
        </p:sp>
        <p:sp>
          <p:nvSpPr>
            <p:cNvPr id="758846" name="Rectangle 62"/>
            <p:cNvSpPr>
              <a:spLocks noChangeArrowheads="1"/>
            </p:cNvSpPr>
            <p:nvPr/>
          </p:nvSpPr>
          <p:spPr bwMode="auto">
            <a:xfrm>
              <a:off x="1277" y="2496"/>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1.4</a:t>
              </a:r>
            </a:p>
          </p:txBody>
        </p:sp>
        <p:sp>
          <p:nvSpPr>
            <p:cNvPr id="758847" name="Rectangle 63"/>
            <p:cNvSpPr>
              <a:spLocks noChangeArrowheads="1"/>
            </p:cNvSpPr>
            <p:nvPr/>
          </p:nvSpPr>
          <p:spPr bwMode="auto">
            <a:xfrm>
              <a:off x="380" y="2899"/>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3.2</a:t>
              </a:r>
            </a:p>
          </p:txBody>
        </p:sp>
        <p:sp>
          <p:nvSpPr>
            <p:cNvPr id="758848" name="Rectangle 64"/>
            <p:cNvSpPr>
              <a:spLocks noChangeArrowheads="1"/>
            </p:cNvSpPr>
            <p:nvPr/>
          </p:nvSpPr>
          <p:spPr bwMode="auto">
            <a:xfrm>
              <a:off x="577" y="2899"/>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11.78</a:t>
              </a:r>
            </a:p>
          </p:txBody>
        </p:sp>
        <p:sp>
          <p:nvSpPr>
            <p:cNvPr id="758849" name="Rectangle 65"/>
            <p:cNvSpPr>
              <a:spLocks noChangeArrowheads="1"/>
            </p:cNvSpPr>
            <p:nvPr/>
          </p:nvSpPr>
          <p:spPr bwMode="auto">
            <a:xfrm>
              <a:off x="839" y="2899"/>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12.1</a:t>
              </a:r>
            </a:p>
          </p:txBody>
        </p:sp>
        <p:sp>
          <p:nvSpPr>
            <p:cNvPr id="758850" name="Rectangle 66"/>
            <p:cNvSpPr>
              <a:spLocks noChangeArrowheads="1"/>
            </p:cNvSpPr>
            <p:nvPr/>
          </p:nvSpPr>
          <p:spPr bwMode="auto">
            <a:xfrm>
              <a:off x="1156" y="2899"/>
              <a:ext cx="182" cy="136"/>
            </a:xfrm>
            <a:prstGeom prst="rect">
              <a:avLst/>
            </a:prstGeom>
            <a:noFill/>
            <a:ln w="9525">
              <a:noFill/>
              <a:miter lim="800000"/>
              <a:headEnd/>
              <a:tailEnd/>
            </a:ln>
            <a:effectLst/>
          </p:spPr>
          <p:txBody>
            <a:bodyPr wrap="none" anchor="ctr"/>
            <a:lstStyle/>
            <a:p>
              <a:pPr algn="ctr"/>
              <a:r>
                <a:rPr lang="en-US" altLang="ko-KR" sz="1200">
                  <a:latin typeface="Arial Narrow" pitchFamily="34" charset="0"/>
                </a:rPr>
                <a:t>1.1</a:t>
              </a:r>
            </a:p>
          </p:txBody>
        </p:sp>
        <p:sp>
          <p:nvSpPr>
            <p:cNvPr id="758852" name="Rectangle 68"/>
            <p:cNvSpPr>
              <a:spLocks noChangeArrowheads="1"/>
            </p:cNvSpPr>
            <p:nvPr/>
          </p:nvSpPr>
          <p:spPr bwMode="auto">
            <a:xfrm>
              <a:off x="945" y="3131"/>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9.2</a:t>
              </a:r>
            </a:p>
          </p:txBody>
        </p:sp>
        <p:sp>
          <p:nvSpPr>
            <p:cNvPr id="758855" name="Rectangle 71"/>
            <p:cNvSpPr>
              <a:spLocks noChangeArrowheads="1"/>
            </p:cNvSpPr>
            <p:nvPr/>
          </p:nvSpPr>
          <p:spPr bwMode="auto">
            <a:xfrm>
              <a:off x="385" y="3303"/>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2.5</a:t>
              </a:r>
            </a:p>
          </p:txBody>
        </p:sp>
        <p:sp>
          <p:nvSpPr>
            <p:cNvPr id="758856" name="Rectangle 72"/>
            <p:cNvSpPr>
              <a:spLocks noChangeArrowheads="1"/>
            </p:cNvSpPr>
            <p:nvPr/>
          </p:nvSpPr>
          <p:spPr bwMode="auto">
            <a:xfrm>
              <a:off x="541" y="3303"/>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9.2</a:t>
              </a:r>
            </a:p>
          </p:txBody>
        </p:sp>
        <p:sp>
          <p:nvSpPr>
            <p:cNvPr id="758857" name="Rectangle 73"/>
            <p:cNvSpPr>
              <a:spLocks noChangeArrowheads="1"/>
            </p:cNvSpPr>
            <p:nvPr/>
          </p:nvSpPr>
          <p:spPr bwMode="auto">
            <a:xfrm>
              <a:off x="748" y="3303"/>
              <a:ext cx="182" cy="136"/>
            </a:xfrm>
            <a:prstGeom prst="rect">
              <a:avLst/>
            </a:prstGeom>
            <a:noFill/>
            <a:ln w="9525">
              <a:noFill/>
              <a:miter lim="800000"/>
              <a:headEnd/>
              <a:tailEnd/>
            </a:ln>
            <a:effectLst/>
          </p:spPr>
          <p:txBody>
            <a:bodyPr wrap="none" anchor="ctr"/>
            <a:lstStyle/>
            <a:p>
              <a:pPr algn="ctr"/>
              <a:r>
                <a:rPr lang="en-US" altLang="ko-KR" sz="1200">
                  <a:solidFill>
                    <a:schemeClr val="bg1"/>
                  </a:solidFill>
                  <a:latin typeface="Arial Narrow" pitchFamily="34" charset="0"/>
                </a:rPr>
                <a:t>9.0</a:t>
              </a:r>
            </a:p>
          </p:txBody>
        </p:sp>
        <p:sp>
          <p:nvSpPr>
            <p:cNvPr id="758858" name="Rectangle 74"/>
            <p:cNvSpPr>
              <a:spLocks noChangeArrowheads="1"/>
            </p:cNvSpPr>
            <p:nvPr/>
          </p:nvSpPr>
          <p:spPr bwMode="auto">
            <a:xfrm>
              <a:off x="970" y="3303"/>
              <a:ext cx="182" cy="136"/>
            </a:xfrm>
            <a:prstGeom prst="rect">
              <a:avLst/>
            </a:prstGeom>
            <a:noFill/>
            <a:ln w="9525">
              <a:noFill/>
              <a:miter lim="800000"/>
              <a:headEnd/>
              <a:tailEnd/>
            </a:ln>
            <a:effectLst/>
          </p:spPr>
          <p:txBody>
            <a:bodyPr wrap="none" anchor="ctr"/>
            <a:lstStyle/>
            <a:p>
              <a:pPr algn="ctr"/>
              <a:r>
                <a:rPr lang="en-US" altLang="ko-KR" sz="1200">
                  <a:latin typeface="Arial Narrow" pitchFamily="34" charset="0"/>
                </a:rPr>
                <a:t>0.8</a:t>
              </a:r>
            </a:p>
          </p:txBody>
        </p:sp>
      </p:grpSp>
      <p:pic>
        <p:nvPicPr>
          <p:cNvPr id="758872" name="Picture 88" descr="2008-0324-21"/>
          <p:cNvPicPr>
            <a:picLocks noChangeAspect="1" noChangeArrowheads="1"/>
          </p:cNvPicPr>
          <p:nvPr/>
        </p:nvPicPr>
        <p:blipFill>
          <a:blip r:embed="rId6" cstate="print"/>
          <a:srcRect l="52361" t="31505" r="4323" b="7593"/>
          <a:stretch>
            <a:fillRect/>
          </a:stretch>
        </p:blipFill>
        <p:spPr bwMode="auto">
          <a:xfrm>
            <a:off x="4854575" y="1847850"/>
            <a:ext cx="3825875" cy="4029075"/>
          </a:xfrm>
          <a:prstGeom prst="rect">
            <a:avLst/>
          </a:prstGeom>
          <a:noFill/>
        </p:spPr>
      </p:pic>
      <p:sp>
        <p:nvSpPr>
          <p:cNvPr id="758874" name="Rectangle 90"/>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C658AC5D-BCC7-40B8-93F2-EAAB10525953}" type="slidenum">
              <a:rPr lang="en-US" altLang="ko-KR" sz="1200" i="1">
                <a:solidFill>
                  <a:srgbClr val="4D4D4D"/>
                </a:solidFill>
                <a:latin typeface="Times New Roman" pitchFamily="18" charset="0"/>
              </a:rPr>
              <a:pPr algn="r"/>
              <a:t>13</a:t>
            </a:fld>
            <a:endParaRPr lang="en-US" altLang="ko-KR" sz="1200" i="1">
              <a:solidFill>
                <a:srgbClr val="4D4D4D"/>
              </a:solidFill>
              <a:latin typeface="Times New Roman" pitchFamily="18" charset="0"/>
            </a:endParaRPr>
          </a:p>
        </p:txBody>
      </p:sp>
      <p:pic>
        <p:nvPicPr>
          <p:cNvPr id="758886" name="Picture 102"/>
          <p:cNvPicPr>
            <a:picLocks noChangeAspect="1" noChangeArrowheads="1"/>
          </p:cNvPicPr>
          <p:nvPr/>
        </p:nvPicPr>
        <p:blipFill>
          <a:blip r:embed="rId7" cstate="print"/>
          <a:srcRect/>
          <a:stretch>
            <a:fillRect/>
          </a:stretch>
        </p:blipFill>
        <p:spPr bwMode="auto">
          <a:xfrm>
            <a:off x="38100" y="0"/>
            <a:ext cx="9066213" cy="592138"/>
          </a:xfrm>
          <a:prstGeom prst="rect">
            <a:avLst/>
          </a:prstGeom>
          <a:noFill/>
          <a:ln w="9525">
            <a:noFill/>
            <a:miter lim="800000"/>
            <a:headEnd/>
            <a:tailEnd/>
          </a:ln>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58879"/>
                                        </p:tgtEl>
                                        <p:attrNameLst>
                                          <p:attrName>style.visibility</p:attrName>
                                        </p:attrNameLst>
                                      </p:cBhvr>
                                      <p:to>
                                        <p:strVal val="visible"/>
                                      </p:to>
                                    </p:set>
                                    <p:animEffect transition="in" filter="fade">
                                      <p:cBhvr>
                                        <p:cTn id="7" dur="1000"/>
                                        <p:tgtEl>
                                          <p:spTgt spid="758879"/>
                                        </p:tgtEl>
                                      </p:cBhvr>
                                    </p:animEffect>
                                    <p:anim calcmode="lin" valueType="num">
                                      <p:cBhvr>
                                        <p:cTn id="8" dur="1000" fill="hold"/>
                                        <p:tgtEl>
                                          <p:spTgt spid="758879"/>
                                        </p:tgtEl>
                                        <p:attrNameLst>
                                          <p:attrName>ppt_x</p:attrName>
                                        </p:attrNameLst>
                                      </p:cBhvr>
                                      <p:tavLst>
                                        <p:tav tm="0">
                                          <p:val>
                                            <p:strVal val="#ppt_x"/>
                                          </p:val>
                                        </p:tav>
                                        <p:tav tm="100000">
                                          <p:val>
                                            <p:strVal val="#ppt_x"/>
                                          </p:val>
                                        </p:tav>
                                      </p:tavLst>
                                    </p:anim>
                                    <p:anim calcmode="lin" valueType="num">
                                      <p:cBhvr>
                                        <p:cTn id="9" dur="1000" fill="hold"/>
                                        <p:tgtEl>
                                          <p:spTgt spid="75887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58880"/>
                                        </p:tgtEl>
                                        <p:attrNameLst>
                                          <p:attrName>style.visibility</p:attrName>
                                        </p:attrNameLst>
                                      </p:cBhvr>
                                      <p:to>
                                        <p:strVal val="visible"/>
                                      </p:to>
                                    </p:set>
                                    <p:animEffect transition="in" filter="wipe(left)">
                                      <p:cBhvr>
                                        <p:cTn id="13" dur="500"/>
                                        <p:tgtEl>
                                          <p:spTgt spid="758880"/>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58881"/>
                                        </p:tgtEl>
                                        <p:attrNameLst>
                                          <p:attrName>style.visibility</p:attrName>
                                        </p:attrNameLst>
                                      </p:cBhvr>
                                      <p:to>
                                        <p:strVal val="visible"/>
                                      </p:to>
                                    </p:set>
                                    <p:animEffect transition="in" filter="fade">
                                      <p:cBhvr>
                                        <p:cTn id="17" dur="1000"/>
                                        <p:tgtEl>
                                          <p:spTgt spid="758881"/>
                                        </p:tgtEl>
                                      </p:cBhvr>
                                    </p:animEffect>
                                    <p:anim calcmode="lin" valueType="num">
                                      <p:cBhvr>
                                        <p:cTn id="18" dur="1000" fill="hold"/>
                                        <p:tgtEl>
                                          <p:spTgt spid="758881"/>
                                        </p:tgtEl>
                                        <p:attrNameLst>
                                          <p:attrName>ppt_x</p:attrName>
                                        </p:attrNameLst>
                                      </p:cBhvr>
                                      <p:tavLst>
                                        <p:tav tm="0">
                                          <p:val>
                                            <p:strVal val="#ppt_x"/>
                                          </p:val>
                                        </p:tav>
                                        <p:tav tm="100000">
                                          <p:val>
                                            <p:strVal val="#ppt_x"/>
                                          </p:val>
                                        </p:tav>
                                      </p:tavLst>
                                    </p:anim>
                                    <p:anim calcmode="lin" valueType="num">
                                      <p:cBhvr>
                                        <p:cTn id="19" dur="1000" fill="hold"/>
                                        <p:tgtEl>
                                          <p:spTgt spid="75888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6" presetClass="entr" presetSubtype="32" fill="hold" nodeType="afterEffect">
                                  <p:stCondLst>
                                    <p:cond delay="0"/>
                                  </p:stCondLst>
                                  <p:childTnLst>
                                    <p:set>
                                      <p:cBhvr>
                                        <p:cTn id="22" dur="1" fill="hold">
                                          <p:stCondLst>
                                            <p:cond delay="0"/>
                                          </p:stCondLst>
                                        </p:cTn>
                                        <p:tgtEl>
                                          <p:spTgt spid="758872"/>
                                        </p:tgtEl>
                                        <p:attrNameLst>
                                          <p:attrName>style.visibility</p:attrName>
                                        </p:attrNameLst>
                                      </p:cBhvr>
                                      <p:to>
                                        <p:strVal val="visible"/>
                                      </p:to>
                                    </p:set>
                                    <p:animEffect transition="in" filter="circle(out)">
                                      <p:cBhvr>
                                        <p:cTn id="23" dur="2000"/>
                                        <p:tgtEl>
                                          <p:spTgt spid="758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581" name="Oval 29"/>
          <p:cNvSpPr>
            <a:spLocks noChangeArrowheads="1"/>
          </p:cNvSpPr>
          <p:nvPr/>
        </p:nvSpPr>
        <p:spPr bwMode="auto">
          <a:xfrm>
            <a:off x="395288" y="2012950"/>
            <a:ext cx="5400675" cy="1943100"/>
          </a:xfrm>
          <a:prstGeom prst="ellipse">
            <a:avLst/>
          </a:prstGeom>
          <a:solidFill>
            <a:srgbClr val="FFCC00">
              <a:alpha val="22000"/>
            </a:srgbClr>
          </a:solidFill>
          <a:ln w="9525">
            <a:solidFill>
              <a:schemeClr val="bg1"/>
            </a:solidFill>
            <a:round/>
            <a:headEnd/>
            <a:tailEnd/>
          </a:ln>
          <a:effectLst/>
        </p:spPr>
        <p:txBody>
          <a:bodyPr wrap="none" anchor="ctr"/>
          <a:lstStyle/>
          <a:p>
            <a:endParaRPr lang="en-US"/>
          </a:p>
        </p:txBody>
      </p:sp>
      <p:sp>
        <p:nvSpPr>
          <p:cNvPr id="791582" name="Oval 30"/>
          <p:cNvSpPr>
            <a:spLocks noChangeArrowheads="1"/>
          </p:cNvSpPr>
          <p:nvPr/>
        </p:nvSpPr>
        <p:spPr bwMode="auto">
          <a:xfrm>
            <a:off x="3348038" y="2012950"/>
            <a:ext cx="5400675" cy="1943100"/>
          </a:xfrm>
          <a:prstGeom prst="ellipse">
            <a:avLst/>
          </a:prstGeom>
          <a:solidFill>
            <a:srgbClr val="669900">
              <a:alpha val="19000"/>
            </a:srgbClr>
          </a:solidFill>
          <a:ln w="9525">
            <a:solidFill>
              <a:schemeClr val="bg1"/>
            </a:solidFill>
            <a:round/>
            <a:headEnd/>
            <a:tailEnd/>
          </a:ln>
          <a:effectLst/>
        </p:spPr>
        <p:txBody>
          <a:bodyPr wrap="none" anchor="ctr"/>
          <a:lstStyle/>
          <a:p>
            <a:endParaRPr lang="en-US"/>
          </a:p>
        </p:txBody>
      </p:sp>
      <p:pic>
        <p:nvPicPr>
          <p:cNvPr id="791568" name="Picture 16" descr="2008-0129-ktf-ham-44"/>
          <p:cNvPicPr>
            <a:picLocks noChangeAspect="1" noChangeArrowheads="1"/>
          </p:cNvPicPr>
          <p:nvPr/>
        </p:nvPicPr>
        <p:blipFill>
          <a:blip r:embed="rId3" cstate="print"/>
          <a:srcRect b="46230"/>
          <a:stretch>
            <a:fillRect/>
          </a:stretch>
        </p:blipFill>
        <p:spPr bwMode="auto">
          <a:xfrm>
            <a:off x="0" y="4365625"/>
            <a:ext cx="9144000" cy="2492375"/>
          </a:xfrm>
          <a:prstGeom prst="rect">
            <a:avLst/>
          </a:prstGeom>
          <a:noFill/>
        </p:spPr>
      </p:pic>
      <p:grpSp>
        <p:nvGrpSpPr>
          <p:cNvPr id="791560" name="Group 8"/>
          <p:cNvGrpSpPr>
            <a:grpSpLocks/>
          </p:cNvGrpSpPr>
          <p:nvPr/>
        </p:nvGrpSpPr>
        <p:grpSpPr bwMode="auto">
          <a:xfrm>
            <a:off x="358775" y="3819525"/>
            <a:ext cx="8470900" cy="2874963"/>
            <a:chOff x="226" y="2406"/>
            <a:chExt cx="5336" cy="1811"/>
          </a:xfrm>
        </p:grpSpPr>
        <p:grpSp>
          <p:nvGrpSpPr>
            <p:cNvPr id="791561" name="Group 9"/>
            <p:cNvGrpSpPr>
              <a:grpSpLocks/>
            </p:cNvGrpSpPr>
            <p:nvPr/>
          </p:nvGrpSpPr>
          <p:grpSpPr bwMode="auto">
            <a:xfrm>
              <a:off x="226" y="2977"/>
              <a:ext cx="5336" cy="1240"/>
              <a:chOff x="226" y="2977"/>
              <a:chExt cx="5336" cy="1240"/>
            </a:xfrm>
          </p:grpSpPr>
          <p:pic>
            <p:nvPicPr>
              <p:cNvPr id="791562" name="Picture 10" descr="2008-0324-51"/>
              <p:cNvPicPr>
                <a:picLocks noChangeAspect="1" noChangeArrowheads="1"/>
              </p:cNvPicPr>
              <p:nvPr/>
            </p:nvPicPr>
            <p:blipFill>
              <a:blip r:embed="rId4" cstate="print"/>
              <a:srcRect/>
              <a:stretch>
                <a:fillRect/>
              </a:stretch>
            </p:blipFill>
            <p:spPr bwMode="auto">
              <a:xfrm>
                <a:off x="226" y="2977"/>
                <a:ext cx="5336" cy="1240"/>
              </a:xfrm>
              <a:prstGeom prst="rect">
                <a:avLst/>
              </a:prstGeom>
              <a:noFill/>
            </p:spPr>
          </p:pic>
          <p:sp>
            <p:nvSpPr>
              <p:cNvPr id="791563" name="Text Box 11"/>
              <p:cNvSpPr txBox="1">
                <a:spLocks noChangeArrowheads="1"/>
              </p:cNvSpPr>
              <p:nvPr/>
            </p:nvSpPr>
            <p:spPr bwMode="auto">
              <a:xfrm>
                <a:off x="295" y="3337"/>
                <a:ext cx="2566" cy="636"/>
              </a:xfrm>
              <a:prstGeom prst="rect">
                <a:avLst/>
              </a:prstGeom>
              <a:noFill/>
              <a:ln w="12700" algn="ctr">
                <a:noFill/>
                <a:miter lim="800000"/>
                <a:headEnd/>
                <a:tailEnd/>
              </a:ln>
              <a:effectLst/>
            </p:spPr>
            <p:txBody>
              <a:bodyPr/>
              <a:lstStyle/>
              <a:p>
                <a:pPr marL="182563" indent="-182563">
                  <a:lnSpc>
                    <a:spcPct val="80000"/>
                  </a:lnSpc>
                  <a:buFont typeface="Wingdings" pitchFamily="2" charset="2"/>
                  <a:buNone/>
                </a:pPr>
                <a:r>
                  <a:rPr lang="en-US" altLang="ko-KR" sz="1400">
                    <a:solidFill>
                      <a:srgbClr val="FF3300"/>
                    </a:solidFill>
                    <a:latin typeface="Arial Narrow" pitchFamily="34" charset="0"/>
                    <a:ea typeface="HY견고딕" pitchFamily="18" charset="-127"/>
                    <a:sym typeface="Wingdings 2" pitchFamily="18" charset="2"/>
                  </a:rPr>
                  <a:t> </a:t>
                </a:r>
                <a:r>
                  <a:rPr lang="en-US" altLang="ko-KR" sz="1400">
                    <a:latin typeface="Arial Narrow" pitchFamily="34" charset="0"/>
                    <a:ea typeface="HY견고딕" pitchFamily="18" charset="-127"/>
                  </a:rPr>
                  <a:t>Providing network coverage and access to large </a:t>
                </a:r>
              </a:p>
              <a:p>
                <a:pPr marL="182563" indent="-182563">
                  <a:lnSpc>
                    <a:spcPct val="80000"/>
                  </a:lnSpc>
                  <a:buFont typeface="Wingdings" pitchFamily="2" charset="2"/>
                  <a:buNone/>
                </a:pPr>
                <a:r>
                  <a:rPr lang="en-US" altLang="ko-KR" sz="1400">
                    <a:latin typeface="Arial Narrow" pitchFamily="34" charset="0"/>
                    <a:ea typeface="HY견고딕" pitchFamily="18" charset="-127"/>
                  </a:rPr>
                  <a:t>    base of customers</a:t>
                </a:r>
              </a:p>
              <a:p>
                <a:pPr marL="182563" indent="-182563">
                  <a:lnSpc>
                    <a:spcPct val="140000"/>
                  </a:lnSpc>
                  <a:buFont typeface="Wingdings" pitchFamily="2" charset="2"/>
                  <a:buNone/>
                </a:pPr>
                <a:r>
                  <a:rPr lang="en-US" altLang="ko-KR" sz="1400">
                    <a:solidFill>
                      <a:srgbClr val="FF3300"/>
                    </a:solidFill>
                    <a:latin typeface="Arial Narrow" pitchFamily="34" charset="0"/>
                    <a:ea typeface="HY견고딕" pitchFamily="18" charset="-127"/>
                    <a:sym typeface="Wingdings 2" pitchFamily="18" charset="2"/>
                  </a:rPr>
                  <a:t></a:t>
                </a:r>
                <a:r>
                  <a:rPr lang="en-US" altLang="ko-KR" sz="1400">
                    <a:solidFill>
                      <a:srgbClr val="FF3300"/>
                    </a:solidFill>
                    <a:latin typeface="Arial Narrow" pitchFamily="34" charset="0"/>
                    <a:ea typeface="HY견고딕" pitchFamily="18" charset="-127"/>
                  </a:rPr>
                  <a:t> </a:t>
                </a:r>
                <a:r>
                  <a:rPr lang="en-US" altLang="ko-KR" sz="1400">
                    <a:latin typeface="Arial Narrow" pitchFamily="34" charset="0"/>
                    <a:ea typeface="HY견고딕" pitchFamily="18" charset="-127"/>
                  </a:rPr>
                  <a:t>Mobile handset to deliver secure and convenient</a:t>
                </a:r>
              </a:p>
              <a:p>
                <a:pPr marL="182563" indent="-182563">
                  <a:lnSpc>
                    <a:spcPct val="80000"/>
                  </a:lnSpc>
                  <a:buFont typeface="Wingdings" pitchFamily="2" charset="2"/>
                  <a:buNone/>
                </a:pPr>
                <a:r>
                  <a:rPr lang="en-US" altLang="ko-KR" sz="1400">
                    <a:latin typeface="Arial Narrow" pitchFamily="34" charset="0"/>
                    <a:ea typeface="HY견고딕" pitchFamily="18" charset="-127"/>
                  </a:rPr>
                  <a:t>    banking services</a:t>
                </a:r>
              </a:p>
              <a:p>
                <a:pPr marL="182563" indent="-182563">
                  <a:lnSpc>
                    <a:spcPct val="140000"/>
                  </a:lnSpc>
                  <a:buFont typeface="Wingdings" pitchFamily="2" charset="2"/>
                  <a:buNone/>
                </a:pPr>
                <a:r>
                  <a:rPr lang="en-US" altLang="ko-KR" sz="1400">
                    <a:solidFill>
                      <a:srgbClr val="FF3300"/>
                    </a:solidFill>
                    <a:latin typeface="Arial Narrow" pitchFamily="34" charset="0"/>
                    <a:ea typeface="HY견고딕" pitchFamily="18" charset="-127"/>
                    <a:sym typeface="Wingdings 2" pitchFamily="18" charset="2"/>
                  </a:rPr>
                  <a:t></a:t>
                </a:r>
                <a:r>
                  <a:rPr lang="en-US" altLang="ko-KR" sz="1400">
                    <a:solidFill>
                      <a:srgbClr val="FF3300"/>
                    </a:solidFill>
                    <a:latin typeface="Arial Narrow" pitchFamily="34" charset="0"/>
                    <a:ea typeface="HY견고딕" pitchFamily="18" charset="-127"/>
                  </a:rPr>
                  <a:t> </a:t>
                </a:r>
                <a:r>
                  <a:rPr lang="en-US" altLang="ko-KR" sz="1400">
                    <a:latin typeface="Arial Narrow" pitchFamily="34" charset="0"/>
                    <a:ea typeface="HY견고딕" pitchFamily="18" charset="-127"/>
                  </a:rPr>
                  <a:t>Agent shops for extending bank branch functions</a:t>
                </a:r>
              </a:p>
            </p:txBody>
          </p:sp>
          <p:sp>
            <p:nvSpPr>
              <p:cNvPr id="791564" name="Text Box 12"/>
              <p:cNvSpPr txBox="1">
                <a:spLocks noChangeArrowheads="1"/>
              </p:cNvSpPr>
              <p:nvPr/>
            </p:nvSpPr>
            <p:spPr bwMode="auto">
              <a:xfrm>
                <a:off x="3036" y="3337"/>
                <a:ext cx="2368" cy="683"/>
              </a:xfrm>
              <a:prstGeom prst="rect">
                <a:avLst/>
              </a:prstGeom>
              <a:noFill/>
              <a:ln w="12700" algn="ctr">
                <a:noFill/>
                <a:miter lim="800000"/>
                <a:headEnd/>
                <a:tailEnd/>
              </a:ln>
              <a:effectLst/>
            </p:spPr>
            <p:txBody>
              <a:bodyPr/>
              <a:lstStyle/>
              <a:p>
                <a:pPr marL="182563" indent="-182563">
                  <a:lnSpc>
                    <a:spcPct val="80000"/>
                  </a:lnSpc>
                  <a:buFont typeface="Wingdings" pitchFamily="2" charset="2"/>
                  <a:buNone/>
                </a:pPr>
                <a:r>
                  <a:rPr lang="en-US" altLang="ko-KR" sz="1400">
                    <a:solidFill>
                      <a:srgbClr val="006600"/>
                    </a:solidFill>
                    <a:latin typeface="Arial Narrow" pitchFamily="34" charset="0"/>
                    <a:ea typeface="HY견고딕" pitchFamily="18" charset="-127"/>
                    <a:sym typeface="Wingdings 2" pitchFamily="18" charset="2"/>
                  </a:rPr>
                  <a:t></a:t>
                </a:r>
                <a:r>
                  <a:rPr lang="en-US" altLang="ko-KR" sz="1400">
                    <a:solidFill>
                      <a:srgbClr val="006600"/>
                    </a:solidFill>
                    <a:latin typeface="Arial Narrow" pitchFamily="34" charset="0"/>
                    <a:ea typeface="HY견고딕" pitchFamily="18" charset="-127"/>
                  </a:rPr>
                  <a:t> </a:t>
                </a:r>
                <a:r>
                  <a:rPr lang="en-US" altLang="ko-KR" sz="1400">
                    <a:latin typeface="Arial Narrow" pitchFamily="34" charset="0"/>
                    <a:ea typeface="HY견고딕" pitchFamily="18" charset="-127"/>
                  </a:rPr>
                  <a:t>Embrace mobile network as a mean to extend</a:t>
                </a:r>
              </a:p>
              <a:p>
                <a:pPr marL="182563" indent="-182563">
                  <a:lnSpc>
                    <a:spcPct val="80000"/>
                  </a:lnSpc>
                  <a:buFont typeface="Wingdings" pitchFamily="2" charset="2"/>
                  <a:buNone/>
                </a:pPr>
                <a:r>
                  <a:rPr lang="en-US" altLang="ko-KR" sz="1400">
                    <a:latin typeface="Arial Narrow" pitchFamily="34" charset="0"/>
                    <a:ea typeface="HY견고딕" pitchFamily="18" charset="-127"/>
                  </a:rPr>
                  <a:t>    banking service - reaching the un-banked</a:t>
                </a:r>
              </a:p>
              <a:p>
                <a:pPr marL="182563" indent="-182563">
                  <a:lnSpc>
                    <a:spcPct val="130000"/>
                  </a:lnSpc>
                  <a:buFont typeface="Wingdings" pitchFamily="2" charset="2"/>
                  <a:buNone/>
                </a:pPr>
                <a:r>
                  <a:rPr lang="en-US" altLang="ko-KR" sz="1400">
                    <a:solidFill>
                      <a:srgbClr val="006600"/>
                    </a:solidFill>
                    <a:latin typeface="Arial Narrow" pitchFamily="34" charset="0"/>
                    <a:ea typeface="HY견고딕" pitchFamily="18" charset="-127"/>
                    <a:sym typeface="Wingdings 2" pitchFamily="18" charset="2"/>
                  </a:rPr>
                  <a:t></a:t>
                </a:r>
                <a:r>
                  <a:rPr lang="en-US" altLang="ko-KR" sz="1400">
                    <a:solidFill>
                      <a:srgbClr val="006600"/>
                    </a:solidFill>
                    <a:latin typeface="Arial Narrow" pitchFamily="34" charset="0"/>
                    <a:ea typeface="HY견고딕" pitchFamily="18" charset="-127"/>
                  </a:rPr>
                  <a:t> </a:t>
                </a:r>
                <a:r>
                  <a:rPr lang="en-US" altLang="ko-KR" sz="1400">
                    <a:latin typeface="Arial Narrow" pitchFamily="34" charset="0"/>
                    <a:ea typeface="HY견고딕" pitchFamily="18" charset="-127"/>
                  </a:rPr>
                  <a:t>Use mobile phone number as bank accounts</a:t>
                </a:r>
              </a:p>
              <a:p>
                <a:pPr marL="182563" indent="-182563">
                  <a:lnSpc>
                    <a:spcPct val="140000"/>
                  </a:lnSpc>
                  <a:buFont typeface="Wingdings" pitchFamily="2" charset="2"/>
                  <a:buNone/>
                </a:pPr>
                <a:r>
                  <a:rPr lang="en-US" altLang="ko-KR" sz="1400">
                    <a:solidFill>
                      <a:srgbClr val="006600"/>
                    </a:solidFill>
                    <a:latin typeface="Arial Narrow" pitchFamily="34" charset="0"/>
                    <a:ea typeface="HY견고딕" pitchFamily="18" charset="-127"/>
                    <a:sym typeface="Wingdings 2" pitchFamily="18" charset="2"/>
                  </a:rPr>
                  <a:t></a:t>
                </a:r>
                <a:r>
                  <a:rPr lang="en-US" altLang="ko-KR" sz="1400">
                    <a:solidFill>
                      <a:srgbClr val="006600"/>
                    </a:solidFill>
                    <a:latin typeface="Arial Narrow" pitchFamily="34" charset="0"/>
                    <a:ea typeface="HY견고딕" pitchFamily="18" charset="-127"/>
                  </a:rPr>
                  <a:t> </a:t>
                </a:r>
                <a:r>
                  <a:rPr lang="en-US" altLang="ko-KR" sz="1400">
                    <a:latin typeface="Arial Narrow" pitchFamily="34" charset="0"/>
                    <a:ea typeface="HY견고딕" pitchFamily="18" charset="-127"/>
                  </a:rPr>
                  <a:t>Development of platform to extend secure </a:t>
                </a:r>
              </a:p>
              <a:p>
                <a:pPr marL="182563" indent="-182563">
                  <a:lnSpc>
                    <a:spcPct val="70000"/>
                  </a:lnSpc>
                  <a:buFont typeface="Wingdings" pitchFamily="2" charset="2"/>
                  <a:buNone/>
                </a:pPr>
                <a:r>
                  <a:rPr lang="en-US" altLang="ko-KR" sz="1400">
                    <a:latin typeface="Arial Narrow" pitchFamily="34" charset="0"/>
                    <a:ea typeface="HY견고딕" pitchFamily="18" charset="-127"/>
                  </a:rPr>
                  <a:t>    services over mobile handset</a:t>
                </a:r>
              </a:p>
            </p:txBody>
          </p:sp>
          <p:sp>
            <p:nvSpPr>
              <p:cNvPr id="791565" name="Text Box 13"/>
              <p:cNvSpPr txBox="1">
                <a:spLocks noChangeArrowheads="1"/>
              </p:cNvSpPr>
              <p:nvPr/>
            </p:nvSpPr>
            <p:spPr bwMode="auto">
              <a:xfrm>
                <a:off x="3506" y="3080"/>
                <a:ext cx="1284" cy="225"/>
              </a:xfrm>
              <a:prstGeom prst="rect">
                <a:avLst/>
              </a:prstGeom>
              <a:noFill/>
              <a:ln w="57150" algn="ctr">
                <a:noFill/>
                <a:prstDash val="sysDot"/>
                <a:miter lim="800000"/>
                <a:headEnd/>
                <a:tailEnd/>
              </a:ln>
              <a:effectLst/>
            </p:spPr>
            <p:txBody>
              <a:bodyPr lIns="18000" tIns="10800" rIns="18000" bIns="10800">
                <a:spAutoFit/>
              </a:bodyPr>
              <a:lstStyle/>
              <a:p>
                <a:pPr algn="ctr">
                  <a:buFont typeface="Wingdings" pitchFamily="2" charset="2"/>
                  <a:buNone/>
                </a:pPr>
                <a:r>
                  <a:rPr lang="en-US" altLang="ko-KR" sz="2200">
                    <a:solidFill>
                      <a:schemeClr val="bg1"/>
                    </a:solidFill>
                    <a:latin typeface="Arial Narrow" pitchFamily="34" charset="0"/>
                    <a:ea typeface="HY견고딕" pitchFamily="18" charset="-127"/>
                  </a:rPr>
                  <a:t>Banks</a:t>
                </a:r>
              </a:p>
            </p:txBody>
          </p:sp>
          <p:sp>
            <p:nvSpPr>
              <p:cNvPr id="791566" name="Text Box 14"/>
              <p:cNvSpPr txBox="1">
                <a:spLocks noChangeArrowheads="1"/>
              </p:cNvSpPr>
              <p:nvPr/>
            </p:nvSpPr>
            <p:spPr bwMode="auto">
              <a:xfrm>
                <a:off x="612" y="3080"/>
                <a:ext cx="1873" cy="225"/>
              </a:xfrm>
              <a:prstGeom prst="rect">
                <a:avLst/>
              </a:prstGeom>
              <a:noFill/>
              <a:ln w="57150" algn="ctr">
                <a:noFill/>
                <a:prstDash val="sysDot"/>
                <a:miter lim="800000"/>
                <a:headEnd/>
                <a:tailEnd/>
              </a:ln>
              <a:effectLst/>
            </p:spPr>
            <p:txBody>
              <a:bodyPr lIns="18000" tIns="10800" rIns="18000" bIns="10800">
                <a:spAutoFit/>
              </a:bodyPr>
              <a:lstStyle/>
              <a:p>
                <a:pPr algn="ctr">
                  <a:buFont typeface="Wingdings" pitchFamily="2" charset="2"/>
                  <a:buNone/>
                </a:pPr>
                <a:r>
                  <a:rPr lang="en-US" altLang="ko-KR" sz="2200">
                    <a:solidFill>
                      <a:schemeClr val="bg1"/>
                    </a:solidFill>
                    <a:latin typeface="Arial Narrow" pitchFamily="34" charset="0"/>
                    <a:ea typeface="HY견고딕" pitchFamily="18" charset="-127"/>
                  </a:rPr>
                  <a:t>Mobile Network Operators</a:t>
                </a:r>
              </a:p>
            </p:txBody>
          </p:sp>
        </p:grpSp>
        <p:pic>
          <p:nvPicPr>
            <p:cNvPr id="791567" name="Picture 15" descr="13_8"/>
            <p:cNvPicPr>
              <a:picLocks noChangeAspect="1" noChangeArrowheads="1"/>
            </p:cNvPicPr>
            <p:nvPr/>
          </p:nvPicPr>
          <p:blipFill>
            <a:blip r:embed="rId5" cstate="print"/>
            <a:srcRect/>
            <a:stretch>
              <a:fillRect/>
            </a:stretch>
          </p:blipFill>
          <p:spPr bwMode="auto">
            <a:xfrm>
              <a:off x="2336" y="2406"/>
              <a:ext cx="1088" cy="574"/>
            </a:xfrm>
            <a:prstGeom prst="rect">
              <a:avLst/>
            </a:prstGeom>
            <a:noFill/>
          </p:spPr>
        </p:pic>
      </p:grpSp>
      <p:grpSp>
        <p:nvGrpSpPr>
          <p:cNvPr id="791579" name="Group 27"/>
          <p:cNvGrpSpPr>
            <a:grpSpLocks/>
          </p:cNvGrpSpPr>
          <p:nvPr/>
        </p:nvGrpSpPr>
        <p:grpSpPr bwMode="auto">
          <a:xfrm>
            <a:off x="395288" y="1127125"/>
            <a:ext cx="2320925" cy="2760663"/>
            <a:chOff x="249" y="740"/>
            <a:chExt cx="1462" cy="1739"/>
          </a:xfrm>
        </p:grpSpPr>
        <p:pic>
          <p:nvPicPr>
            <p:cNvPr id="791571" name="Picture 19" descr="2008-0324-73"/>
            <p:cNvPicPr>
              <a:picLocks noChangeAspect="1" noChangeArrowheads="1"/>
            </p:cNvPicPr>
            <p:nvPr/>
          </p:nvPicPr>
          <p:blipFill>
            <a:blip r:embed="rId6" cstate="print"/>
            <a:srcRect/>
            <a:stretch>
              <a:fillRect/>
            </a:stretch>
          </p:blipFill>
          <p:spPr bwMode="auto">
            <a:xfrm>
              <a:off x="249" y="1570"/>
              <a:ext cx="1462" cy="772"/>
            </a:xfrm>
            <a:prstGeom prst="rect">
              <a:avLst/>
            </a:prstGeom>
            <a:noFill/>
          </p:spPr>
        </p:pic>
        <p:grpSp>
          <p:nvGrpSpPr>
            <p:cNvPr id="791573" name="Group 21"/>
            <p:cNvGrpSpPr>
              <a:grpSpLocks/>
            </p:cNvGrpSpPr>
            <p:nvPr/>
          </p:nvGrpSpPr>
          <p:grpSpPr bwMode="auto">
            <a:xfrm>
              <a:off x="254" y="740"/>
              <a:ext cx="1406" cy="1739"/>
              <a:chOff x="315" y="740"/>
              <a:chExt cx="1406" cy="1739"/>
            </a:xfrm>
          </p:grpSpPr>
          <p:sp>
            <p:nvSpPr>
              <p:cNvPr id="791574" name="Text Box 22"/>
              <p:cNvSpPr txBox="1">
                <a:spLocks noChangeArrowheads="1"/>
              </p:cNvSpPr>
              <p:nvPr/>
            </p:nvSpPr>
            <p:spPr bwMode="auto">
              <a:xfrm>
                <a:off x="524" y="740"/>
                <a:ext cx="950" cy="274"/>
              </a:xfrm>
              <a:prstGeom prst="rect">
                <a:avLst/>
              </a:prstGeom>
              <a:noFill/>
              <a:ln w="57150" algn="ctr">
                <a:noFill/>
                <a:prstDash val="sysDot"/>
                <a:miter lim="800000"/>
                <a:headEnd/>
                <a:tailEnd/>
              </a:ln>
              <a:effectLst/>
            </p:spPr>
            <p:txBody>
              <a:bodyPr lIns="18000" tIns="10800" rIns="18000" bIns="10800">
                <a:spAutoFit/>
              </a:bodyPr>
              <a:lstStyle/>
              <a:p>
                <a:pPr algn="ctr">
                  <a:lnSpc>
                    <a:spcPct val="80000"/>
                  </a:lnSpc>
                  <a:buFont typeface="Wingdings" pitchFamily="2" charset="2"/>
                  <a:buNone/>
                </a:pPr>
                <a:r>
                  <a:rPr lang="en-US" altLang="ko-KR" sz="1700">
                    <a:solidFill>
                      <a:srgbClr val="FF6600"/>
                    </a:solidFill>
                    <a:latin typeface="Arial Narrow" pitchFamily="34" charset="0"/>
                    <a:ea typeface="HY견고딕" pitchFamily="18" charset="-127"/>
                  </a:rPr>
                  <a:t>Mobile Network</a:t>
                </a:r>
              </a:p>
              <a:p>
                <a:pPr algn="ctr">
                  <a:lnSpc>
                    <a:spcPct val="80000"/>
                  </a:lnSpc>
                  <a:buFont typeface="Wingdings" pitchFamily="2" charset="2"/>
                  <a:buNone/>
                </a:pPr>
                <a:r>
                  <a:rPr lang="en-US" altLang="ko-KR" sz="1700">
                    <a:solidFill>
                      <a:srgbClr val="FF6600"/>
                    </a:solidFill>
                    <a:latin typeface="Arial Narrow" pitchFamily="34" charset="0"/>
                    <a:ea typeface="HY견고딕" pitchFamily="18" charset="-127"/>
                  </a:rPr>
                  <a:t>Operators</a:t>
                </a:r>
              </a:p>
            </p:txBody>
          </p:sp>
          <p:pic>
            <p:nvPicPr>
              <p:cNvPr id="791575" name="Picture 23" descr="2008-0324-71"/>
              <p:cNvPicPr>
                <a:picLocks noChangeAspect="1" noChangeArrowheads="1"/>
              </p:cNvPicPr>
              <p:nvPr/>
            </p:nvPicPr>
            <p:blipFill>
              <a:blip r:embed="rId7" cstate="print"/>
              <a:srcRect l="2516" t="13197" r="71657"/>
              <a:stretch>
                <a:fillRect/>
              </a:stretch>
            </p:blipFill>
            <p:spPr bwMode="auto">
              <a:xfrm>
                <a:off x="315" y="986"/>
                <a:ext cx="1406" cy="1493"/>
              </a:xfrm>
              <a:prstGeom prst="rect">
                <a:avLst/>
              </a:prstGeom>
              <a:noFill/>
            </p:spPr>
          </p:pic>
        </p:grpSp>
      </p:grpSp>
      <p:grpSp>
        <p:nvGrpSpPr>
          <p:cNvPr id="791580" name="Group 28"/>
          <p:cNvGrpSpPr>
            <a:grpSpLocks/>
          </p:cNvGrpSpPr>
          <p:nvPr/>
        </p:nvGrpSpPr>
        <p:grpSpPr bwMode="auto">
          <a:xfrm>
            <a:off x="6372225" y="1246188"/>
            <a:ext cx="2592388" cy="2424112"/>
            <a:chOff x="4014" y="815"/>
            <a:chExt cx="1633" cy="1527"/>
          </a:xfrm>
        </p:grpSpPr>
        <p:pic>
          <p:nvPicPr>
            <p:cNvPr id="791572" name="Picture 20" descr="2008-0324-74"/>
            <p:cNvPicPr>
              <a:picLocks noChangeAspect="1" noChangeArrowheads="1"/>
            </p:cNvPicPr>
            <p:nvPr/>
          </p:nvPicPr>
          <p:blipFill>
            <a:blip r:embed="rId8" cstate="print"/>
            <a:srcRect/>
            <a:stretch>
              <a:fillRect/>
            </a:stretch>
          </p:blipFill>
          <p:spPr bwMode="auto">
            <a:xfrm>
              <a:off x="4049" y="1570"/>
              <a:ext cx="1462" cy="772"/>
            </a:xfrm>
            <a:prstGeom prst="rect">
              <a:avLst/>
            </a:prstGeom>
            <a:noFill/>
          </p:spPr>
        </p:pic>
        <p:grpSp>
          <p:nvGrpSpPr>
            <p:cNvPr id="791576" name="Group 24"/>
            <p:cNvGrpSpPr>
              <a:grpSpLocks/>
            </p:cNvGrpSpPr>
            <p:nvPr/>
          </p:nvGrpSpPr>
          <p:grpSpPr bwMode="auto">
            <a:xfrm>
              <a:off x="4014" y="815"/>
              <a:ext cx="1633" cy="1375"/>
              <a:chOff x="3969" y="804"/>
              <a:chExt cx="1633" cy="1375"/>
            </a:xfrm>
          </p:grpSpPr>
          <p:sp>
            <p:nvSpPr>
              <p:cNvPr id="791577" name="Text Box 25"/>
              <p:cNvSpPr txBox="1">
                <a:spLocks noChangeArrowheads="1"/>
              </p:cNvSpPr>
              <p:nvPr/>
            </p:nvSpPr>
            <p:spPr bwMode="auto">
              <a:xfrm>
                <a:off x="4268" y="804"/>
                <a:ext cx="938" cy="144"/>
              </a:xfrm>
              <a:prstGeom prst="rect">
                <a:avLst/>
              </a:prstGeom>
              <a:solidFill>
                <a:schemeClr val="bg1"/>
              </a:solidFill>
              <a:ln w="57150" algn="ctr">
                <a:noFill/>
                <a:prstDash val="sysDot"/>
                <a:miter lim="800000"/>
                <a:headEnd/>
                <a:tailEnd/>
              </a:ln>
              <a:effectLst/>
            </p:spPr>
            <p:txBody>
              <a:bodyPr lIns="18000" tIns="10800" rIns="18000" bIns="10800">
                <a:spAutoFit/>
              </a:bodyPr>
              <a:lstStyle/>
              <a:p>
                <a:pPr marL="182563" indent="-182563" algn="ctr">
                  <a:lnSpc>
                    <a:spcPct val="80000"/>
                  </a:lnSpc>
                  <a:buFont typeface="Wingdings" pitchFamily="2" charset="2"/>
                  <a:buNone/>
                </a:pPr>
                <a:r>
                  <a:rPr lang="en-US" altLang="ko-KR" sz="1700" b="0">
                    <a:solidFill>
                      <a:srgbClr val="FF6600"/>
                    </a:solidFill>
                    <a:latin typeface="Arial Narrow" pitchFamily="34" charset="0"/>
                    <a:ea typeface="HY견고딕" pitchFamily="18" charset="-127"/>
                  </a:rPr>
                  <a:t> </a:t>
                </a:r>
                <a:r>
                  <a:rPr lang="en-US" altLang="ko-KR" sz="1700">
                    <a:solidFill>
                      <a:srgbClr val="FF6600"/>
                    </a:solidFill>
                    <a:latin typeface="Arial Narrow" pitchFamily="34" charset="0"/>
                    <a:ea typeface="HY견고딕" pitchFamily="18" charset="-127"/>
                  </a:rPr>
                  <a:t>Banks</a:t>
                </a:r>
              </a:p>
            </p:txBody>
          </p:sp>
          <p:pic>
            <p:nvPicPr>
              <p:cNvPr id="791578" name="Picture 26" descr="2008-0324-53"/>
              <p:cNvPicPr>
                <a:picLocks noChangeAspect="1" noChangeArrowheads="1"/>
              </p:cNvPicPr>
              <p:nvPr/>
            </p:nvPicPr>
            <p:blipFill>
              <a:blip r:embed="rId9" cstate="print"/>
              <a:srcRect l="70004" t="20778" b="49489"/>
              <a:stretch>
                <a:fillRect/>
              </a:stretch>
            </p:blipFill>
            <p:spPr bwMode="auto">
              <a:xfrm>
                <a:off x="3969" y="964"/>
                <a:ext cx="1633" cy="1215"/>
              </a:xfrm>
              <a:prstGeom prst="rect">
                <a:avLst/>
              </a:prstGeom>
              <a:noFill/>
            </p:spPr>
          </p:pic>
        </p:grpSp>
      </p:grpSp>
      <p:grpSp>
        <p:nvGrpSpPr>
          <p:cNvPr id="791586" name="Group 34"/>
          <p:cNvGrpSpPr>
            <a:grpSpLocks/>
          </p:cNvGrpSpPr>
          <p:nvPr/>
        </p:nvGrpSpPr>
        <p:grpSpPr bwMode="auto">
          <a:xfrm>
            <a:off x="3359150" y="1125538"/>
            <a:ext cx="2444750" cy="2544762"/>
            <a:chOff x="2116" y="739"/>
            <a:chExt cx="1540" cy="1603"/>
          </a:xfrm>
        </p:grpSpPr>
        <p:pic>
          <p:nvPicPr>
            <p:cNvPr id="791570" name="Picture 18" descr="2008-0324-75"/>
            <p:cNvPicPr>
              <a:picLocks noChangeAspect="1" noChangeArrowheads="1"/>
            </p:cNvPicPr>
            <p:nvPr/>
          </p:nvPicPr>
          <p:blipFill>
            <a:blip r:embed="rId10" cstate="print"/>
            <a:srcRect/>
            <a:stretch>
              <a:fillRect/>
            </a:stretch>
          </p:blipFill>
          <p:spPr bwMode="auto">
            <a:xfrm>
              <a:off x="2149" y="1570"/>
              <a:ext cx="1462" cy="772"/>
            </a:xfrm>
            <a:prstGeom prst="rect">
              <a:avLst/>
            </a:prstGeom>
            <a:noFill/>
          </p:spPr>
        </p:pic>
        <p:grpSp>
          <p:nvGrpSpPr>
            <p:cNvPr id="791583" name="Group 31"/>
            <p:cNvGrpSpPr>
              <a:grpSpLocks/>
            </p:cNvGrpSpPr>
            <p:nvPr/>
          </p:nvGrpSpPr>
          <p:grpSpPr bwMode="auto">
            <a:xfrm>
              <a:off x="2116" y="739"/>
              <a:ext cx="1540" cy="1440"/>
              <a:chOff x="2116" y="739"/>
              <a:chExt cx="1540" cy="1440"/>
            </a:xfrm>
          </p:grpSpPr>
          <p:sp>
            <p:nvSpPr>
              <p:cNvPr id="791584" name="Text Box 32"/>
              <p:cNvSpPr txBox="1">
                <a:spLocks noChangeArrowheads="1"/>
              </p:cNvSpPr>
              <p:nvPr/>
            </p:nvSpPr>
            <p:spPr bwMode="auto">
              <a:xfrm>
                <a:off x="2116" y="739"/>
                <a:ext cx="1540" cy="274"/>
              </a:xfrm>
              <a:prstGeom prst="rect">
                <a:avLst/>
              </a:prstGeom>
              <a:noFill/>
              <a:ln w="57150" algn="ctr">
                <a:noFill/>
                <a:prstDash val="sysDot"/>
                <a:miter lim="800000"/>
                <a:headEnd/>
                <a:tailEnd/>
              </a:ln>
              <a:effectLst/>
            </p:spPr>
            <p:txBody>
              <a:bodyPr lIns="18000" tIns="10800" rIns="18000" bIns="10800">
                <a:spAutoFit/>
              </a:bodyPr>
              <a:lstStyle/>
              <a:p>
                <a:pPr algn="ctr">
                  <a:lnSpc>
                    <a:spcPct val="80000"/>
                  </a:lnSpc>
                </a:pPr>
                <a:r>
                  <a:rPr lang="en-US" altLang="ko-KR" sz="1700">
                    <a:solidFill>
                      <a:srgbClr val="FF6600"/>
                    </a:solidFill>
                    <a:latin typeface="Arial Narrow" pitchFamily="34" charset="0"/>
                    <a:ea typeface="HY견고딕" pitchFamily="18" charset="-127"/>
                  </a:rPr>
                  <a:t>Financial service for </a:t>
                </a:r>
                <a:br>
                  <a:rPr lang="en-US" altLang="ko-KR" sz="1700">
                    <a:solidFill>
                      <a:srgbClr val="FF6600"/>
                    </a:solidFill>
                    <a:latin typeface="Arial Narrow" pitchFamily="34" charset="0"/>
                    <a:ea typeface="HY견고딕" pitchFamily="18" charset="-127"/>
                  </a:rPr>
                </a:br>
                <a:r>
                  <a:rPr lang="en-US" altLang="ko-KR" sz="1700">
                    <a:solidFill>
                      <a:srgbClr val="FF6600"/>
                    </a:solidFill>
                    <a:latin typeface="Arial Narrow" pitchFamily="34" charset="0"/>
                    <a:ea typeface="HY견고딕" pitchFamily="18" charset="-127"/>
                  </a:rPr>
                  <a:t>reaching the unbanked</a:t>
                </a:r>
                <a:endParaRPr lang="en-US" altLang="ko-KR" sz="1700">
                  <a:solidFill>
                    <a:srgbClr val="FF6600"/>
                  </a:solidFill>
                  <a:latin typeface="Arial" pitchFamily="34" charset="0"/>
                  <a:ea typeface="HY견고딕" pitchFamily="18" charset="-127"/>
                </a:endParaRPr>
              </a:p>
            </p:txBody>
          </p:sp>
          <p:pic>
            <p:nvPicPr>
              <p:cNvPr id="791585" name="Picture 33" descr="2008-0324-53"/>
              <p:cNvPicPr>
                <a:picLocks noChangeAspect="1" noChangeArrowheads="1"/>
              </p:cNvPicPr>
              <p:nvPr/>
            </p:nvPicPr>
            <p:blipFill>
              <a:blip r:embed="rId9" cstate="print"/>
              <a:srcRect l="39162" t="20778" r="40007" b="49489"/>
              <a:stretch>
                <a:fillRect/>
              </a:stretch>
            </p:blipFill>
            <p:spPr bwMode="auto">
              <a:xfrm>
                <a:off x="2290" y="964"/>
                <a:ext cx="1134" cy="1215"/>
              </a:xfrm>
              <a:prstGeom prst="rect">
                <a:avLst/>
              </a:prstGeom>
              <a:noFill/>
            </p:spPr>
          </p:pic>
        </p:grpSp>
      </p:grpSp>
      <p:grpSp>
        <p:nvGrpSpPr>
          <p:cNvPr id="791587" name="Group 35"/>
          <p:cNvGrpSpPr>
            <a:grpSpLocks/>
          </p:cNvGrpSpPr>
          <p:nvPr/>
        </p:nvGrpSpPr>
        <p:grpSpPr bwMode="auto">
          <a:xfrm>
            <a:off x="2411413" y="2011363"/>
            <a:ext cx="1231900" cy="766762"/>
            <a:chOff x="1610" y="1297"/>
            <a:chExt cx="776" cy="483"/>
          </a:xfrm>
        </p:grpSpPr>
        <p:pic>
          <p:nvPicPr>
            <p:cNvPr id="791588" name="Picture 36"/>
            <p:cNvPicPr>
              <a:picLocks noChangeAspect="1" noChangeArrowheads="1"/>
            </p:cNvPicPr>
            <p:nvPr/>
          </p:nvPicPr>
          <p:blipFill>
            <a:blip r:embed="rId11" cstate="print"/>
            <a:srcRect/>
            <a:stretch>
              <a:fillRect/>
            </a:stretch>
          </p:blipFill>
          <p:spPr bwMode="auto">
            <a:xfrm>
              <a:off x="1610" y="1500"/>
              <a:ext cx="776" cy="280"/>
            </a:xfrm>
            <a:prstGeom prst="rect">
              <a:avLst/>
            </a:prstGeom>
            <a:noFill/>
            <a:ln w="9525">
              <a:noFill/>
              <a:miter lim="800000"/>
              <a:headEnd/>
              <a:tailEnd/>
            </a:ln>
            <a:effectLst/>
          </p:spPr>
        </p:pic>
        <p:sp>
          <p:nvSpPr>
            <p:cNvPr id="791589" name="Text Box 37"/>
            <p:cNvSpPr txBox="1">
              <a:spLocks noChangeArrowheads="1"/>
            </p:cNvSpPr>
            <p:nvPr/>
          </p:nvSpPr>
          <p:spPr bwMode="auto">
            <a:xfrm>
              <a:off x="1781" y="1297"/>
              <a:ext cx="424" cy="260"/>
            </a:xfrm>
            <a:prstGeom prst="rect">
              <a:avLst/>
            </a:prstGeom>
            <a:noFill/>
            <a:ln w="57150" algn="ctr">
              <a:noFill/>
              <a:prstDash val="sysDot"/>
              <a:miter lim="800000"/>
              <a:headEnd/>
              <a:tailEnd/>
            </a:ln>
            <a:effectLst/>
          </p:spPr>
          <p:txBody>
            <a:bodyPr wrap="none" lIns="18000" tIns="10800" rIns="18000" bIns="10800">
              <a:spAutoFit/>
            </a:bodyPr>
            <a:lstStyle/>
            <a:p>
              <a:pPr marL="182563" indent="-182563" algn="ctr">
                <a:lnSpc>
                  <a:spcPct val="80000"/>
                </a:lnSpc>
                <a:buFont typeface="Wingdings" pitchFamily="2" charset="2"/>
                <a:buNone/>
              </a:pPr>
              <a:r>
                <a:rPr lang="en-US" altLang="ko-KR" sz="1600" b="0">
                  <a:solidFill>
                    <a:srgbClr val="A50021"/>
                  </a:solidFill>
                  <a:latin typeface="Arial Narrow" pitchFamily="34" charset="0"/>
                  <a:ea typeface="HY견고딕" pitchFamily="18" charset="-127"/>
                </a:rPr>
                <a:t> </a:t>
              </a:r>
              <a:r>
                <a:rPr lang="en-US" altLang="ko-KR" sz="1600">
                  <a:solidFill>
                    <a:srgbClr val="A50021"/>
                  </a:solidFill>
                  <a:latin typeface="Arial Narrow" pitchFamily="34" charset="0"/>
                  <a:ea typeface="HY견고딕" pitchFamily="18" charset="-127"/>
                </a:rPr>
                <a:t>Greater</a:t>
              </a:r>
            </a:p>
            <a:p>
              <a:pPr marL="182563" indent="-182563" algn="ctr">
                <a:lnSpc>
                  <a:spcPct val="80000"/>
                </a:lnSpc>
                <a:buFont typeface="Wingdings" pitchFamily="2" charset="2"/>
                <a:buNone/>
              </a:pPr>
              <a:r>
                <a:rPr lang="en-US" altLang="ko-KR" sz="1600">
                  <a:solidFill>
                    <a:srgbClr val="A50021"/>
                  </a:solidFill>
                  <a:latin typeface="Arial Narrow" pitchFamily="34" charset="0"/>
                  <a:ea typeface="HY견고딕" pitchFamily="18" charset="-127"/>
                </a:rPr>
                <a:t>Reach</a:t>
              </a:r>
            </a:p>
          </p:txBody>
        </p:sp>
      </p:grpSp>
      <p:grpSp>
        <p:nvGrpSpPr>
          <p:cNvPr id="791590" name="Group 38"/>
          <p:cNvGrpSpPr>
            <a:grpSpLocks/>
          </p:cNvGrpSpPr>
          <p:nvPr/>
        </p:nvGrpSpPr>
        <p:grpSpPr bwMode="auto">
          <a:xfrm>
            <a:off x="5427663" y="2012950"/>
            <a:ext cx="1231900" cy="765175"/>
            <a:chOff x="3334" y="1298"/>
            <a:chExt cx="776" cy="482"/>
          </a:xfrm>
        </p:grpSpPr>
        <p:pic>
          <p:nvPicPr>
            <p:cNvPr id="791591" name="Picture 39"/>
            <p:cNvPicPr>
              <a:picLocks noChangeAspect="1" noChangeArrowheads="1"/>
            </p:cNvPicPr>
            <p:nvPr/>
          </p:nvPicPr>
          <p:blipFill>
            <a:blip r:embed="rId11" cstate="print"/>
            <a:srcRect/>
            <a:stretch>
              <a:fillRect/>
            </a:stretch>
          </p:blipFill>
          <p:spPr bwMode="auto">
            <a:xfrm>
              <a:off x="3334" y="1500"/>
              <a:ext cx="776" cy="280"/>
            </a:xfrm>
            <a:prstGeom prst="rect">
              <a:avLst/>
            </a:prstGeom>
            <a:noFill/>
            <a:ln w="9525">
              <a:noFill/>
              <a:miter lim="800000"/>
              <a:headEnd/>
              <a:tailEnd/>
            </a:ln>
            <a:effectLst/>
          </p:spPr>
        </p:pic>
        <p:sp>
          <p:nvSpPr>
            <p:cNvPr id="791592" name="Text Box 40"/>
            <p:cNvSpPr txBox="1">
              <a:spLocks noChangeArrowheads="1"/>
            </p:cNvSpPr>
            <p:nvPr/>
          </p:nvSpPr>
          <p:spPr bwMode="auto">
            <a:xfrm>
              <a:off x="3515" y="1298"/>
              <a:ext cx="464" cy="260"/>
            </a:xfrm>
            <a:prstGeom prst="rect">
              <a:avLst/>
            </a:prstGeom>
            <a:noFill/>
            <a:ln w="57150" algn="ctr">
              <a:noFill/>
              <a:prstDash val="sysDot"/>
              <a:miter lim="800000"/>
              <a:headEnd/>
              <a:tailEnd/>
            </a:ln>
            <a:effectLst/>
          </p:spPr>
          <p:txBody>
            <a:bodyPr wrap="none" lIns="18000" tIns="10800" rIns="18000" bIns="10800">
              <a:spAutoFit/>
            </a:bodyPr>
            <a:lstStyle/>
            <a:p>
              <a:pPr marL="182563" indent="-182563" algn="ctr">
                <a:lnSpc>
                  <a:spcPct val="80000"/>
                </a:lnSpc>
                <a:buFont typeface="Wingdings" pitchFamily="2" charset="2"/>
                <a:buNone/>
              </a:pPr>
              <a:r>
                <a:rPr lang="en-US" altLang="ko-KR" sz="1600" b="0">
                  <a:solidFill>
                    <a:srgbClr val="A50021"/>
                  </a:solidFill>
                  <a:latin typeface="Arial Narrow" pitchFamily="34" charset="0"/>
                  <a:ea typeface="HY견고딕" pitchFamily="18" charset="-127"/>
                </a:rPr>
                <a:t> </a:t>
              </a:r>
              <a:r>
                <a:rPr lang="en-US" altLang="ko-KR" sz="1600">
                  <a:solidFill>
                    <a:srgbClr val="A50021"/>
                  </a:solidFill>
                  <a:latin typeface="Arial Narrow" pitchFamily="34" charset="0"/>
                  <a:ea typeface="HY견고딕" pitchFamily="18" charset="-127"/>
                </a:rPr>
                <a:t>Banking</a:t>
              </a:r>
            </a:p>
            <a:p>
              <a:pPr marL="182563" indent="-182563" algn="ctr">
                <a:lnSpc>
                  <a:spcPct val="80000"/>
                </a:lnSpc>
                <a:buFont typeface="Wingdings" pitchFamily="2" charset="2"/>
                <a:buNone/>
              </a:pPr>
              <a:r>
                <a:rPr lang="en-US" altLang="ko-KR" sz="1600">
                  <a:solidFill>
                    <a:srgbClr val="A50021"/>
                  </a:solidFill>
                  <a:latin typeface="Arial Narrow" pitchFamily="34" charset="0"/>
                  <a:ea typeface="HY견고딕" pitchFamily="18" charset="-127"/>
                </a:rPr>
                <a:t>Service</a:t>
              </a:r>
            </a:p>
          </p:txBody>
        </p:sp>
      </p:grpSp>
      <p:grpSp>
        <p:nvGrpSpPr>
          <p:cNvPr id="791593" name="Group 41"/>
          <p:cNvGrpSpPr>
            <a:grpSpLocks/>
          </p:cNvGrpSpPr>
          <p:nvPr/>
        </p:nvGrpSpPr>
        <p:grpSpPr bwMode="auto">
          <a:xfrm>
            <a:off x="3708400" y="2565400"/>
            <a:ext cx="1727200" cy="815975"/>
            <a:chOff x="2336" y="1646"/>
            <a:chExt cx="1088" cy="514"/>
          </a:xfrm>
        </p:grpSpPr>
        <p:sp>
          <p:nvSpPr>
            <p:cNvPr id="791594" name="AutoShape 42"/>
            <p:cNvSpPr>
              <a:spLocks noChangeArrowheads="1"/>
            </p:cNvSpPr>
            <p:nvPr/>
          </p:nvSpPr>
          <p:spPr bwMode="auto">
            <a:xfrm>
              <a:off x="2336" y="1646"/>
              <a:ext cx="1088" cy="136"/>
            </a:xfrm>
            <a:prstGeom prst="roundRect">
              <a:avLst>
                <a:gd name="adj" fmla="val 50000"/>
              </a:avLst>
            </a:prstGeom>
            <a:solidFill>
              <a:schemeClr val="bg1"/>
            </a:solidFill>
            <a:ln w="19050">
              <a:solidFill>
                <a:srgbClr val="C0C0C0"/>
              </a:solidFill>
              <a:round/>
              <a:headEnd/>
              <a:tailEnd/>
            </a:ln>
            <a:effectLst/>
          </p:spPr>
          <p:txBody>
            <a:bodyPr wrap="none" anchor="ctr"/>
            <a:lstStyle/>
            <a:p>
              <a:pPr algn="ctr">
                <a:lnSpc>
                  <a:spcPct val="80000"/>
                </a:lnSpc>
                <a:spcBef>
                  <a:spcPct val="20000"/>
                </a:spcBef>
              </a:pPr>
              <a:r>
                <a:rPr lang="en-US" altLang="ko-KR" sz="1400">
                  <a:solidFill>
                    <a:srgbClr val="FF0000"/>
                  </a:solidFill>
                  <a:latin typeface="Arial Narrow" pitchFamily="34" charset="0"/>
                </a:rPr>
                <a:t>Mobile Banking</a:t>
              </a:r>
            </a:p>
          </p:txBody>
        </p:sp>
        <p:sp>
          <p:nvSpPr>
            <p:cNvPr id="791595" name="AutoShape 43"/>
            <p:cNvSpPr>
              <a:spLocks noChangeArrowheads="1"/>
            </p:cNvSpPr>
            <p:nvPr/>
          </p:nvSpPr>
          <p:spPr bwMode="auto">
            <a:xfrm>
              <a:off x="2336" y="1835"/>
              <a:ext cx="1088" cy="136"/>
            </a:xfrm>
            <a:prstGeom prst="roundRect">
              <a:avLst>
                <a:gd name="adj" fmla="val 50000"/>
              </a:avLst>
            </a:prstGeom>
            <a:solidFill>
              <a:schemeClr val="bg1"/>
            </a:solidFill>
            <a:ln w="19050">
              <a:solidFill>
                <a:srgbClr val="C0C0C0"/>
              </a:solidFill>
              <a:round/>
              <a:headEnd/>
              <a:tailEnd/>
            </a:ln>
            <a:effectLst/>
          </p:spPr>
          <p:txBody>
            <a:bodyPr wrap="none" anchor="ctr"/>
            <a:lstStyle/>
            <a:p>
              <a:pPr algn="ctr">
                <a:lnSpc>
                  <a:spcPct val="80000"/>
                </a:lnSpc>
                <a:spcBef>
                  <a:spcPct val="20000"/>
                </a:spcBef>
              </a:pPr>
              <a:r>
                <a:rPr lang="en-US" altLang="en-US" sz="1400">
                  <a:solidFill>
                    <a:srgbClr val="FF0000"/>
                  </a:solidFill>
                  <a:latin typeface="Arial Narrow" pitchFamily="34" charset="0"/>
                </a:rPr>
                <a:t>Mobile Money Transfer</a:t>
              </a:r>
            </a:p>
          </p:txBody>
        </p:sp>
        <p:sp>
          <p:nvSpPr>
            <p:cNvPr id="791596" name="AutoShape 44"/>
            <p:cNvSpPr>
              <a:spLocks noChangeArrowheads="1"/>
            </p:cNvSpPr>
            <p:nvPr/>
          </p:nvSpPr>
          <p:spPr bwMode="auto">
            <a:xfrm>
              <a:off x="2336" y="2024"/>
              <a:ext cx="1088" cy="136"/>
            </a:xfrm>
            <a:prstGeom prst="roundRect">
              <a:avLst>
                <a:gd name="adj" fmla="val 50000"/>
              </a:avLst>
            </a:prstGeom>
            <a:solidFill>
              <a:schemeClr val="bg1"/>
            </a:solidFill>
            <a:ln w="19050">
              <a:solidFill>
                <a:srgbClr val="C0C0C0"/>
              </a:solidFill>
              <a:round/>
              <a:headEnd/>
              <a:tailEnd/>
            </a:ln>
            <a:effectLst/>
          </p:spPr>
          <p:txBody>
            <a:bodyPr wrap="none" anchor="ctr"/>
            <a:lstStyle/>
            <a:p>
              <a:pPr algn="ctr">
                <a:lnSpc>
                  <a:spcPct val="80000"/>
                </a:lnSpc>
                <a:spcBef>
                  <a:spcPct val="20000"/>
                </a:spcBef>
              </a:pPr>
              <a:r>
                <a:rPr lang="en-US" altLang="en-US" sz="1400">
                  <a:solidFill>
                    <a:srgbClr val="FF0000"/>
                  </a:solidFill>
                  <a:latin typeface="Arial Narrow" pitchFamily="34" charset="0"/>
                </a:rPr>
                <a:t>Mobile Bank Branch</a:t>
              </a:r>
            </a:p>
          </p:txBody>
        </p:sp>
      </p:grpSp>
      <p:pic>
        <p:nvPicPr>
          <p:cNvPr id="791600" name="Picture 48"/>
          <p:cNvPicPr>
            <a:picLocks noChangeAspect="1" noChangeArrowheads="1"/>
          </p:cNvPicPr>
          <p:nvPr/>
        </p:nvPicPr>
        <p:blipFill>
          <a:blip r:embed="rId12" cstate="print"/>
          <a:srcRect/>
          <a:stretch>
            <a:fillRect/>
          </a:stretch>
        </p:blipFill>
        <p:spPr bwMode="auto">
          <a:xfrm>
            <a:off x="0" y="0"/>
            <a:ext cx="9144000" cy="592138"/>
          </a:xfrm>
          <a:prstGeom prst="rect">
            <a:avLst/>
          </a:prstGeom>
          <a:noFill/>
          <a:ln w="9525">
            <a:noFill/>
            <a:miter lim="800000"/>
            <a:headEnd/>
            <a:tailEnd/>
          </a:ln>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91579"/>
                                        </p:tgtEl>
                                        <p:attrNameLst>
                                          <p:attrName>style.visibility</p:attrName>
                                        </p:attrNameLst>
                                      </p:cBhvr>
                                      <p:to>
                                        <p:strVal val="visible"/>
                                      </p:to>
                                    </p:set>
                                    <p:animEffect transition="in" filter="fade">
                                      <p:cBhvr>
                                        <p:cTn id="7" dur="1000"/>
                                        <p:tgtEl>
                                          <p:spTgt spid="791579"/>
                                        </p:tgtEl>
                                      </p:cBhvr>
                                    </p:animEffect>
                                    <p:anim calcmode="lin" valueType="num">
                                      <p:cBhvr>
                                        <p:cTn id="8" dur="1000" fill="hold"/>
                                        <p:tgtEl>
                                          <p:spTgt spid="791579"/>
                                        </p:tgtEl>
                                        <p:attrNameLst>
                                          <p:attrName>ppt_x</p:attrName>
                                        </p:attrNameLst>
                                      </p:cBhvr>
                                      <p:tavLst>
                                        <p:tav tm="0">
                                          <p:val>
                                            <p:strVal val="#ppt_x"/>
                                          </p:val>
                                        </p:tav>
                                        <p:tav tm="100000">
                                          <p:val>
                                            <p:strVal val="#ppt_x"/>
                                          </p:val>
                                        </p:tav>
                                      </p:tavLst>
                                    </p:anim>
                                    <p:anim calcmode="lin" valueType="num">
                                      <p:cBhvr>
                                        <p:cTn id="9" dur="1000" fill="hold"/>
                                        <p:tgtEl>
                                          <p:spTgt spid="79157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91580"/>
                                        </p:tgtEl>
                                        <p:attrNameLst>
                                          <p:attrName>style.visibility</p:attrName>
                                        </p:attrNameLst>
                                      </p:cBhvr>
                                      <p:to>
                                        <p:strVal val="visible"/>
                                      </p:to>
                                    </p:set>
                                    <p:animEffect transition="in" filter="fade">
                                      <p:cBhvr>
                                        <p:cTn id="13" dur="1000"/>
                                        <p:tgtEl>
                                          <p:spTgt spid="791580"/>
                                        </p:tgtEl>
                                      </p:cBhvr>
                                    </p:animEffect>
                                    <p:anim calcmode="lin" valueType="num">
                                      <p:cBhvr>
                                        <p:cTn id="14" dur="1000" fill="hold"/>
                                        <p:tgtEl>
                                          <p:spTgt spid="791580"/>
                                        </p:tgtEl>
                                        <p:attrNameLst>
                                          <p:attrName>ppt_x</p:attrName>
                                        </p:attrNameLst>
                                      </p:cBhvr>
                                      <p:tavLst>
                                        <p:tav tm="0">
                                          <p:val>
                                            <p:strVal val="#ppt_x"/>
                                          </p:val>
                                        </p:tav>
                                        <p:tav tm="100000">
                                          <p:val>
                                            <p:strVal val="#ppt_x"/>
                                          </p:val>
                                        </p:tav>
                                      </p:tavLst>
                                    </p:anim>
                                    <p:anim calcmode="lin" valueType="num">
                                      <p:cBhvr>
                                        <p:cTn id="15" dur="1000" fill="hold"/>
                                        <p:tgtEl>
                                          <p:spTgt spid="79158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791560"/>
                                        </p:tgtEl>
                                        <p:attrNameLst>
                                          <p:attrName>style.visibility</p:attrName>
                                        </p:attrNameLst>
                                      </p:cBhvr>
                                      <p:to>
                                        <p:strVal val="visible"/>
                                      </p:to>
                                    </p:set>
                                    <p:animEffect transition="in" filter="wipe(down)">
                                      <p:cBhvr>
                                        <p:cTn id="19" dur="500"/>
                                        <p:tgtEl>
                                          <p:spTgt spid="791560"/>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91581"/>
                                        </p:tgtEl>
                                        <p:attrNameLst>
                                          <p:attrName>style.visibility</p:attrName>
                                        </p:attrNameLst>
                                      </p:cBhvr>
                                      <p:to>
                                        <p:strVal val="visible"/>
                                      </p:to>
                                    </p:set>
                                    <p:animEffect transition="in" filter="wipe(left)">
                                      <p:cBhvr>
                                        <p:cTn id="23" dur="500"/>
                                        <p:tgtEl>
                                          <p:spTgt spid="791581"/>
                                        </p:tgtEl>
                                      </p:cBhvr>
                                    </p:animEffect>
                                  </p:childTnLst>
                                </p:cTn>
                              </p:par>
                            </p:childTnLst>
                          </p:cTn>
                        </p:par>
                        <p:par>
                          <p:cTn id="24" fill="hold">
                            <p:stCondLst>
                              <p:cond delay="3000"/>
                            </p:stCondLst>
                            <p:childTnLst>
                              <p:par>
                                <p:cTn id="25" presetID="22" presetClass="entr" presetSubtype="2" fill="hold" grpId="0" nodeType="afterEffect">
                                  <p:stCondLst>
                                    <p:cond delay="0"/>
                                  </p:stCondLst>
                                  <p:childTnLst>
                                    <p:set>
                                      <p:cBhvr>
                                        <p:cTn id="26" dur="1" fill="hold">
                                          <p:stCondLst>
                                            <p:cond delay="0"/>
                                          </p:stCondLst>
                                        </p:cTn>
                                        <p:tgtEl>
                                          <p:spTgt spid="791582"/>
                                        </p:tgtEl>
                                        <p:attrNameLst>
                                          <p:attrName>style.visibility</p:attrName>
                                        </p:attrNameLst>
                                      </p:cBhvr>
                                      <p:to>
                                        <p:strVal val="visible"/>
                                      </p:to>
                                    </p:set>
                                    <p:animEffect transition="in" filter="wipe(right)">
                                      <p:cBhvr>
                                        <p:cTn id="27" dur="500"/>
                                        <p:tgtEl>
                                          <p:spTgt spid="791582"/>
                                        </p:tgtEl>
                                      </p:cBhvr>
                                    </p:animEffect>
                                  </p:childTnLst>
                                </p:cTn>
                              </p:par>
                            </p:childTnLst>
                          </p:cTn>
                        </p:par>
                        <p:par>
                          <p:cTn id="28" fill="hold">
                            <p:stCondLst>
                              <p:cond delay="3500"/>
                            </p:stCondLst>
                            <p:childTnLst>
                              <p:par>
                                <p:cTn id="29" presetID="17" presetClass="entr" presetSubtype="10" fill="hold" nodeType="afterEffect">
                                  <p:stCondLst>
                                    <p:cond delay="0"/>
                                  </p:stCondLst>
                                  <p:childTnLst>
                                    <p:set>
                                      <p:cBhvr>
                                        <p:cTn id="30" dur="1" fill="hold">
                                          <p:stCondLst>
                                            <p:cond delay="0"/>
                                          </p:stCondLst>
                                        </p:cTn>
                                        <p:tgtEl>
                                          <p:spTgt spid="791586"/>
                                        </p:tgtEl>
                                        <p:attrNameLst>
                                          <p:attrName>style.visibility</p:attrName>
                                        </p:attrNameLst>
                                      </p:cBhvr>
                                      <p:to>
                                        <p:strVal val="visible"/>
                                      </p:to>
                                    </p:set>
                                    <p:anim calcmode="lin" valueType="num">
                                      <p:cBhvr>
                                        <p:cTn id="31" dur="500" fill="hold"/>
                                        <p:tgtEl>
                                          <p:spTgt spid="791586"/>
                                        </p:tgtEl>
                                        <p:attrNameLst>
                                          <p:attrName>ppt_w</p:attrName>
                                        </p:attrNameLst>
                                      </p:cBhvr>
                                      <p:tavLst>
                                        <p:tav tm="0">
                                          <p:val>
                                            <p:fltVal val="0"/>
                                          </p:val>
                                        </p:tav>
                                        <p:tav tm="100000">
                                          <p:val>
                                            <p:strVal val="#ppt_w"/>
                                          </p:val>
                                        </p:tav>
                                      </p:tavLst>
                                    </p:anim>
                                    <p:anim calcmode="lin" valueType="num">
                                      <p:cBhvr>
                                        <p:cTn id="32" dur="500" fill="hold"/>
                                        <p:tgtEl>
                                          <p:spTgt spid="791586"/>
                                        </p:tgtEl>
                                        <p:attrNameLst>
                                          <p:attrName>ppt_h</p:attrName>
                                        </p:attrNameLst>
                                      </p:cBhvr>
                                      <p:tavLst>
                                        <p:tav tm="0">
                                          <p:val>
                                            <p:strVal val="#ppt_h"/>
                                          </p:val>
                                        </p:tav>
                                        <p:tav tm="100000">
                                          <p:val>
                                            <p:strVal val="#ppt_h"/>
                                          </p:val>
                                        </p:tav>
                                      </p:tavLst>
                                    </p:anim>
                                  </p:childTnLst>
                                </p:cTn>
                              </p:par>
                              <p:par>
                                <p:cTn id="33" presetID="53" presetClass="entr" presetSubtype="0" fill="hold" nodeType="withEffect">
                                  <p:stCondLst>
                                    <p:cond delay="0"/>
                                  </p:stCondLst>
                                  <p:childTnLst>
                                    <p:set>
                                      <p:cBhvr>
                                        <p:cTn id="34" dur="1" fill="hold">
                                          <p:stCondLst>
                                            <p:cond delay="0"/>
                                          </p:stCondLst>
                                        </p:cTn>
                                        <p:tgtEl>
                                          <p:spTgt spid="791593"/>
                                        </p:tgtEl>
                                        <p:attrNameLst>
                                          <p:attrName>style.visibility</p:attrName>
                                        </p:attrNameLst>
                                      </p:cBhvr>
                                      <p:to>
                                        <p:strVal val="visible"/>
                                      </p:to>
                                    </p:set>
                                    <p:anim calcmode="lin" valueType="num">
                                      <p:cBhvr>
                                        <p:cTn id="35" dur="500" fill="hold"/>
                                        <p:tgtEl>
                                          <p:spTgt spid="791593"/>
                                        </p:tgtEl>
                                        <p:attrNameLst>
                                          <p:attrName>ppt_w</p:attrName>
                                        </p:attrNameLst>
                                      </p:cBhvr>
                                      <p:tavLst>
                                        <p:tav tm="0">
                                          <p:val>
                                            <p:fltVal val="0"/>
                                          </p:val>
                                        </p:tav>
                                        <p:tav tm="100000">
                                          <p:val>
                                            <p:strVal val="#ppt_w"/>
                                          </p:val>
                                        </p:tav>
                                      </p:tavLst>
                                    </p:anim>
                                    <p:anim calcmode="lin" valueType="num">
                                      <p:cBhvr>
                                        <p:cTn id="36" dur="500" fill="hold"/>
                                        <p:tgtEl>
                                          <p:spTgt spid="791593"/>
                                        </p:tgtEl>
                                        <p:attrNameLst>
                                          <p:attrName>ppt_h</p:attrName>
                                        </p:attrNameLst>
                                      </p:cBhvr>
                                      <p:tavLst>
                                        <p:tav tm="0">
                                          <p:val>
                                            <p:fltVal val="0"/>
                                          </p:val>
                                        </p:tav>
                                        <p:tav tm="100000">
                                          <p:val>
                                            <p:strVal val="#ppt_h"/>
                                          </p:val>
                                        </p:tav>
                                      </p:tavLst>
                                    </p:anim>
                                    <p:animEffect transition="in" filter="fade">
                                      <p:cBhvr>
                                        <p:cTn id="37" dur="500"/>
                                        <p:tgtEl>
                                          <p:spTgt spid="791593"/>
                                        </p:tgtEl>
                                      </p:cBhvr>
                                    </p:animEffect>
                                  </p:childTnLst>
                                </p:cTn>
                              </p:par>
                              <p:par>
                                <p:cTn id="38" presetID="16" presetClass="entr" presetSubtype="37" fill="hold" nodeType="withEffect">
                                  <p:stCondLst>
                                    <p:cond delay="0"/>
                                  </p:stCondLst>
                                  <p:childTnLst>
                                    <p:set>
                                      <p:cBhvr>
                                        <p:cTn id="39" dur="1" fill="hold">
                                          <p:stCondLst>
                                            <p:cond delay="0"/>
                                          </p:stCondLst>
                                        </p:cTn>
                                        <p:tgtEl>
                                          <p:spTgt spid="791587"/>
                                        </p:tgtEl>
                                        <p:attrNameLst>
                                          <p:attrName>style.visibility</p:attrName>
                                        </p:attrNameLst>
                                      </p:cBhvr>
                                      <p:to>
                                        <p:strVal val="visible"/>
                                      </p:to>
                                    </p:set>
                                    <p:animEffect transition="in" filter="barn(outVertical)">
                                      <p:cBhvr>
                                        <p:cTn id="40" dur="500"/>
                                        <p:tgtEl>
                                          <p:spTgt spid="791587"/>
                                        </p:tgtEl>
                                      </p:cBhvr>
                                    </p:animEffect>
                                  </p:childTnLst>
                                </p:cTn>
                              </p:par>
                              <p:par>
                                <p:cTn id="41" presetID="16" presetClass="entr" presetSubtype="37" fill="hold" nodeType="withEffect">
                                  <p:stCondLst>
                                    <p:cond delay="0"/>
                                  </p:stCondLst>
                                  <p:childTnLst>
                                    <p:set>
                                      <p:cBhvr>
                                        <p:cTn id="42" dur="1" fill="hold">
                                          <p:stCondLst>
                                            <p:cond delay="0"/>
                                          </p:stCondLst>
                                        </p:cTn>
                                        <p:tgtEl>
                                          <p:spTgt spid="791590"/>
                                        </p:tgtEl>
                                        <p:attrNameLst>
                                          <p:attrName>style.visibility</p:attrName>
                                        </p:attrNameLst>
                                      </p:cBhvr>
                                      <p:to>
                                        <p:strVal val="visible"/>
                                      </p:to>
                                    </p:set>
                                    <p:animEffect transition="in" filter="barn(outVertical)">
                                      <p:cBhvr>
                                        <p:cTn id="43" dur="500"/>
                                        <p:tgtEl>
                                          <p:spTgt spid="791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1581" grpId="0" animBg="1"/>
      <p:bldP spid="79158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8770" name="Picture 162" descr="10_4"/>
          <p:cNvPicPr>
            <a:picLocks noChangeAspect="1" noChangeArrowheads="1"/>
          </p:cNvPicPr>
          <p:nvPr/>
        </p:nvPicPr>
        <p:blipFill>
          <a:blip r:embed="rId3" cstate="print">
            <a:lum bright="-6000"/>
          </a:blip>
          <a:srcRect/>
          <a:stretch>
            <a:fillRect/>
          </a:stretch>
        </p:blipFill>
        <p:spPr bwMode="auto">
          <a:xfrm>
            <a:off x="0" y="4149725"/>
            <a:ext cx="9144000" cy="2708275"/>
          </a:xfrm>
          <a:prstGeom prst="rect">
            <a:avLst/>
          </a:prstGeom>
          <a:noFill/>
        </p:spPr>
      </p:pic>
      <p:sp>
        <p:nvSpPr>
          <p:cNvPr id="708611" name="Rectangle 3"/>
          <p:cNvSpPr>
            <a:spLocks noChangeArrowheads="1"/>
          </p:cNvSpPr>
          <p:nvPr/>
        </p:nvSpPr>
        <p:spPr bwMode="auto">
          <a:xfrm>
            <a:off x="0" y="-266700"/>
            <a:ext cx="9144000" cy="0"/>
          </a:xfrm>
          <a:prstGeom prst="rect">
            <a:avLst/>
          </a:prstGeom>
          <a:noFill/>
          <a:ln w="9525">
            <a:noFill/>
            <a:miter lim="800000"/>
            <a:headEnd/>
            <a:tailEnd/>
          </a:ln>
          <a:effectLst/>
        </p:spPr>
        <p:txBody>
          <a:bodyPr anchor="ctr">
            <a:spAutoFit/>
          </a:bodyPr>
          <a:lstStyle/>
          <a:p>
            <a:endParaRPr lang="en-US"/>
          </a:p>
        </p:txBody>
      </p:sp>
      <p:grpSp>
        <p:nvGrpSpPr>
          <p:cNvPr id="708806" name="Group 198"/>
          <p:cNvGrpSpPr>
            <a:grpSpLocks/>
          </p:cNvGrpSpPr>
          <p:nvPr/>
        </p:nvGrpSpPr>
        <p:grpSpPr bwMode="auto">
          <a:xfrm>
            <a:off x="250825" y="1004888"/>
            <a:ext cx="8721725" cy="4656137"/>
            <a:chOff x="158" y="633"/>
            <a:chExt cx="5494" cy="2933"/>
          </a:xfrm>
        </p:grpSpPr>
        <p:pic>
          <p:nvPicPr>
            <p:cNvPr id="708775" name="Picture 167" descr="2008-0324-39"/>
            <p:cNvPicPr>
              <a:picLocks noChangeAspect="1" noChangeArrowheads="1"/>
            </p:cNvPicPr>
            <p:nvPr/>
          </p:nvPicPr>
          <p:blipFill>
            <a:blip r:embed="rId4" cstate="print"/>
            <a:srcRect l="4617" t="50000" r="868" b="20602"/>
            <a:stretch>
              <a:fillRect/>
            </a:stretch>
          </p:blipFill>
          <p:spPr bwMode="auto">
            <a:xfrm>
              <a:off x="158" y="2155"/>
              <a:ext cx="5444" cy="1411"/>
            </a:xfrm>
            <a:prstGeom prst="rect">
              <a:avLst/>
            </a:prstGeom>
            <a:noFill/>
          </p:spPr>
        </p:pic>
        <p:pic>
          <p:nvPicPr>
            <p:cNvPr id="708776" name="Picture 168" descr="2008-0324-38"/>
            <p:cNvPicPr>
              <a:picLocks noChangeAspect="1" noChangeArrowheads="1"/>
            </p:cNvPicPr>
            <p:nvPr/>
          </p:nvPicPr>
          <p:blipFill>
            <a:blip r:embed="rId5" cstate="print"/>
            <a:srcRect l="4617" t="14305" b="40555"/>
            <a:stretch>
              <a:fillRect/>
            </a:stretch>
          </p:blipFill>
          <p:spPr bwMode="auto">
            <a:xfrm>
              <a:off x="158" y="633"/>
              <a:ext cx="5494" cy="1950"/>
            </a:xfrm>
            <a:prstGeom prst="rect">
              <a:avLst/>
            </a:prstGeom>
            <a:noFill/>
          </p:spPr>
        </p:pic>
      </p:grpSp>
      <p:grpSp>
        <p:nvGrpSpPr>
          <p:cNvPr id="708811" name="Group 203"/>
          <p:cNvGrpSpPr>
            <a:grpSpLocks/>
          </p:cNvGrpSpPr>
          <p:nvPr/>
        </p:nvGrpSpPr>
        <p:grpSpPr bwMode="auto">
          <a:xfrm>
            <a:off x="611188" y="4845050"/>
            <a:ext cx="8208962" cy="1752600"/>
            <a:chOff x="385" y="3052"/>
            <a:chExt cx="5171" cy="1104"/>
          </a:xfrm>
        </p:grpSpPr>
        <p:sp>
          <p:nvSpPr>
            <p:cNvPr id="708772" name="Text Box 164"/>
            <p:cNvSpPr txBox="1">
              <a:spLocks noChangeArrowheads="1"/>
            </p:cNvSpPr>
            <p:nvPr/>
          </p:nvSpPr>
          <p:spPr bwMode="auto">
            <a:xfrm>
              <a:off x="385" y="3518"/>
              <a:ext cx="4495" cy="269"/>
            </a:xfrm>
            <a:prstGeom prst="rect">
              <a:avLst/>
            </a:prstGeom>
            <a:noFill/>
            <a:ln w="9525" algn="ctr">
              <a:noFill/>
              <a:miter lim="800000"/>
              <a:headEnd/>
              <a:tailEnd/>
            </a:ln>
            <a:effectLst/>
          </p:spPr>
          <p:txBody>
            <a:bodyPr wrap="none">
              <a:spAutoFit/>
            </a:bodyPr>
            <a:lstStyle/>
            <a:p>
              <a:pPr marL="266700" indent="-266700">
                <a:spcBef>
                  <a:spcPct val="40000"/>
                </a:spcBef>
                <a:buSzPct val="170000"/>
                <a:buFontTx/>
                <a:buBlip>
                  <a:blip r:embed="rId6"/>
                </a:buBlip>
              </a:pPr>
              <a:r>
                <a:rPr lang="en-US" altLang="ko-KR" sz="1600">
                  <a:solidFill>
                    <a:srgbClr val="FC6804"/>
                  </a:solidFill>
                  <a:latin typeface="Arial Narrow" pitchFamily="34" charset="0"/>
                  <a:ea typeface="산돌고딕B" pitchFamily="18" charset="-127"/>
                  <a:cs typeface="Tahoma" pitchFamily="34" charset="0"/>
                </a:rPr>
                <a:t> </a:t>
              </a:r>
              <a:r>
                <a:rPr lang="en-US" altLang="en-US" sz="2200">
                  <a:solidFill>
                    <a:srgbClr val="CC0000"/>
                  </a:solidFill>
                  <a:latin typeface="Arial Narrow" pitchFamily="34" charset="0"/>
                  <a:ea typeface="산돌고딕B" pitchFamily="18" charset="-127"/>
                  <a:cs typeface="Tahoma" pitchFamily="34" charset="0"/>
                </a:rPr>
                <a:t>Basic banking functions:</a:t>
              </a:r>
              <a:r>
                <a:rPr lang="en-US" altLang="en-US" sz="2000">
                  <a:solidFill>
                    <a:srgbClr val="000099"/>
                  </a:solidFill>
                  <a:latin typeface="Arial Narrow" pitchFamily="34" charset="0"/>
                  <a:ea typeface="산돌고딕B" pitchFamily="18" charset="-127"/>
                  <a:cs typeface="Tahoma" pitchFamily="34" charset="0"/>
                </a:rPr>
                <a:t> </a:t>
              </a:r>
              <a:r>
                <a:rPr lang="en-US" altLang="en-US">
                  <a:latin typeface="Arial Narrow" pitchFamily="34" charset="0"/>
                  <a:ea typeface="산돌고딕B" pitchFamily="18" charset="-127"/>
                  <a:cs typeface="Tahoma" pitchFamily="34" charset="0"/>
                </a:rPr>
                <a:t>Balance check, bank transfers, debit cards </a:t>
              </a:r>
            </a:p>
          </p:txBody>
        </p:sp>
        <p:sp>
          <p:nvSpPr>
            <p:cNvPr id="708773" name="Text Box 165"/>
            <p:cNvSpPr txBox="1">
              <a:spLocks noChangeArrowheads="1"/>
            </p:cNvSpPr>
            <p:nvPr/>
          </p:nvSpPr>
          <p:spPr bwMode="auto">
            <a:xfrm>
              <a:off x="385" y="3887"/>
              <a:ext cx="5171" cy="269"/>
            </a:xfrm>
            <a:prstGeom prst="rect">
              <a:avLst/>
            </a:prstGeom>
            <a:noFill/>
            <a:ln w="9525" algn="ctr">
              <a:noFill/>
              <a:miter lim="800000"/>
              <a:headEnd/>
              <a:tailEnd/>
            </a:ln>
            <a:effectLst>
              <a:prstShdw prst="shdw17" dist="17961" dir="2700000">
                <a:srgbClr val="336699">
                  <a:gamma/>
                  <a:shade val="60000"/>
                  <a:invGamma/>
                </a:srgbClr>
              </a:prstShdw>
            </a:effectLst>
          </p:spPr>
          <p:txBody>
            <a:bodyPr wrap="none" anchor="ctr"/>
            <a:lstStyle/>
            <a:p>
              <a:pPr marL="266700" indent="-266700">
                <a:spcBef>
                  <a:spcPct val="40000"/>
                </a:spcBef>
                <a:buSzPct val="170000"/>
                <a:buFontTx/>
                <a:buBlip>
                  <a:blip r:embed="rId6"/>
                </a:buBlip>
              </a:pPr>
              <a:r>
                <a:rPr lang="en-US" altLang="ko-KR">
                  <a:solidFill>
                    <a:srgbClr val="FF6600"/>
                  </a:solidFill>
                  <a:latin typeface="Arial Narrow" pitchFamily="34" charset="0"/>
                  <a:ea typeface="산돌고딕B" pitchFamily="18" charset="-127"/>
                  <a:cs typeface="Tahoma" pitchFamily="34" charset="0"/>
                </a:rPr>
                <a:t> </a:t>
              </a:r>
              <a:r>
                <a:rPr lang="en-US" altLang="en-US" sz="2200">
                  <a:solidFill>
                    <a:srgbClr val="CC0000"/>
                  </a:solidFill>
                  <a:latin typeface="Arial Narrow" pitchFamily="34" charset="0"/>
                  <a:ea typeface="산돌고딕B" pitchFamily="18" charset="-127"/>
                  <a:cs typeface="Tahoma" pitchFamily="34" charset="0"/>
                </a:rPr>
                <a:t>Extended banking functions</a:t>
              </a:r>
              <a:r>
                <a:rPr lang="en-US" altLang="ko-KR" sz="2200">
                  <a:solidFill>
                    <a:srgbClr val="CC0000"/>
                  </a:solidFill>
                  <a:latin typeface="Arial Narrow" pitchFamily="34" charset="0"/>
                  <a:ea typeface="산돌고딕B" pitchFamily="18" charset="-127"/>
                  <a:cs typeface="Tahoma" pitchFamily="34" charset="0"/>
                </a:rPr>
                <a:t> </a:t>
              </a:r>
              <a:r>
                <a:rPr lang="en-US" altLang="en-US" sz="2200">
                  <a:solidFill>
                    <a:srgbClr val="CC0000"/>
                  </a:solidFill>
                  <a:latin typeface="Arial Narrow" pitchFamily="34" charset="0"/>
                  <a:ea typeface="산돌고딕B" pitchFamily="18" charset="-127"/>
                  <a:cs typeface="Tahoma" pitchFamily="34" charset="0"/>
                </a:rPr>
                <a:t>:</a:t>
              </a:r>
              <a:r>
                <a:rPr lang="en-US" altLang="en-US" sz="2000">
                  <a:solidFill>
                    <a:srgbClr val="FF6600"/>
                  </a:solidFill>
                  <a:latin typeface="Arial Narrow" pitchFamily="34" charset="0"/>
                  <a:ea typeface="산돌고딕B" pitchFamily="18" charset="-127"/>
                  <a:cs typeface="Tahoma" pitchFamily="34" charset="0"/>
                </a:rPr>
                <a:t> </a:t>
              </a:r>
              <a:endParaRPr lang="en-US" altLang="ko-KR" sz="2000">
                <a:solidFill>
                  <a:srgbClr val="FF6600"/>
                </a:solidFill>
                <a:latin typeface="Arial Narrow" pitchFamily="34" charset="0"/>
                <a:ea typeface="산돌고딕B" pitchFamily="18" charset="-127"/>
                <a:cs typeface="Tahoma" pitchFamily="34" charset="0"/>
              </a:endParaRPr>
            </a:p>
            <a:p>
              <a:pPr marL="266700" indent="-266700">
                <a:lnSpc>
                  <a:spcPct val="30000"/>
                </a:lnSpc>
                <a:spcBef>
                  <a:spcPct val="40000"/>
                </a:spcBef>
                <a:buSzPct val="170000"/>
              </a:pPr>
              <a:r>
                <a:rPr lang="en-US" altLang="ko-KR" sz="2000">
                  <a:solidFill>
                    <a:srgbClr val="FF6600"/>
                  </a:solidFill>
                  <a:latin typeface="Arial Narrow" pitchFamily="34" charset="0"/>
                  <a:ea typeface="산돌고딕B" pitchFamily="18" charset="-127"/>
                  <a:cs typeface="Tahoma" pitchFamily="34" charset="0"/>
                </a:rPr>
                <a:t>          </a:t>
              </a:r>
              <a:r>
                <a:rPr lang="en-US" altLang="en-US">
                  <a:latin typeface="Arial Narrow" pitchFamily="34" charset="0"/>
                  <a:ea typeface="산돌고딕B" pitchFamily="18" charset="-127"/>
                  <a:cs typeface="Tahoma" pitchFamily="34" charset="0"/>
                </a:rPr>
                <a:t>International remittance, bill payment, loan, credit cards, etc.</a:t>
              </a:r>
            </a:p>
          </p:txBody>
        </p:sp>
        <p:sp>
          <p:nvSpPr>
            <p:cNvPr id="708774" name="Text Box 166"/>
            <p:cNvSpPr txBox="1">
              <a:spLocks noChangeArrowheads="1"/>
            </p:cNvSpPr>
            <p:nvPr/>
          </p:nvSpPr>
          <p:spPr bwMode="auto">
            <a:xfrm>
              <a:off x="385" y="3052"/>
              <a:ext cx="4326" cy="404"/>
            </a:xfrm>
            <a:prstGeom prst="rect">
              <a:avLst/>
            </a:prstGeom>
            <a:noFill/>
            <a:ln w="9525" algn="ctr">
              <a:noFill/>
              <a:miter lim="800000"/>
              <a:headEnd/>
              <a:tailEnd/>
            </a:ln>
            <a:effectLst/>
          </p:spPr>
          <p:txBody>
            <a:bodyPr wrap="none">
              <a:spAutoFit/>
            </a:bodyPr>
            <a:lstStyle/>
            <a:p>
              <a:pPr marL="266700" indent="-266700">
                <a:spcBef>
                  <a:spcPct val="40000"/>
                </a:spcBef>
                <a:buSzPct val="170000"/>
                <a:buFontTx/>
                <a:buBlip>
                  <a:blip r:embed="rId6"/>
                </a:buBlip>
              </a:pPr>
              <a:r>
                <a:rPr lang="en-US" altLang="ko-KR" sz="1600">
                  <a:solidFill>
                    <a:srgbClr val="000099"/>
                  </a:solidFill>
                  <a:latin typeface="Arial Narrow" pitchFamily="34" charset="0"/>
                  <a:ea typeface="산돌고딕B" pitchFamily="18" charset="-127"/>
                  <a:cs typeface="Tahoma" pitchFamily="34" charset="0"/>
                </a:rPr>
                <a:t> </a:t>
              </a:r>
              <a:r>
                <a:rPr lang="en-US" altLang="en-US" sz="2200">
                  <a:solidFill>
                    <a:srgbClr val="CC0000"/>
                  </a:solidFill>
                  <a:latin typeface="Arial Narrow" pitchFamily="34" charset="0"/>
                  <a:ea typeface="산돌고딕B" pitchFamily="18" charset="-127"/>
                  <a:cs typeface="Tahoma" pitchFamily="34" charset="0"/>
                </a:rPr>
                <a:t>Users get accounts from banks</a:t>
              </a:r>
              <a:r>
                <a:rPr lang="en-US" altLang="ko-KR" sz="2200">
                  <a:solidFill>
                    <a:srgbClr val="CC0000"/>
                  </a:solidFill>
                  <a:latin typeface="Arial Narrow" pitchFamily="34" charset="0"/>
                  <a:ea typeface="산돌고딕B" pitchFamily="18" charset="-127"/>
                  <a:cs typeface="Tahoma" pitchFamily="34" charset="0"/>
                </a:rPr>
                <a:t>:</a:t>
              </a:r>
              <a:r>
                <a:rPr lang="en-US" altLang="en-US" sz="2000">
                  <a:solidFill>
                    <a:srgbClr val="A50021"/>
                  </a:solidFill>
                  <a:latin typeface="Arial Narrow" pitchFamily="34" charset="0"/>
                  <a:ea typeface="산돌고딕B" pitchFamily="18" charset="-127"/>
                  <a:cs typeface="Tahoma" pitchFamily="34" charset="0"/>
                </a:rPr>
                <a:t> </a:t>
              </a:r>
              <a:endParaRPr lang="en-US" altLang="ko-KR" sz="2000">
                <a:solidFill>
                  <a:srgbClr val="A50021"/>
                </a:solidFill>
                <a:latin typeface="Arial Narrow" pitchFamily="34" charset="0"/>
                <a:ea typeface="산돌고딕B" pitchFamily="18" charset="-127"/>
                <a:cs typeface="Tahoma" pitchFamily="34" charset="0"/>
              </a:endParaRPr>
            </a:p>
            <a:p>
              <a:pPr marL="266700" indent="-266700">
                <a:lnSpc>
                  <a:spcPct val="30000"/>
                </a:lnSpc>
                <a:spcBef>
                  <a:spcPct val="40000"/>
                </a:spcBef>
                <a:buSzPct val="170000"/>
              </a:pPr>
              <a:r>
                <a:rPr lang="en-US" altLang="ko-KR" sz="2000">
                  <a:solidFill>
                    <a:srgbClr val="A50021"/>
                  </a:solidFill>
                  <a:latin typeface="Arial Narrow" pitchFamily="34" charset="0"/>
                  <a:ea typeface="산돌고딕B" pitchFamily="18" charset="-127"/>
                  <a:cs typeface="Tahoma" pitchFamily="34" charset="0"/>
                </a:rPr>
                <a:t>          </a:t>
              </a:r>
              <a:r>
                <a:rPr lang="en-US" altLang="en-US">
                  <a:latin typeface="Arial Narrow" pitchFamily="34" charset="0"/>
                  <a:ea typeface="산돌고딕B" pitchFamily="18" charset="-127"/>
                  <a:cs typeface="Tahoma" pitchFamily="34" charset="0"/>
                </a:rPr>
                <a:t>Deposit and cash withdrawal at bank branches, CD/ATMs, Phone bill</a:t>
              </a:r>
            </a:p>
          </p:txBody>
        </p:sp>
      </p:grpSp>
      <p:pic>
        <p:nvPicPr>
          <p:cNvPr id="708785" name="Picture 177" descr="2008-0129-ktf-ham-26"/>
          <p:cNvPicPr>
            <a:picLocks noChangeAspect="1" noChangeArrowheads="1"/>
          </p:cNvPicPr>
          <p:nvPr/>
        </p:nvPicPr>
        <p:blipFill>
          <a:blip r:embed="rId7" cstate="print">
            <a:grayscl/>
          </a:blip>
          <a:srcRect l="90117" t="25179" b="62721"/>
          <a:stretch>
            <a:fillRect/>
          </a:stretch>
        </p:blipFill>
        <p:spPr bwMode="auto">
          <a:xfrm>
            <a:off x="1084263" y="3997325"/>
            <a:ext cx="542925" cy="544513"/>
          </a:xfrm>
          <a:prstGeom prst="rect">
            <a:avLst/>
          </a:prstGeom>
          <a:noFill/>
        </p:spPr>
      </p:pic>
      <p:sp>
        <p:nvSpPr>
          <p:cNvPr id="708786" name="Rectangle 178"/>
          <p:cNvSpPr>
            <a:spLocks noChangeArrowheads="1"/>
          </p:cNvSpPr>
          <p:nvPr/>
        </p:nvSpPr>
        <p:spPr bwMode="auto">
          <a:xfrm>
            <a:off x="2284413" y="3694113"/>
            <a:ext cx="1384300" cy="320675"/>
          </a:xfrm>
          <a:prstGeom prst="rect">
            <a:avLst/>
          </a:prstGeom>
          <a:noFill/>
          <a:ln w="9525">
            <a:noFill/>
            <a:miter lim="800000"/>
            <a:headEnd/>
            <a:tailEnd/>
          </a:ln>
          <a:effectLst/>
        </p:spPr>
        <p:txBody>
          <a:bodyPr>
            <a:spAutoFit/>
          </a:bodyPr>
          <a:lstStyle/>
          <a:p>
            <a:pPr algn="ctr"/>
            <a:r>
              <a:rPr lang="en-US" altLang="ko-KR" sz="1500">
                <a:solidFill>
                  <a:srgbClr val="800080"/>
                </a:solidFill>
                <a:latin typeface="Arial Narrow" pitchFamily="34" charset="0"/>
                <a:ea typeface="산돌고딕B" pitchFamily="18" charset="-127"/>
              </a:rPr>
              <a:t>Browser</a:t>
            </a:r>
          </a:p>
        </p:txBody>
      </p:sp>
      <p:sp>
        <p:nvSpPr>
          <p:cNvPr id="708787" name="Rectangle 179"/>
          <p:cNvSpPr>
            <a:spLocks noChangeArrowheads="1"/>
          </p:cNvSpPr>
          <p:nvPr/>
        </p:nvSpPr>
        <p:spPr bwMode="auto">
          <a:xfrm>
            <a:off x="3348038" y="3644900"/>
            <a:ext cx="2386012" cy="457200"/>
          </a:xfrm>
          <a:prstGeom prst="rect">
            <a:avLst/>
          </a:prstGeom>
          <a:noFill/>
          <a:ln w="9525">
            <a:noFill/>
            <a:miter lim="800000"/>
            <a:headEnd/>
            <a:tailEnd/>
          </a:ln>
          <a:effectLst/>
        </p:spPr>
        <p:txBody>
          <a:bodyPr>
            <a:spAutoFit/>
          </a:bodyPr>
          <a:lstStyle/>
          <a:p>
            <a:pPr algn="ctr">
              <a:lnSpc>
                <a:spcPct val="80000"/>
              </a:lnSpc>
            </a:pPr>
            <a:r>
              <a:rPr lang="en-US" altLang="ko-KR" sz="1500">
                <a:solidFill>
                  <a:srgbClr val="800080"/>
                </a:solidFill>
                <a:latin typeface="Arial Narrow" pitchFamily="34" charset="0"/>
                <a:ea typeface="산돌고딕B" pitchFamily="18" charset="-127"/>
              </a:rPr>
              <a:t>Application</a:t>
            </a:r>
          </a:p>
          <a:p>
            <a:pPr algn="ctr">
              <a:lnSpc>
                <a:spcPct val="80000"/>
              </a:lnSpc>
            </a:pPr>
            <a:r>
              <a:rPr lang="en-US" altLang="ko-KR" sz="1500">
                <a:solidFill>
                  <a:srgbClr val="800080"/>
                </a:solidFill>
                <a:latin typeface="Arial Narrow" pitchFamily="34" charset="0"/>
                <a:ea typeface="산돌고딕B" pitchFamily="18" charset="-127"/>
              </a:rPr>
              <a:t>Downloading</a:t>
            </a:r>
          </a:p>
        </p:txBody>
      </p:sp>
      <p:sp>
        <p:nvSpPr>
          <p:cNvPr id="708788" name="Rectangle 180"/>
          <p:cNvSpPr>
            <a:spLocks noChangeArrowheads="1"/>
          </p:cNvSpPr>
          <p:nvPr/>
        </p:nvSpPr>
        <p:spPr bwMode="auto">
          <a:xfrm>
            <a:off x="5435600" y="3716338"/>
            <a:ext cx="1265238" cy="320675"/>
          </a:xfrm>
          <a:prstGeom prst="rect">
            <a:avLst/>
          </a:prstGeom>
          <a:noFill/>
          <a:ln w="9525">
            <a:noFill/>
            <a:miter lim="800000"/>
            <a:headEnd/>
            <a:tailEnd/>
          </a:ln>
          <a:effectLst/>
        </p:spPr>
        <p:txBody>
          <a:bodyPr>
            <a:spAutoFit/>
          </a:bodyPr>
          <a:lstStyle/>
          <a:p>
            <a:pPr algn="ctr"/>
            <a:r>
              <a:rPr lang="en-US" altLang="ko-KR" sz="1500">
                <a:solidFill>
                  <a:srgbClr val="800080"/>
                </a:solidFill>
                <a:latin typeface="Arial Narrow" pitchFamily="34" charset="0"/>
                <a:ea typeface="산돌고딕B" pitchFamily="18" charset="-127"/>
              </a:rPr>
              <a:t>IC Chip / USIM</a:t>
            </a:r>
          </a:p>
        </p:txBody>
      </p:sp>
      <p:sp>
        <p:nvSpPr>
          <p:cNvPr id="708789" name="Rectangle 181"/>
          <p:cNvSpPr>
            <a:spLocks noChangeArrowheads="1"/>
          </p:cNvSpPr>
          <p:nvPr/>
        </p:nvSpPr>
        <p:spPr bwMode="auto">
          <a:xfrm>
            <a:off x="755650" y="3706813"/>
            <a:ext cx="1320800" cy="320675"/>
          </a:xfrm>
          <a:prstGeom prst="rect">
            <a:avLst/>
          </a:prstGeom>
          <a:noFill/>
          <a:ln w="9525">
            <a:noFill/>
            <a:miter lim="800000"/>
            <a:headEnd/>
            <a:tailEnd/>
          </a:ln>
          <a:effectLst/>
        </p:spPr>
        <p:txBody>
          <a:bodyPr>
            <a:spAutoFit/>
          </a:bodyPr>
          <a:lstStyle/>
          <a:p>
            <a:pPr algn="ctr"/>
            <a:r>
              <a:rPr lang="en-US" altLang="ko-KR" sz="1500">
                <a:solidFill>
                  <a:srgbClr val="800080"/>
                </a:solidFill>
                <a:latin typeface="Arial Narrow" pitchFamily="34" charset="0"/>
                <a:ea typeface="산돌고딕B" pitchFamily="18" charset="-127"/>
              </a:rPr>
              <a:t>SMS</a:t>
            </a:r>
          </a:p>
        </p:txBody>
      </p:sp>
      <p:sp>
        <p:nvSpPr>
          <p:cNvPr id="708790" name="Rectangle 182"/>
          <p:cNvSpPr>
            <a:spLocks noChangeArrowheads="1"/>
          </p:cNvSpPr>
          <p:nvPr/>
        </p:nvSpPr>
        <p:spPr bwMode="auto">
          <a:xfrm>
            <a:off x="7235825" y="3706813"/>
            <a:ext cx="1136650" cy="320675"/>
          </a:xfrm>
          <a:prstGeom prst="rect">
            <a:avLst/>
          </a:prstGeom>
          <a:noFill/>
          <a:ln w="9525">
            <a:noFill/>
            <a:miter lim="800000"/>
            <a:headEnd/>
            <a:tailEnd/>
          </a:ln>
          <a:effectLst/>
        </p:spPr>
        <p:txBody>
          <a:bodyPr>
            <a:spAutoFit/>
          </a:bodyPr>
          <a:lstStyle/>
          <a:p>
            <a:pPr algn="ctr"/>
            <a:r>
              <a:rPr lang="en-US" altLang="ko-KR" sz="1500">
                <a:solidFill>
                  <a:srgbClr val="800080"/>
                </a:solidFill>
                <a:latin typeface="Arial Narrow" pitchFamily="34" charset="0"/>
                <a:ea typeface="산돌고딕B" pitchFamily="18" charset="-127"/>
              </a:rPr>
              <a:t>NFC</a:t>
            </a:r>
          </a:p>
        </p:txBody>
      </p:sp>
      <p:pic>
        <p:nvPicPr>
          <p:cNvPr id="708791" name="Picture 183" descr="2008-0129-ktf-ham-26"/>
          <p:cNvPicPr>
            <a:picLocks noChangeAspect="1" noChangeArrowheads="1"/>
          </p:cNvPicPr>
          <p:nvPr/>
        </p:nvPicPr>
        <p:blipFill>
          <a:blip r:embed="rId7" cstate="print">
            <a:grayscl/>
          </a:blip>
          <a:srcRect l="90117" t="25179" b="62721"/>
          <a:stretch>
            <a:fillRect/>
          </a:stretch>
        </p:blipFill>
        <p:spPr bwMode="auto">
          <a:xfrm>
            <a:off x="2651125" y="3997325"/>
            <a:ext cx="542925" cy="544513"/>
          </a:xfrm>
          <a:prstGeom prst="rect">
            <a:avLst/>
          </a:prstGeom>
          <a:noFill/>
        </p:spPr>
      </p:pic>
      <p:pic>
        <p:nvPicPr>
          <p:cNvPr id="708792" name="Picture 184" descr="2008-0129-ktf-ham-26"/>
          <p:cNvPicPr>
            <a:picLocks noChangeAspect="1" noChangeArrowheads="1"/>
          </p:cNvPicPr>
          <p:nvPr/>
        </p:nvPicPr>
        <p:blipFill>
          <a:blip r:embed="rId7" cstate="print">
            <a:grayscl/>
          </a:blip>
          <a:srcRect l="90117" t="25179" b="62721"/>
          <a:stretch>
            <a:fillRect/>
          </a:stretch>
        </p:blipFill>
        <p:spPr bwMode="auto">
          <a:xfrm>
            <a:off x="4441825" y="3997325"/>
            <a:ext cx="561975" cy="544513"/>
          </a:xfrm>
          <a:prstGeom prst="rect">
            <a:avLst/>
          </a:prstGeom>
          <a:noFill/>
        </p:spPr>
      </p:pic>
      <p:pic>
        <p:nvPicPr>
          <p:cNvPr id="708793" name="Picture 185" descr="2008-0129-ktf-ham-26"/>
          <p:cNvPicPr>
            <a:picLocks noChangeAspect="1" noChangeArrowheads="1"/>
          </p:cNvPicPr>
          <p:nvPr/>
        </p:nvPicPr>
        <p:blipFill>
          <a:blip r:embed="rId7" cstate="print">
            <a:grayscl/>
          </a:blip>
          <a:srcRect l="90117" t="25179" b="62721"/>
          <a:stretch>
            <a:fillRect/>
          </a:stretch>
        </p:blipFill>
        <p:spPr bwMode="auto">
          <a:xfrm>
            <a:off x="5948363" y="3997325"/>
            <a:ext cx="542925" cy="544513"/>
          </a:xfrm>
          <a:prstGeom prst="rect">
            <a:avLst/>
          </a:prstGeom>
          <a:noFill/>
        </p:spPr>
      </p:pic>
      <p:pic>
        <p:nvPicPr>
          <p:cNvPr id="708794" name="Picture 186" descr="2008-0129-ktf-ham-26"/>
          <p:cNvPicPr>
            <a:picLocks noChangeAspect="1" noChangeArrowheads="1"/>
          </p:cNvPicPr>
          <p:nvPr/>
        </p:nvPicPr>
        <p:blipFill>
          <a:blip r:embed="rId7" cstate="print">
            <a:grayscl/>
          </a:blip>
          <a:srcRect l="90117" t="25179" b="62721"/>
          <a:stretch>
            <a:fillRect/>
          </a:stretch>
        </p:blipFill>
        <p:spPr bwMode="auto">
          <a:xfrm>
            <a:off x="7477125" y="3997325"/>
            <a:ext cx="542925" cy="544513"/>
          </a:xfrm>
          <a:prstGeom prst="rect">
            <a:avLst/>
          </a:prstGeom>
          <a:noFill/>
        </p:spPr>
      </p:pic>
      <p:sp>
        <p:nvSpPr>
          <p:cNvPr id="708797" name="Rectangle 189"/>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4252D292-4272-4E59-98D9-C6BCAEE3D3F2}" type="slidenum">
              <a:rPr lang="en-US" altLang="ko-KR" sz="1200" i="1">
                <a:solidFill>
                  <a:srgbClr val="4D4D4D"/>
                </a:solidFill>
                <a:latin typeface="Times New Roman" pitchFamily="18" charset="0"/>
              </a:rPr>
              <a:pPr algn="r"/>
              <a:t>15</a:t>
            </a:fld>
            <a:endParaRPr lang="en-US" altLang="ko-KR" sz="1200" i="1">
              <a:solidFill>
                <a:srgbClr val="4D4D4D"/>
              </a:solidFill>
              <a:latin typeface="Times New Roman" pitchFamily="18" charset="0"/>
            </a:endParaRPr>
          </a:p>
        </p:txBody>
      </p:sp>
      <p:sp>
        <p:nvSpPr>
          <p:cNvPr id="708778" name="Rectangle 170"/>
          <p:cNvSpPr>
            <a:spLocks noChangeArrowheads="1"/>
          </p:cNvSpPr>
          <p:nvPr/>
        </p:nvSpPr>
        <p:spPr bwMode="auto">
          <a:xfrm>
            <a:off x="892175" y="1665288"/>
            <a:ext cx="1152525" cy="320675"/>
          </a:xfrm>
          <a:prstGeom prst="rect">
            <a:avLst/>
          </a:prstGeom>
          <a:noFill/>
          <a:ln w="9525">
            <a:noFill/>
            <a:miter lim="800000"/>
            <a:headEnd/>
            <a:tailEnd/>
          </a:ln>
          <a:effectLst/>
        </p:spPr>
        <p:txBody>
          <a:bodyPr>
            <a:spAutoFit/>
          </a:bodyPr>
          <a:lstStyle/>
          <a:p>
            <a:pPr algn="ctr"/>
            <a:r>
              <a:rPr lang="en-US" altLang="ko-KR" sz="1500">
                <a:solidFill>
                  <a:srgbClr val="FF6600"/>
                </a:solidFill>
                <a:latin typeface="Arial Narrow" pitchFamily="34" charset="0"/>
                <a:ea typeface="산돌고딕B" pitchFamily="18" charset="-127"/>
              </a:rPr>
              <a:t>Simple Text</a:t>
            </a:r>
          </a:p>
        </p:txBody>
      </p:sp>
      <p:sp>
        <p:nvSpPr>
          <p:cNvPr id="708779" name="Rectangle 171"/>
          <p:cNvSpPr>
            <a:spLocks noChangeArrowheads="1"/>
          </p:cNvSpPr>
          <p:nvPr/>
        </p:nvSpPr>
        <p:spPr bwMode="auto">
          <a:xfrm>
            <a:off x="2689225" y="1665288"/>
            <a:ext cx="2114550" cy="320675"/>
          </a:xfrm>
          <a:prstGeom prst="rect">
            <a:avLst/>
          </a:prstGeom>
          <a:noFill/>
          <a:ln w="9525">
            <a:noFill/>
            <a:miter lim="800000"/>
            <a:headEnd/>
            <a:tailEnd/>
          </a:ln>
          <a:effectLst/>
        </p:spPr>
        <p:txBody>
          <a:bodyPr>
            <a:spAutoFit/>
          </a:bodyPr>
          <a:lstStyle/>
          <a:p>
            <a:pPr algn="ctr"/>
            <a:r>
              <a:rPr lang="en-US" altLang="ko-KR" sz="1500">
                <a:solidFill>
                  <a:srgbClr val="FF6600"/>
                </a:solidFill>
                <a:latin typeface="Arial Narrow" pitchFamily="34" charset="0"/>
                <a:ea typeface="산돌고딕B" pitchFamily="18" charset="-127"/>
              </a:rPr>
              <a:t>  Graphic Multimedia</a:t>
            </a:r>
          </a:p>
        </p:txBody>
      </p:sp>
      <p:sp>
        <p:nvSpPr>
          <p:cNvPr id="708780" name="Rectangle 172"/>
          <p:cNvSpPr>
            <a:spLocks noChangeArrowheads="1"/>
          </p:cNvSpPr>
          <p:nvPr/>
        </p:nvSpPr>
        <p:spPr bwMode="auto">
          <a:xfrm>
            <a:off x="5140325" y="1665288"/>
            <a:ext cx="1728788" cy="320675"/>
          </a:xfrm>
          <a:prstGeom prst="rect">
            <a:avLst/>
          </a:prstGeom>
          <a:noFill/>
          <a:ln w="9525">
            <a:noFill/>
            <a:miter lim="800000"/>
            <a:headEnd/>
            <a:tailEnd/>
          </a:ln>
          <a:effectLst/>
        </p:spPr>
        <p:txBody>
          <a:bodyPr>
            <a:spAutoFit/>
          </a:bodyPr>
          <a:lstStyle/>
          <a:p>
            <a:pPr algn="ctr"/>
            <a:r>
              <a:rPr lang="en-US" altLang="ko-KR" sz="1500">
                <a:solidFill>
                  <a:srgbClr val="FF6600"/>
                </a:solidFill>
                <a:latin typeface="Arial Narrow" pitchFamily="34" charset="0"/>
                <a:ea typeface="산돌고딕B" pitchFamily="18" charset="-127"/>
              </a:rPr>
              <a:t>  Secure Elements</a:t>
            </a:r>
          </a:p>
        </p:txBody>
      </p:sp>
      <p:sp>
        <p:nvSpPr>
          <p:cNvPr id="708781" name="Rectangle 173"/>
          <p:cNvSpPr>
            <a:spLocks noChangeArrowheads="1"/>
          </p:cNvSpPr>
          <p:nvPr/>
        </p:nvSpPr>
        <p:spPr bwMode="auto">
          <a:xfrm>
            <a:off x="6804025" y="1622425"/>
            <a:ext cx="1485900" cy="412750"/>
          </a:xfrm>
          <a:prstGeom prst="rect">
            <a:avLst/>
          </a:prstGeom>
          <a:noFill/>
          <a:ln w="9525">
            <a:noFill/>
            <a:miter lim="800000"/>
            <a:headEnd/>
            <a:tailEnd/>
          </a:ln>
          <a:effectLst/>
        </p:spPr>
        <p:txBody>
          <a:bodyPr>
            <a:spAutoFit/>
          </a:bodyPr>
          <a:lstStyle/>
          <a:p>
            <a:pPr algn="ctr">
              <a:lnSpc>
                <a:spcPct val="70000"/>
              </a:lnSpc>
            </a:pPr>
            <a:r>
              <a:rPr lang="en-US" altLang="ko-KR" sz="1500">
                <a:solidFill>
                  <a:srgbClr val="FF6600"/>
                </a:solidFill>
                <a:latin typeface="Arial Narrow" pitchFamily="34" charset="0"/>
                <a:ea typeface="산돌고딕B" pitchFamily="18" charset="-127"/>
              </a:rPr>
              <a:t>Contact-less</a:t>
            </a:r>
          </a:p>
          <a:p>
            <a:pPr algn="ctr">
              <a:lnSpc>
                <a:spcPct val="70000"/>
              </a:lnSpc>
            </a:pPr>
            <a:r>
              <a:rPr lang="en-US" altLang="ko-KR" sz="1500">
                <a:solidFill>
                  <a:srgbClr val="FF6600"/>
                </a:solidFill>
                <a:latin typeface="Arial Narrow" pitchFamily="34" charset="0"/>
                <a:ea typeface="산돌고딕B" pitchFamily="18" charset="-127"/>
              </a:rPr>
              <a:t>Interactions</a:t>
            </a:r>
          </a:p>
        </p:txBody>
      </p:sp>
      <p:pic>
        <p:nvPicPr>
          <p:cNvPr id="708795" name="Picture 187" descr="2008-0324-41"/>
          <p:cNvPicPr>
            <a:picLocks noChangeAspect="1" noChangeArrowheads="1"/>
          </p:cNvPicPr>
          <p:nvPr/>
        </p:nvPicPr>
        <p:blipFill>
          <a:blip r:embed="rId8" cstate="print"/>
          <a:srcRect l="9445" t="24144" r="7083" b="45416"/>
          <a:stretch>
            <a:fillRect/>
          </a:stretch>
        </p:blipFill>
        <p:spPr bwMode="auto">
          <a:xfrm>
            <a:off x="684213" y="1725613"/>
            <a:ext cx="7632700" cy="2087562"/>
          </a:xfrm>
          <a:prstGeom prst="rect">
            <a:avLst/>
          </a:prstGeom>
          <a:noFill/>
        </p:spPr>
      </p:pic>
      <p:pic>
        <p:nvPicPr>
          <p:cNvPr id="708802" name="Picture 194" descr="2008-0324-69"/>
          <p:cNvPicPr>
            <a:picLocks noChangeAspect="1" noChangeArrowheads="1"/>
          </p:cNvPicPr>
          <p:nvPr/>
        </p:nvPicPr>
        <p:blipFill>
          <a:blip r:embed="rId9" cstate="print"/>
          <a:srcRect/>
          <a:stretch>
            <a:fillRect/>
          </a:stretch>
        </p:blipFill>
        <p:spPr bwMode="auto">
          <a:xfrm>
            <a:off x="898525" y="2349500"/>
            <a:ext cx="1081088" cy="1127125"/>
          </a:xfrm>
          <a:prstGeom prst="rect">
            <a:avLst/>
          </a:prstGeom>
          <a:noFill/>
        </p:spPr>
      </p:pic>
      <p:pic>
        <p:nvPicPr>
          <p:cNvPr id="708809" name="Picture 201"/>
          <p:cNvPicPr>
            <a:picLocks noChangeAspect="1" noChangeArrowheads="1"/>
          </p:cNvPicPr>
          <p:nvPr/>
        </p:nvPicPr>
        <p:blipFill>
          <a:blip r:embed="rId10" cstate="print"/>
          <a:srcRect/>
          <a:stretch>
            <a:fillRect/>
          </a:stretch>
        </p:blipFill>
        <p:spPr bwMode="auto">
          <a:xfrm>
            <a:off x="1935163" y="0"/>
            <a:ext cx="5273675" cy="596900"/>
          </a:xfrm>
          <a:prstGeom prst="rect">
            <a:avLst/>
          </a:prstGeom>
          <a:noFill/>
          <a:ln w="9525">
            <a:noFill/>
            <a:miter lim="800000"/>
            <a:headEnd/>
            <a:tailEnd/>
          </a:ln>
          <a:effectLst/>
        </p:spPr>
      </p:pic>
    </p:spTree>
  </p:cSld>
  <p:clrMapOvr>
    <a:masterClrMapping/>
  </p:clrMapOvr>
  <p:transition>
    <p:zoom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0292" name="Picture 4" descr="51_"/>
          <p:cNvPicPr>
            <a:picLocks noChangeAspect="1" noChangeArrowheads="1"/>
          </p:cNvPicPr>
          <p:nvPr/>
        </p:nvPicPr>
        <p:blipFill>
          <a:blip r:embed="rId3" cstate="print"/>
          <a:srcRect l="1962" t="14703" r="1163" b="2733"/>
          <a:stretch>
            <a:fillRect/>
          </a:stretch>
        </p:blipFill>
        <p:spPr bwMode="auto">
          <a:xfrm>
            <a:off x="0" y="1196975"/>
            <a:ext cx="9144000" cy="5661025"/>
          </a:xfrm>
          <a:prstGeom prst="rect">
            <a:avLst/>
          </a:prstGeom>
          <a:noFill/>
        </p:spPr>
      </p:pic>
      <p:grpSp>
        <p:nvGrpSpPr>
          <p:cNvPr id="780908" name="Group 620"/>
          <p:cNvGrpSpPr>
            <a:grpSpLocks/>
          </p:cNvGrpSpPr>
          <p:nvPr/>
        </p:nvGrpSpPr>
        <p:grpSpPr bwMode="auto">
          <a:xfrm>
            <a:off x="187325" y="981075"/>
            <a:ext cx="8561388" cy="5876925"/>
            <a:chOff x="118" y="618"/>
            <a:chExt cx="5393" cy="3702"/>
          </a:xfrm>
        </p:grpSpPr>
        <p:pic>
          <p:nvPicPr>
            <p:cNvPr id="780812" name="Picture 524" descr="2008-0324-50"/>
            <p:cNvPicPr>
              <a:picLocks noChangeAspect="1" noChangeArrowheads="1"/>
            </p:cNvPicPr>
            <p:nvPr/>
          </p:nvPicPr>
          <p:blipFill>
            <a:blip r:embed="rId4" cstate="print"/>
            <a:srcRect l="9843" t="14305" r="13768"/>
            <a:stretch>
              <a:fillRect/>
            </a:stretch>
          </p:blipFill>
          <p:spPr bwMode="auto">
            <a:xfrm>
              <a:off x="567" y="618"/>
              <a:ext cx="4400" cy="3702"/>
            </a:xfrm>
            <a:prstGeom prst="rect">
              <a:avLst/>
            </a:prstGeom>
            <a:noFill/>
          </p:spPr>
        </p:pic>
        <p:pic>
          <p:nvPicPr>
            <p:cNvPr id="780801" name="Picture 513"/>
            <p:cNvPicPr>
              <a:picLocks noChangeAspect="1" noChangeArrowheads="1"/>
            </p:cNvPicPr>
            <p:nvPr/>
          </p:nvPicPr>
          <p:blipFill>
            <a:blip r:embed="rId5" cstate="print"/>
            <a:srcRect/>
            <a:stretch>
              <a:fillRect/>
            </a:stretch>
          </p:blipFill>
          <p:spPr bwMode="auto">
            <a:xfrm>
              <a:off x="1687" y="989"/>
              <a:ext cx="310" cy="575"/>
            </a:xfrm>
            <a:prstGeom prst="rect">
              <a:avLst/>
            </a:prstGeom>
            <a:noFill/>
            <a:ln w="9525">
              <a:noFill/>
              <a:miter lim="800000"/>
              <a:headEnd/>
              <a:tailEnd/>
            </a:ln>
            <a:effectLst/>
          </p:spPr>
        </p:pic>
        <p:pic>
          <p:nvPicPr>
            <p:cNvPr id="780802" name="Picture 514"/>
            <p:cNvPicPr>
              <a:picLocks noChangeAspect="1" noChangeArrowheads="1"/>
            </p:cNvPicPr>
            <p:nvPr/>
          </p:nvPicPr>
          <p:blipFill>
            <a:blip r:embed="rId5" cstate="print"/>
            <a:srcRect/>
            <a:stretch>
              <a:fillRect/>
            </a:stretch>
          </p:blipFill>
          <p:spPr bwMode="auto">
            <a:xfrm>
              <a:off x="2241" y="994"/>
              <a:ext cx="310" cy="575"/>
            </a:xfrm>
            <a:prstGeom prst="rect">
              <a:avLst/>
            </a:prstGeom>
            <a:noFill/>
            <a:ln w="9525">
              <a:noFill/>
              <a:miter lim="800000"/>
              <a:headEnd/>
              <a:tailEnd/>
            </a:ln>
            <a:effectLst/>
          </p:spPr>
        </p:pic>
        <p:pic>
          <p:nvPicPr>
            <p:cNvPr id="780803" name="Picture 515" descr="MMj03367160000[1]"/>
            <p:cNvPicPr>
              <a:picLocks noChangeAspect="1" noChangeArrowheads="1" noCrop="1"/>
            </p:cNvPicPr>
            <p:nvPr/>
          </p:nvPicPr>
          <p:blipFill>
            <a:blip r:embed="rId6" cstate="print"/>
            <a:srcRect/>
            <a:stretch>
              <a:fillRect/>
            </a:stretch>
          </p:blipFill>
          <p:spPr bwMode="auto">
            <a:xfrm>
              <a:off x="1151" y="872"/>
              <a:ext cx="387" cy="589"/>
            </a:xfrm>
            <a:prstGeom prst="rect">
              <a:avLst/>
            </a:prstGeom>
            <a:noFill/>
          </p:spPr>
        </p:pic>
        <p:sp>
          <p:nvSpPr>
            <p:cNvPr id="780805" name="Rectangle 517"/>
            <p:cNvSpPr>
              <a:spLocks noChangeArrowheads="1"/>
            </p:cNvSpPr>
            <p:nvPr/>
          </p:nvSpPr>
          <p:spPr bwMode="auto">
            <a:xfrm>
              <a:off x="2164" y="1575"/>
              <a:ext cx="530" cy="177"/>
            </a:xfrm>
            <a:prstGeom prst="rect">
              <a:avLst/>
            </a:prstGeom>
            <a:noFill/>
            <a:ln w="9525">
              <a:noFill/>
              <a:miter lim="800000"/>
              <a:headEnd/>
              <a:tailEnd type="none" w="sm" len="med"/>
            </a:ln>
          </p:spPr>
          <p:txBody>
            <a:bodyPr/>
            <a:lstStyle/>
            <a:p>
              <a:r>
                <a:rPr lang="en-US" altLang="ko-KR" sz="1200">
                  <a:latin typeface="Arial Narrow" pitchFamily="34" charset="0"/>
                  <a:cs typeface="Times New Roman" pitchFamily="18" charset="0"/>
                </a:rPr>
                <a:t>WAP G/W</a:t>
              </a:r>
            </a:p>
          </p:txBody>
        </p:sp>
        <p:sp>
          <p:nvSpPr>
            <p:cNvPr id="780806" name="Rectangle 518"/>
            <p:cNvSpPr>
              <a:spLocks noChangeArrowheads="1"/>
            </p:cNvSpPr>
            <p:nvPr/>
          </p:nvSpPr>
          <p:spPr bwMode="auto">
            <a:xfrm>
              <a:off x="1304" y="1570"/>
              <a:ext cx="1096" cy="177"/>
            </a:xfrm>
            <a:prstGeom prst="rect">
              <a:avLst/>
            </a:prstGeom>
            <a:noFill/>
            <a:ln w="9525">
              <a:noFill/>
              <a:miter lim="800000"/>
              <a:headEnd/>
              <a:tailEnd type="none" w="sm" len="med"/>
            </a:ln>
          </p:spPr>
          <p:txBody>
            <a:bodyPr/>
            <a:lstStyle/>
            <a:p>
              <a:pPr algn="ctr">
                <a:lnSpc>
                  <a:spcPct val="70000"/>
                </a:lnSpc>
              </a:pPr>
              <a:r>
                <a:rPr lang="en-US" altLang="ko-KR" sz="1200">
                  <a:latin typeface="Arial Narrow" pitchFamily="34" charset="0"/>
                  <a:cs typeface="Times New Roman" pitchFamily="18" charset="0"/>
                </a:rPr>
                <a:t>Tele -</a:t>
              </a:r>
            </a:p>
            <a:p>
              <a:pPr algn="ctr">
                <a:lnSpc>
                  <a:spcPct val="70000"/>
                </a:lnSpc>
              </a:pPr>
              <a:r>
                <a:rPr lang="en-US" altLang="ko-KR" sz="1200">
                  <a:latin typeface="Arial Narrow" pitchFamily="34" charset="0"/>
                  <a:cs typeface="Times New Roman" pitchFamily="18" charset="0"/>
                </a:rPr>
                <a:t>Communication</a:t>
              </a:r>
            </a:p>
            <a:p>
              <a:pPr algn="ctr">
                <a:lnSpc>
                  <a:spcPct val="70000"/>
                </a:lnSpc>
              </a:pPr>
              <a:r>
                <a:rPr lang="en-US" altLang="ko-KR" sz="1200">
                  <a:latin typeface="Arial Narrow" pitchFamily="34" charset="0"/>
                  <a:cs typeface="Times New Roman" pitchFamily="18" charset="0"/>
                </a:rPr>
                <a:t>Systems</a:t>
              </a:r>
            </a:p>
          </p:txBody>
        </p:sp>
        <p:pic>
          <p:nvPicPr>
            <p:cNvPr id="780808" name="Picture 520" descr="SIM"/>
            <p:cNvPicPr preferRelativeResize="0">
              <a:picLocks noChangeAspect="1" noChangeArrowheads="1"/>
            </p:cNvPicPr>
            <p:nvPr/>
          </p:nvPicPr>
          <p:blipFill>
            <a:blip r:embed="rId7" cstate="print"/>
            <a:srcRect/>
            <a:stretch>
              <a:fillRect/>
            </a:stretch>
          </p:blipFill>
          <p:spPr bwMode="auto">
            <a:xfrm>
              <a:off x="1655" y="2976"/>
              <a:ext cx="635" cy="359"/>
            </a:xfrm>
            <a:prstGeom prst="rect">
              <a:avLst/>
            </a:prstGeom>
            <a:noFill/>
          </p:spPr>
        </p:pic>
        <p:pic>
          <p:nvPicPr>
            <p:cNvPr id="780807" name="Picture 519" descr="2008-0324-49"/>
            <p:cNvPicPr>
              <a:picLocks noChangeAspect="1" noChangeArrowheads="1"/>
            </p:cNvPicPr>
            <p:nvPr/>
          </p:nvPicPr>
          <p:blipFill>
            <a:blip r:embed="rId8" cstate="print"/>
            <a:srcRect/>
            <a:stretch>
              <a:fillRect/>
            </a:stretch>
          </p:blipFill>
          <p:spPr bwMode="auto">
            <a:xfrm>
              <a:off x="1126" y="2730"/>
              <a:ext cx="1210" cy="1040"/>
            </a:xfrm>
            <a:prstGeom prst="rect">
              <a:avLst/>
            </a:prstGeom>
            <a:noFill/>
          </p:spPr>
        </p:pic>
        <p:sp>
          <p:nvSpPr>
            <p:cNvPr id="780809" name="Line 521"/>
            <p:cNvSpPr>
              <a:spLocks noChangeShapeType="1"/>
            </p:cNvSpPr>
            <p:nvPr/>
          </p:nvSpPr>
          <p:spPr bwMode="auto">
            <a:xfrm flipH="1">
              <a:off x="1358" y="1525"/>
              <a:ext cx="12" cy="1405"/>
            </a:xfrm>
            <a:prstGeom prst="line">
              <a:avLst/>
            </a:prstGeom>
            <a:noFill/>
            <a:ln w="57150">
              <a:solidFill>
                <a:srgbClr val="003399"/>
              </a:solidFill>
              <a:prstDash val="sysDot"/>
              <a:round/>
              <a:headEnd type="triangle" w="med" len="med"/>
              <a:tailEnd type="triangle" w="med" len="med"/>
            </a:ln>
            <a:effectLst/>
          </p:spPr>
          <p:txBody>
            <a:bodyPr lIns="18000" tIns="0" rIns="18000" bIns="0">
              <a:spAutoFit/>
            </a:bodyPr>
            <a:lstStyle/>
            <a:p>
              <a:endParaRPr lang="en-US"/>
            </a:p>
          </p:txBody>
        </p:sp>
        <p:sp>
          <p:nvSpPr>
            <p:cNvPr id="780810" name="Rectangle 522"/>
            <p:cNvSpPr>
              <a:spLocks noChangeArrowheads="1"/>
            </p:cNvSpPr>
            <p:nvPr/>
          </p:nvSpPr>
          <p:spPr bwMode="auto">
            <a:xfrm>
              <a:off x="559" y="2205"/>
              <a:ext cx="870" cy="346"/>
            </a:xfrm>
            <a:prstGeom prst="rect">
              <a:avLst/>
            </a:prstGeom>
            <a:noFill/>
            <a:ln w="9525">
              <a:noFill/>
              <a:miter lim="800000"/>
              <a:headEnd/>
              <a:tailEnd/>
            </a:ln>
          </p:spPr>
          <p:txBody>
            <a:bodyPr anchor="ctr"/>
            <a:lstStyle/>
            <a:p>
              <a:pPr algn="ctr">
                <a:lnSpc>
                  <a:spcPct val="70000"/>
                </a:lnSpc>
              </a:pPr>
              <a:r>
                <a:rPr lang="en-US" altLang="ko-KR" sz="1600">
                  <a:solidFill>
                    <a:srgbClr val="000099"/>
                  </a:solidFill>
                  <a:latin typeface="Arial Narrow" pitchFamily="34" charset="0"/>
                  <a:cs typeface="Times New Roman" pitchFamily="18" charset="0"/>
                </a:rPr>
                <a:t>Online Transaction</a:t>
              </a:r>
              <a:endParaRPr lang="en-US" altLang="ko-KR" sz="1600" b="0">
                <a:solidFill>
                  <a:srgbClr val="000099"/>
                </a:solidFill>
                <a:latin typeface="Arial Narrow" pitchFamily="34" charset="0"/>
                <a:cs typeface="Times New Roman" pitchFamily="18" charset="0"/>
              </a:endParaRPr>
            </a:p>
          </p:txBody>
        </p:sp>
        <p:sp>
          <p:nvSpPr>
            <p:cNvPr id="780813" name="Line 525"/>
            <p:cNvSpPr>
              <a:spLocks noChangeShapeType="1"/>
            </p:cNvSpPr>
            <p:nvPr/>
          </p:nvSpPr>
          <p:spPr bwMode="auto">
            <a:xfrm>
              <a:off x="1472" y="1273"/>
              <a:ext cx="182" cy="0"/>
            </a:xfrm>
            <a:prstGeom prst="line">
              <a:avLst/>
            </a:prstGeom>
            <a:noFill/>
            <a:ln w="9525">
              <a:solidFill>
                <a:schemeClr val="tx1"/>
              </a:solidFill>
              <a:round/>
              <a:headEnd type="triangle" w="med" len="med"/>
              <a:tailEnd type="triangle" w="med" len="med"/>
            </a:ln>
            <a:effectLst/>
          </p:spPr>
          <p:txBody>
            <a:bodyPr/>
            <a:lstStyle/>
            <a:p>
              <a:endParaRPr lang="en-US"/>
            </a:p>
          </p:txBody>
        </p:sp>
        <p:sp>
          <p:nvSpPr>
            <p:cNvPr id="780814" name="Line 526"/>
            <p:cNvSpPr>
              <a:spLocks noChangeShapeType="1"/>
            </p:cNvSpPr>
            <p:nvPr/>
          </p:nvSpPr>
          <p:spPr bwMode="auto">
            <a:xfrm>
              <a:off x="2013" y="1273"/>
              <a:ext cx="182" cy="0"/>
            </a:xfrm>
            <a:prstGeom prst="line">
              <a:avLst/>
            </a:prstGeom>
            <a:noFill/>
            <a:ln w="9525">
              <a:solidFill>
                <a:schemeClr val="tx1"/>
              </a:solidFill>
              <a:round/>
              <a:headEnd type="triangle" w="med" len="med"/>
              <a:tailEnd type="triangle" w="med" len="med"/>
            </a:ln>
            <a:effectLst/>
          </p:spPr>
          <p:txBody>
            <a:bodyPr/>
            <a:lstStyle/>
            <a:p>
              <a:endParaRPr lang="en-US"/>
            </a:p>
          </p:txBody>
        </p:sp>
        <p:grpSp>
          <p:nvGrpSpPr>
            <p:cNvPr id="780815" name="Group 527"/>
            <p:cNvGrpSpPr>
              <a:grpSpLocks/>
            </p:cNvGrpSpPr>
            <p:nvPr/>
          </p:nvGrpSpPr>
          <p:grpSpPr bwMode="auto">
            <a:xfrm>
              <a:off x="3990" y="919"/>
              <a:ext cx="249" cy="355"/>
              <a:chOff x="2784" y="3264"/>
              <a:chExt cx="439" cy="433"/>
            </a:xfrm>
          </p:grpSpPr>
          <p:sp>
            <p:nvSpPr>
              <p:cNvPr id="780816" name="Freeform 528"/>
              <p:cNvSpPr>
                <a:spLocks/>
              </p:cNvSpPr>
              <p:nvPr/>
            </p:nvSpPr>
            <p:spPr bwMode="auto">
              <a:xfrm rot="-21600000">
                <a:off x="2784" y="3264"/>
                <a:ext cx="57" cy="432"/>
              </a:xfrm>
              <a:custGeom>
                <a:avLst/>
                <a:gdLst/>
                <a:ahLst/>
                <a:cxnLst>
                  <a:cxn ang="0">
                    <a:pos x="79" y="64"/>
                  </a:cxn>
                  <a:cxn ang="0">
                    <a:pos x="79" y="769"/>
                  </a:cxn>
                  <a:cxn ang="0">
                    <a:pos x="2" y="706"/>
                  </a:cxn>
                  <a:cxn ang="0">
                    <a:pos x="0" y="0"/>
                  </a:cxn>
                  <a:cxn ang="0">
                    <a:pos x="79" y="64"/>
                  </a:cxn>
                </a:cxnLst>
                <a:rect l="0" t="0" r="r" b="b"/>
                <a:pathLst>
                  <a:path w="79" h="769">
                    <a:moveTo>
                      <a:pt x="79" y="64"/>
                    </a:moveTo>
                    <a:lnTo>
                      <a:pt x="79" y="769"/>
                    </a:lnTo>
                    <a:lnTo>
                      <a:pt x="2" y="706"/>
                    </a:lnTo>
                    <a:lnTo>
                      <a:pt x="0" y="0"/>
                    </a:lnTo>
                    <a:lnTo>
                      <a:pt x="79" y="64"/>
                    </a:lnTo>
                    <a:close/>
                  </a:path>
                </a:pathLst>
              </a:custGeom>
              <a:solidFill>
                <a:srgbClr val="716759"/>
              </a:solidFill>
              <a:ln w="9525">
                <a:noFill/>
                <a:round/>
                <a:headEnd/>
                <a:tailEnd/>
              </a:ln>
            </p:spPr>
            <p:txBody>
              <a:bodyPr/>
              <a:lstStyle/>
              <a:p>
                <a:endParaRPr lang="en-US"/>
              </a:p>
            </p:txBody>
          </p:sp>
          <p:sp>
            <p:nvSpPr>
              <p:cNvPr id="780817" name="Rectangle 529"/>
              <p:cNvSpPr>
                <a:spLocks noChangeArrowheads="1"/>
              </p:cNvSpPr>
              <p:nvPr/>
            </p:nvSpPr>
            <p:spPr bwMode="auto">
              <a:xfrm rot="-21600000">
                <a:off x="3006" y="3299"/>
                <a:ext cx="217" cy="396"/>
              </a:xfrm>
              <a:prstGeom prst="rect">
                <a:avLst/>
              </a:prstGeom>
              <a:solidFill>
                <a:srgbClr val="BCB7A4"/>
              </a:solidFill>
              <a:ln w="9525">
                <a:noFill/>
                <a:miter lim="800000"/>
                <a:headEnd/>
                <a:tailEnd/>
              </a:ln>
            </p:spPr>
            <p:txBody>
              <a:bodyPr/>
              <a:lstStyle/>
              <a:p>
                <a:endParaRPr lang="en-US"/>
              </a:p>
            </p:txBody>
          </p:sp>
          <p:sp>
            <p:nvSpPr>
              <p:cNvPr id="780818" name="Freeform 530"/>
              <p:cNvSpPr>
                <a:spLocks/>
              </p:cNvSpPr>
              <p:nvPr/>
            </p:nvSpPr>
            <p:spPr bwMode="auto">
              <a:xfrm rot="-21600000">
                <a:off x="2955" y="3267"/>
                <a:ext cx="268" cy="36"/>
              </a:xfrm>
              <a:custGeom>
                <a:avLst/>
                <a:gdLst/>
                <a:ahLst/>
                <a:cxnLst>
                  <a:cxn ang="0">
                    <a:pos x="370" y="63"/>
                  </a:cxn>
                  <a:cxn ang="0">
                    <a:pos x="70" y="63"/>
                  </a:cxn>
                  <a:cxn ang="0">
                    <a:pos x="0" y="0"/>
                  </a:cxn>
                  <a:cxn ang="0">
                    <a:pos x="287" y="0"/>
                  </a:cxn>
                  <a:cxn ang="0">
                    <a:pos x="370" y="63"/>
                  </a:cxn>
                </a:cxnLst>
                <a:rect l="0" t="0" r="r" b="b"/>
                <a:pathLst>
                  <a:path w="370" h="63">
                    <a:moveTo>
                      <a:pt x="370" y="63"/>
                    </a:moveTo>
                    <a:lnTo>
                      <a:pt x="70" y="63"/>
                    </a:lnTo>
                    <a:lnTo>
                      <a:pt x="0" y="0"/>
                    </a:lnTo>
                    <a:lnTo>
                      <a:pt x="287" y="0"/>
                    </a:lnTo>
                    <a:lnTo>
                      <a:pt x="370" y="63"/>
                    </a:lnTo>
                    <a:close/>
                  </a:path>
                </a:pathLst>
              </a:custGeom>
              <a:solidFill>
                <a:srgbClr val="E9E7D1"/>
              </a:solidFill>
              <a:ln w="9525">
                <a:noFill/>
                <a:round/>
                <a:headEnd/>
                <a:tailEnd/>
              </a:ln>
            </p:spPr>
            <p:txBody>
              <a:bodyPr/>
              <a:lstStyle/>
              <a:p>
                <a:endParaRPr lang="en-US"/>
              </a:p>
            </p:txBody>
          </p:sp>
          <p:sp>
            <p:nvSpPr>
              <p:cNvPr id="780819" name="Rectangle 531"/>
              <p:cNvSpPr>
                <a:spLocks noChangeArrowheads="1"/>
              </p:cNvSpPr>
              <p:nvPr/>
            </p:nvSpPr>
            <p:spPr bwMode="auto">
              <a:xfrm rot="-21600000">
                <a:off x="3020" y="3309"/>
                <a:ext cx="198" cy="62"/>
              </a:xfrm>
              <a:prstGeom prst="rect">
                <a:avLst/>
              </a:prstGeom>
              <a:solidFill>
                <a:srgbClr val="322D26"/>
              </a:solidFill>
              <a:ln w="9525">
                <a:noFill/>
                <a:miter lim="800000"/>
                <a:headEnd/>
                <a:tailEnd/>
              </a:ln>
            </p:spPr>
            <p:txBody>
              <a:bodyPr/>
              <a:lstStyle/>
              <a:p>
                <a:endParaRPr lang="en-US"/>
              </a:p>
            </p:txBody>
          </p:sp>
          <p:sp>
            <p:nvSpPr>
              <p:cNvPr id="780820" name="Rectangle 532"/>
              <p:cNvSpPr>
                <a:spLocks noChangeArrowheads="1"/>
              </p:cNvSpPr>
              <p:nvPr/>
            </p:nvSpPr>
            <p:spPr bwMode="auto">
              <a:xfrm rot="-21600000">
                <a:off x="3009" y="3308"/>
                <a:ext cx="210" cy="64"/>
              </a:xfrm>
              <a:prstGeom prst="rect">
                <a:avLst/>
              </a:prstGeom>
              <a:solidFill>
                <a:srgbClr val="322D26"/>
              </a:solidFill>
              <a:ln w="9525">
                <a:noFill/>
                <a:miter lim="800000"/>
                <a:headEnd/>
                <a:tailEnd/>
              </a:ln>
            </p:spPr>
            <p:txBody>
              <a:bodyPr/>
              <a:lstStyle/>
              <a:p>
                <a:endParaRPr lang="en-US"/>
              </a:p>
            </p:txBody>
          </p:sp>
          <p:sp>
            <p:nvSpPr>
              <p:cNvPr id="780821" name="Freeform 533"/>
              <p:cNvSpPr>
                <a:spLocks/>
              </p:cNvSpPr>
              <p:nvPr/>
            </p:nvSpPr>
            <p:spPr bwMode="auto">
              <a:xfrm rot="-21600000">
                <a:off x="2958" y="3266"/>
                <a:ext cx="49" cy="431"/>
              </a:xfrm>
              <a:custGeom>
                <a:avLst/>
                <a:gdLst/>
                <a:ahLst/>
                <a:cxnLst>
                  <a:cxn ang="0">
                    <a:pos x="136" y="125"/>
                  </a:cxn>
                  <a:cxn ang="0">
                    <a:pos x="136" y="1536"/>
                  </a:cxn>
                  <a:cxn ang="0">
                    <a:pos x="0" y="1410"/>
                  </a:cxn>
                  <a:cxn ang="0">
                    <a:pos x="0" y="0"/>
                  </a:cxn>
                  <a:cxn ang="0">
                    <a:pos x="136" y="125"/>
                  </a:cxn>
                </a:cxnLst>
                <a:rect l="0" t="0" r="r" b="b"/>
                <a:pathLst>
                  <a:path w="136" h="1536">
                    <a:moveTo>
                      <a:pt x="136" y="125"/>
                    </a:moveTo>
                    <a:lnTo>
                      <a:pt x="136" y="1536"/>
                    </a:lnTo>
                    <a:lnTo>
                      <a:pt x="0" y="1410"/>
                    </a:lnTo>
                    <a:lnTo>
                      <a:pt x="0" y="0"/>
                    </a:lnTo>
                    <a:lnTo>
                      <a:pt x="136" y="125"/>
                    </a:lnTo>
                    <a:close/>
                  </a:path>
                </a:pathLst>
              </a:custGeom>
              <a:solidFill>
                <a:srgbClr val="716759"/>
              </a:solidFill>
              <a:ln w="9525">
                <a:noFill/>
                <a:round/>
                <a:headEnd/>
                <a:tailEnd/>
              </a:ln>
            </p:spPr>
            <p:txBody>
              <a:bodyPr/>
              <a:lstStyle/>
              <a:p>
                <a:endParaRPr lang="en-US"/>
              </a:p>
            </p:txBody>
          </p:sp>
          <p:sp>
            <p:nvSpPr>
              <p:cNvPr id="780822" name="Rectangle 534"/>
              <p:cNvSpPr>
                <a:spLocks noChangeArrowheads="1"/>
              </p:cNvSpPr>
              <p:nvPr/>
            </p:nvSpPr>
            <p:spPr bwMode="auto">
              <a:xfrm rot="-21600000">
                <a:off x="2839" y="3299"/>
                <a:ext cx="162" cy="396"/>
              </a:xfrm>
              <a:prstGeom prst="rect">
                <a:avLst/>
              </a:prstGeom>
              <a:solidFill>
                <a:srgbClr val="BCB7A4"/>
              </a:solidFill>
              <a:ln w="9525">
                <a:noFill/>
                <a:miter lim="800000"/>
                <a:headEnd/>
                <a:tailEnd/>
              </a:ln>
            </p:spPr>
            <p:txBody>
              <a:bodyPr/>
              <a:lstStyle/>
              <a:p>
                <a:endParaRPr lang="en-US"/>
              </a:p>
            </p:txBody>
          </p:sp>
          <p:sp>
            <p:nvSpPr>
              <p:cNvPr id="780823" name="Freeform 535"/>
              <p:cNvSpPr>
                <a:spLocks/>
              </p:cNvSpPr>
              <p:nvPr/>
            </p:nvSpPr>
            <p:spPr bwMode="auto">
              <a:xfrm>
                <a:off x="2787" y="3266"/>
                <a:ext cx="213" cy="36"/>
              </a:xfrm>
              <a:custGeom>
                <a:avLst/>
                <a:gdLst/>
                <a:ahLst/>
                <a:cxnLst>
                  <a:cxn ang="0">
                    <a:pos x="213" y="36"/>
                  </a:cxn>
                  <a:cxn ang="0">
                    <a:pos x="50" y="36"/>
                  </a:cxn>
                  <a:cxn ang="0">
                    <a:pos x="54" y="35"/>
                  </a:cxn>
                  <a:cxn ang="0">
                    <a:pos x="0" y="0"/>
                  </a:cxn>
                  <a:cxn ang="0">
                    <a:pos x="168" y="0"/>
                  </a:cxn>
                  <a:cxn ang="0">
                    <a:pos x="213" y="36"/>
                  </a:cxn>
                </a:cxnLst>
                <a:rect l="0" t="0" r="r" b="b"/>
                <a:pathLst>
                  <a:path w="213" h="36">
                    <a:moveTo>
                      <a:pt x="213" y="36"/>
                    </a:moveTo>
                    <a:lnTo>
                      <a:pt x="50" y="36"/>
                    </a:lnTo>
                    <a:lnTo>
                      <a:pt x="54" y="35"/>
                    </a:lnTo>
                    <a:lnTo>
                      <a:pt x="0" y="0"/>
                    </a:lnTo>
                    <a:lnTo>
                      <a:pt x="168" y="0"/>
                    </a:lnTo>
                    <a:lnTo>
                      <a:pt x="213" y="36"/>
                    </a:lnTo>
                    <a:close/>
                  </a:path>
                </a:pathLst>
              </a:custGeom>
              <a:solidFill>
                <a:srgbClr val="E9E7D1"/>
              </a:solidFill>
              <a:ln w="9525">
                <a:noFill/>
                <a:round/>
                <a:headEnd/>
                <a:tailEnd/>
              </a:ln>
            </p:spPr>
            <p:txBody>
              <a:bodyPr/>
              <a:lstStyle/>
              <a:p>
                <a:endParaRPr lang="en-US"/>
              </a:p>
            </p:txBody>
          </p:sp>
          <p:sp>
            <p:nvSpPr>
              <p:cNvPr id="780824" name="Rectangle 536"/>
              <p:cNvSpPr>
                <a:spLocks noChangeArrowheads="1"/>
              </p:cNvSpPr>
              <p:nvPr/>
            </p:nvSpPr>
            <p:spPr bwMode="auto">
              <a:xfrm rot="-21600000">
                <a:off x="2851" y="3307"/>
                <a:ext cx="145" cy="62"/>
              </a:xfrm>
              <a:prstGeom prst="rect">
                <a:avLst/>
              </a:prstGeom>
              <a:solidFill>
                <a:srgbClr val="716759"/>
              </a:solidFill>
              <a:ln w="9525">
                <a:noFill/>
                <a:miter lim="800000"/>
                <a:headEnd/>
                <a:tailEnd/>
              </a:ln>
              <a:effectLst/>
            </p:spPr>
            <p:txBody>
              <a:bodyPr/>
              <a:lstStyle/>
              <a:p>
                <a:endParaRPr lang="en-US"/>
              </a:p>
            </p:txBody>
          </p:sp>
          <p:sp>
            <p:nvSpPr>
              <p:cNvPr id="780825" name="Rectangle 537"/>
              <p:cNvSpPr>
                <a:spLocks noChangeArrowheads="1"/>
              </p:cNvSpPr>
              <p:nvPr/>
            </p:nvSpPr>
            <p:spPr bwMode="auto">
              <a:xfrm rot="-21600000">
                <a:off x="2842" y="3306"/>
                <a:ext cx="155" cy="64"/>
              </a:xfrm>
              <a:prstGeom prst="rect">
                <a:avLst/>
              </a:prstGeom>
              <a:solidFill>
                <a:srgbClr val="716759"/>
              </a:solidFill>
              <a:ln w="9525">
                <a:noFill/>
                <a:miter lim="800000"/>
                <a:headEnd/>
                <a:tailEnd/>
              </a:ln>
              <a:effectLst/>
            </p:spPr>
            <p:txBody>
              <a:bodyPr/>
              <a:lstStyle/>
              <a:p>
                <a:endParaRPr lang="en-US"/>
              </a:p>
            </p:txBody>
          </p:sp>
          <p:grpSp>
            <p:nvGrpSpPr>
              <p:cNvPr id="780826" name="Group 538"/>
              <p:cNvGrpSpPr>
                <a:grpSpLocks/>
              </p:cNvGrpSpPr>
              <p:nvPr/>
            </p:nvGrpSpPr>
            <p:grpSpPr bwMode="auto">
              <a:xfrm>
                <a:off x="2845" y="3528"/>
                <a:ext cx="150" cy="134"/>
                <a:chOff x="2445" y="727"/>
                <a:chExt cx="159" cy="134"/>
              </a:xfrm>
            </p:grpSpPr>
            <p:sp>
              <p:nvSpPr>
                <p:cNvPr id="780827" name="Line 539"/>
                <p:cNvSpPr>
                  <a:spLocks noChangeShapeType="1"/>
                </p:cNvSpPr>
                <p:nvPr/>
              </p:nvSpPr>
              <p:spPr bwMode="auto">
                <a:xfrm rot="-21600000">
                  <a:off x="2445" y="727"/>
                  <a:ext cx="159" cy="1"/>
                </a:xfrm>
                <a:prstGeom prst="line">
                  <a:avLst/>
                </a:prstGeom>
                <a:noFill/>
                <a:ln w="7938">
                  <a:solidFill>
                    <a:srgbClr val="52493E"/>
                  </a:solidFill>
                  <a:round/>
                  <a:headEnd/>
                  <a:tailEnd/>
                </a:ln>
              </p:spPr>
              <p:txBody>
                <a:bodyPr/>
                <a:lstStyle/>
                <a:p>
                  <a:endParaRPr lang="en-US"/>
                </a:p>
              </p:txBody>
            </p:sp>
            <p:sp>
              <p:nvSpPr>
                <p:cNvPr id="780828" name="Line 540"/>
                <p:cNvSpPr>
                  <a:spLocks noChangeShapeType="1"/>
                </p:cNvSpPr>
                <p:nvPr/>
              </p:nvSpPr>
              <p:spPr bwMode="auto">
                <a:xfrm rot="-21600000">
                  <a:off x="2445" y="742"/>
                  <a:ext cx="159" cy="1"/>
                </a:xfrm>
                <a:prstGeom prst="line">
                  <a:avLst/>
                </a:prstGeom>
                <a:noFill/>
                <a:ln w="7938">
                  <a:solidFill>
                    <a:srgbClr val="52493E"/>
                  </a:solidFill>
                  <a:round/>
                  <a:headEnd/>
                  <a:tailEnd/>
                </a:ln>
              </p:spPr>
              <p:txBody>
                <a:bodyPr/>
                <a:lstStyle/>
                <a:p>
                  <a:endParaRPr lang="en-US"/>
                </a:p>
              </p:txBody>
            </p:sp>
            <p:sp>
              <p:nvSpPr>
                <p:cNvPr id="780829" name="Line 541"/>
                <p:cNvSpPr>
                  <a:spLocks noChangeShapeType="1"/>
                </p:cNvSpPr>
                <p:nvPr/>
              </p:nvSpPr>
              <p:spPr bwMode="auto">
                <a:xfrm rot="-21600000">
                  <a:off x="2445" y="756"/>
                  <a:ext cx="159" cy="1"/>
                </a:xfrm>
                <a:prstGeom prst="line">
                  <a:avLst/>
                </a:prstGeom>
                <a:noFill/>
                <a:ln w="7938">
                  <a:solidFill>
                    <a:srgbClr val="52493E"/>
                  </a:solidFill>
                  <a:round/>
                  <a:headEnd/>
                  <a:tailEnd/>
                </a:ln>
              </p:spPr>
              <p:txBody>
                <a:bodyPr/>
                <a:lstStyle/>
                <a:p>
                  <a:endParaRPr lang="en-US"/>
                </a:p>
              </p:txBody>
            </p:sp>
            <p:sp>
              <p:nvSpPr>
                <p:cNvPr id="780830" name="Line 542"/>
                <p:cNvSpPr>
                  <a:spLocks noChangeShapeType="1"/>
                </p:cNvSpPr>
                <p:nvPr/>
              </p:nvSpPr>
              <p:spPr bwMode="auto">
                <a:xfrm rot="-21600000">
                  <a:off x="2445" y="771"/>
                  <a:ext cx="159" cy="1"/>
                </a:xfrm>
                <a:prstGeom prst="line">
                  <a:avLst/>
                </a:prstGeom>
                <a:noFill/>
                <a:ln w="7938">
                  <a:solidFill>
                    <a:srgbClr val="52493E"/>
                  </a:solidFill>
                  <a:round/>
                  <a:headEnd/>
                  <a:tailEnd/>
                </a:ln>
              </p:spPr>
              <p:txBody>
                <a:bodyPr/>
                <a:lstStyle/>
                <a:p>
                  <a:endParaRPr lang="en-US"/>
                </a:p>
              </p:txBody>
            </p:sp>
            <p:sp>
              <p:nvSpPr>
                <p:cNvPr id="780831" name="Line 543"/>
                <p:cNvSpPr>
                  <a:spLocks noChangeShapeType="1"/>
                </p:cNvSpPr>
                <p:nvPr/>
              </p:nvSpPr>
              <p:spPr bwMode="auto">
                <a:xfrm rot="-21600000">
                  <a:off x="2445" y="786"/>
                  <a:ext cx="159" cy="1"/>
                </a:xfrm>
                <a:prstGeom prst="line">
                  <a:avLst/>
                </a:prstGeom>
                <a:noFill/>
                <a:ln w="7938">
                  <a:solidFill>
                    <a:srgbClr val="52493E"/>
                  </a:solidFill>
                  <a:round/>
                  <a:headEnd/>
                  <a:tailEnd/>
                </a:ln>
              </p:spPr>
              <p:txBody>
                <a:bodyPr/>
                <a:lstStyle/>
                <a:p>
                  <a:endParaRPr lang="en-US"/>
                </a:p>
              </p:txBody>
            </p:sp>
            <p:sp>
              <p:nvSpPr>
                <p:cNvPr id="780832" name="Line 544"/>
                <p:cNvSpPr>
                  <a:spLocks noChangeShapeType="1"/>
                </p:cNvSpPr>
                <p:nvPr/>
              </p:nvSpPr>
              <p:spPr bwMode="auto">
                <a:xfrm rot="-21600000">
                  <a:off x="2445" y="801"/>
                  <a:ext cx="159" cy="1"/>
                </a:xfrm>
                <a:prstGeom prst="line">
                  <a:avLst/>
                </a:prstGeom>
                <a:noFill/>
                <a:ln w="7938">
                  <a:solidFill>
                    <a:srgbClr val="52493E"/>
                  </a:solidFill>
                  <a:round/>
                  <a:headEnd/>
                  <a:tailEnd/>
                </a:ln>
              </p:spPr>
              <p:txBody>
                <a:bodyPr/>
                <a:lstStyle/>
                <a:p>
                  <a:endParaRPr lang="en-US"/>
                </a:p>
              </p:txBody>
            </p:sp>
            <p:sp>
              <p:nvSpPr>
                <p:cNvPr id="780833" name="Line 545"/>
                <p:cNvSpPr>
                  <a:spLocks noChangeShapeType="1"/>
                </p:cNvSpPr>
                <p:nvPr/>
              </p:nvSpPr>
              <p:spPr bwMode="auto">
                <a:xfrm rot="-21600000">
                  <a:off x="2445" y="815"/>
                  <a:ext cx="159" cy="1"/>
                </a:xfrm>
                <a:prstGeom prst="line">
                  <a:avLst/>
                </a:prstGeom>
                <a:noFill/>
                <a:ln w="7938">
                  <a:solidFill>
                    <a:srgbClr val="52493E"/>
                  </a:solidFill>
                  <a:round/>
                  <a:headEnd/>
                  <a:tailEnd/>
                </a:ln>
              </p:spPr>
              <p:txBody>
                <a:bodyPr/>
                <a:lstStyle/>
                <a:p>
                  <a:endParaRPr lang="en-US"/>
                </a:p>
              </p:txBody>
            </p:sp>
            <p:sp>
              <p:nvSpPr>
                <p:cNvPr id="780834" name="Line 546"/>
                <p:cNvSpPr>
                  <a:spLocks noChangeShapeType="1"/>
                </p:cNvSpPr>
                <p:nvPr/>
              </p:nvSpPr>
              <p:spPr bwMode="auto">
                <a:xfrm rot="-21600000">
                  <a:off x="2445" y="830"/>
                  <a:ext cx="159" cy="1"/>
                </a:xfrm>
                <a:prstGeom prst="line">
                  <a:avLst/>
                </a:prstGeom>
                <a:noFill/>
                <a:ln w="7938">
                  <a:solidFill>
                    <a:srgbClr val="52493E"/>
                  </a:solidFill>
                  <a:round/>
                  <a:headEnd/>
                  <a:tailEnd/>
                </a:ln>
              </p:spPr>
              <p:txBody>
                <a:bodyPr/>
                <a:lstStyle/>
                <a:p>
                  <a:endParaRPr lang="en-US"/>
                </a:p>
              </p:txBody>
            </p:sp>
            <p:sp>
              <p:nvSpPr>
                <p:cNvPr id="780835" name="Line 547"/>
                <p:cNvSpPr>
                  <a:spLocks noChangeShapeType="1"/>
                </p:cNvSpPr>
                <p:nvPr/>
              </p:nvSpPr>
              <p:spPr bwMode="auto">
                <a:xfrm rot="-21600000">
                  <a:off x="2445" y="845"/>
                  <a:ext cx="159" cy="1"/>
                </a:xfrm>
                <a:prstGeom prst="line">
                  <a:avLst/>
                </a:prstGeom>
                <a:noFill/>
                <a:ln w="7938">
                  <a:solidFill>
                    <a:srgbClr val="52493E"/>
                  </a:solidFill>
                  <a:round/>
                  <a:headEnd/>
                  <a:tailEnd/>
                </a:ln>
              </p:spPr>
              <p:txBody>
                <a:bodyPr/>
                <a:lstStyle/>
                <a:p>
                  <a:endParaRPr lang="en-US"/>
                </a:p>
              </p:txBody>
            </p:sp>
            <p:sp>
              <p:nvSpPr>
                <p:cNvPr id="780836" name="Line 548"/>
                <p:cNvSpPr>
                  <a:spLocks noChangeShapeType="1"/>
                </p:cNvSpPr>
                <p:nvPr/>
              </p:nvSpPr>
              <p:spPr bwMode="auto">
                <a:xfrm rot="-21600000">
                  <a:off x="2445" y="860"/>
                  <a:ext cx="159" cy="1"/>
                </a:xfrm>
                <a:prstGeom prst="line">
                  <a:avLst/>
                </a:prstGeom>
                <a:noFill/>
                <a:ln w="7938">
                  <a:solidFill>
                    <a:srgbClr val="52493E"/>
                  </a:solidFill>
                  <a:round/>
                  <a:headEnd/>
                  <a:tailEnd/>
                </a:ln>
              </p:spPr>
              <p:txBody>
                <a:bodyPr/>
                <a:lstStyle/>
                <a:p>
                  <a:endParaRPr lang="en-US"/>
                </a:p>
              </p:txBody>
            </p:sp>
          </p:grpSp>
          <p:grpSp>
            <p:nvGrpSpPr>
              <p:cNvPr id="780837" name="Group 549"/>
              <p:cNvGrpSpPr>
                <a:grpSpLocks/>
              </p:cNvGrpSpPr>
              <p:nvPr/>
            </p:nvGrpSpPr>
            <p:grpSpPr bwMode="auto">
              <a:xfrm>
                <a:off x="3023" y="3395"/>
                <a:ext cx="176" cy="267"/>
                <a:chOff x="3079" y="3395"/>
                <a:chExt cx="120" cy="267"/>
              </a:xfrm>
            </p:grpSpPr>
            <p:sp>
              <p:nvSpPr>
                <p:cNvPr id="780838" name="Line 550"/>
                <p:cNvSpPr>
                  <a:spLocks noChangeShapeType="1"/>
                </p:cNvSpPr>
                <p:nvPr/>
              </p:nvSpPr>
              <p:spPr bwMode="auto">
                <a:xfrm rot="-21600000">
                  <a:off x="3079" y="3395"/>
                  <a:ext cx="120" cy="1"/>
                </a:xfrm>
                <a:prstGeom prst="line">
                  <a:avLst/>
                </a:prstGeom>
                <a:noFill/>
                <a:ln w="7938">
                  <a:solidFill>
                    <a:srgbClr val="52493E"/>
                  </a:solidFill>
                  <a:round/>
                  <a:headEnd/>
                  <a:tailEnd/>
                </a:ln>
              </p:spPr>
              <p:txBody>
                <a:bodyPr/>
                <a:lstStyle/>
                <a:p>
                  <a:endParaRPr lang="en-US"/>
                </a:p>
              </p:txBody>
            </p:sp>
            <p:sp>
              <p:nvSpPr>
                <p:cNvPr id="780839" name="Line 551"/>
                <p:cNvSpPr>
                  <a:spLocks noChangeShapeType="1"/>
                </p:cNvSpPr>
                <p:nvPr/>
              </p:nvSpPr>
              <p:spPr bwMode="auto">
                <a:xfrm rot="-21600000">
                  <a:off x="3079" y="3411"/>
                  <a:ext cx="120" cy="1"/>
                </a:xfrm>
                <a:prstGeom prst="line">
                  <a:avLst/>
                </a:prstGeom>
                <a:noFill/>
                <a:ln w="7938">
                  <a:solidFill>
                    <a:srgbClr val="52493E"/>
                  </a:solidFill>
                  <a:round/>
                  <a:headEnd/>
                  <a:tailEnd/>
                </a:ln>
              </p:spPr>
              <p:txBody>
                <a:bodyPr/>
                <a:lstStyle/>
                <a:p>
                  <a:endParaRPr lang="en-US"/>
                </a:p>
              </p:txBody>
            </p:sp>
            <p:sp>
              <p:nvSpPr>
                <p:cNvPr id="780840" name="Line 552"/>
                <p:cNvSpPr>
                  <a:spLocks noChangeShapeType="1"/>
                </p:cNvSpPr>
                <p:nvPr/>
              </p:nvSpPr>
              <p:spPr bwMode="auto">
                <a:xfrm rot="-21600000">
                  <a:off x="3079" y="3428"/>
                  <a:ext cx="120" cy="1"/>
                </a:xfrm>
                <a:prstGeom prst="line">
                  <a:avLst/>
                </a:prstGeom>
                <a:noFill/>
                <a:ln w="7938">
                  <a:solidFill>
                    <a:srgbClr val="52493E"/>
                  </a:solidFill>
                  <a:round/>
                  <a:headEnd/>
                  <a:tailEnd/>
                </a:ln>
              </p:spPr>
              <p:txBody>
                <a:bodyPr/>
                <a:lstStyle/>
                <a:p>
                  <a:endParaRPr lang="en-US"/>
                </a:p>
              </p:txBody>
            </p:sp>
            <p:sp>
              <p:nvSpPr>
                <p:cNvPr id="780841" name="Line 553"/>
                <p:cNvSpPr>
                  <a:spLocks noChangeShapeType="1"/>
                </p:cNvSpPr>
                <p:nvPr/>
              </p:nvSpPr>
              <p:spPr bwMode="auto">
                <a:xfrm rot="-21600000">
                  <a:off x="3079" y="3444"/>
                  <a:ext cx="120" cy="1"/>
                </a:xfrm>
                <a:prstGeom prst="line">
                  <a:avLst/>
                </a:prstGeom>
                <a:noFill/>
                <a:ln w="7938">
                  <a:solidFill>
                    <a:srgbClr val="52493E"/>
                  </a:solidFill>
                  <a:round/>
                  <a:headEnd/>
                  <a:tailEnd/>
                </a:ln>
              </p:spPr>
              <p:txBody>
                <a:bodyPr/>
                <a:lstStyle/>
                <a:p>
                  <a:endParaRPr lang="en-US"/>
                </a:p>
              </p:txBody>
            </p:sp>
            <p:sp>
              <p:nvSpPr>
                <p:cNvPr id="780842" name="Line 554"/>
                <p:cNvSpPr>
                  <a:spLocks noChangeShapeType="1"/>
                </p:cNvSpPr>
                <p:nvPr/>
              </p:nvSpPr>
              <p:spPr bwMode="auto">
                <a:xfrm rot="-21600000">
                  <a:off x="3079" y="3461"/>
                  <a:ext cx="120" cy="1"/>
                </a:xfrm>
                <a:prstGeom prst="line">
                  <a:avLst/>
                </a:prstGeom>
                <a:noFill/>
                <a:ln w="7938">
                  <a:solidFill>
                    <a:srgbClr val="52493E"/>
                  </a:solidFill>
                  <a:round/>
                  <a:headEnd/>
                  <a:tailEnd/>
                </a:ln>
              </p:spPr>
              <p:txBody>
                <a:bodyPr/>
                <a:lstStyle/>
                <a:p>
                  <a:endParaRPr lang="en-US"/>
                </a:p>
              </p:txBody>
            </p:sp>
            <p:sp>
              <p:nvSpPr>
                <p:cNvPr id="780843" name="Line 555"/>
                <p:cNvSpPr>
                  <a:spLocks noChangeShapeType="1"/>
                </p:cNvSpPr>
                <p:nvPr/>
              </p:nvSpPr>
              <p:spPr bwMode="auto">
                <a:xfrm rot="-21600000">
                  <a:off x="3079" y="3478"/>
                  <a:ext cx="120" cy="1"/>
                </a:xfrm>
                <a:prstGeom prst="line">
                  <a:avLst/>
                </a:prstGeom>
                <a:noFill/>
                <a:ln w="7938">
                  <a:solidFill>
                    <a:srgbClr val="52493E"/>
                  </a:solidFill>
                  <a:round/>
                  <a:headEnd/>
                  <a:tailEnd/>
                </a:ln>
              </p:spPr>
              <p:txBody>
                <a:bodyPr/>
                <a:lstStyle/>
                <a:p>
                  <a:endParaRPr lang="en-US"/>
                </a:p>
              </p:txBody>
            </p:sp>
            <p:sp>
              <p:nvSpPr>
                <p:cNvPr id="780844" name="Line 556"/>
                <p:cNvSpPr>
                  <a:spLocks noChangeShapeType="1"/>
                </p:cNvSpPr>
                <p:nvPr/>
              </p:nvSpPr>
              <p:spPr bwMode="auto">
                <a:xfrm rot="-21600000">
                  <a:off x="3079" y="3494"/>
                  <a:ext cx="120" cy="1"/>
                </a:xfrm>
                <a:prstGeom prst="line">
                  <a:avLst/>
                </a:prstGeom>
                <a:noFill/>
                <a:ln w="7938">
                  <a:solidFill>
                    <a:srgbClr val="52493E"/>
                  </a:solidFill>
                  <a:round/>
                  <a:headEnd/>
                  <a:tailEnd/>
                </a:ln>
              </p:spPr>
              <p:txBody>
                <a:bodyPr/>
                <a:lstStyle/>
                <a:p>
                  <a:endParaRPr lang="en-US"/>
                </a:p>
              </p:txBody>
            </p:sp>
            <p:sp>
              <p:nvSpPr>
                <p:cNvPr id="780845" name="Line 557"/>
                <p:cNvSpPr>
                  <a:spLocks noChangeShapeType="1"/>
                </p:cNvSpPr>
                <p:nvPr/>
              </p:nvSpPr>
              <p:spPr bwMode="auto">
                <a:xfrm rot="-21600000">
                  <a:off x="3079" y="3511"/>
                  <a:ext cx="120" cy="1"/>
                </a:xfrm>
                <a:prstGeom prst="line">
                  <a:avLst/>
                </a:prstGeom>
                <a:noFill/>
                <a:ln w="7938">
                  <a:solidFill>
                    <a:srgbClr val="52493E"/>
                  </a:solidFill>
                  <a:round/>
                  <a:headEnd/>
                  <a:tailEnd/>
                </a:ln>
              </p:spPr>
              <p:txBody>
                <a:bodyPr/>
                <a:lstStyle/>
                <a:p>
                  <a:endParaRPr lang="en-US"/>
                </a:p>
              </p:txBody>
            </p:sp>
            <p:sp>
              <p:nvSpPr>
                <p:cNvPr id="780846" name="Line 558"/>
                <p:cNvSpPr>
                  <a:spLocks noChangeShapeType="1"/>
                </p:cNvSpPr>
                <p:nvPr/>
              </p:nvSpPr>
              <p:spPr bwMode="auto">
                <a:xfrm rot="-21600000">
                  <a:off x="3079" y="3528"/>
                  <a:ext cx="120" cy="1"/>
                </a:xfrm>
                <a:prstGeom prst="line">
                  <a:avLst/>
                </a:prstGeom>
                <a:noFill/>
                <a:ln w="7938">
                  <a:solidFill>
                    <a:srgbClr val="52493E"/>
                  </a:solidFill>
                  <a:round/>
                  <a:headEnd/>
                  <a:tailEnd/>
                </a:ln>
              </p:spPr>
              <p:txBody>
                <a:bodyPr/>
                <a:lstStyle/>
                <a:p>
                  <a:endParaRPr lang="en-US"/>
                </a:p>
              </p:txBody>
            </p:sp>
            <p:sp>
              <p:nvSpPr>
                <p:cNvPr id="780847" name="Line 559"/>
                <p:cNvSpPr>
                  <a:spLocks noChangeShapeType="1"/>
                </p:cNvSpPr>
                <p:nvPr/>
              </p:nvSpPr>
              <p:spPr bwMode="auto">
                <a:xfrm rot="-21600000">
                  <a:off x="3079" y="3544"/>
                  <a:ext cx="120" cy="1"/>
                </a:xfrm>
                <a:prstGeom prst="line">
                  <a:avLst/>
                </a:prstGeom>
                <a:noFill/>
                <a:ln w="7938">
                  <a:solidFill>
                    <a:srgbClr val="52493E"/>
                  </a:solidFill>
                  <a:round/>
                  <a:headEnd/>
                  <a:tailEnd/>
                </a:ln>
              </p:spPr>
              <p:txBody>
                <a:bodyPr/>
                <a:lstStyle/>
                <a:p>
                  <a:endParaRPr lang="en-US"/>
                </a:p>
              </p:txBody>
            </p:sp>
            <p:sp>
              <p:nvSpPr>
                <p:cNvPr id="780848" name="Line 560"/>
                <p:cNvSpPr>
                  <a:spLocks noChangeShapeType="1"/>
                </p:cNvSpPr>
                <p:nvPr/>
              </p:nvSpPr>
              <p:spPr bwMode="auto">
                <a:xfrm rot="-21600000">
                  <a:off x="3079" y="3561"/>
                  <a:ext cx="120" cy="1"/>
                </a:xfrm>
                <a:prstGeom prst="line">
                  <a:avLst/>
                </a:prstGeom>
                <a:noFill/>
                <a:ln w="7938">
                  <a:solidFill>
                    <a:srgbClr val="52493E"/>
                  </a:solidFill>
                  <a:round/>
                  <a:headEnd/>
                  <a:tailEnd/>
                </a:ln>
              </p:spPr>
              <p:txBody>
                <a:bodyPr/>
                <a:lstStyle/>
                <a:p>
                  <a:endParaRPr lang="en-US"/>
                </a:p>
              </p:txBody>
            </p:sp>
            <p:sp>
              <p:nvSpPr>
                <p:cNvPr id="780849" name="Line 561"/>
                <p:cNvSpPr>
                  <a:spLocks noChangeShapeType="1"/>
                </p:cNvSpPr>
                <p:nvPr/>
              </p:nvSpPr>
              <p:spPr bwMode="auto">
                <a:xfrm rot="-21600000">
                  <a:off x="3079" y="3577"/>
                  <a:ext cx="120" cy="1"/>
                </a:xfrm>
                <a:prstGeom prst="line">
                  <a:avLst/>
                </a:prstGeom>
                <a:noFill/>
                <a:ln w="7938">
                  <a:solidFill>
                    <a:srgbClr val="52493E"/>
                  </a:solidFill>
                  <a:round/>
                  <a:headEnd/>
                  <a:tailEnd/>
                </a:ln>
              </p:spPr>
              <p:txBody>
                <a:bodyPr/>
                <a:lstStyle/>
                <a:p>
                  <a:endParaRPr lang="en-US"/>
                </a:p>
              </p:txBody>
            </p:sp>
            <p:sp>
              <p:nvSpPr>
                <p:cNvPr id="780850" name="Line 562"/>
                <p:cNvSpPr>
                  <a:spLocks noChangeShapeType="1"/>
                </p:cNvSpPr>
                <p:nvPr/>
              </p:nvSpPr>
              <p:spPr bwMode="auto">
                <a:xfrm rot="-21600000">
                  <a:off x="3079" y="3594"/>
                  <a:ext cx="120" cy="1"/>
                </a:xfrm>
                <a:prstGeom prst="line">
                  <a:avLst/>
                </a:prstGeom>
                <a:noFill/>
                <a:ln w="7938">
                  <a:solidFill>
                    <a:srgbClr val="52493E"/>
                  </a:solidFill>
                  <a:round/>
                  <a:headEnd/>
                  <a:tailEnd/>
                </a:ln>
              </p:spPr>
              <p:txBody>
                <a:bodyPr/>
                <a:lstStyle/>
                <a:p>
                  <a:endParaRPr lang="en-US"/>
                </a:p>
              </p:txBody>
            </p:sp>
            <p:sp>
              <p:nvSpPr>
                <p:cNvPr id="780851" name="Line 563"/>
                <p:cNvSpPr>
                  <a:spLocks noChangeShapeType="1"/>
                </p:cNvSpPr>
                <p:nvPr/>
              </p:nvSpPr>
              <p:spPr bwMode="auto">
                <a:xfrm rot="-21600000">
                  <a:off x="3079" y="3611"/>
                  <a:ext cx="120" cy="1"/>
                </a:xfrm>
                <a:prstGeom prst="line">
                  <a:avLst/>
                </a:prstGeom>
                <a:noFill/>
                <a:ln w="7938">
                  <a:solidFill>
                    <a:srgbClr val="52493E"/>
                  </a:solidFill>
                  <a:round/>
                  <a:headEnd/>
                  <a:tailEnd/>
                </a:ln>
              </p:spPr>
              <p:txBody>
                <a:bodyPr/>
                <a:lstStyle/>
                <a:p>
                  <a:endParaRPr lang="en-US"/>
                </a:p>
              </p:txBody>
            </p:sp>
            <p:sp>
              <p:nvSpPr>
                <p:cNvPr id="780852" name="Line 564"/>
                <p:cNvSpPr>
                  <a:spLocks noChangeShapeType="1"/>
                </p:cNvSpPr>
                <p:nvPr/>
              </p:nvSpPr>
              <p:spPr bwMode="auto">
                <a:xfrm rot="-21600000">
                  <a:off x="3079" y="3627"/>
                  <a:ext cx="120" cy="1"/>
                </a:xfrm>
                <a:prstGeom prst="line">
                  <a:avLst/>
                </a:prstGeom>
                <a:noFill/>
                <a:ln w="7938">
                  <a:solidFill>
                    <a:srgbClr val="52493E"/>
                  </a:solidFill>
                  <a:round/>
                  <a:headEnd/>
                  <a:tailEnd/>
                </a:ln>
              </p:spPr>
              <p:txBody>
                <a:bodyPr/>
                <a:lstStyle/>
                <a:p>
                  <a:endParaRPr lang="en-US"/>
                </a:p>
              </p:txBody>
            </p:sp>
            <p:sp>
              <p:nvSpPr>
                <p:cNvPr id="780853" name="Line 565"/>
                <p:cNvSpPr>
                  <a:spLocks noChangeShapeType="1"/>
                </p:cNvSpPr>
                <p:nvPr/>
              </p:nvSpPr>
              <p:spPr bwMode="auto">
                <a:xfrm rot="-21600000">
                  <a:off x="3079" y="3644"/>
                  <a:ext cx="120" cy="1"/>
                </a:xfrm>
                <a:prstGeom prst="line">
                  <a:avLst/>
                </a:prstGeom>
                <a:noFill/>
                <a:ln w="7938">
                  <a:solidFill>
                    <a:srgbClr val="52493E"/>
                  </a:solidFill>
                  <a:round/>
                  <a:headEnd/>
                  <a:tailEnd/>
                </a:ln>
              </p:spPr>
              <p:txBody>
                <a:bodyPr/>
                <a:lstStyle/>
                <a:p>
                  <a:endParaRPr lang="en-US"/>
                </a:p>
              </p:txBody>
            </p:sp>
            <p:sp>
              <p:nvSpPr>
                <p:cNvPr id="780854" name="Line 566"/>
                <p:cNvSpPr>
                  <a:spLocks noChangeShapeType="1"/>
                </p:cNvSpPr>
                <p:nvPr/>
              </p:nvSpPr>
              <p:spPr bwMode="auto">
                <a:xfrm rot="-21600000">
                  <a:off x="3079" y="3661"/>
                  <a:ext cx="120" cy="1"/>
                </a:xfrm>
                <a:prstGeom prst="line">
                  <a:avLst/>
                </a:prstGeom>
                <a:noFill/>
                <a:ln w="7938">
                  <a:solidFill>
                    <a:srgbClr val="52493E"/>
                  </a:solidFill>
                  <a:round/>
                  <a:headEnd/>
                  <a:tailEnd/>
                </a:ln>
              </p:spPr>
              <p:txBody>
                <a:bodyPr/>
                <a:lstStyle/>
                <a:p>
                  <a:endParaRPr lang="en-US"/>
                </a:p>
              </p:txBody>
            </p:sp>
          </p:grpSp>
          <p:sp>
            <p:nvSpPr>
              <p:cNvPr id="780855" name="Line 567"/>
              <p:cNvSpPr>
                <a:spLocks noChangeShapeType="1"/>
              </p:cNvSpPr>
              <p:nvPr/>
            </p:nvSpPr>
            <p:spPr bwMode="auto">
              <a:xfrm rot="-21600000">
                <a:off x="3118" y="3337"/>
                <a:ext cx="69" cy="0"/>
              </a:xfrm>
              <a:prstGeom prst="line">
                <a:avLst/>
              </a:prstGeom>
              <a:noFill/>
              <a:ln w="38100">
                <a:solidFill>
                  <a:srgbClr val="E9E7D1"/>
                </a:solidFill>
                <a:round/>
                <a:headEnd/>
                <a:tailEnd/>
              </a:ln>
              <a:effectLst/>
            </p:spPr>
            <p:txBody>
              <a:bodyPr wrap="none" lIns="92075" tIns="46038" rIns="92075" bIns="46038" anchor="ctr">
                <a:spAutoFit/>
              </a:bodyPr>
              <a:lstStyle/>
              <a:p>
                <a:endParaRPr lang="en-US"/>
              </a:p>
            </p:txBody>
          </p:sp>
          <p:sp>
            <p:nvSpPr>
              <p:cNvPr id="780856" name="Line 568"/>
              <p:cNvSpPr>
                <a:spLocks noChangeShapeType="1"/>
              </p:cNvSpPr>
              <p:nvPr/>
            </p:nvSpPr>
            <p:spPr bwMode="auto">
              <a:xfrm rot="-21600000">
                <a:off x="2906" y="3337"/>
                <a:ext cx="69" cy="0"/>
              </a:xfrm>
              <a:prstGeom prst="line">
                <a:avLst/>
              </a:prstGeom>
              <a:noFill/>
              <a:ln w="38100">
                <a:solidFill>
                  <a:srgbClr val="E9E7D1"/>
                </a:solidFill>
                <a:round/>
                <a:headEnd/>
                <a:tailEnd/>
              </a:ln>
              <a:effectLst/>
            </p:spPr>
            <p:txBody>
              <a:bodyPr wrap="none" lIns="92075" tIns="46038" rIns="92075" bIns="46038" anchor="ctr">
                <a:spAutoFit/>
              </a:bodyPr>
              <a:lstStyle/>
              <a:p>
                <a:endParaRPr lang="en-US"/>
              </a:p>
            </p:txBody>
          </p:sp>
        </p:grpSp>
        <p:grpSp>
          <p:nvGrpSpPr>
            <p:cNvPr id="780857" name="Group 569"/>
            <p:cNvGrpSpPr>
              <a:grpSpLocks/>
            </p:cNvGrpSpPr>
            <p:nvPr/>
          </p:nvGrpSpPr>
          <p:grpSpPr bwMode="auto">
            <a:xfrm>
              <a:off x="3969" y="1706"/>
              <a:ext cx="261" cy="362"/>
              <a:chOff x="2208" y="3456"/>
              <a:chExt cx="343" cy="432"/>
            </a:xfrm>
          </p:grpSpPr>
          <p:sp>
            <p:nvSpPr>
              <p:cNvPr id="780858" name="Freeform 570"/>
              <p:cNvSpPr>
                <a:spLocks/>
              </p:cNvSpPr>
              <p:nvPr/>
            </p:nvSpPr>
            <p:spPr bwMode="auto">
              <a:xfrm rot="-21600000">
                <a:off x="2208" y="3456"/>
                <a:ext cx="90" cy="432"/>
              </a:xfrm>
              <a:custGeom>
                <a:avLst/>
                <a:gdLst/>
                <a:ahLst/>
                <a:cxnLst>
                  <a:cxn ang="0">
                    <a:pos x="79" y="64"/>
                  </a:cxn>
                  <a:cxn ang="0">
                    <a:pos x="79" y="769"/>
                  </a:cxn>
                  <a:cxn ang="0">
                    <a:pos x="2" y="706"/>
                  </a:cxn>
                  <a:cxn ang="0">
                    <a:pos x="0" y="0"/>
                  </a:cxn>
                  <a:cxn ang="0">
                    <a:pos x="79" y="64"/>
                  </a:cxn>
                </a:cxnLst>
                <a:rect l="0" t="0" r="r" b="b"/>
                <a:pathLst>
                  <a:path w="79" h="769">
                    <a:moveTo>
                      <a:pt x="79" y="64"/>
                    </a:moveTo>
                    <a:lnTo>
                      <a:pt x="79" y="769"/>
                    </a:lnTo>
                    <a:lnTo>
                      <a:pt x="2" y="706"/>
                    </a:lnTo>
                    <a:lnTo>
                      <a:pt x="0" y="0"/>
                    </a:lnTo>
                    <a:lnTo>
                      <a:pt x="79" y="64"/>
                    </a:lnTo>
                    <a:close/>
                  </a:path>
                </a:pathLst>
              </a:custGeom>
              <a:solidFill>
                <a:srgbClr val="716759"/>
              </a:solidFill>
              <a:ln w="9525">
                <a:noFill/>
                <a:round/>
                <a:headEnd/>
                <a:tailEnd/>
              </a:ln>
            </p:spPr>
            <p:txBody>
              <a:bodyPr/>
              <a:lstStyle/>
              <a:p>
                <a:endParaRPr lang="en-US"/>
              </a:p>
            </p:txBody>
          </p:sp>
          <p:sp>
            <p:nvSpPr>
              <p:cNvPr id="780859" name="Rectangle 571"/>
              <p:cNvSpPr>
                <a:spLocks noChangeArrowheads="1"/>
              </p:cNvSpPr>
              <p:nvPr/>
            </p:nvSpPr>
            <p:spPr bwMode="auto">
              <a:xfrm rot="-21600000">
                <a:off x="2295" y="3491"/>
                <a:ext cx="256" cy="396"/>
              </a:xfrm>
              <a:prstGeom prst="rect">
                <a:avLst/>
              </a:prstGeom>
              <a:solidFill>
                <a:srgbClr val="BCB7A4"/>
              </a:solidFill>
              <a:ln w="9525">
                <a:noFill/>
                <a:miter lim="800000"/>
                <a:headEnd/>
                <a:tailEnd/>
              </a:ln>
            </p:spPr>
            <p:txBody>
              <a:bodyPr/>
              <a:lstStyle/>
              <a:p>
                <a:endParaRPr lang="en-US"/>
              </a:p>
            </p:txBody>
          </p:sp>
          <p:sp>
            <p:nvSpPr>
              <p:cNvPr id="780860" name="Freeform 572"/>
              <p:cNvSpPr>
                <a:spLocks/>
              </p:cNvSpPr>
              <p:nvPr/>
            </p:nvSpPr>
            <p:spPr bwMode="auto">
              <a:xfrm>
                <a:off x="2213" y="3458"/>
                <a:ext cx="336" cy="36"/>
              </a:xfrm>
              <a:custGeom>
                <a:avLst/>
                <a:gdLst/>
                <a:ahLst/>
                <a:cxnLst>
                  <a:cxn ang="0">
                    <a:pos x="213" y="36"/>
                  </a:cxn>
                  <a:cxn ang="0">
                    <a:pos x="50" y="36"/>
                  </a:cxn>
                  <a:cxn ang="0">
                    <a:pos x="54" y="35"/>
                  </a:cxn>
                  <a:cxn ang="0">
                    <a:pos x="0" y="0"/>
                  </a:cxn>
                  <a:cxn ang="0">
                    <a:pos x="168" y="0"/>
                  </a:cxn>
                  <a:cxn ang="0">
                    <a:pos x="213" y="36"/>
                  </a:cxn>
                </a:cxnLst>
                <a:rect l="0" t="0" r="r" b="b"/>
                <a:pathLst>
                  <a:path w="213" h="36">
                    <a:moveTo>
                      <a:pt x="213" y="36"/>
                    </a:moveTo>
                    <a:lnTo>
                      <a:pt x="50" y="36"/>
                    </a:lnTo>
                    <a:lnTo>
                      <a:pt x="54" y="35"/>
                    </a:lnTo>
                    <a:lnTo>
                      <a:pt x="0" y="0"/>
                    </a:lnTo>
                    <a:lnTo>
                      <a:pt x="168" y="0"/>
                    </a:lnTo>
                    <a:lnTo>
                      <a:pt x="213" y="36"/>
                    </a:lnTo>
                    <a:close/>
                  </a:path>
                </a:pathLst>
              </a:custGeom>
              <a:solidFill>
                <a:srgbClr val="E9E7D1"/>
              </a:solidFill>
              <a:ln w="9525">
                <a:noFill/>
                <a:round/>
                <a:headEnd/>
                <a:tailEnd/>
              </a:ln>
            </p:spPr>
            <p:txBody>
              <a:bodyPr/>
              <a:lstStyle/>
              <a:p>
                <a:endParaRPr lang="en-US"/>
              </a:p>
            </p:txBody>
          </p:sp>
          <p:sp>
            <p:nvSpPr>
              <p:cNvPr id="780861" name="Rectangle 573"/>
              <p:cNvSpPr>
                <a:spLocks noChangeArrowheads="1"/>
              </p:cNvSpPr>
              <p:nvPr/>
            </p:nvSpPr>
            <p:spPr bwMode="auto">
              <a:xfrm rot="-21600000">
                <a:off x="2300" y="3499"/>
                <a:ext cx="245" cy="47"/>
              </a:xfrm>
              <a:prstGeom prst="rect">
                <a:avLst/>
              </a:prstGeom>
              <a:solidFill>
                <a:srgbClr val="716759"/>
              </a:solidFill>
              <a:ln w="9525">
                <a:noFill/>
                <a:miter lim="800000"/>
                <a:headEnd/>
                <a:tailEnd/>
              </a:ln>
              <a:effectLst/>
            </p:spPr>
            <p:txBody>
              <a:bodyPr/>
              <a:lstStyle/>
              <a:p>
                <a:endParaRPr lang="en-US"/>
              </a:p>
            </p:txBody>
          </p:sp>
          <p:grpSp>
            <p:nvGrpSpPr>
              <p:cNvPr id="780862" name="Group 574"/>
              <p:cNvGrpSpPr>
                <a:grpSpLocks/>
              </p:cNvGrpSpPr>
              <p:nvPr/>
            </p:nvGrpSpPr>
            <p:grpSpPr bwMode="auto">
              <a:xfrm>
                <a:off x="2304" y="3715"/>
                <a:ext cx="238" cy="30"/>
                <a:chOff x="2304" y="3715"/>
                <a:chExt cx="238" cy="30"/>
              </a:xfrm>
            </p:grpSpPr>
            <p:sp>
              <p:nvSpPr>
                <p:cNvPr id="780863" name="Line 575"/>
                <p:cNvSpPr>
                  <a:spLocks noChangeShapeType="1"/>
                </p:cNvSpPr>
                <p:nvPr/>
              </p:nvSpPr>
              <p:spPr bwMode="auto">
                <a:xfrm rot="-21600000">
                  <a:off x="2304" y="3715"/>
                  <a:ext cx="238" cy="1"/>
                </a:xfrm>
                <a:prstGeom prst="line">
                  <a:avLst/>
                </a:prstGeom>
                <a:noFill/>
                <a:ln w="7938">
                  <a:solidFill>
                    <a:srgbClr val="52493E"/>
                  </a:solidFill>
                  <a:round/>
                  <a:headEnd/>
                  <a:tailEnd/>
                </a:ln>
              </p:spPr>
              <p:txBody>
                <a:bodyPr/>
                <a:lstStyle/>
                <a:p>
                  <a:endParaRPr lang="en-US"/>
                </a:p>
              </p:txBody>
            </p:sp>
            <p:sp>
              <p:nvSpPr>
                <p:cNvPr id="780864" name="Line 576"/>
                <p:cNvSpPr>
                  <a:spLocks noChangeShapeType="1"/>
                </p:cNvSpPr>
                <p:nvPr/>
              </p:nvSpPr>
              <p:spPr bwMode="auto">
                <a:xfrm rot="-21600000">
                  <a:off x="2304" y="3730"/>
                  <a:ext cx="238" cy="1"/>
                </a:xfrm>
                <a:prstGeom prst="line">
                  <a:avLst/>
                </a:prstGeom>
                <a:noFill/>
                <a:ln w="7938">
                  <a:solidFill>
                    <a:srgbClr val="52493E"/>
                  </a:solidFill>
                  <a:round/>
                  <a:headEnd/>
                  <a:tailEnd/>
                </a:ln>
              </p:spPr>
              <p:txBody>
                <a:bodyPr/>
                <a:lstStyle/>
                <a:p>
                  <a:endParaRPr lang="en-US"/>
                </a:p>
              </p:txBody>
            </p:sp>
            <p:sp>
              <p:nvSpPr>
                <p:cNvPr id="780865" name="Line 577"/>
                <p:cNvSpPr>
                  <a:spLocks noChangeShapeType="1"/>
                </p:cNvSpPr>
                <p:nvPr/>
              </p:nvSpPr>
              <p:spPr bwMode="auto">
                <a:xfrm rot="-21600000">
                  <a:off x="2304" y="3744"/>
                  <a:ext cx="238" cy="1"/>
                </a:xfrm>
                <a:prstGeom prst="line">
                  <a:avLst/>
                </a:prstGeom>
                <a:noFill/>
                <a:ln w="7938">
                  <a:solidFill>
                    <a:srgbClr val="52493E"/>
                  </a:solidFill>
                  <a:round/>
                  <a:headEnd/>
                  <a:tailEnd/>
                </a:ln>
              </p:spPr>
              <p:txBody>
                <a:bodyPr/>
                <a:lstStyle/>
                <a:p>
                  <a:endParaRPr lang="en-US"/>
                </a:p>
              </p:txBody>
            </p:sp>
          </p:grpSp>
          <p:sp>
            <p:nvSpPr>
              <p:cNvPr id="780866" name="Line 578"/>
              <p:cNvSpPr>
                <a:spLocks noChangeShapeType="1"/>
              </p:cNvSpPr>
              <p:nvPr/>
            </p:nvSpPr>
            <p:spPr bwMode="auto">
              <a:xfrm flipV="1">
                <a:off x="2310" y="3501"/>
                <a:ext cx="0" cy="384"/>
              </a:xfrm>
              <a:prstGeom prst="line">
                <a:avLst/>
              </a:prstGeom>
              <a:noFill/>
              <a:ln w="38100">
                <a:solidFill>
                  <a:srgbClr val="E9E7D1"/>
                </a:solidFill>
                <a:round/>
                <a:headEnd/>
                <a:tailEnd/>
              </a:ln>
              <a:effectLst/>
            </p:spPr>
            <p:txBody>
              <a:bodyPr lIns="92075" tIns="46038" rIns="92075" bIns="46038" anchor="ctr">
                <a:spAutoFit/>
              </a:bodyPr>
              <a:lstStyle/>
              <a:p>
                <a:endParaRPr lang="en-US"/>
              </a:p>
            </p:txBody>
          </p:sp>
          <p:sp>
            <p:nvSpPr>
              <p:cNvPr id="780867" name="Line 579"/>
              <p:cNvSpPr>
                <a:spLocks noChangeShapeType="1"/>
              </p:cNvSpPr>
              <p:nvPr/>
            </p:nvSpPr>
            <p:spPr bwMode="auto">
              <a:xfrm flipV="1">
                <a:off x="2544" y="3504"/>
                <a:ext cx="0" cy="384"/>
              </a:xfrm>
              <a:prstGeom prst="line">
                <a:avLst/>
              </a:prstGeom>
              <a:noFill/>
              <a:ln w="38100">
                <a:solidFill>
                  <a:srgbClr val="E9E7D1"/>
                </a:solidFill>
                <a:round/>
                <a:headEnd/>
                <a:tailEnd/>
              </a:ln>
              <a:effectLst/>
            </p:spPr>
            <p:txBody>
              <a:bodyPr lIns="92075" tIns="46038" rIns="92075" bIns="46038" anchor="ctr">
                <a:spAutoFit/>
              </a:bodyPr>
              <a:lstStyle/>
              <a:p>
                <a:endParaRPr lang="en-US"/>
              </a:p>
            </p:txBody>
          </p:sp>
          <p:sp>
            <p:nvSpPr>
              <p:cNvPr id="780868" name="Line 580"/>
              <p:cNvSpPr>
                <a:spLocks noChangeShapeType="1"/>
              </p:cNvSpPr>
              <p:nvPr/>
            </p:nvSpPr>
            <p:spPr bwMode="auto">
              <a:xfrm>
                <a:off x="2352" y="3564"/>
                <a:ext cx="144" cy="0"/>
              </a:xfrm>
              <a:prstGeom prst="line">
                <a:avLst/>
              </a:prstGeom>
              <a:noFill/>
              <a:ln w="19050">
                <a:solidFill>
                  <a:srgbClr val="322D26"/>
                </a:solidFill>
                <a:round/>
                <a:headEnd/>
                <a:tailEnd/>
              </a:ln>
              <a:effectLst/>
            </p:spPr>
            <p:txBody>
              <a:bodyPr lIns="92075" tIns="46038" rIns="92075" bIns="46038" anchor="ctr">
                <a:spAutoFit/>
              </a:bodyPr>
              <a:lstStyle/>
              <a:p>
                <a:endParaRPr lang="en-US"/>
              </a:p>
            </p:txBody>
          </p:sp>
          <p:sp>
            <p:nvSpPr>
              <p:cNvPr id="780869" name="Rectangle 581"/>
              <p:cNvSpPr>
                <a:spLocks noChangeArrowheads="1"/>
              </p:cNvSpPr>
              <p:nvPr/>
            </p:nvSpPr>
            <p:spPr bwMode="auto">
              <a:xfrm rot="-21600000">
                <a:off x="2304" y="3633"/>
                <a:ext cx="245" cy="76"/>
              </a:xfrm>
              <a:prstGeom prst="rect">
                <a:avLst/>
              </a:prstGeom>
              <a:solidFill>
                <a:srgbClr val="716759"/>
              </a:solidFill>
              <a:ln w="9525">
                <a:noFill/>
                <a:miter lim="800000"/>
                <a:headEnd/>
                <a:tailEnd/>
              </a:ln>
              <a:effectLst/>
            </p:spPr>
            <p:txBody>
              <a:bodyPr/>
              <a:lstStyle/>
              <a:p>
                <a:endParaRPr lang="en-US"/>
              </a:p>
            </p:txBody>
          </p:sp>
          <p:sp>
            <p:nvSpPr>
              <p:cNvPr id="780870" name="Line 582"/>
              <p:cNvSpPr>
                <a:spLocks noChangeShapeType="1"/>
              </p:cNvSpPr>
              <p:nvPr/>
            </p:nvSpPr>
            <p:spPr bwMode="auto">
              <a:xfrm>
                <a:off x="2352" y="3792"/>
                <a:ext cx="144" cy="0"/>
              </a:xfrm>
              <a:prstGeom prst="line">
                <a:avLst/>
              </a:prstGeom>
              <a:noFill/>
              <a:ln w="19050">
                <a:solidFill>
                  <a:srgbClr val="322D26"/>
                </a:solidFill>
                <a:round/>
                <a:headEnd/>
                <a:tailEnd/>
              </a:ln>
              <a:effectLst/>
            </p:spPr>
            <p:txBody>
              <a:bodyPr lIns="92075" tIns="46038" rIns="92075" bIns="46038" anchor="ctr">
                <a:spAutoFit/>
              </a:bodyPr>
              <a:lstStyle/>
              <a:p>
                <a:endParaRPr lang="en-US"/>
              </a:p>
            </p:txBody>
          </p:sp>
          <p:sp>
            <p:nvSpPr>
              <p:cNvPr id="780871" name="Rectangle 583"/>
              <p:cNvSpPr>
                <a:spLocks noChangeArrowheads="1"/>
              </p:cNvSpPr>
              <p:nvPr/>
            </p:nvSpPr>
            <p:spPr bwMode="auto">
              <a:xfrm rot="-21600000">
                <a:off x="2352" y="3648"/>
                <a:ext cx="144" cy="48"/>
              </a:xfrm>
              <a:prstGeom prst="rect">
                <a:avLst/>
              </a:prstGeom>
              <a:solidFill>
                <a:srgbClr val="E9E7D1"/>
              </a:solidFill>
              <a:ln w="9525">
                <a:noFill/>
                <a:miter lim="800000"/>
                <a:headEnd/>
                <a:tailEnd/>
              </a:ln>
            </p:spPr>
            <p:txBody>
              <a:bodyPr/>
              <a:lstStyle/>
              <a:p>
                <a:endParaRPr lang="en-US"/>
              </a:p>
            </p:txBody>
          </p:sp>
          <p:sp>
            <p:nvSpPr>
              <p:cNvPr id="780872" name="Rectangle 584"/>
              <p:cNvSpPr>
                <a:spLocks noChangeArrowheads="1"/>
              </p:cNvSpPr>
              <p:nvPr/>
            </p:nvSpPr>
            <p:spPr bwMode="auto">
              <a:xfrm rot="-21600000">
                <a:off x="2400" y="3648"/>
                <a:ext cx="48" cy="48"/>
              </a:xfrm>
              <a:prstGeom prst="rect">
                <a:avLst/>
              </a:prstGeom>
              <a:solidFill>
                <a:srgbClr val="322D26"/>
              </a:solidFill>
              <a:ln w="9525">
                <a:noFill/>
                <a:miter lim="800000"/>
                <a:headEnd/>
                <a:tailEnd/>
              </a:ln>
            </p:spPr>
            <p:txBody>
              <a:bodyPr/>
              <a:lstStyle/>
              <a:p>
                <a:endParaRPr lang="en-US"/>
              </a:p>
            </p:txBody>
          </p:sp>
        </p:grpSp>
        <p:grpSp>
          <p:nvGrpSpPr>
            <p:cNvPr id="780873" name="Group 585"/>
            <p:cNvGrpSpPr>
              <a:grpSpLocks/>
            </p:cNvGrpSpPr>
            <p:nvPr/>
          </p:nvGrpSpPr>
          <p:grpSpPr bwMode="auto">
            <a:xfrm>
              <a:off x="3368" y="1207"/>
              <a:ext cx="282" cy="346"/>
              <a:chOff x="527" y="3456"/>
              <a:chExt cx="289" cy="384"/>
            </a:xfrm>
          </p:grpSpPr>
          <p:pic>
            <p:nvPicPr>
              <p:cNvPr id="780874" name="Picture 586"/>
              <p:cNvPicPr>
                <a:picLocks noChangeArrowheads="1"/>
              </p:cNvPicPr>
              <p:nvPr/>
            </p:nvPicPr>
            <p:blipFill>
              <a:blip r:embed="rId9" cstate="print"/>
              <a:srcRect/>
              <a:stretch>
                <a:fillRect/>
              </a:stretch>
            </p:blipFill>
            <p:spPr bwMode="auto">
              <a:xfrm>
                <a:off x="672" y="3456"/>
                <a:ext cx="144" cy="384"/>
              </a:xfrm>
              <a:prstGeom prst="rect">
                <a:avLst/>
              </a:prstGeom>
              <a:noFill/>
              <a:ln w="9525">
                <a:noFill/>
                <a:miter lim="800000"/>
                <a:headEnd/>
                <a:tailEnd/>
              </a:ln>
              <a:effectLst/>
            </p:spPr>
          </p:pic>
          <p:grpSp>
            <p:nvGrpSpPr>
              <p:cNvPr id="780875" name="Group 587"/>
              <p:cNvGrpSpPr>
                <a:grpSpLocks/>
              </p:cNvGrpSpPr>
              <p:nvPr/>
            </p:nvGrpSpPr>
            <p:grpSpPr bwMode="auto">
              <a:xfrm>
                <a:off x="527" y="3456"/>
                <a:ext cx="145" cy="384"/>
                <a:chOff x="3074" y="1199"/>
                <a:chExt cx="384" cy="624"/>
              </a:xfrm>
            </p:grpSpPr>
            <p:sp>
              <p:nvSpPr>
                <p:cNvPr id="780876" name="Freeform 588"/>
                <p:cNvSpPr>
                  <a:spLocks/>
                </p:cNvSpPr>
                <p:nvPr/>
              </p:nvSpPr>
              <p:spPr bwMode="auto">
                <a:xfrm>
                  <a:off x="3074" y="1199"/>
                  <a:ext cx="91" cy="624"/>
                </a:xfrm>
                <a:custGeom>
                  <a:avLst/>
                  <a:gdLst/>
                  <a:ahLst/>
                  <a:cxnLst>
                    <a:cxn ang="0">
                      <a:pos x="182" y="102"/>
                    </a:cxn>
                    <a:cxn ang="0">
                      <a:pos x="182" y="1248"/>
                    </a:cxn>
                    <a:cxn ang="0">
                      <a:pos x="0" y="1146"/>
                    </a:cxn>
                    <a:cxn ang="0">
                      <a:pos x="0" y="0"/>
                    </a:cxn>
                    <a:cxn ang="0">
                      <a:pos x="182" y="102"/>
                    </a:cxn>
                  </a:cxnLst>
                  <a:rect l="0" t="0" r="r" b="b"/>
                  <a:pathLst>
                    <a:path w="182" h="1248">
                      <a:moveTo>
                        <a:pt x="182" y="102"/>
                      </a:moveTo>
                      <a:lnTo>
                        <a:pt x="182" y="1248"/>
                      </a:lnTo>
                      <a:lnTo>
                        <a:pt x="0" y="1146"/>
                      </a:lnTo>
                      <a:lnTo>
                        <a:pt x="0" y="0"/>
                      </a:lnTo>
                      <a:lnTo>
                        <a:pt x="182" y="102"/>
                      </a:lnTo>
                      <a:close/>
                    </a:path>
                  </a:pathLst>
                </a:custGeom>
                <a:solidFill>
                  <a:srgbClr val="716759"/>
                </a:solidFill>
                <a:ln w="9525">
                  <a:noFill/>
                  <a:round/>
                  <a:headEnd/>
                  <a:tailEnd/>
                </a:ln>
              </p:spPr>
              <p:txBody>
                <a:bodyPr/>
                <a:lstStyle/>
                <a:p>
                  <a:endParaRPr lang="en-US"/>
                </a:p>
              </p:txBody>
            </p:sp>
            <p:sp>
              <p:nvSpPr>
                <p:cNvPr id="780877" name="Rectangle 589"/>
                <p:cNvSpPr>
                  <a:spLocks noChangeArrowheads="1"/>
                </p:cNvSpPr>
                <p:nvPr/>
              </p:nvSpPr>
              <p:spPr bwMode="auto">
                <a:xfrm>
                  <a:off x="3158" y="1248"/>
                  <a:ext cx="300" cy="572"/>
                </a:xfrm>
                <a:prstGeom prst="rect">
                  <a:avLst/>
                </a:prstGeom>
                <a:solidFill>
                  <a:srgbClr val="BCB7A4"/>
                </a:solidFill>
                <a:ln w="9525">
                  <a:noFill/>
                  <a:miter lim="800000"/>
                  <a:headEnd/>
                  <a:tailEnd/>
                </a:ln>
              </p:spPr>
              <p:txBody>
                <a:bodyPr/>
                <a:lstStyle/>
                <a:p>
                  <a:endParaRPr lang="en-US"/>
                </a:p>
              </p:txBody>
            </p:sp>
            <p:sp>
              <p:nvSpPr>
                <p:cNvPr id="780878" name="Freeform 590"/>
                <p:cNvSpPr>
                  <a:spLocks/>
                </p:cNvSpPr>
                <p:nvPr/>
              </p:nvSpPr>
              <p:spPr bwMode="auto">
                <a:xfrm>
                  <a:off x="3074" y="1200"/>
                  <a:ext cx="384" cy="51"/>
                </a:xfrm>
                <a:custGeom>
                  <a:avLst/>
                  <a:gdLst/>
                  <a:ahLst/>
                  <a:cxnLst>
                    <a:cxn ang="0">
                      <a:pos x="768" y="103"/>
                    </a:cxn>
                    <a:cxn ang="0">
                      <a:pos x="168" y="103"/>
                    </a:cxn>
                    <a:cxn ang="0">
                      <a:pos x="0" y="0"/>
                    </a:cxn>
                    <a:cxn ang="0">
                      <a:pos x="601" y="0"/>
                    </a:cxn>
                    <a:cxn ang="0">
                      <a:pos x="768" y="103"/>
                    </a:cxn>
                  </a:cxnLst>
                  <a:rect l="0" t="0" r="r" b="b"/>
                  <a:pathLst>
                    <a:path w="768" h="103">
                      <a:moveTo>
                        <a:pt x="768" y="103"/>
                      </a:moveTo>
                      <a:lnTo>
                        <a:pt x="168" y="103"/>
                      </a:lnTo>
                      <a:lnTo>
                        <a:pt x="0" y="0"/>
                      </a:lnTo>
                      <a:lnTo>
                        <a:pt x="601" y="0"/>
                      </a:lnTo>
                      <a:lnTo>
                        <a:pt x="768" y="103"/>
                      </a:lnTo>
                      <a:close/>
                    </a:path>
                  </a:pathLst>
                </a:custGeom>
                <a:solidFill>
                  <a:srgbClr val="E9E7D1"/>
                </a:solidFill>
                <a:ln w="9525">
                  <a:noFill/>
                  <a:round/>
                  <a:headEnd/>
                  <a:tailEnd/>
                </a:ln>
              </p:spPr>
              <p:txBody>
                <a:bodyPr/>
                <a:lstStyle/>
                <a:p>
                  <a:endParaRPr lang="en-US"/>
                </a:p>
              </p:txBody>
            </p:sp>
            <p:sp>
              <p:nvSpPr>
                <p:cNvPr id="780879" name="Line 591"/>
                <p:cNvSpPr>
                  <a:spLocks noChangeShapeType="1"/>
                </p:cNvSpPr>
                <p:nvPr/>
              </p:nvSpPr>
              <p:spPr bwMode="auto">
                <a:xfrm>
                  <a:off x="3156" y="1480"/>
                  <a:ext cx="298" cy="1"/>
                </a:xfrm>
                <a:prstGeom prst="line">
                  <a:avLst/>
                </a:prstGeom>
                <a:noFill/>
                <a:ln w="11113">
                  <a:solidFill>
                    <a:srgbClr val="52493E"/>
                  </a:solidFill>
                  <a:round/>
                  <a:headEnd/>
                  <a:tailEnd/>
                </a:ln>
              </p:spPr>
              <p:txBody>
                <a:bodyPr/>
                <a:lstStyle/>
                <a:p>
                  <a:endParaRPr lang="en-US"/>
                </a:p>
              </p:txBody>
            </p:sp>
            <p:sp>
              <p:nvSpPr>
                <p:cNvPr id="780880" name="Line 592"/>
                <p:cNvSpPr>
                  <a:spLocks noChangeShapeType="1"/>
                </p:cNvSpPr>
                <p:nvPr/>
              </p:nvSpPr>
              <p:spPr bwMode="auto">
                <a:xfrm>
                  <a:off x="3156" y="1502"/>
                  <a:ext cx="298" cy="1"/>
                </a:xfrm>
                <a:prstGeom prst="line">
                  <a:avLst/>
                </a:prstGeom>
                <a:noFill/>
                <a:ln w="11113">
                  <a:solidFill>
                    <a:srgbClr val="52493E"/>
                  </a:solidFill>
                  <a:round/>
                  <a:headEnd/>
                  <a:tailEnd/>
                </a:ln>
              </p:spPr>
              <p:txBody>
                <a:bodyPr/>
                <a:lstStyle/>
                <a:p>
                  <a:endParaRPr lang="en-US"/>
                </a:p>
              </p:txBody>
            </p:sp>
            <p:sp>
              <p:nvSpPr>
                <p:cNvPr id="780881" name="Line 593"/>
                <p:cNvSpPr>
                  <a:spLocks noChangeShapeType="1"/>
                </p:cNvSpPr>
                <p:nvPr/>
              </p:nvSpPr>
              <p:spPr bwMode="auto">
                <a:xfrm>
                  <a:off x="3156" y="1711"/>
                  <a:ext cx="298" cy="1"/>
                </a:xfrm>
                <a:prstGeom prst="line">
                  <a:avLst/>
                </a:prstGeom>
                <a:noFill/>
                <a:ln w="11113">
                  <a:solidFill>
                    <a:srgbClr val="52493E"/>
                  </a:solidFill>
                  <a:round/>
                  <a:headEnd/>
                  <a:tailEnd/>
                </a:ln>
              </p:spPr>
              <p:txBody>
                <a:bodyPr/>
                <a:lstStyle/>
                <a:p>
                  <a:endParaRPr lang="en-US"/>
                </a:p>
              </p:txBody>
            </p:sp>
            <p:sp>
              <p:nvSpPr>
                <p:cNvPr id="780882" name="Line 594"/>
                <p:cNvSpPr>
                  <a:spLocks noChangeShapeType="1"/>
                </p:cNvSpPr>
                <p:nvPr/>
              </p:nvSpPr>
              <p:spPr bwMode="auto">
                <a:xfrm>
                  <a:off x="3156" y="1756"/>
                  <a:ext cx="298" cy="1"/>
                </a:xfrm>
                <a:prstGeom prst="line">
                  <a:avLst/>
                </a:prstGeom>
                <a:noFill/>
                <a:ln w="11113">
                  <a:solidFill>
                    <a:srgbClr val="52493E"/>
                  </a:solidFill>
                  <a:round/>
                  <a:headEnd/>
                  <a:tailEnd/>
                </a:ln>
              </p:spPr>
              <p:txBody>
                <a:bodyPr/>
                <a:lstStyle/>
                <a:p>
                  <a:endParaRPr lang="en-US"/>
                </a:p>
              </p:txBody>
            </p:sp>
            <p:sp>
              <p:nvSpPr>
                <p:cNvPr id="780883" name="Rectangle 595"/>
                <p:cNvSpPr>
                  <a:spLocks noChangeArrowheads="1"/>
                </p:cNvSpPr>
                <p:nvPr/>
              </p:nvSpPr>
              <p:spPr bwMode="auto">
                <a:xfrm>
                  <a:off x="3312" y="1296"/>
                  <a:ext cx="93" cy="69"/>
                </a:xfrm>
                <a:prstGeom prst="rect">
                  <a:avLst/>
                </a:prstGeom>
                <a:solidFill>
                  <a:srgbClr val="7A7A5A"/>
                </a:solidFill>
                <a:ln w="9525">
                  <a:noFill/>
                  <a:miter lim="800000"/>
                  <a:headEnd/>
                  <a:tailEnd/>
                </a:ln>
              </p:spPr>
              <p:txBody>
                <a:bodyPr/>
                <a:lstStyle/>
                <a:p>
                  <a:endParaRPr lang="en-US"/>
                </a:p>
              </p:txBody>
            </p:sp>
            <p:sp>
              <p:nvSpPr>
                <p:cNvPr id="780884" name="Line 596"/>
                <p:cNvSpPr>
                  <a:spLocks noChangeShapeType="1"/>
                </p:cNvSpPr>
                <p:nvPr/>
              </p:nvSpPr>
              <p:spPr bwMode="auto">
                <a:xfrm>
                  <a:off x="3327" y="1325"/>
                  <a:ext cx="57" cy="1"/>
                </a:xfrm>
                <a:prstGeom prst="line">
                  <a:avLst/>
                </a:prstGeom>
                <a:noFill/>
                <a:ln w="11113">
                  <a:solidFill>
                    <a:srgbClr val="313124"/>
                  </a:solidFill>
                  <a:round/>
                  <a:headEnd/>
                  <a:tailEnd/>
                </a:ln>
              </p:spPr>
              <p:txBody>
                <a:bodyPr/>
                <a:lstStyle/>
                <a:p>
                  <a:endParaRPr lang="en-US"/>
                </a:p>
              </p:txBody>
            </p:sp>
          </p:grpSp>
        </p:grpSp>
        <p:sp>
          <p:nvSpPr>
            <p:cNvPr id="780885" name="Rectangle 597"/>
            <p:cNvSpPr>
              <a:spLocks noChangeArrowheads="1"/>
            </p:cNvSpPr>
            <p:nvPr/>
          </p:nvSpPr>
          <p:spPr bwMode="auto">
            <a:xfrm>
              <a:off x="2408" y="3067"/>
              <a:ext cx="1090" cy="322"/>
            </a:xfrm>
            <a:prstGeom prst="rect">
              <a:avLst/>
            </a:prstGeom>
            <a:noFill/>
            <a:ln w="9525" algn="ctr">
              <a:noFill/>
              <a:miter lim="800000"/>
              <a:headEnd/>
              <a:tailEnd/>
            </a:ln>
            <a:effectLst/>
          </p:spPr>
          <p:txBody>
            <a:bodyPr anchor="ctr"/>
            <a:lstStyle/>
            <a:p>
              <a:pPr algn="ctr">
                <a:lnSpc>
                  <a:spcPct val="70000"/>
                </a:lnSpc>
              </a:pPr>
              <a:r>
                <a:rPr lang="en-US" altLang="ko-KR" sz="1600">
                  <a:solidFill>
                    <a:srgbClr val="000099"/>
                  </a:solidFill>
                  <a:latin typeface="Arial Narrow" pitchFamily="34" charset="0"/>
                  <a:cs typeface="Times New Roman" pitchFamily="18" charset="0"/>
                </a:rPr>
                <a:t>Offline</a:t>
              </a:r>
            </a:p>
            <a:p>
              <a:pPr algn="ctr">
                <a:lnSpc>
                  <a:spcPct val="70000"/>
                </a:lnSpc>
              </a:pPr>
              <a:r>
                <a:rPr lang="en-US" altLang="ko-KR" sz="1600">
                  <a:solidFill>
                    <a:srgbClr val="000099"/>
                  </a:solidFill>
                  <a:latin typeface="Arial Narrow" pitchFamily="34" charset="0"/>
                  <a:cs typeface="Times New Roman" pitchFamily="18" charset="0"/>
                </a:rPr>
                <a:t>Transaction</a:t>
              </a:r>
            </a:p>
          </p:txBody>
        </p:sp>
        <p:sp>
          <p:nvSpPr>
            <p:cNvPr id="780886" name="Line 598"/>
            <p:cNvSpPr>
              <a:spLocks noChangeShapeType="1"/>
            </p:cNvSpPr>
            <p:nvPr/>
          </p:nvSpPr>
          <p:spPr bwMode="auto">
            <a:xfrm flipH="1">
              <a:off x="2200" y="3389"/>
              <a:ext cx="1360" cy="3"/>
            </a:xfrm>
            <a:prstGeom prst="line">
              <a:avLst/>
            </a:prstGeom>
            <a:noFill/>
            <a:ln w="57150">
              <a:solidFill>
                <a:srgbClr val="003399"/>
              </a:solidFill>
              <a:prstDash val="sysDot"/>
              <a:round/>
              <a:headEnd type="triangle" w="med" len="med"/>
              <a:tailEnd type="triangle" w="med" len="med"/>
            </a:ln>
            <a:effectLst/>
          </p:spPr>
          <p:txBody>
            <a:bodyPr lIns="18000" tIns="0" rIns="18000" bIns="0">
              <a:spAutoFit/>
            </a:bodyPr>
            <a:lstStyle/>
            <a:p>
              <a:endParaRPr lang="en-US"/>
            </a:p>
          </p:txBody>
        </p:sp>
        <p:sp>
          <p:nvSpPr>
            <p:cNvPr id="780888" name="Rectangle 600"/>
            <p:cNvSpPr>
              <a:spLocks noChangeArrowheads="1"/>
            </p:cNvSpPr>
            <p:nvPr/>
          </p:nvSpPr>
          <p:spPr bwMode="auto">
            <a:xfrm>
              <a:off x="3742" y="3531"/>
              <a:ext cx="509" cy="177"/>
            </a:xfrm>
            <a:prstGeom prst="rect">
              <a:avLst/>
            </a:prstGeom>
            <a:noFill/>
            <a:ln w="9525" algn="ctr">
              <a:noFill/>
              <a:miter lim="800000"/>
              <a:headEnd/>
              <a:tailEnd type="none" w="sm" len="med"/>
            </a:ln>
            <a:effectLst/>
          </p:spPr>
          <p:txBody>
            <a:bodyPr/>
            <a:lstStyle/>
            <a:p>
              <a:pPr algn="ctr"/>
              <a:r>
                <a:rPr lang="en-US" altLang="ko-KR" sz="1400">
                  <a:latin typeface="Arial Narrow" pitchFamily="34" charset="0"/>
                  <a:cs typeface="Times New Roman" pitchFamily="18" charset="0"/>
                </a:rPr>
                <a:t>CD/ATM</a:t>
              </a:r>
            </a:p>
          </p:txBody>
        </p:sp>
        <p:grpSp>
          <p:nvGrpSpPr>
            <p:cNvPr id="780892" name="Group 604"/>
            <p:cNvGrpSpPr>
              <a:grpSpLocks/>
            </p:cNvGrpSpPr>
            <p:nvPr/>
          </p:nvGrpSpPr>
          <p:grpSpPr bwMode="auto">
            <a:xfrm>
              <a:off x="3604" y="2840"/>
              <a:ext cx="818" cy="698"/>
              <a:chOff x="3651" y="2976"/>
              <a:chExt cx="725" cy="619"/>
            </a:xfrm>
          </p:grpSpPr>
          <p:pic>
            <p:nvPicPr>
              <p:cNvPr id="780887" name="Picture 599" descr="결제2"/>
              <p:cNvPicPr>
                <a:picLocks noChangeAspect="1" noChangeArrowheads="1"/>
              </p:cNvPicPr>
              <p:nvPr/>
            </p:nvPicPr>
            <p:blipFill>
              <a:blip r:embed="rId10" cstate="print"/>
              <a:srcRect/>
              <a:stretch>
                <a:fillRect/>
              </a:stretch>
            </p:blipFill>
            <p:spPr bwMode="auto">
              <a:xfrm>
                <a:off x="3651" y="2976"/>
                <a:ext cx="725" cy="619"/>
              </a:xfrm>
              <a:prstGeom prst="rect">
                <a:avLst/>
              </a:prstGeom>
              <a:noFill/>
            </p:spPr>
          </p:pic>
          <p:pic>
            <p:nvPicPr>
              <p:cNvPr id="780889" name="Picture 601"/>
              <p:cNvPicPr>
                <a:picLocks noChangeAspect="1" noChangeArrowheads="1"/>
              </p:cNvPicPr>
              <p:nvPr/>
            </p:nvPicPr>
            <p:blipFill>
              <a:blip r:embed="rId11" cstate="print"/>
              <a:srcRect/>
              <a:stretch>
                <a:fillRect/>
              </a:stretch>
            </p:blipFill>
            <p:spPr bwMode="auto">
              <a:xfrm>
                <a:off x="3651" y="2976"/>
                <a:ext cx="210" cy="201"/>
              </a:xfrm>
              <a:prstGeom prst="rect">
                <a:avLst/>
              </a:prstGeom>
              <a:noFill/>
              <a:ln w="9525">
                <a:noFill/>
                <a:miter lim="800000"/>
                <a:headEnd/>
                <a:tailEnd/>
              </a:ln>
              <a:effectLst/>
            </p:spPr>
          </p:pic>
        </p:grpSp>
        <p:sp>
          <p:nvSpPr>
            <p:cNvPr id="780890" name="Rectangle 602"/>
            <p:cNvSpPr>
              <a:spLocks noChangeArrowheads="1"/>
            </p:cNvSpPr>
            <p:nvPr/>
          </p:nvSpPr>
          <p:spPr bwMode="auto">
            <a:xfrm>
              <a:off x="3096" y="3395"/>
              <a:ext cx="578" cy="177"/>
            </a:xfrm>
            <a:prstGeom prst="rect">
              <a:avLst/>
            </a:prstGeom>
            <a:noFill/>
            <a:ln w="9525" algn="ctr">
              <a:noFill/>
              <a:miter lim="800000"/>
              <a:headEnd/>
              <a:tailEnd type="none" w="sm" len="med"/>
            </a:ln>
            <a:effectLst/>
          </p:spPr>
          <p:txBody>
            <a:bodyPr/>
            <a:lstStyle/>
            <a:p>
              <a:pPr algn="ctr"/>
              <a:r>
                <a:rPr lang="en-US" altLang="ko-KR" sz="1400">
                  <a:latin typeface="Arial Narrow" pitchFamily="34" charset="0"/>
                  <a:cs typeface="Times New Roman" pitchFamily="18" charset="0"/>
                </a:rPr>
                <a:t>Dongle</a:t>
              </a:r>
            </a:p>
          </p:txBody>
        </p:sp>
        <p:sp>
          <p:nvSpPr>
            <p:cNvPr id="780891" name="Text Box 603"/>
            <p:cNvSpPr txBox="1">
              <a:spLocks noChangeArrowheads="1"/>
            </p:cNvSpPr>
            <p:nvPr/>
          </p:nvSpPr>
          <p:spPr bwMode="auto">
            <a:xfrm>
              <a:off x="2650" y="3385"/>
              <a:ext cx="588" cy="177"/>
            </a:xfrm>
            <a:prstGeom prst="rect">
              <a:avLst/>
            </a:prstGeom>
            <a:noFill/>
            <a:ln w="9525">
              <a:noFill/>
              <a:miter lim="800000"/>
              <a:headEnd/>
              <a:tailEnd/>
            </a:ln>
          </p:spPr>
          <p:txBody>
            <a:bodyPr/>
            <a:lstStyle/>
            <a:p>
              <a:pPr algn="ctr"/>
              <a:r>
                <a:rPr lang="en-US" altLang="ko-KR" sz="1400">
                  <a:latin typeface="Arial Narrow" pitchFamily="34" charset="0"/>
                  <a:cs typeface="Times New Roman" pitchFamily="18" charset="0"/>
                </a:rPr>
                <a:t>RF </a:t>
              </a:r>
            </a:p>
          </p:txBody>
        </p:sp>
        <p:sp>
          <p:nvSpPr>
            <p:cNvPr id="780893" name="Rectangle 605"/>
            <p:cNvSpPr>
              <a:spLocks noChangeArrowheads="1"/>
            </p:cNvSpPr>
            <p:nvPr/>
          </p:nvSpPr>
          <p:spPr bwMode="auto">
            <a:xfrm>
              <a:off x="3923" y="1263"/>
              <a:ext cx="828" cy="177"/>
            </a:xfrm>
            <a:prstGeom prst="rect">
              <a:avLst/>
            </a:prstGeom>
            <a:noFill/>
            <a:ln w="9525">
              <a:noFill/>
              <a:miter lim="800000"/>
              <a:headEnd/>
              <a:tailEnd type="none" w="sm" len="med"/>
            </a:ln>
          </p:spPr>
          <p:txBody>
            <a:bodyPr/>
            <a:lstStyle/>
            <a:p>
              <a:pPr>
                <a:lnSpc>
                  <a:spcPct val="80000"/>
                </a:lnSpc>
              </a:pPr>
              <a:r>
                <a:rPr lang="en-US" altLang="ko-KR" sz="1200">
                  <a:latin typeface="Arial Narrow" pitchFamily="34" charset="0"/>
                  <a:cs typeface="Times New Roman" pitchFamily="18" charset="0"/>
                </a:rPr>
                <a:t>Internet Banking</a:t>
              </a:r>
            </a:p>
            <a:p>
              <a:pPr>
                <a:lnSpc>
                  <a:spcPct val="80000"/>
                </a:lnSpc>
              </a:pPr>
              <a:r>
                <a:rPr lang="en-US" altLang="ko-KR" sz="1200">
                  <a:latin typeface="Arial Narrow" pitchFamily="34" charset="0"/>
                  <a:cs typeface="Times New Roman" pitchFamily="18" charset="0"/>
                </a:rPr>
                <a:t>Server</a:t>
              </a:r>
            </a:p>
          </p:txBody>
        </p:sp>
        <p:sp>
          <p:nvSpPr>
            <p:cNvPr id="780894" name="Rectangle 606"/>
            <p:cNvSpPr>
              <a:spLocks noChangeArrowheads="1"/>
            </p:cNvSpPr>
            <p:nvPr/>
          </p:nvSpPr>
          <p:spPr bwMode="auto">
            <a:xfrm>
              <a:off x="3606" y="1872"/>
              <a:ext cx="392" cy="248"/>
            </a:xfrm>
            <a:prstGeom prst="rect">
              <a:avLst/>
            </a:prstGeom>
            <a:noFill/>
            <a:ln w="9525">
              <a:noFill/>
              <a:miter lim="800000"/>
              <a:headEnd/>
              <a:tailEnd type="none" w="sm" len="med"/>
            </a:ln>
          </p:spPr>
          <p:txBody>
            <a:bodyPr/>
            <a:lstStyle/>
            <a:p>
              <a:pPr algn="r">
                <a:lnSpc>
                  <a:spcPct val="70000"/>
                </a:lnSpc>
              </a:pPr>
              <a:r>
                <a:rPr lang="en-US" altLang="ko-KR" sz="1200">
                  <a:latin typeface="Arial Narrow" pitchFamily="34" charset="0"/>
                  <a:cs typeface="Times New Roman" pitchFamily="18" charset="0"/>
                </a:rPr>
                <a:t>Host Server</a:t>
              </a:r>
            </a:p>
          </p:txBody>
        </p:sp>
        <p:sp>
          <p:nvSpPr>
            <p:cNvPr id="780895" name="Rectangle 607"/>
            <p:cNvSpPr>
              <a:spLocks noChangeArrowheads="1"/>
            </p:cNvSpPr>
            <p:nvPr/>
          </p:nvSpPr>
          <p:spPr bwMode="auto">
            <a:xfrm>
              <a:off x="3273" y="1539"/>
              <a:ext cx="518" cy="177"/>
            </a:xfrm>
            <a:prstGeom prst="rect">
              <a:avLst/>
            </a:prstGeom>
            <a:noFill/>
            <a:ln w="9525">
              <a:noFill/>
              <a:miter lim="800000"/>
              <a:headEnd/>
              <a:tailEnd type="none" w="sm" len="med"/>
            </a:ln>
          </p:spPr>
          <p:txBody>
            <a:bodyPr/>
            <a:lstStyle/>
            <a:p>
              <a:pPr algn="ctr">
                <a:lnSpc>
                  <a:spcPct val="80000"/>
                </a:lnSpc>
              </a:pPr>
              <a:r>
                <a:rPr lang="en-US" altLang="ko-KR" sz="1200">
                  <a:latin typeface="Arial Narrow" pitchFamily="34" charset="0"/>
                  <a:cs typeface="Times New Roman" pitchFamily="18" charset="0"/>
                </a:rPr>
                <a:t>Mobile</a:t>
              </a:r>
            </a:p>
            <a:p>
              <a:pPr algn="ctr">
                <a:lnSpc>
                  <a:spcPct val="80000"/>
                </a:lnSpc>
              </a:pPr>
              <a:r>
                <a:rPr lang="en-US" altLang="ko-KR" sz="1200">
                  <a:latin typeface="Arial Narrow" pitchFamily="34" charset="0"/>
                  <a:cs typeface="Times New Roman" pitchFamily="18" charset="0"/>
                </a:rPr>
                <a:t>Servers</a:t>
              </a:r>
            </a:p>
          </p:txBody>
        </p:sp>
        <p:sp>
          <p:nvSpPr>
            <p:cNvPr id="780897" name="Line 609"/>
            <p:cNvSpPr>
              <a:spLocks noChangeShapeType="1"/>
            </p:cNvSpPr>
            <p:nvPr/>
          </p:nvSpPr>
          <p:spPr bwMode="auto">
            <a:xfrm flipH="1">
              <a:off x="2608" y="1467"/>
              <a:ext cx="635" cy="2"/>
            </a:xfrm>
            <a:prstGeom prst="line">
              <a:avLst/>
            </a:prstGeom>
            <a:noFill/>
            <a:ln w="57150">
              <a:solidFill>
                <a:srgbClr val="003399"/>
              </a:solidFill>
              <a:prstDash val="sysDot"/>
              <a:round/>
              <a:headEnd type="triangle" w="med" len="med"/>
              <a:tailEnd type="triangle" w="med" len="med"/>
            </a:ln>
            <a:effectLst/>
          </p:spPr>
          <p:txBody>
            <a:bodyPr lIns="18000" tIns="0" rIns="18000" bIns="0">
              <a:spAutoFit/>
            </a:bodyPr>
            <a:lstStyle/>
            <a:p>
              <a:endParaRPr lang="en-US"/>
            </a:p>
          </p:txBody>
        </p:sp>
        <p:sp>
          <p:nvSpPr>
            <p:cNvPr id="780898" name="Line 610"/>
            <p:cNvSpPr>
              <a:spLocks noChangeShapeType="1"/>
            </p:cNvSpPr>
            <p:nvPr/>
          </p:nvSpPr>
          <p:spPr bwMode="auto">
            <a:xfrm>
              <a:off x="3686" y="1344"/>
              <a:ext cx="237" cy="0"/>
            </a:xfrm>
            <a:prstGeom prst="line">
              <a:avLst/>
            </a:prstGeom>
            <a:noFill/>
            <a:ln w="38100">
              <a:solidFill>
                <a:srgbClr val="FF3300"/>
              </a:solidFill>
              <a:round/>
              <a:headEnd type="triangle" w="med" len="med"/>
              <a:tailEnd type="triangle" w="med" len="med"/>
            </a:ln>
            <a:effectLst/>
          </p:spPr>
          <p:txBody>
            <a:bodyPr/>
            <a:lstStyle/>
            <a:p>
              <a:endParaRPr lang="en-US"/>
            </a:p>
          </p:txBody>
        </p:sp>
        <p:sp>
          <p:nvSpPr>
            <p:cNvPr id="780899" name="Line 611"/>
            <p:cNvSpPr>
              <a:spLocks noChangeShapeType="1"/>
            </p:cNvSpPr>
            <p:nvPr/>
          </p:nvSpPr>
          <p:spPr bwMode="auto">
            <a:xfrm>
              <a:off x="4105" y="1480"/>
              <a:ext cx="0" cy="182"/>
            </a:xfrm>
            <a:prstGeom prst="line">
              <a:avLst/>
            </a:prstGeom>
            <a:noFill/>
            <a:ln w="38100">
              <a:solidFill>
                <a:srgbClr val="FF3300"/>
              </a:solidFill>
              <a:round/>
              <a:headEnd type="triangle" w="med" len="med"/>
              <a:tailEnd type="triangle" w="med" len="med"/>
            </a:ln>
            <a:effectLst/>
          </p:spPr>
          <p:txBody>
            <a:bodyPr/>
            <a:lstStyle/>
            <a:p>
              <a:endParaRPr lang="en-US"/>
            </a:p>
          </p:txBody>
        </p:sp>
        <p:sp>
          <p:nvSpPr>
            <p:cNvPr id="780900" name="Line 612"/>
            <p:cNvSpPr>
              <a:spLocks noChangeShapeType="1"/>
            </p:cNvSpPr>
            <p:nvPr/>
          </p:nvSpPr>
          <p:spPr bwMode="auto">
            <a:xfrm flipH="1">
              <a:off x="4016" y="2160"/>
              <a:ext cx="5" cy="499"/>
            </a:xfrm>
            <a:prstGeom prst="line">
              <a:avLst/>
            </a:prstGeom>
            <a:noFill/>
            <a:ln w="57150">
              <a:solidFill>
                <a:srgbClr val="FF3300"/>
              </a:solidFill>
              <a:prstDash val="sysDot"/>
              <a:round/>
              <a:headEnd type="triangle" w="med" len="med"/>
              <a:tailEnd type="triangle" w="med" len="med"/>
            </a:ln>
            <a:effectLst/>
          </p:spPr>
          <p:txBody>
            <a:bodyPr lIns="18000" tIns="0" rIns="18000" bIns="0">
              <a:spAutoFit/>
            </a:bodyPr>
            <a:lstStyle/>
            <a:p>
              <a:endParaRPr lang="en-US"/>
            </a:p>
          </p:txBody>
        </p:sp>
        <p:sp>
          <p:nvSpPr>
            <p:cNvPr id="780901" name="Text Box 613"/>
            <p:cNvSpPr txBox="1">
              <a:spLocks noChangeArrowheads="1"/>
            </p:cNvSpPr>
            <p:nvPr/>
          </p:nvSpPr>
          <p:spPr bwMode="auto">
            <a:xfrm>
              <a:off x="295" y="1238"/>
              <a:ext cx="740" cy="294"/>
            </a:xfrm>
            <a:prstGeom prst="rect">
              <a:avLst/>
            </a:prstGeom>
            <a:noFill/>
            <a:ln w="9525">
              <a:noFill/>
              <a:miter lim="800000"/>
              <a:headEnd/>
              <a:tailEnd/>
            </a:ln>
            <a:effectLst/>
          </p:spPr>
          <p:txBody>
            <a:bodyPr>
              <a:spAutoFit/>
            </a:bodyPr>
            <a:lstStyle/>
            <a:p>
              <a:pPr algn="ctr">
                <a:lnSpc>
                  <a:spcPct val="70000"/>
                </a:lnSpc>
                <a:spcBef>
                  <a:spcPct val="50000"/>
                </a:spcBef>
              </a:pPr>
              <a:r>
                <a:rPr kumimoji="0" lang="en-US" altLang="ko-KR" sz="1900">
                  <a:solidFill>
                    <a:srgbClr val="FF3300"/>
                  </a:solidFill>
                  <a:latin typeface="Arial Narrow" pitchFamily="34" charset="0"/>
                </a:rPr>
                <a:t>Mobile</a:t>
              </a:r>
            </a:p>
            <a:p>
              <a:pPr algn="ctr">
                <a:lnSpc>
                  <a:spcPct val="10000"/>
                </a:lnSpc>
                <a:spcBef>
                  <a:spcPct val="50000"/>
                </a:spcBef>
              </a:pPr>
              <a:r>
                <a:rPr kumimoji="0" lang="en-US" altLang="ko-KR" sz="1900">
                  <a:solidFill>
                    <a:srgbClr val="FF3300"/>
                  </a:solidFill>
                  <a:latin typeface="Arial Narrow" pitchFamily="34" charset="0"/>
                </a:rPr>
                <a:t>Operators</a:t>
              </a:r>
            </a:p>
          </p:txBody>
        </p:sp>
        <p:sp>
          <p:nvSpPr>
            <p:cNvPr id="780902" name="Text Box 614"/>
            <p:cNvSpPr txBox="1">
              <a:spLocks noChangeArrowheads="1"/>
            </p:cNvSpPr>
            <p:nvPr/>
          </p:nvSpPr>
          <p:spPr bwMode="auto">
            <a:xfrm>
              <a:off x="4810" y="1230"/>
              <a:ext cx="646" cy="312"/>
            </a:xfrm>
            <a:prstGeom prst="rect">
              <a:avLst/>
            </a:prstGeom>
            <a:noFill/>
            <a:ln w="9525">
              <a:noFill/>
              <a:miter lim="800000"/>
              <a:headEnd/>
              <a:tailEnd/>
            </a:ln>
            <a:effectLst/>
          </p:spPr>
          <p:txBody>
            <a:bodyPr>
              <a:spAutoFit/>
            </a:bodyPr>
            <a:lstStyle/>
            <a:p>
              <a:pPr algn="ctr">
                <a:lnSpc>
                  <a:spcPct val="70000"/>
                </a:lnSpc>
                <a:spcBef>
                  <a:spcPct val="50000"/>
                </a:spcBef>
              </a:pPr>
              <a:r>
                <a:rPr kumimoji="0" lang="en-US" altLang="ko-KR" sz="1900">
                  <a:solidFill>
                    <a:srgbClr val="FF3300"/>
                  </a:solidFill>
                  <a:latin typeface="Arial Narrow" pitchFamily="34" charset="0"/>
                </a:rPr>
                <a:t>Bank Systems</a:t>
              </a:r>
            </a:p>
          </p:txBody>
        </p:sp>
        <p:sp>
          <p:nvSpPr>
            <p:cNvPr id="780903" name="Text Box 615"/>
            <p:cNvSpPr txBox="1">
              <a:spLocks noChangeArrowheads="1"/>
            </p:cNvSpPr>
            <p:nvPr/>
          </p:nvSpPr>
          <p:spPr bwMode="auto">
            <a:xfrm>
              <a:off x="4753" y="3264"/>
              <a:ext cx="758" cy="349"/>
            </a:xfrm>
            <a:prstGeom prst="rect">
              <a:avLst/>
            </a:prstGeom>
            <a:noFill/>
            <a:ln w="9525">
              <a:noFill/>
              <a:miter lim="800000"/>
              <a:headEnd/>
              <a:tailEnd/>
            </a:ln>
            <a:effectLst/>
          </p:spPr>
          <p:txBody>
            <a:bodyPr>
              <a:spAutoFit/>
            </a:bodyPr>
            <a:lstStyle/>
            <a:p>
              <a:pPr algn="ctr">
                <a:lnSpc>
                  <a:spcPct val="90000"/>
                </a:lnSpc>
                <a:spcBef>
                  <a:spcPct val="50000"/>
                </a:spcBef>
              </a:pPr>
              <a:r>
                <a:rPr kumimoji="0" lang="en-US" altLang="ko-KR" sz="1900">
                  <a:solidFill>
                    <a:srgbClr val="FF3300"/>
                  </a:solidFill>
                  <a:latin typeface="Arial Narrow" pitchFamily="34" charset="0"/>
                </a:rPr>
                <a:t>Bank</a:t>
              </a:r>
            </a:p>
            <a:p>
              <a:pPr algn="ctr">
                <a:lnSpc>
                  <a:spcPct val="20000"/>
                </a:lnSpc>
                <a:spcBef>
                  <a:spcPct val="50000"/>
                </a:spcBef>
              </a:pPr>
              <a:r>
                <a:rPr kumimoji="0" lang="en-US" altLang="ko-KR" sz="1900">
                  <a:solidFill>
                    <a:srgbClr val="FF3300"/>
                  </a:solidFill>
                  <a:latin typeface="Arial Narrow" pitchFamily="34" charset="0"/>
                </a:rPr>
                <a:t>Channels</a:t>
              </a:r>
            </a:p>
          </p:txBody>
        </p:sp>
        <p:sp>
          <p:nvSpPr>
            <p:cNvPr id="780904" name="Rectangle 616"/>
            <p:cNvSpPr>
              <a:spLocks noChangeArrowheads="1"/>
            </p:cNvSpPr>
            <p:nvPr/>
          </p:nvSpPr>
          <p:spPr bwMode="auto">
            <a:xfrm>
              <a:off x="118" y="3254"/>
              <a:ext cx="1038" cy="262"/>
            </a:xfrm>
            <a:prstGeom prst="rect">
              <a:avLst/>
            </a:prstGeom>
            <a:noFill/>
            <a:ln w="9525">
              <a:noFill/>
              <a:miter lim="800000"/>
              <a:headEnd/>
              <a:tailEnd type="none" w="sm" len="med"/>
            </a:ln>
          </p:spPr>
          <p:txBody>
            <a:bodyPr/>
            <a:lstStyle/>
            <a:p>
              <a:pPr algn="ctr">
                <a:lnSpc>
                  <a:spcPct val="90000"/>
                </a:lnSpc>
              </a:pPr>
              <a:r>
                <a:rPr lang="en-US" altLang="ko-KR" sz="1900">
                  <a:solidFill>
                    <a:srgbClr val="FF3300"/>
                  </a:solidFill>
                  <a:latin typeface="Arial Narrow" pitchFamily="34" charset="0"/>
                  <a:cs typeface="Times New Roman" pitchFamily="18" charset="0"/>
                </a:rPr>
                <a:t>Mobile</a:t>
              </a:r>
            </a:p>
            <a:p>
              <a:pPr algn="ctr">
                <a:lnSpc>
                  <a:spcPct val="90000"/>
                </a:lnSpc>
              </a:pPr>
              <a:r>
                <a:rPr lang="en-US" altLang="ko-KR" sz="1900">
                  <a:solidFill>
                    <a:srgbClr val="FF3300"/>
                  </a:solidFill>
                  <a:latin typeface="Arial Narrow" pitchFamily="34" charset="0"/>
                  <a:cs typeface="Times New Roman" pitchFamily="18" charset="0"/>
                </a:rPr>
                <a:t>Handset</a:t>
              </a:r>
            </a:p>
            <a:p>
              <a:pPr algn="ctr">
                <a:lnSpc>
                  <a:spcPct val="90000"/>
                </a:lnSpc>
              </a:pPr>
              <a:r>
                <a:rPr lang="en-US" altLang="ko-KR" sz="1200">
                  <a:solidFill>
                    <a:srgbClr val="FF3300"/>
                  </a:solidFill>
                  <a:latin typeface="Arial Narrow" pitchFamily="34" charset="0"/>
                  <a:cs typeface="Times New Roman" pitchFamily="18" charset="0"/>
                </a:rPr>
                <a:t>(IC chip / USIM embedded )</a:t>
              </a:r>
            </a:p>
          </p:txBody>
        </p:sp>
      </p:grpSp>
      <p:sp>
        <p:nvSpPr>
          <p:cNvPr id="780906" name="Rectangle 618"/>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7F2F0B6A-A8E5-430E-9F54-1C4364C8F93C}" type="slidenum">
              <a:rPr lang="en-US" altLang="ko-KR" sz="1200" i="1">
                <a:solidFill>
                  <a:srgbClr val="4D4D4D"/>
                </a:solidFill>
                <a:latin typeface="Times New Roman" pitchFamily="18" charset="0"/>
              </a:rPr>
              <a:pPr algn="r"/>
              <a:t>16</a:t>
            </a:fld>
            <a:endParaRPr lang="en-US" altLang="ko-KR" sz="1200" i="1">
              <a:solidFill>
                <a:srgbClr val="4D4D4D"/>
              </a:solidFill>
              <a:latin typeface="Times New Roman" pitchFamily="18" charset="0"/>
            </a:endParaRPr>
          </a:p>
        </p:txBody>
      </p:sp>
      <p:pic>
        <p:nvPicPr>
          <p:cNvPr id="780910" name="Picture 622"/>
          <p:cNvPicPr>
            <a:picLocks noChangeAspect="1" noChangeArrowheads="1"/>
          </p:cNvPicPr>
          <p:nvPr/>
        </p:nvPicPr>
        <p:blipFill>
          <a:blip r:embed="rId12" cstate="print"/>
          <a:srcRect/>
          <a:stretch>
            <a:fillRect/>
          </a:stretch>
        </p:blipFill>
        <p:spPr bwMode="auto">
          <a:xfrm>
            <a:off x="2405063" y="0"/>
            <a:ext cx="4333875" cy="596900"/>
          </a:xfrm>
          <a:prstGeom prst="rect">
            <a:avLst/>
          </a:prstGeom>
          <a:noFill/>
          <a:ln w="9525">
            <a:noFill/>
            <a:miter lim="800000"/>
            <a:headEnd/>
            <a:tailEnd/>
          </a:ln>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780908"/>
                                        </p:tgtEl>
                                        <p:attrNameLst>
                                          <p:attrName>style.visibility</p:attrName>
                                        </p:attrNameLst>
                                      </p:cBhvr>
                                      <p:to>
                                        <p:strVal val="visible"/>
                                      </p:to>
                                    </p:set>
                                    <p:animEffect transition="in" filter="wheel(4)">
                                      <p:cBhvr>
                                        <p:cTn id="7" dur="500"/>
                                        <p:tgtEl>
                                          <p:spTgt spid="780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7221" name="Picture 5" descr="2008-0324-42"/>
          <p:cNvPicPr>
            <a:picLocks noChangeAspect="1" noChangeArrowheads="1"/>
          </p:cNvPicPr>
          <p:nvPr/>
        </p:nvPicPr>
        <p:blipFill>
          <a:blip r:embed="rId3" cstate="print"/>
          <a:srcRect l="6488" r="6520"/>
          <a:stretch>
            <a:fillRect/>
          </a:stretch>
        </p:blipFill>
        <p:spPr bwMode="auto">
          <a:xfrm>
            <a:off x="250825" y="993775"/>
            <a:ext cx="8642350" cy="5835650"/>
          </a:xfrm>
          <a:prstGeom prst="rect">
            <a:avLst/>
          </a:prstGeom>
          <a:noFill/>
        </p:spPr>
      </p:pic>
      <p:grpSp>
        <p:nvGrpSpPr>
          <p:cNvPr id="777267" name="Group 51"/>
          <p:cNvGrpSpPr>
            <a:grpSpLocks/>
          </p:cNvGrpSpPr>
          <p:nvPr/>
        </p:nvGrpSpPr>
        <p:grpSpPr bwMode="auto">
          <a:xfrm>
            <a:off x="468313" y="1204913"/>
            <a:ext cx="8432800" cy="2519362"/>
            <a:chOff x="295" y="759"/>
            <a:chExt cx="5312" cy="1587"/>
          </a:xfrm>
        </p:grpSpPr>
        <p:sp>
          <p:nvSpPr>
            <p:cNvPr id="777231" name="Text Box 15"/>
            <p:cNvSpPr txBox="1">
              <a:spLocks noChangeArrowheads="1"/>
            </p:cNvSpPr>
            <p:nvPr/>
          </p:nvSpPr>
          <p:spPr bwMode="auto">
            <a:xfrm>
              <a:off x="1267" y="2079"/>
              <a:ext cx="1100" cy="246"/>
            </a:xfrm>
            <a:prstGeom prst="rect">
              <a:avLst/>
            </a:prstGeom>
            <a:noFill/>
            <a:ln w="12700">
              <a:noFill/>
              <a:miter lim="800000"/>
              <a:headEnd type="none" w="sm" len="sm"/>
              <a:tailEnd type="none" w="sm" len="sm"/>
            </a:ln>
            <a:effectLst/>
          </p:spPr>
          <p:txBody>
            <a:bodyPr>
              <a:spAutoFit/>
            </a:bodyPr>
            <a:lstStyle/>
            <a:p>
              <a:pPr algn="ctr" eaLnBrk="0" latinLnBrk="0" hangingPunct="0">
                <a:lnSpc>
                  <a:spcPct val="70000"/>
                </a:lnSpc>
              </a:pPr>
              <a:r>
                <a:rPr kumimoji="0" lang="en-US" altLang="ko-KR" sz="1400">
                  <a:solidFill>
                    <a:srgbClr val="CC0066"/>
                  </a:solidFill>
                  <a:latin typeface="Arial Narrow" pitchFamily="34" charset="0"/>
                  <a:ea typeface="산돌고딕B" pitchFamily="18" charset="-127"/>
                </a:rPr>
                <a:t>Click “Bank Service” </a:t>
              </a:r>
            </a:p>
            <a:p>
              <a:pPr algn="ctr" eaLnBrk="0" latinLnBrk="0" hangingPunct="0">
                <a:lnSpc>
                  <a:spcPct val="70000"/>
                </a:lnSpc>
              </a:pPr>
              <a:r>
                <a:rPr kumimoji="0" lang="en-US" altLang="ko-KR" sz="1400">
                  <a:solidFill>
                    <a:srgbClr val="CC0066"/>
                  </a:solidFill>
                  <a:latin typeface="Arial Narrow" pitchFamily="34" charset="0"/>
                  <a:ea typeface="산돌고딕B" pitchFamily="18" charset="-127"/>
                </a:rPr>
                <a:t>from menu</a:t>
              </a:r>
            </a:p>
          </p:txBody>
        </p:sp>
        <p:sp>
          <p:nvSpPr>
            <p:cNvPr id="777232" name="Text Box 16"/>
            <p:cNvSpPr txBox="1">
              <a:spLocks noChangeArrowheads="1"/>
            </p:cNvSpPr>
            <p:nvPr/>
          </p:nvSpPr>
          <p:spPr bwMode="auto">
            <a:xfrm>
              <a:off x="2414" y="2094"/>
              <a:ext cx="982" cy="192"/>
            </a:xfrm>
            <a:prstGeom prst="rect">
              <a:avLst/>
            </a:prstGeom>
            <a:noFill/>
            <a:ln w="12700">
              <a:noFill/>
              <a:miter lim="800000"/>
              <a:headEnd type="none" w="sm" len="sm"/>
              <a:tailEnd type="none" w="sm" len="sm"/>
            </a:ln>
            <a:effectLst/>
          </p:spPr>
          <p:txBody>
            <a:bodyPr>
              <a:spAutoFit/>
            </a:bodyPr>
            <a:lstStyle/>
            <a:p>
              <a:pPr algn="ctr" eaLnBrk="0" latinLnBrk="0" hangingPunct="0"/>
              <a:r>
                <a:rPr kumimoji="0" lang="en-US" altLang="ko-KR" sz="1400">
                  <a:solidFill>
                    <a:srgbClr val="CC0066"/>
                  </a:solidFill>
                  <a:latin typeface="Arial Narrow" pitchFamily="34" charset="0"/>
                  <a:ea typeface="산돌고딕B" pitchFamily="18" charset="-127"/>
                </a:rPr>
                <a:t>Balance check</a:t>
              </a:r>
            </a:p>
          </p:txBody>
        </p:sp>
        <p:sp>
          <p:nvSpPr>
            <p:cNvPr id="777233" name="Text Box 17"/>
            <p:cNvSpPr txBox="1">
              <a:spLocks noChangeArrowheads="1"/>
            </p:cNvSpPr>
            <p:nvPr/>
          </p:nvSpPr>
          <p:spPr bwMode="auto">
            <a:xfrm>
              <a:off x="3486" y="2093"/>
              <a:ext cx="982" cy="192"/>
            </a:xfrm>
            <a:prstGeom prst="rect">
              <a:avLst/>
            </a:prstGeom>
            <a:noFill/>
            <a:ln w="12700">
              <a:noFill/>
              <a:miter lim="800000"/>
              <a:headEnd type="none" w="sm" len="sm"/>
              <a:tailEnd type="none" w="sm" len="sm"/>
            </a:ln>
            <a:effectLst/>
          </p:spPr>
          <p:txBody>
            <a:bodyPr>
              <a:spAutoFit/>
            </a:bodyPr>
            <a:lstStyle/>
            <a:p>
              <a:pPr algn="ctr" eaLnBrk="0" latinLnBrk="0" hangingPunct="0"/>
              <a:r>
                <a:rPr kumimoji="0" lang="en-US" altLang="ko-KR" sz="1400">
                  <a:solidFill>
                    <a:srgbClr val="CC0066"/>
                  </a:solidFill>
                  <a:latin typeface="Arial Narrow" pitchFamily="34" charset="0"/>
                  <a:ea typeface="산돌고딕B" pitchFamily="18" charset="-127"/>
                </a:rPr>
                <a:t>Money transfer</a:t>
              </a:r>
            </a:p>
          </p:txBody>
        </p:sp>
        <p:sp>
          <p:nvSpPr>
            <p:cNvPr id="777234" name="Text Box 18"/>
            <p:cNvSpPr txBox="1">
              <a:spLocks noChangeArrowheads="1"/>
            </p:cNvSpPr>
            <p:nvPr/>
          </p:nvSpPr>
          <p:spPr bwMode="auto">
            <a:xfrm>
              <a:off x="4415" y="2093"/>
              <a:ext cx="1192" cy="192"/>
            </a:xfrm>
            <a:prstGeom prst="rect">
              <a:avLst/>
            </a:prstGeom>
            <a:noFill/>
            <a:ln w="12700">
              <a:noFill/>
              <a:miter lim="800000"/>
              <a:headEnd type="none" w="sm" len="sm"/>
              <a:tailEnd type="none" w="sm" len="sm"/>
            </a:ln>
            <a:effectLst/>
          </p:spPr>
          <p:txBody>
            <a:bodyPr>
              <a:spAutoFit/>
            </a:bodyPr>
            <a:lstStyle/>
            <a:p>
              <a:pPr algn="ctr" eaLnBrk="0" latinLnBrk="0" hangingPunct="0"/>
              <a:r>
                <a:rPr kumimoji="0" lang="en-US" altLang="ko-KR" sz="1400">
                  <a:solidFill>
                    <a:srgbClr val="CC0066"/>
                  </a:solidFill>
                  <a:latin typeface="Arial Narrow" pitchFamily="34" charset="0"/>
                  <a:ea typeface="산돌고딕B" pitchFamily="18" charset="-127"/>
                </a:rPr>
                <a:t>Transfer completed</a:t>
              </a:r>
            </a:p>
          </p:txBody>
        </p:sp>
        <p:grpSp>
          <p:nvGrpSpPr>
            <p:cNvPr id="777237" name="Group 21"/>
            <p:cNvGrpSpPr>
              <a:grpSpLocks/>
            </p:cNvGrpSpPr>
            <p:nvPr/>
          </p:nvGrpSpPr>
          <p:grpSpPr bwMode="auto">
            <a:xfrm>
              <a:off x="1383" y="935"/>
              <a:ext cx="920" cy="1178"/>
              <a:chOff x="1383" y="935"/>
              <a:chExt cx="920" cy="1178"/>
            </a:xfrm>
          </p:grpSpPr>
          <p:pic>
            <p:nvPicPr>
              <p:cNvPr id="777224" name="Picture 8" descr="2008-0324-35"/>
              <p:cNvPicPr>
                <a:picLocks noChangeAspect="1" noChangeArrowheads="1"/>
              </p:cNvPicPr>
              <p:nvPr/>
            </p:nvPicPr>
            <p:blipFill>
              <a:blip r:embed="rId4" cstate="print"/>
              <a:srcRect l="23817" t="19156" r="57300" b="48599"/>
              <a:stretch>
                <a:fillRect/>
              </a:stretch>
            </p:blipFill>
            <p:spPr bwMode="auto">
              <a:xfrm>
                <a:off x="1383" y="935"/>
                <a:ext cx="920" cy="1178"/>
              </a:xfrm>
              <a:prstGeom prst="rect">
                <a:avLst/>
              </a:prstGeom>
              <a:noFill/>
            </p:spPr>
          </p:pic>
          <p:sp>
            <p:nvSpPr>
              <p:cNvPr id="777236" name="Rectangle 20"/>
              <p:cNvSpPr>
                <a:spLocks noChangeArrowheads="1"/>
              </p:cNvSpPr>
              <p:nvPr/>
            </p:nvSpPr>
            <p:spPr bwMode="auto">
              <a:xfrm>
                <a:off x="1671" y="1979"/>
                <a:ext cx="272" cy="45"/>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grpSp>
          <p:nvGrpSpPr>
            <p:cNvPr id="777238" name="Group 22"/>
            <p:cNvGrpSpPr>
              <a:grpSpLocks/>
            </p:cNvGrpSpPr>
            <p:nvPr/>
          </p:nvGrpSpPr>
          <p:grpSpPr bwMode="auto">
            <a:xfrm>
              <a:off x="2441" y="935"/>
              <a:ext cx="920" cy="1178"/>
              <a:chOff x="1383" y="935"/>
              <a:chExt cx="920" cy="1178"/>
            </a:xfrm>
          </p:grpSpPr>
          <p:pic>
            <p:nvPicPr>
              <p:cNvPr id="777239" name="Picture 23" descr="2008-0324-35"/>
              <p:cNvPicPr>
                <a:picLocks noChangeAspect="1" noChangeArrowheads="1"/>
              </p:cNvPicPr>
              <p:nvPr/>
            </p:nvPicPr>
            <p:blipFill>
              <a:blip r:embed="rId4" cstate="print"/>
              <a:srcRect l="23817" t="19156" r="57300" b="48599"/>
              <a:stretch>
                <a:fillRect/>
              </a:stretch>
            </p:blipFill>
            <p:spPr bwMode="auto">
              <a:xfrm>
                <a:off x="1383" y="935"/>
                <a:ext cx="920" cy="1178"/>
              </a:xfrm>
              <a:prstGeom prst="rect">
                <a:avLst/>
              </a:prstGeom>
              <a:noFill/>
            </p:spPr>
          </p:pic>
          <p:sp>
            <p:nvSpPr>
              <p:cNvPr id="777240" name="Rectangle 24"/>
              <p:cNvSpPr>
                <a:spLocks noChangeArrowheads="1"/>
              </p:cNvSpPr>
              <p:nvPr/>
            </p:nvSpPr>
            <p:spPr bwMode="auto">
              <a:xfrm>
                <a:off x="1671" y="1979"/>
                <a:ext cx="272" cy="45"/>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grpSp>
          <p:nvGrpSpPr>
            <p:cNvPr id="777241" name="Group 25"/>
            <p:cNvGrpSpPr>
              <a:grpSpLocks/>
            </p:cNvGrpSpPr>
            <p:nvPr/>
          </p:nvGrpSpPr>
          <p:grpSpPr bwMode="auto">
            <a:xfrm>
              <a:off x="3499" y="935"/>
              <a:ext cx="920" cy="1178"/>
              <a:chOff x="1383" y="935"/>
              <a:chExt cx="920" cy="1178"/>
            </a:xfrm>
          </p:grpSpPr>
          <p:pic>
            <p:nvPicPr>
              <p:cNvPr id="777242" name="Picture 26" descr="2008-0324-35"/>
              <p:cNvPicPr>
                <a:picLocks noChangeAspect="1" noChangeArrowheads="1"/>
              </p:cNvPicPr>
              <p:nvPr/>
            </p:nvPicPr>
            <p:blipFill>
              <a:blip r:embed="rId4" cstate="print"/>
              <a:srcRect l="23817" t="19156" r="57300" b="48599"/>
              <a:stretch>
                <a:fillRect/>
              </a:stretch>
            </p:blipFill>
            <p:spPr bwMode="auto">
              <a:xfrm>
                <a:off x="1383" y="935"/>
                <a:ext cx="920" cy="1178"/>
              </a:xfrm>
              <a:prstGeom prst="rect">
                <a:avLst/>
              </a:prstGeom>
              <a:noFill/>
            </p:spPr>
          </p:pic>
          <p:sp>
            <p:nvSpPr>
              <p:cNvPr id="777243" name="Rectangle 27"/>
              <p:cNvSpPr>
                <a:spLocks noChangeArrowheads="1"/>
              </p:cNvSpPr>
              <p:nvPr/>
            </p:nvSpPr>
            <p:spPr bwMode="auto">
              <a:xfrm>
                <a:off x="1671" y="1979"/>
                <a:ext cx="272" cy="45"/>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grpSp>
          <p:nvGrpSpPr>
            <p:cNvPr id="777244" name="Group 28"/>
            <p:cNvGrpSpPr>
              <a:grpSpLocks/>
            </p:cNvGrpSpPr>
            <p:nvPr/>
          </p:nvGrpSpPr>
          <p:grpSpPr bwMode="auto">
            <a:xfrm>
              <a:off x="4558" y="935"/>
              <a:ext cx="920" cy="1178"/>
              <a:chOff x="1383" y="935"/>
              <a:chExt cx="920" cy="1178"/>
            </a:xfrm>
          </p:grpSpPr>
          <p:pic>
            <p:nvPicPr>
              <p:cNvPr id="777245" name="Picture 29" descr="2008-0324-35"/>
              <p:cNvPicPr>
                <a:picLocks noChangeAspect="1" noChangeArrowheads="1"/>
              </p:cNvPicPr>
              <p:nvPr/>
            </p:nvPicPr>
            <p:blipFill>
              <a:blip r:embed="rId4" cstate="print"/>
              <a:srcRect l="23817" t="19156" r="57300" b="48599"/>
              <a:stretch>
                <a:fillRect/>
              </a:stretch>
            </p:blipFill>
            <p:spPr bwMode="auto">
              <a:xfrm>
                <a:off x="1383" y="935"/>
                <a:ext cx="920" cy="1178"/>
              </a:xfrm>
              <a:prstGeom prst="rect">
                <a:avLst/>
              </a:prstGeom>
              <a:noFill/>
            </p:spPr>
          </p:pic>
          <p:sp>
            <p:nvSpPr>
              <p:cNvPr id="777246" name="Rectangle 30"/>
              <p:cNvSpPr>
                <a:spLocks noChangeArrowheads="1"/>
              </p:cNvSpPr>
              <p:nvPr/>
            </p:nvSpPr>
            <p:spPr bwMode="auto">
              <a:xfrm>
                <a:off x="1671" y="1979"/>
                <a:ext cx="272" cy="45"/>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pic>
          <p:nvPicPr>
            <p:cNvPr id="777248" name="Picture 32" descr="2008-0324-43"/>
            <p:cNvPicPr>
              <a:picLocks noChangeAspect="1" noChangeArrowheads="1"/>
            </p:cNvPicPr>
            <p:nvPr/>
          </p:nvPicPr>
          <p:blipFill>
            <a:blip r:embed="rId5" cstate="print"/>
            <a:srcRect l="5121" t="17453" r="5121" b="45810"/>
            <a:stretch>
              <a:fillRect/>
            </a:stretch>
          </p:blipFill>
          <p:spPr bwMode="auto">
            <a:xfrm>
              <a:off x="295" y="759"/>
              <a:ext cx="5170" cy="1587"/>
            </a:xfrm>
            <a:prstGeom prst="rect">
              <a:avLst/>
            </a:prstGeom>
            <a:noFill/>
          </p:spPr>
        </p:pic>
        <p:pic>
          <p:nvPicPr>
            <p:cNvPr id="777223" name="Picture 7"/>
            <p:cNvPicPr>
              <a:picLocks noChangeAspect="1" noChangeArrowheads="1"/>
            </p:cNvPicPr>
            <p:nvPr/>
          </p:nvPicPr>
          <p:blipFill>
            <a:blip r:embed="rId6" cstate="print"/>
            <a:srcRect/>
            <a:stretch>
              <a:fillRect/>
            </a:stretch>
          </p:blipFill>
          <p:spPr bwMode="auto">
            <a:xfrm>
              <a:off x="1152" y="1446"/>
              <a:ext cx="248" cy="170"/>
            </a:xfrm>
            <a:prstGeom prst="rect">
              <a:avLst/>
            </a:prstGeom>
            <a:noFill/>
            <a:ln w="9525">
              <a:noFill/>
              <a:miter lim="800000"/>
              <a:headEnd/>
              <a:tailEnd/>
            </a:ln>
            <a:effectLst/>
          </p:spPr>
        </p:pic>
        <p:pic>
          <p:nvPicPr>
            <p:cNvPr id="777228" name="Picture 12"/>
            <p:cNvPicPr>
              <a:picLocks noChangeAspect="1" noChangeArrowheads="1"/>
            </p:cNvPicPr>
            <p:nvPr/>
          </p:nvPicPr>
          <p:blipFill>
            <a:blip r:embed="rId6" cstate="print"/>
            <a:srcRect/>
            <a:stretch>
              <a:fillRect/>
            </a:stretch>
          </p:blipFill>
          <p:spPr bwMode="auto">
            <a:xfrm>
              <a:off x="2245" y="1446"/>
              <a:ext cx="248" cy="170"/>
            </a:xfrm>
            <a:prstGeom prst="rect">
              <a:avLst/>
            </a:prstGeom>
            <a:noFill/>
            <a:ln w="9525">
              <a:noFill/>
              <a:miter lim="800000"/>
              <a:headEnd/>
              <a:tailEnd/>
            </a:ln>
            <a:effectLst/>
          </p:spPr>
        </p:pic>
        <p:pic>
          <p:nvPicPr>
            <p:cNvPr id="777229" name="Picture 13"/>
            <p:cNvPicPr>
              <a:picLocks noChangeAspect="1" noChangeArrowheads="1"/>
            </p:cNvPicPr>
            <p:nvPr/>
          </p:nvPicPr>
          <p:blipFill>
            <a:blip r:embed="rId6" cstate="print"/>
            <a:srcRect/>
            <a:stretch>
              <a:fillRect/>
            </a:stretch>
          </p:blipFill>
          <p:spPr bwMode="auto">
            <a:xfrm>
              <a:off x="3293" y="1446"/>
              <a:ext cx="248" cy="170"/>
            </a:xfrm>
            <a:prstGeom prst="rect">
              <a:avLst/>
            </a:prstGeom>
            <a:noFill/>
            <a:ln w="9525">
              <a:noFill/>
              <a:miter lim="800000"/>
              <a:headEnd/>
              <a:tailEnd/>
            </a:ln>
            <a:effectLst/>
          </p:spPr>
        </p:pic>
        <p:pic>
          <p:nvPicPr>
            <p:cNvPr id="777230" name="Picture 14"/>
            <p:cNvPicPr>
              <a:picLocks noChangeAspect="1" noChangeArrowheads="1"/>
            </p:cNvPicPr>
            <p:nvPr/>
          </p:nvPicPr>
          <p:blipFill>
            <a:blip r:embed="rId6" cstate="print"/>
            <a:srcRect/>
            <a:stretch>
              <a:fillRect/>
            </a:stretch>
          </p:blipFill>
          <p:spPr bwMode="auto">
            <a:xfrm>
              <a:off x="4352" y="1446"/>
              <a:ext cx="248" cy="170"/>
            </a:xfrm>
            <a:prstGeom prst="rect">
              <a:avLst/>
            </a:prstGeom>
            <a:noFill/>
            <a:ln w="9525">
              <a:noFill/>
              <a:miter lim="800000"/>
              <a:headEnd/>
              <a:tailEnd/>
            </a:ln>
            <a:effectLst/>
          </p:spPr>
        </p:pic>
      </p:grpSp>
      <p:grpSp>
        <p:nvGrpSpPr>
          <p:cNvPr id="777268" name="Group 52"/>
          <p:cNvGrpSpPr>
            <a:grpSpLocks/>
          </p:cNvGrpSpPr>
          <p:nvPr/>
        </p:nvGrpSpPr>
        <p:grpSpPr bwMode="auto">
          <a:xfrm>
            <a:off x="452438" y="4060825"/>
            <a:ext cx="8247062" cy="2519363"/>
            <a:chOff x="285" y="2558"/>
            <a:chExt cx="5195" cy="1587"/>
          </a:xfrm>
        </p:grpSpPr>
        <p:grpSp>
          <p:nvGrpSpPr>
            <p:cNvPr id="777250" name="Group 34"/>
            <p:cNvGrpSpPr>
              <a:grpSpLocks/>
            </p:cNvGrpSpPr>
            <p:nvPr/>
          </p:nvGrpSpPr>
          <p:grpSpPr bwMode="auto">
            <a:xfrm>
              <a:off x="1375" y="2750"/>
              <a:ext cx="920" cy="1178"/>
              <a:chOff x="1383" y="935"/>
              <a:chExt cx="920" cy="1178"/>
            </a:xfrm>
          </p:grpSpPr>
          <p:pic>
            <p:nvPicPr>
              <p:cNvPr id="777251" name="Picture 35" descr="2008-0324-35"/>
              <p:cNvPicPr>
                <a:picLocks noChangeAspect="1" noChangeArrowheads="1"/>
              </p:cNvPicPr>
              <p:nvPr/>
            </p:nvPicPr>
            <p:blipFill>
              <a:blip r:embed="rId4" cstate="print"/>
              <a:srcRect l="23817" t="19156" r="57300" b="48599"/>
              <a:stretch>
                <a:fillRect/>
              </a:stretch>
            </p:blipFill>
            <p:spPr bwMode="auto">
              <a:xfrm>
                <a:off x="1383" y="935"/>
                <a:ext cx="920" cy="1178"/>
              </a:xfrm>
              <a:prstGeom prst="rect">
                <a:avLst/>
              </a:prstGeom>
              <a:noFill/>
            </p:spPr>
          </p:pic>
          <p:sp>
            <p:nvSpPr>
              <p:cNvPr id="777252" name="Rectangle 36"/>
              <p:cNvSpPr>
                <a:spLocks noChangeArrowheads="1"/>
              </p:cNvSpPr>
              <p:nvPr/>
            </p:nvSpPr>
            <p:spPr bwMode="auto">
              <a:xfrm>
                <a:off x="1671" y="1979"/>
                <a:ext cx="272" cy="45"/>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pic>
          <p:nvPicPr>
            <p:cNvPr id="777253" name="Picture 37"/>
            <p:cNvPicPr>
              <a:picLocks noChangeAspect="1" noChangeArrowheads="1"/>
            </p:cNvPicPr>
            <p:nvPr/>
          </p:nvPicPr>
          <p:blipFill>
            <a:blip r:embed="rId6" cstate="print"/>
            <a:srcRect/>
            <a:stretch>
              <a:fillRect/>
            </a:stretch>
          </p:blipFill>
          <p:spPr bwMode="auto">
            <a:xfrm>
              <a:off x="1151" y="3252"/>
              <a:ext cx="248" cy="170"/>
            </a:xfrm>
            <a:prstGeom prst="rect">
              <a:avLst/>
            </a:prstGeom>
            <a:noFill/>
            <a:ln w="9525">
              <a:noFill/>
              <a:miter lim="800000"/>
              <a:headEnd/>
              <a:tailEnd/>
            </a:ln>
            <a:effectLst/>
          </p:spPr>
        </p:pic>
        <p:grpSp>
          <p:nvGrpSpPr>
            <p:cNvPr id="777255" name="Group 39"/>
            <p:cNvGrpSpPr>
              <a:grpSpLocks/>
            </p:cNvGrpSpPr>
            <p:nvPr/>
          </p:nvGrpSpPr>
          <p:grpSpPr bwMode="auto">
            <a:xfrm>
              <a:off x="2445" y="2750"/>
              <a:ext cx="920" cy="1178"/>
              <a:chOff x="1383" y="935"/>
              <a:chExt cx="920" cy="1178"/>
            </a:xfrm>
          </p:grpSpPr>
          <p:pic>
            <p:nvPicPr>
              <p:cNvPr id="777256" name="Picture 40" descr="2008-0324-35"/>
              <p:cNvPicPr>
                <a:picLocks noChangeAspect="1" noChangeArrowheads="1"/>
              </p:cNvPicPr>
              <p:nvPr/>
            </p:nvPicPr>
            <p:blipFill>
              <a:blip r:embed="rId4" cstate="print"/>
              <a:srcRect l="23817" t="19156" r="57300" b="48599"/>
              <a:stretch>
                <a:fillRect/>
              </a:stretch>
            </p:blipFill>
            <p:spPr bwMode="auto">
              <a:xfrm>
                <a:off x="1383" y="935"/>
                <a:ext cx="920" cy="1178"/>
              </a:xfrm>
              <a:prstGeom prst="rect">
                <a:avLst/>
              </a:prstGeom>
              <a:noFill/>
            </p:spPr>
          </p:pic>
          <p:sp>
            <p:nvSpPr>
              <p:cNvPr id="777257" name="Rectangle 41"/>
              <p:cNvSpPr>
                <a:spLocks noChangeArrowheads="1"/>
              </p:cNvSpPr>
              <p:nvPr/>
            </p:nvSpPr>
            <p:spPr bwMode="auto">
              <a:xfrm>
                <a:off x="1671" y="1979"/>
                <a:ext cx="272" cy="45"/>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pic>
          <p:nvPicPr>
            <p:cNvPr id="777258" name="Picture 42"/>
            <p:cNvPicPr>
              <a:picLocks noChangeAspect="1" noChangeArrowheads="1"/>
            </p:cNvPicPr>
            <p:nvPr/>
          </p:nvPicPr>
          <p:blipFill>
            <a:blip r:embed="rId6" cstate="print"/>
            <a:srcRect/>
            <a:stretch>
              <a:fillRect/>
            </a:stretch>
          </p:blipFill>
          <p:spPr bwMode="auto">
            <a:xfrm>
              <a:off x="2245" y="3252"/>
              <a:ext cx="248" cy="170"/>
            </a:xfrm>
            <a:prstGeom prst="rect">
              <a:avLst/>
            </a:prstGeom>
            <a:noFill/>
            <a:ln w="9525">
              <a:noFill/>
              <a:miter lim="800000"/>
              <a:headEnd/>
              <a:tailEnd/>
            </a:ln>
            <a:effectLst/>
          </p:spPr>
        </p:pic>
        <p:pic>
          <p:nvPicPr>
            <p:cNvPr id="777259" name="Picture 43"/>
            <p:cNvPicPr>
              <a:picLocks noChangeAspect="1" noChangeArrowheads="1"/>
            </p:cNvPicPr>
            <p:nvPr/>
          </p:nvPicPr>
          <p:blipFill>
            <a:blip r:embed="rId6" cstate="print"/>
            <a:srcRect/>
            <a:stretch>
              <a:fillRect/>
            </a:stretch>
          </p:blipFill>
          <p:spPr bwMode="auto">
            <a:xfrm>
              <a:off x="3293" y="3252"/>
              <a:ext cx="248" cy="170"/>
            </a:xfrm>
            <a:prstGeom prst="rect">
              <a:avLst/>
            </a:prstGeom>
            <a:noFill/>
            <a:ln w="9525">
              <a:noFill/>
              <a:miter lim="800000"/>
              <a:headEnd/>
              <a:tailEnd/>
            </a:ln>
            <a:effectLst/>
          </p:spPr>
        </p:pic>
        <p:pic>
          <p:nvPicPr>
            <p:cNvPr id="777263" name="Picture 47" descr="2008-0324-44"/>
            <p:cNvPicPr>
              <a:picLocks noChangeAspect="1" noChangeArrowheads="1"/>
            </p:cNvPicPr>
            <p:nvPr/>
          </p:nvPicPr>
          <p:blipFill>
            <a:blip r:embed="rId7" cstate="print"/>
            <a:srcRect l="24409" t="64305" r="4739" b="7338"/>
            <a:stretch>
              <a:fillRect/>
            </a:stretch>
          </p:blipFill>
          <p:spPr bwMode="auto">
            <a:xfrm>
              <a:off x="1399" y="2775"/>
              <a:ext cx="4081" cy="1225"/>
            </a:xfrm>
            <a:prstGeom prst="rect">
              <a:avLst/>
            </a:prstGeom>
            <a:noFill/>
          </p:spPr>
        </p:pic>
        <p:sp>
          <p:nvSpPr>
            <p:cNvPr id="777249" name="Text Box 33"/>
            <p:cNvSpPr txBox="1">
              <a:spLocks noChangeArrowheads="1"/>
            </p:cNvSpPr>
            <p:nvPr/>
          </p:nvSpPr>
          <p:spPr bwMode="auto">
            <a:xfrm>
              <a:off x="3789" y="3903"/>
              <a:ext cx="1540" cy="192"/>
            </a:xfrm>
            <a:prstGeom prst="rect">
              <a:avLst/>
            </a:prstGeom>
            <a:noFill/>
            <a:ln w="12700">
              <a:noFill/>
              <a:miter lim="800000"/>
              <a:headEnd type="none" w="sm" len="sm"/>
              <a:tailEnd type="none" w="sm" len="sm"/>
            </a:ln>
            <a:effectLst/>
          </p:spPr>
          <p:txBody>
            <a:bodyPr>
              <a:spAutoFit/>
            </a:bodyPr>
            <a:lstStyle/>
            <a:p>
              <a:pPr algn="ctr" eaLnBrk="0" latinLnBrk="0" hangingPunct="0"/>
              <a:r>
                <a:rPr kumimoji="0" lang="en-US" altLang="ko-KR" sz="1400">
                  <a:solidFill>
                    <a:srgbClr val="CC0066"/>
                  </a:solidFill>
                  <a:latin typeface="Arial Narrow" pitchFamily="34" charset="0"/>
                  <a:ea typeface="산돌고딕B" pitchFamily="18" charset="-127"/>
                </a:rPr>
                <a:t>Use of CD/ATM service</a:t>
              </a:r>
            </a:p>
          </p:txBody>
        </p:sp>
        <p:sp>
          <p:nvSpPr>
            <p:cNvPr id="777262" name="Text Box 46"/>
            <p:cNvSpPr txBox="1">
              <a:spLocks noChangeArrowheads="1"/>
            </p:cNvSpPr>
            <p:nvPr/>
          </p:nvSpPr>
          <p:spPr bwMode="auto">
            <a:xfrm>
              <a:off x="2562" y="3903"/>
              <a:ext cx="636" cy="192"/>
            </a:xfrm>
            <a:prstGeom prst="rect">
              <a:avLst/>
            </a:prstGeom>
            <a:noFill/>
            <a:ln w="12700">
              <a:noFill/>
              <a:miter lim="800000"/>
              <a:headEnd type="none" w="sm" len="sm"/>
              <a:tailEnd type="none" w="sm" len="sm"/>
            </a:ln>
            <a:effectLst/>
          </p:spPr>
          <p:txBody>
            <a:bodyPr>
              <a:spAutoFit/>
            </a:bodyPr>
            <a:lstStyle/>
            <a:p>
              <a:pPr algn="ctr" eaLnBrk="0" latinLnBrk="0" hangingPunct="0"/>
              <a:r>
                <a:rPr kumimoji="0" lang="en-US" altLang="ko-KR" sz="1400">
                  <a:solidFill>
                    <a:srgbClr val="CC0066"/>
                  </a:solidFill>
                  <a:latin typeface="Arial Narrow" pitchFamily="34" charset="0"/>
                  <a:ea typeface="산돌고딕B" pitchFamily="18" charset="-127"/>
                </a:rPr>
                <a:t>Input PIN</a:t>
              </a:r>
            </a:p>
          </p:txBody>
        </p:sp>
        <p:pic>
          <p:nvPicPr>
            <p:cNvPr id="777266" name="Picture 50" descr="2008-0324-43"/>
            <p:cNvPicPr>
              <a:picLocks noChangeAspect="1" noChangeArrowheads="1"/>
            </p:cNvPicPr>
            <p:nvPr/>
          </p:nvPicPr>
          <p:blipFill>
            <a:blip r:embed="rId5" cstate="print"/>
            <a:srcRect l="5121" t="17453" r="79913" b="45810"/>
            <a:stretch>
              <a:fillRect/>
            </a:stretch>
          </p:blipFill>
          <p:spPr bwMode="auto">
            <a:xfrm>
              <a:off x="285" y="2558"/>
              <a:ext cx="862" cy="1587"/>
            </a:xfrm>
            <a:prstGeom prst="rect">
              <a:avLst/>
            </a:prstGeom>
            <a:noFill/>
          </p:spPr>
        </p:pic>
      </p:grpSp>
      <p:pic>
        <p:nvPicPr>
          <p:cNvPr id="777270" name="Picture 54"/>
          <p:cNvPicPr>
            <a:picLocks noChangeAspect="1" noChangeArrowheads="1"/>
          </p:cNvPicPr>
          <p:nvPr/>
        </p:nvPicPr>
        <p:blipFill>
          <a:blip r:embed="rId8" cstate="print"/>
          <a:srcRect/>
          <a:stretch>
            <a:fillRect/>
          </a:stretch>
        </p:blipFill>
        <p:spPr bwMode="auto">
          <a:xfrm>
            <a:off x="2014538" y="0"/>
            <a:ext cx="5114925" cy="596900"/>
          </a:xfrm>
          <a:prstGeom prst="rect">
            <a:avLst/>
          </a:prstGeom>
          <a:noFill/>
          <a:ln w="9525">
            <a:noFill/>
            <a:miter lim="800000"/>
            <a:headEnd/>
            <a:tailEnd/>
          </a:ln>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7267"/>
                                        </p:tgtEl>
                                        <p:attrNameLst>
                                          <p:attrName>style.visibility</p:attrName>
                                        </p:attrNameLst>
                                      </p:cBhvr>
                                      <p:to>
                                        <p:strVal val="visible"/>
                                      </p:to>
                                    </p:set>
                                    <p:animEffect transition="in" filter="wipe(left)">
                                      <p:cBhvr>
                                        <p:cTn id="7" dur="1000"/>
                                        <p:tgtEl>
                                          <p:spTgt spid="77726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777268"/>
                                        </p:tgtEl>
                                        <p:attrNameLst>
                                          <p:attrName>style.visibility</p:attrName>
                                        </p:attrNameLst>
                                      </p:cBhvr>
                                      <p:to>
                                        <p:strVal val="visible"/>
                                      </p:to>
                                    </p:set>
                                    <p:animEffect transition="in" filter="wipe(left)">
                                      <p:cBhvr>
                                        <p:cTn id="11" dur="1000"/>
                                        <p:tgtEl>
                                          <p:spTgt spid="777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9275" name="Picture 11" descr="20-04"/>
          <p:cNvPicPr>
            <a:picLocks noChangeAspect="1" noChangeArrowheads="1"/>
          </p:cNvPicPr>
          <p:nvPr/>
        </p:nvPicPr>
        <p:blipFill>
          <a:blip r:embed="rId3" cstate="print"/>
          <a:srcRect t="9052"/>
          <a:stretch>
            <a:fillRect/>
          </a:stretch>
        </p:blipFill>
        <p:spPr bwMode="auto">
          <a:xfrm>
            <a:off x="0" y="620713"/>
            <a:ext cx="9144000" cy="6237287"/>
          </a:xfrm>
          <a:prstGeom prst="rect">
            <a:avLst/>
          </a:prstGeom>
          <a:noFill/>
        </p:spPr>
      </p:pic>
      <p:pic>
        <p:nvPicPr>
          <p:cNvPr id="779274" name="Picture 10" descr="20-03"/>
          <p:cNvPicPr>
            <a:picLocks noChangeAspect="1" noChangeArrowheads="1"/>
          </p:cNvPicPr>
          <p:nvPr/>
        </p:nvPicPr>
        <p:blipFill>
          <a:blip r:embed="rId4" cstate="print"/>
          <a:srcRect t="37407"/>
          <a:stretch>
            <a:fillRect/>
          </a:stretch>
        </p:blipFill>
        <p:spPr bwMode="auto">
          <a:xfrm>
            <a:off x="0" y="2565400"/>
            <a:ext cx="9144000" cy="4292600"/>
          </a:xfrm>
          <a:prstGeom prst="rect">
            <a:avLst/>
          </a:prstGeom>
          <a:noFill/>
        </p:spPr>
      </p:pic>
      <p:pic>
        <p:nvPicPr>
          <p:cNvPr id="779273" name="Picture 9" descr="20-02"/>
          <p:cNvPicPr>
            <a:picLocks noChangeAspect="1" noChangeArrowheads="1"/>
          </p:cNvPicPr>
          <p:nvPr/>
        </p:nvPicPr>
        <p:blipFill>
          <a:blip r:embed="rId5" cstate="print"/>
          <a:srcRect t="65741"/>
          <a:stretch>
            <a:fillRect/>
          </a:stretch>
        </p:blipFill>
        <p:spPr bwMode="auto">
          <a:xfrm>
            <a:off x="0" y="4508500"/>
            <a:ext cx="9144000" cy="2349500"/>
          </a:xfrm>
          <a:prstGeom prst="rect">
            <a:avLst/>
          </a:prstGeom>
          <a:noFill/>
        </p:spPr>
      </p:pic>
      <p:sp>
        <p:nvSpPr>
          <p:cNvPr id="779270" name="Rectangle 6"/>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6B85C420-AC3F-4B57-8047-E4B6156BB325}" type="slidenum">
              <a:rPr lang="en-US" altLang="ko-KR" sz="1200" i="1">
                <a:solidFill>
                  <a:srgbClr val="4D4D4D"/>
                </a:solidFill>
                <a:latin typeface="Times New Roman" pitchFamily="18" charset="0"/>
              </a:rPr>
              <a:pPr algn="r"/>
              <a:t>18</a:t>
            </a:fld>
            <a:endParaRPr lang="en-US" altLang="ko-KR" sz="1200" i="1">
              <a:solidFill>
                <a:srgbClr val="4D4D4D"/>
              </a:solidFill>
              <a:latin typeface="Times New Roman" pitchFamily="18" charset="0"/>
            </a:endParaRPr>
          </a:p>
        </p:txBody>
      </p:sp>
      <p:pic>
        <p:nvPicPr>
          <p:cNvPr id="779272" name="Picture 8" descr="20-01"/>
          <p:cNvPicPr>
            <a:picLocks noChangeAspect="1" noChangeArrowheads="1"/>
          </p:cNvPicPr>
          <p:nvPr/>
        </p:nvPicPr>
        <p:blipFill>
          <a:blip r:embed="rId6" cstate="print"/>
          <a:srcRect l="61024" t="52107"/>
          <a:stretch>
            <a:fillRect/>
          </a:stretch>
        </p:blipFill>
        <p:spPr bwMode="auto">
          <a:xfrm>
            <a:off x="5580063" y="3573463"/>
            <a:ext cx="3563937" cy="3284537"/>
          </a:xfrm>
          <a:prstGeom prst="rect">
            <a:avLst/>
          </a:prstGeom>
          <a:noFill/>
        </p:spPr>
      </p:pic>
      <p:pic>
        <p:nvPicPr>
          <p:cNvPr id="779277" name="Picture 13"/>
          <p:cNvPicPr>
            <a:picLocks noChangeAspect="1" noChangeArrowheads="1"/>
          </p:cNvPicPr>
          <p:nvPr/>
        </p:nvPicPr>
        <p:blipFill>
          <a:blip r:embed="rId7" cstate="print"/>
          <a:srcRect/>
          <a:stretch>
            <a:fillRect/>
          </a:stretch>
        </p:blipFill>
        <p:spPr bwMode="auto">
          <a:xfrm>
            <a:off x="1203325" y="0"/>
            <a:ext cx="6737350" cy="596900"/>
          </a:xfrm>
          <a:prstGeom prst="rect">
            <a:avLst/>
          </a:prstGeom>
          <a:noFill/>
          <a:ln w="9525">
            <a:noFill/>
            <a:miter lim="800000"/>
            <a:headEnd/>
            <a:tailEnd/>
          </a:ln>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79272"/>
                                        </p:tgtEl>
                                        <p:attrNameLst>
                                          <p:attrName>style.visibility</p:attrName>
                                        </p:attrNameLst>
                                      </p:cBhvr>
                                      <p:to>
                                        <p:strVal val="visible"/>
                                      </p:to>
                                    </p:set>
                                    <p:animEffect transition="in" filter="fade">
                                      <p:cBhvr>
                                        <p:cTn id="7" dur="1000"/>
                                        <p:tgtEl>
                                          <p:spTgt spid="77927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779273"/>
                                        </p:tgtEl>
                                        <p:attrNameLst>
                                          <p:attrName>style.visibility</p:attrName>
                                        </p:attrNameLst>
                                      </p:cBhvr>
                                      <p:to>
                                        <p:strVal val="visible"/>
                                      </p:to>
                                    </p:set>
                                    <p:animEffect transition="in" filter="wipe(left)">
                                      <p:cBhvr>
                                        <p:cTn id="11" dur="500"/>
                                        <p:tgtEl>
                                          <p:spTgt spid="779273"/>
                                        </p:tgtEl>
                                      </p:cBhvr>
                                    </p:animEffect>
                                  </p:childTnLst>
                                </p:cTn>
                              </p:par>
                            </p:childTnLst>
                          </p:cTn>
                        </p:par>
                        <p:par>
                          <p:cTn id="12" fill="hold">
                            <p:stCondLst>
                              <p:cond delay="1500"/>
                            </p:stCondLst>
                            <p:childTnLst>
                              <p:par>
                                <p:cTn id="13" presetID="22" presetClass="entr" presetSubtype="2" fill="hold" nodeType="afterEffect">
                                  <p:stCondLst>
                                    <p:cond delay="0"/>
                                  </p:stCondLst>
                                  <p:childTnLst>
                                    <p:set>
                                      <p:cBhvr>
                                        <p:cTn id="14" dur="1" fill="hold">
                                          <p:stCondLst>
                                            <p:cond delay="0"/>
                                          </p:stCondLst>
                                        </p:cTn>
                                        <p:tgtEl>
                                          <p:spTgt spid="779274"/>
                                        </p:tgtEl>
                                        <p:attrNameLst>
                                          <p:attrName>style.visibility</p:attrName>
                                        </p:attrNameLst>
                                      </p:cBhvr>
                                      <p:to>
                                        <p:strVal val="visible"/>
                                      </p:to>
                                    </p:set>
                                    <p:animEffect transition="in" filter="wipe(right)">
                                      <p:cBhvr>
                                        <p:cTn id="15" dur="500"/>
                                        <p:tgtEl>
                                          <p:spTgt spid="779274"/>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779275"/>
                                        </p:tgtEl>
                                        <p:attrNameLst>
                                          <p:attrName>style.visibility</p:attrName>
                                        </p:attrNameLst>
                                      </p:cBhvr>
                                      <p:to>
                                        <p:strVal val="visible"/>
                                      </p:to>
                                    </p:set>
                                    <p:animEffect transition="in" filter="wipe(left)">
                                      <p:cBhvr>
                                        <p:cTn id="19" dur="500"/>
                                        <p:tgtEl>
                                          <p:spTgt spid="779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7154" name="Picture 2" descr="ktf-marketing-12"/>
          <p:cNvPicPr>
            <a:picLocks noChangeAspect="1" noChangeArrowheads="1"/>
          </p:cNvPicPr>
          <p:nvPr/>
        </p:nvPicPr>
        <p:blipFill>
          <a:blip r:embed="rId5" cstate="print"/>
          <a:srcRect/>
          <a:stretch>
            <a:fillRect/>
          </a:stretch>
        </p:blipFill>
        <p:spPr bwMode="auto">
          <a:xfrm>
            <a:off x="0" y="0"/>
            <a:ext cx="9144000" cy="6858000"/>
          </a:xfrm>
          <a:prstGeom prst="rect">
            <a:avLst/>
          </a:prstGeom>
          <a:noFill/>
        </p:spPr>
      </p:pic>
      <p:sp>
        <p:nvSpPr>
          <p:cNvPr id="817155" name="Rectangle 3"/>
          <p:cNvSpPr>
            <a:spLocks noChangeArrowheads="1"/>
          </p:cNvSpPr>
          <p:nvPr/>
        </p:nvSpPr>
        <p:spPr bwMode="auto">
          <a:xfrm>
            <a:off x="7018338" y="6577013"/>
            <a:ext cx="2133600" cy="476250"/>
          </a:xfrm>
          <a:prstGeom prst="rect">
            <a:avLst/>
          </a:prstGeom>
          <a:noFill/>
          <a:ln w="9525">
            <a:noFill/>
            <a:miter lim="800000"/>
            <a:headEnd/>
            <a:tailEnd/>
          </a:ln>
          <a:effectLst/>
        </p:spPr>
        <p:txBody>
          <a:bodyPr/>
          <a:lstStyle/>
          <a:p>
            <a:pPr algn="r"/>
            <a:fld id="{F0BCF32E-C03F-42FC-AEC6-A8FDBD5D5F8C}" type="slidenum">
              <a:rPr lang="en-US" altLang="ko-KR" sz="1200" i="1">
                <a:solidFill>
                  <a:srgbClr val="4D4D4D"/>
                </a:solidFill>
                <a:latin typeface="Times New Roman" pitchFamily="18" charset="0"/>
              </a:rPr>
              <a:pPr algn="r"/>
              <a:t>19</a:t>
            </a:fld>
            <a:endParaRPr lang="en-US" altLang="ko-KR" sz="1200" i="1">
              <a:solidFill>
                <a:srgbClr val="4D4D4D"/>
              </a:solidFill>
              <a:latin typeface="Times New Roman" pitchFamily="18" charset="0"/>
            </a:endParaRPr>
          </a:p>
        </p:txBody>
      </p:sp>
      <p:pic>
        <p:nvPicPr>
          <p:cNvPr id="817156" name="Picture 4"/>
          <p:cNvPicPr>
            <a:picLocks noChangeAspect="1" noChangeArrowheads="1"/>
          </p:cNvPicPr>
          <p:nvPr/>
        </p:nvPicPr>
        <p:blipFill>
          <a:blip r:embed="rId6" cstate="print"/>
          <a:srcRect/>
          <a:stretch>
            <a:fillRect/>
          </a:stretch>
        </p:blipFill>
        <p:spPr bwMode="auto">
          <a:xfrm>
            <a:off x="53975" y="0"/>
            <a:ext cx="9034463" cy="596900"/>
          </a:xfrm>
          <a:prstGeom prst="rect">
            <a:avLst/>
          </a:prstGeom>
          <a:noFill/>
          <a:ln w="9525">
            <a:noFill/>
            <a:miter lim="800000"/>
            <a:headEnd/>
            <a:tailEnd/>
          </a:ln>
          <a:effectLst/>
        </p:spPr>
      </p:pic>
      <p:pic>
        <p:nvPicPr>
          <p:cNvPr id="817157" name="Picture 5" descr="ktf-marketing-111"/>
          <p:cNvPicPr>
            <a:picLocks noChangeAspect="1" noChangeArrowheads="1"/>
          </p:cNvPicPr>
          <p:nvPr/>
        </p:nvPicPr>
        <p:blipFill>
          <a:blip r:embed="rId7" cstate="print"/>
          <a:srcRect/>
          <a:stretch>
            <a:fillRect/>
          </a:stretch>
        </p:blipFill>
        <p:spPr bwMode="auto">
          <a:xfrm>
            <a:off x="896938" y="1162050"/>
            <a:ext cx="7346950" cy="5505450"/>
          </a:xfrm>
          <a:prstGeom prst="rect">
            <a:avLst/>
          </a:prstGeom>
          <a:noFill/>
        </p:spPr>
      </p:pic>
      <p:pic>
        <p:nvPicPr>
          <p:cNvPr id="817158" name="Kbank.wmv">
            <a:hlinkClick r:id="" action="ppaction://media"/>
          </p:cNvPr>
          <p:cNvPicPr>
            <a:picLocks noGrp="1" noRot="1" noChangeAspect="1" noChangeArrowheads="1"/>
          </p:cNvPicPr>
          <p:nvPr>
            <p:ph/>
            <a:videoFile r:link="rId2"/>
          </p:nvPr>
        </p:nvPicPr>
        <p:blipFill>
          <a:blip r:embed="rId8" cstate="print"/>
          <a:srcRect/>
          <a:stretch>
            <a:fillRect/>
          </a:stretch>
        </p:blipFill>
        <p:spPr bwMode="auto">
          <a:xfrm>
            <a:off x="1763713" y="1844675"/>
            <a:ext cx="5616575" cy="3743325"/>
          </a:xfrm>
          <a:noFill/>
          <a:ln>
            <a:miter lim="800000"/>
            <a:headEnd/>
            <a:tailEnd/>
          </a:ln>
        </p:spPr>
      </p:pic>
    </p:spTree>
    <p:custDataLst>
      <p:tags r:id="rId1"/>
    </p:custDataLst>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0890" fill="hold"/>
                                        <p:tgtEl>
                                          <p:spTgt spid="817158"/>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70000">
                <p:cTn id="7" fill="hold" display="0">
                  <p:stCondLst>
                    <p:cond delay="indefinite"/>
                  </p:stCondLst>
                  <p:endCondLst>
                    <p:cond evt="onNext" delay="0">
                      <p:tgtEl>
                        <p:sldTgt/>
                      </p:tgtEl>
                    </p:cond>
                    <p:cond evt="onPrev" delay="0">
                      <p:tgtEl>
                        <p:sldTgt/>
                      </p:tgtEl>
                    </p:cond>
                  </p:endCondLst>
                </p:cTn>
                <p:tgtEl>
                  <p:spTgt spid="817158"/>
                </p:tgtEl>
              </p:cMediaNode>
            </p:video>
            <p:seq concurrent="1" nextAc="seek">
              <p:cTn id="8" restart="whenNotActive" fill="hold" evtFilter="cancelBubble" nodeType="interactiveSeq">
                <p:stCondLst>
                  <p:cond evt="onClick" delay="0">
                    <p:tgtEl>
                      <p:spTgt spid="81715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17158"/>
                                        </p:tgtEl>
                                      </p:cBhvr>
                                    </p:cmd>
                                  </p:childTnLst>
                                </p:cTn>
                              </p:par>
                            </p:childTnLst>
                          </p:cTn>
                        </p:par>
                      </p:childTnLst>
                    </p:cTn>
                  </p:par>
                </p:childTnLst>
              </p:cTn>
              <p:nextCondLst>
                <p:cond evt="onClick" delay="0">
                  <p:tgtEl>
                    <p:spTgt spid="817158"/>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0898" name="Picture 2" descr="2-3"/>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720899" name="Picture 3" descr="2-1"/>
          <p:cNvPicPr>
            <a:picLocks noChangeAspect="1" noChangeArrowheads="1"/>
          </p:cNvPicPr>
          <p:nvPr/>
        </p:nvPicPr>
        <p:blipFill>
          <a:blip r:embed="rId4" cstate="print"/>
          <a:srcRect t="63658"/>
          <a:stretch>
            <a:fillRect/>
          </a:stretch>
        </p:blipFill>
        <p:spPr bwMode="auto">
          <a:xfrm>
            <a:off x="0" y="4365625"/>
            <a:ext cx="9144000" cy="2492375"/>
          </a:xfrm>
          <a:prstGeom prst="rect">
            <a:avLst/>
          </a:prstGeom>
          <a:noFill/>
        </p:spPr>
      </p:pic>
      <p:pic>
        <p:nvPicPr>
          <p:cNvPr id="720906" name="Picture 10" descr="2008-0324-8"/>
          <p:cNvPicPr>
            <a:picLocks noChangeAspect="1" noChangeArrowheads="1"/>
          </p:cNvPicPr>
          <p:nvPr/>
        </p:nvPicPr>
        <p:blipFill>
          <a:blip r:embed="rId5" cstate="print"/>
          <a:srcRect l="29616" r="34186" b="81169"/>
          <a:stretch>
            <a:fillRect/>
          </a:stretch>
        </p:blipFill>
        <p:spPr bwMode="auto">
          <a:xfrm>
            <a:off x="2916238" y="260350"/>
            <a:ext cx="3168650" cy="1008063"/>
          </a:xfrm>
          <a:prstGeom prst="rect">
            <a:avLst/>
          </a:prstGeom>
          <a:noFill/>
        </p:spPr>
      </p:pic>
      <p:sp>
        <p:nvSpPr>
          <p:cNvPr id="720909" name="Rectangle 13"/>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A1628900-D8A9-44F6-A273-C8630529F86F}" type="slidenum">
              <a:rPr lang="en-US" altLang="ko-KR" sz="1200" i="1">
                <a:solidFill>
                  <a:schemeClr val="bg1"/>
                </a:solidFill>
                <a:latin typeface="Times New Roman" pitchFamily="18" charset="0"/>
              </a:rPr>
              <a:pPr algn="r"/>
              <a:t>2</a:t>
            </a:fld>
            <a:endParaRPr lang="en-US" altLang="ko-KR" sz="1200" i="1">
              <a:solidFill>
                <a:schemeClr val="bg1"/>
              </a:solidFill>
              <a:latin typeface="Times New Roman" pitchFamily="18" charset="0"/>
            </a:endParaRPr>
          </a:p>
        </p:txBody>
      </p:sp>
      <p:pic>
        <p:nvPicPr>
          <p:cNvPr id="720914" name="Picture 18" descr="2008-0324-82"/>
          <p:cNvPicPr>
            <a:picLocks noChangeAspect="1" noChangeArrowheads="1"/>
          </p:cNvPicPr>
          <p:nvPr/>
        </p:nvPicPr>
        <p:blipFill>
          <a:blip r:embed="rId6" cstate="print"/>
          <a:srcRect/>
          <a:stretch>
            <a:fillRect/>
          </a:stretch>
        </p:blipFill>
        <p:spPr bwMode="auto">
          <a:xfrm>
            <a:off x="107950" y="404813"/>
            <a:ext cx="8905875" cy="5953125"/>
          </a:xfrm>
          <a:prstGeom prst="rect">
            <a:avLst/>
          </a:prstGeom>
          <a:noFill/>
        </p:spPr>
      </p:pic>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1138" name="Picture 2" descr="3-1"/>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731139" name="Rectangle 3"/>
          <p:cNvSpPr>
            <a:spLocks noChangeArrowheads="1"/>
          </p:cNvSpPr>
          <p:nvPr/>
        </p:nvSpPr>
        <p:spPr bwMode="auto">
          <a:xfrm>
            <a:off x="7018338" y="6577013"/>
            <a:ext cx="2133600" cy="476250"/>
          </a:xfrm>
          <a:prstGeom prst="rect">
            <a:avLst/>
          </a:prstGeom>
          <a:noFill/>
          <a:ln w="9525">
            <a:noFill/>
            <a:miter lim="800000"/>
            <a:headEnd/>
            <a:tailEnd/>
          </a:ln>
          <a:effectLst/>
        </p:spPr>
        <p:txBody>
          <a:bodyPr/>
          <a:lstStyle/>
          <a:p>
            <a:pPr algn="r"/>
            <a:fld id="{51EA646D-49FB-4443-9D93-3543E5E86F0C}" type="slidenum">
              <a:rPr lang="en-US" altLang="ko-KR" sz="1200" i="1">
                <a:solidFill>
                  <a:srgbClr val="4D4D4D"/>
                </a:solidFill>
                <a:latin typeface="Times New Roman" pitchFamily="18" charset="0"/>
              </a:rPr>
              <a:pPr algn="r"/>
              <a:t>20</a:t>
            </a:fld>
            <a:endParaRPr lang="en-US" altLang="ko-KR" sz="1200" i="1">
              <a:solidFill>
                <a:srgbClr val="4D4D4D"/>
              </a:solidFill>
              <a:latin typeface="Times New Roman" pitchFamily="18" charset="0"/>
            </a:endParaRPr>
          </a:p>
        </p:txBody>
      </p:sp>
      <p:pic>
        <p:nvPicPr>
          <p:cNvPr id="731140" name="Picture 4" descr="3-2"/>
          <p:cNvPicPr>
            <a:picLocks noChangeAspect="1" noChangeArrowheads="1"/>
          </p:cNvPicPr>
          <p:nvPr/>
        </p:nvPicPr>
        <p:blipFill>
          <a:blip r:embed="rId4" cstate="print"/>
          <a:srcRect t="38449" r="53142"/>
          <a:stretch>
            <a:fillRect/>
          </a:stretch>
        </p:blipFill>
        <p:spPr bwMode="auto">
          <a:xfrm>
            <a:off x="0" y="2636838"/>
            <a:ext cx="4284663" cy="4221162"/>
          </a:xfrm>
          <a:prstGeom prst="rect">
            <a:avLst/>
          </a:prstGeom>
          <a:noFill/>
        </p:spPr>
      </p:pic>
      <p:pic>
        <p:nvPicPr>
          <p:cNvPr id="731141" name="Picture 5" descr="3-3"/>
          <p:cNvPicPr>
            <a:picLocks noChangeAspect="1" noChangeArrowheads="1"/>
          </p:cNvPicPr>
          <p:nvPr/>
        </p:nvPicPr>
        <p:blipFill>
          <a:blip r:embed="rId5" cstate="print"/>
          <a:srcRect l="24809" t="38449"/>
          <a:stretch>
            <a:fillRect/>
          </a:stretch>
        </p:blipFill>
        <p:spPr bwMode="auto">
          <a:xfrm>
            <a:off x="2268538" y="2636838"/>
            <a:ext cx="6875462" cy="4221162"/>
          </a:xfrm>
          <a:prstGeom prst="rect">
            <a:avLst/>
          </a:prstGeom>
          <a:noFill/>
        </p:spPr>
      </p:pic>
      <p:sp>
        <p:nvSpPr>
          <p:cNvPr id="731146" name="Rectangle 10"/>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F7514EE8-16C2-4CD3-9CD8-9C189F466CAD}" type="slidenum">
              <a:rPr lang="en-US" altLang="ko-KR" sz="1200" i="1">
                <a:solidFill>
                  <a:srgbClr val="4D4D4D"/>
                </a:solidFill>
                <a:latin typeface="Times New Roman" pitchFamily="18" charset="0"/>
              </a:rPr>
              <a:pPr algn="r"/>
              <a:t>20</a:t>
            </a:fld>
            <a:endParaRPr lang="en-US" altLang="ko-KR" sz="1200" i="1">
              <a:solidFill>
                <a:srgbClr val="4D4D4D"/>
              </a:solidFill>
              <a:latin typeface="Times New Roman" pitchFamily="18" charset="0"/>
            </a:endParaRPr>
          </a:p>
        </p:txBody>
      </p:sp>
      <p:pic>
        <p:nvPicPr>
          <p:cNvPr id="731147" name="Picture 11" descr="2008-0324-77"/>
          <p:cNvPicPr>
            <a:picLocks noChangeAspect="1" noChangeArrowheads="1"/>
          </p:cNvPicPr>
          <p:nvPr/>
        </p:nvPicPr>
        <p:blipFill>
          <a:blip r:embed="rId6" cstate="print"/>
          <a:srcRect l="5600" t="65979" r="9204" b="9038"/>
          <a:stretch>
            <a:fillRect/>
          </a:stretch>
        </p:blipFill>
        <p:spPr bwMode="auto">
          <a:xfrm>
            <a:off x="179388" y="949325"/>
            <a:ext cx="8569325" cy="1736725"/>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731140"/>
                                        </p:tgtEl>
                                        <p:attrNameLst>
                                          <p:attrName>style.visibility</p:attrName>
                                        </p:attrNameLst>
                                      </p:cBhvr>
                                      <p:to>
                                        <p:strVal val="visible"/>
                                      </p:to>
                                    </p:set>
                                    <p:animEffect transition="in" filter="circle(out)">
                                      <p:cBhvr>
                                        <p:cTn id="7" dur="500"/>
                                        <p:tgtEl>
                                          <p:spTgt spid="731140"/>
                                        </p:tgtEl>
                                      </p:cBhvr>
                                    </p:animEffect>
                                  </p:childTnLst>
                                </p:cTn>
                              </p:par>
                              <p:par>
                                <p:cTn id="8" presetID="22" presetClass="entr" presetSubtype="8" fill="hold" nodeType="withEffect">
                                  <p:stCondLst>
                                    <p:cond delay="0"/>
                                  </p:stCondLst>
                                  <p:childTnLst>
                                    <p:set>
                                      <p:cBhvr>
                                        <p:cTn id="9" dur="1" fill="hold">
                                          <p:stCondLst>
                                            <p:cond delay="0"/>
                                          </p:stCondLst>
                                        </p:cTn>
                                        <p:tgtEl>
                                          <p:spTgt spid="731141"/>
                                        </p:tgtEl>
                                        <p:attrNameLst>
                                          <p:attrName>style.visibility</p:attrName>
                                        </p:attrNameLst>
                                      </p:cBhvr>
                                      <p:to>
                                        <p:strVal val="visible"/>
                                      </p:to>
                                    </p:set>
                                    <p:animEffect transition="in" filter="wipe(left)">
                                      <p:cBhvr>
                                        <p:cTn id="10" dur="500"/>
                                        <p:tgtEl>
                                          <p:spTgt spid="731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4626" name="Picture 2" descr="51_"/>
          <p:cNvPicPr>
            <a:picLocks noChangeAspect="1" noChangeArrowheads="1"/>
          </p:cNvPicPr>
          <p:nvPr/>
        </p:nvPicPr>
        <p:blipFill>
          <a:blip r:embed="rId3" cstate="print"/>
          <a:srcRect l="1962" t="14703" r="1163" b="2733"/>
          <a:stretch>
            <a:fillRect/>
          </a:stretch>
        </p:blipFill>
        <p:spPr bwMode="auto">
          <a:xfrm>
            <a:off x="0" y="1196975"/>
            <a:ext cx="9144000" cy="5661025"/>
          </a:xfrm>
          <a:prstGeom prst="rect">
            <a:avLst/>
          </a:prstGeom>
          <a:noFill/>
        </p:spPr>
      </p:pic>
      <p:sp>
        <p:nvSpPr>
          <p:cNvPr id="794633" name="Rectangle 9"/>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240C3230-5312-45D3-AE88-FFAA91697D8F}" type="slidenum">
              <a:rPr lang="en-US" altLang="ko-KR" sz="1200" i="1">
                <a:solidFill>
                  <a:srgbClr val="4D4D4D"/>
                </a:solidFill>
                <a:latin typeface="Times New Roman" pitchFamily="18" charset="0"/>
              </a:rPr>
              <a:pPr algn="r"/>
              <a:t>21</a:t>
            </a:fld>
            <a:endParaRPr lang="en-US" altLang="ko-KR" sz="1200" i="1">
              <a:solidFill>
                <a:srgbClr val="4D4D4D"/>
              </a:solidFill>
              <a:latin typeface="Times New Roman" pitchFamily="18" charset="0"/>
            </a:endParaRPr>
          </a:p>
        </p:txBody>
      </p:sp>
      <p:pic>
        <p:nvPicPr>
          <p:cNvPr id="794651" name="Picture 27"/>
          <p:cNvPicPr>
            <a:picLocks noChangeAspect="1" noChangeArrowheads="1"/>
          </p:cNvPicPr>
          <p:nvPr/>
        </p:nvPicPr>
        <p:blipFill>
          <a:blip r:embed="rId4" cstate="print"/>
          <a:srcRect/>
          <a:stretch>
            <a:fillRect/>
          </a:stretch>
        </p:blipFill>
        <p:spPr bwMode="auto">
          <a:xfrm>
            <a:off x="2074863" y="0"/>
            <a:ext cx="4992687" cy="596900"/>
          </a:xfrm>
          <a:prstGeom prst="rect">
            <a:avLst/>
          </a:prstGeom>
          <a:noFill/>
          <a:ln w="9525">
            <a:noFill/>
            <a:miter lim="800000"/>
            <a:headEnd/>
            <a:tailEnd/>
          </a:ln>
          <a:effectLst/>
        </p:spPr>
      </p:pic>
      <p:grpSp>
        <p:nvGrpSpPr>
          <p:cNvPr id="794688" name="Group 64"/>
          <p:cNvGrpSpPr>
            <a:grpSpLocks/>
          </p:cNvGrpSpPr>
          <p:nvPr/>
        </p:nvGrpSpPr>
        <p:grpSpPr bwMode="auto">
          <a:xfrm>
            <a:off x="4667250" y="1196975"/>
            <a:ext cx="4225925" cy="5661025"/>
            <a:chOff x="2940" y="754"/>
            <a:chExt cx="2662" cy="3566"/>
          </a:xfrm>
        </p:grpSpPr>
        <p:grpSp>
          <p:nvGrpSpPr>
            <p:cNvPr id="794627" name="Group 3"/>
            <p:cNvGrpSpPr>
              <a:grpSpLocks/>
            </p:cNvGrpSpPr>
            <p:nvPr/>
          </p:nvGrpSpPr>
          <p:grpSpPr bwMode="auto">
            <a:xfrm>
              <a:off x="2940" y="754"/>
              <a:ext cx="2632" cy="3566"/>
              <a:chOff x="2940" y="754"/>
              <a:chExt cx="2632" cy="3566"/>
            </a:xfrm>
          </p:grpSpPr>
          <p:grpSp>
            <p:nvGrpSpPr>
              <p:cNvPr id="794628" name="Group 4"/>
              <p:cNvGrpSpPr>
                <a:grpSpLocks/>
              </p:cNvGrpSpPr>
              <p:nvPr/>
            </p:nvGrpSpPr>
            <p:grpSpPr bwMode="auto">
              <a:xfrm>
                <a:off x="2940" y="754"/>
                <a:ext cx="2632" cy="3566"/>
                <a:chOff x="2940" y="754"/>
                <a:chExt cx="2632" cy="3566"/>
              </a:xfrm>
            </p:grpSpPr>
            <p:pic>
              <p:nvPicPr>
                <p:cNvPr id="794629" name="Picture 5" descr="2008-0324-5"/>
                <p:cNvPicPr>
                  <a:picLocks noChangeAspect="1" noChangeArrowheads="1"/>
                </p:cNvPicPr>
                <p:nvPr/>
              </p:nvPicPr>
              <p:blipFill>
                <a:blip r:embed="rId5" cstate="print"/>
                <a:srcRect/>
                <a:stretch>
                  <a:fillRect/>
                </a:stretch>
              </p:blipFill>
              <p:spPr bwMode="auto">
                <a:xfrm>
                  <a:off x="2940" y="754"/>
                  <a:ext cx="2632" cy="3566"/>
                </a:xfrm>
                <a:prstGeom prst="rect">
                  <a:avLst/>
                </a:prstGeom>
                <a:noFill/>
              </p:spPr>
            </p:pic>
            <p:sp>
              <p:nvSpPr>
                <p:cNvPr id="794630" name="Text Box 6"/>
                <p:cNvSpPr txBox="1">
                  <a:spLocks noChangeArrowheads="1"/>
                </p:cNvSpPr>
                <p:nvPr/>
              </p:nvSpPr>
              <p:spPr bwMode="auto">
                <a:xfrm>
                  <a:off x="3122" y="821"/>
                  <a:ext cx="2236" cy="269"/>
                </a:xfrm>
                <a:prstGeom prst="rect">
                  <a:avLst/>
                </a:prstGeom>
                <a:noFill/>
                <a:ln w="9525">
                  <a:noFill/>
                  <a:miter lim="800000"/>
                  <a:headEnd/>
                  <a:tailEnd/>
                </a:ln>
                <a:effectLst/>
              </p:spPr>
              <p:txBody>
                <a:bodyPr wrap="none">
                  <a:spAutoFit/>
                </a:bodyPr>
                <a:lstStyle/>
                <a:p>
                  <a:pPr algn="ctr" eaLnBrk="0" fontAlgn="t" latinLnBrk="0" hangingPunct="0"/>
                  <a:r>
                    <a:rPr lang="en-US" altLang="ko-KR" sz="2200">
                      <a:solidFill>
                        <a:srgbClr val="000099"/>
                      </a:solidFill>
                      <a:latin typeface="Arial Narrow" pitchFamily="34" charset="0"/>
                      <a:ea typeface="산돌고딕B" pitchFamily="18" charset="-127"/>
                    </a:rPr>
                    <a:t> Mobile Banking Usage Growth</a:t>
                  </a:r>
                </a:p>
              </p:txBody>
            </p:sp>
            <p:sp>
              <p:nvSpPr>
                <p:cNvPr id="794631" name="Text Box 7"/>
                <p:cNvSpPr txBox="1">
                  <a:spLocks noChangeArrowheads="1"/>
                </p:cNvSpPr>
                <p:nvPr/>
              </p:nvSpPr>
              <p:spPr bwMode="gray">
                <a:xfrm>
                  <a:off x="4649" y="1126"/>
                  <a:ext cx="812" cy="154"/>
                </a:xfrm>
                <a:prstGeom prst="rect">
                  <a:avLst/>
                </a:prstGeom>
                <a:noFill/>
                <a:ln w="9525">
                  <a:noFill/>
                  <a:miter lim="800000"/>
                  <a:headEnd/>
                  <a:tailEnd/>
                </a:ln>
                <a:effectLst/>
              </p:spPr>
              <p:txBody>
                <a:bodyPr>
                  <a:spAutoFit/>
                </a:bodyPr>
                <a:lstStyle/>
                <a:p>
                  <a:pPr algn="r">
                    <a:spcBef>
                      <a:spcPct val="50000"/>
                    </a:spcBef>
                  </a:pPr>
                  <a:r>
                    <a:rPr lang="en-US" altLang="ko-KR" sz="1000">
                      <a:latin typeface="Arial Narrow" pitchFamily="34" charset="0"/>
                      <a:ea typeface="HY헤드라인M" pitchFamily="18" charset="-127"/>
                    </a:rPr>
                    <a:t>( unit : 1,000)</a:t>
                  </a:r>
                </a:p>
              </p:txBody>
            </p:sp>
          </p:grpSp>
          <p:pic>
            <p:nvPicPr>
              <p:cNvPr id="794632" name="Picture 8" descr="2008-0129-ktf-ham-24"/>
              <p:cNvPicPr>
                <a:picLocks noChangeAspect="1" noChangeArrowheads="1"/>
              </p:cNvPicPr>
              <p:nvPr/>
            </p:nvPicPr>
            <p:blipFill>
              <a:blip r:embed="rId6" cstate="print"/>
              <a:srcRect t="67485"/>
              <a:stretch>
                <a:fillRect/>
              </a:stretch>
            </p:blipFill>
            <p:spPr bwMode="auto">
              <a:xfrm>
                <a:off x="3052" y="3249"/>
                <a:ext cx="2449" cy="816"/>
              </a:xfrm>
              <a:prstGeom prst="rect">
                <a:avLst/>
              </a:prstGeom>
              <a:noFill/>
            </p:spPr>
          </p:pic>
        </p:grpSp>
        <p:sp>
          <p:nvSpPr>
            <p:cNvPr id="794665" name="Text Box 41"/>
            <p:cNvSpPr txBox="1">
              <a:spLocks noChangeArrowheads="1"/>
            </p:cNvSpPr>
            <p:nvPr/>
          </p:nvSpPr>
          <p:spPr bwMode="auto">
            <a:xfrm>
              <a:off x="2982" y="3866"/>
              <a:ext cx="2620" cy="328"/>
            </a:xfrm>
            <a:prstGeom prst="rect">
              <a:avLst/>
            </a:prstGeom>
            <a:noFill/>
            <a:ln w="9525" algn="ctr">
              <a:noFill/>
              <a:miter lim="800000"/>
              <a:headEnd/>
              <a:tailEnd/>
            </a:ln>
            <a:effectLst/>
          </p:spPr>
          <p:txBody>
            <a:bodyPr>
              <a:spAutoFit/>
            </a:bodyPr>
            <a:lstStyle/>
            <a:p>
              <a:pPr algn="r">
                <a:lnSpc>
                  <a:spcPct val="60000"/>
                </a:lnSpc>
                <a:spcBef>
                  <a:spcPct val="50000"/>
                </a:spcBef>
              </a:pPr>
              <a:r>
                <a:rPr kumimoji="0" lang="en-US" altLang="ko-KR" sz="1000">
                  <a:latin typeface="Arial Narrow" pitchFamily="34" charset="0"/>
                  <a:ea typeface="HY견고딕" pitchFamily="18" charset="-127"/>
                  <a:cs typeface="Arial" pitchFamily="34" charset="0"/>
                  <a:sym typeface="Wingdings 2" pitchFamily="18" charset="2"/>
                </a:rPr>
                <a:t> </a:t>
              </a:r>
              <a:r>
                <a:rPr kumimoji="0" lang="en-US" altLang="ko-KR" sz="1000">
                  <a:latin typeface="Arial Narrow" pitchFamily="34" charset="0"/>
                  <a:ea typeface="HY견고딕" pitchFamily="18" charset="-127"/>
                  <a:cs typeface="Arial" pitchFamily="34" charset="0"/>
                </a:rPr>
                <a:t>Source:  Bank of Korea</a:t>
              </a:r>
            </a:p>
            <a:p>
              <a:pPr algn="r">
                <a:lnSpc>
                  <a:spcPct val="60000"/>
                </a:lnSpc>
                <a:spcBef>
                  <a:spcPct val="50000"/>
                </a:spcBef>
              </a:pPr>
              <a:r>
                <a:rPr kumimoji="0" lang="en-US" altLang="ko-KR" sz="1000">
                  <a:latin typeface="Arial Narrow" pitchFamily="34" charset="0"/>
                  <a:ea typeface="HY견고딕" pitchFamily="18" charset="-127"/>
                  <a:cs typeface="Arial" pitchFamily="34" charset="0"/>
                </a:rPr>
                <a:t>    1) usage rate includes account check and bank transfer  </a:t>
              </a:r>
            </a:p>
            <a:p>
              <a:pPr algn="r">
                <a:lnSpc>
                  <a:spcPct val="60000"/>
                </a:lnSpc>
                <a:spcBef>
                  <a:spcPct val="50000"/>
                </a:spcBef>
              </a:pPr>
              <a:r>
                <a:rPr kumimoji="0" lang="en-US" altLang="ko-KR" sz="1000">
                  <a:latin typeface="Arial Narrow" pitchFamily="34" charset="0"/>
                  <a:ea typeface="HY견고딕" pitchFamily="18" charset="-127"/>
                  <a:cs typeface="Arial" pitchFamily="34" charset="0"/>
                </a:rPr>
                <a:t>    2) account check takes up to  80% of the usage</a:t>
              </a:r>
            </a:p>
          </p:txBody>
        </p:sp>
      </p:grpSp>
      <p:grpSp>
        <p:nvGrpSpPr>
          <p:cNvPr id="794666" name="Group 42"/>
          <p:cNvGrpSpPr>
            <a:grpSpLocks/>
          </p:cNvGrpSpPr>
          <p:nvPr/>
        </p:nvGrpSpPr>
        <p:grpSpPr bwMode="auto">
          <a:xfrm>
            <a:off x="5572125" y="2189163"/>
            <a:ext cx="2447925" cy="3929062"/>
            <a:chOff x="3510" y="1379"/>
            <a:chExt cx="1542" cy="2475"/>
          </a:xfrm>
        </p:grpSpPr>
        <p:grpSp>
          <p:nvGrpSpPr>
            <p:cNvPr id="794667" name="Group 43"/>
            <p:cNvGrpSpPr>
              <a:grpSpLocks/>
            </p:cNvGrpSpPr>
            <p:nvPr/>
          </p:nvGrpSpPr>
          <p:grpSpPr bwMode="auto">
            <a:xfrm>
              <a:off x="3555" y="1379"/>
              <a:ext cx="1497" cy="2467"/>
              <a:chOff x="3555" y="1379"/>
              <a:chExt cx="1497" cy="2467"/>
            </a:xfrm>
          </p:grpSpPr>
          <p:sp>
            <p:nvSpPr>
              <p:cNvPr id="794668" name="Freeform 44"/>
              <p:cNvSpPr>
                <a:spLocks/>
              </p:cNvSpPr>
              <p:nvPr/>
            </p:nvSpPr>
            <p:spPr bwMode="auto">
              <a:xfrm>
                <a:off x="3827" y="1619"/>
                <a:ext cx="766" cy="1720"/>
              </a:xfrm>
              <a:custGeom>
                <a:avLst/>
                <a:gdLst/>
                <a:ahLst/>
                <a:cxnLst>
                  <a:cxn ang="0">
                    <a:pos x="0" y="1134"/>
                  </a:cxn>
                  <a:cxn ang="0">
                    <a:pos x="726" y="0"/>
                  </a:cxn>
                  <a:cxn ang="0">
                    <a:pos x="766" y="1720"/>
                  </a:cxn>
                  <a:cxn ang="0">
                    <a:pos x="0" y="1715"/>
                  </a:cxn>
                  <a:cxn ang="0">
                    <a:pos x="0" y="1134"/>
                  </a:cxn>
                </a:cxnLst>
                <a:rect l="0" t="0" r="r" b="b"/>
                <a:pathLst>
                  <a:path w="766" h="1720">
                    <a:moveTo>
                      <a:pt x="0" y="1134"/>
                    </a:moveTo>
                    <a:lnTo>
                      <a:pt x="726" y="0"/>
                    </a:lnTo>
                    <a:lnTo>
                      <a:pt x="766" y="1720"/>
                    </a:lnTo>
                    <a:lnTo>
                      <a:pt x="0" y="1715"/>
                    </a:lnTo>
                    <a:lnTo>
                      <a:pt x="0" y="1134"/>
                    </a:lnTo>
                    <a:close/>
                  </a:path>
                </a:pathLst>
              </a:custGeom>
              <a:solidFill>
                <a:srgbClr val="CC9900">
                  <a:alpha val="23000"/>
                </a:srgbClr>
              </a:solidFill>
              <a:ln w="9525">
                <a:noFill/>
                <a:round/>
                <a:headEnd/>
                <a:tailEnd/>
              </a:ln>
              <a:effectLst/>
            </p:spPr>
            <p:txBody>
              <a:bodyPr/>
              <a:lstStyle/>
              <a:p>
                <a:endParaRPr lang="en-US"/>
              </a:p>
            </p:txBody>
          </p:sp>
          <p:grpSp>
            <p:nvGrpSpPr>
              <p:cNvPr id="794669" name="Group 45"/>
              <p:cNvGrpSpPr>
                <a:grpSpLocks/>
              </p:cNvGrpSpPr>
              <p:nvPr/>
            </p:nvGrpSpPr>
            <p:grpSpPr bwMode="auto">
              <a:xfrm>
                <a:off x="4342" y="1510"/>
                <a:ext cx="710" cy="2336"/>
                <a:chOff x="4241" y="1510"/>
                <a:chExt cx="710" cy="2336"/>
              </a:xfrm>
            </p:grpSpPr>
            <p:pic>
              <p:nvPicPr>
                <p:cNvPr id="794670" name="Picture 46" descr="2008-0129-ktf-ham-53"/>
                <p:cNvPicPr>
                  <a:picLocks noChangeAspect="1" noChangeArrowheads="1"/>
                </p:cNvPicPr>
                <p:nvPr/>
              </p:nvPicPr>
              <p:blipFill>
                <a:blip r:embed="rId7" cstate="print">
                  <a:lum bright="-30000" contrast="42000"/>
                </a:blip>
                <a:srcRect l="30223" t="47975" r="29407"/>
                <a:stretch>
                  <a:fillRect/>
                </a:stretch>
              </p:blipFill>
              <p:spPr bwMode="auto">
                <a:xfrm>
                  <a:off x="4241" y="3124"/>
                  <a:ext cx="710" cy="722"/>
                </a:xfrm>
                <a:prstGeom prst="rect">
                  <a:avLst/>
                </a:prstGeom>
                <a:noFill/>
                <a:ln w="9525" algn="ctr">
                  <a:noFill/>
                  <a:miter lim="800000"/>
                  <a:headEnd/>
                  <a:tailEnd/>
                </a:ln>
                <a:effectLst/>
              </p:spPr>
            </p:pic>
            <p:pic>
              <p:nvPicPr>
                <p:cNvPr id="794671" name="Picture 47" descr="2008-0129-ktf-ham-53"/>
                <p:cNvPicPr>
                  <a:picLocks noChangeAspect="1" noChangeArrowheads="1"/>
                </p:cNvPicPr>
                <p:nvPr/>
              </p:nvPicPr>
              <p:blipFill>
                <a:blip r:embed="rId7" cstate="print">
                  <a:lum bright="-30000" contrast="42000"/>
                </a:blip>
                <a:srcRect l="30223" r="29407" b="62148"/>
                <a:stretch>
                  <a:fillRect/>
                </a:stretch>
              </p:blipFill>
              <p:spPr bwMode="auto">
                <a:xfrm>
                  <a:off x="4241" y="1510"/>
                  <a:ext cx="710" cy="525"/>
                </a:xfrm>
                <a:prstGeom prst="rect">
                  <a:avLst/>
                </a:prstGeom>
                <a:noFill/>
                <a:ln w="9525" algn="ctr">
                  <a:noFill/>
                  <a:miter lim="800000"/>
                  <a:headEnd/>
                  <a:tailEnd/>
                </a:ln>
                <a:effectLst/>
              </p:spPr>
            </p:pic>
            <p:pic>
              <p:nvPicPr>
                <p:cNvPr id="794672" name="Picture 48" descr="2008-0129-ktf-ham-53"/>
                <p:cNvPicPr>
                  <a:picLocks noChangeAspect="1" noChangeArrowheads="1"/>
                </p:cNvPicPr>
                <p:nvPr/>
              </p:nvPicPr>
              <p:blipFill>
                <a:blip r:embed="rId7" cstate="print">
                  <a:lum bright="-30000" contrast="42000"/>
                </a:blip>
                <a:srcRect l="30223" t="20160" r="29407" b="47887"/>
                <a:stretch>
                  <a:fillRect/>
                </a:stretch>
              </p:blipFill>
              <p:spPr bwMode="auto">
                <a:xfrm>
                  <a:off x="4241" y="2024"/>
                  <a:ext cx="710" cy="1100"/>
                </a:xfrm>
                <a:prstGeom prst="rect">
                  <a:avLst/>
                </a:prstGeom>
                <a:noFill/>
                <a:ln w="9525" algn="ctr">
                  <a:noFill/>
                  <a:miter lim="800000"/>
                  <a:headEnd/>
                  <a:tailEnd/>
                </a:ln>
                <a:effectLst/>
              </p:spPr>
            </p:pic>
          </p:grpSp>
          <p:sp>
            <p:nvSpPr>
              <p:cNvPr id="794673" name="Text Box 49"/>
              <p:cNvSpPr txBox="1">
                <a:spLocks noChangeArrowheads="1"/>
              </p:cNvSpPr>
              <p:nvPr/>
            </p:nvSpPr>
            <p:spPr bwMode="auto">
              <a:xfrm>
                <a:off x="3625" y="3388"/>
                <a:ext cx="380" cy="231"/>
              </a:xfrm>
              <a:prstGeom prst="rect">
                <a:avLst/>
              </a:prstGeom>
              <a:noFill/>
              <a:ln w="9525">
                <a:noFill/>
                <a:miter lim="800000"/>
                <a:headEnd/>
                <a:tailEnd/>
              </a:ln>
              <a:effectLst/>
            </p:spPr>
            <p:txBody>
              <a:bodyPr wrap="none">
                <a:spAutoFit/>
              </a:bodyPr>
              <a:lstStyle/>
              <a:p>
                <a:pPr eaLnBrk="0" fontAlgn="t" latinLnBrk="0" hangingPunct="0"/>
                <a:r>
                  <a:rPr lang="en-US" altLang="ko-KR">
                    <a:solidFill>
                      <a:srgbClr val="4D4D4D"/>
                    </a:solidFill>
                    <a:latin typeface="Arial Narrow" pitchFamily="34" charset="0"/>
                    <a:ea typeface="GulimChe" pitchFamily="49" charset="-127"/>
                  </a:rPr>
                  <a:t>2005</a:t>
                </a:r>
              </a:p>
            </p:txBody>
          </p:sp>
          <p:sp>
            <p:nvSpPr>
              <p:cNvPr id="794674" name="Text Box 50"/>
              <p:cNvSpPr txBox="1">
                <a:spLocks noChangeArrowheads="1"/>
              </p:cNvSpPr>
              <p:nvPr/>
            </p:nvSpPr>
            <p:spPr bwMode="auto">
              <a:xfrm>
                <a:off x="4523" y="3385"/>
                <a:ext cx="380" cy="231"/>
              </a:xfrm>
              <a:prstGeom prst="rect">
                <a:avLst/>
              </a:prstGeom>
              <a:noFill/>
              <a:ln w="9525">
                <a:noFill/>
                <a:miter lim="800000"/>
                <a:headEnd/>
                <a:tailEnd/>
              </a:ln>
              <a:effectLst/>
            </p:spPr>
            <p:txBody>
              <a:bodyPr wrap="none">
                <a:spAutoFit/>
              </a:bodyPr>
              <a:lstStyle/>
              <a:p>
                <a:pPr eaLnBrk="0" fontAlgn="t" latinLnBrk="0" hangingPunct="0"/>
                <a:r>
                  <a:rPr lang="en-US" altLang="ko-KR">
                    <a:solidFill>
                      <a:srgbClr val="4D4D4D"/>
                    </a:solidFill>
                    <a:latin typeface="Arial Narrow" pitchFamily="34" charset="0"/>
                    <a:ea typeface="GulimChe" pitchFamily="49" charset="-127"/>
                  </a:rPr>
                  <a:t>2006</a:t>
                </a:r>
              </a:p>
            </p:txBody>
          </p:sp>
          <p:sp>
            <p:nvSpPr>
              <p:cNvPr id="794675" name="Rectangle 51"/>
              <p:cNvSpPr>
                <a:spLocks noChangeArrowheads="1"/>
              </p:cNvSpPr>
              <p:nvPr/>
            </p:nvSpPr>
            <p:spPr bwMode="auto">
              <a:xfrm>
                <a:off x="3656" y="2553"/>
                <a:ext cx="231" cy="202"/>
              </a:xfrm>
              <a:prstGeom prst="rect">
                <a:avLst/>
              </a:prstGeom>
              <a:noFill/>
              <a:ln w="9525">
                <a:noFill/>
                <a:miter lim="800000"/>
                <a:headEnd/>
                <a:tailEnd/>
              </a:ln>
            </p:spPr>
            <p:txBody>
              <a:bodyPr wrap="none" lIns="0" tIns="0" rIns="0" bIns="0">
                <a:spAutoFit/>
              </a:bodyPr>
              <a:lstStyle/>
              <a:p>
                <a:r>
                  <a:rPr lang="en-US" altLang="ko-KR" sz="2100">
                    <a:solidFill>
                      <a:srgbClr val="000000"/>
                    </a:solidFill>
                    <a:latin typeface="Arial Narrow" pitchFamily="34" charset="0"/>
                  </a:rPr>
                  <a:t>140</a:t>
                </a:r>
                <a:endParaRPr lang="en-US" altLang="ko-KR" sz="3200">
                  <a:latin typeface="Arial Narrow" pitchFamily="34" charset="0"/>
                </a:endParaRPr>
              </a:p>
            </p:txBody>
          </p:sp>
          <p:sp>
            <p:nvSpPr>
              <p:cNvPr id="794676" name="Rectangle 52"/>
              <p:cNvSpPr>
                <a:spLocks noChangeArrowheads="1"/>
              </p:cNvSpPr>
              <p:nvPr/>
            </p:nvSpPr>
            <p:spPr bwMode="auto">
              <a:xfrm>
                <a:off x="4584" y="1379"/>
                <a:ext cx="231" cy="202"/>
              </a:xfrm>
              <a:prstGeom prst="rect">
                <a:avLst/>
              </a:prstGeom>
              <a:noFill/>
              <a:ln w="9525">
                <a:noFill/>
                <a:miter lim="800000"/>
                <a:headEnd/>
                <a:tailEnd/>
              </a:ln>
            </p:spPr>
            <p:txBody>
              <a:bodyPr wrap="none" lIns="0" tIns="0" rIns="0" bIns="0">
                <a:spAutoFit/>
              </a:bodyPr>
              <a:lstStyle/>
              <a:p>
                <a:r>
                  <a:rPr lang="en-US" altLang="ko-KR" sz="2100">
                    <a:solidFill>
                      <a:srgbClr val="000000"/>
                    </a:solidFill>
                    <a:latin typeface="Arial Narrow" pitchFamily="34" charset="0"/>
                  </a:rPr>
                  <a:t>446</a:t>
                </a:r>
                <a:endParaRPr lang="en-US" altLang="ko-KR" sz="3200">
                  <a:latin typeface="Arial Narrow" pitchFamily="34" charset="0"/>
                </a:endParaRPr>
              </a:p>
            </p:txBody>
          </p:sp>
          <p:sp>
            <p:nvSpPr>
              <p:cNvPr id="794677" name="Text Box 53"/>
              <p:cNvSpPr txBox="1">
                <a:spLocks noChangeArrowheads="1"/>
              </p:cNvSpPr>
              <p:nvPr/>
            </p:nvSpPr>
            <p:spPr bwMode="gray">
              <a:xfrm>
                <a:off x="3555" y="1888"/>
                <a:ext cx="875" cy="288"/>
              </a:xfrm>
              <a:prstGeom prst="rect">
                <a:avLst/>
              </a:prstGeom>
              <a:noFill/>
              <a:ln w="9525">
                <a:noFill/>
                <a:miter lim="800000"/>
                <a:headEnd/>
                <a:tailEnd/>
              </a:ln>
              <a:effectLst/>
            </p:spPr>
            <p:txBody>
              <a:bodyPr>
                <a:spAutoFit/>
              </a:bodyPr>
              <a:lstStyle/>
              <a:p>
                <a:pPr algn="ctr"/>
                <a:r>
                  <a:rPr lang="en-US" altLang="ko-KR" sz="2400">
                    <a:solidFill>
                      <a:srgbClr val="CC0000"/>
                    </a:solidFill>
                    <a:latin typeface="Arial Narrow" pitchFamily="34" charset="0"/>
                    <a:ea typeface="휴먼엑스포" pitchFamily="18" charset="-127"/>
                  </a:rPr>
                  <a:t>218.5%</a:t>
                </a:r>
              </a:p>
            </p:txBody>
          </p:sp>
          <p:pic>
            <p:nvPicPr>
              <p:cNvPr id="794678" name="Picture 54"/>
              <p:cNvPicPr>
                <a:picLocks noChangeAspect="1" noChangeArrowheads="1"/>
              </p:cNvPicPr>
              <p:nvPr/>
            </p:nvPicPr>
            <p:blipFill>
              <a:blip r:embed="rId8" cstate="print">
                <a:lum bright="66000"/>
                <a:grayscl/>
              </a:blip>
              <a:srcRect l="18929" b="40973"/>
              <a:stretch>
                <a:fillRect/>
              </a:stretch>
            </p:blipFill>
            <p:spPr bwMode="auto">
              <a:xfrm rot="1891420">
                <a:off x="4190" y="1809"/>
                <a:ext cx="227" cy="850"/>
              </a:xfrm>
              <a:prstGeom prst="rect">
                <a:avLst/>
              </a:prstGeom>
              <a:noFill/>
              <a:ln w="9525">
                <a:noFill/>
                <a:miter lim="800000"/>
                <a:headEnd/>
                <a:tailEnd/>
              </a:ln>
              <a:effectLst/>
            </p:spPr>
          </p:pic>
        </p:grpSp>
        <p:grpSp>
          <p:nvGrpSpPr>
            <p:cNvPr id="794679" name="Group 55"/>
            <p:cNvGrpSpPr>
              <a:grpSpLocks/>
            </p:cNvGrpSpPr>
            <p:nvPr/>
          </p:nvGrpSpPr>
          <p:grpSpPr bwMode="auto">
            <a:xfrm>
              <a:off x="3510" y="2674"/>
              <a:ext cx="590" cy="1180"/>
              <a:chOff x="3515" y="2674"/>
              <a:chExt cx="590" cy="1180"/>
            </a:xfrm>
          </p:grpSpPr>
          <p:pic>
            <p:nvPicPr>
              <p:cNvPr id="794680" name="Picture 56" descr="2008-0129-ktf-ham-53"/>
              <p:cNvPicPr>
                <a:picLocks noChangeAspect="1" noChangeArrowheads="1"/>
              </p:cNvPicPr>
              <p:nvPr/>
            </p:nvPicPr>
            <p:blipFill>
              <a:blip r:embed="rId7" cstate="print">
                <a:lum bright="-30000" contrast="42000"/>
              </a:blip>
              <a:srcRect t="40082" r="66444"/>
              <a:stretch>
                <a:fillRect/>
              </a:stretch>
            </p:blipFill>
            <p:spPr bwMode="auto">
              <a:xfrm>
                <a:off x="3515" y="3022"/>
                <a:ext cx="590" cy="832"/>
              </a:xfrm>
              <a:prstGeom prst="rect">
                <a:avLst/>
              </a:prstGeom>
              <a:noFill/>
              <a:ln w="9525" algn="ctr">
                <a:noFill/>
                <a:miter lim="800000"/>
                <a:headEnd/>
                <a:tailEnd/>
              </a:ln>
              <a:effectLst/>
            </p:spPr>
          </p:pic>
          <p:pic>
            <p:nvPicPr>
              <p:cNvPr id="794681" name="Picture 57" descr="2008-0129-ktf-ham-53"/>
              <p:cNvPicPr>
                <a:picLocks noChangeAspect="1" noChangeArrowheads="1"/>
              </p:cNvPicPr>
              <p:nvPr/>
            </p:nvPicPr>
            <p:blipFill>
              <a:blip r:embed="rId7" cstate="print">
                <a:lum bright="-30000" contrast="42000"/>
              </a:blip>
              <a:srcRect r="66444" b="71692"/>
              <a:stretch>
                <a:fillRect/>
              </a:stretch>
            </p:blipFill>
            <p:spPr bwMode="auto">
              <a:xfrm>
                <a:off x="3515" y="2674"/>
                <a:ext cx="590" cy="393"/>
              </a:xfrm>
              <a:prstGeom prst="rect">
                <a:avLst/>
              </a:prstGeom>
              <a:noFill/>
              <a:ln w="9525" algn="ctr">
                <a:noFill/>
                <a:miter lim="800000"/>
                <a:headEnd/>
                <a:tailEnd/>
              </a:ln>
              <a:effectLst/>
            </p:spPr>
          </p:pic>
        </p:grpSp>
      </p:grpSp>
      <p:grpSp>
        <p:nvGrpSpPr>
          <p:cNvPr id="794687" name="Group 63"/>
          <p:cNvGrpSpPr>
            <a:grpSpLocks/>
          </p:cNvGrpSpPr>
          <p:nvPr/>
        </p:nvGrpSpPr>
        <p:grpSpPr bwMode="auto">
          <a:xfrm>
            <a:off x="322263" y="1196975"/>
            <a:ext cx="4178300" cy="5661025"/>
            <a:chOff x="203" y="754"/>
            <a:chExt cx="2632" cy="3566"/>
          </a:xfrm>
        </p:grpSpPr>
        <p:pic>
          <p:nvPicPr>
            <p:cNvPr id="794634" name="Picture 10" descr="2008-0324-5"/>
            <p:cNvPicPr>
              <a:picLocks noChangeAspect="1" noChangeArrowheads="1"/>
            </p:cNvPicPr>
            <p:nvPr/>
          </p:nvPicPr>
          <p:blipFill>
            <a:blip r:embed="rId5" cstate="print"/>
            <a:srcRect/>
            <a:stretch>
              <a:fillRect/>
            </a:stretch>
          </p:blipFill>
          <p:spPr bwMode="auto">
            <a:xfrm>
              <a:off x="203" y="754"/>
              <a:ext cx="2632" cy="3566"/>
            </a:xfrm>
            <a:prstGeom prst="rect">
              <a:avLst/>
            </a:prstGeom>
            <a:noFill/>
          </p:spPr>
        </p:pic>
        <p:sp>
          <p:nvSpPr>
            <p:cNvPr id="794642" name="Text Box 18"/>
            <p:cNvSpPr txBox="1">
              <a:spLocks noChangeArrowheads="1"/>
            </p:cNvSpPr>
            <p:nvPr/>
          </p:nvSpPr>
          <p:spPr bwMode="auto">
            <a:xfrm>
              <a:off x="625" y="821"/>
              <a:ext cx="1756" cy="269"/>
            </a:xfrm>
            <a:prstGeom prst="rect">
              <a:avLst/>
            </a:prstGeom>
            <a:noFill/>
            <a:ln w="9525">
              <a:noFill/>
              <a:miter lim="800000"/>
              <a:headEnd/>
              <a:tailEnd/>
            </a:ln>
            <a:effectLst/>
          </p:spPr>
          <p:txBody>
            <a:bodyPr wrap="none">
              <a:spAutoFit/>
            </a:bodyPr>
            <a:lstStyle/>
            <a:p>
              <a:pPr algn="ctr" eaLnBrk="0" fontAlgn="t" latinLnBrk="0" hangingPunct="0"/>
              <a:r>
                <a:rPr lang="en-US" altLang="ko-KR" sz="2200">
                  <a:solidFill>
                    <a:srgbClr val="000099"/>
                  </a:solidFill>
                  <a:latin typeface="Arial Narrow" pitchFamily="34" charset="0"/>
                  <a:ea typeface="산돌고딕B" pitchFamily="18" charset="-127"/>
                </a:rPr>
                <a:t> Usage Rate by Channel</a:t>
              </a:r>
            </a:p>
          </p:txBody>
        </p:sp>
        <p:sp>
          <p:nvSpPr>
            <p:cNvPr id="794650" name="Text Box 26"/>
            <p:cNvSpPr txBox="1">
              <a:spLocks noChangeArrowheads="1"/>
            </p:cNvSpPr>
            <p:nvPr/>
          </p:nvSpPr>
          <p:spPr bwMode="gray">
            <a:xfrm>
              <a:off x="1837" y="1126"/>
              <a:ext cx="886" cy="154"/>
            </a:xfrm>
            <a:prstGeom prst="rect">
              <a:avLst/>
            </a:prstGeom>
            <a:noFill/>
            <a:ln w="9525">
              <a:noFill/>
              <a:miter lim="800000"/>
              <a:headEnd/>
              <a:tailEnd/>
            </a:ln>
            <a:effectLst/>
          </p:spPr>
          <p:txBody>
            <a:bodyPr>
              <a:spAutoFit/>
            </a:bodyPr>
            <a:lstStyle/>
            <a:p>
              <a:pPr algn="r">
                <a:spcBef>
                  <a:spcPct val="50000"/>
                </a:spcBef>
              </a:pPr>
              <a:r>
                <a:rPr lang="en-US" altLang="ko-KR" sz="1000">
                  <a:latin typeface="Arial Narrow" pitchFamily="34" charset="0"/>
                  <a:ea typeface="HY헤드라인M" pitchFamily="18" charset="-127"/>
                </a:rPr>
                <a:t>( unit : %)</a:t>
              </a:r>
            </a:p>
          </p:txBody>
        </p:sp>
        <p:sp>
          <p:nvSpPr>
            <p:cNvPr id="794664" name="Text Box 40"/>
            <p:cNvSpPr txBox="1">
              <a:spLocks noChangeArrowheads="1"/>
            </p:cNvSpPr>
            <p:nvPr/>
          </p:nvSpPr>
          <p:spPr bwMode="auto">
            <a:xfrm>
              <a:off x="205" y="3858"/>
              <a:ext cx="1360" cy="116"/>
            </a:xfrm>
            <a:prstGeom prst="rect">
              <a:avLst/>
            </a:prstGeom>
            <a:noFill/>
            <a:ln w="9525" algn="ctr">
              <a:noFill/>
              <a:miter lim="800000"/>
              <a:headEnd/>
              <a:tailEnd/>
            </a:ln>
            <a:effectLst/>
          </p:spPr>
          <p:txBody>
            <a:bodyPr>
              <a:spAutoFit/>
            </a:bodyPr>
            <a:lstStyle/>
            <a:p>
              <a:pPr>
                <a:lnSpc>
                  <a:spcPct val="60000"/>
                </a:lnSpc>
                <a:spcBef>
                  <a:spcPct val="50000"/>
                </a:spcBef>
              </a:pPr>
              <a:r>
                <a:rPr kumimoji="0" lang="en-US" altLang="ko-KR" sz="1000">
                  <a:latin typeface="Arial Narrow" pitchFamily="34" charset="0"/>
                  <a:ea typeface="HY견고딕" pitchFamily="18" charset="-127"/>
                  <a:cs typeface="Arial" pitchFamily="34" charset="0"/>
                  <a:sym typeface="Wingdings 2" pitchFamily="18" charset="2"/>
                </a:rPr>
                <a:t> </a:t>
              </a:r>
              <a:r>
                <a:rPr kumimoji="0" lang="en-US" altLang="ko-KR" sz="1000">
                  <a:latin typeface="Arial Narrow" pitchFamily="34" charset="0"/>
                  <a:ea typeface="HY견고딕" pitchFamily="18" charset="-127"/>
                  <a:cs typeface="Arial" pitchFamily="34" charset="0"/>
                </a:rPr>
                <a:t>Source : Bank of Korea , KTF Analysis </a:t>
              </a:r>
            </a:p>
          </p:txBody>
        </p:sp>
        <p:grpSp>
          <p:nvGrpSpPr>
            <p:cNvPr id="794635" name="Group 11"/>
            <p:cNvGrpSpPr>
              <a:grpSpLocks/>
            </p:cNvGrpSpPr>
            <p:nvPr/>
          </p:nvGrpSpPr>
          <p:grpSpPr bwMode="auto">
            <a:xfrm>
              <a:off x="793" y="1298"/>
              <a:ext cx="1588" cy="2132"/>
              <a:chOff x="793" y="1253"/>
              <a:chExt cx="1588" cy="2177"/>
            </a:xfrm>
          </p:grpSpPr>
          <p:sp>
            <p:nvSpPr>
              <p:cNvPr id="794636" name="Line 12"/>
              <p:cNvSpPr>
                <a:spLocks noChangeShapeType="1"/>
              </p:cNvSpPr>
              <p:nvPr/>
            </p:nvSpPr>
            <p:spPr bwMode="auto">
              <a:xfrm flipV="1">
                <a:off x="793" y="1253"/>
                <a:ext cx="0" cy="2177"/>
              </a:xfrm>
              <a:prstGeom prst="line">
                <a:avLst/>
              </a:prstGeom>
              <a:noFill/>
              <a:ln w="9525">
                <a:solidFill>
                  <a:srgbClr val="C0C0C0"/>
                </a:solidFill>
                <a:round/>
                <a:headEnd/>
                <a:tailEnd/>
              </a:ln>
              <a:effectLst/>
            </p:spPr>
            <p:txBody>
              <a:bodyPr/>
              <a:lstStyle/>
              <a:p>
                <a:endParaRPr lang="en-US"/>
              </a:p>
            </p:txBody>
          </p:sp>
          <p:sp>
            <p:nvSpPr>
              <p:cNvPr id="794637" name="Line 13"/>
              <p:cNvSpPr>
                <a:spLocks noChangeShapeType="1"/>
              </p:cNvSpPr>
              <p:nvPr/>
            </p:nvSpPr>
            <p:spPr bwMode="auto">
              <a:xfrm flipV="1">
                <a:off x="1110" y="1253"/>
                <a:ext cx="0" cy="2177"/>
              </a:xfrm>
              <a:prstGeom prst="line">
                <a:avLst/>
              </a:prstGeom>
              <a:noFill/>
              <a:ln w="9525">
                <a:solidFill>
                  <a:srgbClr val="C0C0C0"/>
                </a:solidFill>
                <a:round/>
                <a:headEnd/>
                <a:tailEnd/>
              </a:ln>
              <a:effectLst/>
            </p:spPr>
            <p:txBody>
              <a:bodyPr/>
              <a:lstStyle/>
              <a:p>
                <a:endParaRPr lang="en-US"/>
              </a:p>
            </p:txBody>
          </p:sp>
          <p:sp>
            <p:nvSpPr>
              <p:cNvPr id="794638" name="Line 14"/>
              <p:cNvSpPr>
                <a:spLocks noChangeShapeType="1"/>
              </p:cNvSpPr>
              <p:nvPr/>
            </p:nvSpPr>
            <p:spPr bwMode="auto">
              <a:xfrm flipV="1">
                <a:off x="1428" y="1253"/>
                <a:ext cx="0" cy="2177"/>
              </a:xfrm>
              <a:prstGeom prst="line">
                <a:avLst/>
              </a:prstGeom>
              <a:noFill/>
              <a:ln w="9525">
                <a:solidFill>
                  <a:srgbClr val="C0C0C0"/>
                </a:solidFill>
                <a:round/>
                <a:headEnd/>
                <a:tailEnd/>
              </a:ln>
              <a:effectLst/>
            </p:spPr>
            <p:txBody>
              <a:bodyPr/>
              <a:lstStyle/>
              <a:p>
                <a:endParaRPr lang="en-US"/>
              </a:p>
            </p:txBody>
          </p:sp>
          <p:sp>
            <p:nvSpPr>
              <p:cNvPr id="794639" name="Line 15"/>
              <p:cNvSpPr>
                <a:spLocks noChangeShapeType="1"/>
              </p:cNvSpPr>
              <p:nvPr/>
            </p:nvSpPr>
            <p:spPr bwMode="auto">
              <a:xfrm flipV="1">
                <a:off x="1745" y="1253"/>
                <a:ext cx="0" cy="2177"/>
              </a:xfrm>
              <a:prstGeom prst="line">
                <a:avLst/>
              </a:prstGeom>
              <a:noFill/>
              <a:ln w="9525">
                <a:solidFill>
                  <a:srgbClr val="C0C0C0"/>
                </a:solidFill>
                <a:round/>
                <a:headEnd/>
                <a:tailEnd/>
              </a:ln>
              <a:effectLst/>
            </p:spPr>
            <p:txBody>
              <a:bodyPr/>
              <a:lstStyle/>
              <a:p>
                <a:endParaRPr lang="en-US"/>
              </a:p>
            </p:txBody>
          </p:sp>
          <p:sp>
            <p:nvSpPr>
              <p:cNvPr id="794640" name="Line 16"/>
              <p:cNvSpPr>
                <a:spLocks noChangeShapeType="1"/>
              </p:cNvSpPr>
              <p:nvPr/>
            </p:nvSpPr>
            <p:spPr bwMode="auto">
              <a:xfrm flipV="1">
                <a:off x="2063" y="1253"/>
                <a:ext cx="0" cy="2177"/>
              </a:xfrm>
              <a:prstGeom prst="line">
                <a:avLst/>
              </a:prstGeom>
              <a:noFill/>
              <a:ln w="9525">
                <a:solidFill>
                  <a:srgbClr val="C0C0C0"/>
                </a:solidFill>
                <a:round/>
                <a:headEnd/>
                <a:tailEnd/>
              </a:ln>
              <a:effectLst/>
            </p:spPr>
            <p:txBody>
              <a:bodyPr/>
              <a:lstStyle/>
              <a:p>
                <a:endParaRPr lang="en-US"/>
              </a:p>
            </p:txBody>
          </p:sp>
          <p:sp>
            <p:nvSpPr>
              <p:cNvPr id="794641" name="Line 17"/>
              <p:cNvSpPr>
                <a:spLocks noChangeShapeType="1"/>
              </p:cNvSpPr>
              <p:nvPr/>
            </p:nvSpPr>
            <p:spPr bwMode="auto">
              <a:xfrm flipV="1">
                <a:off x="2381" y="1253"/>
                <a:ext cx="0" cy="2177"/>
              </a:xfrm>
              <a:prstGeom prst="line">
                <a:avLst/>
              </a:prstGeom>
              <a:noFill/>
              <a:ln w="9525">
                <a:solidFill>
                  <a:srgbClr val="C0C0C0"/>
                </a:solidFill>
                <a:round/>
                <a:headEnd/>
                <a:tailEnd/>
              </a:ln>
              <a:effectLst/>
            </p:spPr>
            <p:txBody>
              <a:bodyPr/>
              <a:lstStyle/>
              <a:p>
                <a:endParaRPr lang="en-US"/>
              </a:p>
            </p:txBody>
          </p:sp>
        </p:grpSp>
        <p:sp>
          <p:nvSpPr>
            <p:cNvPr id="794643" name="Line 19"/>
            <p:cNvSpPr>
              <a:spLocks noChangeShapeType="1"/>
            </p:cNvSpPr>
            <p:nvPr/>
          </p:nvSpPr>
          <p:spPr bwMode="auto">
            <a:xfrm>
              <a:off x="793" y="3430"/>
              <a:ext cx="1588" cy="0"/>
            </a:xfrm>
            <a:prstGeom prst="line">
              <a:avLst/>
            </a:prstGeom>
            <a:noFill/>
            <a:ln w="12700">
              <a:solidFill>
                <a:schemeClr val="bg2"/>
              </a:solidFill>
              <a:round/>
              <a:headEnd/>
              <a:tailEnd/>
            </a:ln>
            <a:effectLst/>
          </p:spPr>
          <p:txBody>
            <a:bodyPr/>
            <a:lstStyle/>
            <a:p>
              <a:endParaRPr lang="en-US"/>
            </a:p>
          </p:txBody>
        </p:sp>
        <p:sp>
          <p:nvSpPr>
            <p:cNvPr id="794644" name="Rectangle 20"/>
            <p:cNvSpPr>
              <a:spLocks noChangeArrowheads="1"/>
            </p:cNvSpPr>
            <p:nvPr/>
          </p:nvSpPr>
          <p:spPr bwMode="auto">
            <a:xfrm>
              <a:off x="731" y="3455"/>
              <a:ext cx="165" cy="125"/>
            </a:xfrm>
            <a:prstGeom prst="rect">
              <a:avLst/>
            </a:prstGeom>
            <a:noFill/>
            <a:ln w="9525" algn="ctr">
              <a:noFill/>
              <a:miter lim="800000"/>
              <a:headEnd/>
              <a:tailEnd/>
            </a:ln>
            <a:effectLst/>
          </p:spPr>
          <p:txBody>
            <a:bodyPr wrap="none" lIns="0" tIns="0" rIns="0" bIns="0">
              <a:spAutoFit/>
            </a:bodyPr>
            <a:lstStyle/>
            <a:p>
              <a:r>
                <a:rPr lang="en-US" altLang="ko-KR" sz="1300">
                  <a:solidFill>
                    <a:srgbClr val="4D4D4D"/>
                  </a:solidFill>
                  <a:latin typeface="Arial Narrow" pitchFamily="34" charset="0"/>
                  <a:ea typeface="Dotum" pitchFamily="34" charset="-127"/>
                </a:rPr>
                <a:t>02.6</a:t>
              </a:r>
            </a:p>
          </p:txBody>
        </p:sp>
        <p:sp>
          <p:nvSpPr>
            <p:cNvPr id="794645" name="Rectangle 21"/>
            <p:cNvSpPr>
              <a:spLocks noChangeArrowheads="1"/>
            </p:cNvSpPr>
            <p:nvPr/>
          </p:nvSpPr>
          <p:spPr bwMode="auto">
            <a:xfrm>
              <a:off x="1059" y="3455"/>
              <a:ext cx="165" cy="125"/>
            </a:xfrm>
            <a:prstGeom prst="rect">
              <a:avLst/>
            </a:prstGeom>
            <a:noFill/>
            <a:ln w="9525" algn="ctr">
              <a:noFill/>
              <a:miter lim="800000"/>
              <a:headEnd/>
              <a:tailEnd/>
            </a:ln>
            <a:effectLst/>
          </p:spPr>
          <p:txBody>
            <a:bodyPr wrap="none" lIns="0" tIns="0" rIns="0" bIns="0">
              <a:spAutoFit/>
            </a:bodyPr>
            <a:lstStyle/>
            <a:p>
              <a:r>
                <a:rPr lang="en-US" altLang="ko-KR" sz="1300">
                  <a:solidFill>
                    <a:srgbClr val="4D4D4D"/>
                  </a:solidFill>
                  <a:latin typeface="Arial Narrow" pitchFamily="34" charset="0"/>
                  <a:ea typeface="Dotum" pitchFamily="34" charset="-127"/>
                </a:rPr>
                <a:t>03.3</a:t>
              </a:r>
            </a:p>
          </p:txBody>
        </p:sp>
        <p:sp>
          <p:nvSpPr>
            <p:cNvPr id="794646" name="Rectangle 22"/>
            <p:cNvSpPr>
              <a:spLocks noChangeArrowheads="1"/>
            </p:cNvSpPr>
            <p:nvPr/>
          </p:nvSpPr>
          <p:spPr bwMode="auto">
            <a:xfrm>
              <a:off x="1347" y="3455"/>
              <a:ext cx="165" cy="125"/>
            </a:xfrm>
            <a:prstGeom prst="rect">
              <a:avLst/>
            </a:prstGeom>
            <a:noFill/>
            <a:ln w="9525" algn="ctr">
              <a:noFill/>
              <a:miter lim="800000"/>
              <a:headEnd/>
              <a:tailEnd/>
            </a:ln>
            <a:effectLst/>
          </p:spPr>
          <p:txBody>
            <a:bodyPr wrap="none" lIns="0" tIns="0" rIns="0" bIns="0">
              <a:spAutoFit/>
            </a:bodyPr>
            <a:lstStyle/>
            <a:p>
              <a:r>
                <a:rPr lang="en-US" altLang="ko-KR" sz="1300">
                  <a:solidFill>
                    <a:srgbClr val="4D4D4D"/>
                  </a:solidFill>
                  <a:latin typeface="Arial Narrow" pitchFamily="34" charset="0"/>
                  <a:ea typeface="Dotum" pitchFamily="34" charset="-127"/>
                </a:rPr>
                <a:t>04.3</a:t>
              </a:r>
            </a:p>
          </p:txBody>
        </p:sp>
        <p:sp>
          <p:nvSpPr>
            <p:cNvPr id="794647" name="Rectangle 23"/>
            <p:cNvSpPr>
              <a:spLocks noChangeArrowheads="1"/>
            </p:cNvSpPr>
            <p:nvPr/>
          </p:nvSpPr>
          <p:spPr bwMode="auto">
            <a:xfrm>
              <a:off x="1656" y="3455"/>
              <a:ext cx="165" cy="125"/>
            </a:xfrm>
            <a:prstGeom prst="rect">
              <a:avLst/>
            </a:prstGeom>
            <a:noFill/>
            <a:ln w="9525" algn="ctr">
              <a:noFill/>
              <a:miter lim="800000"/>
              <a:headEnd/>
              <a:tailEnd/>
            </a:ln>
            <a:effectLst/>
          </p:spPr>
          <p:txBody>
            <a:bodyPr wrap="none" lIns="0" tIns="0" rIns="0" bIns="0">
              <a:spAutoFit/>
            </a:bodyPr>
            <a:lstStyle/>
            <a:p>
              <a:r>
                <a:rPr lang="en-US" altLang="ko-KR" sz="1300">
                  <a:solidFill>
                    <a:srgbClr val="4D4D4D"/>
                  </a:solidFill>
                  <a:latin typeface="Arial Narrow" pitchFamily="34" charset="0"/>
                  <a:ea typeface="Dotum" pitchFamily="34" charset="-127"/>
                </a:rPr>
                <a:t>05.3</a:t>
              </a:r>
            </a:p>
          </p:txBody>
        </p:sp>
        <p:sp>
          <p:nvSpPr>
            <p:cNvPr id="794648" name="Rectangle 24"/>
            <p:cNvSpPr>
              <a:spLocks noChangeArrowheads="1"/>
            </p:cNvSpPr>
            <p:nvPr/>
          </p:nvSpPr>
          <p:spPr bwMode="auto">
            <a:xfrm>
              <a:off x="1984" y="3455"/>
              <a:ext cx="165" cy="125"/>
            </a:xfrm>
            <a:prstGeom prst="rect">
              <a:avLst/>
            </a:prstGeom>
            <a:noFill/>
            <a:ln w="9525" algn="ctr">
              <a:noFill/>
              <a:miter lim="800000"/>
              <a:headEnd/>
              <a:tailEnd/>
            </a:ln>
            <a:effectLst/>
          </p:spPr>
          <p:txBody>
            <a:bodyPr wrap="none" lIns="0" tIns="0" rIns="0" bIns="0">
              <a:spAutoFit/>
            </a:bodyPr>
            <a:lstStyle/>
            <a:p>
              <a:r>
                <a:rPr lang="en-US" altLang="ko-KR" sz="1300">
                  <a:solidFill>
                    <a:srgbClr val="4D4D4D"/>
                  </a:solidFill>
                  <a:latin typeface="Arial Narrow" pitchFamily="34" charset="0"/>
                  <a:ea typeface="Dotum" pitchFamily="34" charset="-127"/>
                </a:rPr>
                <a:t>06.3</a:t>
              </a:r>
            </a:p>
          </p:txBody>
        </p:sp>
        <p:sp>
          <p:nvSpPr>
            <p:cNvPr id="794649" name="Rectangle 25"/>
            <p:cNvSpPr>
              <a:spLocks noChangeArrowheads="1"/>
            </p:cNvSpPr>
            <p:nvPr/>
          </p:nvSpPr>
          <p:spPr bwMode="auto">
            <a:xfrm>
              <a:off x="2333" y="3455"/>
              <a:ext cx="94" cy="125"/>
            </a:xfrm>
            <a:prstGeom prst="rect">
              <a:avLst/>
            </a:prstGeom>
            <a:noFill/>
            <a:ln w="9525" algn="ctr">
              <a:noFill/>
              <a:miter lim="800000"/>
              <a:headEnd/>
              <a:tailEnd/>
            </a:ln>
            <a:effectLst/>
          </p:spPr>
          <p:txBody>
            <a:bodyPr wrap="none" lIns="0" tIns="0" rIns="0" bIns="0">
              <a:spAutoFit/>
            </a:bodyPr>
            <a:lstStyle/>
            <a:p>
              <a:r>
                <a:rPr lang="en-US" altLang="ko-KR" sz="1300">
                  <a:solidFill>
                    <a:srgbClr val="4D4D4D"/>
                  </a:solidFill>
                  <a:latin typeface="Arial Narrow" pitchFamily="34" charset="0"/>
                  <a:ea typeface="Dotum" pitchFamily="34" charset="-127"/>
                </a:rPr>
                <a:t>12</a:t>
              </a:r>
            </a:p>
          </p:txBody>
        </p:sp>
      </p:grpSp>
      <p:grpSp>
        <p:nvGrpSpPr>
          <p:cNvPr id="794691" name="Group 67"/>
          <p:cNvGrpSpPr>
            <a:grpSpLocks/>
          </p:cNvGrpSpPr>
          <p:nvPr/>
        </p:nvGrpSpPr>
        <p:grpSpPr bwMode="auto">
          <a:xfrm>
            <a:off x="374650" y="2060575"/>
            <a:ext cx="3941763" cy="3397250"/>
            <a:chOff x="236" y="1298"/>
            <a:chExt cx="2483" cy="2140"/>
          </a:xfrm>
        </p:grpSpPr>
        <p:sp>
          <p:nvSpPr>
            <p:cNvPr id="794654" name="Freeform 30"/>
            <p:cNvSpPr>
              <a:spLocks/>
            </p:cNvSpPr>
            <p:nvPr/>
          </p:nvSpPr>
          <p:spPr bwMode="auto">
            <a:xfrm>
              <a:off x="774" y="2757"/>
              <a:ext cx="1607" cy="129"/>
            </a:xfrm>
            <a:custGeom>
              <a:avLst/>
              <a:gdLst/>
              <a:ahLst/>
              <a:cxnLst>
                <a:cxn ang="0">
                  <a:pos x="0" y="7"/>
                </a:cxn>
                <a:cxn ang="0">
                  <a:pos x="16" y="5"/>
                </a:cxn>
                <a:cxn ang="0">
                  <a:pos x="31" y="2"/>
                </a:cxn>
                <a:cxn ang="0">
                  <a:pos x="47" y="0"/>
                </a:cxn>
                <a:cxn ang="0">
                  <a:pos x="63" y="3"/>
                </a:cxn>
                <a:cxn ang="0">
                  <a:pos x="79" y="3"/>
                </a:cxn>
                <a:cxn ang="0">
                  <a:pos x="94" y="2"/>
                </a:cxn>
                <a:cxn ang="0">
                  <a:pos x="110" y="3"/>
                </a:cxn>
                <a:cxn ang="0">
                  <a:pos x="126" y="5"/>
                </a:cxn>
                <a:cxn ang="0">
                  <a:pos x="142" y="6"/>
                </a:cxn>
                <a:cxn ang="0">
                  <a:pos x="157" y="6"/>
                </a:cxn>
                <a:cxn ang="0">
                  <a:pos x="173" y="16"/>
                </a:cxn>
                <a:cxn ang="0">
                  <a:pos x="189" y="14"/>
                </a:cxn>
                <a:cxn ang="0">
                  <a:pos x="204" y="15"/>
                </a:cxn>
                <a:cxn ang="0">
                  <a:pos x="220" y="13"/>
                </a:cxn>
                <a:cxn ang="0">
                  <a:pos x="236" y="18"/>
                </a:cxn>
                <a:cxn ang="0">
                  <a:pos x="252" y="18"/>
                </a:cxn>
                <a:cxn ang="0">
                  <a:pos x="267" y="16"/>
                </a:cxn>
                <a:cxn ang="0">
                  <a:pos x="283" y="17"/>
                </a:cxn>
              </a:cxnLst>
              <a:rect l="0" t="0" r="r" b="b"/>
              <a:pathLst>
                <a:path w="283" h="18">
                  <a:moveTo>
                    <a:pt x="0" y="7"/>
                  </a:moveTo>
                  <a:lnTo>
                    <a:pt x="16" y="5"/>
                  </a:lnTo>
                  <a:lnTo>
                    <a:pt x="31" y="2"/>
                  </a:lnTo>
                  <a:lnTo>
                    <a:pt x="47" y="0"/>
                  </a:lnTo>
                  <a:lnTo>
                    <a:pt x="63" y="3"/>
                  </a:lnTo>
                  <a:lnTo>
                    <a:pt x="79" y="3"/>
                  </a:lnTo>
                  <a:lnTo>
                    <a:pt x="94" y="2"/>
                  </a:lnTo>
                  <a:lnTo>
                    <a:pt x="110" y="3"/>
                  </a:lnTo>
                  <a:lnTo>
                    <a:pt x="126" y="5"/>
                  </a:lnTo>
                  <a:lnTo>
                    <a:pt x="142" y="6"/>
                  </a:lnTo>
                  <a:lnTo>
                    <a:pt x="157" y="6"/>
                  </a:lnTo>
                  <a:lnTo>
                    <a:pt x="173" y="16"/>
                  </a:lnTo>
                  <a:lnTo>
                    <a:pt x="189" y="14"/>
                  </a:lnTo>
                  <a:lnTo>
                    <a:pt x="204" y="15"/>
                  </a:lnTo>
                  <a:lnTo>
                    <a:pt x="220" y="13"/>
                  </a:lnTo>
                  <a:lnTo>
                    <a:pt x="236" y="18"/>
                  </a:lnTo>
                  <a:lnTo>
                    <a:pt x="252" y="18"/>
                  </a:lnTo>
                  <a:lnTo>
                    <a:pt x="267" y="16"/>
                  </a:lnTo>
                  <a:lnTo>
                    <a:pt x="283" y="17"/>
                  </a:lnTo>
                </a:path>
              </a:pathLst>
            </a:custGeom>
            <a:noFill/>
            <a:ln w="57150" cmpd="sng">
              <a:solidFill>
                <a:srgbClr val="FF6600"/>
              </a:solidFill>
              <a:prstDash val="solid"/>
              <a:round/>
              <a:headEnd/>
              <a:tailEnd/>
            </a:ln>
            <a:effectLst>
              <a:prstShdw prst="shdw17" dist="17961" dir="2700000">
                <a:srgbClr val="FF6600">
                  <a:gamma/>
                  <a:shade val="60000"/>
                  <a:invGamma/>
                </a:srgbClr>
              </a:prstShdw>
            </a:effectLst>
          </p:spPr>
          <p:txBody>
            <a:bodyPr/>
            <a:lstStyle/>
            <a:p>
              <a:endParaRPr lang="en-US"/>
            </a:p>
          </p:txBody>
        </p:sp>
        <p:grpSp>
          <p:nvGrpSpPr>
            <p:cNvPr id="794690" name="Group 66"/>
            <p:cNvGrpSpPr>
              <a:grpSpLocks/>
            </p:cNvGrpSpPr>
            <p:nvPr/>
          </p:nvGrpSpPr>
          <p:grpSpPr bwMode="auto">
            <a:xfrm>
              <a:off x="236" y="1298"/>
              <a:ext cx="2483" cy="2140"/>
              <a:chOff x="236" y="1298"/>
              <a:chExt cx="2483" cy="2140"/>
            </a:xfrm>
          </p:grpSpPr>
          <p:sp>
            <p:nvSpPr>
              <p:cNvPr id="794652" name="Freeform 28"/>
              <p:cNvSpPr>
                <a:spLocks/>
              </p:cNvSpPr>
              <p:nvPr/>
            </p:nvSpPr>
            <p:spPr bwMode="auto">
              <a:xfrm>
                <a:off x="774" y="1411"/>
                <a:ext cx="1607" cy="727"/>
              </a:xfrm>
              <a:custGeom>
                <a:avLst/>
                <a:gdLst/>
                <a:ahLst/>
                <a:cxnLst>
                  <a:cxn ang="0">
                    <a:pos x="0" y="0"/>
                  </a:cxn>
                  <a:cxn ang="0">
                    <a:pos x="16" y="10"/>
                  </a:cxn>
                  <a:cxn ang="0">
                    <a:pos x="31" y="16"/>
                  </a:cxn>
                  <a:cxn ang="0">
                    <a:pos x="47" y="21"/>
                  </a:cxn>
                  <a:cxn ang="0">
                    <a:pos x="63" y="28"/>
                  </a:cxn>
                  <a:cxn ang="0">
                    <a:pos x="79" y="36"/>
                  </a:cxn>
                  <a:cxn ang="0">
                    <a:pos x="94" y="50"/>
                  </a:cxn>
                  <a:cxn ang="0">
                    <a:pos x="110" y="65"/>
                  </a:cxn>
                  <a:cxn ang="0">
                    <a:pos x="126" y="73"/>
                  </a:cxn>
                  <a:cxn ang="0">
                    <a:pos x="142" y="86"/>
                  </a:cxn>
                  <a:cxn ang="0">
                    <a:pos x="157" y="81"/>
                  </a:cxn>
                  <a:cxn ang="0">
                    <a:pos x="173" y="72"/>
                  </a:cxn>
                  <a:cxn ang="0">
                    <a:pos x="189" y="78"/>
                  </a:cxn>
                  <a:cxn ang="0">
                    <a:pos x="204" y="83"/>
                  </a:cxn>
                  <a:cxn ang="0">
                    <a:pos x="220" y="81"/>
                  </a:cxn>
                  <a:cxn ang="0">
                    <a:pos x="236" y="83"/>
                  </a:cxn>
                  <a:cxn ang="0">
                    <a:pos x="252" y="80"/>
                  </a:cxn>
                  <a:cxn ang="0">
                    <a:pos x="267" y="95"/>
                  </a:cxn>
                  <a:cxn ang="0">
                    <a:pos x="283" y="101"/>
                  </a:cxn>
                </a:cxnLst>
                <a:rect l="0" t="0" r="r" b="b"/>
                <a:pathLst>
                  <a:path w="283" h="101">
                    <a:moveTo>
                      <a:pt x="0" y="0"/>
                    </a:moveTo>
                    <a:lnTo>
                      <a:pt x="16" y="10"/>
                    </a:lnTo>
                    <a:lnTo>
                      <a:pt x="31" y="16"/>
                    </a:lnTo>
                    <a:lnTo>
                      <a:pt x="47" y="21"/>
                    </a:lnTo>
                    <a:lnTo>
                      <a:pt x="63" y="28"/>
                    </a:lnTo>
                    <a:lnTo>
                      <a:pt x="79" y="36"/>
                    </a:lnTo>
                    <a:lnTo>
                      <a:pt x="94" y="50"/>
                    </a:lnTo>
                    <a:lnTo>
                      <a:pt x="110" y="65"/>
                    </a:lnTo>
                    <a:lnTo>
                      <a:pt x="126" y="73"/>
                    </a:lnTo>
                    <a:lnTo>
                      <a:pt x="142" y="86"/>
                    </a:lnTo>
                    <a:lnTo>
                      <a:pt x="157" y="81"/>
                    </a:lnTo>
                    <a:lnTo>
                      <a:pt x="173" y="72"/>
                    </a:lnTo>
                    <a:lnTo>
                      <a:pt x="189" y="78"/>
                    </a:lnTo>
                    <a:lnTo>
                      <a:pt x="204" y="83"/>
                    </a:lnTo>
                    <a:lnTo>
                      <a:pt x="220" y="81"/>
                    </a:lnTo>
                    <a:lnTo>
                      <a:pt x="236" y="83"/>
                    </a:lnTo>
                    <a:lnTo>
                      <a:pt x="252" y="80"/>
                    </a:lnTo>
                    <a:lnTo>
                      <a:pt x="267" y="95"/>
                    </a:lnTo>
                    <a:lnTo>
                      <a:pt x="283" y="101"/>
                    </a:lnTo>
                  </a:path>
                </a:pathLst>
              </a:custGeom>
              <a:noFill/>
              <a:ln w="57150" cmpd="sng">
                <a:solidFill>
                  <a:srgbClr val="008000"/>
                </a:solidFill>
                <a:prstDash val="solid"/>
                <a:round/>
                <a:headEnd/>
                <a:tailEnd/>
              </a:ln>
              <a:effectLst>
                <a:prstShdw prst="shdw17" dist="17961" dir="2700000">
                  <a:srgbClr val="008000">
                    <a:gamma/>
                    <a:shade val="60000"/>
                    <a:invGamma/>
                  </a:srgbClr>
                </a:prstShdw>
              </a:effectLst>
            </p:spPr>
            <p:txBody>
              <a:bodyPr/>
              <a:lstStyle/>
              <a:p>
                <a:endParaRPr lang="en-US"/>
              </a:p>
            </p:txBody>
          </p:sp>
          <p:sp>
            <p:nvSpPr>
              <p:cNvPr id="794653" name="Freeform 29"/>
              <p:cNvSpPr>
                <a:spLocks/>
              </p:cNvSpPr>
              <p:nvPr/>
            </p:nvSpPr>
            <p:spPr bwMode="auto">
              <a:xfrm>
                <a:off x="774" y="1857"/>
                <a:ext cx="1607" cy="389"/>
              </a:xfrm>
              <a:custGeom>
                <a:avLst/>
                <a:gdLst/>
                <a:ahLst/>
                <a:cxnLst>
                  <a:cxn ang="0">
                    <a:pos x="0" y="0"/>
                  </a:cxn>
                  <a:cxn ang="0">
                    <a:pos x="16" y="7"/>
                  </a:cxn>
                  <a:cxn ang="0">
                    <a:pos x="31" y="18"/>
                  </a:cxn>
                  <a:cxn ang="0">
                    <a:pos x="47" y="19"/>
                  </a:cxn>
                  <a:cxn ang="0">
                    <a:pos x="63" y="22"/>
                  </a:cxn>
                  <a:cxn ang="0">
                    <a:pos x="79" y="30"/>
                  </a:cxn>
                  <a:cxn ang="0">
                    <a:pos x="94" y="31"/>
                  </a:cxn>
                  <a:cxn ang="0">
                    <a:pos x="110" y="20"/>
                  </a:cxn>
                  <a:cxn ang="0">
                    <a:pos x="126" y="22"/>
                  </a:cxn>
                  <a:cxn ang="0">
                    <a:pos x="142" y="17"/>
                  </a:cxn>
                  <a:cxn ang="0">
                    <a:pos x="157" y="35"/>
                  </a:cxn>
                  <a:cxn ang="0">
                    <a:pos x="173" y="36"/>
                  </a:cxn>
                  <a:cxn ang="0">
                    <a:pos x="189" y="39"/>
                  </a:cxn>
                  <a:cxn ang="0">
                    <a:pos x="204" y="35"/>
                  </a:cxn>
                  <a:cxn ang="0">
                    <a:pos x="220" y="44"/>
                  </a:cxn>
                  <a:cxn ang="0">
                    <a:pos x="236" y="43"/>
                  </a:cxn>
                  <a:cxn ang="0">
                    <a:pos x="252" y="51"/>
                  </a:cxn>
                  <a:cxn ang="0">
                    <a:pos x="267" y="54"/>
                  </a:cxn>
                  <a:cxn ang="0">
                    <a:pos x="283" y="53"/>
                  </a:cxn>
                </a:cxnLst>
                <a:rect l="0" t="0" r="r" b="b"/>
                <a:pathLst>
                  <a:path w="283" h="54">
                    <a:moveTo>
                      <a:pt x="0" y="0"/>
                    </a:moveTo>
                    <a:lnTo>
                      <a:pt x="16" y="7"/>
                    </a:lnTo>
                    <a:lnTo>
                      <a:pt x="31" y="18"/>
                    </a:lnTo>
                    <a:lnTo>
                      <a:pt x="47" y="19"/>
                    </a:lnTo>
                    <a:lnTo>
                      <a:pt x="63" y="22"/>
                    </a:lnTo>
                    <a:lnTo>
                      <a:pt x="79" y="30"/>
                    </a:lnTo>
                    <a:lnTo>
                      <a:pt x="94" y="31"/>
                    </a:lnTo>
                    <a:lnTo>
                      <a:pt x="110" y="20"/>
                    </a:lnTo>
                    <a:lnTo>
                      <a:pt x="126" y="22"/>
                    </a:lnTo>
                    <a:lnTo>
                      <a:pt x="142" y="17"/>
                    </a:lnTo>
                    <a:lnTo>
                      <a:pt x="157" y="35"/>
                    </a:lnTo>
                    <a:lnTo>
                      <a:pt x="173" y="36"/>
                    </a:lnTo>
                    <a:lnTo>
                      <a:pt x="189" y="39"/>
                    </a:lnTo>
                    <a:lnTo>
                      <a:pt x="204" y="35"/>
                    </a:lnTo>
                    <a:lnTo>
                      <a:pt x="220" y="44"/>
                    </a:lnTo>
                    <a:lnTo>
                      <a:pt x="236" y="43"/>
                    </a:lnTo>
                    <a:lnTo>
                      <a:pt x="252" y="51"/>
                    </a:lnTo>
                    <a:lnTo>
                      <a:pt x="267" y="54"/>
                    </a:lnTo>
                    <a:lnTo>
                      <a:pt x="283" y="53"/>
                    </a:lnTo>
                  </a:path>
                </a:pathLst>
              </a:custGeom>
              <a:noFill/>
              <a:ln w="57150" cmpd="sng">
                <a:solidFill>
                  <a:srgbClr val="003399"/>
                </a:solidFill>
                <a:prstDash val="solid"/>
                <a:round/>
                <a:headEnd/>
                <a:tailEnd/>
              </a:ln>
              <a:effectLst>
                <a:prstShdw prst="shdw17" dist="17961" dir="2700000">
                  <a:srgbClr val="003399">
                    <a:gamma/>
                    <a:shade val="60000"/>
                    <a:invGamma/>
                  </a:srgbClr>
                </a:prstShdw>
              </a:effectLst>
            </p:spPr>
            <p:txBody>
              <a:bodyPr/>
              <a:lstStyle/>
              <a:p>
                <a:endParaRPr lang="en-US"/>
              </a:p>
            </p:txBody>
          </p:sp>
          <p:sp>
            <p:nvSpPr>
              <p:cNvPr id="794655" name="Freeform 31"/>
              <p:cNvSpPr>
                <a:spLocks/>
              </p:cNvSpPr>
              <p:nvPr/>
            </p:nvSpPr>
            <p:spPr bwMode="auto">
              <a:xfrm>
                <a:off x="774" y="1685"/>
                <a:ext cx="1607" cy="1179"/>
              </a:xfrm>
              <a:custGeom>
                <a:avLst/>
                <a:gdLst/>
                <a:ahLst/>
                <a:cxnLst>
                  <a:cxn ang="0">
                    <a:pos x="0" y="164"/>
                  </a:cxn>
                  <a:cxn ang="0">
                    <a:pos x="16" y="149"/>
                  </a:cxn>
                  <a:cxn ang="0">
                    <a:pos x="31" y="136"/>
                  </a:cxn>
                  <a:cxn ang="0">
                    <a:pos x="47" y="131"/>
                  </a:cxn>
                  <a:cxn ang="0">
                    <a:pos x="63" y="118"/>
                  </a:cxn>
                  <a:cxn ang="0">
                    <a:pos x="79" y="103"/>
                  </a:cxn>
                  <a:cxn ang="0">
                    <a:pos x="94" y="89"/>
                  </a:cxn>
                  <a:cxn ang="0">
                    <a:pos x="110" y="83"/>
                  </a:cxn>
                  <a:cxn ang="0">
                    <a:pos x="126" y="72"/>
                  </a:cxn>
                  <a:cxn ang="0">
                    <a:pos x="142" y="61"/>
                  </a:cxn>
                  <a:cxn ang="0">
                    <a:pos x="157" y="48"/>
                  </a:cxn>
                  <a:cxn ang="0">
                    <a:pos x="173" y="47"/>
                  </a:cxn>
                  <a:cxn ang="0">
                    <a:pos x="189" y="40"/>
                  </a:cxn>
                  <a:cxn ang="0">
                    <a:pos x="204" y="38"/>
                  </a:cxn>
                  <a:cxn ang="0">
                    <a:pos x="220" y="33"/>
                  </a:cxn>
                  <a:cxn ang="0">
                    <a:pos x="236" y="27"/>
                  </a:cxn>
                  <a:cxn ang="0">
                    <a:pos x="252" y="21"/>
                  </a:cxn>
                  <a:cxn ang="0">
                    <a:pos x="267" y="6"/>
                  </a:cxn>
                  <a:cxn ang="0">
                    <a:pos x="283" y="0"/>
                  </a:cxn>
                </a:cxnLst>
                <a:rect l="0" t="0" r="r" b="b"/>
                <a:pathLst>
                  <a:path w="283" h="164">
                    <a:moveTo>
                      <a:pt x="0" y="164"/>
                    </a:moveTo>
                    <a:lnTo>
                      <a:pt x="16" y="149"/>
                    </a:lnTo>
                    <a:lnTo>
                      <a:pt x="31" y="136"/>
                    </a:lnTo>
                    <a:lnTo>
                      <a:pt x="47" y="131"/>
                    </a:lnTo>
                    <a:lnTo>
                      <a:pt x="63" y="118"/>
                    </a:lnTo>
                    <a:lnTo>
                      <a:pt x="79" y="103"/>
                    </a:lnTo>
                    <a:lnTo>
                      <a:pt x="94" y="89"/>
                    </a:lnTo>
                    <a:lnTo>
                      <a:pt x="110" y="83"/>
                    </a:lnTo>
                    <a:lnTo>
                      <a:pt x="126" y="72"/>
                    </a:lnTo>
                    <a:lnTo>
                      <a:pt x="142" y="61"/>
                    </a:lnTo>
                    <a:lnTo>
                      <a:pt x="157" y="48"/>
                    </a:lnTo>
                    <a:lnTo>
                      <a:pt x="173" y="47"/>
                    </a:lnTo>
                    <a:lnTo>
                      <a:pt x="189" y="40"/>
                    </a:lnTo>
                    <a:lnTo>
                      <a:pt x="204" y="38"/>
                    </a:lnTo>
                    <a:lnTo>
                      <a:pt x="220" y="33"/>
                    </a:lnTo>
                    <a:lnTo>
                      <a:pt x="236" y="27"/>
                    </a:lnTo>
                    <a:lnTo>
                      <a:pt x="252" y="21"/>
                    </a:lnTo>
                    <a:lnTo>
                      <a:pt x="267" y="6"/>
                    </a:lnTo>
                    <a:lnTo>
                      <a:pt x="283" y="0"/>
                    </a:lnTo>
                  </a:path>
                </a:pathLst>
              </a:custGeom>
              <a:noFill/>
              <a:ln w="38100" cmpd="sng">
                <a:solidFill>
                  <a:srgbClr val="CC0066"/>
                </a:solidFill>
                <a:prstDash val="solid"/>
                <a:round/>
                <a:headEnd/>
                <a:tailEnd/>
              </a:ln>
              <a:effectLst>
                <a:prstShdw prst="shdw17" dist="17961" dir="2700000">
                  <a:srgbClr val="CC0066">
                    <a:gamma/>
                    <a:shade val="60000"/>
                    <a:invGamma/>
                  </a:srgbClr>
                </a:prstShdw>
              </a:effectLst>
            </p:spPr>
            <p:txBody>
              <a:bodyPr/>
              <a:lstStyle/>
              <a:p>
                <a:endParaRPr lang="en-US"/>
              </a:p>
            </p:txBody>
          </p:sp>
          <p:sp>
            <p:nvSpPr>
              <p:cNvPr id="794656" name="Text Box 32"/>
              <p:cNvSpPr txBox="1">
                <a:spLocks noChangeArrowheads="1"/>
              </p:cNvSpPr>
              <p:nvPr/>
            </p:nvSpPr>
            <p:spPr bwMode="gray">
              <a:xfrm>
                <a:off x="2351" y="2775"/>
                <a:ext cx="368" cy="212"/>
              </a:xfrm>
              <a:prstGeom prst="rect">
                <a:avLst/>
              </a:prstGeom>
              <a:noFill/>
              <a:ln w="9525">
                <a:noFill/>
                <a:miter lim="800000"/>
                <a:headEnd/>
                <a:tailEnd/>
              </a:ln>
              <a:effectLst/>
            </p:spPr>
            <p:txBody>
              <a:bodyPr>
                <a:spAutoFit/>
              </a:bodyPr>
              <a:lstStyle/>
              <a:p>
                <a:pPr>
                  <a:spcBef>
                    <a:spcPct val="50000"/>
                  </a:spcBef>
                </a:pPr>
                <a:r>
                  <a:rPr lang="en-US" altLang="ko-KR" sz="1600">
                    <a:solidFill>
                      <a:srgbClr val="FF6600"/>
                    </a:solidFill>
                    <a:latin typeface="Arial Narrow" pitchFamily="34" charset="0"/>
                    <a:ea typeface="HY헤드라인M" pitchFamily="18" charset="-127"/>
                  </a:rPr>
                  <a:t>7</a:t>
                </a:r>
              </a:p>
            </p:txBody>
          </p:sp>
          <p:sp>
            <p:nvSpPr>
              <p:cNvPr id="794657" name="Text Box 33"/>
              <p:cNvSpPr txBox="1">
                <a:spLocks noChangeArrowheads="1"/>
              </p:cNvSpPr>
              <p:nvPr/>
            </p:nvSpPr>
            <p:spPr bwMode="gray">
              <a:xfrm>
                <a:off x="2351" y="2130"/>
                <a:ext cx="368" cy="212"/>
              </a:xfrm>
              <a:prstGeom prst="rect">
                <a:avLst/>
              </a:prstGeom>
              <a:noFill/>
              <a:ln w="9525">
                <a:noFill/>
                <a:miter lim="800000"/>
                <a:headEnd/>
                <a:tailEnd/>
              </a:ln>
              <a:effectLst/>
            </p:spPr>
            <p:txBody>
              <a:bodyPr>
                <a:spAutoFit/>
              </a:bodyPr>
              <a:lstStyle/>
              <a:p>
                <a:pPr>
                  <a:spcBef>
                    <a:spcPct val="50000"/>
                  </a:spcBef>
                </a:pPr>
                <a:r>
                  <a:rPr lang="en-US" altLang="ko-KR" sz="1600">
                    <a:solidFill>
                      <a:srgbClr val="003399"/>
                    </a:solidFill>
                    <a:latin typeface="Arial Narrow" pitchFamily="34" charset="0"/>
                    <a:ea typeface="HY헤드라인M" pitchFamily="18" charset="-127"/>
                  </a:rPr>
                  <a:t>21</a:t>
                </a:r>
              </a:p>
            </p:txBody>
          </p:sp>
          <p:sp>
            <p:nvSpPr>
              <p:cNvPr id="794658" name="Text Box 34"/>
              <p:cNvSpPr txBox="1">
                <a:spLocks noChangeArrowheads="1"/>
              </p:cNvSpPr>
              <p:nvPr/>
            </p:nvSpPr>
            <p:spPr bwMode="gray">
              <a:xfrm>
                <a:off x="2351" y="2008"/>
                <a:ext cx="368" cy="212"/>
              </a:xfrm>
              <a:prstGeom prst="rect">
                <a:avLst/>
              </a:prstGeom>
              <a:noFill/>
              <a:ln w="9525">
                <a:noFill/>
                <a:miter lim="800000"/>
                <a:headEnd/>
                <a:tailEnd/>
              </a:ln>
              <a:effectLst/>
            </p:spPr>
            <p:txBody>
              <a:bodyPr>
                <a:spAutoFit/>
              </a:bodyPr>
              <a:lstStyle/>
              <a:p>
                <a:pPr>
                  <a:spcBef>
                    <a:spcPct val="50000"/>
                  </a:spcBef>
                </a:pPr>
                <a:r>
                  <a:rPr lang="en-US" altLang="ko-KR" sz="1600">
                    <a:solidFill>
                      <a:srgbClr val="008000"/>
                    </a:solidFill>
                    <a:latin typeface="Arial Narrow" pitchFamily="34" charset="0"/>
                    <a:ea typeface="HY헤드라인M" pitchFamily="18" charset="-127"/>
                  </a:rPr>
                  <a:t>23</a:t>
                </a:r>
              </a:p>
            </p:txBody>
          </p:sp>
          <p:sp>
            <p:nvSpPr>
              <p:cNvPr id="794659" name="Text Box 35"/>
              <p:cNvSpPr txBox="1">
                <a:spLocks noChangeArrowheads="1"/>
              </p:cNvSpPr>
              <p:nvPr/>
            </p:nvSpPr>
            <p:spPr bwMode="gray">
              <a:xfrm>
                <a:off x="2351" y="1575"/>
                <a:ext cx="368" cy="212"/>
              </a:xfrm>
              <a:prstGeom prst="rect">
                <a:avLst/>
              </a:prstGeom>
              <a:noFill/>
              <a:ln w="9525">
                <a:noFill/>
                <a:miter lim="800000"/>
                <a:headEnd/>
                <a:tailEnd/>
              </a:ln>
              <a:effectLst/>
            </p:spPr>
            <p:txBody>
              <a:bodyPr>
                <a:spAutoFit/>
              </a:bodyPr>
              <a:lstStyle/>
              <a:p>
                <a:pPr>
                  <a:spcBef>
                    <a:spcPct val="50000"/>
                  </a:spcBef>
                </a:pPr>
                <a:r>
                  <a:rPr lang="en-US" altLang="ko-KR" sz="1600">
                    <a:solidFill>
                      <a:srgbClr val="CC0066"/>
                    </a:solidFill>
                    <a:latin typeface="Arial Narrow" pitchFamily="34" charset="0"/>
                    <a:ea typeface="HY헤드라인M" pitchFamily="18" charset="-127"/>
                  </a:rPr>
                  <a:t>32</a:t>
                </a:r>
              </a:p>
            </p:txBody>
          </p:sp>
          <p:sp>
            <p:nvSpPr>
              <p:cNvPr id="794660" name="Text Box 36"/>
              <p:cNvSpPr txBox="1">
                <a:spLocks noChangeArrowheads="1"/>
              </p:cNvSpPr>
              <p:nvPr/>
            </p:nvSpPr>
            <p:spPr bwMode="gray">
              <a:xfrm>
                <a:off x="237" y="2871"/>
                <a:ext cx="620" cy="260"/>
              </a:xfrm>
              <a:prstGeom prst="rect">
                <a:avLst/>
              </a:prstGeom>
              <a:noFill/>
              <a:ln w="9525">
                <a:noFill/>
                <a:miter lim="800000"/>
                <a:headEnd/>
                <a:tailEnd/>
              </a:ln>
              <a:effectLst/>
            </p:spPr>
            <p:txBody>
              <a:bodyPr>
                <a:spAutoFit/>
              </a:bodyPr>
              <a:lstStyle/>
              <a:p>
                <a:pPr algn="ctr">
                  <a:lnSpc>
                    <a:spcPct val="70000"/>
                  </a:lnSpc>
                  <a:spcBef>
                    <a:spcPct val="50000"/>
                  </a:spcBef>
                </a:pPr>
                <a:r>
                  <a:rPr lang="en-US" altLang="ko-KR" sz="1500">
                    <a:solidFill>
                      <a:srgbClr val="CC0066"/>
                    </a:solidFill>
                    <a:latin typeface="Arial Narrow" pitchFamily="34" charset="0"/>
                    <a:ea typeface="HY헤드라인M" pitchFamily="18" charset="-127"/>
                  </a:rPr>
                  <a:t>Internet Banking</a:t>
                </a:r>
              </a:p>
            </p:txBody>
          </p:sp>
          <p:sp>
            <p:nvSpPr>
              <p:cNvPr id="794661" name="Text Box 37"/>
              <p:cNvSpPr txBox="1">
                <a:spLocks noChangeArrowheads="1"/>
              </p:cNvSpPr>
              <p:nvPr/>
            </p:nvSpPr>
            <p:spPr bwMode="gray">
              <a:xfrm>
                <a:off x="236" y="2578"/>
                <a:ext cx="621" cy="260"/>
              </a:xfrm>
              <a:prstGeom prst="rect">
                <a:avLst/>
              </a:prstGeom>
              <a:noFill/>
              <a:ln w="9525">
                <a:noFill/>
                <a:miter lim="800000"/>
                <a:headEnd/>
                <a:tailEnd/>
              </a:ln>
              <a:effectLst/>
            </p:spPr>
            <p:txBody>
              <a:bodyPr>
                <a:spAutoFit/>
              </a:bodyPr>
              <a:lstStyle/>
              <a:p>
                <a:pPr algn="ctr">
                  <a:lnSpc>
                    <a:spcPct val="70000"/>
                  </a:lnSpc>
                  <a:spcBef>
                    <a:spcPct val="50000"/>
                  </a:spcBef>
                </a:pPr>
                <a:r>
                  <a:rPr lang="en-US" altLang="ko-KR" sz="1500">
                    <a:solidFill>
                      <a:srgbClr val="FF6600"/>
                    </a:solidFill>
                    <a:latin typeface="Arial Narrow" pitchFamily="34" charset="0"/>
                    <a:ea typeface="HY헤드라인M" pitchFamily="18" charset="-127"/>
                  </a:rPr>
                  <a:t>Tele</a:t>
                </a:r>
              </a:p>
              <a:p>
                <a:pPr algn="ctr">
                  <a:lnSpc>
                    <a:spcPct val="20000"/>
                  </a:lnSpc>
                  <a:spcBef>
                    <a:spcPct val="50000"/>
                  </a:spcBef>
                </a:pPr>
                <a:r>
                  <a:rPr lang="en-US" altLang="ko-KR" sz="1500">
                    <a:solidFill>
                      <a:srgbClr val="FF6600"/>
                    </a:solidFill>
                    <a:latin typeface="Arial Narrow" pitchFamily="34" charset="0"/>
                    <a:ea typeface="HY헤드라인M" pitchFamily="18" charset="-127"/>
                  </a:rPr>
                  <a:t>Banking</a:t>
                </a:r>
              </a:p>
            </p:txBody>
          </p:sp>
          <p:sp>
            <p:nvSpPr>
              <p:cNvPr id="794662" name="Text Box 38"/>
              <p:cNvSpPr txBox="1">
                <a:spLocks noChangeArrowheads="1"/>
              </p:cNvSpPr>
              <p:nvPr/>
            </p:nvSpPr>
            <p:spPr bwMode="gray">
              <a:xfrm>
                <a:off x="236" y="1298"/>
                <a:ext cx="621" cy="245"/>
              </a:xfrm>
              <a:prstGeom prst="rect">
                <a:avLst/>
              </a:prstGeom>
              <a:noFill/>
              <a:ln w="9525" algn="ctr">
                <a:noFill/>
                <a:miter lim="800000"/>
                <a:headEnd/>
                <a:tailEnd/>
              </a:ln>
              <a:effectLst/>
            </p:spPr>
            <p:txBody>
              <a:bodyPr>
                <a:spAutoFit/>
              </a:bodyPr>
              <a:lstStyle/>
              <a:p>
                <a:pPr algn="ctr">
                  <a:lnSpc>
                    <a:spcPct val="60000"/>
                  </a:lnSpc>
                  <a:spcBef>
                    <a:spcPct val="50000"/>
                  </a:spcBef>
                </a:pPr>
                <a:r>
                  <a:rPr lang="en-US" altLang="ko-KR" sz="1500">
                    <a:solidFill>
                      <a:srgbClr val="008000"/>
                    </a:solidFill>
                    <a:latin typeface="Arial Narrow" pitchFamily="34" charset="0"/>
                    <a:ea typeface="HY헤드라인M" pitchFamily="18" charset="-127"/>
                  </a:rPr>
                  <a:t>Bank</a:t>
                </a:r>
              </a:p>
              <a:p>
                <a:pPr algn="ctr">
                  <a:lnSpc>
                    <a:spcPct val="20000"/>
                  </a:lnSpc>
                  <a:spcBef>
                    <a:spcPct val="50000"/>
                  </a:spcBef>
                </a:pPr>
                <a:r>
                  <a:rPr lang="en-US" altLang="ko-KR" sz="1500">
                    <a:solidFill>
                      <a:srgbClr val="008000"/>
                    </a:solidFill>
                    <a:latin typeface="Arial Narrow" pitchFamily="34" charset="0"/>
                    <a:ea typeface="HY헤드라인M" pitchFamily="18" charset="-127"/>
                  </a:rPr>
                  <a:t> Channel</a:t>
                </a:r>
              </a:p>
            </p:txBody>
          </p:sp>
          <p:sp>
            <p:nvSpPr>
              <p:cNvPr id="794663" name="Text Box 39"/>
              <p:cNvSpPr txBox="1">
                <a:spLocks noChangeArrowheads="1"/>
              </p:cNvSpPr>
              <p:nvPr/>
            </p:nvSpPr>
            <p:spPr bwMode="gray">
              <a:xfrm>
                <a:off x="236" y="1789"/>
                <a:ext cx="621" cy="144"/>
              </a:xfrm>
              <a:prstGeom prst="rect">
                <a:avLst/>
              </a:prstGeom>
              <a:noFill/>
              <a:ln w="9525" algn="ctr">
                <a:noFill/>
                <a:miter lim="800000"/>
                <a:headEnd/>
                <a:tailEnd/>
              </a:ln>
              <a:effectLst/>
            </p:spPr>
            <p:txBody>
              <a:bodyPr>
                <a:spAutoFit/>
              </a:bodyPr>
              <a:lstStyle/>
              <a:p>
                <a:pPr algn="ctr">
                  <a:lnSpc>
                    <a:spcPct val="60000"/>
                  </a:lnSpc>
                  <a:spcBef>
                    <a:spcPct val="50000"/>
                  </a:spcBef>
                </a:pPr>
                <a:r>
                  <a:rPr lang="en-US" altLang="ko-KR" sz="1500">
                    <a:solidFill>
                      <a:srgbClr val="003399"/>
                    </a:solidFill>
                    <a:latin typeface="Arial Narrow" pitchFamily="34" charset="0"/>
                    <a:ea typeface="HY헤드라인M" pitchFamily="18" charset="-127"/>
                  </a:rPr>
                  <a:t>CD/ATM</a:t>
                </a:r>
              </a:p>
            </p:txBody>
          </p:sp>
          <p:sp>
            <p:nvSpPr>
              <p:cNvPr id="794682" name="Freeform 58"/>
              <p:cNvSpPr>
                <a:spLocks/>
              </p:cNvSpPr>
              <p:nvPr/>
            </p:nvSpPr>
            <p:spPr bwMode="auto">
              <a:xfrm>
                <a:off x="1429" y="2388"/>
                <a:ext cx="952" cy="951"/>
              </a:xfrm>
              <a:custGeom>
                <a:avLst/>
                <a:gdLst/>
                <a:ahLst/>
                <a:cxnLst>
                  <a:cxn ang="0">
                    <a:pos x="0" y="951"/>
                  </a:cxn>
                  <a:cxn ang="0">
                    <a:pos x="133" y="799"/>
                  </a:cxn>
                  <a:cxn ang="0">
                    <a:pos x="242" y="714"/>
                  </a:cxn>
                  <a:cxn ang="0">
                    <a:pos x="263" y="637"/>
                  </a:cxn>
                  <a:cxn ang="0">
                    <a:pos x="366" y="585"/>
                  </a:cxn>
                  <a:cxn ang="0">
                    <a:pos x="517" y="513"/>
                  </a:cxn>
                  <a:cxn ang="0">
                    <a:pos x="631" y="362"/>
                  </a:cxn>
                  <a:cxn ang="0">
                    <a:pos x="693" y="233"/>
                  </a:cxn>
                  <a:cxn ang="0">
                    <a:pos x="828" y="201"/>
                  </a:cxn>
                  <a:cxn ang="0">
                    <a:pos x="952" y="0"/>
                  </a:cxn>
                </a:cxnLst>
                <a:rect l="0" t="0" r="r" b="b"/>
                <a:pathLst>
                  <a:path w="952" h="951">
                    <a:moveTo>
                      <a:pt x="0" y="951"/>
                    </a:moveTo>
                    <a:lnTo>
                      <a:pt x="133" y="799"/>
                    </a:lnTo>
                    <a:lnTo>
                      <a:pt x="242" y="714"/>
                    </a:lnTo>
                    <a:lnTo>
                      <a:pt x="263" y="637"/>
                    </a:lnTo>
                    <a:lnTo>
                      <a:pt x="366" y="585"/>
                    </a:lnTo>
                    <a:lnTo>
                      <a:pt x="517" y="513"/>
                    </a:lnTo>
                    <a:lnTo>
                      <a:pt x="631" y="362"/>
                    </a:lnTo>
                    <a:lnTo>
                      <a:pt x="693" y="233"/>
                    </a:lnTo>
                    <a:lnTo>
                      <a:pt x="828" y="201"/>
                    </a:lnTo>
                    <a:lnTo>
                      <a:pt x="952" y="0"/>
                    </a:lnTo>
                  </a:path>
                </a:pathLst>
              </a:custGeom>
              <a:noFill/>
              <a:ln w="38100">
                <a:solidFill>
                  <a:srgbClr val="9900CC"/>
                </a:solidFill>
                <a:round/>
                <a:headEnd/>
                <a:tailEnd/>
              </a:ln>
              <a:effectLst>
                <a:prstShdw prst="shdw17" dist="17961" dir="2700000">
                  <a:srgbClr val="9900CC">
                    <a:gamma/>
                    <a:shade val="60000"/>
                    <a:invGamma/>
                  </a:srgbClr>
                </a:prstShdw>
              </a:effectLst>
            </p:spPr>
            <p:txBody>
              <a:bodyPr/>
              <a:lstStyle/>
              <a:p>
                <a:endParaRPr lang="en-US"/>
              </a:p>
            </p:txBody>
          </p:sp>
          <p:sp>
            <p:nvSpPr>
              <p:cNvPr id="794683" name="Text Box 59"/>
              <p:cNvSpPr txBox="1">
                <a:spLocks noChangeArrowheads="1"/>
              </p:cNvSpPr>
              <p:nvPr/>
            </p:nvSpPr>
            <p:spPr bwMode="gray">
              <a:xfrm>
                <a:off x="237" y="3178"/>
                <a:ext cx="620" cy="260"/>
              </a:xfrm>
              <a:prstGeom prst="rect">
                <a:avLst/>
              </a:prstGeom>
              <a:noFill/>
              <a:ln w="9525">
                <a:noFill/>
                <a:miter lim="800000"/>
                <a:headEnd/>
                <a:tailEnd/>
              </a:ln>
              <a:effectLst/>
            </p:spPr>
            <p:txBody>
              <a:bodyPr>
                <a:spAutoFit/>
              </a:bodyPr>
              <a:lstStyle/>
              <a:p>
                <a:pPr algn="ctr">
                  <a:lnSpc>
                    <a:spcPct val="70000"/>
                  </a:lnSpc>
                  <a:spcBef>
                    <a:spcPct val="50000"/>
                  </a:spcBef>
                </a:pPr>
                <a:r>
                  <a:rPr lang="en-US" altLang="ko-KR" sz="1500">
                    <a:solidFill>
                      <a:srgbClr val="9900CC"/>
                    </a:solidFill>
                    <a:latin typeface="Arial Narrow" pitchFamily="34" charset="0"/>
                    <a:ea typeface="HY헤드라인M" pitchFamily="18" charset="-127"/>
                  </a:rPr>
                  <a:t>Mobile Banking</a:t>
                </a:r>
              </a:p>
            </p:txBody>
          </p:sp>
          <p:sp>
            <p:nvSpPr>
              <p:cNvPr id="794684" name="Text Box 60"/>
              <p:cNvSpPr txBox="1">
                <a:spLocks noChangeArrowheads="1"/>
              </p:cNvSpPr>
              <p:nvPr/>
            </p:nvSpPr>
            <p:spPr bwMode="gray">
              <a:xfrm>
                <a:off x="2346" y="2281"/>
                <a:ext cx="368" cy="212"/>
              </a:xfrm>
              <a:prstGeom prst="rect">
                <a:avLst/>
              </a:prstGeom>
              <a:noFill/>
              <a:ln w="9525">
                <a:noFill/>
                <a:miter lim="800000"/>
                <a:headEnd/>
                <a:tailEnd/>
              </a:ln>
              <a:effectLst/>
            </p:spPr>
            <p:txBody>
              <a:bodyPr>
                <a:spAutoFit/>
              </a:bodyPr>
              <a:lstStyle/>
              <a:p>
                <a:pPr>
                  <a:spcBef>
                    <a:spcPct val="50000"/>
                  </a:spcBef>
                </a:pPr>
                <a:r>
                  <a:rPr lang="en-US" altLang="ko-KR" sz="1600">
                    <a:solidFill>
                      <a:srgbClr val="9900CC"/>
                    </a:solidFill>
                    <a:latin typeface="Arial Narrow" pitchFamily="34" charset="0"/>
                    <a:ea typeface="HY헤드라인M" pitchFamily="18" charset="-127"/>
                  </a:rPr>
                  <a:t>18</a:t>
                </a:r>
              </a:p>
            </p:txBody>
          </p:sp>
        </p:grpSp>
      </p:gr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94687"/>
                                        </p:tgtEl>
                                        <p:attrNameLst>
                                          <p:attrName>style.visibility</p:attrName>
                                        </p:attrNameLst>
                                      </p:cBhvr>
                                      <p:to>
                                        <p:strVal val="visible"/>
                                      </p:to>
                                    </p:set>
                                    <p:animEffect transition="in" filter="fade">
                                      <p:cBhvr>
                                        <p:cTn id="7" dur="1000"/>
                                        <p:tgtEl>
                                          <p:spTgt spid="794687"/>
                                        </p:tgtEl>
                                      </p:cBhvr>
                                    </p:animEffect>
                                    <p:anim calcmode="lin" valueType="num">
                                      <p:cBhvr>
                                        <p:cTn id="8" dur="1000" fill="hold"/>
                                        <p:tgtEl>
                                          <p:spTgt spid="794687"/>
                                        </p:tgtEl>
                                        <p:attrNameLst>
                                          <p:attrName>ppt_x</p:attrName>
                                        </p:attrNameLst>
                                      </p:cBhvr>
                                      <p:tavLst>
                                        <p:tav tm="0">
                                          <p:val>
                                            <p:strVal val="#ppt_x"/>
                                          </p:val>
                                        </p:tav>
                                        <p:tav tm="100000">
                                          <p:val>
                                            <p:strVal val="#ppt_x"/>
                                          </p:val>
                                        </p:tav>
                                      </p:tavLst>
                                    </p:anim>
                                    <p:anim calcmode="lin" valueType="num">
                                      <p:cBhvr>
                                        <p:cTn id="9" dur="1000" fill="hold"/>
                                        <p:tgtEl>
                                          <p:spTgt spid="79468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94691"/>
                                        </p:tgtEl>
                                        <p:attrNameLst>
                                          <p:attrName>style.visibility</p:attrName>
                                        </p:attrNameLst>
                                      </p:cBhvr>
                                      <p:to>
                                        <p:strVal val="visible"/>
                                      </p:to>
                                    </p:set>
                                    <p:animEffect transition="in" filter="wipe(left)">
                                      <p:cBhvr>
                                        <p:cTn id="13" dur="500"/>
                                        <p:tgtEl>
                                          <p:spTgt spid="794691"/>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794688"/>
                                        </p:tgtEl>
                                        <p:attrNameLst>
                                          <p:attrName>style.visibility</p:attrName>
                                        </p:attrNameLst>
                                      </p:cBhvr>
                                      <p:to>
                                        <p:strVal val="visible"/>
                                      </p:to>
                                    </p:set>
                                    <p:animEffect transition="in" filter="fade">
                                      <p:cBhvr>
                                        <p:cTn id="17" dur="1000"/>
                                        <p:tgtEl>
                                          <p:spTgt spid="794688"/>
                                        </p:tgtEl>
                                      </p:cBhvr>
                                    </p:animEffect>
                                    <p:anim calcmode="lin" valueType="num">
                                      <p:cBhvr>
                                        <p:cTn id="18" dur="1000" fill="hold"/>
                                        <p:tgtEl>
                                          <p:spTgt spid="794688"/>
                                        </p:tgtEl>
                                        <p:attrNameLst>
                                          <p:attrName>ppt_x</p:attrName>
                                        </p:attrNameLst>
                                      </p:cBhvr>
                                      <p:tavLst>
                                        <p:tav tm="0">
                                          <p:val>
                                            <p:strVal val="#ppt_x"/>
                                          </p:val>
                                        </p:tav>
                                        <p:tav tm="100000">
                                          <p:val>
                                            <p:strVal val="#ppt_x"/>
                                          </p:val>
                                        </p:tav>
                                      </p:tavLst>
                                    </p:anim>
                                    <p:anim calcmode="lin" valueType="num">
                                      <p:cBhvr>
                                        <p:cTn id="19" dur="1000" fill="hold"/>
                                        <p:tgtEl>
                                          <p:spTgt spid="79468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794666"/>
                                        </p:tgtEl>
                                        <p:attrNameLst>
                                          <p:attrName>style.visibility</p:attrName>
                                        </p:attrNameLst>
                                      </p:cBhvr>
                                      <p:to>
                                        <p:strVal val="visible"/>
                                      </p:to>
                                    </p:set>
                                    <p:animEffect transition="in" filter="wipe(down)">
                                      <p:cBhvr>
                                        <p:cTn id="23" dur="500"/>
                                        <p:tgtEl>
                                          <p:spTgt spid="794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8806" name="Picture 134" descr="51_"/>
          <p:cNvPicPr>
            <a:picLocks noChangeAspect="1" noChangeArrowheads="1"/>
          </p:cNvPicPr>
          <p:nvPr/>
        </p:nvPicPr>
        <p:blipFill>
          <a:blip r:embed="rId3" cstate="print"/>
          <a:srcRect l="1962" t="14703" r="1163" b="2733"/>
          <a:stretch>
            <a:fillRect/>
          </a:stretch>
        </p:blipFill>
        <p:spPr bwMode="auto">
          <a:xfrm>
            <a:off x="0" y="1196975"/>
            <a:ext cx="9144000" cy="5661025"/>
          </a:xfrm>
          <a:prstGeom prst="rect">
            <a:avLst/>
          </a:prstGeom>
          <a:noFill/>
        </p:spPr>
      </p:pic>
      <p:grpSp>
        <p:nvGrpSpPr>
          <p:cNvPr id="669026" name="Group 354"/>
          <p:cNvGrpSpPr>
            <a:grpSpLocks/>
          </p:cNvGrpSpPr>
          <p:nvPr/>
        </p:nvGrpSpPr>
        <p:grpSpPr bwMode="auto">
          <a:xfrm>
            <a:off x="4708525" y="2060575"/>
            <a:ext cx="4105275" cy="4725988"/>
            <a:chOff x="2966" y="1298"/>
            <a:chExt cx="2586" cy="2977"/>
          </a:xfrm>
        </p:grpSpPr>
        <p:pic>
          <p:nvPicPr>
            <p:cNvPr id="668808" name="Picture 136" descr="2008-0324-5"/>
            <p:cNvPicPr>
              <a:picLocks noChangeAspect="1" noChangeArrowheads="1"/>
            </p:cNvPicPr>
            <p:nvPr/>
          </p:nvPicPr>
          <p:blipFill>
            <a:blip r:embed="rId4" cstate="print"/>
            <a:srcRect b="7640"/>
            <a:stretch>
              <a:fillRect/>
            </a:stretch>
          </p:blipFill>
          <p:spPr bwMode="auto">
            <a:xfrm>
              <a:off x="2966" y="1298"/>
              <a:ext cx="2586" cy="2903"/>
            </a:xfrm>
            <a:prstGeom prst="rect">
              <a:avLst/>
            </a:prstGeom>
            <a:noFill/>
          </p:spPr>
        </p:pic>
        <p:pic>
          <p:nvPicPr>
            <p:cNvPr id="668874" name="Picture 202" descr="2008-0129-ktf-ham-24"/>
            <p:cNvPicPr>
              <a:picLocks noChangeAspect="1" noChangeArrowheads="1"/>
            </p:cNvPicPr>
            <p:nvPr/>
          </p:nvPicPr>
          <p:blipFill>
            <a:blip r:embed="rId5" cstate="print"/>
            <a:srcRect t="67485" b="2470"/>
            <a:stretch>
              <a:fillRect/>
            </a:stretch>
          </p:blipFill>
          <p:spPr bwMode="auto">
            <a:xfrm>
              <a:off x="3052" y="3521"/>
              <a:ext cx="2449" cy="754"/>
            </a:xfrm>
            <a:prstGeom prst="rect">
              <a:avLst/>
            </a:prstGeom>
            <a:noFill/>
          </p:spPr>
        </p:pic>
        <p:grpSp>
          <p:nvGrpSpPr>
            <p:cNvPr id="668965" name="Group 293"/>
            <p:cNvGrpSpPr>
              <a:grpSpLocks/>
            </p:cNvGrpSpPr>
            <p:nvPr/>
          </p:nvGrpSpPr>
          <p:grpSpPr bwMode="auto">
            <a:xfrm>
              <a:off x="3379" y="1797"/>
              <a:ext cx="1724" cy="1588"/>
              <a:chOff x="657" y="1797"/>
              <a:chExt cx="1996" cy="1567"/>
            </a:xfrm>
          </p:grpSpPr>
          <p:sp>
            <p:nvSpPr>
              <p:cNvPr id="668966" name="Line 294"/>
              <p:cNvSpPr>
                <a:spLocks noChangeShapeType="1"/>
              </p:cNvSpPr>
              <p:nvPr/>
            </p:nvSpPr>
            <p:spPr bwMode="auto">
              <a:xfrm>
                <a:off x="657" y="3364"/>
                <a:ext cx="1996" cy="0"/>
              </a:xfrm>
              <a:prstGeom prst="line">
                <a:avLst/>
              </a:prstGeom>
              <a:noFill/>
              <a:ln w="9525">
                <a:solidFill>
                  <a:srgbClr val="C0C0C0"/>
                </a:solidFill>
                <a:round/>
                <a:headEnd/>
                <a:tailEnd/>
              </a:ln>
              <a:effectLst/>
            </p:spPr>
            <p:txBody>
              <a:bodyPr/>
              <a:lstStyle/>
              <a:p>
                <a:endParaRPr lang="en-US"/>
              </a:p>
            </p:txBody>
          </p:sp>
          <p:sp>
            <p:nvSpPr>
              <p:cNvPr id="668967" name="Line 295"/>
              <p:cNvSpPr>
                <a:spLocks noChangeShapeType="1"/>
              </p:cNvSpPr>
              <p:nvPr/>
            </p:nvSpPr>
            <p:spPr bwMode="auto">
              <a:xfrm>
                <a:off x="657" y="3140"/>
                <a:ext cx="1996" cy="0"/>
              </a:xfrm>
              <a:prstGeom prst="line">
                <a:avLst/>
              </a:prstGeom>
              <a:noFill/>
              <a:ln w="9525">
                <a:solidFill>
                  <a:srgbClr val="C0C0C0"/>
                </a:solidFill>
                <a:round/>
                <a:headEnd/>
                <a:tailEnd/>
              </a:ln>
              <a:effectLst/>
            </p:spPr>
            <p:txBody>
              <a:bodyPr/>
              <a:lstStyle/>
              <a:p>
                <a:endParaRPr lang="en-US"/>
              </a:p>
            </p:txBody>
          </p:sp>
          <p:sp>
            <p:nvSpPr>
              <p:cNvPr id="668968" name="Line 296"/>
              <p:cNvSpPr>
                <a:spLocks noChangeShapeType="1"/>
              </p:cNvSpPr>
              <p:nvPr/>
            </p:nvSpPr>
            <p:spPr bwMode="auto">
              <a:xfrm>
                <a:off x="657" y="2916"/>
                <a:ext cx="1996" cy="0"/>
              </a:xfrm>
              <a:prstGeom prst="line">
                <a:avLst/>
              </a:prstGeom>
              <a:noFill/>
              <a:ln w="9525">
                <a:solidFill>
                  <a:srgbClr val="C0C0C0"/>
                </a:solidFill>
                <a:round/>
                <a:headEnd/>
                <a:tailEnd/>
              </a:ln>
              <a:effectLst/>
            </p:spPr>
            <p:txBody>
              <a:bodyPr/>
              <a:lstStyle/>
              <a:p>
                <a:endParaRPr lang="en-US"/>
              </a:p>
            </p:txBody>
          </p:sp>
          <p:sp>
            <p:nvSpPr>
              <p:cNvPr id="668969" name="Line 297"/>
              <p:cNvSpPr>
                <a:spLocks noChangeShapeType="1"/>
              </p:cNvSpPr>
              <p:nvPr/>
            </p:nvSpPr>
            <p:spPr bwMode="auto">
              <a:xfrm>
                <a:off x="657" y="2692"/>
                <a:ext cx="1996" cy="0"/>
              </a:xfrm>
              <a:prstGeom prst="line">
                <a:avLst/>
              </a:prstGeom>
              <a:noFill/>
              <a:ln w="9525">
                <a:solidFill>
                  <a:srgbClr val="C0C0C0"/>
                </a:solidFill>
                <a:round/>
                <a:headEnd/>
                <a:tailEnd/>
              </a:ln>
              <a:effectLst/>
            </p:spPr>
            <p:txBody>
              <a:bodyPr/>
              <a:lstStyle/>
              <a:p>
                <a:endParaRPr lang="en-US"/>
              </a:p>
            </p:txBody>
          </p:sp>
          <p:sp>
            <p:nvSpPr>
              <p:cNvPr id="668970" name="Line 298"/>
              <p:cNvSpPr>
                <a:spLocks noChangeShapeType="1"/>
              </p:cNvSpPr>
              <p:nvPr/>
            </p:nvSpPr>
            <p:spPr bwMode="auto">
              <a:xfrm>
                <a:off x="657" y="2468"/>
                <a:ext cx="1996" cy="0"/>
              </a:xfrm>
              <a:prstGeom prst="line">
                <a:avLst/>
              </a:prstGeom>
              <a:noFill/>
              <a:ln w="9525">
                <a:solidFill>
                  <a:srgbClr val="C0C0C0"/>
                </a:solidFill>
                <a:round/>
                <a:headEnd/>
                <a:tailEnd/>
              </a:ln>
              <a:effectLst/>
            </p:spPr>
            <p:txBody>
              <a:bodyPr/>
              <a:lstStyle/>
              <a:p>
                <a:endParaRPr lang="en-US"/>
              </a:p>
            </p:txBody>
          </p:sp>
          <p:sp>
            <p:nvSpPr>
              <p:cNvPr id="668971" name="Line 299"/>
              <p:cNvSpPr>
                <a:spLocks noChangeShapeType="1"/>
              </p:cNvSpPr>
              <p:nvPr/>
            </p:nvSpPr>
            <p:spPr bwMode="auto">
              <a:xfrm>
                <a:off x="657" y="2244"/>
                <a:ext cx="1996" cy="0"/>
              </a:xfrm>
              <a:prstGeom prst="line">
                <a:avLst/>
              </a:prstGeom>
              <a:noFill/>
              <a:ln w="9525">
                <a:solidFill>
                  <a:srgbClr val="C0C0C0"/>
                </a:solidFill>
                <a:round/>
                <a:headEnd/>
                <a:tailEnd/>
              </a:ln>
              <a:effectLst/>
            </p:spPr>
            <p:txBody>
              <a:bodyPr/>
              <a:lstStyle/>
              <a:p>
                <a:endParaRPr lang="en-US"/>
              </a:p>
            </p:txBody>
          </p:sp>
          <p:sp>
            <p:nvSpPr>
              <p:cNvPr id="668972" name="Line 300"/>
              <p:cNvSpPr>
                <a:spLocks noChangeShapeType="1"/>
              </p:cNvSpPr>
              <p:nvPr/>
            </p:nvSpPr>
            <p:spPr bwMode="auto">
              <a:xfrm>
                <a:off x="657" y="2020"/>
                <a:ext cx="1996" cy="0"/>
              </a:xfrm>
              <a:prstGeom prst="line">
                <a:avLst/>
              </a:prstGeom>
              <a:noFill/>
              <a:ln w="9525">
                <a:solidFill>
                  <a:srgbClr val="C0C0C0"/>
                </a:solidFill>
                <a:round/>
                <a:headEnd/>
                <a:tailEnd/>
              </a:ln>
              <a:effectLst/>
            </p:spPr>
            <p:txBody>
              <a:bodyPr/>
              <a:lstStyle/>
              <a:p>
                <a:endParaRPr lang="en-US"/>
              </a:p>
            </p:txBody>
          </p:sp>
          <p:sp>
            <p:nvSpPr>
              <p:cNvPr id="668973" name="Line 301"/>
              <p:cNvSpPr>
                <a:spLocks noChangeShapeType="1"/>
              </p:cNvSpPr>
              <p:nvPr/>
            </p:nvSpPr>
            <p:spPr bwMode="auto">
              <a:xfrm>
                <a:off x="657" y="1797"/>
                <a:ext cx="1996" cy="0"/>
              </a:xfrm>
              <a:prstGeom prst="line">
                <a:avLst/>
              </a:prstGeom>
              <a:noFill/>
              <a:ln w="9525">
                <a:solidFill>
                  <a:srgbClr val="C0C0C0"/>
                </a:solidFill>
                <a:round/>
                <a:headEnd/>
                <a:tailEnd/>
              </a:ln>
              <a:effectLst/>
            </p:spPr>
            <p:txBody>
              <a:bodyPr/>
              <a:lstStyle/>
              <a:p>
                <a:endParaRPr lang="en-US"/>
              </a:p>
            </p:txBody>
          </p:sp>
        </p:grpSp>
        <p:sp>
          <p:nvSpPr>
            <p:cNvPr id="668810" name="Text Box 138"/>
            <p:cNvSpPr txBox="1">
              <a:spLocks noChangeArrowheads="1"/>
            </p:cNvSpPr>
            <p:nvPr/>
          </p:nvSpPr>
          <p:spPr bwMode="auto">
            <a:xfrm>
              <a:off x="3319" y="1352"/>
              <a:ext cx="1841" cy="269"/>
            </a:xfrm>
            <a:prstGeom prst="rect">
              <a:avLst/>
            </a:prstGeom>
            <a:noFill/>
            <a:ln w="9525">
              <a:noFill/>
              <a:miter lim="800000"/>
              <a:headEnd/>
              <a:tailEnd/>
            </a:ln>
            <a:effectLst/>
          </p:spPr>
          <p:txBody>
            <a:bodyPr wrap="none">
              <a:spAutoFit/>
            </a:bodyPr>
            <a:lstStyle/>
            <a:p>
              <a:pPr algn="ctr" eaLnBrk="0" fontAlgn="t" latinLnBrk="0" hangingPunct="0"/>
              <a:r>
                <a:rPr lang="en-US" altLang="ko-KR" sz="2200">
                  <a:solidFill>
                    <a:srgbClr val="000099"/>
                  </a:solidFill>
                  <a:latin typeface="Arial Narrow" pitchFamily="34" charset="0"/>
                  <a:ea typeface="산돌고딕B" pitchFamily="18" charset="-127"/>
                </a:rPr>
                <a:t> Usage Rate </a:t>
              </a:r>
              <a:r>
                <a:rPr lang="en-US" altLang="ko-KR">
                  <a:solidFill>
                    <a:srgbClr val="000099"/>
                  </a:solidFill>
                  <a:latin typeface="Arial Narrow" pitchFamily="34" charset="0"/>
                  <a:ea typeface="산돌고딕B" pitchFamily="18" charset="-127"/>
                </a:rPr>
                <a:t>(Average Daily)</a:t>
              </a:r>
            </a:p>
          </p:txBody>
        </p:sp>
        <p:grpSp>
          <p:nvGrpSpPr>
            <p:cNvPr id="669023" name="Group 351"/>
            <p:cNvGrpSpPr>
              <a:grpSpLocks/>
            </p:cNvGrpSpPr>
            <p:nvPr/>
          </p:nvGrpSpPr>
          <p:grpSpPr bwMode="auto">
            <a:xfrm>
              <a:off x="3102" y="1706"/>
              <a:ext cx="244" cy="2038"/>
              <a:chOff x="3102" y="1706"/>
              <a:chExt cx="244" cy="2038"/>
            </a:xfrm>
          </p:grpSpPr>
          <p:sp>
            <p:nvSpPr>
              <p:cNvPr id="668883" name="Rectangle 211"/>
              <p:cNvSpPr>
                <a:spLocks noChangeArrowheads="1"/>
              </p:cNvSpPr>
              <p:nvPr/>
            </p:nvSpPr>
            <p:spPr bwMode="auto">
              <a:xfrm>
                <a:off x="3102" y="1706"/>
                <a:ext cx="244"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(1000)</a:t>
                </a:r>
              </a:p>
            </p:txBody>
          </p:sp>
          <p:sp>
            <p:nvSpPr>
              <p:cNvPr id="668918" name="Rectangle 246"/>
              <p:cNvSpPr>
                <a:spLocks noChangeArrowheads="1"/>
              </p:cNvSpPr>
              <p:nvPr/>
            </p:nvSpPr>
            <p:spPr bwMode="auto">
              <a:xfrm>
                <a:off x="3264" y="3619"/>
                <a:ext cx="47"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0</a:t>
                </a:r>
              </a:p>
            </p:txBody>
          </p:sp>
          <p:sp>
            <p:nvSpPr>
              <p:cNvPr id="668919" name="Rectangle 247"/>
              <p:cNvSpPr>
                <a:spLocks noChangeArrowheads="1"/>
              </p:cNvSpPr>
              <p:nvPr/>
            </p:nvSpPr>
            <p:spPr bwMode="auto">
              <a:xfrm>
                <a:off x="3173" y="3339"/>
                <a:ext cx="141"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100</a:t>
                </a:r>
              </a:p>
            </p:txBody>
          </p:sp>
          <p:sp>
            <p:nvSpPr>
              <p:cNvPr id="668920" name="Rectangle 248"/>
              <p:cNvSpPr>
                <a:spLocks noChangeArrowheads="1"/>
              </p:cNvSpPr>
              <p:nvPr/>
            </p:nvSpPr>
            <p:spPr bwMode="auto">
              <a:xfrm>
                <a:off x="3173" y="3049"/>
                <a:ext cx="141"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200</a:t>
                </a:r>
              </a:p>
            </p:txBody>
          </p:sp>
          <p:sp>
            <p:nvSpPr>
              <p:cNvPr id="668921" name="Rectangle 249"/>
              <p:cNvSpPr>
                <a:spLocks noChangeArrowheads="1"/>
              </p:cNvSpPr>
              <p:nvPr/>
            </p:nvSpPr>
            <p:spPr bwMode="auto">
              <a:xfrm>
                <a:off x="3173" y="2768"/>
                <a:ext cx="141"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300</a:t>
                </a:r>
              </a:p>
            </p:txBody>
          </p:sp>
          <p:sp>
            <p:nvSpPr>
              <p:cNvPr id="668922" name="Rectangle 250"/>
              <p:cNvSpPr>
                <a:spLocks noChangeArrowheads="1"/>
              </p:cNvSpPr>
              <p:nvPr/>
            </p:nvSpPr>
            <p:spPr bwMode="auto">
              <a:xfrm>
                <a:off x="3173" y="2487"/>
                <a:ext cx="141"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400</a:t>
                </a:r>
              </a:p>
            </p:txBody>
          </p:sp>
          <p:sp>
            <p:nvSpPr>
              <p:cNvPr id="668923" name="Rectangle 251"/>
              <p:cNvSpPr>
                <a:spLocks noChangeArrowheads="1"/>
              </p:cNvSpPr>
              <p:nvPr/>
            </p:nvSpPr>
            <p:spPr bwMode="auto">
              <a:xfrm>
                <a:off x="3173" y="2197"/>
                <a:ext cx="141"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500</a:t>
                </a:r>
              </a:p>
            </p:txBody>
          </p:sp>
          <p:sp>
            <p:nvSpPr>
              <p:cNvPr id="668924" name="Rectangle 252"/>
              <p:cNvSpPr>
                <a:spLocks noChangeArrowheads="1"/>
              </p:cNvSpPr>
              <p:nvPr/>
            </p:nvSpPr>
            <p:spPr bwMode="auto">
              <a:xfrm>
                <a:off x="3173" y="1917"/>
                <a:ext cx="141"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600</a:t>
                </a:r>
              </a:p>
            </p:txBody>
          </p:sp>
        </p:grpSp>
        <p:grpSp>
          <p:nvGrpSpPr>
            <p:cNvPr id="669022" name="Group 350"/>
            <p:cNvGrpSpPr>
              <a:grpSpLocks/>
            </p:cNvGrpSpPr>
            <p:nvPr/>
          </p:nvGrpSpPr>
          <p:grpSpPr bwMode="auto">
            <a:xfrm>
              <a:off x="5095" y="1686"/>
              <a:ext cx="280" cy="2058"/>
              <a:chOff x="5095" y="1686"/>
              <a:chExt cx="280" cy="2058"/>
            </a:xfrm>
          </p:grpSpPr>
          <p:sp>
            <p:nvSpPr>
              <p:cNvPr id="668884" name="Rectangle 212"/>
              <p:cNvSpPr>
                <a:spLocks noChangeArrowheads="1"/>
              </p:cNvSpPr>
              <p:nvPr/>
            </p:nvSpPr>
            <p:spPr bwMode="auto">
              <a:xfrm>
                <a:off x="5095" y="1686"/>
                <a:ext cx="280" cy="106"/>
              </a:xfrm>
              <a:prstGeom prst="rect">
                <a:avLst/>
              </a:prstGeom>
              <a:noFill/>
              <a:ln w="9525" algn="ctr">
                <a:noFill/>
                <a:miter lim="800000"/>
                <a:headEnd/>
                <a:tailEnd/>
              </a:ln>
              <a:effectLst/>
            </p:spPr>
            <p:txBody>
              <a:bodyPr wrap="none" lIns="0" tIns="0" rIns="0" bIns="0">
                <a:spAutoFit/>
              </a:bodyPr>
              <a:lstStyle/>
              <a:p>
                <a:r>
                  <a:rPr lang="en-US" altLang="ko-KR" sz="1100">
                    <a:solidFill>
                      <a:schemeClr val="bg2"/>
                    </a:solidFill>
                    <a:latin typeface="Arial Narrow" pitchFamily="34" charset="0"/>
                    <a:ea typeface="Dotum" pitchFamily="34" charset="-127"/>
                  </a:rPr>
                  <a:t>(USD M)</a:t>
                </a:r>
              </a:p>
            </p:txBody>
          </p:sp>
          <p:grpSp>
            <p:nvGrpSpPr>
              <p:cNvPr id="669021" name="Group 349"/>
              <p:cNvGrpSpPr>
                <a:grpSpLocks/>
              </p:cNvGrpSpPr>
              <p:nvPr/>
            </p:nvGrpSpPr>
            <p:grpSpPr bwMode="auto">
              <a:xfrm>
                <a:off x="5148" y="1932"/>
                <a:ext cx="188" cy="1812"/>
                <a:chOff x="5148" y="1932"/>
                <a:chExt cx="188" cy="1812"/>
              </a:xfrm>
            </p:grpSpPr>
            <p:sp>
              <p:nvSpPr>
                <p:cNvPr id="668929" name="Rectangle 257"/>
                <p:cNvSpPr>
                  <a:spLocks noChangeArrowheads="1"/>
                </p:cNvSpPr>
                <p:nvPr/>
              </p:nvSpPr>
              <p:spPr bwMode="auto">
                <a:xfrm>
                  <a:off x="5289" y="3619"/>
                  <a:ext cx="47" cy="125"/>
                </a:xfrm>
                <a:prstGeom prst="rect">
                  <a:avLst/>
                </a:prstGeom>
                <a:noFill/>
                <a:ln w="9525" algn="ctr">
                  <a:noFill/>
                  <a:miter lim="800000"/>
                  <a:headEnd/>
                  <a:tailEnd/>
                </a:ln>
                <a:effectLst/>
              </p:spPr>
              <p:txBody>
                <a:bodyPr wrap="none" lIns="0" tIns="0" rIns="0" bIns="0">
                  <a:spAutoFit/>
                </a:bodyPr>
                <a:lstStyle/>
                <a:p>
                  <a:pPr algn="r"/>
                  <a:r>
                    <a:rPr lang="en-US" altLang="ko-KR" sz="1300">
                      <a:solidFill>
                        <a:schemeClr val="bg2"/>
                      </a:solidFill>
                      <a:latin typeface="Arial Narrow" pitchFamily="34" charset="0"/>
                      <a:ea typeface="Dotum" pitchFamily="34" charset="-127"/>
                    </a:rPr>
                    <a:t>0</a:t>
                  </a:r>
                </a:p>
              </p:txBody>
            </p:sp>
            <p:sp>
              <p:nvSpPr>
                <p:cNvPr id="668931" name="Rectangle 259"/>
                <p:cNvSpPr>
                  <a:spLocks noChangeArrowheads="1"/>
                </p:cNvSpPr>
                <p:nvPr/>
              </p:nvSpPr>
              <p:spPr bwMode="auto">
                <a:xfrm>
                  <a:off x="5195" y="3281"/>
                  <a:ext cx="141" cy="125"/>
                </a:xfrm>
                <a:prstGeom prst="rect">
                  <a:avLst/>
                </a:prstGeom>
                <a:noFill/>
                <a:ln w="9525" algn="ctr">
                  <a:noFill/>
                  <a:miter lim="800000"/>
                  <a:headEnd/>
                  <a:tailEnd/>
                </a:ln>
                <a:effectLst/>
              </p:spPr>
              <p:txBody>
                <a:bodyPr wrap="none" lIns="0" tIns="0" rIns="0" bIns="0">
                  <a:spAutoFit/>
                </a:bodyPr>
                <a:lstStyle/>
                <a:p>
                  <a:pPr algn="r"/>
                  <a:r>
                    <a:rPr lang="en-US" altLang="ko-KR" sz="1300">
                      <a:solidFill>
                        <a:schemeClr val="bg2"/>
                      </a:solidFill>
                      <a:latin typeface="Arial Narrow" pitchFamily="34" charset="0"/>
                      <a:ea typeface="Dotum" pitchFamily="34" charset="-127"/>
                    </a:rPr>
                    <a:t>200</a:t>
                  </a:r>
                </a:p>
              </p:txBody>
            </p:sp>
            <p:sp>
              <p:nvSpPr>
                <p:cNvPr id="668933" name="Rectangle 261"/>
                <p:cNvSpPr>
                  <a:spLocks noChangeArrowheads="1"/>
                </p:cNvSpPr>
                <p:nvPr/>
              </p:nvSpPr>
              <p:spPr bwMode="auto">
                <a:xfrm>
                  <a:off x="5195" y="2944"/>
                  <a:ext cx="141" cy="125"/>
                </a:xfrm>
                <a:prstGeom prst="rect">
                  <a:avLst/>
                </a:prstGeom>
                <a:noFill/>
                <a:ln w="9525" algn="ctr">
                  <a:noFill/>
                  <a:miter lim="800000"/>
                  <a:headEnd/>
                  <a:tailEnd/>
                </a:ln>
                <a:effectLst/>
              </p:spPr>
              <p:txBody>
                <a:bodyPr wrap="none" lIns="0" tIns="0" rIns="0" bIns="0">
                  <a:spAutoFit/>
                </a:bodyPr>
                <a:lstStyle/>
                <a:p>
                  <a:pPr algn="r"/>
                  <a:r>
                    <a:rPr lang="en-US" altLang="ko-KR" sz="1300">
                      <a:solidFill>
                        <a:schemeClr val="bg2"/>
                      </a:solidFill>
                      <a:latin typeface="Arial Narrow" pitchFamily="34" charset="0"/>
                      <a:ea typeface="Dotum" pitchFamily="34" charset="-127"/>
                    </a:rPr>
                    <a:t>400</a:t>
                  </a:r>
                </a:p>
              </p:txBody>
            </p:sp>
            <p:sp>
              <p:nvSpPr>
                <p:cNvPr id="668935" name="Rectangle 263"/>
                <p:cNvSpPr>
                  <a:spLocks noChangeArrowheads="1"/>
                </p:cNvSpPr>
                <p:nvPr/>
              </p:nvSpPr>
              <p:spPr bwMode="auto">
                <a:xfrm>
                  <a:off x="5195" y="2606"/>
                  <a:ext cx="141" cy="125"/>
                </a:xfrm>
                <a:prstGeom prst="rect">
                  <a:avLst/>
                </a:prstGeom>
                <a:noFill/>
                <a:ln w="9525" algn="ctr">
                  <a:noFill/>
                  <a:miter lim="800000"/>
                  <a:headEnd/>
                  <a:tailEnd/>
                </a:ln>
                <a:effectLst/>
              </p:spPr>
              <p:txBody>
                <a:bodyPr wrap="none" lIns="0" tIns="0" rIns="0" bIns="0">
                  <a:spAutoFit/>
                </a:bodyPr>
                <a:lstStyle/>
                <a:p>
                  <a:pPr algn="r"/>
                  <a:r>
                    <a:rPr lang="en-US" altLang="ko-KR" sz="1300">
                      <a:solidFill>
                        <a:schemeClr val="bg2"/>
                      </a:solidFill>
                      <a:latin typeface="Arial Narrow" pitchFamily="34" charset="0"/>
                      <a:ea typeface="Dotum" pitchFamily="34" charset="-127"/>
                    </a:rPr>
                    <a:t>600</a:t>
                  </a:r>
                </a:p>
              </p:txBody>
            </p:sp>
            <p:sp>
              <p:nvSpPr>
                <p:cNvPr id="668937" name="Rectangle 265"/>
                <p:cNvSpPr>
                  <a:spLocks noChangeArrowheads="1"/>
                </p:cNvSpPr>
                <p:nvPr/>
              </p:nvSpPr>
              <p:spPr bwMode="auto">
                <a:xfrm>
                  <a:off x="5195" y="2269"/>
                  <a:ext cx="141" cy="125"/>
                </a:xfrm>
                <a:prstGeom prst="rect">
                  <a:avLst/>
                </a:prstGeom>
                <a:noFill/>
                <a:ln w="9525" algn="ctr">
                  <a:noFill/>
                  <a:miter lim="800000"/>
                  <a:headEnd/>
                  <a:tailEnd/>
                </a:ln>
                <a:effectLst/>
              </p:spPr>
              <p:txBody>
                <a:bodyPr wrap="none" lIns="0" tIns="0" rIns="0" bIns="0">
                  <a:spAutoFit/>
                </a:bodyPr>
                <a:lstStyle/>
                <a:p>
                  <a:pPr algn="r"/>
                  <a:r>
                    <a:rPr lang="en-US" altLang="ko-KR" sz="1300">
                      <a:solidFill>
                        <a:schemeClr val="bg2"/>
                      </a:solidFill>
                      <a:latin typeface="Arial Narrow" pitchFamily="34" charset="0"/>
                      <a:ea typeface="Dotum" pitchFamily="34" charset="-127"/>
                    </a:rPr>
                    <a:t>800</a:t>
                  </a:r>
                </a:p>
              </p:txBody>
            </p:sp>
            <p:sp>
              <p:nvSpPr>
                <p:cNvPr id="668939" name="Rectangle 267"/>
                <p:cNvSpPr>
                  <a:spLocks noChangeArrowheads="1"/>
                </p:cNvSpPr>
                <p:nvPr/>
              </p:nvSpPr>
              <p:spPr bwMode="auto">
                <a:xfrm>
                  <a:off x="5148" y="1932"/>
                  <a:ext cx="188" cy="125"/>
                </a:xfrm>
                <a:prstGeom prst="rect">
                  <a:avLst/>
                </a:prstGeom>
                <a:noFill/>
                <a:ln w="9525" algn="ctr">
                  <a:noFill/>
                  <a:miter lim="800000"/>
                  <a:headEnd/>
                  <a:tailEnd/>
                </a:ln>
                <a:effectLst/>
              </p:spPr>
              <p:txBody>
                <a:bodyPr wrap="none" lIns="0" tIns="0" rIns="0" bIns="0">
                  <a:spAutoFit/>
                </a:bodyPr>
                <a:lstStyle/>
                <a:p>
                  <a:pPr algn="r"/>
                  <a:r>
                    <a:rPr lang="en-US" altLang="ko-KR" sz="1300">
                      <a:solidFill>
                        <a:schemeClr val="bg2"/>
                      </a:solidFill>
                      <a:latin typeface="Arial Narrow" pitchFamily="34" charset="0"/>
                      <a:ea typeface="Dotum" pitchFamily="34" charset="-127"/>
                    </a:rPr>
                    <a:t>1000</a:t>
                  </a:r>
                </a:p>
              </p:txBody>
            </p:sp>
          </p:grpSp>
        </p:grpSp>
        <p:grpSp>
          <p:nvGrpSpPr>
            <p:cNvPr id="669024" name="Group 352"/>
            <p:cNvGrpSpPr>
              <a:grpSpLocks/>
            </p:cNvGrpSpPr>
            <p:nvPr/>
          </p:nvGrpSpPr>
          <p:grpSpPr bwMode="auto">
            <a:xfrm>
              <a:off x="3688" y="4055"/>
              <a:ext cx="1154" cy="217"/>
              <a:chOff x="3688" y="4055"/>
              <a:chExt cx="1154" cy="217"/>
            </a:xfrm>
          </p:grpSpPr>
          <p:sp>
            <p:nvSpPr>
              <p:cNvPr id="669006" name="Rectangle 334"/>
              <p:cNvSpPr>
                <a:spLocks noChangeArrowheads="1"/>
              </p:cNvSpPr>
              <p:nvPr/>
            </p:nvSpPr>
            <p:spPr bwMode="auto">
              <a:xfrm>
                <a:off x="3688" y="4099"/>
                <a:ext cx="198" cy="71"/>
              </a:xfrm>
              <a:prstGeom prst="rect">
                <a:avLst/>
              </a:prstGeom>
              <a:solidFill>
                <a:srgbClr val="333399"/>
              </a:solidFill>
              <a:ln w="11113">
                <a:solidFill>
                  <a:srgbClr val="000000"/>
                </a:solidFill>
                <a:miter lim="800000"/>
                <a:headEnd/>
                <a:tailEnd/>
              </a:ln>
            </p:spPr>
            <p:txBody>
              <a:bodyPr/>
              <a:lstStyle/>
              <a:p>
                <a:endParaRPr lang="en-US"/>
              </a:p>
            </p:txBody>
          </p:sp>
          <p:sp>
            <p:nvSpPr>
              <p:cNvPr id="669007" name="Rectangle 335"/>
              <p:cNvSpPr>
                <a:spLocks noChangeArrowheads="1"/>
              </p:cNvSpPr>
              <p:nvPr/>
            </p:nvSpPr>
            <p:spPr bwMode="auto">
              <a:xfrm>
                <a:off x="3930" y="4055"/>
                <a:ext cx="265" cy="134"/>
              </a:xfrm>
              <a:prstGeom prst="rect">
                <a:avLst/>
              </a:prstGeom>
              <a:noFill/>
              <a:ln w="9525" algn="ctr">
                <a:noFill/>
                <a:miter lim="800000"/>
                <a:headEnd/>
                <a:tailEnd/>
              </a:ln>
              <a:effectLst/>
            </p:spPr>
            <p:txBody>
              <a:bodyPr wrap="none" lIns="0" tIns="0" rIns="0" bIns="0">
                <a:spAutoFit/>
              </a:bodyPr>
              <a:lstStyle/>
              <a:p>
                <a:r>
                  <a:rPr lang="en-US" altLang="ko-KR" sz="1400">
                    <a:solidFill>
                      <a:srgbClr val="000000"/>
                    </a:solidFill>
                    <a:latin typeface="Arial Narrow" pitchFamily="34" charset="0"/>
                    <a:ea typeface="Dotum" pitchFamily="34" charset="-127"/>
                  </a:rPr>
                  <a:t>usage</a:t>
                </a:r>
              </a:p>
            </p:txBody>
          </p:sp>
          <p:sp>
            <p:nvSpPr>
              <p:cNvPr id="669008" name="Line 336"/>
              <p:cNvSpPr>
                <a:spLocks noChangeShapeType="1"/>
              </p:cNvSpPr>
              <p:nvPr/>
            </p:nvSpPr>
            <p:spPr bwMode="auto">
              <a:xfrm>
                <a:off x="4332" y="4135"/>
                <a:ext cx="226" cy="0"/>
              </a:xfrm>
              <a:prstGeom prst="line">
                <a:avLst/>
              </a:prstGeom>
              <a:noFill/>
              <a:ln w="28575">
                <a:solidFill>
                  <a:srgbClr val="FF6600"/>
                </a:solidFill>
                <a:round/>
                <a:headEnd/>
                <a:tailEnd/>
              </a:ln>
              <a:effectLst>
                <a:prstShdw prst="shdw17" dist="17961" dir="2700000">
                  <a:srgbClr val="FF6600">
                    <a:gamma/>
                    <a:shade val="60000"/>
                    <a:invGamma/>
                  </a:srgbClr>
                </a:prstShdw>
              </a:effectLst>
            </p:spPr>
            <p:txBody>
              <a:bodyPr/>
              <a:lstStyle/>
              <a:p>
                <a:endParaRPr lang="en-US"/>
              </a:p>
            </p:txBody>
          </p:sp>
          <p:pic>
            <p:nvPicPr>
              <p:cNvPr id="669009" name="Picture 337" descr="2008-0129-ktf-ham-26"/>
              <p:cNvPicPr>
                <a:picLocks noChangeAspect="1" noChangeArrowheads="1"/>
              </p:cNvPicPr>
              <p:nvPr/>
            </p:nvPicPr>
            <p:blipFill>
              <a:blip r:embed="rId6" cstate="print">
                <a:lum bright="-18000" contrast="30000"/>
              </a:blip>
              <a:srcRect l="90117" t="44011" b="46559"/>
              <a:stretch>
                <a:fillRect/>
              </a:stretch>
            </p:blipFill>
            <p:spPr bwMode="auto">
              <a:xfrm>
                <a:off x="4301" y="4068"/>
                <a:ext cx="262" cy="204"/>
              </a:xfrm>
              <a:prstGeom prst="rect">
                <a:avLst/>
              </a:prstGeom>
              <a:noFill/>
            </p:spPr>
          </p:pic>
          <p:sp>
            <p:nvSpPr>
              <p:cNvPr id="669010" name="Rectangle 338"/>
              <p:cNvSpPr>
                <a:spLocks noChangeArrowheads="1"/>
              </p:cNvSpPr>
              <p:nvPr/>
            </p:nvSpPr>
            <p:spPr bwMode="auto">
              <a:xfrm>
                <a:off x="4583" y="4065"/>
                <a:ext cx="259" cy="134"/>
              </a:xfrm>
              <a:prstGeom prst="rect">
                <a:avLst/>
              </a:prstGeom>
              <a:noFill/>
              <a:ln w="9525" algn="ctr">
                <a:noFill/>
                <a:miter lim="800000"/>
                <a:headEnd/>
                <a:tailEnd/>
              </a:ln>
              <a:effectLst/>
            </p:spPr>
            <p:txBody>
              <a:bodyPr wrap="none" lIns="0" tIns="0" rIns="0" bIns="0">
                <a:spAutoFit/>
              </a:bodyPr>
              <a:lstStyle/>
              <a:p>
                <a:r>
                  <a:rPr lang="en-US" altLang="ko-KR" sz="1400">
                    <a:solidFill>
                      <a:srgbClr val="000000"/>
                    </a:solidFill>
                    <a:latin typeface="Arial Narrow" pitchFamily="34" charset="0"/>
                    <a:ea typeface="Dotum" pitchFamily="34" charset="-127"/>
                  </a:rPr>
                  <a:t>ARPU</a:t>
                </a:r>
              </a:p>
            </p:txBody>
          </p:sp>
        </p:grpSp>
      </p:grpSp>
      <p:sp>
        <p:nvSpPr>
          <p:cNvPr id="668798" name="Text Box 126"/>
          <p:cNvSpPr txBox="1">
            <a:spLocks noChangeArrowheads="1"/>
          </p:cNvSpPr>
          <p:nvPr/>
        </p:nvSpPr>
        <p:spPr bwMode="auto">
          <a:xfrm>
            <a:off x="225425" y="6484938"/>
            <a:ext cx="2259013" cy="184150"/>
          </a:xfrm>
          <a:prstGeom prst="rect">
            <a:avLst/>
          </a:prstGeom>
          <a:noFill/>
          <a:ln w="9525" algn="ctr">
            <a:noFill/>
            <a:miter lim="800000"/>
            <a:headEnd/>
            <a:tailEnd/>
          </a:ln>
          <a:effectLst/>
        </p:spPr>
        <p:txBody>
          <a:bodyPr>
            <a:spAutoFit/>
          </a:bodyPr>
          <a:lstStyle/>
          <a:p>
            <a:pPr>
              <a:lnSpc>
                <a:spcPct val="60000"/>
              </a:lnSpc>
              <a:spcBef>
                <a:spcPct val="50000"/>
              </a:spcBef>
            </a:pPr>
            <a:r>
              <a:rPr kumimoji="0" lang="en-US" altLang="ko-KR" sz="1000">
                <a:latin typeface="Arial Narrow" pitchFamily="34" charset="0"/>
                <a:ea typeface="HY견고딕" pitchFamily="18" charset="-127"/>
                <a:cs typeface="Arial" pitchFamily="34" charset="0"/>
                <a:sym typeface="Wingdings 2" pitchFamily="18" charset="2"/>
              </a:rPr>
              <a:t> </a:t>
            </a:r>
            <a:r>
              <a:rPr kumimoji="0" lang="en-US" altLang="ko-KR" sz="1000">
                <a:latin typeface="Arial Narrow" pitchFamily="34" charset="0"/>
                <a:ea typeface="HY견고딕" pitchFamily="18" charset="-127"/>
                <a:cs typeface="Arial" pitchFamily="34" charset="0"/>
              </a:rPr>
              <a:t>Source: Center for Finance  &amp; Payment </a:t>
            </a:r>
          </a:p>
        </p:txBody>
      </p:sp>
      <p:pic>
        <p:nvPicPr>
          <p:cNvPr id="668803" name="Picture 131"/>
          <p:cNvPicPr>
            <a:picLocks noChangeAspect="1" noChangeArrowheads="1"/>
          </p:cNvPicPr>
          <p:nvPr/>
        </p:nvPicPr>
        <p:blipFill>
          <a:blip r:embed="rId7" cstate="print"/>
          <a:srcRect/>
          <a:stretch>
            <a:fillRect/>
          </a:stretch>
        </p:blipFill>
        <p:spPr bwMode="auto">
          <a:xfrm>
            <a:off x="1114425" y="0"/>
            <a:ext cx="6913563" cy="596900"/>
          </a:xfrm>
          <a:prstGeom prst="rect">
            <a:avLst/>
          </a:prstGeom>
          <a:noFill/>
          <a:ln w="9525">
            <a:noFill/>
            <a:miter lim="800000"/>
            <a:headEnd/>
            <a:tailEnd/>
          </a:ln>
          <a:effectLst/>
        </p:spPr>
      </p:pic>
      <p:grpSp>
        <p:nvGrpSpPr>
          <p:cNvPr id="669031" name="Group 359"/>
          <p:cNvGrpSpPr>
            <a:grpSpLocks/>
          </p:cNvGrpSpPr>
          <p:nvPr/>
        </p:nvGrpSpPr>
        <p:grpSpPr bwMode="auto">
          <a:xfrm>
            <a:off x="250825" y="1127125"/>
            <a:ext cx="7297738" cy="857250"/>
            <a:chOff x="158" y="710"/>
            <a:chExt cx="4597" cy="540"/>
          </a:xfrm>
        </p:grpSpPr>
        <p:sp>
          <p:nvSpPr>
            <p:cNvPr id="668804" name="Text Box 132"/>
            <p:cNvSpPr txBox="1">
              <a:spLocks noChangeArrowheads="1"/>
            </p:cNvSpPr>
            <p:nvPr/>
          </p:nvSpPr>
          <p:spPr bwMode="auto">
            <a:xfrm>
              <a:off x="158" y="710"/>
              <a:ext cx="4597" cy="269"/>
            </a:xfrm>
            <a:prstGeom prst="rect">
              <a:avLst/>
            </a:prstGeom>
            <a:noFill/>
            <a:ln w="9525" algn="ctr">
              <a:noFill/>
              <a:miter lim="800000"/>
              <a:headEnd/>
              <a:tailEnd/>
            </a:ln>
            <a:effectLst/>
          </p:spPr>
          <p:txBody>
            <a:bodyPr wrap="none">
              <a:spAutoFit/>
            </a:bodyPr>
            <a:lstStyle/>
            <a:p>
              <a:pPr marL="266700" indent="-266700">
                <a:spcBef>
                  <a:spcPct val="40000"/>
                </a:spcBef>
                <a:buSzPct val="170000"/>
                <a:buFontTx/>
                <a:buBlip>
                  <a:blip r:embed="rId8"/>
                </a:buBlip>
              </a:pPr>
              <a:r>
                <a:rPr lang="en-US" altLang="ko-KR">
                  <a:solidFill>
                    <a:srgbClr val="FC6804"/>
                  </a:solidFill>
                  <a:latin typeface="Arial Narrow" pitchFamily="34" charset="0"/>
                  <a:ea typeface="산돌고딕B" pitchFamily="18" charset="-127"/>
                  <a:cs typeface="Tahoma" pitchFamily="34" charset="0"/>
                </a:rPr>
                <a:t> </a:t>
              </a:r>
              <a:r>
                <a:rPr lang="en-US" altLang="en-US" sz="2200">
                  <a:solidFill>
                    <a:srgbClr val="CC0000"/>
                  </a:solidFill>
                  <a:latin typeface="Arial Narrow" pitchFamily="34" charset="0"/>
                  <a:ea typeface="산돌고딕B" pitchFamily="18" charset="-127"/>
                  <a:cs typeface="Tahoma" pitchFamily="34" charset="0"/>
                </a:rPr>
                <a:t>3,406,000</a:t>
              </a:r>
              <a:r>
                <a:rPr lang="en-US" altLang="en-US" sz="2200">
                  <a:solidFill>
                    <a:srgbClr val="FC6804"/>
                  </a:solidFill>
                  <a:latin typeface="Arial Narrow" pitchFamily="34" charset="0"/>
                  <a:ea typeface="산돌고딕B" pitchFamily="18" charset="-127"/>
                  <a:cs typeface="Tahoma" pitchFamily="34" charset="0"/>
                </a:rPr>
                <a:t> </a:t>
              </a:r>
              <a:r>
                <a:rPr lang="en-US" altLang="en-US" sz="2200">
                  <a:solidFill>
                    <a:srgbClr val="FF6600"/>
                  </a:solidFill>
                  <a:latin typeface="Arial Narrow" pitchFamily="34" charset="0"/>
                  <a:ea typeface="산돌고딕B" pitchFamily="18" charset="-127"/>
                  <a:cs typeface="Tahoma" pitchFamily="34" charset="0"/>
                </a:rPr>
                <a:t>Subscribers (2007.03),</a:t>
              </a:r>
              <a:r>
                <a:rPr lang="en-US" altLang="en-US" sz="2200">
                  <a:solidFill>
                    <a:srgbClr val="FC6804"/>
                  </a:solidFill>
                  <a:latin typeface="Arial Narrow" pitchFamily="34" charset="0"/>
                  <a:ea typeface="산돌고딕B" pitchFamily="18" charset="-127"/>
                  <a:cs typeface="Tahoma" pitchFamily="34" charset="0"/>
                </a:rPr>
                <a:t> </a:t>
              </a:r>
              <a:r>
                <a:rPr lang="en-US" altLang="en-US" sz="2200">
                  <a:solidFill>
                    <a:srgbClr val="CC0000"/>
                  </a:solidFill>
                  <a:latin typeface="Arial Narrow" pitchFamily="34" charset="0"/>
                  <a:ea typeface="산돌고딕B" pitchFamily="18" charset="-127"/>
                  <a:cs typeface="Tahoma" pitchFamily="34" charset="0"/>
                </a:rPr>
                <a:t>571,000 </a:t>
              </a:r>
              <a:r>
                <a:rPr lang="en-US" altLang="en-US" sz="2200">
                  <a:solidFill>
                    <a:srgbClr val="FF6600"/>
                  </a:solidFill>
                  <a:latin typeface="Arial Narrow" pitchFamily="34" charset="0"/>
                  <a:ea typeface="산돌고딕B" pitchFamily="18" charset="-127"/>
                  <a:cs typeface="Tahoma" pitchFamily="34" charset="0"/>
                </a:rPr>
                <a:t>Average Daily Usage</a:t>
              </a:r>
              <a:r>
                <a:rPr lang="en-US" altLang="en-US" sz="2200">
                  <a:solidFill>
                    <a:srgbClr val="000099"/>
                  </a:solidFill>
                  <a:latin typeface="Arial Narrow" pitchFamily="34" charset="0"/>
                  <a:ea typeface="산돌고딕B" pitchFamily="18" charset="-127"/>
                  <a:cs typeface="Tahoma" pitchFamily="34" charset="0"/>
                </a:rPr>
                <a:t> </a:t>
              </a:r>
            </a:p>
          </p:txBody>
        </p:sp>
        <p:sp>
          <p:nvSpPr>
            <p:cNvPr id="668805" name="Text Box 133"/>
            <p:cNvSpPr txBox="1">
              <a:spLocks noChangeArrowheads="1"/>
            </p:cNvSpPr>
            <p:nvPr/>
          </p:nvSpPr>
          <p:spPr bwMode="auto">
            <a:xfrm>
              <a:off x="158" y="981"/>
              <a:ext cx="2525" cy="269"/>
            </a:xfrm>
            <a:prstGeom prst="rect">
              <a:avLst/>
            </a:prstGeom>
            <a:noFill/>
            <a:ln w="9525" algn="ctr">
              <a:noFill/>
              <a:miter lim="800000"/>
              <a:headEnd/>
              <a:tailEnd/>
            </a:ln>
            <a:effectLst/>
          </p:spPr>
          <p:txBody>
            <a:bodyPr wrap="none">
              <a:spAutoFit/>
            </a:bodyPr>
            <a:lstStyle/>
            <a:p>
              <a:pPr marL="266700" indent="-266700">
                <a:spcBef>
                  <a:spcPct val="40000"/>
                </a:spcBef>
                <a:buSzPct val="170000"/>
                <a:buFontTx/>
                <a:buBlip>
                  <a:blip r:embed="rId8"/>
                </a:buBlip>
              </a:pPr>
              <a:r>
                <a:rPr lang="en-US" altLang="ko-KR">
                  <a:solidFill>
                    <a:srgbClr val="FC6804"/>
                  </a:solidFill>
                  <a:latin typeface="Arial Narrow" pitchFamily="34" charset="0"/>
                  <a:ea typeface="산돌고딕B" pitchFamily="18" charset="-127"/>
                  <a:cs typeface="Tahoma" pitchFamily="34" charset="0"/>
                </a:rPr>
                <a:t> </a:t>
              </a:r>
              <a:r>
                <a:rPr lang="en-US" altLang="en-US" sz="2200">
                  <a:solidFill>
                    <a:srgbClr val="CC0000"/>
                  </a:solidFill>
                  <a:latin typeface="Arial Narrow" pitchFamily="34" charset="0"/>
                  <a:ea typeface="산돌고딕B" pitchFamily="18" charset="-127"/>
                  <a:cs typeface="Tahoma" pitchFamily="34" charset="0"/>
                </a:rPr>
                <a:t>USD 929M</a:t>
              </a:r>
              <a:r>
                <a:rPr lang="en-US" altLang="en-US" sz="2200">
                  <a:solidFill>
                    <a:srgbClr val="FC6804"/>
                  </a:solidFill>
                  <a:latin typeface="Arial Narrow" pitchFamily="34" charset="0"/>
                  <a:ea typeface="산돌고딕B" pitchFamily="18" charset="-127"/>
                  <a:cs typeface="Tahoma" pitchFamily="34" charset="0"/>
                </a:rPr>
                <a:t> </a:t>
              </a:r>
              <a:r>
                <a:rPr lang="en-US" altLang="en-US" sz="2200">
                  <a:solidFill>
                    <a:srgbClr val="FF6600"/>
                  </a:solidFill>
                  <a:latin typeface="Arial Narrow" pitchFamily="34" charset="0"/>
                  <a:ea typeface="산돌고딕B" pitchFamily="18" charset="-127"/>
                  <a:cs typeface="Tahoma" pitchFamily="34" charset="0"/>
                </a:rPr>
                <a:t>transaction amounts</a:t>
              </a:r>
              <a:r>
                <a:rPr lang="en-US" altLang="en-US" sz="2200">
                  <a:solidFill>
                    <a:srgbClr val="FC6804"/>
                  </a:solidFill>
                  <a:latin typeface="Arial Narrow" pitchFamily="34" charset="0"/>
                  <a:ea typeface="산돌고딕B" pitchFamily="18" charset="-127"/>
                  <a:cs typeface="Tahoma" pitchFamily="34" charset="0"/>
                </a:rPr>
                <a:t> </a:t>
              </a:r>
            </a:p>
          </p:txBody>
        </p:sp>
      </p:grpSp>
      <p:grpSp>
        <p:nvGrpSpPr>
          <p:cNvPr id="669020" name="Group 348"/>
          <p:cNvGrpSpPr>
            <a:grpSpLocks/>
          </p:cNvGrpSpPr>
          <p:nvPr/>
        </p:nvGrpSpPr>
        <p:grpSpPr bwMode="auto">
          <a:xfrm>
            <a:off x="371475" y="2060575"/>
            <a:ext cx="4105275" cy="4989513"/>
            <a:chOff x="234" y="1298"/>
            <a:chExt cx="2586" cy="3143"/>
          </a:xfrm>
        </p:grpSpPr>
        <p:grpSp>
          <p:nvGrpSpPr>
            <p:cNvPr id="669018" name="Group 346"/>
            <p:cNvGrpSpPr>
              <a:grpSpLocks/>
            </p:cNvGrpSpPr>
            <p:nvPr/>
          </p:nvGrpSpPr>
          <p:grpSpPr bwMode="auto">
            <a:xfrm>
              <a:off x="234" y="1298"/>
              <a:ext cx="2586" cy="3143"/>
              <a:chOff x="234" y="1298"/>
              <a:chExt cx="2586" cy="3143"/>
            </a:xfrm>
          </p:grpSpPr>
          <p:grpSp>
            <p:nvGrpSpPr>
              <p:cNvPr id="669016" name="Group 344"/>
              <p:cNvGrpSpPr>
                <a:grpSpLocks/>
              </p:cNvGrpSpPr>
              <p:nvPr/>
            </p:nvGrpSpPr>
            <p:grpSpPr bwMode="auto">
              <a:xfrm>
                <a:off x="234" y="1298"/>
                <a:ext cx="2586" cy="3143"/>
                <a:chOff x="234" y="1298"/>
                <a:chExt cx="2586" cy="3143"/>
              </a:xfrm>
            </p:grpSpPr>
            <p:grpSp>
              <p:nvGrpSpPr>
                <p:cNvPr id="669015" name="Group 343"/>
                <p:cNvGrpSpPr>
                  <a:grpSpLocks/>
                </p:cNvGrpSpPr>
                <p:nvPr/>
              </p:nvGrpSpPr>
              <p:grpSpPr bwMode="auto">
                <a:xfrm>
                  <a:off x="234" y="1298"/>
                  <a:ext cx="2586" cy="3143"/>
                  <a:chOff x="234" y="1298"/>
                  <a:chExt cx="2586" cy="3143"/>
                </a:xfrm>
              </p:grpSpPr>
              <p:pic>
                <p:nvPicPr>
                  <p:cNvPr id="668807" name="Picture 135" descr="2008-0324-5"/>
                  <p:cNvPicPr>
                    <a:picLocks noChangeAspect="1" noChangeArrowheads="1"/>
                  </p:cNvPicPr>
                  <p:nvPr/>
                </p:nvPicPr>
                <p:blipFill>
                  <a:blip r:embed="rId4" cstate="print"/>
                  <a:srcRect/>
                  <a:stretch>
                    <a:fillRect/>
                  </a:stretch>
                </p:blipFill>
                <p:spPr bwMode="auto">
                  <a:xfrm>
                    <a:off x="234" y="1298"/>
                    <a:ext cx="2586" cy="3143"/>
                  </a:xfrm>
                  <a:prstGeom prst="rect">
                    <a:avLst/>
                  </a:prstGeom>
                  <a:noFill/>
                </p:spPr>
              </p:pic>
              <p:grpSp>
                <p:nvGrpSpPr>
                  <p:cNvPr id="668864" name="Group 192"/>
                  <p:cNvGrpSpPr>
                    <a:grpSpLocks/>
                  </p:cNvGrpSpPr>
                  <p:nvPr/>
                </p:nvGrpSpPr>
                <p:grpSpPr bwMode="auto">
                  <a:xfrm>
                    <a:off x="657" y="1797"/>
                    <a:ext cx="1996" cy="1588"/>
                    <a:chOff x="657" y="1797"/>
                    <a:chExt cx="1996" cy="1567"/>
                  </a:xfrm>
                </p:grpSpPr>
                <p:sp>
                  <p:nvSpPr>
                    <p:cNvPr id="668856" name="Line 184"/>
                    <p:cNvSpPr>
                      <a:spLocks noChangeShapeType="1"/>
                    </p:cNvSpPr>
                    <p:nvPr/>
                  </p:nvSpPr>
                  <p:spPr bwMode="auto">
                    <a:xfrm>
                      <a:off x="657" y="3364"/>
                      <a:ext cx="1996" cy="0"/>
                    </a:xfrm>
                    <a:prstGeom prst="line">
                      <a:avLst/>
                    </a:prstGeom>
                    <a:noFill/>
                    <a:ln w="9525">
                      <a:solidFill>
                        <a:srgbClr val="C0C0C0"/>
                      </a:solidFill>
                      <a:round/>
                      <a:headEnd/>
                      <a:tailEnd/>
                    </a:ln>
                    <a:effectLst/>
                  </p:spPr>
                  <p:txBody>
                    <a:bodyPr/>
                    <a:lstStyle/>
                    <a:p>
                      <a:endParaRPr lang="en-US"/>
                    </a:p>
                  </p:txBody>
                </p:sp>
                <p:sp>
                  <p:nvSpPr>
                    <p:cNvPr id="668857" name="Line 185"/>
                    <p:cNvSpPr>
                      <a:spLocks noChangeShapeType="1"/>
                    </p:cNvSpPr>
                    <p:nvPr/>
                  </p:nvSpPr>
                  <p:spPr bwMode="auto">
                    <a:xfrm>
                      <a:off x="657" y="3140"/>
                      <a:ext cx="1996" cy="0"/>
                    </a:xfrm>
                    <a:prstGeom prst="line">
                      <a:avLst/>
                    </a:prstGeom>
                    <a:noFill/>
                    <a:ln w="9525">
                      <a:solidFill>
                        <a:srgbClr val="C0C0C0"/>
                      </a:solidFill>
                      <a:round/>
                      <a:headEnd/>
                      <a:tailEnd/>
                    </a:ln>
                    <a:effectLst/>
                  </p:spPr>
                  <p:txBody>
                    <a:bodyPr/>
                    <a:lstStyle/>
                    <a:p>
                      <a:endParaRPr lang="en-US"/>
                    </a:p>
                  </p:txBody>
                </p:sp>
                <p:sp>
                  <p:nvSpPr>
                    <p:cNvPr id="668858" name="Line 186"/>
                    <p:cNvSpPr>
                      <a:spLocks noChangeShapeType="1"/>
                    </p:cNvSpPr>
                    <p:nvPr/>
                  </p:nvSpPr>
                  <p:spPr bwMode="auto">
                    <a:xfrm>
                      <a:off x="657" y="2916"/>
                      <a:ext cx="1996" cy="0"/>
                    </a:xfrm>
                    <a:prstGeom prst="line">
                      <a:avLst/>
                    </a:prstGeom>
                    <a:noFill/>
                    <a:ln w="9525">
                      <a:solidFill>
                        <a:srgbClr val="C0C0C0"/>
                      </a:solidFill>
                      <a:round/>
                      <a:headEnd/>
                      <a:tailEnd/>
                    </a:ln>
                    <a:effectLst/>
                  </p:spPr>
                  <p:txBody>
                    <a:bodyPr/>
                    <a:lstStyle/>
                    <a:p>
                      <a:endParaRPr lang="en-US"/>
                    </a:p>
                  </p:txBody>
                </p:sp>
                <p:sp>
                  <p:nvSpPr>
                    <p:cNvPr id="668859" name="Line 187"/>
                    <p:cNvSpPr>
                      <a:spLocks noChangeShapeType="1"/>
                    </p:cNvSpPr>
                    <p:nvPr/>
                  </p:nvSpPr>
                  <p:spPr bwMode="auto">
                    <a:xfrm>
                      <a:off x="657" y="2692"/>
                      <a:ext cx="1996" cy="0"/>
                    </a:xfrm>
                    <a:prstGeom prst="line">
                      <a:avLst/>
                    </a:prstGeom>
                    <a:noFill/>
                    <a:ln w="9525">
                      <a:solidFill>
                        <a:srgbClr val="C0C0C0"/>
                      </a:solidFill>
                      <a:round/>
                      <a:headEnd/>
                      <a:tailEnd/>
                    </a:ln>
                    <a:effectLst/>
                  </p:spPr>
                  <p:txBody>
                    <a:bodyPr/>
                    <a:lstStyle/>
                    <a:p>
                      <a:endParaRPr lang="en-US"/>
                    </a:p>
                  </p:txBody>
                </p:sp>
                <p:sp>
                  <p:nvSpPr>
                    <p:cNvPr id="668860" name="Line 188"/>
                    <p:cNvSpPr>
                      <a:spLocks noChangeShapeType="1"/>
                    </p:cNvSpPr>
                    <p:nvPr/>
                  </p:nvSpPr>
                  <p:spPr bwMode="auto">
                    <a:xfrm>
                      <a:off x="657" y="2468"/>
                      <a:ext cx="1996" cy="0"/>
                    </a:xfrm>
                    <a:prstGeom prst="line">
                      <a:avLst/>
                    </a:prstGeom>
                    <a:noFill/>
                    <a:ln w="9525">
                      <a:solidFill>
                        <a:srgbClr val="C0C0C0"/>
                      </a:solidFill>
                      <a:round/>
                      <a:headEnd/>
                      <a:tailEnd/>
                    </a:ln>
                    <a:effectLst/>
                  </p:spPr>
                  <p:txBody>
                    <a:bodyPr/>
                    <a:lstStyle/>
                    <a:p>
                      <a:endParaRPr lang="en-US"/>
                    </a:p>
                  </p:txBody>
                </p:sp>
                <p:sp>
                  <p:nvSpPr>
                    <p:cNvPr id="668861" name="Line 189"/>
                    <p:cNvSpPr>
                      <a:spLocks noChangeShapeType="1"/>
                    </p:cNvSpPr>
                    <p:nvPr/>
                  </p:nvSpPr>
                  <p:spPr bwMode="auto">
                    <a:xfrm>
                      <a:off x="657" y="2244"/>
                      <a:ext cx="1996" cy="0"/>
                    </a:xfrm>
                    <a:prstGeom prst="line">
                      <a:avLst/>
                    </a:prstGeom>
                    <a:noFill/>
                    <a:ln w="9525">
                      <a:solidFill>
                        <a:srgbClr val="C0C0C0"/>
                      </a:solidFill>
                      <a:round/>
                      <a:headEnd/>
                      <a:tailEnd/>
                    </a:ln>
                    <a:effectLst/>
                  </p:spPr>
                  <p:txBody>
                    <a:bodyPr/>
                    <a:lstStyle/>
                    <a:p>
                      <a:endParaRPr lang="en-US"/>
                    </a:p>
                  </p:txBody>
                </p:sp>
                <p:sp>
                  <p:nvSpPr>
                    <p:cNvPr id="668862" name="Line 190"/>
                    <p:cNvSpPr>
                      <a:spLocks noChangeShapeType="1"/>
                    </p:cNvSpPr>
                    <p:nvPr/>
                  </p:nvSpPr>
                  <p:spPr bwMode="auto">
                    <a:xfrm>
                      <a:off x="657" y="2020"/>
                      <a:ext cx="1996" cy="0"/>
                    </a:xfrm>
                    <a:prstGeom prst="line">
                      <a:avLst/>
                    </a:prstGeom>
                    <a:noFill/>
                    <a:ln w="9525">
                      <a:solidFill>
                        <a:srgbClr val="C0C0C0"/>
                      </a:solidFill>
                      <a:round/>
                      <a:headEnd/>
                      <a:tailEnd/>
                    </a:ln>
                    <a:effectLst/>
                  </p:spPr>
                  <p:txBody>
                    <a:bodyPr/>
                    <a:lstStyle/>
                    <a:p>
                      <a:endParaRPr lang="en-US"/>
                    </a:p>
                  </p:txBody>
                </p:sp>
                <p:sp>
                  <p:nvSpPr>
                    <p:cNvPr id="668863" name="Line 191"/>
                    <p:cNvSpPr>
                      <a:spLocks noChangeShapeType="1"/>
                    </p:cNvSpPr>
                    <p:nvPr/>
                  </p:nvSpPr>
                  <p:spPr bwMode="auto">
                    <a:xfrm>
                      <a:off x="657" y="1797"/>
                      <a:ext cx="1996" cy="0"/>
                    </a:xfrm>
                    <a:prstGeom prst="line">
                      <a:avLst/>
                    </a:prstGeom>
                    <a:noFill/>
                    <a:ln w="9525">
                      <a:solidFill>
                        <a:srgbClr val="C0C0C0"/>
                      </a:solidFill>
                      <a:round/>
                      <a:headEnd/>
                      <a:tailEnd/>
                    </a:ln>
                    <a:effectLst/>
                  </p:spPr>
                  <p:txBody>
                    <a:bodyPr/>
                    <a:lstStyle/>
                    <a:p>
                      <a:endParaRPr lang="en-US"/>
                    </a:p>
                  </p:txBody>
                </p:sp>
              </p:grpSp>
            </p:grpSp>
            <p:grpSp>
              <p:nvGrpSpPr>
                <p:cNvPr id="668855" name="Group 183"/>
                <p:cNvGrpSpPr>
                  <a:grpSpLocks/>
                </p:cNvGrpSpPr>
                <p:nvPr/>
              </p:nvGrpSpPr>
              <p:grpSpPr bwMode="auto">
                <a:xfrm>
                  <a:off x="657" y="1797"/>
                  <a:ext cx="1996" cy="1850"/>
                  <a:chOff x="612" y="1797"/>
                  <a:chExt cx="2041" cy="1850"/>
                </a:xfrm>
              </p:grpSpPr>
              <p:sp>
                <p:nvSpPr>
                  <p:cNvPr id="668847" name="Line 175"/>
                  <p:cNvSpPr>
                    <a:spLocks noChangeShapeType="1"/>
                  </p:cNvSpPr>
                  <p:nvPr/>
                </p:nvSpPr>
                <p:spPr bwMode="auto">
                  <a:xfrm>
                    <a:off x="612" y="3647"/>
                    <a:ext cx="2041" cy="0"/>
                  </a:xfrm>
                  <a:prstGeom prst="line">
                    <a:avLst/>
                  </a:prstGeom>
                  <a:noFill/>
                  <a:ln w="12700">
                    <a:solidFill>
                      <a:schemeClr val="bg2"/>
                    </a:solidFill>
                    <a:round/>
                    <a:headEnd/>
                    <a:tailEnd/>
                  </a:ln>
                  <a:effectLst/>
                </p:spPr>
                <p:txBody>
                  <a:bodyPr/>
                  <a:lstStyle/>
                  <a:p>
                    <a:endParaRPr lang="en-US"/>
                  </a:p>
                </p:txBody>
              </p:sp>
              <p:grpSp>
                <p:nvGrpSpPr>
                  <p:cNvPr id="668848" name="Group 176"/>
                  <p:cNvGrpSpPr>
                    <a:grpSpLocks/>
                  </p:cNvGrpSpPr>
                  <p:nvPr/>
                </p:nvGrpSpPr>
                <p:grpSpPr bwMode="auto">
                  <a:xfrm>
                    <a:off x="612" y="1797"/>
                    <a:ext cx="2041" cy="1845"/>
                    <a:chOff x="793" y="1253"/>
                    <a:chExt cx="1588" cy="2177"/>
                  </a:xfrm>
                </p:grpSpPr>
                <p:sp>
                  <p:nvSpPr>
                    <p:cNvPr id="668849" name="Line 177"/>
                    <p:cNvSpPr>
                      <a:spLocks noChangeShapeType="1"/>
                    </p:cNvSpPr>
                    <p:nvPr/>
                  </p:nvSpPr>
                  <p:spPr bwMode="auto">
                    <a:xfrm flipV="1">
                      <a:off x="793" y="1253"/>
                      <a:ext cx="0" cy="2177"/>
                    </a:xfrm>
                    <a:prstGeom prst="line">
                      <a:avLst/>
                    </a:prstGeom>
                    <a:noFill/>
                    <a:ln w="9525">
                      <a:solidFill>
                        <a:srgbClr val="C0C0C0"/>
                      </a:solidFill>
                      <a:round/>
                      <a:headEnd/>
                      <a:tailEnd/>
                    </a:ln>
                    <a:effectLst/>
                  </p:spPr>
                  <p:txBody>
                    <a:bodyPr/>
                    <a:lstStyle/>
                    <a:p>
                      <a:endParaRPr lang="en-US"/>
                    </a:p>
                  </p:txBody>
                </p:sp>
                <p:sp>
                  <p:nvSpPr>
                    <p:cNvPr id="668850" name="Line 178"/>
                    <p:cNvSpPr>
                      <a:spLocks noChangeShapeType="1"/>
                    </p:cNvSpPr>
                    <p:nvPr/>
                  </p:nvSpPr>
                  <p:spPr bwMode="auto">
                    <a:xfrm flipV="1">
                      <a:off x="1110" y="1253"/>
                      <a:ext cx="0" cy="2177"/>
                    </a:xfrm>
                    <a:prstGeom prst="line">
                      <a:avLst/>
                    </a:prstGeom>
                    <a:noFill/>
                    <a:ln w="9525">
                      <a:solidFill>
                        <a:srgbClr val="C0C0C0"/>
                      </a:solidFill>
                      <a:round/>
                      <a:headEnd/>
                      <a:tailEnd/>
                    </a:ln>
                    <a:effectLst/>
                  </p:spPr>
                  <p:txBody>
                    <a:bodyPr/>
                    <a:lstStyle/>
                    <a:p>
                      <a:endParaRPr lang="en-US"/>
                    </a:p>
                  </p:txBody>
                </p:sp>
                <p:sp>
                  <p:nvSpPr>
                    <p:cNvPr id="668851" name="Line 179"/>
                    <p:cNvSpPr>
                      <a:spLocks noChangeShapeType="1"/>
                    </p:cNvSpPr>
                    <p:nvPr/>
                  </p:nvSpPr>
                  <p:spPr bwMode="auto">
                    <a:xfrm flipV="1">
                      <a:off x="1428" y="1253"/>
                      <a:ext cx="0" cy="2177"/>
                    </a:xfrm>
                    <a:prstGeom prst="line">
                      <a:avLst/>
                    </a:prstGeom>
                    <a:noFill/>
                    <a:ln w="9525">
                      <a:solidFill>
                        <a:srgbClr val="C0C0C0"/>
                      </a:solidFill>
                      <a:round/>
                      <a:headEnd/>
                      <a:tailEnd/>
                    </a:ln>
                    <a:effectLst/>
                  </p:spPr>
                  <p:txBody>
                    <a:bodyPr/>
                    <a:lstStyle/>
                    <a:p>
                      <a:endParaRPr lang="en-US"/>
                    </a:p>
                  </p:txBody>
                </p:sp>
                <p:sp>
                  <p:nvSpPr>
                    <p:cNvPr id="668852" name="Line 180"/>
                    <p:cNvSpPr>
                      <a:spLocks noChangeShapeType="1"/>
                    </p:cNvSpPr>
                    <p:nvPr/>
                  </p:nvSpPr>
                  <p:spPr bwMode="auto">
                    <a:xfrm flipV="1">
                      <a:off x="1745" y="1253"/>
                      <a:ext cx="0" cy="2177"/>
                    </a:xfrm>
                    <a:prstGeom prst="line">
                      <a:avLst/>
                    </a:prstGeom>
                    <a:noFill/>
                    <a:ln w="9525">
                      <a:solidFill>
                        <a:srgbClr val="C0C0C0"/>
                      </a:solidFill>
                      <a:round/>
                      <a:headEnd/>
                      <a:tailEnd/>
                    </a:ln>
                    <a:effectLst/>
                  </p:spPr>
                  <p:txBody>
                    <a:bodyPr/>
                    <a:lstStyle/>
                    <a:p>
                      <a:endParaRPr lang="en-US"/>
                    </a:p>
                  </p:txBody>
                </p:sp>
                <p:sp>
                  <p:nvSpPr>
                    <p:cNvPr id="668853" name="Line 181"/>
                    <p:cNvSpPr>
                      <a:spLocks noChangeShapeType="1"/>
                    </p:cNvSpPr>
                    <p:nvPr/>
                  </p:nvSpPr>
                  <p:spPr bwMode="auto">
                    <a:xfrm flipV="1">
                      <a:off x="2063" y="1253"/>
                      <a:ext cx="0" cy="2177"/>
                    </a:xfrm>
                    <a:prstGeom prst="line">
                      <a:avLst/>
                    </a:prstGeom>
                    <a:noFill/>
                    <a:ln w="9525">
                      <a:solidFill>
                        <a:srgbClr val="C0C0C0"/>
                      </a:solidFill>
                      <a:round/>
                      <a:headEnd/>
                      <a:tailEnd/>
                    </a:ln>
                    <a:effectLst/>
                  </p:spPr>
                  <p:txBody>
                    <a:bodyPr/>
                    <a:lstStyle/>
                    <a:p>
                      <a:endParaRPr lang="en-US"/>
                    </a:p>
                  </p:txBody>
                </p:sp>
                <p:sp>
                  <p:nvSpPr>
                    <p:cNvPr id="668854" name="Line 182"/>
                    <p:cNvSpPr>
                      <a:spLocks noChangeShapeType="1"/>
                    </p:cNvSpPr>
                    <p:nvPr/>
                  </p:nvSpPr>
                  <p:spPr bwMode="auto">
                    <a:xfrm flipV="1">
                      <a:off x="2381" y="1253"/>
                      <a:ext cx="0" cy="2177"/>
                    </a:xfrm>
                    <a:prstGeom prst="line">
                      <a:avLst/>
                    </a:prstGeom>
                    <a:noFill/>
                    <a:ln w="9525">
                      <a:solidFill>
                        <a:srgbClr val="C0C0C0"/>
                      </a:solidFill>
                      <a:round/>
                      <a:headEnd/>
                      <a:tailEnd/>
                    </a:ln>
                    <a:effectLst/>
                  </p:spPr>
                  <p:txBody>
                    <a:bodyPr/>
                    <a:lstStyle/>
                    <a:p>
                      <a:endParaRPr lang="en-US"/>
                    </a:p>
                  </p:txBody>
                </p:sp>
              </p:grpSp>
            </p:grpSp>
          </p:grpSp>
          <p:grpSp>
            <p:nvGrpSpPr>
              <p:cNvPr id="669014" name="Group 342"/>
              <p:cNvGrpSpPr>
                <a:grpSpLocks/>
              </p:cNvGrpSpPr>
              <p:nvPr/>
            </p:nvGrpSpPr>
            <p:grpSpPr bwMode="auto">
              <a:xfrm>
                <a:off x="373" y="1758"/>
                <a:ext cx="2238" cy="2131"/>
                <a:chOff x="373" y="1758"/>
                <a:chExt cx="2238" cy="2131"/>
              </a:xfrm>
            </p:grpSpPr>
            <p:grpSp>
              <p:nvGrpSpPr>
                <p:cNvPr id="669012" name="Group 340"/>
                <p:cNvGrpSpPr>
                  <a:grpSpLocks/>
                </p:cNvGrpSpPr>
                <p:nvPr/>
              </p:nvGrpSpPr>
              <p:grpSpPr bwMode="auto">
                <a:xfrm>
                  <a:off x="373" y="1758"/>
                  <a:ext cx="244" cy="1892"/>
                  <a:chOff x="373" y="1758"/>
                  <a:chExt cx="244" cy="1892"/>
                </a:xfrm>
              </p:grpSpPr>
              <p:sp>
                <p:nvSpPr>
                  <p:cNvPr id="668820" name="Text Box 148"/>
                  <p:cNvSpPr txBox="1">
                    <a:spLocks noChangeArrowheads="1"/>
                  </p:cNvSpPr>
                  <p:nvPr/>
                </p:nvSpPr>
                <p:spPr bwMode="auto">
                  <a:xfrm>
                    <a:off x="373" y="1758"/>
                    <a:ext cx="244"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(1000)</a:t>
                    </a:r>
                  </a:p>
                </p:txBody>
              </p:sp>
              <p:sp>
                <p:nvSpPr>
                  <p:cNvPr id="668828" name="Rectangle 156"/>
                  <p:cNvSpPr>
                    <a:spLocks noChangeArrowheads="1"/>
                  </p:cNvSpPr>
                  <p:nvPr/>
                </p:nvSpPr>
                <p:spPr bwMode="auto">
                  <a:xfrm>
                    <a:off x="524" y="3525"/>
                    <a:ext cx="47"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0</a:t>
                    </a:r>
                  </a:p>
                </p:txBody>
              </p:sp>
              <p:sp>
                <p:nvSpPr>
                  <p:cNvPr id="668829" name="Rectangle 157"/>
                  <p:cNvSpPr>
                    <a:spLocks noChangeArrowheads="1"/>
                  </p:cNvSpPr>
                  <p:nvPr/>
                </p:nvSpPr>
                <p:spPr bwMode="auto">
                  <a:xfrm>
                    <a:off x="432" y="3321"/>
                    <a:ext cx="141"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500</a:t>
                    </a:r>
                  </a:p>
                </p:txBody>
              </p:sp>
              <p:sp>
                <p:nvSpPr>
                  <p:cNvPr id="668830" name="Rectangle 158"/>
                  <p:cNvSpPr>
                    <a:spLocks noChangeArrowheads="1"/>
                  </p:cNvSpPr>
                  <p:nvPr/>
                </p:nvSpPr>
                <p:spPr bwMode="auto">
                  <a:xfrm>
                    <a:off x="380" y="3089"/>
                    <a:ext cx="212"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1,000</a:t>
                    </a:r>
                  </a:p>
                </p:txBody>
              </p:sp>
              <p:sp>
                <p:nvSpPr>
                  <p:cNvPr id="668831" name="Rectangle 159"/>
                  <p:cNvSpPr>
                    <a:spLocks noChangeArrowheads="1"/>
                  </p:cNvSpPr>
                  <p:nvPr/>
                </p:nvSpPr>
                <p:spPr bwMode="auto">
                  <a:xfrm>
                    <a:off x="380" y="2866"/>
                    <a:ext cx="212"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1,500</a:t>
                    </a:r>
                  </a:p>
                </p:txBody>
              </p:sp>
              <p:sp>
                <p:nvSpPr>
                  <p:cNvPr id="668832" name="Rectangle 160"/>
                  <p:cNvSpPr>
                    <a:spLocks noChangeArrowheads="1"/>
                  </p:cNvSpPr>
                  <p:nvPr/>
                </p:nvSpPr>
                <p:spPr bwMode="auto">
                  <a:xfrm>
                    <a:off x="380" y="2642"/>
                    <a:ext cx="212"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2,000</a:t>
                    </a:r>
                  </a:p>
                </p:txBody>
              </p:sp>
              <p:sp>
                <p:nvSpPr>
                  <p:cNvPr id="668833" name="Rectangle 161"/>
                  <p:cNvSpPr>
                    <a:spLocks noChangeArrowheads="1"/>
                  </p:cNvSpPr>
                  <p:nvPr/>
                </p:nvSpPr>
                <p:spPr bwMode="auto">
                  <a:xfrm>
                    <a:off x="380" y="2419"/>
                    <a:ext cx="212"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2,500</a:t>
                    </a:r>
                  </a:p>
                </p:txBody>
              </p:sp>
              <p:sp>
                <p:nvSpPr>
                  <p:cNvPr id="668834" name="Rectangle 162"/>
                  <p:cNvSpPr>
                    <a:spLocks noChangeArrowheads="1"/>
                  </p:cNvSpPr>
                  <p:nvPr/>
                </p:nvSpPr>
                <p:spPr bwMode="auto">
                  <a:xfrm>
                    <a:off x="380" y="2187"/>
                    <a:ext cx="212"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3,000</a:t>
                    </a:r>
                  </a:p>
                </p:txBody>
              </p:sp>
              <p:sp>
                <p:nvSpPr>
                  <p:cNvPr id="668835" name="Rectangle 163"/>
                  <p:cNvSpPr>
                    <a:spLocks noChangeArrowheads="1"/>
                  </p:cNvSpPr>
                  <p:nvPr/>
                </p:nvSpPr>
                <p:spPr bwMode="auto">
                  <a:xfrm>
                    <a:off x="380" y="1963"/>
                    <a:ext cx="212" cy="125"/>
                  </a:xfrm>
                  <a:prstGeom prst="rect">
                    <a:avLst/>
                  </a:prstGeom>
                  <a:noFill/>
                  <a:ln w="9525" algn="ctr">
                    <a:noFill/>
                    <a:miter lim="800000"/>
                    <a:headEnd/>
                    <a:tailEnd/>
                  </a:ln>
                  <a:effectLst/>
                </p:spPr>
                <p:txBody>
                  <a:bodyPr wrap="none" lIns="0" tIns="0" rIns="0" bIns="0">
                    <a:spAutoFit/>
                  </a:bodyPr>
                  <a:lstStyle/>
                  <a:p>
                    <a:r>
                      <a:rPr lang="en-US" altLang="ko-KR" sz="1300">
                        <a:solidFill>
                          <a:schemeClr val="bg2"/>
                        </a:solidFill>
                        <a:latin typeface="Arial Narrow" pitchFamily="34" charset="0"/>
                        <a:ea typeface="Dotum" pitchFamily="34" charset="-127"/>
                      </a:rPr>
                      <a:t>3,500</a:t>
                    </a:r>
                  </a:p>
                </p:txBody>
              </p:sp>
            </p:grpSp>
            <p:grpSp>
              <p:nvGrpSpPr>
                <p:cNvPr id="669013" name="Group 341"/>
                <p:cNvGrpSpPr>
                  <a:grpSpLocks/>
                </p:cNvGrpSpPr>
                <p:nvPr/>
              </p:nvGrpSpPr>
              <p:grpSpPr bwMode="auto">
                <a:xfrm>
                  <a:off x="766" y="3674"/>
                  <a:ext cx="1845" cy="215"/>
                  <a:chOff x="766" y="3674"/>
                  <a:chExt cx="1845" cy="215"/>
                </a:xfrm>
              </p:grpSpPr>
              <p:sp>
                <p:nvSpPr>
                  <p:cNvPr id="668836" name="Rectangle 164"/>
                  <p:cNvSpPr>
                    <a:spLocks noChangeArrowheads="1"/>
                  </p:cNvSpPr>
                  <p:nvPr/>
                </p:nvSpPr>
                <p:spPr bwMode="auto">
                  <a:xfrm>
                    <a:off x="766" y="3674"/>
                    <a:ext cx="188" cy="125"/>
                  </a:xfrm>
                  <a:prstGeom prst="rect">
                    <a:avLst/>
                  </a:prstGeom>
                  <a:noFill/>
                  <a:ln w="9525" algn="ctr">
                    <a:noFill/>
                    <a:miter lim="800000"/>
                    <a:headEnd/>
                    <a:tailEnd/>
                  </a:ln>
                  <a:effectLst/>
                </p:spPr>
                <p:txBody>
                  <a:bodyPr wrap="none" lIns="0" tIns="0" rIns="0" bIns="0">
                    <a:spAutoFit/>
                  </a:bodyPr>
                  <a:lstStyle/>
                  <a:p>
                    <a:r>
                      <a:rPr lang="en-US" altLang="ko-KR" sz="1300">
                        <a:solidFill>
                          <a:srgbClr val="4D4D4D"/>
                        </a:solidFill>
                        <a:latin typeface="Arial Narrow" pitchFamily="34" charset="0"/>
                        <a:ea typeface="Dotum" pitchFamily="34" charset="-127"/>
                      </a:rPr>
                      <a:t>2003</a:t>
                    </a:r>
                  </a:p>
                </p:txBody>
              </p:sp>
              <p:sp>
                <p:nvSpPr>
                  <p:cNvPr id="668837" name="Rectangle 165"/>
                  <p:cNvSpPr>
                    <a:spLocks noChangeArrowheads="1"/>
                  </p:cNvSpPr>
                  <p:nvPr/>
                </p:nvSpPr>
                <p:spPr bwMode="auto">
                  <a:xfrm>
                    <a:off x="1167" y="3674"/>
                    <a:ext cx="188" cy="125"/>
                  </a:xfrm>
                  <a:prstGeom prst="rect">
                    <a:avLst/>
                  </a:prstGeom>
                  <a:noFill/>
                  <a:ln w="9525" algn="ctr">
                    <a:noFill/>
                    <a:miter lim="800000"/>
                    <a:headEnd/>
                    <a:tailEnd/>
                  </a:ln>
                  <a:effectLst/>
                </p:spPr>
                <p:txBody>
                  <a:bodyPr wrap="none" lIns="0" tIns="0" rIns="0" bIns="0">
                    <a:spAutoFit/>
                  </a:bodyPr>
                  <a:lstStyle/>
                  <a:p>
                    <a:r>
                      <a:rPr lang="en-US" altLang="ko-KR" sz="1300">
                        <a:solidFill>
                          <a:srgbClr val="4D4D4D"/>
                        </a:solidFill>
                        <a:latin typeface="Arial Narrow" pitchFamily="34" charset="0"/>
                        <a:ea typeface="Dotum" pitchFamily="34" charset="-127"/>
                      </a:rPr>
                      <a:t>2004</a:t>
                    </a:r>
                  </a:p>
                </p:txBody>
              </p:sp>
              <p:sp>
                <p:nvSpPr>
                  <p:cNvPr id="668838" name="Rectangle 166"/>
                  <p:cNvSpPr>
                    <a:spLocks noChangeArrowheads="1"/>
                  </p:cNvSpPr>
                  <p:nvPr/>
                </p:nvSpPr>
                <p:spPr bwMode="auto">
                  <a:xfrm>
                    <a:off x="1568" y="3674"/>
                    <a:ext cx="188" cy="125"/>
                  </a:xfrm>
                  <a:prstGeom prst="rect">
                    <a:avLst/>
                  </a:prstGeom>
                  <a:noFill/>
                  <a:ln w="9525" algn="ctr">
                    <a:noFill/>
                    <a:miter lim="800000"/>
                    <a:headEnd/>
                    <a:tailEnd/>
                  </a:ln>
                  <a:effectLst/>
                </p:spPr>
                <p:txBody>
                  <a:bodyPr wrap="none" lIns="0" tIns="0" rIns="0" bIns="0">
                    <a:spAutoFit/>
                  </a:bodyPr>
                  <a:lstStyle/>
                  <a:p>
                    <a:r>
                      <a:rPr lang="en-US" altLang="ko-KR" sz="1300">
                        <a:solidFill>
                          <a:srgbClr val="4D4D4D"/>
                        </a:solidFill>
                        <a:latin typeface="Arial Narrow" pitchFamily="34" charset="0"/>
                        <a:ea typeface="Dotum" pitchFamily="34" charset="-127"/>
                      </a:rPr>
                      <a:t>2005</a:t>
                    </a:r>
                  </a:p>
                </p:txBody>
              </p:sp>
              <p:sp>
                <p:nvSpPr>
                  <p:cNvPr id="668839" name="Rectangle 167"/>
                  <p:cNvSpPr>
                    <a:spLocks noChangeArrowheads="1"/>
                  </p:cNvSpPr>
                  <p:nvPr/>
                </p:nvSpPr>
                <p:spPr bwMode="auto">
                  <a:xfrm>
                    <a:off x="1969" y="3674"/>
                    <a:ext cx="188" cy="125"/>
                  </a:xfrm>
                  <a:prstGeom prst="rect">
                    <a:avLst/>
                  </a:prstGeom>
                  <a:noFill/>
                  <a:ln w="9525" algn="ctr">
                    <a:noFill/>
                    <a:miter lim="800000"/>
                    <a:headEnd/>
                    <a:tailEnd/>
                  </a:ln>
                  <a:effectLst/>
                </p:spPr>
                <p:txBody>
                  <a:bodyPr wrap="none" lIns="0" tIns="0" rIns="0" bIns="0">
                    <a:spAutoFit/>
                  </a:bodyPr>
                  <a:lstStyle/>
                  <a:p>
                    <a:r>
                      <a:rPr lang="en-US" altLang="ko-KR" sz="1300">
                        <a:solidFill>
                          <a:srgbClr val="4D4D4D"/>
                        </a:solidFill>
                        <a:latin typeface="Arial Narrow" pitchFamily="34" charset="0"/>
                        <a:ea typeface="Dotum" pitchFamily="34" charset="-127"/>
                      </a:rPr>
                      <a:t>2006</a:t>
                    </a:r>
                  </a:p>
                </p:txBody>
              </p:sp>
              <p:sp>
                <p:nvSpPr>
                  <p:cNvPr id="668845" name="Rectangle 173"/>
                  <p:cNvSpPr>
                    <a:spLocks noChangeArrowheads="1"/>
                  </p:cNvSpPr>
                  <p:nvPr/>
                </p:nvSpPr>
                <p:spPr bwMode="auto">
                  <a:xfrm>
                    <a:off x="2371" y="3689"/>
                    <a:ext cx="240" cy="200"/>
                  </a:xfrm>
                  <a:prstGeom prst="rect">
                    <a:avLst/>
                  </a:prstGeom>
                  <a:noFill/>
                  <a:ln w="9525" algn="ctr">
                    <a:noFill/>
                    <a:miter lim="800000"/>
                    <a:headEnd/>
                    <a:tailEnd/>
                  </a:ln>
                  <a:effectLst/>
                </p:spPr>
                <p:txBody>
                  <a:bodyPr wrap="none" lIns="0" tIns="0" rIns="0" bIns="0">
                    <a:spAutoFit/>
                  </a:bodyPr>
                  <a:lstStyle/>
                  <a:p>
                    <a:pPr algn="ctr">
                      <a:lnSpc>
                        <a:spcPct val="80000"/>
                      </a:lnSpc>
                    </a:pPr>
                    <a:r>
                      <a:rPr lang="en-US" altLang="ko-KR" sz="1300">
                        <a:solidFill>
                          <a:srgbClr val="4D4D4D"/>
                        </a:solidFill>
                        <a:latin typeface="Arial Narrow" pitchFamily="34" charset="0"/>
                        <a:ea typeface="Dotum" pitchFamily="34" charset="-127"/>
                      </a:rPr>
                      <a:t>2007</a:t>
                    </a:r>
                  </a:p>
                  <a:p>
                    <a:pPr algn="ctr">
                      <a:lnSpc>
                        <a:spcPct val="80000"/>
                      </a:lnSpc>
                    </a:pPr>
                    <a:r>
                      <a:rPr lang="en-US" altLang="ko-KR" sz="1300">
                        <a:solidFill>
                          <a:srgbClr val="4D4D4D"/>
                        </a:solidFill>
                        <a:latin typeface="Arial Narrow" pitchFamily="34" charset="0"/>
                        <a:ea typeface="Dotum" pitchFamily="34" charset="-127"/>
                      </a:rPr>
                      <a:t>(1/4Q)</a:t>
                    </a:r>
                  </a:p>
                </p:txBody>
              </p:sp>
            </p:grpSp>
          </p:grpSp>
        </p:grpSp>
        <p:sp>
          <p:nvSpPr>
            <p:cNvPr id="668809" name="Text Box 137"/>
            <p:cNvSpPr txBox="1">
              <a:spLocks noChangeArrowheads="1"/>
            </p:cNvSpPr>
            <p:nvPr/>
          </p:nvSpPr>
          <p:spPr bwMode="auto">
            <a:xfrm>
              <a:off x="805" y="1352"/>
              <a:ext cx="1396" cy="269"/>
            </a:xfrm>
            <a:prstGeom prst="rect">
              <a:avLst/>
            </a:prstGeom>
            <a:noFill/>
            <a:ln w="9525">
              <a:noFill/>
              <a:miter lim="800000"/>
              <a:headEnd/>
              <a:tailEnd/>
            </a:ln>
            <a:effectLst/>
          </p:spPr>
          <p:txBody>
            <a:bodyPr wrap="none">
              <a:spAutoFit/>
            </a:bodyPr>
            <a:lstStyle/>
            <a:p>
              <a:pPr algn="ctr" eaLnBrk="0" fontAlgn="t" latinLnBrk="0" hangingPunct="0"/>
              <a:r>
                <a:rPr lang="en-US" altLang="ko-KR" sz="2200">
                  <a:solidFill>
                    <a:srgbClr val="000099"/>
                  </a:solidFill>
                  <a:latin typeface="Arial Narrow" pitchFamily="34" charset="0"/>
                  <a:ea typeface="산돌고딕B" pitchFamily="18" charset="-127"/>
                </a:rPr>
                <a:t> No of Subscribers</a:t>
              </a:r>
            </a:p>
          </p:txBody>
        </p:sp>
      </p:grpSp>
      <p:grpSp>
        <p:nvGrpSpPr>
          <p:cNvPr id="669019" name="Group 347"/>
          <p:cNvGrpSpPr>
            <a:grpSpLocks/>
          </p:cNvGrpSpPr>
          <p:nvPr/>
        </p:nvGrpSpPr>
        <p:grpSpPr bwMode="auto">
          <a:xfrm>
            <a:off x="908050" y="2952750"/>
            <a:ext cx="3390900" cy="2852738"/>
            <a:chOff x="572" y="1860"/>
            <a:chExt cx="2136" cy="1797"/>
          </a:xfrm>
        </p:grpSpPr>
        <p:sp>
          <p:nvSpPr>
            <p:cNvPr id="668812" name="Rectangle 140"/>
            <p:cNvSpPr>
              <a:spLocks noChangeArrowheads="1"/>
            </p:cNvSpPr>
            <p:nvPr/>
          </p:nvSpPr>
          <p:spPr bwMode="auto">
            <a:xfrm>
              <a:off x="572" y="1862"/>
              <a:ext cx="1960" cy="1692"/>
            </a:xfrm>
            <a:prstGeom prst="rect">
              <a:avLst/>
            </a:prstGeom>
            <a:noFill/>
            <a:ln w="9525">
              <a:noFill/>
              <a:miter lim="800000"/>
              <a:headEnd/>
              <a:tailEnd/>
            </a:ln>
          </p:spPr>
          <p:txBody>
            <a:bodyPr/>
            <a:lstStyle/>
            <a:p>
              <a:endParaRPr lang="en-US"/>
            </a:p>
          </p:txBody>
        </p:sp>
        <p:sp>
          <p:nvSpPr>
            <p:cNvPr id="668840" name="Rectangle 168"/>
            <p:cNvSpPr>
              <a:spLocks noChangeArrowheads="1"/>
            </p:cNvSpPr>
            <p:nvPr/>
          </p:nvSpPr>
          <p:spPr bwMode="auto">
            <a:xfrm>
              <a:off x="678" y="3271"/>
              <a:ext cx="296" cy="154"/>
            </a:xfrm>
            <a:prstGeom prst="rect">
              <a:avLst/>
            </a:prstGeom>
            <a:noFill/>
            <a:ln w="9525">
              <a:noFill/>
              <a:miter lim="800000"/>
              <a:headEnd/>
              <a:tailEnd/>
            </a:ln>
          </p:spPr>
          <p:txBody>
            <a:bodyPr lIns="0" tIns="0" rIns="0" bIns="0">
              <a:spAutoFit/>
            </a:bodyPr>
            <a:lstStyle/>
            <a:p>
              <a:pPr algn="ctr"/>
              <a:r>
                <a:rPr lang="en-US" altLang="ko-KR" sz="1600">
                  <a:solidFill>
                    <a:srgbClr val="CC0066"/>
                  </a:solidFill>
                  <a:latin typeface="Arial Narrow" pitchFamily="34" charset="0"/>
                </a:rPr>
                <a:t>189</a:t>
              </a:r>
              <a:endParaRPr lang="en-US" altLang="ko-KR" sz="1600">
                <a:solidFill>
                  <a:srgbClr val="CC0066"/>
                </a:solidFill>
                <a:effectLst>
                  <a:outerShdw blurRad="38100" dist="38100" dir="2700000" algn="tl">
                    <a:srgbClr val="C0C0C0"/>
                  </a:outerShdw>
                </a:effectLst>
                <a:latin typeface="Arial Narrow" pitchFamily="34" charset="0"/>
              </a:endParaRPr>
            </a:p>
          </p:txBody>
        </p:sp>
        <p:sp>
          <p:nvSpPr>
            <p:cNvPr id="668841" name="Rectangle 169"/>
            <p:cNvSpPr>
              <a:spLocks noChangeArrowheads="1"/>
            </p:cNvSpPr>
            <p:nvPr/>
          </p:nvSpPr>
          <p:spPr bwMode="auto">
            <a:xfrm>
              <a:off x="1020" y="2994"/>
              <a:ext cx="292" cy="154"/>
            </a:xfrm>
            <a:prstGeom prst="rect">
              <a:avLst/>
            </a:prstGeom>
            <a:noFill/>
            <a:ln w="9525">
              <a:noFill/>
              <a:miter lim="800000"/>
              <a:headEnd/>
              <a:tailEnd/>
            </a:ln>
          </p:spPr>
          <p:txBody>
            <a:bodyPr lIns="0" tIns="0" rIns="0" bIns="0">
              <a:spAutoFit/>
            </a:bodyPr>
            <a:lstStyle/>
            <a:p>
              <a:pPr algn="ctr"/>
              <a:r>
                <a:rPr lang="en-US" altLang="ko-KR" sz="1600">
                  <a:solidFill>
                    <a:srgbClr val="CC0066"/>
                  </a:solidFill>
                  <a:latin typeface="Arial Narrow" pitchFamily="34" charset="0"/>
                </a:rPr>
                <a:t>894</a:t>
              </a:r>
              <a:endParaRPr lang="en-US" altLang="ko-KR" sz="1600">
                <a:solidFill>
                  <a:srgbClr val="CC0066"/>
                </a:solidFill>
                <a:effectLst>
                  <a:outerShdw blurRad="38100" dist="38100" dir="2700000" algn="tl">
                    <a:srgbClr val="C0C0C0"/>
                  </a:outerShdw>
                </a:effectLst>
                <a:latin typeface="Arial Narrow" pitchFamily="34" charset="0"/>
              </a:endParaRPr>
            </a:p>
          </p:txBody>
        </p:sp>
        <p:sp>
          <p:nvSpPr>
            <p:cNvPr id="668842" name="Rectangle 170"/>
            <p:cNvSpPr>
              <a:spLocks noChangeArrowheads="1"/>
            </p:cNvSpPr>
            <p:nvPr/>
          </p:nvSpPr>
          <p:spPr bwMode="auto">
            <a:xfrm>
              <a:off x="1222" y="2586"/>
              <a:ext cx="508" cy="154"/>
            </a:xfrm>
            <a:prstGeom prst="rect">
              <a:avLst/>
            </a:prstGeom>
            <a:noFill/>
            <a:ln w="9525">
              <a:noFill/>
              <a:miter lim="800000"/>
              <a:headEnd/>
              <a:tailEnd/>
            </a:ln>
          </p:spPr>
          <p:txBody>
            <a:bodyPr lIns="0" tIns="0" rIns="0" bIns="0">
              <a:spAutoFit/>
            </a:bodyPr>
            <a:lstStyle/>
            <a:p>
              <a:pPr algn="ctr"/>
              <a:r>
                <a:rPr lang="en-US" altLang="ko-KR" sz="1600">
                  <a:solidFill>
                    <a:srgbClr val="CC0066"/>
                  </a:solidFill>
                  <a:latin typeface="Arial Narrow" pitchFamily="34" charset="0"/>
                </a:rPr>
                <a:t>1,861</a:t>
              </a:r>
              <a:endParaRPr lang="en-US" altLang="ko-KR" sz="1600">
                <a:solidFill>
                  <a:srgbClr val="CC0066"/>
                </a:solidFill>
                <a:effectLst>
                  <a:outerShdw blurRad="38100" dist="38100" dir="2700000" algn="tl">
                    <a:srgbClr val="C0C0C0"/>
                  </a:outerShdw>
                </a:effectLst>
                <a:latin typeface="Arial Narrow" pitchFamily="34" charset="0"/>
              </a:endParaRPr>
            </a:p>
          </p:txBody>
        </p:sp>
        <p:sp>
          <p:nvSpPr>
            <p:cNvPr id="668843" name="Rectangle 171"/>
            <p:cNvSpPr>
              <a:spLocks noChangeArrowheads="1"/>
            </p:cNvSpPr>
            <p:nvPr/>
          </p:nvSpPr>
          <p:spPr bwMode="auto">
            <a:xfrm>
              <a:off x="1691" y="2071"/>
              <a:ext cx="510" cy="154"/>
            </a:xfrm>
            <a:prstGeom prst="rect">
              <a:avLst/>
            </a:prstGeom>
            <a:noFill/>
            <a:ln w="9525">
              <a:noFill/>
              <a:miter lim="800000"/>
              <a:headEnd/>
              <a:tailEnd/>
            </a:ln>
          </p:spPr>
          <p:txBody>
            <a:bodyPr lIns="0" tIns="0" rIns="0" bIns="0">
              <a:spAutoFit/>
            </a:bodyPr>
            <a:lstStyle/>
            <a:p>
              <a:pPr algn="ctr"/>
              <a:r>
                <a:rPr lang="en-US" altLang="ko-KR" sz="1600">
                  <a:solidFill>
                    <a:srgbClr val="CC0066"/>
                  </a:solidFill>
                  <a:latin typeface="Arial Narrow" pitchFamily="34" charset="0"/>
                </a:rPr>
                <a:t>2,979</a:t>
              </a:r>
              <a:endParaRPr lang="en-US" altLang="ko-KR" sz="1600">
                <a:solidFill>
                  <a:srgbClr val="CC0066"/>
                </a:solidFill>
                <a:effectLst>
                  <a:outerShdw blurRad="38100" dist="38100" dir="2700000" algn="tl">
                    <a:srgbClr val="C0C0C0"/>
                  </a:outerShdw>
                </a:effectLst>
                <a:latin typeface="Arial Narrow" pitchFamily="34" charset="0"/>
              </a:endParaRPr>
            </a:p>
          </p:txBody>
        </p:sp>
        <p:sp>
          <p:nvSpPr>
            <p:cNvPr id="668844" name="Rectangle 172"/>
            <p:cNvSpPr>
              <a:spLocks noChangeArrowheads="1"/>
            </p:cNvSpPr>
            <p:nvPr/>
          </p:nvSpPr>
          <p:spPr bwMode="auto">
            <a:xfrm>
              <a:off x="2200" y="1860"/>
              <a:ext cx="508" cy="154"/>
            </a:xfrm>
            <a:prstGeom prst="rect">
              <a:avLst/>
            </a:prstGeom>
            <a:noFill/>
            <a:ln w="9525">
              <a:noFill/>
              <a:miter lim="800000"/>
              <a:headEnd/>
              <a:tailEnd/>
            </a:ln>
          </p:spPr>
          <p:txBody>
            <a:bodyPr lIns="0" tIns="0" rIns="0" bIns="0">
              <a:spAutoFit/>
            </a:bodyPr>
            <a:lstStyle/>
            <a:p>
              <a:pPr algn="ctr"/>
              <a:r>
                <a:rPr lang="en-US" altLang="ko-KR" sz="1600">
                  <a:solidFill>
                    <a:srgbClr val="CC0066"/>
                  </a:solidFill>
                  <a:latin typeface="Arial Narrow" pitchFamily="34" charset="0"/>
                </a:rPr>
                <a:t>3,406</a:t>
              </a:r>
              <a:endParaRPr lang="en-US" altLang="ko-KR" sz="1600">
                <a:solidFill>
                  <a:srgbClr val="CC0066"/>
                </a:solidFill>
                <a:effectLst>
                  <a:outerShdw blurRad="38100" dist="38100" dir="2700000" algn="tl">
                    <a:srgbClr val="C0C0C0"/>
                  </a:outerShdw>
                </a:effectLst>
                <a:latin typeface="Arial Narrow" pitchFamily="34" charset="0"/>
              </a:endParaRPr>
            </a:p>
          </p:txBody>
        </p:sp>
        <p:sp>
          <p:nvSpPr>
            <p:cNvPr id="668814" name="Freeform 142"/>
            <p:cNvSpPr>
              <a:spLocks/>
            </p:cNvSpPr>
            <p:nvPr/>
          </p:nvSpPr>
          <p:spPr bwMode="auto">
            <a:xfrm>
              <a:off x="839" y="2069"/>
              <a:ext cx="1678" cy="1452"/>
            </a:xfrm>
            <a:custGeom>
              <a:avLst/>
              <a:gdLst/>
              <a:ahLst/>
              <a:cxnLst>
                <a:cxn ang="0">
                  <a:pos x="0" y="140"/>
                </a:cxn>
                <a:cxn ang="0">
                  <a:pos x="81" y="109"/>
                </a:cxn>
                <a:cxn ang="0">
                  <a:pos x="162" y="66"/>
                </a:cxn>
                <a:cxn ang="0">
                  <a:pos x="243" y="18"/>
                </a:cxn>
                <a:cxn ang="0">
                  <a:pos x="324" y="0"/>
                </a:cxn>
              </a:cxnLst>
              <a:rect l="0" t="0" r="r" b="b"/>
              <a:pathLst>
                <a:path w="324" h="140">
                  <a:moveTo>
                    <a:pt x="0" y="140"/>
                  </a:moveTo>
                  <a:lnTo>
                    <a:pt x="81" y="109"/>
                  </a:lnTo>
                  <a:lnTo>
                    <a:pt x="162" y="66"/>
                  </a:lnTo>
                  <a:lnTo>
                    <a:pt x="243" y="18"/>
                  </a:lnTo>
                  <a:lnTo>
                    <a:pt x="324" y="0"/>
                  </a:lnTo>
                </a:path>
              </a:pathLst>
            </a:custGeom>
            <a:noFill/>
            <a:ln w="57150" cap="flat" cmpd="sng">
              <a:solidFill>
                <a:srgbClr val="CC0066"/>
              </a:solidFill>
              <a:prstDash val="solid"/>
              <a:round/>
              <a:headEnd type="none" w="med" len="med"/>
              <a:tailEnd type="none" w="med" len="med"/>
            </a:ln>
            <a:effectLst>
              <a:prstShdw prst="shdw17" dist="17961" dir="2700000">
                <a:srgbClr val="CC0066">
                  <a:gamma/>
                  <a:shade val="60000"/>
                  <a:invGamma/>
                </a:srgbClr>
              </a:prstShdw>
            </a:effectLst>
          </p:spPr>
          <p:txBody>
            <a:bodyPr/>
            <a:lstStyle/>
            <a:p>
              <a:endParaRPr lang="en-US"/>
            </a:p>
          </p:txBody>
        </p:sp>
        <p:pic>
          <p:nvPicPr>
            <p:cNvPr id="668866" name="Picture 194" descr="2008-0129-ktf-ham-26"/>
            <p:cNvPicPr>
              <a:picLocks noChangeAspect="1" noChangeArrowheads="1"/>
            </p:cNvPicPr>
            <p:nvPr/>
          </p:nvPicPr>
          <p:blipFill>
            <a:blip r:embed="rId6" cstate="print"/>
            <a:srcRect l="90117" t="25179" b="62721"/>
            <a:stretch>
              <a:fillRect/>
            </a:stretch>
          </p:blipFill>
          <p:spPr bwMode="auto">
            <a:xfrm>
              <a:off x="667" y="3314"/>
              <a:ext cx="343" cy="343"/>
            </a:xfrm>
            <a:prstGeom prst="rect">
              <a:avLst/>
            </a:prstGeom>
            <a:noFill/>
          </p:spPr>
        </p:pic>
        <p:pic>
          <p:nvPicPr>
            <p:cNvPr id="668870" name="Picture 198" descr="2008-0129-ktf-ham-26"/>
            <p:cNvPicPr>
              <a:picLocks noChangeAspect="1" noChangeArrowheads="1"/>
            </p:cNvPicPr>
            <p:nvPr/>
          </p:nvPicPr>
          <p:blipFill>
            <a:blip r:embed="rId6" cstate="print"/>
            <a:srcRect l="90117" t="25179" b="62721"/>
            <a:stretch>
              <a:fillRect/>
            </a:stretch>
          </p:blipFill>
          <p:spPr bwMode="auto">
            <a:xfrm>
              <a:off x="1066" y="3032"/>
              <a:ext cx="343" cy="343"/>
            </a:xfrm>
            <a:prstGeom prst="rect">
              <a:avLst/>
            </a:prstGeom>
            <a:noFill/>
          </p:spPr>
        </p:pic>
        <p:pic>
          <p:nvPicPr>
            <p:cNvPr id="668871" name="Picture 199" descr="2008-0129-ktf-ham-26"/>
            <p:cNvPicPr>
              <a:picLocks noChangeAspect="1" noChangeArrowheads="1"/>
            </p:cNvPicPr>
            <p:nvPr/>
          </p:nvPicPr>
          <p:blipFill>
            <a:blip r:embed="rId6" cstate="print"/>
            <a:srcRect l="90117" t="25179" b="62721"/>
            <a:stretch>
              <a:fillRect/>
            </a:stretch>
          </p:blipFill>
          <p:spPr bwMode="auto">
            <a:xfrm>
              <a:off x="1474" y="2599"/>
              <a:ext cx="343" cy="343"/>
            </a:xfrm>
            <a:prstGeom prst="rect">
              <a:avLst/>
            </a:prstGeom>
            <a:noFill/>
          </p:spPr>
        </p:pic>
        <p:pic>
          <p:nvPicPr>
            <p:cNvPr id="668872" name="Picture 200" descr="2008-0129-ktf-ham-26"/>
            <p:cNvPicPr>
              <a:picLocks noChangeAspect="1" noChangeArrowheads="1"/>
            </p:cNvPicPr>
            <p:nvPr/>
          </p:nvPicPr>
          <p:blipFill>
            <a:blip r:embed="rId6" cstate="print"/>
            <a:srcRect l="90117" t="25179" b="62721"/>
            <a:stretch>
              <a:fillRect/>
            </a:stretch>
          </p:blipFill>
          <p:spPr bwMode="auto">
            <a:xfrm>
              <a:off x="1882" y="2105"/>
              <a:ext cx="343" cy="343"/>
            </a:xfrm>
            <a:prstGeom prst="rect">
              <a:avLst/>
            </a:prstGeom>
            <a:noFill/>
          </p:spPr>
        </p:pic>
        <p:pic>
          <p:nvPicPr>
            <p:cNvPr id="668873" name="Picture 201" descr="2008-0129-ktf-ham-26"/>
            <p:cNvPicPr>
              <a:picLocks noChangeAspect="1" noChangeArrowheads="1"/>
            </p:cNvPicPr>
            <p:nvPr/>
          </p:nvPicPr>
          <p:blipFill>
            <a:blip r:embed="rId6" cstate="print"/>
            <a:srcRect l="90117" t="25179" b="62721"/>
            <a:stretch>
              <a:fillRect/>
            </a:stretch>
          </p:blipFill>
          <p:spPr bwMode="auto">
            <a:xfrm>
              <a:off x="2290" y="1903"/>
              <a:ext cx="343" cy="343"/>
            </a:xfrm>
            <a:prstGeom prst="rect">
              <a:avLst/>
            </a:prstGeom>
            <a:noFill/>
          </p:spPr>
        </p:pic>
      </p:grpSp>
      <p:grpSp>
        <p:nvGrpSpPr>
          <p:cNvPr id="669029" name="Group 357"/>
          <p:cNvGrpSpPr>
            <a:grpSpLocks/>
          </p:cNvGrpSpPr>
          <p:nvPr/>
        </p:nvGrpSpPr>
        <p:grpSpPr bwMode="auto">
          <a:xfrm>
            <a:off x="5267325" y="3189288"/>
            <a:ext cx="2905125" cy="3335337"/>
            <a:chOff x="3318" y="2009"/>
            <a:chExt cx="1830" cy="2101"/>
          </a:xfrm>
        </p:grpSpPr>
        <p:grpSp>
          <p:nvGrpSpPr>
            <p:cNvPr id="668974" name="Group 302"/>
            <p:cNvGrpSpPr>
              <a:grpSpLocks/>
            </p:cNvGrpSpPr>
            <p:nvPr/>
          </p:nvGrpSpPr>
          <p:grpSpPr bwMode="auto">
            <a:xfrm>
              <a:off x="3418" y="3748"/>
              <a:ext cx="1673" cy="226"/>
              <a:chOff x="3417" y="3748"/>
              <a:chExt cx="1528" cy="226"/>
            </a:xfrm>
          </p:grpSpPr>
          <p:sp>
            <p:nvSpPr>
              <p:cNvPr id="668925" name="Rectangle 253"/>
              <p:cNvSpPr>
                <a:spLocks noChangeArrowheads="1"/>
              </p:cNvSpPr>
              <p:nvPr/>
            </p:nvSpPr>
            <p:spPr bwMode="auto">
              <a:xfrm>
                <a:off x="3417" y="3748"/>
                <a:ext cx="172" cy="125"/>
              </a:xfrm>
              <a:prstGeom prst="rect">
                <a:avLst/>
              </a:prstGeom>
              <a:noFill/>
              <a:ln w="9525" algn="ctr">
                <a:noFill/>
                <a:miter lim="800000"/>
                <a:headEnd/>
                <a:tailEnd/>
              </a:ln>
              <a:effectLst/>
            </p:spPr>
            <p:txBody>
              <a:bodyPr wrap="none" lIns="0" tIns="0" rIns="0" bIns="0">
                <a:spAutoFit/>
              </a:bodyPr>
              <a:lstStyle/>
              <a:p>
                <a:pPr algn="ctr"/>
                <a:r>
                  <a:rPr lang="en-US" altLang="ko-KR" sz="1300">
                    <a:solidFill>
                      <a:srgbClr val="4D4D4D"/>
                    </a:solidFill>
                    <a:latin typeface="Arial Narrow" pitchFamily="34" charset="0"/>
                    <a:ea typeface="Dotum" pitchFamily="34" charset="-127"/>
                  </a:rPr>
                  <a:t>2004</a:t>
                </a:r>
              </a:p>
            </p:txBody>
          </p:sp>
          <p:sp>
            <p:nvSpPr>
              <p:cNvPr id="668926" name="Rectangle 254"/>
              <p:cNvSpPr>
                <a:spLocks noChangeArrowheads="1"/>
              </p:cNvSpPr>
              <p:nvPr/>
            </p:nvSpPr>
            <p:spPr bwMode="auto">
              <a:xfrm>
                <a:off x="3852" y="3748"/>
                <a:ext cx="172" cy="125"/>
              </a:xfrm>
              <a:prstGeom prst="rect">
                <a:avLst/>
              </a:prstGeom>
              <a:noFill/>
              <a:ln w="9525" algn="ctr">
                <a:noFill/>
                <a:miter lim="800000"/>
                <a:headEnd/>
                <a:tailEnd/>
              </a:ln>
              <a:effectLst/>
            </p:spPr>
            <p:txBody>
              <a:bodyPr wrap="none" lIns="0" tIns="0" rIns="0" bIns="0">
                <a:spAutoFit/>
              </a:bodyPr>
              <a:lstStyle/>
              <a:p>
                <a:pPr algn="ctr"/>
                <a:r>
                  <a:rPr lang="en-US" altLang="ko-KR" sz="1300">
                    <a:solidFill>
                      <a:srgbClr val="4D4D4D"/>
                    </a:solidFill>
                    <a:latin typeface="Arial Narrow" pitchFamily="34" charset="0"/>
                    <a:ea typeface="Dotum" pitchFamily="34" charset="-127"/>
                  </a:rPr>
                  <a:t>2005</a:t>
                </a:r>
              </a:p>
            </p:txBody>
          </p:sp>
          <p:sp>
            <p:nvSpPr>
              <p:cNvPr id="668927" name="Rectangle 255"/>
              <p:cNvSpPr>
                <a:spLocks noChangeArrowheads="1"/>
              </p:cNvSpPr>
              <p:nvPr/>
            </p:nvSpPr>
            <p:spPr bwMode="auto">
              <a:xfrm>
                <a:off x="4288" y="3748"/>
                <a:ext cx="172" cy="125"/>
              </a:xfrm>
              <a:prstGeom prst="rect">
                <a:avLst/>
              </a:prstGeom>
              <a:noFill/>
              <a:ln w="9525" algn="ctr">
                <a:noFill/>
                <a:miter lim="800000"/>
                <a:headEnd/>
                <a:tailEnd/>
              </a:ln>
              <a:effectLst/>
            </p:spPr>
            <p:txBody>
              <a:bodyPr wrap="none" lIns="0" tIns="0" rIns="0" bIns="0">
                <a:spAutoFit/>
              </a:bodyPr>
              <a:lstStyle/>
              <a:p>
                <a:pPr algn="ctr"/>
                <a:r>
                  <a:rPr lang="en-US" altLang="ko-KR" sz="1300">
                    <a:solidFill>
                      <a:srgbClr val="4D4D4D"/>
                    </a:solidFill>
                    <a:latin typeface="Arial Narrow" pitchFamily="34" charset="0"/>
                    <a:ea typeface="Dotum" pitchFamily="34" charset="-127"/>
                  </a:rPr>
                  <a:t>2006</a:t>
                </a:r>
              </a:p>
            </p:txBody>
          </p:sp>
          <p:sp>
            <p:nvSpPr>
              <p:cNvPr id="668928" name="Rectangle 256"/>
              <p:cNvSpPr>
                <a:spLocks noChangeArrowheads="1"/>
              </p:cNvSpPr>
              <p:nvPr/>
            </p:nvSpPr>
            <p:spPr bwMode="auto">
              <a:xfrm>
                <a:off x="4726" y="3748"/>
                <a:ext cx="219" cy="226"/>
              </a:xfrm>
              <a:prstGeom prst="rect">
                <a:avLst/>
              </a:prstGeom>
              <a:noFill/>
              <a:ln w="9525" algn="ctr">
                <a:noFill/>
                <a:miter lim="800000"/>
                <a:headEnd/>
                <a:tailEnd/>
              </a:ln>
              <a:effectLst/>
            </p:spPr>
            <p:txBody>
              <a:bodyPr wrap="none" lIns="0" tIns="0" rIns="0" bIns="0">
                <a:spAutoFit/>
              </a:bodyPr>
              <a:lstStyle/>
              <a:p>
                <a:pPr algn="ctr">
                  <a:lnSpc>
                    <a:spcPct val="90000"/>
                  </a:lnSpc>
                </a:pPr>
                <a:r>
                  <a:rPr lang="en-US" altLang="ko-KR" sz="1300">
                    <a:solidFill>
                      <a:srgbClr val="4D4D4D"/>
                    </a:solidFill>
                    <a:latin typeface="Arial Narrow" pitchFamily="34" charset="0"/>
                    <a:ea typeface="Dotum" pitchFamily="34" charset="-127"/>
                  </a:rPr>
                  <a:t>2007</a:t>
                </a:r>
                <a:br>
                  <a:rPr lang="en-US" altLang="ko-KR" sz="1300">
                    <a:solidFill>
                      <a:srgbClr val="4D4D4D"/>
                    </a:solidFill>
                    <a:latin typeface="Arial Narrow" pitchFamily="34" charset="0"/>
                    <a:ea typeface="Dotum" pitchFamily="34" charset="-127"/>
                  </a:rPr>
                </a:br>
                <a:r>
                  <a:rPr lang="en-US" altLang="ko-KR" sz="1300">
                    <a:solidFill>
                      <a:srgbClr val="4D4D4D"/>
                    </a:solidFill>
                    <a:latin typeface="Arial Narrow" pitchFamily="34" charset="0"/>
                    <a:ea typeface="Dotum" pitchFamily="34" charset="-127"/>
                  </a:rPr>
                  <a:t>(1/4Q)</a:t>
                </a:r>
              </a:p>
            </p:txBody>
          </p:sp>
        </p:grpSp>
        <p:grpSp>
          <p:nvGrpSpPr>
            <p:cNvPr id="669028" name="Group 356"/>
            <p:cNvGrpSpPr>
              <a:grpSpLocks/>
            </p:cNvGrpSpPr>
            <p:nvPr/>
          </p:nvGrpSpPr>
          <p:grpSpPr bwMode="auto">
            <a:xfrm>
              <a:off x="3318" y="2009"/>
              <a:ext cx="1830" cy="2101"/>
              <a:chOff x="3318" y="2009"/>
              <a:chExt cx="1830" cy="2101"/>
            </a:xfrm>
          </p:grpSpPr>
          <p:grpSp>
            <p:nvGrpSpPr>
              <p:cNvPr id="669005" name="Group 333"/>
              <p:cNvGrpSpPr>
                <a:grpSpLocks/>
              </p:cNvGrpSpPr>
              <p:nvPr/>
            </p:nvGrpSpPr>
            <p:grpSpPr bwMode="auto">
              <a:xfrm>
                <a:off x="4770" y="2009"/>
                <a:ext cx="378" cy="2101"/>
                <a:chOff x="4558" y="2009"/>
                <a:chExt cx="378" cy="2101"/>
              </a:xfrm>
            </p:grpSpPr>
            <p:pic>
              <p:nvPicPr>
                <p:cNvPr id="669002" name="Picture 330" descr="2008-0129-ktf-ham-53"/>
                <p:cNvPicPr>
                  <a:picLocks noChangeAspect="1" noChangeArrowheads="1"/>
                </p:cNvPicPr>
                <p:nvPr/>
              </p:nvPicPr>
              <p:blipFill>
                <a:blip r:embed="rId9" cstate="print">
                  <a:lum bright="-30000" contrast="42000"/>
                </a:blip>
                <a:srcRect t="16199" r="66444"/>
                <a:stretch>
                  <a:fillRect/>
                </a:stretch>
              </p:blipFill>
              <p:spPr bwMode="auto">
                <a:xfrm>
                  <a:off x="4558" y="3158"/>
                  <a:ext cx="378" cy="952"/>
                </a:xfrm>
                <a:prstGeom prst="rect">
                  <a:avLst/>
                </a:prstGeom>
                <a:noFill/>
                <a:ln w="9525" algn="ctr">
                  <a:noFill/>
                  <a:miter lim="800000"/>
                  <a:headEnd/>
                  <a:tailEnd/>
                </a:ln>
                <a:effectLst/>
              </p:spPr>
            </p:pic>
            <p:pic>
              <p:nvPicPr>
                <p:cNvPr id="669003" name="Picture 331" descr="2008-0129-ktf-ham-53"/>
                <p:cNvPicPr>
                  <a:picLocks noChangeAspect="1" noChangeArrowheads="1"/>
                </p:cNvPicPr>
                <p:nvPr/>
              </p:nvPicPr>
              <p:blipFill>
                <a:blip r:embed="rId9" cstate="print">
                  <a:lum bright="-30000" contrast="42000"/>
                </a:blip>
                <a:srcRect r="66444" b="40141"/>
                <a:stretch>
                  <a:fillRect/>
                </a:stretch>
              </p:blipFill>
              <p:spPr bwMode="auto">
                <a:xfrm>
                  <a:off x="4558" y="2009"/>
                  <a:ext cx="378" cy="680"/>
                </a:xfrm>
                <a:prstGeom prst="rect">
                  <a:avLst/>
                </a:prstGeom>
                <a:noFill/>
                <a:ln w="9525" algn="ctr">
                  <a:noFill/>
                  <a:miter lim="800000"/>
                  <a:headEnd/>
                  <a:tailEnd/>
                </a:ln>
                <a:effectLst/>
              </p:spPr>
            </p:pic>
            <p:pic>
              <p:nvPicPr>
                <p:cNvPr id="669004" name="Picture 332" descr="2008-0129-ktf-ham-53"/>
                <p:cNvPicPr>
                  <a:picLocks noChangeAspect="1" noChangeArrowheads="1"/>
                </p:cNvPicPr>
                <p:nvPr/>
              </p:nvPicPr>
              <p:blipFill>
                <a:blip r:embed="rId9" cstate="print">
                  <a:lum bright="-30000" contrast="42000"/>
                </a:blip>
                <a:srcRect t="31865" r="66444" b="40141"/>
                <a:stretch>
                  <a:fillRect/>
                </a:stretch>
              </p:blipFill>
              <p:spPr bwMode="auto">
                <a:xfrm>
                  <a:off x="4558" y="2659"/>
                  <a:ext cx="378" cy="635"/>
                </a:xfrm>
                <a:prstGeom prst="rect">
                  <a:avLst/>
                </a:prstGeom>
                <a:noFill/>
                <a:ln w="9525" algn="ctr">
                  <a:noFill/>
                  <a:miter lim="800000"/>
                  <a:headEnd/>
                  <a:tailEnd/>
                </a:ln>
                <a:effectLst/>
              </p:spPr>
            </p:pic>
          </p:grpSp>
          <p:grpSp>
            <p:nvGrpSpPr>
              <p:cNvPr id="668995" name="Group 323"/>
              <p:cNvGrpSpPr>
                <a:grpSpLocks/>
              </p:cNvGrpSpPr>
              <p:nvPr/>
            </p:nvGrpSpPr>
            <p:grpSpPr bwMode="auto">
              <a:xfrm>
                <a:off x="3318" y="3204"/>
                <a:ext cx="378" cy="906"/>
                <a:chOff x="3318" y="3204"/>
                <a:chExt cx="378" cy="906"/>
              </a:xfrm>
            </p:grpSpPr>
            <p:pic>
              <p:nvPicPr>
                <p:cNvPr id="668880" name="Picture 208" descr="2008-0129-ktf-ham-53"/>
                <p:cNvPicPr>
                  <a:picLocks noChangeAspect="1" noChangeArrowheads="1"/>
                </p:cNvPicPr>
                <p:nvPr/>
              </p:nvPicPr>
              <p:blipFill>
                <a:blip r:embed="rId9" cstate="print">
                  <a:lum bright="-30000" contrast="42000"/>
                </a:blip>
                <a:srcRect t="40141" r="66444"/>
                <a:stretch>
                  <a:fillRect/>
                </a:stretch>
              </p:blipFill>
              <p:spPr bwMode="auto">
                <a:xfrm>
                  <a:off x="3318" y="3430"/>
                  <a:ext cx="378" cy="680"/>
                </a:xfrm>
                <a:prstGeom prst="rect">
                  <a:avLst/>
                </a:prstGeom>
                <a:noFill/>
                <a:ln w="9525" algn="ctr">
                  <a:noFill/>
                  <a:miter lim="800000"/>
                  <a:headEnd/>
                  <a:tailEnd/>
                </a:ln>
                <a:effectLst/>
              </p:spPr>
            </p:pic>
            <p:pic>
              <p:nvPicPr>
                <p:cNvPr id="668881" name="Picture 209" descr="2008-0129-ktf-ham-53"/>
                <p:cNvPicPr>
                  <a:picLocks noChangeAspect="1" noChangeArrowheads="1"/>
                </p:cNvPicPr>
                <p:nvPr/>
              </p:nvPicPr>
              <p:blipFill>
                <a:blip r:embed="rId9" cstate="print">
                  <a:lum bright="-30000" contrast="42000"/>
                </a:blip>
                <a:srcRect r="66444" b="76144"/>
                <a:stretch>
                  <a:fillRect/>
                </a:stretch>
              </p:blipFill>
              <p:spPr bwMode="auto">
                <a:xfrm>
                  <a:off x="3318" y="3204"/>
                  <a:ext cx="378" cy="271"/>
                </a:xfrm>
                <a:prstGeom prst="rect">
                  <a:avLst/>
                </a:prstGeom>
                <a:noFill/>
                <a:ln w="9525" algn="ctr">
                  <a:noFill/>
                  <a:miter lim="800000"/>
                  <a:headEnd/>
                  <a:tailEnd/>
                </a:ln>
                <a:effectLst/>
              </p:spPr>
            </p:pic>
          </p:grpSp>
          <p:grpSp>
            <p:nvGrpSpPr>
              <p:cNvPr id="668994" name="Group 322"/>
              <p:cNvGrpSpPr>
                <a:grpSpLocks/>
              </p:cNvGrpSpPr>
              <p:nvPr/>
            </p:nvGrpSpPr>
            <p:grpSpPr bwMode="auto">
              <a:xfrm>
                <a:off x="3802" y="2795"/>
                <a:ext cx="378" cy="1315"/>
                <a:chOff x="3802" y="2795"/>
                <a:chExt cx="378" cy="1315"/>
              </a:xfrm>
            </p:grpSpPr>
            <p:pic>
              <p:nvPicPr>
                <p:cNvPr id="668977" name="Picture 305" descr="2008-0129-ktf-ham-53"/>
                <p:cNvPicPr>
                  <a:picLocks noChangeAspect="1" noChangeArrowheads="1"/>
                </p:cNvPicPr>
                <p:nvPr/>
              </p:nvPicPr>
              <p:blipFill>
                <a:blip r:embed="rId9" cstate="print">
                  <a:lum bright="-30000" contrast="42000"/>
                </a:blip>
                <a:srcRect t="40141" r="66444"/>
                <a:stretch>
                  <a:fillRect/>
                </a:stretch>
              </p:blipFill>
              <p:spPr bwMode="auto">
                <a:xfrm>
                  <a:off x="3802" y="3430"/>
                  <a:ext cx="378" cy="680"/>
                </a:xfrm>
                <a:prstGeom prst="rect">
                  <a:avLst/>
                </a:prstGeom>
                <a:noFill/>
                <a:ln w="9525" algn="ctr">
                  <a:noFill/>
                  <a:miter lim="800000"/>
                  <a:headEnd/>
                  <a:tailEnd/>
                </a:ln>
                <a:effectLst/>
              </p:spPr>
            </p:pic>
            <p:pic>
              <p:nvPicPr>
                <p:cNvPr id="668978" name="Picture 306" descr="2008-0129-ktf-ham-53"/>
                <p:cNvPicPr>
                  <a:picLocks noChangeAspect="1" noChangeArrowheads="1"/>
                </p:cNvPicPr>
                <p:nvPr/>
              </p:nvPicPr>
              <p:blipFill>
                <a:blip r:embed="rId9" cstate="print">
                  <a:lum bright="-30000" contrast="42000"/>
                </a:blip>
                <a:srcRect r="66444" b="40141"/>
                <a:stretch>
                  <a:fillRect/>
                </a:stretch>
              </p:blipFill>
              <p:spPr bwMode="auto">
                <a:xfrm>
                  <a:off x="3802" y="2795"/>
                  <a:ext cx="378" cy="680"/>
                </a:xfrm>
                <a:prstGeom prst="rect">
                  <a:avLst/>
                </a:prstGeom>
                <a:noFill/>
                <a:ln w="9525" algn="ctr">
                  <a:noFill/>
                  <a:miter lim="800000"/>
                  <a:headEnd/>
                  <a:tailEnd/>
                </a:ln>
                <a:effectLst/>
              </p:spPr>
            </p:pic>
          </p:grpSp>
          <p:grpSp>
            <p:nvGrpSpPr>
              <p:cNvPr id="668993" name="Group 321"/>
              <p:cNvGrpSpPr>
                <a:grpSpLocks/>
              </p:cNvGrpSpPr>
              <p:nvPr/>
            </p:nvGrpSpPr>
            <p:grpSpPr bwMode="auto">
              <a:xfrm>
                <a:off x="4266" y="2336"/>
                <a:ext cx="378" cy="1774"/>
                <a:chOff x="4266" y="2336"/>
                <a:chExt cx="378" cy="1774"/>
              </a:xfrm>
            </p:grpSpPr>
            <p:pic>
              <p:nvPicPr>
                <p:cNvPr id="668981" name="Picture 309" descr="2008-0129-ktf-ham-53"/>
                <p:cNvPicPr>
                  <a:picLocks noChangeAspect="1" noChangeArrowheads="1"/>
                </p:cNvPicPr>
                <p:nvPr/>
              </p:nvPicPr>
              <p:blipFill>
                <a:blip r:embed="rId9" cstate="print">
                  <a:lum bright="-30000" contrast="42000"/>
                </a:blip>
                <a:srcRect t="16199" r="66444"/>
                <a:stretch>
                  <a:fillRect/>
                </a:stretch>
              </p:blipFill>
              <p:spPr bwMode="auto">
                <a:xfrm>
                  <a:off x="4266" y="3158"/>
                  <a:ext cx="378" cy="952"/>
                </a:xfrm>
                <a:prstGeom prst="rect">
                  <a:avLst/>
                </a:prstGeom>
                <a:noFill/>
                <a:ln w="9525" algn="ctr">
                  <a:noFill/>
                  <a:miter lim="800000"/>
                  <a:headEnd/>
                  <a:tailEnd/>
                </a:ln>
                <a:effectLst/>
              </p:spPr>
            </p:pic>
            <p:pic>
              <p:nvPicPr>
                <p:cNvPr id="668982" name="Picture 310" descr="2008-0129-ktf-ham-53"/>
                <p:cNvPicPr>
                  <a:picLocks noChangeAspect="1" noChangeArrowheads="1"/>
                </p:cNvPicPr>
                <p:nvPr/>
              </p:nvPicPr>
              <p:blipFill>
                <a:blip r:embed="rId9" cstate="print">
                  <a:lum bright="-30000" contrast="42000"/>
                </a:blip>
                <a:srcRect r="66444" b="40141"/>
                <a:stretch>
                  <a:fillRect/>
                </a:stretch>
              </p:blipFill>
              <p:spPr bwMode="auto">
                <a:xfrm>
                  <a:off x="4266" y="2336"/>
                  <a:ext cx="378" cy="680"/>
                </a:xfrm>
                <a:prstGeom prst="rect">
                  <a:avLst/>
                </a:prstGeom>
                <a:noFill/>
                <a:ln w="9525" algn="ctr">
                  <a:noFill/>
                  <a:miter lim="800000"/>
                  <a:headEnd/>
                  <a:tailEnd/>
                </a:ln>
                <a:effectLst/>
              </p:spPr>
            </p:pic>
            <p:pic>
              <p:nvPicPr>
                <p:cNvPr id="668983" name="Picture 311" descr="2008-0129-ktf-ham-53"/>
                <p:cNvPicPr>
                  <a:picLocks noChangeAspect="1" noChangeArrowheads="1"/>
                </p:cNvPicPr>
                <p:nvPr/>
              </p:nvPicPr>
              <p:blipFill>
                <a:blip r:embed="rId9" cstate="print">
                  <a:lum bright="-30000" contrast="42000"/>
                </a:blip>
                <a:srcRect t="31865" r="66444" b="40141"/>
                <a:stretch>
                  <a:fillRect/>
                </a:stretch>
              </p:blipFill>
              <p:spPr bwMode="auto">
                <a:xfrm>
                  <a:off x="4266" y="2976"/>
                  <a:ext cx="378" cy="318"/>
                </a:xfrm>
                <a:prstGeom prst="rect">
                  <a:avLst/>
                </a:prstGeom>
                <a:noFill/>
                <a:ln w="9525" algn="ctr">
                  <a:noFill/>
                  <a:miter lim="800000"/>
                  <a:headEnd/>
                  <a:tailEnd/>
                </a:ln>
                <a:effectLst/>
              </p:spPr>
            </p:pic>
          </p:grpSp>
          <p:sp>
            <p:nvSpPr>
              <p:cNvPr id="668946" name="Rectangle 274"/>
              <p:cNvSpPr>
                <a:spLocks noChangeArrowheads="1"/>
              </p:cNvSpPr>
              <p:nvPr/>
            </p:nvSpPr>
            <p:spPr bwMode="auto">
              <a:xfrm>
                <a:off x="3412" y="3430"/>
                <a:ext cx="174" cy="154"/>
              </a:xfrm>
              <a:prstGeom prst="rect">
                <a:avLst/>
              </a:prstGeom>
              <a:noFill/>
              <a:ln w="9525">
                <a:noFill/>
                <a:miter lim="800000"/>
                <a:headEnd/>
                <a:tailEnd/>
              </a:ln>
            </p:spPr>
            <p:txBody>
              <a:bodyPr wrap="none" lIns="0" tIns="0" rIns="0" bIns="0">
                <a:spAutoFit/>
              </a:bodyPr>
              <a:lstStyle/>
              <a:p>
                <a:pPr algn="ctr"/>
                <a:r>
                  <a:rPr lang="en-US" altLang="ko-KR" sz="1600">
                    <a:solidFill>
                      <a:schemeClr val="bg1"/>
                    </a:solidFill>
                    <a:latin typeface="Arial Narrow" pitchFamily="34" charset="0"/>
                  </a:rPr>
                  <a:t>140</a:t>
                </a:r>
                <a:endParaRPr lang="en-US" altLang="ko-KR" sz="1600">
                  <a:solidFill>
                    <a:schemeClr val="bg1"/>
                  </a:solidFill>
                  <a:effectLst>
                    <a:outerShdw blurRad="38100" dist="38100" dir="2700000" algn="tl">
                      <a:srgbClr val="C0C0C0"/>
                    </a:outerShdw>
                  </a:effectLst>
                  <a:latin typeface="Arial Narrow" pitchFamily="34" charset="0"/>
                </a:endParaRPr>
              </a:p>
            </p:txBody>
          </p:sp>
          <p:sp>
            <p:nvSpPr>
              <p:cNvPr id="668947" name="Rectangle 275"/>
              <p:cNvSpPr>
                <a:spLocks noChangeArrowheads="1"/>
              </p:cNvSpPr>
              <p:nvPr/>
            </p:nvSpPr>
            <p:spPr bwMode="auto">
              <a:xfrm>
                <a:off x="3893" y="3227"/>
                <a:ext cx="174" cy="154"/>
              </a:xfrm>
              <a:prstGeom prst="rect">
                <a:avLst/>
              </a:prstGeom>
              <a:noFill/>
              <a:ln w="9525">
                <a:noFill/>
                <a:miter lim="800000"/>
                <a:headEnd/>
                <a:tailEnd/>
              </a:ln>
            </p:spPr>
            <p:txBody>
              <a:bodyPr wrap="none" lIns="0" tIns="0" rIns="0" bIns="0">
                <a:spAutoFit/>
              </a:bodyPr>
              <a:lstStyle/>
              <a:p>
                <a:pPr algn="ctr"/>
                <a:r>
                  <a:rPr lang="en-US" altLang="ko-KR" sz="1600">
                    <a:solidFill>
                      <a:schemeClr val="bg1"/>
                    </a:solidFill>
                    <a:latin typeface="Arial Narrow" pitchFamily="34" charset="0"/>
                  </a:rPr>
                  <a:t>287</a:t>
                </a:r>
                <a:endParaRPr lang="en-US" altLang="ko-KR" sz="1600">
                  <a:solidFill>
                    <a:schemeClr val="bg1"/>
                  </a:solidFill>
                  <a:effectLst>
                    <a:outerShdw blurRad="38100" dist="38100" dir="2700000" algn="tl">
                      <a:srgbClr val="C0C0C0"/>
                    </a:outerShdw>
                  </a:effectLst>
                  <a:latin typeface="Arial Narrow" pitchFamily="34" charset="0"/>
                </a:endParaRPr>
              </a:p>
            </p:txBody>
          </p:sp>
          <p:sp>
            <p:nvSpPr>
              <p:cNvPr id="668948" name="Rectangle 276"/>
              <p:cNvSpPr>
                <a:spLocks noChangeArrowheads="1"/>
              </p:cNvSpPr>
              <p:nvPr/>
            </p:nvSpPr>
            <p:spPr bwMode="auto">
              <a:xfrm>
                <a:off x="4367" y="2987"/>
                <a:ext cx="174" cy="154"/>
              </a:xfrm>
              <a:prstGeom prst="rect">
                <a:avLst/>
              </a:prstGeom>
              <a:noFill/>
              <a:ln w="9525">
                <a:noFill/>
                <a:miter lim="800000"/>
                <a:headEnd/>
                <a:tailEnd/>
              </a:ln>
            </p:spPr>
            <p:txBody>
              <a:bodyPr wrap="none" lIns="0" tIns="0" rIns="0" bIns="0">
                <a:spAutoFit/>
              </a:bodyPr>
              <a:lstStyle/>
              <a:p>
                <a:pPr algn="ctr"/>
                <a:r>
                  <a:rPr lang="en-US" altLang="ko-KR" sz="1600">
                    <a:solidFill>
                      <a:schemeClr val="bg1"/>
                    </a:solidFill>
                    <a:latin typeface="Arial Narrow" pitchFamily="34" charset="0"/>
                  </a:rPr>
                  <a:t>446</a:t>
                </a:r>
                <a:endParaRPr lang="en-US" altLang="ko-KR" sz="1600">
                  <a:solidFill>
                    <a:schemeClr val="bg1"/>
                  </a:solidFill>
                  <a:effectLst>
                    <a:outerShdw blurRad="38100" dist="38100" dir="2700000" algn="tl">
                      <a:srgbClr val="C0C0C0"/>
                    </a:outerShdw>
                  </a:effectLst>
                  <a:latin typeface="Arial Narrow" pitchFamily="34" charset="0"/>
                </a:endParaRPr>
              </a:p>
            </p:txBody>
          </p:sp>
          <p:sp>
            <p:nvSpPr>
              <p:cNvPr id="668953" name="Rectangle 281"/>
              <p:cNvSpPr>
                <a:spLocks noChangeArrowheads="1"/>
              </p:cNvSpPr>
              <p:nvPr/>
            </p:nvSpPr>
            <p:spPr bwMode="auto">
              <a:xfrm>
                <a:off x="4876" y="2805"/>
                <a:ext cx="174" cy="154"/>
              </a:xfrm>
              <a:prstGeom prst="rect">
                <a:avLst/>
              </a:prstGeom>
              <a:noFill/>
              <a:ln w="9525">
                <a:noFill/>
                <a:miter lim="800000"/>
                <a:headEnd/>
                <a:tailEnd/>
              </a:ln>
            </p:spPr>
            <p:txBody>
              <a:bodyPr wrap="none" lIns="0" tIns="0" rIns="0" bIns="0">
                <a:spAutoFit/>
              </a:bodyPr>
              <a:lstStyle/>
              <a:p>
                <a:pPr algn="ctr"/>
                <a:r>
                  <a:rPr lang="en-US" altLang="ko-KR" sz="1600">
                    <a:solidFill>
                      <a:schemeClr val="bg1"/>
                    </a:solidFill>
                    <a:latin typeface="Arial Narrow" pitchFamily="34" charset="0"/>
                  </a:rPr>
                  <a:t>571</a:t>
                </a:r>
                <a:endParaRPr lang="en-US" altLang="ko-KR" sz="1600">
                  <a:solidFill>
                    <a:schemeClr val="bg1"/>
                  </a:solidFill>
                  <a:effectLst>
                    <a:outerShdw blurRad="38100" dist="38100" dir="2700000" algn="tl">
                      <a:srgbClr val="C0C0C0"/>
                    </a:outerShdw>
                  </a:effectLst>
                  <a:latin typeface="Arial Narrow" pitchFamily="34" charset="0"/>
                </a:endParaRPr>
              </a:p>
            </p:txBody>
          </p:sp>
        </p:grpSp>
      </p:grpSp>
      <p:grpSp>
        <p:nvGrpSpPr>
          <p:cNvPr id="669027" name="Group 355"/>
          <p:cNvGrpSpPr>
            <a:grpSpLocks/>
          </p:cNvGrpSpPr>
          <p:nvPr/>
        </p:nvGrpSpPr>
        <p:grpSpPr bwMode="auto">
          <a:xfrm>
            <a:off x="5276850" y="2987675"/>
            <a:ext cx="2879725" cy="2568575"/>
            <a:chOff x="3324" y="1882"/>
            <a:chExt cx="1814" cy="1618"/>
          </a:xfrm>
        </p:grpSpPr>
        <p:sp>
          <p:nvSpPr>
            <p:cNvPr id="668913" name="Freeform 241"/>
            <p:cNvSpPr>
              <a:spLocks/>
            </p:cNvSpPr>
            <p:nvPr/>
          </p:nvSpPr>
          <p:spPr bwMode="auto">
            <a:xfrm>
              <a:off x="3515" y="2107"/>
              <a:ext cx="1452" cy="1232"/>
            </a:xfrm>
            <a:custGeom>
              <a:avLst/>
              <a:gdLst/>
              <a:ahLst/>
              <a:cxnLst>
                <a:cxn ang="0">
                  <a:pos x="0" y="124"/>
                </a:cxn>
                <a:cxn ang="0">
                  <a:pos x="71" y="68"/>
                </a:cxn>
                <a:cxn ang="0">
                  <a:pos x="142" y="37"/>
                </a:cxn>
                <a:cxn ang="0">
                  <a:pos x="213" y="0"/>
                </a:cxn>
              </a:cxnLst>
              <a:rect l="0" t="0" r="r" b="b"/>
              <a:pathLst>
                <a:path w="213" h="124">
                  <a:moveTo>
                    <a:pt x="0" y="124"/>
                  </a:moveTo>
                  <a:lnTo>
                    <a:pt x="71" y="68"/>
                  </a:lnTo>
                  <a:lnTo>
                    <a:pt x="142" y="37"/>
                  </a:lnTo>
                  <a:lnTo>
                    <a:pt x="213" y="0"/>
                  </a:lnTo>
                </a:path>
              </a:pathLst>
            </a:custGeom>
            <a:noFill/>
            <a:ln w="57150" cap="flat" cmpd="sng">
              <a:solidFill>
                <a:srgbClr val="FF6600"/>
              </a:solidFill>
              <a:prstDash val="solid"/>
              <a:round/>
              <a:headEnd type="none" w="med" len="med"/>
              <a:tailEnd type="none" w="med" len="med"/>
            </a:ln>
            <a:effectLst>
              <a:prstShdw prst="shdw17" dist="17961" dir="2700000">
                <a:srgbClr val="FF6600">
                  <a:gamma/>
                  <a:shade val="60000"/>
                  <a:invGamma/>
                </a:srgbClr>
              </a:prstShdw>
            </a:effectLst>
          </p:spPr>
          <p:txBody>
            <a:bodyPr/>
            <a:lstStyle/>
            <a:p>
              <a:endParaRPr lang="en-US"/>
            </a:p>
          </p:txBody>
        </p:sp>
        <p:sp>
          <p:nvSpPr>
            <p:cNvPr id="668949" name="Rectangle 277"/>
            <p:cNvSpPr>
              <a:spLocks noChangeArrowheads="1"/>
            </p:cNvSpPr>
            <p:nvPr/>
          </p:nvSpPr>
          <p:spPr bwMode="auto">
            <a:xfrm>
              <a:off x="3324" y="3095"/>
              <a:ext cx="296" cy="154"/>
            </a:xfrm>
            <a:prstGeom prst="rect">
              <a:avLst/>
            </a:prstGeom>
            <a:noFill/>
            <a:ln w="9525" algn="ctr">
              <a:noFill/>
              <a:miter lim="800000"/>
              <a:headEnd/>
              <a:tailEnd/>
            </a:ln>
            <a:effectLst/>
          </p:spPr>
          <p:txBody>
            <a:bodyPr lIns="0" tIns="0" rIns="0" bIns="0">
              <a:spAutoFit/>
            </a:bodyPr>
            <a:lstStyle/>
            <a:p>
              <a:pPr algn="ctr"/>
              <a:r>
                <a:rPr lang="en-US" altLang="ko-KR" sz="1600">
                  <a:solidFill>
                    <a:srgbClr val="D60000"/>
                  </a:solidFill>
                  <a:latin typeface="Arial Narrow" pitchFamily="34" charset="0"/>
                </a:rPr>
                <a:t>272</a:t>
              </a:r>
            </a:p>
          </p:txBody>
        </p:sp>
        <p:sp>
          <p:nvSpPr>
            <p:cNvPr id="668950" name="Rectangle 278"/>
            <p:cNvSpPr>
              <a:spLocks noChangeArrowheads="1"/>
            </p:cNvSpPr>
            <p:nvPr/>
          </p:nvSpPr>
          <p:spPr bwMode="auto">
            <a:xfrm>
              <a:off x="3770" y="2575"/>
              <a:ext cx="296" cy="154"/>
            </a:xfrm>
            <a:prstGeom prst="rect">
              <a:avLst/>
            </a:prstGeom>
            <a:noFill/>
            <a:ln w="9525" algn="ctr">
              <a:noFill/>
              <a:miter lim="800000"/>
              <a:headEnd/>
              <a:tailEnd/>
            </a:ln>
            <a:effectLst/>
          </p:spPr>
          <p:txBody>
            <a:bodyPr lIns="0" tIns="0" rIns="0" bIns="0">
              <a:spAutoFit/>
            </a:bodyPr>
            <a:lstStyle/>
            <a:p>
              <a:pPr algn="ctr"/>
              <a:r>
                <a:rPr lang="en-US" altLang="ko-KR" sz="1600">
                  <a:solidFill>
                    <a:srgbClr val="D60000"/>
                  </a:solidFill>
                  <a:latin typeface="Arial Narrow" pitchFamily="34" charset="0"/>
                </a:rPr>
                <a:t>567</a:t>
              </a:r>
            </a:p>
          </p:txBody>
        </p:sp>
        <p:sp>
          <p:nvSpPr>
            <p:cNvPr id="668951" name="Rectangle 279"/>
            <p:cNvSpPr>
              <a:spLocks noChangeArrowheads="1"/>
            </p:cNvSpPr>
            <p:nvPr/>
          </p:nvSpPr>
          <p:spPr bwMode="auto">
            <a:xfrm>
              <a:off x="4285" y="2224"/>
              <a:ext cx="296" cy="154"/>
            </a:xfrm>
            <a:prstGeom prst="rect">
              <a:avLst/>
            </a:prstGeom>
            <a:noFill/>
            <a:ln w="9525" algn="ctr">
              <a:noFill/>
              <a:miter lim="800000"/>
              <a:headEnd/>
              <a:tailEnd/>
            </a:ln>
            <a:effectLst/>
          </p:spPr>
          <p:txBody>
            <a:bodyPr lIns="0" tIns="0" rIns="0" bIns="0">
              <a:spAutoFit/>
            </a:bodyPr>
            <a:lstStyle/>
            <a:p>
              <a:pPr algn="ctr"/>
              <a:r>
                <a:rPr lang="en-US" altLang="ko-KR" sz="1600">
                  <a:solidFill>
                    <a:srgbClr val="D60000"/>
                  </a:solidFill>
                  <a:latin typeface="Arial Narrow" pitchFamily="34" charset="0"/>
                </a:rPr>
                <a:t>735</a:t>
              </a:r>
            </a:p>
          </p:txBody>
        </p:sp>
        <p:sp>
          <p:nvSpPr>
            <p:cNvPr id="668952" name="Rectangle 280"/>
            <p:cNvSpPr>
              <a:spLocks noChangeArrowheads="1"/>
            </p:cNvSpPr>
            <p:nvPr/>
          </p:nvSpPr>
          <p:spPr bwMode="auto">
            <a:xfrm>
              <a:off x="4812" y="1882"/>
              <a:ext cx="296" cy="154"/>
            </a:xfrm>
            <a:prstGeom prst="rect">
              <a:avLst/>
            </a:prstGeom>
            <a:noFill/>
            <a:ln w="9525" algn="ctr">
              <a:noFill/>
              <a:miter lim="800000"/>
              <a:headEnd/>
              <a:tailEnd/>
            </a:ln>
            <a:effectLst/>
          </p:spPr>
          <p:txBody>
            <a:bodyPr lIns="0" tIns="0" rIns="0" bIns="0">
              <a:spAutoFit/>
            </a:bodyPr>
            <a:lstStyle/>
            <a:p>
              <a:pPr algn="ctr"/>
              <a:r>
                <a:rPr lang="en-US" altLang="ko-KR" sz="1600">
                  <a:solidFill>
                    <a:srgbClr val="D60000"/>
                  </a:solidFill>
                  <a:latin typeface="Arial Narrow" pitchFamily="34" charset="0"/>
                </a:rPr>
                <a:t>929</a:t>
              </a:r>
            </a:p>
          </p:txBody>
        </p:sp>
        <p:pic>
          <p:nvPicPr>
            <p:cNvPr id="668997" name="Picture 325" descr="2008-0129-ktf-ham-26"/>
            <p:cNvPicPr>
              <a:picLocks noChangeAspect="1" noChangeArrowheads="1"/>
            </p:cNvPicPr>
            <p:nvPr/>
          </p:nvPicPr>
          <p:blipFill>
            <a:blip r:embed="rId6" cstate="print">
              <a:lum bright="-18000" contrast="30000"/>
            </a:blip>
            <a:srcRect l="90117" t="44011" b="46559"/>
            <a:stretch>
              <a:fillRect/>
            </a:stretch>
          </p:blipFill>
          <p:spPr bwMode="auto">
            <a:xfrm>
              <a:off x="3329" y="3233"/>
              <a:ext cx="343" cy="267"/>
            </a:xfrm>
            <a:prstGeom prst="rect">
              <a:avLst/>
            </a:prstGeom>
            <a:noFill/>
          </p:spPr>
        </p:pic>
        <p:pic>
          <p:nvPicPr>
            <p:cNvPr id="668998" name="Picture 326" descr="2008-0129-ktf-ham-26"/>
            <p:cNvPicPr>
              <a:picLocks noChangeAspect="1" noChangeArrowheads="1"/>
            </p:cNvPicPr>
            <p:nvPr/>
          </p:nvPicPr>
          <p:blipFill>
            <a:blip r:embed="rId6" cstate="print">
              <a:lum bright="-18000" contrast="30000"/>
            </a:blip>
            <a:srcRect l="90117" t="44011" b="46559"/>
            <a:stretch>
              <a:fillRect/>
            </a:stretch>
          </p:blipFill>
          <p:spPr bwMode="auto">
            <a:xfrm>
              <a:off x="3807" y="2704"/>
              <a:ext cx="343" cy="267"/>
            </a:xfrm>
            <a:prstGeom prst="rect">
              <a:avLst/>
            </a:prstGeom>
            <a:noFill/>
          </p:spPr>
        </p:pic>
        <p:pic>
          <p:nvPicPr>
            <p:cNvPr id="668999" name="Picture 327" descr="2008-0129-ktf-ham-26"/>
            <p:cNvPicPr>
              <a:picLocks noChangeAspect="1" noChangeArrowheads="1"/>
            </p:cNvPicPr>
            <p:nvPr/>
          </p:nvPicPr>
          <p:blipFill>
            <a:blip r:embed="rId6" cstate="print">
              <a:lum bright="-18000" contrast="30000"/>
            </a:blip>
            <a:srcRect l="90117" t="44011" b="46559"/>
            <a:stretch>
              <a:fillRect/>
            </a:stretch>
          </p:blipFill>
          <p:spPr bwMode="auto">
            <a:xfrm>
              <a:off x="4281" y="2397"/>
              <a:ext cx="343" cy="267"/>
            </a:xfrm>
            <a:prstGeom prst="rect">
              <a:avLst/>
            </a:prstGeom>
            <a:noFill/>
          </p:spPr>
        </p:pic>
        <p:pic>
          <p:nvPicPr>
            <p:cNvPr id="669000" name="Picture 328" descr="2008-0129-ktf-ham-26"/>
            <p:cNvPicPr>
              <a:picLocks noChangeAspect="1" noChangeArrowheads="1"/>
            </p:cNvPicPr>
            <p:nvPr/>
          </p:nvPicPr>
          <p:blipFill>
            <a:blip r:embed="rId6" cstate="print">
              <a:lum bright="-18000" contrast="30000"/>
            </a:blip>
            <a:srcRect l="90117" t="44011" b="46559"/>
            <a:stretch>
              <a:fillRect/>
            </a:stretch>
          </p:blipFill>
          <p:spPr bwMode="auto">
            <a:xfrm>
              <a:off x="4795" y="2034"/>
              <a:ext cx="343" cy="267"/>
            </a:xfrm>
            <a:prstGeom prst="rect">
              <a:avLst/>
            </a:prstGeom>
            <a:noFill/>
          </p:spPr>
        </p:pic>
      </p:grpSp>
      <p:sp>
        <p:nvSpPr>
          <p:cNvPr id="669011" name="Rectangle 339"/>
          <p:cNvSpPr>
            <a:spLocks noChangeArrowheads="1"/>
          </p:cNvSpPr>
          <p:nvPr/>
        </p:nvSpPr>
        <p:spPr bwMode="auto">
          <a:xfrm>
            <a:off x="8604250" y="6577013"/>
            <a:ext cx="517525" cy="280987"/>
          </a:xfrm>
          <a:prstGeom prst="rect">
            <a:avLst/>
          </a:prstGeom>
          <a:noFill/>
          <a:ln w="9525">
            <a:noFill/>
            <a:miter lim="800000"/>
            <a:headEnd/>
            <a:tailEnd/>
          </a:ln>
          <a:effectLst/>
        </p:spPr>
        <p:txBody>
          <a:bodyPr/>
          <a:lstStyle/>
          <a:p>
            <a:pPr algn="r"/>
            <a:fld id="{3301318A-75C5-438C-869C-91CAA0571CE8}" type="slidenum">
              <a:rPr lang="en-US" altLang="ko-KR" sz="1200" i="1">
                <a:solidFill>
                  <a:srgbClr val="4D4D4D"/>
                </a:solidFill>
                <a:latin typeface="Times New Roman" pitchFamily="18" charset="0"/>
              </a:rPr>
              <a:pPr algn="r"/>
              <a:t>22</a:t>
            </a:fld>
            <a:endParaRPr lang="en-US" altLang="ko-KR" sz="1200" i="1">
              <a:solidFill>
                <a:srgbClr val="4D4D4D"/>
              </a:solidFill>
              <a:latin typeface="Times New Roman" pitchFamily="18" charset="0"/>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69020"/>
                                        </p:tgtEl>
                                        <p:attrNameLst>
                                          <p:attrName>style.visibility</p:attrName>
                                        </p:attrNameLst>
                                      </p:cBhvr>
                                      <p:to>
                                        <p:strVal val="visible"/>
                                      </p:to>
                                    </p:set>
                                    <p:animEffect transition="in" filter="fade">
                                      <p:cBhvr>
                                        <p:cTn id="7" dur="1000"/>
                                        <p:tgtEl>
                                          <p:spTgt spid="669020"/>
                                        </p:tgtEl>
                                      </p:cBhvr>
                                    </p:animEffect>
                                    <p:anim calcmode="lin" valueType="num">
                                      <p:cBhvr>
                                        <p:cTn id="8" dur="1000" fill="hold"/>
                                        <p:tgtEl>
                                          <p:spTgt spid="669020"/>
                                        </p:tgtEl>
                                        <p:attrNameLst>
                                          <p:attrName>ppt_x</p:attrName>
                                        </p:attrNameLst>
                                      </p:cBhvr>
                                      <p:tavLst>
                                        <p:tav tm="0">
                                          <p:val>
                                            <p:strVal val="#ppt_x"/>
                                          </p:val>
                                        </p:tav>
                                        <p:tav tm="100000">
                                          <p:val>
                                            <p:strVal val="#ppt_x"/>
                                          </p:val>
                                        </p:tav>
                                      </p:tavLst>
                                    </p:anim>
                                    <p:anim calcmode="lin" valueType="num">
                                      <p:cBhvr>
                                        <p:cTn id="9" dur="1000" fill="hold"/>
                                        <p:tgtEl>
                                          <p:spTgt spid="6690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669019"/>
                                        </p:tgtEl>
                                        <p:attrNameLst>
                                          <p:attrName>style.visibility</p:attrName>
                                        </p:attrNameLst>
                                      </p:cBhvr>
                                      <p:to>
                                        <p:strVal val="visible"/>
                                      </p:to>
                                    </p:set>
                                    <p:animEffect transition="in" filter="wipe(down)">
                                      <p:cBhvr>
                                        <p:cTn id="13" dur="500"/>
                                        <p:tgtEl>
                                          <p:spTgt spid="669019"/>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669026"/>
                                        </p:tgtEl>
                                        <p:attrNameLst>
                                          <p:attrName>style.visibility</p:attrName>
                                        </p:attrNameLst>
                                      </p:cBhvr>
                                      <p:to>
                                        <p:strVal val="visible"/>
                                      </p:to>
                                    </p:set>
                                    <p:animEffect transition="in" filter="fade">
                                      <p:cBhvr>
                                        <p:cTn id="17" dur="1000"/>
                                        <p:tgtEl>
                                          <p:spTgt spid="669026"/>
                                        </p:tgtEl>
                                      </p:cBhvr>
                                    </p:animEffect>
                                    <p:anim calcmode="lin" valueType="num">
                                      <p:cBhvr>
                                        <p:cTn id="18" dur="1000" fill="hold"/>
                                        <p:tgtEl>
                                          <p:spTgt spid="669026"/>
                                        </p:tgtEl>
                                        <p:attrNameLst>
                                          <p:attrName>ppt_x</p:attrName>
                                        </p:attrNameLst>
                                      </p:cBhvr>
                                      <p:tavLst>
                                        <p:tav tm="0">
                                          <p:val>
                                            <p:strVal val="#ppt_x"/>
                                          </p:val>
                                        </p:tav>
                                        <p:tav tm="100000">
                                          <p:val>
                                            <p:strVal val="#ppt_x"/>
                                          </p:val>
                                        </p:tav>
                                      </p:tavLst>
                                    </p:anim>
                                    <p:anim calcmode="lin" valueType="num">
                                      <p:cBhvr>
                                        <p:cTn id="19" dur="1000" fill="hold"/>
                                        <p:tgtEl>
                                          <p:spTgt spid="66902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669029"/>
                                        </p:tgtEl>
                                        <p:attrNameLst>
                                          <p:attrName>style.visibility</p:attrName>
                                        </p:attrNameLst>
                                      </p:cBhvr>
                                      <p:to>
                                        <p:strVal val="visible"/>
                                      </p:to>
                                    </p:set>
                                    <p:animEffect transition="in" filter="wipe(down)">
                                      <p:cBhvr>
                                        <p:cTn id="23" dur="500"/>
                                        <p:tgtEl>
                                          <p:spTgt spid="669029"/>
                                        </p:tgtEl>
                                      </p:cBhvr>
                                    </p:animEffect>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669027"/>
                                        </p:tgtEl>
                                        <p:attrNameLst>
                                          <p:attrName>style.visibility</p:attrName>
                                        </p:attrNameLst>
                                      </p:cBhvr>
                                      <p:to>
                                        <p:strVal val="visible"/>
                                      </p:to>
                                    </p:set>
                                    <p:animEffect transition="in" filter="wipe(down)">
                                      <p:cBhvr>
                                        <p:cTn id="27" dur="500"/>
                                        <p:tgtEl>
                                          <p:spTgt spid="669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5653" name="Picture 5" descr="51_"/>
          <p:cNvPicPr>
            <a:picLocks noChangeAspect="1" noChangeArrowheads="1"/>
          </p:cNvPicPr>
          <p:nvPr/>
        </p:nvPicPr>
        <p:blipFill>
          <a:blip r:embed="rId3" cstate="print"/>
          <a:srcRect l="1962" t="14703" r="1163" b="2733"/>
          <a:stretch>
            <a:fillRect/>
          </a:stretch>
        </p:blipFill>
        <p:spPr bwMode="auto">
          <a:xfrm>
            <a:off x="0" y="1196975"/>
            <a:ext cx="9144000" cy="5661025"/>
          </a:xfrm>
          <a:prstGeom prst="rect">
            <a:avLst/>
          </a:prstGeom>
          <a:noFill/>
        </p:spPr>
      </p:pic>
      <p:pic>
        <p:nvPicPr>
          <p:cNvPr id="795652" name="Picture 4"/>
          <p:cNvPicPr>
            <a:picLocks noChangeAspect="1" noChangeArrowheads="1"/>
          </p:cNvPicPr>
          <p:nvPr/>
        </p:nvPicPr>
        <p:blipFill>
          <a:blip r:embed="rId4" cstate="print"/>
          <a:srcRect/>
          <a:stretch>
            <a:fillRect/>
          </a:stretch>
        </p:blipFill>
        <p:spPr bwMode="auto">
          <a:xfrm>
            <a:off x="2252663" y="0"/>
            <a:ext cx="4638675" cy="592138"/>
          </a:xfrm>
          <a:prstGeom prst="rect">
            <a:avLst/>
          </a:prstGeom>
          <a:noFill/>
          <a:ln w="9525">
            <a:noFill/>
            <a:miter lim="800000"/>
            <a:headEnd/>
            <a:tailEnd/>
          </a:ln>
          <a:effectLst/>
        </p:spPr>
      </p:pic>
      <p:grpSp>
        <p:nvGrpSpPr>
          <p:cNvPr id="795818" name="Group 170"/>
          <p:cNvGrpSpPr>
            <a:grpSpLocks/>
          </p:cNvGrpSpPr>
          <p:nvPr/>
        </p:nvGrpSpPr>
        <p:grpSpPr bwMode="auto">
          <a:xfrm>
            <a:off x="4572000" y="836613"/>
            <a:ext cx="4351338" cy="6230937"/>
            <a:chOff x="139" y="663"/>
            <a:chExt cx="2741" cy="3925"/>
          </a:xfrm>
        </p:grpSpPr>
        <p:grpSp>
          <p:nvGrpSpPr>
            <p:cNvPr id="795815" name="Group 167"/>
            <p:cNvGrpSpPr>
              <a:grpSpLocks/>
            </p:cNvGrpSpPr>
            <p:nvPr/>
          </p:nvGrpSpPr>
          <p:grpSpPr bwMode="auto">
            <a:xfrm>
              <a:off x="139" y="663"/>
              <a:ext cx="2741" cy="3925"/>
              <a:chOff x="139" y="663"/>
              <a:chExt cx="2741" cy="3925"/>
            </a:xfrm>
          </p:grpSpPr>
          <p:pic>
            <p:nvPicPr>
              <p:cNvPr id="795735" name="Picture 87" descr="2008-0324-78"/>
              <p:cNvPicPr>
                <a:picLocks noChangeAspect="1" noChangeArrowheads="1"/>
              </p:cNvPicPr>
              <p:nvPr/>
            </p:nvPicPr>
            <p:blipFill>
              <a:blip r:embed="rId5" cstate="print"/>
              <a:srcRect r="50237"/>
              <a:stretch>
                <a:fillRect/>
              </a:stretch>
            </p:blipFill>
            <p:spPr bwMode="auto">
              <a:xfrm>
                <a:off x="139" y="663"/>
                <a:ext cx="2741" cy="1320"/>
              </a:xfrm>
              <a:prstGeom prst="rect">
                <a:avLst/>
              </a:prstGeom>
              <a:noFill/>
            </p:spPr>
          </p:pic>
          <p:pic>
            <p:nvPicPr>
              <p:cNvPr id="795695" name="Picture 47" descr="2008-0324-5"/>
              <p:cNvPicPr>
                <a:picLocks noChangeAspect="1" noChangeArrowheads="1"/>
              </p:cNvPicPr>
              <p:nvPr/>
            </p:nvPicPr>
            <p:blipFill>
              <a:blip r:embed="rId6" cstate="print"/>
              <a:srcRect/>
              <a:stretch>
                <a:fillRect/>
              </a:stretch>
            </p:blipFill>
            <p:spPr bwMode="auto">
              <a:xfrm>
                <a:off x="234" y="1075"/>
                <a:ext cx="2586" cy="3513"/>
              </a:xfrm>
              <a:prstGeom prst="rect">
                <a:avLst/>
              </a:prstGeom>
              <a:noFill/>
            </p:spPr>
          </p:pic>
          <p:sp>
            <p:nvSpPr>
              <p:cNvPr id="795731" name="Text Box 83"/>
              <p:cNvSpPr txBox="1">
                <a:spLocks noChangeArrowheads="1"/>
              </p:cNvSpPr>
              <p:nvPr/>
            </p:nvSpPr>
            <p:spPr bwMode="auto">
              <a:xfrm>
                <a:off x="275" y="1173"/>
                <a:ext cx="2456" cy="231"/>
              </a:xfrm>
              <a:prstGeom prst="rect">
                <a:avLst/>
              </a:prstGeom>
              <a:noFill/>
              <a:ln w="9525">
                <a:noFill/>
                <a:miter lim="800000"/>
                <a:headEnd/>
                <a:tailEnd/>
              </a:ln>
              <a:effectLst/>
            </p:spPr>
            <p:txBody>
              <a:bodyPr wrap="none">
                <a:spAutoFit/>
              </a:bodyPr>
              <a:lstStyle/>
              <a:p>
                <a:pPr algn="ctr" eaLnBrk="0" fontAlgn="t" latinLnBrk="0" hangingPunct="0"/>
                <a:r>
                  <a:rPr lang="ko-KR" altLang="ko-KR">
                    <a:solidFill>
                      <a:srgbClr val="000099"/>
                    </a:solidFill>
                    <a:latin typeface="Arial Narrow" pitchFamily="34" charset="0"/>
                    <a:ea typeface="산돌고딕B" pitchFamily="18" charset="-127"/>
                  </a:rPr>
                  <a:t>Estimated K-merce finance revenue </a:t>
                </a:r>
                <a:r>
                  <a:rPr lang="ko-KR" altLang="ko-KR" sz="1600">
                    <a:solidFill>
                      <a:srgbClr val="000099"/>
                    </a:solidFill>
                    <a:latin typeface="Arial Narrow" pitchFamily="34" charset="0"/>
                    <a:ea typeface="산돌고딕B" pitchFamily="18" charset="-127"/>
                  </a:rPr>
                  <a:t>(2009)</a:t>
                </a:r>
              </a:p>
            </p:txBody>
          </p:sp>
          <p:sp>
            <p:nvSpPr>
              <p:cNvPr id="795733" name="Text Box 85"/>
              <p:cNvSpPr txBox="1">
                <a:spLocks noChangeArrowheads="1"/>
              </p:cNvSpPr>
              <p:nvPr/>
            </p:nvSpPr>
            <p:spPr bwMode="auto">
              <a:xfrm>
                <a:off x="242" y="3964"/>
                <a:ext cx="2284" cy="154"/>
              </a:xfrm>
              <a:prstGeom prst="rect">
                <a:avLst/>
              </a:prstGeom>
              <a:noFill/>
              <a:ln w="9525">
                <a:noFill/>
                <a:miter lim="800000"/>
                <a:headEnd/>
                <a:tailEnd/>
              </a:ln>
              <a:effectLst/>
            </p:spPr>
            <p:txBody>
              <a:bodyPr>
                <a:spAutoFit/>
              </a:bodyPr>
              <a:lstStyle/>
              <a:p>
                <a:pPr>
                  <a:spcBef>
                    <a:spcPct val="50000"/>
                  </a:spcBef>
                </a:pPr>
                <a:r>
                  <a:rPr kumimoji="0" lang="en-US" altLang="ko-KR" sz="1000">
                    <a:latin typeface="Arial Narrow" pitchFamily="34" charset="0"/>
                    <a:ea typeface="HY견고딕" pitchFamily="18" charset="-127"/>
                    <a:cs typeface="Arial" pitchFamily="34" charset="0"/>
                    <a:sym typeface="Wingdings 2" pitchFamily="18" charset="2"/>
                  </a:rPr>
                  <a:t> </a:t>
                </a:r>
                <a:r>
                  <a:rPr kumimoji="0" lang="en-US" altLang="ko-KR" sz="1000">
                    <a:latin typeface="Arial Narrow" pitchFamily="34" charset="0"/>
                    <a:ea typeface="HY견고딕" pitchFamily="18" charset="-127"/>
                    <a:cs typeface="Arial" pitchFamily="34" charset="0"/>
                  </a:rPr>
                  <a:t>Source:  BCG, KTF Analysis</a:t>
                </a:r>
              </a:p>
            </p:txBody>
          </p:sp>
          <p:sp>
            <p:nvSpPr>
              <p:cNvPr id="795737" name="Rectangle 89"/>
              <p:cNvSpPr>
                <a:spLocks noChangeArrowheads="1"/>
              </p:cNvSpPr>
              <p:nvPr/>
            </p:nvSpPr>
            <p:spPr bwMode="auto">
              <a:xfrm>
                <a:off x="567" y="804"/>
                <a:ext cx="1950" cy="272"/>
              </a:xfrm>
              <a:prstGeom prst="rect">
                <a:avLst/>
              </a:prstGeom>
              <a:noFill/>
              <a:ln w="9525">
                <a:noFill/>
                <a:miter lim="800000"/>
                <a:headEnd/>
                <a:tailEnd/>
              </a:ln>
              <a:effectLst/>
            </p:spPr>
            <p:txBody>
              <a:bodyPr wrap="none" anchor="ctr"/>
              <a:lstStyle/>
              <a:p>
                <a:pPr algn="ctr"/>
                <a:r>
                  <a:rPr lang="en-US" altLang="ko-KR" sz="2200">
                    <a:solidFill>
                      <a:schemeClr val="bg1"/>
                    </a:solidFill>
                    <a:latin typeface="Arial Narrow" pitchFamily="34" charset="0"/>
                  </a:rPr>
                  <a:t>New Revenue Generation</a:t>
                </a:r>
              </a:p>
            </p:txBody>
          </p:sp>
        </p:grpSp>
        <p:grpSp>
          <p:nvGrpSpPr>
            <p:cNvPr id="795812" name="Group 164"/>
            <p:cNvGrpSpPr>
              <a:grpSpLocks/>
            </p:cNvGrpSpPr>
            <p:nvPr/>
          </p:nvGrpSpPr>
          <p:grpSpPr bwMode="auto">
            <a:xfrm>
              <a:off x="393" y="1570"/>
              <a:ext cx="2337" cy="2268"/>
              <a:chOff x="393" y="1570"/>
              <a:chExt cx="2337" cy="2268"/>
            </a:xfrm>
          </p:grpSpPr>
          <p:grpSp>
            <p:nvGrpSpPr>
              <p:cNvPr id="795788" name="Group 140"/>
              <p:cNvGrpSpPr>
                <a:grpSpLocks/>
              </p:cNvGrpSpPr>
              <p:nvPr/>
            </p:nvGrpSpPr>
            <p:grpSpPr bwMode="auto">
              <a:xfrm>
                <a:off x="393" y="1570"/>
                <a:ext cx="1587" cy="383"/>
                <a:chOff x="393" y="1525"/>
                <a:chExt cx="1587" cy="383"/>
              </a:xfrm>
            </p:grpSpPr>
            <p:pic>
              <p:nvPicPr>
                <p:cNvPr id="795750" name="Picture 102" descr="2008-0324-6"/>
                <p:cNvPicPr>
                  <a:picLocks noChangeAspect="1" noChangeArrowheads="1"/>
                </p:cNvPicPr>
                <p:nvPr/>
              </p:nvPicPr>
              <p:blipFill>
                <a:blip r:embed="rId7" cstate="print"/>
                <a:srcRect l="2997" r="14908" b="10785"/>
                <a:stretch>
                  <a:fillRect/>
                </a:stretch>
              </p:blipFill>
              <p:spPr bwMode="auto">
                <a:xfrm>
                  <a:off x="411" y="1706"/>
                  <a:ext cx="1019" cy="182"/>
                </a:xfrm>
                <a:prstGeom prst="rect">
                  <a:avLst/>
                </a:prstGeom>
                <a:noFill/>
                <a:ln w="9525" algn="ctr">
                  <a:noFill/>
                  <a:miter lim="800000"/>
                  <a:headEnd/>
                  <a:tailEnd/>
                </a:ln>
                <a:effectLst>
                  <a:outerShdw dist="53882" dir="2700000" algn="ctr" rotWithShape="0">
                    <a:srgbClr val="006600">
                      <a:alpha val="25999"/>
                    </a:srgbClr>
                  </a:outerShdw>
                </a:effectLst>
              </p:spPr>
            </p:pic>
            <p:sp>
              <p:nvSpPr>
                <p:cNvPr id="795765" name="Text Box 117"/>
                <p:cNvSpPr txBox="1">
                  <a:spLocks noChangeArrowheads="1"/>
                </p:cNvSpPr>
                <p:nvPr/>
              </p:nvSpPr>
              <p:spPr bwMode="auto">
                <a:xfrm>
                  <a:off x="393" y="1525"/>
                  <a:ext cx="1587" cy="192"/>
                </a:xfrm>
                <a:prstGeom prst="rect">
                  <a:avLst/>
                </a:prstGeom>
                <a:noFill/>
                <a:ln w="12700" algn="ctr">
                  <a:noFill/>
                  <a:miter lim="800000"/>
                  <a:headEnd/>
                  <a:tailEnd/>
                </a:ln>
                <a:effectLst/>
              </p:spPr>
              <p:txBody>
                <a:bodyPr wrap="none" lIns="90000" tIns="46800" rIns="90000" bIns="46800">
                  <a:spAutoFit/>
                </a:bodyPr>
                <a:lstStyle/>
                <a:p>
                  <a:pPr latinLnBrk="0"/>
                  <a:r>
                    <a:rPr kumimoji="0" lang="en-US" altLang="ko-KR" sz="1400">
                      <a:solidFill>
                        <a:schemeClr val="tx2"/>
                      </a:solidFill>
                      <a:latin typeface="Arial Narrow" pitchFamily="34" charset="0"/>
                      <a:ea typeface="HY그래픽M" pitchFamily="18" charset="-127"/>
                      <a:cs typeface="Arial" pitchFamily="34" charset="0"/>
                    </a:rPr>
                    <a:t>Revenue from customer retention</a:t>
                  </a:r>
                </a:p>
              </p:txBody>
            </p:sp>
            <p:sp>
              <p:nvSpPr>
                <p:cNvPr id="795775" name="Text Box 127"/>
                <p:cNvSpPr txBox="1">
                  <a:spLocks noChangeArrowheads="1"/>
                </p:cNvSpPr>
                <p:nvPr/>
              </p:nvSpPr>
              <p:spPr bwMode="auto">
                <a:xfrm>
                  <a:off x="1454" y="1706"/>
                  <a:ext cx="311" cy="202"/>
                </a:xfrm>
                <a:prstGeom prst="rect">
                  <a:avLst/>
                </a:prstGeom>
                <a:noFill/>
                <a:ln w="12700" algn="ctr">
                  <a:noFill/>
                  <a:miter lim="800000"/>
                  <a:headEnd/>
                  <a:tailEnd/>
                </a:ln>
                <a:effectLst/>
              </p:spPr>
              <p:txBody>
                <a:bodyPr wrap="none" lIns="90000" tIns="46800" rIns="90000" bIns="46800">
                  <a:spAutoFit/>
                </a:bodyPr>
                <a:lstStyle/>
                <a:p>
                  <a:pPr latinLnBrk="0"/>
                  <a:r>
                    <a:rPr kumimoji="0" lang="en-US" altLang="ko-KR" sz="1500">
                      <a:solidFill>
                        <a:srgbClr val="006600"/>
                      </a:solidFill>
                      <a:latin typeface="Arial Narrow" pitchFamily="34" charset="0"/>
                      <a:ea typeface="HY그래픽M" pitchFamily="18" charset="-127"/>
                      <a:cs typeface="Arial" pitchFamily="34" charset="0"/>
                    </a:rPr>
                    <a:t>50%</a:t>
                  </a:r>
                </a:p>
              </p:txBody>
            </p:sp>
          </p:grpSp>
          <p:grpSp>
            <p:nvGrpSpPr>
              <p:cNvPr id="795785" name="Group 137"/>
              <p:cNvGrpSpPr>
                <a:grpSpLocks/>
              </p:cNvGrpSpPr>
              <p:nvPr/>
            </p:nvGrpSpPr>
            <p:grpSpPr bwMode="auto">
              <a:xfrm>
                <a:off x="393" y="2160"/>
                <a:ext cx="1222" cy="389"/>
                <a:chOff x="393" y="2251"/>
                <a:chExt cx="1222" cy="389"/>
              </a:xfrm>
            </p:grpSpPr>
            <p:sp>
              <p:nvSpPr>
                <p:cNvPr id="795766" name="Text Box 118"/>
                <p:cNvSpPr txBox="1">
                  <a:spLocks noChangeArrowheads="1"/>
                </p:cNvSpPr>
                <p:nvPr/>
              </p:nvSpPr>
              <p:spPr bwMode="auto">
                <a:xfrm>
                  <a:off x="393" y="2251"/>
                  <a:ext cx="1222" cy="192"/>
                </a:xfrm>
                <a:prstGeom prst="rect">
                  <a:avLst/>
                </a:prstGeom>
                <a:noFill/>
                <a:ln w="12700" algn="ctr">
                  <a:noFill/>
                  <a:miter lim="800000"/>
                  <a:headEnd/>
                  <a:tailEnd/>
                </a:ln>
                <a:effectLst/>
              </p:spPr>
              <p:txBody>
                <a:bodyPr lIns="90000" tIns="46800" rIns="90000" bIns="46800">
                  <a:spAutoFit/>
                </a:bodyPr>
                <a:lstStyle/>
                <a:p>
                  <a:pPr latinLnBrk="0"/>
                  <a:r>
                    <a:rPr kumimoji="0" lang="en-US" altLang="ko-KR" sz="1400">
                      <a:solidFill>
                        <a:schemeClr val="tx2"/>
                      </a:solidFill>
                      <a:latin typeface="Arial Narrow" pitchFamily="34" charset="0"/>
                      <a:ea typeface="HY그래픽M" pitchFamily="18" charset="-127"/>
                      <a:cs typeface="Arial" pitchFamily="34" charset="0"/>
                    </a:rPr>
                    <a:t>Mobile finance revenue</a:t>
                  </a:r>
                </a:p>
              </p:txBody>
            </p:sp>
            <p:pic>
              <p:nvPicPr>
                <p:cNvPr id="795773" name="Picture 125" descr="2008-0324-6"/>
                <p:cNvPicPr>
                  <a:picLocks noChangeAspect="1" noChangeArrowheads="1"/>
                </p:cNvPicPr>
                <p:nvPr/>
              </p:nvPicPr>
              <p:blipFill>
                <a:blip r:embed="rId7" cstate="print"/>
                <a:srcRect l="2997" r="14908" b="10785"/>
                <a:stretch>
                  <a:fillRect/>
                </a:stretch>
              </p:blipFill>
              <p:spPr bwMode="auto">
                <a:xfrm>
                  <a:off x="411" y="2438"/>
                  <a:ext cx="330" cy="182"/>
                </a:xfrm>
                <a:prstGeom prst="rect">
                  <a:avLst/>
                </a:prstGeom>
                <a:noFill/>
                <a:ln w="9525" algn="ctr">
                  <a:noFill/>
                  <a:miter lim="800000"/>
                  <a:headEnd/>
                  <a:tailEnd/>
                </a:ln>
                <a:effectLst>
                  <a:outerShdw dist="53882" dir="2700000" algn="ctr" rotWithShape="0">
                    <a:srgbClr val="006600">
                      <a:alpha val="25999"/>
                    </a:srgbClr>
                  </a:outerShdw>
                </a:effectLst>
              </p:spPr>
            </p:pic>
            <p:sp>
              <p:nvSpPr>
                <p:cNvPr id="795776" name="Text Box 128"/>
                <p:cNvSpPr txBox="1">
                  <a:spLocks noChangeArrowheads="1"/>
                </p:cNvSpPr>
                <p:nvPr/>
              </p:nvSpPr>
              <p:spPr bwMode="auto">
                <a:xfrm>
                  <a:off x="773" y="2438"/>
                  <a:ext cx="368" cy="202"/>
                </a:xfrm>
                <a:prstGeom prst="rect">
                  <a:avLst/>
                </a:prstGeom>
                <a:noFill/>
                <a:ln w="12700" algn="ctr">
                  <a:noFill/>
                  <a:miter lim="800000"/>
                  <a:headEnd/>
                  <a:tailEnd/>
                </a:ln>
                <a:effectLst/>
              </p:spPr>
              <p:txBody>
                <a:bodyPr wrap="none" lIns="90000" tIns="46800" rIns="90000" bIns="46800">
                  <a:spAutoFit/>
                </a:bodyPr>
                <a:lstStyle/>
                <a:p>
                  <a:pPr latinLnBrk="0"/>
                  <a:r>
                    <a:rPr kumimoji="0" lang="en-US" altLang="ko-KR" sz="1500">
                      <a:solidFill>
                        <a:srgbClr val="006600"/>
                      </a:solidFill>
                      <a:latin typeface="Arial Narrow" pitchFamily="34" charset="0"/>
                      <a:ea typeface="HY그래픽M" pitchFamily="18" charset="-127"/>
                      <a:cs typeface="Arial" pitchFamily="34" charset="0"/>
                    </a:rPr>
                    <a:t>~20%</a:t>
                  </a:r>
                </a:p>
              </p:txBody>
            </p:sp>
          </p:grpSp>
          <p:grpSp>
            <p:nvGrpSpPr>
              <p:cNvPr id="795786" name="Group 138"/>
              <p:cNvGrpSpPr>
                <a:grpSpLocks/>
              </p:cNvGrpSpPr>
              <p:nvPr/>
            </p:nvGrpSpPr>
            <p:grpSpPr bwMode="auto">
              <a:xfrm>
                <a:off x="393" y="2750"/>
                <a:ext cx="1469" cy="388"/>
                <a:chOff x="393" y="2750"/>
                <a:chExt cx="1469" cy="388"/>
              </a:xfrm>
            </p:grpSpPr>
            <p:sp>
              <p:nvSpPr>
                <p:cNvPr id="795767" name="Text Box 119"/>
                <p:cNvSpPr txBox="1">
                  <a:spLocks noChangeArrowheads="1"/>
                </p:cNvSpPr>
                <p:nvPr/>
              </p:nvSpPr>
              <p:spPr bwMode="auto">
                <a:xfrm>
                  <a:off x="393" y="2750"/>
                  <a:ext cx="1469" cy="192"/>
                </a:xfrm>
                <a:prstGeom prst="rect">
                  <a:avLst/>
                </a:prstGeom>
                <a:noFill/>
                <a:ln w="12700" algn="ctr">
                  <a:noFill/>
                  <a:miter lim="800000"/>
                  <a:headEnd/>
                  <a:tailEnd/>
                </a:ln>
                <a:effectLst/>
              </p:spPr>
              <p:txBody>
                <a:bodyPr lIns="90000" tIns="46800" rIns="90000" bIns="46800">
                  <a:spAutoFit/>
                </a:bodyPr>
                <a:lstStyle/>
                <a:p>
                  <a:pPr latinLnBrk="0"/>
                  <a:r>
                    <a:rPr kumimoji="0" lang="en-US" altLang="ko-KR" sz="1400">
                      <a:solidFill>
                        <a:schemeClr val="tx2"/>
                      </a:solidFill>
                      <a:latin typeface="Arial Narrow" pitchFamily="34" charset="0"/>
                      <a:ea typeface="HY그래픽M" pitchFamily="18" charset="-127"/>
                      <a:cs typeface="Arial" pitchFamily="34" charset="0"/>
                    </a:rPr>
                    <a:t>Value added service revenue</a:t>
                  </a:r>
                </a:p>
              </p:txBody>
            </p:sp>
            <p:pic>
              <p:nvPicPr>
                <p:cNvPr id="795774" name="Picture 126" descr="2008-0324-6"/>
                <p:cNvPicPr>
                  <a:picLocks noChangeAspect="1" noChangeArrowheads="1"/>
                </p:cNvPicPr>
                <p:nvPr/>
              </p:nvPicPr>
              <p:blipFill>
                <a:blip r:embed="rId7" cstate="print"/>
                <a:srcRect l="2997" r="14908" b="10785"/>
                <a:stretch>
                  <a:fillRect/>
                </a:stretch>
              </p:blipFill>
              <p:spPr bwMode="auto">
                <a:xfrm>
                  <a:off x="411" y="2936"/>
                  <a:ext cx="400" cy="182"/>
                </a:xfrm>
                <a:prstGeom prst="rect">
                  <a:avLst/>
                </a:prstGeom>
                <a:noFill/>
                <a:ln w="9525" algn="ctr">
                  <a:noFill/>
                  <a:miter lim="800000"/>
                  <a:headEnd/>
                  <a:tailEnd/>
                </a:ln>
                <a:effectLst>
                  <a:outerShdw dist="53882" dir="2700000" algn="ctr" rotWithShape="0">
                    <a:srgbClr val="006600">
                      <a:alpha val="25999"/>
                    </a:srgbClr>
                  </a:outerShdw>
                </a:effectLst>
              </p:spPr>
            </p:pic>
            <p:sp>
              <p:nvSpPr>
                <p:cNvPr id="795777" name="Text Box 129"/>
                <p:cNvSpPr txBox="1">
                  <a:spLocks noChangeArrowheads="1"/>
                </p:cNvSpPr>
                <p:nvPr/>
              </p:nvSpPr>
              <p:spPr bwMode="auto">
                <a:xfrm>
                  <a:off x="864" y="2936"/>
                  <a:ext cx="511" cy="202"/>
                </a:xfrm>
                <a:prstGeom prst="rect">
                  <a:avLst/>
                </a:prstGeom>
                <a:noFill/>
                <a:ln w="12700" algn="ctr">
                  <a:noFill/>
                  <a:miter lim="800000"/>
                  <a:headEnd/>
                  <a:tailEnd/>
                </a:ln>
                <a:effectLst/>
              </p:spPr>
              <p:txBody>
                <a:bodyPr wrap="none" lIns="90000" tIns="46800" rIns="90000" bIns="46800">
                  <a:spAutoFit/>
                </a:bodyPr>
                <a:lstStyle/>
                <a:p>
                  <a:pPr latinLnBrk="0"/>
                  <a:r>
                    <a:rPr kumimoji="0" lang="en-US" altLang="ko-KR" sz="1500">
                      <a:solidFill>
                        <a:srgbClr val="006600"/>
                      </a:solidFill>
                      <a:latin typeface="Arial Narrow" pitchFamily="34" charset="0"/>
                      <a:ea typeface="HY그래픽M" pitchFamily="18" charset="-127"/>
                      <a:cs typeface="Arial" pitchFamily="34" charset="0"/>
                    </a:rPr>
                    <a:t>~20-25%</a:t>
                  </a:r>
                </a:p>
              </p:txBody>
            </p:sp>
          </p:grpSp>
          <p:grpSp>
            <p:nvGrpSpPr>
              <p:cNvPr id="795787" name="Group 139"/>
              <p:cNvGrpSpPr>
                <a:grpSpLocks/>
              </p:cNvGrpSpPr>
              <p:nvPr/>
            </p:nvGrpSpPr>
            <p:grpSpPr bwMode="auto">
              <a:xfrm>
                <a:off x="393" y="3359"/>
                <a:ext cx="2337" cy="389"/>
                <a:chOff x="393" y="3339"/>
                <a:chExt cx="2337" cy="389"/>
              </a:xfrm>
            </p:grpSpPr>
            <p:pic>
              <p:nvPicPr>
                <p:cNvPr id="795757" name="Picture 109" descr="2008-0324-7"/>
                <p:cNvPicPr>
                  <a:picLocks noChangeAspect="1" noChangeArrowheads="1"/>
                </p:cNvPicPr>
                <p:nvPr/>
              </p:nvPicPr>
              <p:blipFill>
                <a:blip r:embed="rId8" cstate="print"/>
                <a:srcRect l="3093" r="67654" b="6013"/>
                <a:stretch>
                  <a:fillRect/>
                </a:stretch>
              </p:blipFill>
              <p:spPr bwMode="auto">
                <a:xfrm>
                  <a:off x="411" y="3521"/>
                  <a:ext cx="1723" cy="196"/>
                </a:xfrm>
                <a:prstGeom prst="rect">
                  <a:avLst/>
                </a:prstGeom>
                <a:noFill/>
                <a:effectLst>
                  <a:outerShdw dist="53882" dir="2700000" algn="ctr" rotWithShape="0">
                    <a:srgbClr val="CC6600">
                      <a:alpha val="25999"/>
                    </a:srgbClr>
                  </a:outerShdw>
                </a:effectLst>
              </p:spPr>
            </p:pic>
            <p:sp>
              <p:nvSpPr>
                <p:cNvPr id="795768" name="Text Box 120"/>
                <p:cNvSpPr txBox="1">
                  <a:spLocks noChangeArrowheads="1"/>
                </p:cNvSpPr>
                <p:nvPr/>
              </p:nvSpPr>
              <p:spPr bwMode="auto">
                <a:xfrm>
                  <a:off x="393" y="3339"/>
                  <a:ext cx="603" cy="192"/>
                </a:xfrm>
                <a:prstGeom prst="rect">
                  <a:avLst/>
                </a:prstGeom>
                <a:noFill/>
                <a:ln w="12700" algn="ctr">
                  <a:noFill/>
                  <a:miter lim="800000"/>
                  <a:headEnd/>
                  <a:tailEnd/>
                </a:ln>
                <a:effectLst/>
              </p:spPr>
              <p:txBody>
                <a:bodyPr lIns="90000" tIns="46800" rIns="90000" bIns="46800">
                  <a:spAutoFit/>
                </a:bodyPr>
                <a:lstStyle/>
                <a:p>
                  <a:pPr latinLnBrk="0"/>
                  <a:r>
                    <a:rPr kumimoji="0" lang="en-US" altLang="ko-KR" sz="1400">
                      <a:solidFill>
                        <a:schemeClr val="tx2"/>
                      </a:solidFill>
                      <a:latin typeface="Arial Narrow" pitchFamily="34" charset="0"/>
                      <a:ea typeface="HY그래픽M" pitchFamily="18" charset="-127"/>
                      <a:cs typeface="Arial" pitchFamily="34" charset="0"/>
                    </a:rPr>
                    <a:t>Total sum</a:t>
                  </a:r>
                </a:p>
              </p:txBody>
            </p:sp>
            <p:sp>
              <p:nvSpPr>
                <p:cNvPr id="795778" name="Text Box 130"/>
                <p:cNvSpPr txBox="1">
                  <a:spLocks noChangeArrowheads="1"/>
                </p:cNvSpPr>
                <p:nvPr/>
              </p:nvSpPr>
              <p:spPr bwMode="auto">
                <a:xfrm>
                  <a:off x="2134" y="3526"/>
                  <a:ext cx="596" cy="202"/>
                </a:xfrm>
                <a:prstGeom prst="rect">
                  <a:avLst/>
                </a:prstGeom>
                <a:noFill/>
                <a:ln w="12700" algn="ctr">
                  <a:noFill/>
                  <a:miter lim="800000"/>
                  <a:headEnd/>
                  <a:tailEnd/>
                </a:ln>
                <a:effectLst/>
              </p:spPr>
              <p:txBody>
                <a:bodyPr wrap="none" lIns="90000" tIns="46800" rIns="90000" bIns="46800">
                  <a:spAutoFit/>
                </a:bodyPr>
                <a:lstStyle/>
                <a:p>
                  <a:pPr latinLnBrk="0"/>
                  <a:r>
                    <a:rPr kumimoji="0" lang="en-US" altLang="ko-KR" sz="1500">
                      <a:solidFill>
                        <a:srgbClr val="FF6600"/>
                      </a:solidFill>
                      <a:latin typeface="Arial Narrow" pitchFamily="34" charset="0"/>
                      <a:ea typeface="HY그래픽M" pitchFamily="18" charset="-127"/>
                      <a:cs typeface="Arial" pitchFamily="34" charset="0"/>
                    </a:rPr>
                    <a:t>USD200 M</a:t>
                  </a:r>
                </a:p>
              </p:txBody>
            </p:sp>
          </p:grpSp>
          <p:sp>
            <p:nvSpPr>
              <p:cNvPr id="795779" name="Line 131"/>
              <p:cNvSpPr>
                <a:spLocks noChangeShapeType="1"/>
              </p:cNvSpPr>
              <p:nvPr/>
            </p:nvSpPr>
            <p:spPr bwMode="auto">
              <a:xfrm>
                <a:off x="406" y="1570"/>
                <a:ext cx="0" cy="2268"/>
              </a:xfrm>
              <a:prstGeom prst="line">
                <a:avLst/>
              </a:prstGeom>
              <a:noFill/>
              <a:ln w="9525">
                <a:solidFill>
                  <a:srgbClr val="C0C0C0"/>
                </a:solidFill>
                <a:round/>
                <a:headEnd/>
                <a:tailEnd/>
              </a:ln>
              <a:effectLst/>
            </p:spPr>
            <p:txBody>
              <a:bodyPr/>
              <a:lstStyle/>
              <a:p>
                <a:endParaRPr lang="en-US"/>
              </a:p>
            </p:txBody>
          </p:sp>
          <p:sp>
            <p:nvSpPr>
              <p:cNvPr id="795781" name="Line 133"/>
              <p:cNvSpPr>
                <a:spLocks noChangeShapeType="1"/>
              </p:cNvSpPr>
              <p:nvPr/>
            </p:nvSpPr>
            <p:spPr bwMode="auto">
              <a:xfrm>
                <a:off x="405" y="3294"/>
                <a:ext cx="2203" cy="0"/>
              </a:xfrm>
              <a:prstGeom prst="line">
                <a:avLst/>
              </a:prstGeom>
              <a:noFill/>
              <a:ln w="9525">
                <a:solidFill>
                  <a:srgbClr val="C0C0C0"/>
                </a:solidFill>
                <a:prstDash val="dash"/>
                <a:round/>
                <a:headEnd/>
                <a:tailEnd/>
              </a:ln>
              <a:effectLst/>
            </p:spPr>
            <p:txBody>
              <a:bodyPr/>
              <a:lstStyle/>
              <a:p>
                <a:endParaRPr lang="en-US"/>
              </a:p>
            </p:txBody>
          </p:sp>
          <p:sp>
            <p:nvSpPr>
              <p:cNvPr id="795782" name="Line 134"/>
              <p:cNvSpPr>
                <a:spLocks noChangeShapeType="1"/>
              </p:cNvSpPr>
              <p:nvPr/>
            </p:nvSpPr>
            <p:spPr bwMode="auto">
              <a:xfrm>
                <a:off x="405" y="2681"/>
                <a:ext cx="2203" cy="0"/>
              </a:xfrm>
              <a:prstGeom prst="line">
                <a:avLst/>
              </a:prstGeom>
              <a:noFill/>
              <a:ln w="9525">
                <a:solidFill>
                  <a:srgbClr val="C0C0C0"/>
                </a:solidFill>
                <a:prstDash val="dash"/>
                <a:round/>
                <a:headEnd/>
                <a:tailEnd/>
              </a:ln>
              <a:effectLst/>
            </p:spPr>
            <p:txBody>
              <a:bodyPr/>
              <a:lstStyle/>
              <a:p>
                <a:endParaRPr lang="en-US"/>
              </a:p>
            </p:txBody>
          </p:sp>
          <p:sp>
            <p:nvSpPr>
              <p:cNvPr id="795783" name="Line 135"/>
              <p:cNvSpPr>
                <a:spLocks noChangeShapeType="1"/>
              </p:cNvSpPr>
              <p:nvPr/>
            </p:nvSpPr>
            <p:spPr bwMode="auto">
              <a:xfrm>
                <a:off x="405" y="2088"/>
                <a:ext cx="2203" cy="0"/>
              </a:xfrm>
              <a:prstGeom prst="line">
                <a:avLst/>
              </a:prstGeom>
              <a:noFill/>
              <a:ln w="9525">
                <a:solidFill>
                  <a:srgbClr val="C0C0C0"/>
                </a:solidFill>
                <a:prstDash val="dash"/>
                <a:round/>
                <a:headEnd/>
                <a:tailEnd/>
              </a:ln>
              <a:effectLst/>
            </p:spPr>
            <p:txBody>
              <a:bodyPr/>
              <a:lstStyle/>
              <a:p>
                <a:endParaRPr lang="en-US"/>
              </a:p>
            </p:txBody>
          </p:sp>
        </p:grpSp>
      </p:grpSp>
      <p:grpSp>
        <p:nvGrpSpPr>
          <p:cNvPr id="795820" name="Group 172"/>
          <p:cNvGrpSpPr>
            <a:grpSpLocks/>
          </p:cNvGrpSpPr>
          <p:nvPr/>
        </p:nvGrpSpPr>
        <p:grpSpPr bwMode="auto">
          <a:xfrm>
            <a:off x="250825" y="836613"/>
            <a:ext cx="4351338" cy="5805487"/>
            <a:chOff x="158" y="527"/>
            <a:chExt cx="2741" cy="3657"/>
          </a:xfrm>
        </p:grpSpPr>
        <p:pic>
          <p:nvPicPr>
            <p:cNvPr id="795736" name="Picture 88" descr="2008-0324-78"/>
            <p:cNvPicPr>
              <a:picLocks noChangeAspect="1" noChangeArrowheads="1"/>
            </p:cNvPicPr>
            <p:nvPr/>
          </p:nvPicPr>
          <p:blipFill>
            <a:blip r:embed="rId5" cstate="print"/>
            <a:srcRect l="50237"/>
            <a:stretch>
              <a:fillRect/>
            </a:stretch>
          </p:blipFill>
          <p:spPr bwMode="auto">
            <a:xfrm>
              <a:off x="158" y="527"/>
              <a:ext cx="2741" cy="1320"/>
            </a:xfrm>
            <a:prstGeom prst="rect">
              <a:avLst/>
            </a:prstGeom>
            <a:noFill/>
          </p:spPr>
        </p:pic>
        <p:pic>
          <p:nvPicPr>
            <p:cNvPr id="795655" name="Picture 7" descr="2008-0324-5"/>
            <p:cNvPicPr>
              <a:picLocks noChangeAspect="1" noChangeArrowheads="1"/>
            </p:cNvPicPr>
            <p:nvPr/>
          </p:nvPicPr>
          <p:blipFill>
            <a:blip r:embed="rId6" cstate="print"/>
            <a:srcRect b="7640"/>
            <a:stretch>
              <a:fillRect/>
            </a:stretch>
          </p:blipFill>
          <p:spPr bwMode="auto">
            <a:xfrm>
              <a:off x="218" y="939"/>
              <a:ext cx="2586" cy="3245"/>
            </a:xfrm>
            <a:prstGeom prst="rect">
              <a:avLst/>
            </a:prstGeom>
            <a:noFill/>
          </p:spPr>
        </p:pic>
        <p:sp>
          <p:nvSpPr>
            <p:cNvPr id="795666" name="Text Box 18"/>
            <p:cNvSpPr txBox="1">
              <a:spLocks noChangeArrowheads="1"/>
            </p:cNvSpPr>
            <p:nvPr/>
          </p:nvSpPr>
          <p:spPr bwMode="auto">
            <a:xfrm>
              <a:off x="761" y="1037"/>
              <a:ext cx="1461" cy="231"/>
            </a:xfrm>
            <a:prstGeom prst="rect">
              <a:avLst/>
            </a:prstGeom>
            <a:noFill/>
            <a:ln w="9525">
              <a:noFill/>
              <a:miter lim="800000"/>
              <a:headEnd/>
              <a:tailEnd/>
            </a:ln>
            <a:effectLst/>
          </p:spPr>
          <p:txBody>
            <a:bodyPr wrap="none">
              <a:spAutoFit/>
            </a:bodyPr>
            <a:lstStyle/>
            <a:p>
              <a:pPr algn="ctr" eaLnBrk="0" fontAlgn="t" latinLnBrk="0" hangingPunct="0"/>
              <a:r>
                <a:rPr lang="ko-KR" altLang="ko-KR">
                  <a:solidFill>
                    <a:srgbClr val="000099"/>
                  </a:solidFill>
                  <a:latin typeface="Arial Narrow" pitchFamily="34" charset="0"/>
                  <a:ea typeface="산돌고딕B" pitchFamily="18" charset="-127"/>
                </a:rPr>
                <a:t>Intention to  use K-bank</a:t>
              </a:r>
            </a:p>
          </p:txBody>
        </p:sp>
        <p:sp>
          <p:nvSpPr>
            <p:cNvPr id="795732" name="Text Box 84"/>
            <p:cNvSpPr txBox="1">
              <a:spLocks noChangeArrowheads="1"/>
            </p:cNvSpPr>
            <p:nvPr/>
          </p:nvSpPr>
          <p:spPr bwMode="auto">
            <a:xfrm>
              <a:off x="249" y="3828"/>
              <a:ext cx="2284" cy="154"/>
            </a:xfrm>
            <a:prstGeom prst="rect">
              <a:avLst/>
            </a:prstGeom>
            <a:noFill/>
            <a:ln w="9525">
              <a:noFill/>
              <a:miter lim="800000"/>
              <a:headEnd/>
              <a:tailEnd/>
            </a:ln>
            <a:effectLst/>
          </p:spPr>
          <p:txBody>
            <a:bodyPr>
              <a:spAutoFit/>
            </a:bodyPr>
            <a:lstStyle/>
            <a:p>
              <a:pPr>
                <a:spcBef>
                  <a:spcPct val="50000"/>
                </a:spcBef>
              </a:pPr>
              <a:r>
                <a:rPr kumimoji="0" lang="en-US" altLang="ko-KR" sz="1000">
                  <a:latin typeface="Arial Narrow" pitchFamily="34" charset="0"/>
                  <a:ea typeface="HY견고딕" pitchFamily="18" charset="-127"/>
                  <a:cs typeface="Arial" pitchFamily="34" charset="0"/>
                  <a:sym typeface="Wingdings 2" pitchFamily="18" charset="2"/>
                </a:rPr>
                <a:t> </a:t>
              </a:r>
              <a:r>
                <a:rPr kumimoji="0" lang="en-US" altLang="ko-KR" sz="1000">
                  <a:latin typeface="Arial Narrow" pitchFamily="34" charset="0"/>
                  <a:ea typeface="HY견고딕" pitchFamily="18" charset="-127"/>
                  <a:cs typeface="Arial" pitchFamily="34" charset="0"/>
                </a:rPr>
                <a:t>Source: Korean MNO s collaborated market research, 2004.4 N=660   </a:t>
              </a:r>
            </a:p>
          </p:txBody>
        </p:sp>
        <p:sp>
          <p:nvSpPr>
            <p:cNvPr id="795738" name="Rectangle 90"/>
            <p:cNvSpPr>
              <a:spLocks noChangeArrowheads="1"/>
            </p:cNvSpPr>
            <p:nvPr/>
          </p:nvSpPr>
          <p:spPr bwMode="auto">
            <a:xfrm>
              <a:off x="540" y="668"/>
              <a:ext cx="1950" cy="272"/>
            </a:xfrm>
            <a:prstGeom prst="rect">
              <a:avLst/>
            </a:prstGeom>
            <a:noFill/>
            <a:ln w="9525">
              <a:noFill/>
              <a:miter lim="800000"/>
              <a:headEnd/>
              <a:tailEnd/>
            </a:ln>
            <a:effectLst/>
          </p:spPr>
          <p:txBody>
            <a:bodyPr wrap="none" anchor="ctr"/>
            <a:lstStyle/>
            <a:p>
              <a:pPr algn="ctr"/>
              <a:r>
                <a:rPr lang="en-US" altLang="en-US" sz="2200">
                  <a:solidFill>
                    <a:schemeClr val="bg1"/>
                  </a:solidFill>
                  <a:latin typeface="Arial Narrow" pitchFamily="34" charset="0"/>
                </a:rPr>
                <a:t>Customer</a:t>
              </a:r>
              <a:r>
                <a:rPr lang="en-US" altLang="ko-KR" sz="2200">
                  <a:solidFill>
                    <a:schemeClr val="bg1"/>
                  </a:solidFill>
                  <a:latin typeface="Arial Narrow" pitchFamily="34" charset="0"/>
                </a:rPr>
                <a:t> </a:t>
              </a:r>
              <a:r>
                <a:rPr lang="en-US" altLang="en-US" sz="2200">
                  <a:solidFill>
                    <a:schemeClr val="bg1"/>
                  </a:solidFill>
                  <a:latin typeface="Arial Narrow" pitchFamily="34" charset="0"/>
                </a:rPr>
                <a:t>Value</a:t>
              </a:r>
              <a:r>
                <a:rPr lang="en-US" altLang="ko-KR" sz="2200">
                  <a:solidFill>
                    <a:schemeClr val="bg1"/>
                  </a:solidFill>
                  <a:latin typeface="Arial Narrow" pitchFamily="34" charset="0"/>
                </a:rPr>
                <a:t> </a:t>
              </a:r>
              <a:r>
                <a:rPr lang="en-US" altLang="en-US" sz="2200">
                  <a:solidFill>
                    <a:schemeClr val="bg1"/>
                  </a:solidFill>
                  <a:latin typeface="Arial Narrow" pitchFamily="34" charset="0"/>
                </a:rPr>
                <a:t>Creation</a:t>
              </a:r>
              <a:endParaRPr lang="en-US" altLang="ko-KR" sz="2200">
                <a:solidFill>
                  <a:schemeClr val="bg1"/>
                </a:solidFill>
                <a:latin typeface="Arial Narrow" pitchFamily="34" charset="0"/>
              </a:endParaRPr>
            </a:p>
          </p:txBody>
        </p:sp>
        <p:grpSp>
          <p:nvGrpSpPr>
            <p:cNvPr id="795813" name="Group 165"/>
            <p:cNvGrpSpPr>
              <a:grpSpLocks/>
            </p:cNvGrpSpPr>
            <p:nvPr/>
          </p:nvGrpSpPr>
          <p:grpSpPr bwMode="auto">
            <a:xfrm>
              <a:off x="359" y="1419"/>
              <a:ext cx="2222" cy="2299"/>
              <a:chOff x="3107" y="1555"/>
              <a:chExt cx="2222" cy="2299"/>
            </a:xfrm>
          </p:grpSpPr>
          <p:sp>
            <p:nvSpPr>
              <p:cNvPr id="795795" name="AutoShape 147"/>
              <p:cNvSpPr>
                <a:spLocks noChangeArrowheads="1"/>
              </p:cNvSpPr>
              <p:nvPr/>
            </p:nvSpPr>
            <p:spPr bwMode="auto">
              <a:xfrm>
                <a:off x="3152" y="1661"/>
                <a:ext cx="2177" cy="635"/>
              </a:xfrm>
              <a:prstGeom prst="roundRect">
                <a:avLst>
                  <a:gd name="adj" fmla="val 9505"/>
                </a:avLst>
              </a:prstGeom>
              <a:solidFill>
                <a:schemeClr val="bg1">
                  <a:alpha val="49001"/>
                </a:schemeClr>
              </a:solidFill>
              <a:ln w="9525">
                <a:noFill/>
                <a:round/>
                <a:headEnd/>
                <a:tailEnd/>
              </a:ln>
              <a:effectLst/>
            </p:spPr>
            <p:txBody>
              <a:bodyPr wrap="none" anchor="ctr"/>
              <a:lstStyle/>
              <a:p>
                <a:endParaRPr lang="en-US"/>
              </a:p>
            </p:txBody>
          </p:sp>
          <p:pic>
            <p:nvPicPr>
              <p:cNvPr id="795763" name="Picture 115" descr="2008-0324-81"/>
              <p:cNvPicPr>
                <a:picLocks noChangeAspect="1" noChangeArrowheads="1"/>
              </p:cNvPicPr>
              <p:nvPr/>
            </p:nvPicPr>
            <p:blipFill>
              <a:blip r:embed="rId9" cstate="print"/>
              <a:srcRect l="8377" r="16310"/>
              <a:stretch>
                <a:fillRect/>
              </a:stretch>
            </p:blipFill>
            <p:spPr bwMode="auto">
              <a:xfrm>
                <a:off x="3197" y="2009"/>
                <a:ext cx="861" cy="212"/>
              </a:xfrm>
              <a:prstGeom prst="rect">
                <a:avLst/>
              </a:prstGeom>
              <a:noFill/>
              <a:effectLst>
                <a:outerShdw dist="35921" dir="2700000" algn="ctr" rotWithShape="0">
                  <a:srgbClr val="0099CC">
                    <a:alpha val="33000"/>
                  </a:srgbClr>
                </a:outerShdw>
              </a:effectLst>
            </p:spPr>
          </p:pic>
          <p:sp>
            <p:nvSpPr>
              <p:cNvPr id="795789" name="AutoShape 141"/>
              <p:cNvSpPr>
                <a:spLocks noChangeArrowheads="1"/>
              </p:cNvSpPr>
              <p:nvPr/>
            </p:nvSpPr>
            <p:spPr bwMode="auto">
              <a:xfrm>
                <a:off x="3198" y="1570"/>
                <a:ext cx="1224" cy="211"/>
              </a:xfrm>
              <a:prstGeom prst="roundRect">
                <a:avLst>
                  <a:gd name="adj" fmla="val 50000"/>
                </a:avLst>
              </a:prstGeom>
              <a:gradFill rotWithShape="1">
                <a:gsLst>
                  <a:gs pos="0">
                    <a:srgbClr val="D9DF87"/>
                  </a:gs>
                  <a:gs pos="100000">
                    <a:srgbClr val="D9DF87">
                      <a:gamma/>
                      <a:tint val="0"/>
                      <a:invGamma/>
                    </a:srgbClr>
                  </a:gs>
                </a:gsLst>
                <a:lin ang="0" scaled="1"/>
              </a:gradFill>
              <a:ln w="28575" algn="ctr">
                <a:solidFill>
                  <a:schemeClr val="bg1"/>
                </a:solidFill>
                <a:round/>
                <a:headEnd/>
                <a:tailEnd/>
              </a:ln>
              <a:effectLst>
                <a:prstShdw prst="shdw17" dist="17961" dir="2700000">
                  <a:schemeClr val="bg1">
                    <a:gamma/>
                    <a:shade val="60000"/>
                    <a:invGamma/>
                  </a:schemeClr>
                </a:prstShdw>
              </a:effectLst>
            </p:spPr>
            <p:txBody>
              <a:bodyPr wrap="none" lIns="0" rIns="0" anchor="ctr"/>
              <a:lstStyle/>
              <a:p>
                <a:endParaRPr lang="en-US"/>
              </a:p>
            </p:txBody>
          </p:sp>
          <p:sp>
            <p:nvSpPr>
              <p:cNvPr id="795791" name="Text Box 143"/>
              <p:cNvSpPr txBox="1">
                <a:spLocks noChangeArrowheads="1"/>
              </p:cNvSpPr>
              <p:nvPr/>
            </p:nvSpPr>
            <p:spPr bwMode="auto">
              <a:xfrm>
                <a:off x="3203" y="1555"/>
                <a:ext cx="1215" cy="212"/>
              </a:xfrm>
              <a:prstGeom prst="rect">
                <a:avLst/>
              </a:prstGeom>
              <a:noFill/>
              <a:ln w="9525">
                <a:noFill/>
                <a:miter lim="800000"/>
                <a:headEnd/>
                <a:tailEnd/>
              </a:ln>
              <a:effectLst/>
            </p:spPr>
            <p:txBody>
              <a:bodyPr>
                <a:spAutoFit/>
              </a:bodyPr>
              <a:lstStyle/>
              <a:p>
                <a:pPr algn="ctr">
                  <a:spcBef>
                    <a:spcPct val="50000"/>
                  </a:spcBef>
                </a:pPr>
                <a:r>
                  <a:rPr lang="en-US" altLang="ko-KR" sz="1600">
                    <a:latin typeface="Arial Narrow" pitchFamily="34" charset="0"/>
                  </a:rPr>
                  <a:t>Before using K-bank</a:t>
                </a:r>
              </a:p>
            </p:txBody>
          </p:sp>
          <p:sp>
            <p:nvSpPr>
              <p:cNvPr id="795804" name="Text Box 156"/>
              <p:cNvSpPr txBox="1">
                <a:spLocks noChangeArrowheads="1"/>
              </p:cNvSpPr>
              <p:nvPr/>
            </p:nvSpPr>
            <p:spPr bwMode="auto">
              <a:xfrm>
                <a:off x="3157" y="1832"/>
                <a:ext cx="1381" cy="192"/>
              </a:xfrm>
              <a:prstGeom prst="rect">
                <a:avLst/>
              </a:prstGeom>
              <a:noFill/>
              <a:ln w="15875">
                <a:noFill/>
                <a:miter lim="800000"/>
                <a:headEnd/>
                <a:tailEnd/>
              </a:ln>
              <a:effectLst/>
            </p:spPr>
            <p:txBody>
              <a:bodyPr>
                <a:spAutoFit/>
              </a:bodyPr>
              <a:lstStyle/>
              <a:p>
                <a:pPr eaLnBrk="0" latinLnBrk="0" hangingPunct="0"/>
                <a:r>
                  <a:rPr lang="en-US" altLang="ko-KR" sz="1400">
                    <a:latin typeface="Arial Narrow" pitchFamily="34" charset="0"/>
                    <a:ea typeface="Dotum" pitchFamily="34" charset="-127"/>
                  </a:rPr>
                  <a:t>Intention to  use</a:t>
                </a:r>
              </a:p>
            </p:txBody>
          </p:sp>
          <p:pic>
            <p:nvPicPr>
              <p:cNvPr id="795805" name="Picture 157" descr="13_8"/>
              <p:cNvPicPr>
                <a:picLocks noChangeAspect="1" noChangeArrowheads="1"/>
              </p:cNvPicPr>
              <p:nvPr/>
            </p:nvPicPr>
            <p:blipFill>
              <a:blip r:embed="rId10" cstate="print">
                <a:grayscl/>
              </a:blip>
              <a:srcRect/>
              <a:stretch>
                <a:fillRect/>
              </a:stretch>
            </p:blipFill>
            <p:spPr bwMode="auto">
              <a:xfrm>
                <a:off x="3969" y="2305"/>
                <a:ext cx="544" cy="288"/>
              </a:xfrm>
              <a:prstGeom prst="rect">
                <a:avLst/>
              </a:prstGeom>
              <a:noFill/>
            </p:spPr>
          </p:pic>
          <p:sp>
            <p:nvSpPr>
              <p:cNvPr id="795807" name="AutoShape 159"/>
              <p:cNvSpPr>
                <a:spLocks noChangeArrowheads="1"/>
              </p:cNvSpPr>
              <p:nvPr/>
            </p:nvSpPr>
            <p:spPr bwMode="auto">
              <a:xfrm>
                <a:off x="3152" y="2750"/>
                <a:ext cx="2177" cy="1088"/>
              </a:xfrm>
              <a:prstGeom prst="roundRect">
                <a:avLst>
                  <a:gd name="adj" fmla="val 8565"/>
                </a:avLst>
              </a:prstGeom>
              <a:solidFill>
                <a:schemeClr val="bg1">
                  <a:alpha val="49001"/>
                </a:schemeClr>
              </a:solidFill>
              <a:ln w="9525">
                <a:noFill/>
                <a:round/>
                <a:headEnd/>
                <a:tailEnd/>
              </a:ln>
              <a:effectLst/>
            </p:spPr>
            <p:txBody>
              <a:bodyPr wrap="none" anchor="ctr"/>
              <a:lstStyle/>
              <a:p>
                <a:endParaRPr lang="en-US"/>
              </a:p>
            </p:txBody>
          </p:sp>
          <p:pic>
            <p:nvPicPr>
              <p:cNvPr id="795764" name="Picture 116" descr="2008-0324-79"/>
              <p:cNvPicPr>
                <a:picLocks noChangeAspect="1" noChangeArrowheads="1"/>
              </p:cNvPicPr>
              <p:nvPr/>
            </p:nvPicPr>
            <p:blipFill>
              <a:blip r:embed="rId11" cstate="print"/>
              <a:srcRect l="7933" r="10037"/>
              <a:stretch>
                <a:fillRect/>
              </a:stretch>
            </p:blipFill>
            <p:spPr bwMode="auto">
              <a:xfrm>
                <a:off x="3197" y="3107"/>
                <a:ext cx="1588" cy="212"/>
              </a:xfrm>
              <a:prstGeom prst="rect">
                <a:avLst/>
              </a:prstGeom>
              <a:noFill/>
              <a:effectLst>
                <a:outerShdw dist="35921" dir="2700000" algn="ctr" rotWithShape="0">
                  <a:srgbClr val="CC0000">
                    <a:alpha val="34000"/>
                  </a:srgbClr>
                </a:outerShdw>
              </a:effectLst>
            </p:spPr>
          </p:pic>
          <p:sp>
            <p:nvSpPr>
              <p:cNvPr id="795790" name="AutoShape 142"/>
              <p:cNvSpPr>
                <a:spLocks noChangeArrowheads="1"/>
              </p:cNvSpPr>
              <p:nvPr/>
            </p:nvSpPr>
            <p:spPr bwMode="auto">
              <a:xfrm>
                <a:off x="3198" y="2660"/>
                <a:ext cx="1224" cy="211"/>
              </a:xfrm>
              <a:prstGeom prst="roundRect">
                <a:avLst>
                  <a:gd name="adj" fmla="val 50000"/>
                </a:avLst>
              </a:prstGeom>
              <a:gradFill rotWithShape="1">
                <a:gsLst>
                  <a:gs pos="0">
                    <a:srgbClr val="FFCC66"/>
                  </a:gs>
                  <a:gs pos="100000">
                    <a:srgbClr val="FFCC66">
                      <a:gamma/>
                      <a:tint val="0"/>
                      <a:invGamma/>
                    </a:srgbClr>
                  </a:gs>
                </a:gsLst>
                <a:lin ang="0" scaled="1"/>
              </a:gradFill>
              <a:ln w="28575" algn="ctr">
                <a:solidFill>
                  <a:schemeClr val="bg1"/>
                </a:solidFill>
                <a:round/>
                <a:headEnd/>
                <a:tailEnd/>
              </a:ln>
              <a:effectLst>
                <a:prstShdw prst="shdw17" dist="17961" dir="2700000">
                  <a:schemeClr val="bg1">
                    <a:gamma/>
                    <a:shade val="60000"/>
                    <a:invGamma/>
                  </a:schemeClr>
                </a:prstShdw>
              </a:effectLst>
            </p:spPr>
            <p:txBody>
              <a:bodyPr wrap="none" lIns="0" rIns="0" anchor="ctr"/>
              <a:lstStyle/>
              <a:p>
                <a:endParaRPr lang="en-US"/>
              </a:p>
            </p:txBody>
          </p:sp>
          <p:sp>
            <p:nvSpPr>
              <p:cNvPr id="795792" name="Text Box 144"/>
              <p:cNvSpPr txBox="1">
                <a:spLocks noChangeArrowheads="1"/>
              </p:cNvSpPr>
              <p:nvPr/>
            </p:nvSpPr>
            <p:spPr bwMode="auto">
              <a:xfrm>
                <a:off x="3203" y="2661"/>
                <a:ext cx="1214" cy="212"/>
              </a:xfrm>
              <a:prstGeom prst="rect">
                <a:avLst/>
              </a:prstGeom>
              <a:noFill/>
              <a:ln w="9525">
                <a:noFill/>
                <a:miter lim="800000"/>
                <a:headEnd/>
                <a:tailEnd/>
              </a:ln>
              <a:effectLst/>
            </p:spPr>
            <p:txBody>
              <a:bodyPr>
                <a:spAutoFit/>
              </a:bodyPr>
              <a:lstStyle/>
              <a:p>
                <a:pPr algn="ctr">
                  <a:spcBef>
                    <a:spcPct val="50000"/>
                  </a:spcBef>
                </a:pPr>
                <a:r>
                  <a:rPr lang="en-US" altLang="ko-KR" sz="1600">
                    <a:latin typeface="Arial Narrow" pitchFamily="34" charset="0"/>
                  </a:rPr>
                  <a:t>After using K-bank</a:t>
                </a:r>
              </a:p>
            </p:txBody>
          </p:sp>
          <p:sp>
            <p:nvSpPr>
              <p:cNvPr id="795802" name="Text Box 154"/>
              <p:cNvSpPr txBox="1">
                <a:spLocks noChangeArrowheads="1"/>
              </p:cNvSpPr>
              <p:nvPr/>
            </p:nvSpPr>
            <p:spPr bwMode="auto">
              <a:xfrm>
                <a:off x="3157" y="2946"/>
                <a:ext cx="1496" cy="192"/>
              </a:xfrm>
              <a:prstGeom prst="rect">
                <a:avLst/>
              </a:prstGeom>
              <a:noFill/>
              <a:ln w="15875">
                <a:noFill/>
                <a:miter lim="800000"/>
                <a:headEnd/>
                <a:tailEnd/>
              </a:ln>
              <a:effectLst/>
            </p:spPr>
            <p:txBody>
              <a:bodyPr>
                <a:spAutoFit/>
              </a:bodyPr>
              <a:lstStyle/>
              <a:p>
                <a:pPr eaLnBrk="0" latinLnBrk="0" hangingPunct="0"/>
                <a:r>
                  <a:rPr lang="en-US" altLang="ko-KR" sz="1400">
                    <a:latin typeface="Arial Narrow" pitchFamily="34" charset="0"/>
                    <a:ea typeface="Dotum" pitchFamily="34" charset="-127"/>
                  </a:rPr>
                  <a:t>Intention for continuous usage</a:t>
                </a:r>
              </a:p>
            </p:txBody>
          </p:sp>
          <p:sp>
            <p:nvSpPr>
              <p:cNvPr id="795803" name="Text Box 155"/>
              <p:cNvSpPr txBox="1">
                <a:spLocks noChangeArrowheads="1"/>
              </p:cNvSpPr>
              <p:nvPr/>
            </p:nvSpPr>
            <p:spPr bwMode="auto">
              <a:xfrm>
                <a:off x="3157" y="3480"/>
                <a:ext cx="1678" cy="192"/>
              </a:xfrm>
              <a:prstGeom prst="rect">
                <a:avLst/>
              </a:prstGeom>
              <a:noFill/>
              <a:ln w="15875">
                <a:noFill/>
                <a:miter lim="800000"/>
                <a:headEnd/>
                <a:tailEnd/>
              </a:ln>
              <a:effectLst/>
            </p:spPr>
            <p:txBody>
              <a:bodyPr>
                <a:spAutoFit/>
              </a:bodyPr>
              <a:lstStyle/>
              <a:p>
                <a:pPr eaLnBrk="0" latinLnBrk="0" hangingPunct="0"/>
                <a:r>
                  <a:rPr lang="en-US" altLang="ko-KR" sz="1400">
                    <a:latin typeface="Arial Narrow" pitchFamily="34" charset="0"/>
                    <a:ea typeface="Dotum" pitchFamily="34" charset="-127"/>
                  </a:rPr>
                  <a:t>Intention to  recommend to others</a:t>
                </a:r>
              </a:p>
            </p:txBody>
          </p:sp>
          <p:pic>
            <p:nvPicPr>
              <p:cNvPr id="795801" name="Picture 153" descr="2008-0324-79"/>
              <p:cNvPicPr>
                <a:picLocks noChangeAspect="1" noChangeArrowheads="1"/>
              </p:cNvPicPr>
              <p:nvPr/>
            </p:nvPicPr>
            <p:blipFill>
              <a:blip r:embed="rId11" cstate="print"/>
              <a:srcRect l="7933" r="10037"/>
              <a:stretch>
                <a:fillRect/>
              </a:stretch>
            </p:blipFill>
            <p:spPr bwMode="auto">
              <a:xfrm>
                <a:off x="3197" y="3642"/>
                <a:ext cx="1361" cy="212"/>
              </a:xfrm>
              <a:prstGeom prst="rect">
                <a:avLst/>
              </a:prstGeom>
              <a:noFill/>
              <a:effectLst>
                <a:outerShdw dist="35921" dir="2700000" algn="ctr" rotWithShape="0">
                  <a:srgbClr val="CC0000">
                    <a:alpha val="34000"/>
                  </a:srgbClr>
                </a:outerShdw>
              </a:effectLst>
            </p:spPr>
          </p:pic>
          <p:sp>
            <p:nvSpPr>
              <p:cNvPr id="795808" name="Line 160"/>
              <p:cNvSpPr>
                <a:spLocks noChangeShapeType="1"/>
              </p:cNvSpPr>
              <p:nvPr/>
            </p:nvSpPr>
            <p:spPr bwMode="auto">
              <a:xfrm>
                <a:off x="3107" y="3430"/>
                <a:ext cx="2203" cy="0"/>
              </a:xfrm>
              <a:prstGeom prst="line">
                <a:avLst/>
              </a:prstGeom>
              <a:noFill/>
              <a:ln w="9525">
                <a:solidFill>
                  <a:srgbClr val="C0C0C0"/>
                </a:solidFill>
                <a:prstDash val="dash"/>
                <a:round/>
                <a:headEnd/>
                <a:tailEnd/>
              </a:ln>
              <a:effectLst/>
            </p:spPr>
            <p:txBody>
              <a:bodyPr/>
              <a:lstStyle/>
              <a:p>
                <a:endParaRPr lang="en-US"/>
              </a:p>
            </p:txBody>
          </p:sp>
          <p:sp>
            <p:nvSpPr>
              <p:cNvPr id="795809" name="Text Box 161"/>
              <p:cNvSpPr txBox="1">
                <a:spLocks noChangeArrowheads="1"/>
              </p:cNvSpPr>
              <p:nvPr/>
            </p:nvSpPr>
            <p:spPr bwMode="auto">
              <a:xfrm>
                <a:off x="4785" y="3113"/>
                <a:ext cx="452" cy="192"/>
              </a:xfrm>
              <a:prstGeom prst="rect">
                <a:avLst/>
              </a:prstGeom>
              <a:noFill/>
              <a:ln w="9525">
                <a:noFill/>
                <a:miter lim="800000"/>
                <a:headEnd/>
                <a:tailEnd/>
              </a:ln>
              <a:effectLst/>
            </p:spPr>
            <p:txBody>
              <a:bodyPr>
                <a:spAutoFit/>
              </a:bodyPr>
              <a:lstStyle/>
              <a:p>
                <a:pPr>
                  <a:spcBef>
                    <a:spcPct val="50000"/>
                  </a:spcBef>
                </a:pPr>
                <a:r>
                  <a:rPr lang="en-US" altLang="ko-KR" sz="1400">
                    <a:solidFill>
                      <a:srgbClr val="CC0000"/>
                    </a:solidFill>
                    <a:latin typeface="Arial Narrow" pitchFamily="34" charset="0"/>
                    <a:ea typeface="Dotum" pitchFamily="34" charset="-127"/>
                  </a:rPr>
                  <a:t>95.7%</a:t>
                </a:r>
              </a:p>
            </p:txBody>
          </p:sp>
          <p:sp>
            <p:nvSpPr>
              <p:cNvPr id="795810" name="Text Box 162"/>
              <p:cNvSpPr txBox="1">
                <a:spLocks noChangeArrowheads="1"/>
              </p:cNvSpPr>
              <p:nvPr/>
            </p:nvSpPr>
            <p:spPr bwMode="auto">
              <a:xfrm>
                <a:off x="4558" y="3647"/>
                <a:ext cx="450" cy="192"/>
              </a:xfrm>
              <a:prstGeom prst="rect">
                <a:avLst/>
              </a:prstGeom>
              <a:noFill/>
              <a:ln w="9525">
                <a:noFill/>
                <a:miter lim="800000"/>
                <a:headEnd/>
                <a:tailEnd/>
              </a:ln>
              <a:effectLst/>
            </p:spPr>
            <p:txBody>
              <a:bodyPr>
                <a:spAutoFit/>
              </a:bodyPr>
              <a:lstStyle/>
              <a:p>
                <a:pPr>
                  <a:spcBef>
                    <a:spcPct val="50000"/>
                  </a:spcBef>
                </a:pPr>
                <a:r>
                  <a:rPr lang="en-US" altLang="ko-KR" sz="1400">
                    <a:solidFill>
                      <a:srgbClr val="CC0000"/>
                    </a:solidFill>
                    <a:latin typeface="Arial Narrow" pitchFamily="34" charset="0"/>
                    <a:ea typeface="Dotum" pitchFamily="34" charset="-127"/>
                  </a:rPr>
                  <a:t>76.5%</a:t>
                </a:r>
              </a:p>
            </p:txBody>
          </p:sp>
          <p:sp>
            <p:nvSpPr>
              <p:cNvPr id="795811" name="Text Box 163"/>
              <p:cNvSpPr txBox="1">
                <a:spLocks noChangeArrowheads="1"/>
              </p:cNvSpPr>
              <p:nvPr/>
            </p:nvSpPr>
            <p:spPr bwMode="auto">
              <a:xfrm>
                <a:off x="4059" y="2019"/>
                <a:ext cx="448" cy="192"/>
              </a:xfrm>
              <a:prstGeom prst="rect">
                <a:avLst/>
              </a:prstGeom>
              <a:noFill/>
              <a:ln w="9525">
                <a:noFill/>
                <a:miter lim="800000"/>
                <a:headEnd/>
                <a:tailEnd/>
              </a:ln>
              <a:effectLst/>
            </p:spPr>
            <p:txBody>
              <a:bodyPr>
                <a:spAutoFit/>
              </a:bodyPr>
              <a:lstStyle/>
              <a:p>
                <a:pPr>
                  <a:spcBef>
                    <a:spcPct val="50000"/>
                  </a:spcBef>
                </a:pPr>
                <a:r>
                  <a:rPr lang="en-US" altLang="ko-KR" sz="1400">
                    <a:solidFill>
                      <a:srgbClr val="0000CC"/>
                    </a:solidFill>
                    <a:latin typeface="Arial Narrow" pitchFamily="34" charset="0"/>
                    <a:ea typeface="Dotum" pitchFamily="34" charset="-127"/>
                  </a:rPr>
                  <a:t>37%</a:t>
                </a:r>
              </a:p>
            </p:txBody>
          </p:sp>
        </p:gr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5996" name="Group 44"/>
          <p:cNvGrpSpPr>
            <a:grpSpLocks/>
          </p:cNvGrpSpPr>
          <p:nvPr/>
        </p:nvGrpSpPr>
        <p:grpSpPr bwMode="auto">
          <a:xfrm>
            <a:off x="34925" y="1196975"/>
            <a:ext cx="4537075" cy="2736850"/>
            <a:chOff x="22" y="754"/>
            <a:chExt cx="2858" cy="1724"/>
          </a:xfrm>
        </p:grpSpPr>
        <p:grpSp>
          <p:nvGrpSpPr>
            <p:cNvPr id="765992" name="Group 40"/>
            <p:cNvGrpSpPr>
              <a:grpSpLocks/>
            </p:cNvGrpSpPr>
            <p:nvPr/>
          </p:nvGrpSpPr>
          <p:grpSpPr bwMode="auto">
            <a:xfrm>
              <a:off x="22" y="754"/>
              <a:ext cx="2858" cy="1724"/>
              <a:chOff x="22" y="754"/>
              <a:chExt cx="2858" cy="1724"/>
            </a:xfrm>
          </p:grpSpPr>
          <p:pic>
            <p:nvPicPr>
              <p:cNvPr id="765985" name="Picture 33" descr="2008-0324-22"/>
              <p:cNvPicPr>
                <a:picLocks noChangeAspect="1" noChangeArrowheads="1"/>
              </p:cNvPicPr>
              <p:nvPr/>
            </p:nvPicPr>
            <p:blipFill>
              <a:blip r:embed="rId3" cstate="print"/>
              <a:srcRect t="17847" r="50381" b="42245"/>
              <a:stretch>
                <a:fillRect/>
              </a:stretch>
            </p:blipFill>
            <p:spPr bwMode="auto">
              <a:xfrm>
                <a:off x="22" y="754"/>
                <a:ext cx="2858" cy="1724"/>
              </a:xfrm>
              <a:prstGeom prst="rect">
                <a:avLst/>
              </a:prstGeom>
              <a:noFill/>
            </p:spPr>
          </p:pic>
          <p:sp>
            <p:nvSpPr>
              <p:cNvPr id="765961" name="Rectangle 9"/>
              <p:cNvSpPr>
                <a:spLocks noChangeArrowheads="1"/>
              </p:cNvSpPr>
              <p:nvPr/>
            </p:nvSpPr>
            <p:spPr bwMode="auto">
              <a:xfrm>
                <a:off x="401" y="951"/>
                <a:ext cx="2314" cy="217"/>
              </a:xfrm>
              <a:prstGeom prst="rect">
                <a:avLst/>
              </a:prstGeom>
              <a:noFill/>
              <a:ln w="9525" algn="ctr">
                <a:noFill/>
                <a:miter lim="800000"/>
                <a:headEnd/>
                <a:tailEnd/>
              </a:ln>
              <a:effectLst/>
            </p:spPr>
            <p:txBody>
              <a:bodyPr lIns="90000" tIns="154812" rIns="90000" bIns="46800"/>
              <a:lstStyle/>
              <a:p>
                <a:pPr algn="ctr" defTabSz="939800" eaLnBrk="0" fontAlgn="b" latinLnBrk="0" hangingPunct="0">
                  <a:lnSpc>
                    <a:spcPct val="50000"/>
                  </a:lnSpc>
                  <a:spcBef>
                    <a:spcPct val="30000"/>
                  </a:spcBef>
                </a:pPr>
                <a:r>
                  <a:rPr lang="en-US" altLang="ko-KR" sz="2200">
                    <a:solidFill>
                      <a:schemeClr val="bg1"/>
                    </a:solidFill>
                    <a:latin typeface="Arial Narrow" pitchFamily="34" charset="0"/>
                    <a:ea typeface="산돌고딕B" pitchFamily="18" charset="-127"/>
                  </a:rPr>
                  <a:t>Physically Isolated Regions</a:t>
                </a:r>
              </a:p>
            </p:txBody>
          </p:sp>
        </p:grpSp>
        <p:grpSp>
          <p:nvGrpSpPr>
            <p:cNvPr id="765988" name="Group 36"/>
            <p:cNvGrpSpPr>
              <a:grpSpLocks/>
            </p:cNvGrpSpPr>
            <p:nvPr/>
          </p:nvGrpSpPr>
          <p:grpSpPr bwMode="auto">
            <a:xfrm>
              <a:off x="1874" y="1338"/>
              <a:ext cx="760" cy="914"/>
              <a:chOff x="1874" y="1338"/>
              <a:chExt cx="760" cy="914"/>
            </a:xfrm>
          </p:grpSpPr>
          <p:sp>
            <p:nvSpPr>
              <p:cNvPr id="765962" name="Rectangle 10"/>
              <p:cNvSpPr>
                <a:spLocks noChangeArrowheads="1"/>
              </p:cNvSpPr>
              <p:nvPr/>
            </p:nvSpPr>
            <p:spPr bwMode="auto">
              <a:xfrm>
                <a:off x="1874" y="1338"/>
                <a:ext cx="760" cy="186"/>
              </a:xfrm>
              <a:prstGeom prst="rect">
                <a:avLst/>
              </a:prstGeom>
              <a:noFill/>
              <a:ln w="9525">
                <a:noFill/>
                <a:miter lim="800000"/>
                <a:headEnd/>
                <a:tailEnd/>
              </a:ln>
              <a:effectLst/>
            </p:spPr>
            <p:txBody>
              <a:bodyPr wrap="none" anchor="ctr"/>
              <a:lstStyle/>
              <a:p>
                <a:pPr algn="ctr"/>
                <a:r>
                  <a:rPr lang="en-US" altLang="ko-KR">
                    <a:latin typeface="Arial Narrow" pitchFamily="34" charset="0"/>
                    <a:ea typeface="산돌고딕B" pitchFamily="18" charset="-127"/>
                  </a:rPr>
                  <a:t>Mobile Banking</a:t>
                </a:r>
              </a:p>
            </p:txBody>
          </p:sp>
          <p:grpSp>
            <p:nvGrpSpPr>
              <p:cNvPr id="765975" name="Group 23"/>
              <p:cNvGrpSpPr>
                <a:grpSpLocks/>
              </p:cNvGrpSpPr>
              <p:nvPr/>
            </p:nvGrpSpPr>
            <p:grpSpPr bwMode="auto">
              <a:xfrm>
                <a:off x="1882" y="1565"/>
                <a:ext cx="715" cy="687"/>
                <a:chOff x="1882" y="1565"/>
                <a:chExt cx="715" cy="687"/>
              </a:xfrm>
            </p:grpSpPr>
            <p:pic>
              <p:nvPicPr>
                <p:cNvPr id="765973" name="Picture 21" descr="2008-0324-70"/>
                <p:cNvPicPr>
                  <a:picLocks noChangeAspect="1" noChangeArrowheads="1"/>
                </p:cNvPicPr>
                <p:nvPr/>
              </p:nvPicPr>
              <p:blipFill>
                <a:blip r:embed="rId4" cstate="print"/>
                <a:srcRect/>
                <a:stretch>
                  <a:fillRect/>
                </a:stretch>
              </p:blipFill>
              <p:spPr bwMode="auto">
                <a:xfrm>
                  <a:off x="1882" y="1565"/>
                  <a:ext cx="715" cy="687"/>
                </a:xfrm>
                <a:prstGeom prst="rect">
                  <a:avLst/>
                </a:prstGeom>
                <a:noFill/>
              </p:spPr>
            </p:pic>
            <p:sp>
              <p:nvSpPr>
                <p:cNvPr id="765974" name="Rectangle 22"/>
                <p:cNvSpPr>
                  <a:spLocks noChangeArrowheads="1"/>
                </p:cNvSpPr>
                <p:nvPr/>
              </p:nvSpPr>
              <p:spPr bwMode="auto">
                <a:xfrm>
                  <a:off x="1992" y="1716"/>
                  <a:ext cx="480" cy="363"/>
                </a:xfrm>
                <a:prstGeom prst="rect">
                  <a:avLst/>
                </a:prstGeom>
                <a:noFill/>
                <a:ln w="9525">
                  <a:noFill/>
                  <a:miter lim="800000"/>
                  <a:headEnd/>
                  <a:tailEnd/>
                </a:ln>
                <a:effectLst/>
              </p:spPr>
              <p:txBody>
                <a:bodyPr wrap="none" anchor="ctr"/>
                <a:lstStyle/>
                <a:p>
                  <a:pPr algn="ctr"/>
                  <a:r>
                    <a:rPr lang="en-US" altLang="ko-KR" sz="2800">
                      <a:solidFill>
                        <a:schemeClr val="bg1"/>
                      </a:solidFill>
                      <a:latin typeface="Arial Narrow" pitchFamily="34" charset="0"/>
                    </a:rPr>
                    <a:t>8%</a:t>
                  </a:r>
                </a:p>
              </p:txBody>
            </p:sp>
          </p:grpSp>
        </p:grpSp>
      </p:grpSp>
      <p:grpSp>
        <p:nvGrpSpPr>
          <p:cNvPr id="766012" name="Group 60"/>
          <p:cNvGrpSpPr>
            <a:grpSpLocks/>
          </p:cNvGrpSpPr>
          <p:nvPr/>
        </p:nvGrpSpPr>
        <p:grpSpPr bwMode="auto">
          <a:xfrm>
            <a:off x="4643438" y="1196975"/>
            <a:ext cx="4392612" cy="2736850"/>
            <a:chOff x="2925" y="754"/>
            <a:chExt cx="2767" cy="1724"/>
          </a:xfrm>
        </p:grpSpPr>
        <p:pic>
          <p:nvPicPr>
            <p:cNvPr id="766007" name="Picture 55" descr="2008-0324-83"/>
            <p:cNvPicPr>
              <a:picLocks noChangeAspect="1" noChangeArrowheads="1"/>
            </p:cNvPicPr>
            <p:nvPr/>
          </p:nvPicPr>
          <p:blipFill>
            <a:blip r:embed="rId5" cstate="print"/>
            <a:srcRect l="50400" t="17847" r="1563" b="42245"/>
            <a:stretch>
              <a:fillRect/>
            </a:stretch>
          </p:blipFill>
          <p:spPr bwMode="auto">
            <a:xfrm>
              <a:off x="2925" y="754"/>
              <a:ext cx="2767" cy="1724"/>
            </a:xfrm>
            <a:prstGeom prst="rect">
              <a:avLst/>
            </a:prstGeom>
            <a:noFill/>
          </p:spPr>
        </p:pic>
        <p:sp>
          <p:nvSpPr>
            <p:cNvPr id="765958" name="Rectangle 6"/>
            <p:cNvSpPr>
              <a:spLocks noChangeArrowheads="1"/>
            </p:cNvSpPr>
            <p:nvPr/>
          </p:nvSpPr>
          <p:spPr bwMode="auto">
            <a:xfrm>
              <a:off x="3207" y="950"/>
              <a:ext cx="2314" cy="217"/>
            </a:xfrm>
            <a:prstGeom prst="rect">
              <a:avLst/>
            </a:prstGeom>
            <a:noFill/>
            <a:ln w="9525" algn="ctr">
              <a:noFill/>
              <a:miter lim="800000"/>
              <a:headEnd/>
              <a:tailEnd/>
            </a:ln>
            <a:effectLst/>
          </p:spPr>
          <p:txBody>
            <a:bodyPr lIns="90000" tIns="154812" rIns="90000" bIns="46800"/>
            <a:lstStyle/>
            <a:p>
              <a:pPr algn="ctr" defTabSz="939800" eaLnBrk="0" fontAlgn="b" latinLnBrk="0" hangingPunct="0">
                <a:lnSpc>
                  <a:spcPct val="50000"/>
                </a:lnSpc>
                <a:spcBef>
                  <a:spcPct val="30000"/>
                </a:spcBef>
              </a:pPr>
              <a:r>
                <a:rPr lang="en-US" altLang="ko-KR" sz="2200">
                  <a:solidFill>
                    <a:schemeClr val="bg1"/>
                  </a:solidFill>
                  <a:latin typeface="Arial Narrow" pitchFamily="34" charset="0"/>
                  <a:ea typeface="산돌고딕B" pitchFamily="18" charset="-127"/>
                </a:rPr>
                <a:t>Young Generation</a:t>
              </a:r>
            </a:p>
          </p:txBody>
        </p:sp>
        <p:grpSp>
          <p:nvGrpSpPr>
            <p:cNvPr id="765989" name="Group 37"/>
            <p:cNvGrpSpPr>
              <a:grpSpLocks/>
            </p:cNvGrpSpPr>
            <p:nvPr/>
          </p:nvGrpSpPr>
          <p:grpSpPr bwMode="auto">
            <a:xfrm>
              <a:off x="4658" y="1338"/>
              <a:ext cx="824" cy="914"/>
              <a:chOff x="4658" y="1338"/>
              <a:chExt cx="824" cy="914"/>
            </a:xfrm>
          </p:grpSpPr>
          <p:sp>
            <p:nvSpPr>
              <p:cNvPr id="765963" name="Rectangle 11"/>
              <p:cNvSpPr>
                <a:spLocks noChangeArrowheads="1"/>
              </p:cNvSpPr>
              <p:nvPr/>
            </p:nvSpPr>
            <p:spPr bwMode="auto">
              <a:xfrm>
                <a:off x="4658" y="1338"/>
                <a:ext cx="824" cy="186"/>
              </a:xfrm>
              <a:prstGeom prst="rect">
                <a:avLst/>
              </a:prstGeom>
              <a:noFill/>
              <a:ln w="9525">
                <a:noFill/>
                <a:miter lim="800000"/>
                <a:headEnd/>
                <a:tailEnd/>
              </a:ln>
              <a:effectLst/>
            </p:spPr>
            <p:txBody>
              <a:bodyPr wrap="none" anchor="ctr"/>
              <a:lstStyle/>
              <a:p>
                <a:pPr algn="ctr"/>
                <a:r>
                  <a:rPr lang="en-US" altLang="ko-KR">
                    <a:latin typeface="Arial Narrow" pitchFamily="34" charset="0"/>
                    <a:ea typeface="산돌고딕B" pitchFamily="18" charset="-127"/>
                  </a:rPr>
                  <a:t>Micro Payments</a:t>
                </a:r>
              </a:p>
            </p:txBody>
          </p:sp>
          <p:grpSp>
            <p:nvGrpSpPr>
              <p:cNvPr id="765976" name="Group 24"/>
              <p:cNvGrpSpPr>
                <a:grpSpLocks/>
              </p:cNvGrpSpPr>
              <p:nvPr/>
            </p:nvGrpSpPr>
            <p:grpSpPr bwMode="auto">
              <a:xfrm>
                <a:off x="4689" y="1565"/>
                <a:ext cx="715" cy="687"/>
                <a:chOff x="1882" y="1565"/>
                <a:chExt cx="715" cy="687"/>
              </a:xfrm>
            </p:grpSpPr>
            <p:pic>
              <p:nvPicPr>
                <p:cNvPr id="765977" name="Picture 25" descr="2008-0324-70"/>
                <p:cNvPicPr>
                  <a:picLocks noChangeAspect="1" noChangeArrowheads="1"/>
                </p:cNvPicPr>
                <p:nvPr/>
              </p:nvPicPr>
              <p:blipFill>
                <a:blip r:embed="rId4" cstate="print"/>
                <a:srcRect/>
                <a:stretch>
                  <a:fillRect/>
                </a:stretch>
              </p:blipFill>
              <p:spPr bwMode="auto">
                <a:xfrm>
                  <a:off x="1882" y="1565"/>
                  <a:ext cx="715" cy="687"/>
                </a:xfrm>
                <a:prstGeom prst="rect">
                  <a:avLst/>
                </a:prstGeom>
                <a:noFill/>
              </p:spPr>
            </p:pic>
            <p:sp>
              <p:nvSpPr>
                <p:cNvPr id="765978" name="Rectangle 26"/>
                <p:cNvSpPr>
                  <a:spLocks noChangeArrowheads="1"/>
                </p:cNvSpPr>
                <p:nvPr/>
              </p:nvSpPr>
              <p:spPr bwMode="auto">
                <a:xfrm>
                  <a:off x="1992" y="1716"/>
                  <a:ext cx="480" cy="363"/>
                </a:xfrm>
                <a:prstGeom prst="rect">
                  <a:avLst/>
                </a:prstGeom>
                <a:noFill/>
                <a:ln w="9525">
                  <a:noFill/>
                  <a:miter lim="800000"/>
                  <a:headEnd/>
                  <a:tailEnd/>
                </a:ln>
                <a:effectLst/>
              </p:spPr>
              <p:txBody>
                <a:bodyPr wrap="none" anchor="ctr"/>
                <a:lstStyle/>
                <a:p>
                  <a:pPr algn="ctr"/>
                  <a:r>
                    <a:rPr lang="en-US" altLang="ko-KR" sz="2800">
                      <a:solidFill>
                        <a:schemeClr val="bg1"/>
                      </a:solidFill>
                      <a:latin typeface="Arial Narrow" pitchFamily="34" charset="0"/>
                    </a:rPr>
                    <a:t>37%</a:t>
                  </a:r>
                </a:p>
              </p:txBody>
            </p:sp>
          </p:grpSp>
        </p:grpSp>
      </p:grpSp>
      <p:grpSp>
        <p:nvGrpSpPr>
          <p:cNvPr id="765998" name="Group 46"/>
          <p:cNvGrpSpPr>
            <a:grpSpLocks/>
          </p:cNvGrpSpPr>
          <p:nvPr/>
        </p:nvGrpSpPr>
        <p:grpSpPr bwMode="auto">
          <a:xfrm>
            <a:off x="250825" y="3933825"/>
            <a:ext cx="4321175" cy="2735263"/>
            <a:chOff x="158" y="2478"/>
            <a:chExt cx="2722" cy="1723"/>
          </a:xfrm>
        </p:grpSpPr>
        <p:grpSp>
          <p:nvGrpSpPr>
            <p:cNvPr id="765994" name="Group 42"/>
            <p:cNvGrpSpPr>
              <a:grpSpLocks/>
            </p:cNvGrpSpPr>
            <p:nvPr/>
          </p:nvGrpSpPr>
          <p:grpSpPr bwMode="auto">
            <a:xfrm>
              <a:off x="158" y="2478"/>
              <a:ext cx="2722" cy="1723"/>
              <a:chOff x="158" y="2478"/>
              <a:chExt cx="2722" cy="1723"/>
            </a:xfrm>
          </p:grpSpPr>
          <p:pic>
            <p:nvPicPr>
              <p:cNvPr id="765986" name="Picture 34" descr="2008-0324-22"/>
              <p:cNvPicPr>
                <a:picLocks noChangeAspect="1" noChangeArrowheads="1"/>
              </p:cNvPicPr>
              <p:nvPr/>
            </p:nvPicPr>
            <p:blipFill>
              <a:blip r:embed="rId3" cstate="print"/>
              <a:srcRect l="2361" t="57755" r="50383" b="2361"/>
              <a:stretch>
                <a:fillRect/>
              </a:stretch>
            </p:blipFill>
            <p:spPr bwMode="auto">
              <a:xfrm>
                <a:off x="158" y="2478"/>
                <a:ext cx="2722" cy="1723"/>
              </a:xfrm>
              <a:prstGeom prst="rect">
                <a:avLst/>
              </a:prstGeom>
              <a:noFill/>
            </p:spPr>
          </p:pic>
          <p:sp>
            <p:nvSpPr>
              <p:cNvPr id="765959" name="Rectangle 7"/>
              <p:cNvSpPr>
                <a:spLocks noChangeArrowheads="1"/>
              </p:cNvSpPr>
              <p:nvPr/>
            </p:nvSpPr>
            <p:spPr bwMode="auto">
              <a:xfrm>
                <a:off x="385" y="2571"/>
                <a:ext cx="2314" cy="217"/>
              </a:xfrm>
              <a:prstGeom prst="rect">
                <a:avLst/>
              </a:prstGeom>
              <a:noFill/>
              <a:ln w="9525" algn="ctr">
                <a:noFill/>
                <a:miter lim="800000"/>
                <a:headEnd/>
                <a:tailEnd/>
              </a:ln>
              <a:effectLst/>
            </p:spPr>
            <p:txBody>
              <a:bodyPr lIns="90000" tIns="154812" rIns="90000" bIns="46800"/>
              <a:lstStyle/>
              <a:p>
                <a:pPr algn="ctr" defTabSz="939800" eaLnBrk="0" fontAlgn="b" latinLnBrk="0" hangingPunct="0">
                  <a:lnSpc>
                    <a:spcPct val="50000"/>
                  </a:lnSpc>
                  <a:spcBef>
                    <a:spcPct val="30000"/>
                  </a:spcBef>
                </a:pPr>
                <a:r>
                  <a:rPr lang="en-US" altLang="ko-KR" sz="2200">
                    <a:solidFill>
                      <a:schemeClr val="bg1"/>
                    </a:solidFill>
                    <a:latin typeface="Arial Narrow" pitchFamily="34" charset="0"/>
                    <a:ea typeface="산돌고딕B" pitchFamily="18" charset="-127"/>
                  </a:rPr>
                  <a:t>Company to employees</a:t>
                </a:r>
              </a:p>
            </p:txBody>
          </p:sp>
        </p:grpSp>
        <p:grpSp>
          <p:nvGrpSpPr>
            <p:cNvPr id="765990" name="Group 38"/>
            <p:cNvGrpSpPr>
              <a:grpSpLocks/>
            </p:cNvGrpSpPr>
            <p:nvPr/>
          </p:nvGrpSpPr>
          <p:grpSpPr bwMode="auto">
            <a:xfrm>
              <a:off x="1842" y="2956"/>
              <a:ext cx="824" cy="939"/>
              <a:chOff x="1842" y="2956"/>
              <a:chExt cx="824" cy="939"/>
            </a:xfrm>
          </p:grpSpPr>
          <p:sp>
            <p:nvSpPr>
              <p:cNvPr id="765964" name="Rectangle 12"/>
              <p:cNvSpPr>
                <a:spLocks noChangeArrowheads="1"/>
              </p:cNvSpPr>
              <p:nvPr/>
            </p:nvSpPr>
            <p:spPr bwMode="auto">
              <a:xfrm>
                <a:off x="1842" y="2956"/>
                <a:ext cx="824" cy="198"/>
              </a:xfrm>
              <a:prstGeom prst="rect">
                <a:avLst/>
              </a:prstGeom>
              <a:noFill/>
              <a:ln w="9525">
                <a:noFill/>
                <a:miter lim="800000"/>
                <a:headEnd/>
                <a:tailEnd/>
              </a:ln>
              <a:effectLst/>
            </p:spPr>
            <p:txBody>
              <a:bodyPr wrap="none" anchor="ctr"/>
              <a:lstStyle/>
              <a:p>
                <a:pPr algn="ctr">
                  <a:lnSpc>
                    <a:spcPct val="170000"/>
                  </a:lnSpc>
                </a:pPr>
                <a:r>
                  <a:rPr lang="en-US" altLang="ko-KR">
                    <a:latin typeface="Arial Narrow" pitchFamily="34" charset="0"/>
                    <a:ea typeface="산돌고딕B" pitchFamily="18" charset="-127"/>
                  </a:rPr>
                  <a:t>Gift Certificates</a:t>
                </a:r>
              </a:p>
            </p:txBody>
          </p:sp>
          <p:grpSp>
            <p:nvGrpSpPr>
              <p:cNvPr id="765979" name="Group 27"/>
              <p:cNvGrpSpPr>
                <a:grpSpLocks/>
              </p:cNvGrpSpPr>
              <p:nvPr/>
            </p:nvGrpSpPr>
            <p:grpSpPr bwMode="auto">
              <a:xfrm>
                <a:off x="1882" y="3208"/>
                <a:ext cx="715" cy="687"/>
                <a:chOff x="1882" y="1565"/>
                <a:chExt cx="715" cy="687"/>
              </a:xfrm>
            </p:grpSpPr>
            <p:pic>
              <p:nvPicPr>
                <p:cNvPr id="765980" name="Picture 28" descr="2008-0324-70"/>
                <p:cNvPicPr>
                  <a:picLocks noChangeAspect="1" noChangeArrowheads="1"/>
                </p:cNvPicPr>
                <p:nvPr/>
              </p:nvPicPr>
              <p:blipFill>
                <a:blip r:embed="rId4" cstate="print"/>
                <a:srcRect/>
                <a:stretch>
                  <a:fillRect/>
                </a:stretch>
              </p:blipFill>
              <p:spPr bwMode="auto">
                <a:xfrm>
                  <a:off x="1882" y="1565"/>
                  <a:ext cx="715" cy="687"/>
                </a:xfrm>
                <a:prstGeom prst="rect">
                  <a:avLst/>
                </a:prstGeom>
                <a:noFill/>
              </p:spPr>
            </p:pic>
            <p:sp>
              <p:nvSpPr>
                <p:cNvPr id="765981" name="Rectangle 29"/>
                <p:cNvSpPr>
                  <a:spLocks noChangeArrowheads="1"/>
                </p:cNvSpPr>
                <p:nvPr/>
              </p:nvSpPr>
              <p:spPr bwMode="auto">
                <a:xfrm>
                  <a:off x="1992" y="1716"/>
                  <a:ext cx="480" cy="363"/>
                </a:xfrm>
                <a:prstGeom prst="rect">
                  <a:avLst/>
                </a:prstGeom>
                <a:noFill/>
                <a:ln w="9525">
                  <a:noFill/>
                  <a:miter lim="800000"/>
                  <a:headEnd/>
                  <a:tailEnd/>
                </a:ln>
                <a:effectLst/>
              </p:spPr>
              <p:txBody>
                <a:bodyPr wrap="none" anchor="ctr"/>
                <a:lstStyle/>
                <a:p>
                  <a:pPr algn="ctr"/>
                  <a:r>
                    <a:rPr lang="en-US" altLang="ko-KR" sz="2800">
                      <a:solidFill>
                        <a:schemeClr val="bg1"/>
                      </a:solidFill>
                      <a:latin typeface="Arial Narrow" pitchFamily="34" charset="0"/>
                    </a:rPr>
                    <a:t>30%</a:t>
                  </a:r>
                </a:p>
              </p:txBody>
            </p:sp>
          </p:grpSp>
        </p:grpSp>
      </p:grpSp>
      <p:grpSp>
        <p:nvGrpSpPr>
          <p:cNvPr id="766011" name="Group 59"/>
          <p:cNvGrpSpPr>
            <a:grpSpLocks/>
          </p:cNvGrpSpPr>
          <p:nvPr/>
        </p:nvGrpSpPr>
        <p:grpSpPr bwMode="auto">
          <a:xfrm>
            <a:off x="4643438" y="3962400"/>
            <a:ext cx="4392612" cy="2593975"/>
            <a:chOff x="2925" y="2496"/>
            <a:chExt cx="2767" cy="1634"/>
          </a:xfrm>
        </p:grpSpPr>
        <p:pic>
          <p:nvPicPr>
            <p:cNvPr id="766010" name="Picture 58" descr="2008-0324-83"/>
            <p:cNvPicPr>
              <a:picLocks noChangeAspect="1" noChangeArrowheads="1"/>
            </p:cNvPicPr>
            <p:nvPr/>
          </p:nvPicPr>
          <p:blipFill>
            <a:blip r:embed="rId5" cstate="print"/>
            <a:srcRect l="50400" t="57732" r="1563" b="4445"/>
            <a:stretch>
              <a:fillRect/>
            </a:stretch>
          </p:blipFill>
          <p:spPr bwMode="auto">
            <a:xfrm>
              <a:off x="2925" y="2496"/>
              <a:ext cx="2767" cy="1634"/>
            </a:xfrm>
            <a:prstGeom prst="rect">
              <a:avLst/>
            </a:prstGeom>
            <a:noFill/>
          </p:spPr>
        </p:pic>
        <p:grpSp>
          <p:nvGrpSpPr>
            <p:cNvPr id="766009" name="Group 57"/>
            <p:cNvGrpSpPr>
              <a:grpSpLocks/>
            </p:cNvGrpSpPr>
            <p:nvPr/>
          </p:nvGrpSpPr>
          <p:grpSpPr bwMode="auto">
            <a:xfrm>
              <a:off x="3208" y="2571"/>
              <a:ext cx="2314" cy="1324"/>
              <a:chOff x="3208" y="2571"/>
              <a:chExt cx="2314" cy="1324"/>
            </a:xfrm>
          </p:grpSpPr>
          <p:sp>
            <p:nvSpPr>
              <p:cNvPr id="765960" name="Rectangle 8"/>
              <p:cNvSpPr>
                <a:spLocks noChangeArrowheads="1"/>
              </p:cNvSpPr>
              <p:nvPr/>
            </p:nvSpPr>
            <p:spPr bwMode="auto">
              <a:xfrm>
                <a:off x="3208" y="2571"/>
                <a:ext cx="2314" cy="217"/>
              </a:xfrm>
              <a:prstGeom prst="rect">
                <a:avLst/>
              </a:prstGeom>
              <a:noFill/>
              <a:ln w="9525" algn="ctr">
                <a:noFill/>
                <a:miter lim="800000"/>
                <a:headEnd/>
                <a:tailEnd/>
              </a:ln>
              <a:effectLst/>
            </p:spPr>
            <p:txBody>
              <a:bodyPr lIns="90000" tIns="154812" rIns="90000" bIns="46800"/>
              <a:lstStyle/>
              <a:p>
                <a:pPr algn="ctr" defTabSz="939800" eaLnBrk="0" fontAlgn="b" latinLnBrk="0" hangingPunct="0">
                  <a:lnSpc>
                    <a:spcPct val="50000"/>
                  </a:lnSpc>
                  <a:spcBef>
                    <a:spcPct val="30000"/>
                  </a:spcBef>
                </a:pPr>
                <a:r>
                  <a:rPr lang="en-US" altLang="ko-KR" sz="2200">
                    <a:solidFill>
                      <a:schemeClr val="bg1"/>
                    </a:solidFill>
                    <a:latin typeface="Arial Narrow" pitchFamily="34" charset="0"/>
                    <a:ea typeface="산돌고딕B" pitchFamily="18" charset="-127"/>
                  </a:rPr>
                  <a:t>Low  Income </a:t>
                </a:r>
              </a:p>
            </p:txBody>
          </p:sp>
          <p:grpSp>
            <p:nvGrpSpPr>
              <p:cNvPr id="765991" name="Group 39"/>
              <p:cNvGrpSpPr>
                <a:grpSpLocks/>
              </p:cNvGrpSpPr>
              <p:nvPr/>
            </p:nvGrpSpPr>
            <p:grpSpPr bwMode="auto">
              <a:xfrm>
                <a:off x="4689" y="2981"/>
                <a:ext cx="744" cy="914"/>
                <a:chOff x="4689" y="2981"/>
                <a:chExt cx="744" cy="914"/>
              </a:xfrm>
            </p:grpSpPr>
            <p:sp>
              <p:nvSpPr>
                <p:cNvPr id="765965" name="Rectangle 13"/>
                <p:cNvSpPr>
                  <a:spLocks noChangeArrowheads="1"/>
                </p:cNvSpPr>
                <p:nvPr/>
              </p:nvSpPr>
              <p:spPr bwMode="auto">
                <a:xfrm>
                  <a:off x="4707" y="2981"/>
                  <a:ext cx="726" cy="198"/>
                </a:xfrm>
                <a:prstGeom prst="rect">
                  <a:avLst/>
                </a:prstGeom>
                <a:noFill/>
                <a:ln w="9525">
                  <a:noFill/>
                  <a:miter lim="800000"/>
                  <a:headEnd/>
                  <a:tailEnd/>
                </a:ln>
                <a:effectLst/>
              </p:spPr>
              <p:txBody>
                <a:bodyPr wrap="none" anchor="ctr"/>
                <a:lstStyle/>
                <a:p>
                  <a:pPr algn="ctr"/>
                  <a:r>
                    <a:rPr lang="en-US" altLang="ko-KR">
                      <a:latin typeface="Arial Narrow" pitchFamily="34" charset="0"/>
                      <a:ea typeface="산돌고딕B" pitchFamily="18" charset="-127"/>
                    </a:rPr>
                    <a:t>Welfare </a:t>
                  </a:r>
                </a:p>
                <a:p>
                  <a:pPr algn="ctr">
                    <a:lnSpc>
                      <a:spcPct val="90000"/>
                    </a:lnSpc>
                  </a:pPr>
                  <a:r>
                    <a:rPr lang="en-US" altLang="ko-KR">
                      <a:latin typeface="Arial Narrow" pitchFamily="34" charset="0"/>
                      <a:ea typeface="산돌고딕B" pitchFamily="18" charset="-127"/>
                    </a:rPr>
                    <a:t>Price Plan</a:t>
                  </a:r>
                </a:p>
              </p:txBody>
            </p:sp>
            <p:grpSp>
              <p:nvGrpSpPr>
                <p:cNvPr id="765982" name="Group 30"/>
                <p:cNvGrpSpPr>
                  <a:grpSpLocks/>
                </p:cNvGrpSpPr>
                <p:nvPr/>
              </p:nvGrpSpPr>
              <p:grpSpPr bwMode="auto">
                <a:xfrm>
                  <a:off x="4689" y="3208"/>
                  <a:ext cx="715" cy="687"/>
                  <a:chOff x="1882" y="1565"/>
                  <a:chExt cx="715" cy="687"/>
                </a:xfrm>
              </p:grpSpPr>
              <p:pic>
                <p:nvPicPr>
                  <p:cNvPr id="765983" name="Picture 31" descr="2008-0324-70"/>
                  <p:cNvPicPr>
                    <a:picLocks noChangeAspect="1" noChangeArrowheads="1"/>
                  </p:cNvPicPr>
                  <p:nvPr/>
                </p:nvPicPr>
                <p:blipFill>
                  <a:blip r:embed="rId4" cstate="print"/>
                  <a:srcRect/>
                  <a:stretch>
                    <a:fillRect/>
                  </a:stretch>
                </p:blipFill>
                <p:spPr bwMode="auto">
                  <a:xfrm>
                    <a:off x="1882" y="1565"/>
                    <a:ext cx="715" cy="687"/>
                  </a:xfrm>
                  <a:prstGeom prst="rect">
                    <a:avLst/>
                  </a:prstGeom>
                  <a:noFill/>
                </p:spPr>
              </p:pic>
              <p:sp>
                <p:nvSpPr>
                  <p:cNvPr id="765984" name="Rectangle 32"/>
                  <p:cNvSpPr>
                    <a:spLocks noChangeArrowheads="1"/>
                  </p:cNvSpPr>
                  <p:nvPr/>
                </p:nvSpPr>
                <p:spPr bwMode="auto">
                  <a:xfrm>
                    <a:off x="1992" y="1716"/>
                    <a:ext cx="480" cy="363"/>
                  </a:xfrm>
                  <a:prstGeom prst="rect">
                    <a:avLst/>
                  </a:prstGeom>
                  <a:noFill/>
                  <a:ln w="9525">
                    <a:noFill/>
                    <a:miter lim="800000"/>
                    <a:headEnd/>
                    <a:tailEnd/>
                  </a:ln>
                  <a:effectLst/>
                </p:spPr>
                <p:txBody>
                  <a:bodyPr wrap="none" anchor="ctr"/>
                  <a:lstStyle/>
                  <a:p>
                    <a:pPr algn="ctr"/>
                    <a:r>
                      <a:rPr lang="en-US" altLang="ko-KR" sz="2800">
                        <a:solidFill>
                          <a:schemeClr val="bg1"/>
                        </a:solidFill>
                        <a:latin typeface="Arial Narrow" pitchFamily="34" charset="0"/>
                      </a:rPr>
                      <a:t>7%</a:t>
                    </a:r>
                  </a:p>
                </p:txBody>
              </p:sp>
            </p:grpSp>
          </p:grpSp>
        </p:grpSp>
      </p:grpSp>
      <p:pic>
        <p:nvPicPr>
          <p:cNvPr id="766004" name="Picture 52"/>
          <p:cNvPicPr>
            <a:picLocks noChangeAspect="1" noChangeArrowheads="1"/>
          </p:cNvPicPr>
          <p:nvPr/>
        </p:nvPicPr>
        <p:blipFill>
          <a:blip r:embed="rId6" cstate="print"/>
          <a:srcRect/>
          <a:stretch>
            <a:fillRect/>
          </a:stretch>
        </p:blipFill>
        <p:spPr bwMode="auto">
          <a:xfrm>
            <a:off x="1992313" y="0"/>
            <a:ext cx="5157787" cy="592138"/>
          </a:xfrm>
          <a:prstGeom prst="rect">
            <a:avLst/>
          </a:prstGeom>
          <a:noFill/>
          <a:ln w="9525">
            <a:noFill/>
            <a:miter lim="800000"/>
            <a:headEnd/>
            <a:tailEnd/>
          </a:ln>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765996"/>
                                        </p:tgtEl>
                                        <p:attrNameLst>
                                          <p:attrName>style.visibility</p:attrName>
                                        </p:attrNameLst>
                                      </p:cBhvr>
                                      <p:to>
                                        <p:strVal val="visible"/>
                                      </p:to>
                                    </p:set>
                                    <p:anim calcmode="lin" valueType="num">
                                      <p:cBhvr>
                                        <p:cTn id="7" dur="1000" fill="hold"/>
                                        <p:tgtEl>
                                          <p:spTgt spid="765996"/>
                                        </p:tgtEl>
                                        <p:attrNameLst>
                                          <p:attrName>ppt_w</p:attrName>
                                        </p:attrNameLst>
                                      </p:cBhvr>
                                      <p:tavLst>
                                        <p:tav tm="0">
                                          <p:val>
                                            <p:strVal val="#ppt_w+.3"/>
                                          </p:val>
                                        </p:tav>
                                        <p:tav tm="100000">
                                          <p:val>
                                            <p:strVal val="#ppt_w"/>
                                          </p:val>
                                        </p:tav>
                                      </p:tavLst>
                                    </p:anim>
                                    <p:anim calcmode="lin" valueType="num">
                                      <p:cBhvr>
                                        <p:cTn id="8" dur="1000" fill="hold"/>
                                        <p:tgtEl>
                                          <p:spTgt spid="765996"/>
                                        </p:tgtEl>
                                        <p:attrNameLst>
                                          <p:attrName>ppt_h</p:attrName>
                                        </p:attrNameLst>
                                      </p:cBhvr>
                                      <p:tavLst>
                                        <p:tav tm="0">
                                          <p:val>
                                            <p:strVal val="#ppt_h"/>
                                          </p:val>
                                        </p:tav>
                                        <p:tav tm="100000">
                                          <p:val>
                                            <p:strVal val="#ppt_h"/>
                                          </p:val>
                                        </p:tav>
                                      </p:tavLst>
                                    </p:anim>
                                    <p:animEffect transition="in" filter="fade">
                                      <p:cBhvr>
                                        <p:cTn id="9" dur="1000"/>
                                        <p:tgtEl>
                                          <p:spTgt spid="765996"/>
                                        </p:tgtEl>
                                      </p:cBhvr>
                                    </p:animEffect>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766012"/>
                                        </p:tgtEl>
                                        <p:attrNameLst>
                                          <p:attrName>style.visibility</p:attrName>
                                        </p:attrNameLst>
                                      </p:cBhvr>
                                      <p:to>
                                        <p:strVal val="visible"/>
                                      </p:to>
                                    </p:set>
                                    <p:anim calcmode="lin" valueType="num">
                                      <p:cBhvr>
                                        <p:cTn id="13" dur="1000" fill="hold"/>
                                        <p:tgtEl>
                                          <p:spTgt spid="766012"/>
                                        </p:tgtEl>
                                        <p:attrNameLst>
                                          <p:attrName>ppt_w</p:attrName>
                                        </p:attrNameLst>
                                      </p:cBhvr>
                                      <p:tavLst>
                                        <p:tav tm="0">
                                          <p:val>
                                            <p:strVal val="#ppt_w+.3"/>
                                          </p:val>
                                        </p:tav>
                                        <p:tav tm="100000">
                                          <p:val>
                                            <p:strVal val="#ppt_w"/>
                                          </p:val>
                                        </p:tav>
                                      </p:tavLst>
                                    </p:anim>
                                    <p:anim calcmode="lin" valueType="num">
                                      <p:cBhvr>
                                        <p:cTn id="14" dur="1000" fill="hold"/>
                                        <p:tgtEl>
                                          <p:spTgt spid="766012"/>
                                        </p:tgtEl>
                                        <p:attrNameLst>
                                          <p:attrName>ppt_h</p:attrName>
                                        </p:attrNameLst>
                                      </p:cBhvr>
                                      <p:tavLst>
                                        <p:tav tm="0">
                                          <p:val>
                                            <p:strVal val="#ppt_h"/>
                                          </p:val>
                                        </p:tav>
                                        <p:tav tm="100000">
                                          <p:val>
                                            <p:strVal val="#ppt_h"/>
                                          </p:val>
                                        </p:tav>
                                      </p:tavLst>
                                    </p:anim>
                                    <p:animEffect transition="in" filter="fade">
                                      <p:cBhvr>
                                        <p:cTn id="15" dur="1000"/>
                                        <p:tgtEl>
                                          <p:spTgt spid="766012"/>
                                        </p:tgtEl>
                                      </p:cBhvr>
                                    </p:animEffect>
                                  </p:childTnLst>
                                </p:cTn>
                              </p:par>
                            </p:childTnLst>
                          </p:cTn>
                        </p:par>
                        <p:par>
                          <p:cTn id="16" fill="hold">
                            <p:stCondLst>
                              <p:cond delay="2000"/>
                            </p:stCondLst>
                            <p:childTnLst>
                              <p:par>
                                <p:cTn id="17" presetID="50" presetClass="entr" presetSubtype="0" decel="100000" fill="hold" nodeType="afterEffect">
                                  <p:stCondLst>
                                    <p:cond delay="0"/>
                                  </p:stCondLst>
                                  <p:childTnLst>
                                    <p:set>
                                      <p:cBhvr>
                                        <p:cTn id="18" dur="1" fill="hold">
                                          <p:stCondLst>
                                            <p:cond delay="0"/>
                                          </p:stCondLst>
                                        </p:cTn>
                                        <p:tgtEl>
                                          <p:spTgt spid="765998"/>
                                        </p:tgtEl>
                                        <p:attrNameLst>
                                          <p:attrName>style.visibility</p:attrName>
                                        </p:attrNameLst>
                                      </p:cBhvr>
                                      <p:to>
                                        <p:strVal val="visible"/>
                                      </p:to>
                                    </p:set>
                                    <p:anim calcmode="lin" valueType="num">
                                      <p:cBhvr>
                                        <p:cTn id="19" dur="1000" fill="hold"/>
                                        <p:tgtEl>
                                          <p:spTgt spid="765998"/>
                                        </p:tgtEl>
                                        <p:attrNameLst>
                                          <p:attrName>ppt_w</p:attrName>
                                        </p:attrNameLst>
                                      </p:cBhvr>
                                      <p:tavLst>
                                        <p:tav tm="0">
                                          <p:val>
                                            <p:strVal val="#ppt_w+.3"/>
                                          </p:val>
                                        </p:tav>
                                        <p:tav tm="100000">
                                          <p:val>
                                            <p:strVal val="#ppt_w"/>
                                          </p:val>
                                        </p:tav>
                                      </p:tavLst>
                                    </p:anim>
                                    <p:anim calcmode="lin" valueType="num">
                                      <p:cBhvr>
                                        <p:cTn id="20" dur="1000" fill="hold"/>
                                        <p:tgtEl>
                                          <p:spTgt spid="765998"/>
                                        </p:tgtEl>
                                        <p:attrNameLst>
                                          <p:attrName>ppt_h</p:attrName>
                                        </p:attrNameLst>
                                      </p:cBhvr>
                                      <p:tavLst>
                                        <p:tav tm="0">
                                          <p:val>
                                            <p:strVal val="#ppt_h"/>
                                          </p:val>
                                        </p:tav>
                                        <p:tav tm="100000">
                                          <p:val>
                                            <p:strVal val="#ppt_h"/>
                                          </p:val>
                                        </p:tav>
                                      </p:tavLst>
                                    </p:anim>
                                    <p:animEffect transition="in" filter="fade">
                                      <p:cBhvr>
                                        <p:cTn id="21" dur="1000"/>
                                        <p:tgtEl>
                                          <p:spTgt spid="765998"/>
                                        </p:tgtEl>
                                      </p:cBhvr>
                                    </p:animEffect>
                                  </p:childTnLst>
                                </p:cTn>
                              </p:par>
                            </p:childTnLst>
                          </p:cTn>
                        </p:par>
                        <p:par>
                          <p:cTn id="22" fill="hold">
                            <p:stCondLst>
                              <p:cond delay="3000"/>
                            </p:stCondLst>
                            <p:childTnLst>
                              <p:par>
                                <p:cTn id="23" presetID="50" presetClass="entr" presetSubtype="0" decel="100000" fill="hold" nodeType="afterEffect">
                                  <p:stCondLst>
                                    <p:cond delay="0"/>
                                  </p:stCondLst>
                                  <p:childTnLst>
                                    <p:set>
                                      <p:cBhvr>
                                        <p:cTn id="24" dur="1" fill="hold">
                                          <p:stCondLst>
                                            <p:cond delay="0"/>
                                          </p:stCondLst>
                                        </p:cTn>
                                        <p:tgtEl>
                                          <p:spTgt spid="766011"/>
                                        </p:tgtEl>
                                        <p:attrNameLst>
                                          <p:attrName>style.visibility</p:attrName>
                                        </p:attrNameLst>
                                      </p:cBhvr>
                                      <p:to>
                                        <p:strVal val="visible"/>
                                      </p:to>
                                    </p:set>
                                    <p:anim calcmode="lin" valueType="num">
                                      <p:cBhvr>
                                        <p:cTn id="25" dur="1000" fill="hold"/>
                                        <p:tgtEl>
                                          <p:spTgt spid="766011"/>
                                        </p:tgtEl>
                                        <p:attrNameLst>
                                          <p:attrName>ppt_w</p:attrName>
                                        </p:attrNameLst>
                                      </p:cBhvr>
                                      <p:tavLst>
                                        <p:tav tm="0">
                                          <p:val>
                                            <p:strVal val="#ppt_w+.3"/>
                                          </p:val>
                                        </p:tav>
                                        <p:tav tm="100000">
                                          <p:val>
                                            <p:strVal val="#ppt_w"/>
                                          </p:val>
                                        </p:tav>
                                      </p:tavLst>
                                    </p:anim>
                                    <p:anim calcmode="lin" valueType="num">
                                      <p:cBhvr>
                                        <p:cTn id="26" dur="1000" fill="hold"/>
                                        <p:tgtEl>
                                          <p:spTgt spid="766011"/>
                                        </p:tgtEl>
                                        <p:attrNameLst>
                                          <p:attrName>ppt_h</p:attrName>
                                        </p:attrNameLst>
                                      </p:cBhvr>
                                      <p:tavLst>
                                        <p:tav tm="0">
                                          <p:val>
                                            <p:strVal val="#ppt_h"/>
                                          </p:val>
                                        </p:tav>
                                        <p:tav tm="100000">
                                          <p:val>
                                            <p:strVal val="#ppt_h"/>
                                          </p:val>
                                        </p:tav>
                                      </p:tavLst>
                                    </p:anim>
                                    <p:animEffect transition="in" filter="fade">
                                      <p:cBhvr>
                                        <p:cTn id="27" dur="1000"/>
                                        <p:tgtEl>
                                          <p:spTgt spid="766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1120" name="Picture 48" descr="2008-0324-32"/>
          <p:cNvPicPr>
            <a:picLocks noChangeAspect="1" noChangeArrowheads="1"/>
          </p:cNvPicPr>
          <p:nvPr/>
        </p:nvPicPr>
        <p:blipFill>
          <a:blip r:embed="rId4" cstate="print"/>
          <a:srcRect l="57883" t="8009"/>
          <a:stretch>
            <a:fillRect/>
          </a:stretch>
        </p:blipFill>
        <p:spPr bwMode="auto">
          <a:xfrm>
            <a:off x="5292725" y="549275"/>
            <a:ext cx="3851275" cy="6308725"/>
          </a:xfrm>
          <a:prstGeom prst="rect">
            <a:avLst/>
          </a:prstGeom>
          <a:noFill/>
        </p:spPr>
      </p:pic>
      <p:grpSp>
        <p:nvGrpSpPr>
          <p:cNvPr id="771128" name="Group 56"/>
          <p:cNvGrpSpPr>
            <a:grpSpLocks/>
          </p:cNvGrpSpPr>
          <p:nvPr/>
        </p:nvGrpSpPr>
        <p:grpSpPr bwMode="auto">
          <a:xfrm>
            <a:off x="-79375" y="3589338"/>
            <a:ext cx="9251950" cy="1438275"/>
            <a:chOff x="-50" y="2261"/>
            <a:chExt cx="5828" cy="906"/>
          </a:xfrm>
        </p:grpSpPr>
        <p:pic>
          <p:nvPicPr>
            <p:cNvPr id="771104" name="Picture 32" descr="2008-0324-12"/>
            <p:cNvPicPr>
              <a:picLocks noChangeAspect="1" noChangeArrowheads="1"/>
            </p:cNvPicPr>
            <p:nvPr/>
          </p:nvPicPr>
          <p:blipFill>
            <a:blip r:embed="rId5" cstate="print">
              <a:lum bright="-6000"/>
            </a:blip>
            <a:srcRect/>
            <a:stretch>
              <a:fillRect/>
            </a:stretch>
          </p:blipFill>
          <p:spPr bwMode="auto">
            <a:xfrm>
              <a:off x="-50" y="2261"/>
              <a:ext cx="5828" cy="150"/>
            </a:xfrm>
            <a:prstGeom prst="rect">
              <a:avLst/>
            </a:prstGeom>
            <a:noFill/>
          </p:spPr>
        </p:pic>
        <p:sp>
          <p:nvSpPr>
            <p:cNvPr id="771106" name="Rectangle 34"/>
            <p:cNvSpPr>
              <a:spLocks noChangeArrowheads="1"/>
            </p:cNvSpPr>
            <p:nvPr/>
          </p:nvSpPr>
          <p:spPr bwMode="auto">
            <a:xfrm>
              <a:off x="2" y="2342"/>
              <a:ext cx="5643" cy="726"/>
            </a:xfrm>
            <a:prstGeom prst="rect">
              <a:avLst/>
            </a:prstGeom>
            <a:gradFill rotWithShape="1">
              <a:gsLst>
                <a:gs pos="0">
                  <a:srgbClr val="DDDDDD"/>
                </a:gs>
                <a:gs pos="100000">
                  <a:srgbClr val="DDDDDD">
                    <a:gamma/>
                    <a:shade val="46275"/>
                    <a:invGamma/>
                    <a:alpha val="0"/>
                  </a:srgbClr>
                </a:gs>
              </a:gsLst>
              <a:lin ang="0" scaled="1"/>
            </a:gradFill>
            <a:ln w="9525" algn="ctr">
              <a:noFill/>
              <a:miter lim="800000"/>
              <a:headEnd/>
              <a:tailEnd/>
            </a:ln>
            <a:effectLst/>
          </p:spPr>
          <p:txBody>
            <a:bodyPr wrap="none" anchor="ctr"/>
            <a:lstStyle/>
            <a:p>
              <a:endParaRPr lang="en-US"/>
            </a:p>
          </p:txBody>
        </p:sp>
        <p:pic>
          <p:nvPicPr>
            <p:cNvPr id="771110" name="Picture 38" descr="2008-0324-12"/>
            <p:cNvPicPr>
              <a:picLocks noChangeAspect="1" noChangeArrowheads="1"/>
            </p:cNvPicPr>
            <p:nvPr/>
          </p:nvPicPr>
          <p:blipFill>
            <a:blip r:embed="rId5" cstate="print">
              <a:lum bright="-6000"/>
            </a:blip>
            <a:srcRect/>
            <a:stretch>
              <a:fillRect/>
            </a:stretch>
          </p:blipFill>
          <p:spPr bwMode="auto">
            <a:xfrm>
              <a:off x="-50" y="3017"/>
              <a:ext cx="5828" cy="150"/>
            </a:xfrm>
            <a:prstGeom prst="rect">
              <a:avLst/>
            </a:prstGeom>
            <a:noFill/>
          </p:spPr>
        </p:pic>
      </p:grpSp>
      <p:sp>
        <p:nvSpPr>
          <p:cNvPr id="771092" name="Text Box 20"/>
          <p:cNvSpPr txBox="1">
            <a:spLocks noChangeArrowheads="1"/>
          </p:cNvSpPr>
          <p:nvPr/>
        </p:nvSpPr>
        <p:spPr bwMode="auto">
          <a:xfrm>
            <a:off x="107950" y="1125538"/>
            <a:ext cx="6097588" cy="304800"/>
          </a:xfrm>
          <a:prstGeom prst="rect">
            <a:avLst/>
          </a:prstGeom>
          <a:noFill/>
          <a:ln w="9525" algn="ctr">
            <a:noFill/>
            <a:miter lim="800000"/>
            <a:headEnd/>
            <a:tailEnd/>
          </a:ln>
          <a:effectLst/>
        </p:spPr>
        <p:txBody>
          <a:bodyPr wrap="none">
            <a:spAutoFit/>
          </a:bodyPr>
          <a:lstStyle/>
          <a:p>
            <a:pPr marL="266700" indent="-266700">
              <a:lnSpc>
                <a:spcPct val="70000"/>
              </a:lnSpc>
              <a:spcBef>
                <a:spcPct val="40000"/>
              </a:spcBef>
              <a:buSzPct val="170000"/>
              <a:buFontTx/>
              <a:buBlip>
                <a:blip r:embed="rId6"/>
              </a:buBlip>
            </a:pPr>
            <a:r>
              <a:rPr lang="en-US" altLang="ko-KR">
                <a:solidFill>
                  <a:srgbClr val="FF6600"/>
                </a:solidFill>
                <a:latin typeface="Arial Narrow" pitchFamily="34" charset="0"/>
                <a:ea typeface="산돌고딕B" pitchFamily="18" charset="-127"/>
                <a:cs typeface="Tahoma" pitchFamily="34" charset="0"/>
              </a:rPr>
              <a:t> </a:t>
            </a:r>
            <a:r>
              <a:rPr lang="en-US" altLang="ko-KR" sz="2000">
                <a:solidFill>
                  <a:srgbClr val="FF6600"/>
                </a:solidFill>
                <a:latin typeface="Arial Narrow" pitchFamily="34" charset="0"/>
                <a:ea typeface="산돌고딕B" pitchFamily="18" charset="-127"/>
                <a:cs typeface="Tahoma" pitchFamily="34" charset="0"/>
              </a:rPr>
              <a:t>Importance of building trust between Bank and Operator</a:t>
            </a:r>
            <a:endParaRPr lang="en-US" altLang="en-US" sz="2000">
              <a:solidFill>
                <a:srgbClr val="FF6600"/>
              </a:solidFill>
              <a:latin typeface="Arial Narrow" pitchFamily="34" charset="0"/>
              <a:ea typeface="산돌고딕B" pitchFamily="18" charset="-127"/>
              <a:cs typeface="Tahoma" pitchFamily="34" charset="0"/>
            </a:endParaRPr>
          </a:p>
        </p:txBody>
      </p:sp>
      <p:pic>
        <p:nvPicPr>
          <p:cNvPr id="771093" name="Picture 21" descr="2008-0324-11"/>
          <p:cNvPicPr>
            <a:picLocks noChangeAspect="1" noChangeArrowheads="1"/>
          </p:cNvPicPr>
          <p:nvPr/>
        </p:nvPicPr>
        <p:blipFill>
          <a:blip r:embed="rId7" cstate="print"/>
          <a:srcRect t="64250" r="7269"/>
          <a:stretch>
            <a:fillRect/>
          </a:stretch>
        </p:blipFill>
        <p:spPr bwMode="auto">
          <a:xfrm>
            <a:off x="403225" y="1341438"/>
            <a:ext cx="6611938" cy="631825"/>
          </a:xfrm>
          <a:prstGeom prst="rect">
            <a:avLst/>
          </a:prstGeom>
          <a:noFill/>
        </p:spPr>
      </p:pic>
      <p:sp>
        <p:nvSpPr>
          <p:cNvPr id="771094" name="Rectangle 22"/>
          <p:cNvSpPr>
            <a:spLocks noChangeArrowheads="1"/>
          </p:cNvSpPr>
          <p:nvPr/>
        </p:nvSpPr>
        <p:spPr bwMode="auto">
          <a:xfrm>
            <a:off x="611188" y="1452563"/>
            <a:ext cx="5329237" cy="350837"/>
          </a:xfrm>
          <a:prstGeom prst="rect">
            <a:avLst/>
          </a:prstGeom>
          <a:noFill/>
          <a:ln w="9525">
            <a:noFill/>
            <a:miter lim="800000"/>
            <a:headEnd/>
            <a:tailEnd/>
          </a:ln>
          <a:effectLst/>
        </p:spPr>
        <p:txBody>
          <a:bodyPr>
            <a:spAutoFit/>
          </a:bodyPr>
          <a:lstStyle/>
          <a:p>
            <a:pPr>
              <a:spcBef>
                <a:spcPct val="50000"/>
              </a:spcBef>
            </a:pPr>
            <a:r>
              <a:rPr lang="en-US" altLang="ko-KR" sz="1700">
                <a:solidFill>
                  <a:srgbClr val="333333"/>
                </a:solidFill>
                <a:latin typeface="Arial Narrow" pitchFamily="34" charset="0"/>
                <a:sym typeface="Symbol" pitchFamily="18" charset="2"/>
              </a:rPr>
              <a:t>Development of “win-win” business model</a:t>
            </a:r>
          </a:p>
        </p:txBody>
      </p:sp>
      <p:grpSp>
        <p:nvGrpSpPr>
          <p:cNvPr id="771127" name="Group 55"/>
          <p:cNvGrpSpPr>
            <a:grpSpLocks/>
          </p:cNvGrpSpPr>
          <p:nvPr/>
        </p:nvGrpSpPr>
        <p:grpSpPr bwMode="auto">
          <a:xfrm>
            <a:off x="-79375" y="1804988"/>
            <a:ext cx="9251950" cy="1103312"/>
            <a:chOff x="-50" y="1137"/>
            <a:chExt cx="5828" cy="695"/>
          </a:xfrm>
        </p:grpSpPr>
        <p:sp>
          <p:nvSpPr>
            <p:cNvPr id="771077" name="Rectangle 5"/>
            <p:cNvSpPr>
              <a:spLocks noChangeArrowheads="1"/>
            </p:cNvSpPr>
            <p:nvPr/>
          </p:nvSpPr>
          <p:spPr bwMode="auto">
            <a:xfrm>
              <a:off x="2" y="1193"/>
              <a:ext cx="5643" cy="579"/>
            </a:xfrm>
            <a:prstGeom prst="rect">
              <a:avLst/>
            </a:prstGeom>
            <a:gradFill rotWithShape="1">
              <a:gsLst>
                <a:gs pos="0">
                  <a:srgbClr val="DDDDDD"/>
                </a:gs>
                <a:gs pos="100000">
                  <a:srgbClr val="DDDDDD">
                    <a:gamma/>
                    <a:shade val="46275"/>
                    <a:invGamma/>
                    <a:alpha val="0"/>
                  </a:srgbClr>
                </a:gs>
              </a:gsLst>
              <a:lin ang="0" scaled="1"/>
            </a:gradFill>
            <a:ln w="9525">
              <a:noFill/>
              <a:miter lim="800000"/>
              <a:headEnd/>
              <a:tailEnd/>
            </a:ln>
            <a:effectLst/>
          </p:spPr>
          <p:txBody>
            <a:bodyPr wrap="none" anchor="ctr"/>
            <a:lstStyle/>
            <a:p>
              <a:endParaRPr lang="en-US"/>
            </a:p>
          </p:txBody>
        </p:sp>
        <p:pic>
          <p:nvPicPr>
            <p:cNvPr id="771079" name="Picture 7" descr="2008-0324-12"/>
            <p:cNvPicPr>
              <a:picLocks noChangeAspect="1" noChangeArrowheads="1"/>
            </p:cNvPicPr>
            <p:nvPr/>
          </p:nvPicPr>
          <p:blipFill>
            <a:blip r:embed="rId5" cstate="print">
              <a:lum bright="-6000"/>
            </a:blip>
            <a:srcRect/>
            <a:stretch>
              <a:fillRect/>
            </a:stretch>
          </p:blipFill>
          <p:spPr bwMode="auto">
            <a:xfrm>
              <a:off x="-50" y="1137"/>
              <a:ext cx="5828" cy="150"/>
            </a:xfrm>
            <a:prstGeom prst="rect">
              <a:avLst/>
            </a:prstGeom>
            <a:noFill/>
          </p:spPr>
        </p:pic>
        <p:pic>
          <p:nvPicPr>
            <p:cNvPr id="771080" name="Picture 8" descr="2008-0324-12"/>
            <p:cNvPicPr>
              <a:picLocks noChangeAspect="1" noChangeArrowheads="1"/>
            </p:cNvPicPr>
            <p:nvPr/>
          </p:nvPicPr>
          <p:blipFill>
            <a:blip r:embed="rId5" cstate="print">
              <a:lum bright="-6000"/>
            </a:blip>
            <a:srcRect/>
            <a:stretch>
              <a:fillRect/>
            </a:stretch>
          </p:blipFill>
          <p:spPr bwMode="auto">
            <a:xfrm>
              <a:off x="-50" y="1682"/>
              <a:ext cx="5828" cy="150"/>
            </a:xfrm>
            <a:prstGeom prst="rect">
              <a:avLst/>
            </a:prstGeom>
            <a:noFill/>
          </p:spPr>
        </p:pic>
      </p:grpSp>
      <p:sp>
        <p:nvSpPr>
          <p:cNvPr id="771095" name="Text Box 23"/>
          <p:cNvSpPr txBox="1">
            <a:spLocks noChangeArrowheads="1"/>
          </p:cNvSpPr>
          <p:nvPr/>
        </p:nvSpPr>
        <p:spPr bwMode="auto">
          <a:xfrm>
            <a:off x="107950" y="1981200"/>
            <a:ext cx="2895600" cy="304800"/>
          </a:xfrm>
          <a:prstGeom prst="rect">
            <a:avLst/>
          </a:prstGeom>
          <a:noFill/>
          <a:ln w="9525" algn="ctr">
            <a:noFill/>
            <a:miter lim="800000"/>
            <a:headEnd/>
            <a:tailEnd/>
          </a:ln>
          <a:effectLst/>
        </p:spPr>
        <p:txBody>
          <a:bodyPr wrap="none">
            <a:spAutoFit/>
          </a:bodyPr>
          <a:lstStyle/>
          <a:p>
            <a:pPr marL="266700" indent="-266700">
              <a:lnSpc>
                <a:spcPct val="70000"/>
              </a:lnSpc>
              <a:spcBef>
                <a:spcPct val="40000"/>
              </a:spcBef>
              <a:buSzPct val="170000"/>
              <a:buFontTx/>
              <a:buBlip>
                <a:blip r:embed="rId6"/>
              </a:buBlip>
            </a:pPr>
            <a:r>
              <a:rPr lang="en-US" altLang="ko-KR">
                <a:solidFill>
                  <a:srgbClr val="FF6600"/>
                </a:solidFill>
                <a:latin typeface="Arial Narrow" pitchFamily="34" charset="0"/>
                <a:ea typeface="산돌고딕B" pitchFamily="18" charset="-127"/>
                <a:cs typeface="Tahoma" pitchFamily="34" charset="0"/>
              </a:rPr>
              <a:t> </a:t>
            </a:r>
            <a:r>
              <a:rPr lang="en-US" altLang="en-US" sz="2000">
                <a:solidFill>
                  <a:srgbClr val="FF6600"/>
                </a:solidFill>
                <a:latin typeface="Arial Narrow" pitchFamily="34" charset="0"/>
                <a:ea typeface="산돌고딕B" pitchFamily="18" charset="-127"/>
                <a:cs typeface="Tahoma" pitchFamily="34" charset="0"/>
              </a:rPr>
              <a:t>Lowering entry barriers </a:t>
            </a:r>
          </a:p>
        </p:txBody>
      </p:sp>
      <p:pic>
        <p:nvPicPr>
          <p:cNvPr id="771096" name="Picture 24" descr="2008-0324-11"/>
          <p:cNvPicPr>
            <a:picLocks noChangeAspect="1" noChangeArrowheads="1"/>
          </p:cNvPicPr>
          <p:nvPr/>
        </p:nvPicPr>
        <p:blipFill>
          <a:blip r:embed="rId7" cstate="print"/>
          <a:srcRect t="64250" r="7269"/>
          <a:stretch>
            <a:fillRect/>
          </a:stretch>
        </p:blipFill>
        <p:spPr bwMode="auto">
          <a:xfrm>
            <a:off x="403225" y="2206625"/>
            <a:ext cx="6611938" cy="631825"/>
          </a:xfrm>
          <a:prstGeom prst="rect">
            <a:avLst/>
          </a:prstGeom>
          <a:noFill/>
        </p:spPr>
      </p:pic>
      <p:sp>
        <p:nvSpPr>
          <p:cNvPr id="771097" name="Rectangle 25"/>
          <p:cNvSpPr>
            <a:spLocks noChangeArrowheads="1"/>
          </p:cNvSpPr>
          <p:nvPr/>
        </p:nvSpPr>
        <p:spPr bwMode="auto">
          <a:xfrm>
            <a:off x="611188" y="2309813"/>
            <a:ext cx="6913562" cy="350837"/>
          </a:xfrm>
          <a:prstGeom prst="rect">
            <a:avLst/>
          </a:prstGeom>
          <a:noFill/>
          <a:ln w="9525">
            <a:noFill/>
            <a:miter lim="800000"/>
            <a:headEnd/>
            <a:tailEnd/>
          </a:ln>
          <a:effectLst/>
        </p:spPr>
        <p:txBody>
          <a:bodyPr>
            <a:spAutoFit/>
          </a:bodyPr>
          <a:lstStyle/>
          <a:p>
            <a:pPr>
              <a:spcBef>
                <a:spcPct val="50000"/>
              </a:spcBef>
            </a:pPr>
            <a:r>
              <a:rPr lang="en-US" altLang="ko-KR" sz="1700">
                <a:solidFill>
                  <a:srgbClr val="333333"/>
                </a:solidFill>
                <a:latin typeface="Arial Narrow" pitchFamily="34" charset="0"/>
                <a:sym typeface="Symbol" pitchFamily="18" charset="2"/>
              </a:rPr>
              <a:t>Communication tariff, banking service fees, transaction fees</a:t>
            </a:r>
          </a:p>
        </p:txBody>
      </p:sp>
      <p:sp>
        <p:nvSpPr>
          <p:cNvPr id="771100" name="Text Box 28"/>
          <p:cNvSpPr txBox="1">
            <a:spLocks noChangeArrowheads="1"/>
          </p:cNvSpPr>
          <p:nvPr/>
        </p:nvSpPr>
        <p:spPr bwMode="auto">
          <a:xfrm>
            <a:off x="107950" y="2876550"/>
            <a:ext cx="4652963" cy="304800"/>
          </a:xfrm>
          <a:prstGeom prst="rect">
            <a:avLst/>
          </a:prstGeom>
          <a:noFill/>
          <a:ln w="9525" algn="ctr">
            <a:noFill/>
            <a:miter lim="800000"/>
            <a:headEnd/>
            <a:tailEnd/>
          </a:ln>
          <a:effectLst/>
        </p:spPr>
        <p:txBody>
          <a:bodyPr wrap="none">
            <a:spAutoFit/>
          </a:bodyPr>
          <a:lstStyle/>
          <a:p>
            <a:pPr marL="266700" indent="-266700">
              <a:lnSpc>
                <a:spcPct val="70000"/>
              </a:lnSpc>
              <a:spcBef>
                <a:spcPct val="40000"/>
              </a:spcBef>
              <a:buSzPct val="170000"/>
              <a:buFontTx/>
              <a:buBlip>
                <a:blip r:embed="rId6"/>
              </a:buBlip>
            </a:pPr>
            <a:r>
              <a:rPr lang="en-US" altLang="ko-KR">
                <a:solidFill>
                  <a:srgbClr val="FF6600"/>
                </a:solidFill>
                <a:latin typeface="Arial Narrow" pitchFamily="34" charset="0"/>
                <a:ea typeface="산돌고딕B" pitchFamily="18" charset="-127"/>
                <a:cs typeface="Tahoma" pitchFamily="34" charset="0"/>
              </a:rPr>
              <a:t> </a:t>
            </a:r>
            <a:r>
              <a:rPr lang="en-US" altLang="en-US" sz="2000">
                <a:solidFill>
                  <a:srgbClr val="FF6600"/>
                </a:solidFill>
                <a:latin typeface="Arial Narrow" pitchFamily="34" charset="0"/>
                <a:ea typeface="산돌고딕B" pitchFamily="18" charset="-127"/>
                <a:cs typeface="Tahoma" pitchFamily="34" charset="0"/>
              </a:rPr>
              <a:t>Making service </a:t>
            </a:r>
            <a:r>
              <a:rPr lang="en-US" altLang="en-US" sz="2000">
                <a:solidFill>
                  <a:srgbClr val="CC0000"/>
                </a:solidFill>
                <a:latin typeface="Arial Narrow" pitchFamily="34" charset="0"/>
                <a:ea typeface="산돌고딕B" pitchFamily="18" charset="-127"/>
                <a:cs typeface="Tahoma" pitchFamily="34" charset="0"/>
              </a:rPr>
              <a:t>easy</a:t>
            </a:r>
            <a:r>
              <a:rPr lang="en-US" altLang="en-US" sz="2000">
                <a:solidFill>
                  <a:srgbClr val="FF6600"/>
                </a:solidFill>
                <a:latin typeface="Arial Narrow" pitchFamily="34" charset="0"/>
                <a:ea typeface="산돌고딕B" pitchFamily="18" charset="-127"/>
                <a:cs typeface="Tahoma" pitchFamily="34" charset="0"/>
              </a:rPr>
              <a:t>, </a:t>
            </a:r>
            <a:r>
              <a:rPr lang="en-US" altLang="en-US" sz="2000">
                <a:solidFill>
                  <a:srgbClr val="CC0000"/>
                </a:solidFill>
                <a:latin typeface="Arial Narrow" pitchFamily="34" charset="0"/>
                <a:ea typeface="산돌고딕B" pitchFamily="18" charset="-127"/>
                <a:cs typeface="Tahoma" pitchFamily="34" charset="0"/>
              </a:rPr>
              <a:t>safe</a:t>
            </a:r>
            <a:r>
              <a:rPr lang="en-US" altLang="en-US" sz="2000">
                <a:solidFill>
                  <a:srgbClr val="FF6600"/>
                </a:solidFill>
                <a:latin typeface="Arial Narrow" pitchFamily="34" charset="0"/>
                <a:ea typeface="산돌고딕B" pitchFamily="18" charset="-127"/>
                <a:cs typeface="Tahoma" pitchFamily="34" charset="0"/>
              </a:rPr>
              <a:t> and </a:t>
            </a:r>
            <a:r>
              <a:rPr lang="en-US" altLang="en-US" sz="2000">
                <a:solidFill>
                  <a:srgbClr val="CC0000"/>
                </a:solidFill>
                <a:latin typeface="Arial Narrow" pitchFamily="34" charset="0"/>
                <a:ea typeface="산돌고딕B" pitchFamily="18" charset="-127"/>
                <a:cs typeface="Tahoma" pitchFamily="34" charset="0"/>
              </a:rPr>
              <a:t>accessible </a:t>
            </a:r>
          </a:p>
        </p:txBody>
      </p:sp>
      <p:pic>
        <p:nvPicPr>
          <p:cNvPr id="771101" name="Picture 29" descr="2008-0324-11"/>
          <p:cNvPicPr>
            <a:picLocks noChangeAspect="1" noChangeArrowheads="1"/>
          </p:cNvPicPr>
          <p:nvPr/>
        </p:nvPicPr>
        <p:blipFill>
          <a:blip r:embed="rId7" cstate="print"/>
          <a:srcRect t="64250" r="7269"/>
          <a:stretch>
            <a:fillRect/>
          </a:stretch>
        </p:blipFill>
        <p:spPr bwMode="auto">
          <a:xfrm>
            <a:off x="403225" y="3140075"/>
            <a:ext cx="6611938" cy="631825"/>
          </a:xfrm>
          <a:prstGeom prst="rect">
            <a:avLst/>
          </a:prstGeom>
          <a:noFill/>
        </p:spPr>
      </p:pic>
      <p:sp>
        <p:nvSpPr>
          <p:cNvPr id="771102" name="Rectangle 30"/>
          <p:cNvSpPr>
            <a:spLocks noChangeArrowheads="1"/>
          </p:cNvSpPr>
          <p:nvPr/>
        </p:nvSpPr>
        <p:spPr bwMode="auto">
          <a:xfrm>
            <a:off x="611188" y="3219450"/>
            <a:ext cx="6265862" cy="350838"/>
          </a:xfrm>
          <a:prstGeom prst="rect">
            <a:avLst/>
          </a:prstGeom>
          <a:noFill/>
          <a:ln w="9525">
            <a:noFill/>
            <a:miter lim="800000"/>
            <a:headEnd/>
            <a:tailEnd/>
          </a:ln>
          <a:effectLst/>
        </p:spPr>
        <p:txBody>
          <a:bodyPr>
            <a:spAutoFit/>
          </a:bodyPr>
          <a:lstStyle/>
          <a:p>
            <a:pPr>
              <a:spcBef>
                <a:spcPct val="50000"/>
              </a:spcBef>
            </a:pPr>
            <a:r>
              <a:rPr lang="en-US" altLang="ko-KR" sz="1700">
                <a:solidFill>
                  <a:srgbClr val="333333"/>
                </a:solidFill>
                <a:latin typeface="Arial Narrow" pitchFamily="34" charset="0"/>
                <a:sym typeface="Symbol" pitchFamily="18" charset="2"/>
              </a:rPr>
              <a:t>Simple user interface, hacking-free security control</a:t>
            </a:r>
          </a:p>
        </p:txBody>
      </p:sp>
      <p:sp>
        <p:nvSpPr>
          <p:cNvPr id="771107" name="Text Box 35"/>
          <p:cNvSpPr txBox="1">
            <a:spLocks noChangeArrowheads="1"/>
          </p:cNvSpPr>
          <p:nvPr/>
        </p:nvSpPr>
        <p:spPr bwMode="auto">
          <a:xfrm>
            <a:off x="107950" y="3773488"/>
            <a:ext cx="5870575" cy="579437"/>
          </a:xfrm>
          <a:prstGeom prst="rect">
            <a:avLst/>
          </a:prstGeom>
          <a:noFill/>
          <a:ln w="9525" algn="ctr">
            <a:noFill/>
            <a:miter lim="800000"/>
            <a:headEnd/>
            <a:tailEnd/>
          </a:ln>
          <a:effectLst/>
        </p:spPr>
        <p:txBody>
          <a:bodyPr wrap="none">
            <a:spAutoFit/>
          </a:bodyPr>
          <a:lstStyle/>
          <a:p>
            <a:pPr marL="266700" indent="-266700">
              <a:lnSpc>
                <a:spcPct val="70000"/>
              </a:lnSpc>
              <a:spcBef>
                <a:spcPct val="40000"/>
              </a:spcBef>
              <a:buSzPct val="170000"/>
              <a:buFontTx/>
              <a:buBlip>
                <a:blip r:embed="rId6"/>
              </a:buBlip>
            </a:pPr>
            <a:r>
              <a:rPr lang="en-US" altLang="ko-KR">
                <a:solidFill>
                  <a:srgbClr val="FF6600"/>
                </a:solidFill>
                <a:latin typeface="Arial Narrow" pitchFamily="34" charset="0"/>
                <a:ea typeface="산돌고딕B" pitchFamily="18" charset="-127"/>
                <a:cs typeface="Tahoma" pitchFamily="34" charset="0"/>
              </a:rPr>
              <a:t> </a:t>
            </a:r>
            <a:r>
              <a:rPr lang="en-US" altLang="en-US" sz="2000">
                <a:solidFill>
                  <a:srgbClr val="FF6600"/>
                </a:solidFill>
                <a:latin typeface="Arial Narrow" pitchFamily="34" charset="0"/>
                <a:ea typeface="산돌고딕B" pitchFamily="18" charset="-127"/>
                <a:cs typeface="Tahoma" pitchFamily="34" charset="0"/>
              </a:rPr>
              <a:t>Development of common service platform to promote </a:t>
            </a:r>
            <a:endParaRPr lang="en-US" altLang="ko-KR" sz="2000">
              <a:solidFill>
                <a:srgbClr val="FF6600"/>
              </a:solidFill>
              <a:latin typeface="Arial Narrow" pitchFamily="34" charset="0"/>
              <a:ea typeface="산돌고딕B" pitchFamily="18" charset="-127"/>
              <a:cs typeface="Tahoma" pitchFamily="34" charset="0"/>
            </a:endParaRPr>
          </a:p>
          <a:p>
            <a:pPr marL="266700" indent="-266700">
              <a:lnSpc>
                <a:spcPct val="50000"/>
              </a:lnSpc>
              <a:spcBef>
                <a:spcPct val="40000"/>
              </a:spcBef>
              <a:buSzPct val="170000"/>
            </a:pPr>
            <a:r>
              <a:rPr lang="en-US" altLang="ko-KR" sz="2000">
                <a:solidFill>
                  <a:srgbClr val="FF6600"/>
                </a:solidFill>
                <a:latin typeface="Arial Narrow" pitchFamily="34" charset="0"/>
                <a:ea typeface="산돌고딕B" pitchFamily="18" charset="-127"/>
                <a:cs typeface="Tahoma" pitchFamily="34" charset="0"/>
              </a:rPr>
              <a:t>     </a:t>
            </a:r>
            <a:r>
              <a:rPr lang="en-US" altLang="ko-KR" sz="1400">
                <a:solidFill>
                  <a:srgbClr val="FF6600"/>
                </a:solidFill>
                <a:latin typeface="Arial Narrow" pitchFamily="34" charset="0"/>
                <a:ea typeface="산돌고딕B" pitchFamily="18" charset="-127"/>
                <a:cs typeface="Tahoma" pitchFamily="34" charset="0"/>
              </a:rPr>
              <a:t>  </a:t>
            </a:r>
            <a:r>
              <a:rPr lang="en-US" altLang="en-US" sz="2000">
                <a:solidFill>
                  <a:srgbClr val="FF6600"/>
                </a:solidFill>
                <a:latin typeface="Arial Narrow" pitchFamily="34" charset="0"/>
                <a:ea typeface="산돌고딕B" pitchFamily="18" charset="-127"/>
                <a:cs typeface="Tahoma" pitchFamily="34" charset="0"/>
              </a:rPr>
              <a:t>inter-operability across </a:t>
            </a:r>
            <a:r>
              <a:rPr lang="en-US" altLang="en-US" sz="2000">
                <a:solidFill>
                  <a:srgbClr val="CC0000"/>
                </a:solidFill>
                <a:latin typeface="Arial Narrow" pitchFamily="34" charset="0"/>
                <a:ea typeface="산돌고딕B" pitchFamily="18" charset="-127"/>
                <a:cs typeface="Tahoma" pitchFamily="34" charset="0"/>
              </a:rPr>
              <a:t>all banks</a:t>
            </a:r>
            <a:r>
              <a:rPr lang="en-US" altLang="en-US" sz="2000">
                <a:solidFill>
                  <a:srgbClr val="FF6600"/>
                </a:solidFill>
                <a:latin typeface="Arial Narrow" pitchFamily="34" charset="0"/>
                <a:ea typeface="산돌고딕B" pitchFamily="18" charset="-127"/>
                <a:cs typeface="Tahoma" pitchFamily="34" charset="0"/>
              </a:rPr>
              <a:t> </a:t>
            </a:r>
          </a:p>
        </p:txBody>
      </p:sp>
      <p:pic>
        <p:nvPicPr>
          <p:cNvPr id="771108" name="Picture 36" descr="2008-0324-11"/>
          <p:cNvPicPr>
            <a:picLocks noChangeAspect="1" noChangeArrowheads="1"/>
          </p:cNvPicPr>
          <p:nvPr/>
        </p:nvPicPr>
        <p:blipFill>
          <a:blip r:embed="rId7" cstate="print"/>
          <a:srcRect t="64250" r="7269"/>
          <a:stretch>
            <a:fillRect/>
          </a:stretch>
        </p:blipFill>
        <p:spPr bwMode="auto">
          <a:xfrm>
            <a:off x="403225" y="4302125"/>
            <a:ext cx="6611938" cy="631825"/>
          </a:xfrm>
          <a:prstGeom prst="rect">
            <a:avLst/>
          </a:prstGeom>
          <a:noFill/>
        </p:spPr>
      </p:pic>
      <p:sp>
        <p:nvSpPr>
          <p:cNvPr id="771109" name="Rectangle 37"/>
          <p:cNvSpPr>
            <a:spLocks noChangeArrowheads="1"/>
          </p:cNvSpPr>
          <p:nvPr/>
        </p:nvSpPr>
        <p:spPr bwMode="auto">
          <a:xfrm>
            <a:off x="611188" y="4397375"/>
            <a:ext cx="2736850" cy="350838"/>
          </a:xfrm>
          <a:prstGeom prst="rect">
            <a:avLst/>
          </a:prstGeom>
          <a:noFill/>
          <a:ln w="9525">
            <a:noFill/>
            <a:miter lim="800000"/>
            <a:headEnd/>
            <a:tailEnd/>
          </a:ln>
          <a:effectLst/>
        </p:spPr>
        <p:txBody>
          <a:bodyPr>
            <a:spAutoFit/>
          </a:bodyPr>
          <a:lstStyle/>
          <a:p>
            <a:pPr>
              <a:spcBef>
                <a:spcPct val="50000"/>
              </a:spcBef>
            </a:pPr>
            <a:r>
              <a:rPr lang="en-US" altLang="ko-KR" sz="1700">
                <a:solidFill>
                  <a:srgbClr val="333333"/>
                </a:solidFill>
                <a:latin typeface="Arial Narrow" pitchFamily="34" charset="0"/>
                <a:sym typeface="Symbol" pitchFamily="18" charset="2"/>
              </a:rPr>
              <a:t>Hardware and software</a:t>
            </a:r>
          </a:p>
        </p:txBody>
      </p:sp>
      <p:grpSp>
        <p:nvGrpSpPr>
          <p:cNvPr id="771126" name="Group 54"/>
          <p:cNvGrpSpPr>
            <a:grpSpLocks/>
          </p:cNvGrpSpPr>
          <p:nvPr/>
        </p:nvGrpSpPr>
        <p:grpSpPr bwMode="auto">
          <a:xfrm>
            <a:off x="3175" y="4894263"/>
            <a:ext cx="9032875" cy="1963737"/>
            <a:chOff x="2" y="3083"/>
            <a:chExt cx="5690" cy="1237"/>
          </a:xfrm>
        </p:grpSpPr>
        <p:sp>
          <p:nvSpPr>
            <p:cNvPr id="771113" name="Rectangle 41"/>
            <p:cNvSpPr>
              <a:spLocks noChangeArrowheads="1"/>
            </p:cNvSpPr>
            <p:nvPr/>
          </p:nvSpPr>
          <p:spPr bwMode="auto">
            <a:xfrm>
              <a:off x="2" y="3083"/>
              <a:ext cx="5643" cy="1237"/>
            </a:xfrm>
            <a:prstGeom prst="rect">
              <a:avLst/>
            </a:prstGeom>
            <a:gradFill rotWithShape="1">
              <a:gsLst>
                <a:gs pos="0">
                  <a:schemeClr val="bg1"/>
                </a:gs>
                <a:gs pos="100000">
                  <a:schemeClr val="bg1">
                    <a:gamma/>
                    <a:shade val="46275"/>
                    <a:invGamma/>
                    <a:alpha val="0"/>
                  </a:schemeClr>
                </a:gs>
              </a:gsLst>
              <a:lin ang="0" scaled="1"/>
            </a:gradFill>
            <a:ln w="9525" algn="ctr">
              <a:noFill/>
              <a:miter lim="800000"/>
              <a:headEnd/>
              <a:tailEnd/>
            </a:ln>
            <a:effectLst/>
          </p:spPr>
          <p:txBody>
            <a:bodyPr wrap="none" anchor="ctr"/>
            <a:lstStyle/>
            <a:p>
              <a:endParaRPr lang="en-US"/>
            </a:p>
          </p:txBody>
        </p:sp>
        <p:grpSp>
          <p:nvGrpSpPr>
            <p:cNvPr id="771117" name="Group 45"/>
            <p:cNvGrpSpPr>
              <a:grpSpLocks/>
            </p:cNvGrpSpPr>
            <p:nvPr/>
          </p:nvGrpSpPr>
          <p:grpSpPr bwMode="auto">
            <a:xfrm>
              <a:off x="249" y="3274"/>
              <a:ext cx="4491" cy="973"/>
              <a:chOff x="249" y="3274"/>
              <a:chExt cx="4491" cy="973"/>
            </a:xfrm>
          </p:grpSpPr>
          <p:pic>
            <p:nvPicPr>
              <p:cNvPr id="771083" name="Picture 11" descr="2008-0324-11"/>
              <p:cNvPicPr>
                <a:picLocks noChangeAspect="1" noChangeArrowheads="1"/>
              </p:cNvPicPr>
              <p:nvPr/>
            </p:nvPicPr>
            <p:blipFill>
              <a:blip r:embed="rId7" cstate="print"/>
              <a:srcRect b="69658"/>
              <a:stretch>
                <a:fillRect/>
              </a:stretch>
            </p:blipFill>
            <p:spPr bwMode="auto">
              <a:xfrm>
                <a:off x="249" y="3274"/>
                <a:ext cx="4491" cy="338"/>
              </a:xfrm>
              <a:prstGeom prst="rect">
                <a:avLst/>
              </a:prstGeom>
              <a:noFill/>
            </p:spPr>
          </p:pic>
          <p:pic>
            <p:nvPicPr>
              <p:cNvPr id="771115" name="Picture 43" descr="2008-0324-11"/>
              <p:cNvPicPr>
                <a:picLocks noChangeAspect="1" noChangeArrowheads="1"/>
              </p:cNvPicPr>
              <p:nvPr/>
            </p:nvPicPr>
            <p:blipFill>
              <a:blip r:embed="rId7" cstate="print"/>
              <a:srcRect t="16788" b="54666"/>
              <a:stretch>
                <a:fillRect/>
              </a:stretch>
            </p:blipFill>
            <p:spPr bwMode="auto">
              <a:xfrm>
                <a:off x="249" y="3929"/>
                <a:ext cx="4491" cy="318"/>
              </a:xfrm>
              <a:prstGeom prst="rect">
                <a:avLst/>
              </a:prstGeom>
              <a:noFill/>
            </p:spPr>
          </p:pic>
          <p:pic>
            <p:nvPicPr>
              <p:cNvPr id="771116" name="Picture 44" descr="2008-0324-11"/>
              <p:cNvPicPr>
                <a:picLocks noChangeAspect="1" noChangeArrowheads="1"/>
              </p:cNvPicPr>
              <p:nvPr/>
            </p:nvPicPr>
            <p:blipFill>
              <a:blip r:embed="rId7" cstate="print"/>
              <a:srcRect t="12209" b="69658"/>
              <a:stretch>
                <a:fillRect/>
              </a:stretch>
            </p:blipFill>
            <p:spPr bwMode="auto">
              <a:xfrm>
                <a:off x="249" y="3591"/>
                <a:ext cx="4491" cy="338"/>
              </a:xfrm>
              <a:prstGeom prst="rect">
                <a:avLst/>
              </a:prstGeom>
              <a:noFill/>
            </p:spPr>
          </p:pic>
        </p:grpSp>
        <p:sp>
          <p:nvSpPr>
            <p:cNvPr id="771112" name="Text Box 40"/>
            <p:cNvSpPr txBox="1">
              <a:spLocks noChangeArrowheads="1"/>
            </p:cNvSpPr>
            <p:nvPr/>
          </p:nvSpPr>
          <p:spPr bwMode="auto">
            <a:xfrm>
              <a:off x="68" y="3143"/>
              <a:ext cx="3689" cy="192"/>
            </a:xfrm>
            <a:prstGeom prst="rect">
              <a:avLst/>
            </a:prstGeom>
            <a:noFill/>
            <a:ln w="9525" algn="ctr">
              <a:noFill/>
              <a:miter lim="800000"/>
              <a:headEnd/>
              <a:tailEnd/>
            </a:ln>
            <a:effectLst/>
          </p:spPr>
          <p:txBody>
            <a:bodyPr wrap="none">
              <a:spAutoFit/>
            </a:bodyPr>
            <a:lstStyle/>
            <a:p>
              <a:pPr marL="266700" indent="-266700">
                <a:lnSpc>
                  <a:spcPct val="70000"/>
                </a:lnSpc>
                <a:spcBef>
                  <a:spcPct val="40000"/>
                </a:spcBef>
                <a:buSzPct val="170000"/>
                <a:buFontTx/>
                <a:buBlip>
                  <a:blip r:embed="rId6"/>
                </a:buBlip>
              </a:pPr>
              <a:r>
                <a:rPr lang="en-US" altLang="ko-KR">
                  <a:solidFill>
                    <a:srgbClr val="FF6600"/>
                  </a:solidFill>
                  <a:latin typeface="Arial Narrow" pitchFamily="34" charset="0"/>
                  <a:ea typeface="산돌고딕B" pitchFamily="18" charset="-127"/>
                  <a:cs typeface="Tahoma" pitchFamily="34" charset="0"/>
                </a:rPr>
                <a:t> </a:t>
              </a:r>
              <a:r>
                <a:rPr lang="en-US" altLang="ko-KR" sz="2000">
                  <a:solidFill>
                    <a:srgbClr val="FF6600"/>
                  </a:solidFill>
                  <a:latin typeface="Arial Narrow" pitchFamily="34" charset="0"/>
                  <a:ea typeface="산돌고딕B" pitchFamily="18" charset="-127"/>
                  <a:cs typeface="Tahoma" pitchFamily="34" charset="0"/>
                </a:rPr>
                <a:t>Regulatory assistance for </a:t>
              </a:r>
              <a:r>
                <a:rPr lang="en-US" altLang="ko-KR" sz="2000">
                  <a:solidFill>
                    <a:srgbClr val="CC0000"/>
                  </a:solidFill>
                  <a:latin typeface="Arial Narrow" pitchFamily="34" charset="0"/>
                  <a:ea typeface="산돌고딕B" pitchFamily="18" charset="-127"/>
                  <a:cs typeface="Tahoma" pitchFamily="34" charset="0"/>
                </a:rPr>
                <a:t>“Universal Mobile Banking”</a:t>
              </a:r>
            </a:p>
          </p:txBody>
        </p:sp>
        <p:sp>
          <p:nvSpPr>
            <p:cNvPr id="771114" name="Rectangle 42"/>
            <p:cNvSpPr>
              <a:spLocks noChangeArrowheads="1"/>
            </p:cNvSpPr>
            <p:nvPr/>
          </p:nvSpPr>
          <p:spPr bwMode="auto">
            <a:xfrm>
              <a:off x="385" y="3355"/>
              <a:ext cx="5307" cy="792"/>
            </a:xfrm>
            <a:prstGeom prst="rect">
              <a:avLst/>
            </a:prstGeom>
            <a:noFill/>
            <a:ln w="9525">
              <a:noFill/>
              <a:miter lim="800000"/>
              <a:headEnd/>
              <a:tailEnd/>
            </a:ln>
            <a:effectLst/>
          </p:spPr>
          <p:txBody>
            <a:bodyPr>
              <a:spAutoFit/>
            </a:bodyPr>
            <a:lstStyle/>
            <a:p>
              <a:pPr>
                <a:lnSpc>
                  <a:spcPct val="110000"/>
                </a:lnSpc>
                <a:spcBef>
                  <a:spcPct val="50000"/>
                </a:spcBef>
              </a:pPr>
              <a:r>
                <a:rPr lang="en-US" altLang="ko-KR" sz="1700">
                  <a:solidFill>
                    <a:srgbClr val="333333"/>
                  </a:solidFill>
                  <a:latin typeface="Arial Narrow" pitchFamily="34" charset="0"/>
                  <a:sym typeface="Symbol" pitchFamily="18" charset="2"/>
                </a:rPr>
                <a:t>- Extension of ‘Universal Telecomm service” concept to “Universal mobile banking service”</a:t>
              </a:r>
            </a:p>
            <a:p>
              <a:pPr>
                <a:lnSpc>
                  <a:spcPct val="80000"/>
                </a:lnSpc>
                <a:spcBef>
                  <a:spcPct val="50000"/>
                </a:spcBef>
              </a:pPr>
              <a:r>
                <a:rPr lang="en-US" altLang="ko-KR" sz="1700">
                  <a:solidFill>
                    <a:srgbClr val="333333"/>
                  </a:solidFill>
                  <a:latin typeface="Arial Narrow" pitchFamily="34" charset="0"/>
                  <a:sym typeface="Symbol" pitchFamily="18" charset="2"/>
                </a:rPr>
                <a:t>- Amendment of related regulations to allow MNOs to provide banking service in collaboration</a:t>
              </a:r>
            </a:p>
            <a:p>
              <a:pPr>
                <a:lnSpc>
                  <a:spcPct val="30000"/>
                </a:lnSpc>
                <a:spcBef>
                  <a:spcPct val="50000"/>
                </a:spcBef>
              </a:pPr>
              <a:r>
                <a:rPr lang="en-US" altLang="ko-KR" sz="1700">
                  <a:solidFill>
                    <a:srgbClr val="333333"/>
                  </a:solidFill>
                  <a:latin typeface="Arial Narrow" pitchFamily="34" charset="0"/>
                  <a:sym typeface="Symbol" pitchFamily="18" charset="2"/>
                </a:rPr>
                <a:t>  with banks</a:t>
              </a:r>
            </a:p>
            <a:p>
              <a:pPr>
                <a:lnSpc>
                  <a:spcPct val="80000"/>
                </a:lnSpc>
                <a:spcBef>
                  <a:spcPct val="50000"/>
                </a:spcBef>
              </a:pPr>
              <a:r>
                <a:rPr lang="en-US" altLang="ko-KR" sz="1700">
                  <a:solidFill>
                    <a:srgbClr val="333333"/>
                  </a:solidFill>
                  <a:latin typeface="Arial Narrow" pitchFamily="34" charset="0"/>
                  <a:sym typeface="Symbol" pitchFamily="18" charset="2"/>
                </a:rPr>
                <a:t> - Security guidance: “Electronic Financial Transaction Act”</a:t>
              </a:r>
            </a:p>
          </p:txBody>
        </p:sp>
      </p:grpSp>
      <p:pic>
        <p:nvPicPr>
          <p:cNvPr id="771118" name="Picture 46"/>
          <p:cNvPicPr>
            <a:picLocks noChangeAspect="1" noChangeArrowheads="1"/>
          </p:cNvPicPr>
          <p:nvPr/>
        </p:nvPicPr>
        <p:blipFill>
          <a:blip r:embed="rId8" cstate="print"/>
          <a:srcRect/>
          <a:stretch>
            <a:fillRect/>
          </a:stretch>
        </p:blipFill>
        <p:spPr bwMode="auto">
          <a:xfrm>
            <a:off x="2690813" y="0"/>
            <a:ext cx="3760787" cy="596900"/>
          </a:xfrm>
          <a:prstGeom prst="rect">
            <a:avLst/>
          </a:prstGeom>
          <a:noFill/>
          <a:ln w="9525">
            <a:noFill/>
            <a:miter lim="800000"/>
            <a:headEnd/>
            <a:tailEnd/>
          </a:ln>
          <a:effectLst/>
        </p:spPr>
      </p:pic>
      <p:grpSp>
        <p:nvGrpSpPr>
          <p:cNvPr id="771137" name="Group 65"/>
          <p:cNvGrpSpPr>
            <a:grpSpLocks/>
          </p:cNvGrpSpPr>
          <p:nvPr/>
        </p:nvGrpSpPr>
        <p:grpSpPr bwMode="auto">
          <a:xfrm>
            <a:off x="107950" y="1125538"/>
            <a:ext cx="7416800" cy="3622675"/>
            <a:chOff x="204" y="845"/>
            <a:chExt cx="4672" cy="2282"/>
          </a:xfrm>
        </p:grpSpPr>
        <p:sp>
          <p:nvSpPr>
            <p:cNvPr id="771129" name="Text Box 57"/>
            <p:cNvSpPr txBox="1">
              <a:spLocks noChangeArrowheads="1"/>
            </p:cNvSpPr>
            <p:nvPr/>
          </p:nvSpPr>
          <p:spPr bwMode="auto">
            <a:xfrm>
              <a:off x="204" y="845"/>
              <a:ext cx="3841" cy="192"/>
            </a:xfrm>
            <a:prstGeom prst="rect">
              <a:avLst/>
            </a:prstGeom>
            <a:noFill/>
            <a:ln w="9525" algn="ctr">
              <a:noFill/>
              <a:miter lim="800000"/>
              <a:headEnd/>
              <a:tailEnd/>
            </a:ln>
            <a:effectLst/>
          </p:spPr>
          <p:txBody>
            <a:bodyPr wrap="none">
              <a:spAutoFit/>
            </a:bodyPr>
            <a:lstStyle/>
            <a:p>
              <a:pPr marL="266700" indent="-266700">
                <a:lnSpc>
                  <a:spcPct val="70000"/>
                </a:lnSpc>
                <a:spcBef>
                  <a:spcPct val="40000"/>
                </a:spcBef>
                <a:buSzPct val="170000"/>
                <a:buFontTx/>
                <a:buBlip>
                  <a:blip r:embed="rId6"/>
                </a:buBlip>
              </a:pPr>
              <a:r>
                <a:rPr lang="en-US" altLang="ko-KR">
                  <a:solidFill>
                    <a:srgbClr val="FF6600"/>
                  </a:solidFill>
                  <a:latin typeface="Arial Narrow" pitchFamily="34" charset="0"/>
                  <a:ea typeface="산돌고딕B" pitchFamily="18" charset="-127"/>
                  <a:cs typeface="Tahoma" pitchFamily="34" charset="0"/>
                </a:rPr>
                <a:t> </a:t>
              </a:r>
              <a:r>
                <a:rPr lang="en-US" altLang="ko-KR" sz="2000">
                  <a:solidFill>
                    <a:srgbClr val="FF6600"/>
                  </a:solidFill>
                  <a:latin typeface="Arial Narrow" pitchFamily="34" charset="0"/>
                  <a:ea typeface="산돌고딕B" pitchFamily="18" charset="-127"/>
                  <a:cs typeface="Tahoma" pitchFamily="34" charset="0"/>
                </a:rPr>
                <a:t>Importance of building trust between Bank and Operator</a:t>
              </a:r>
              <a:endParaRPr lang="en-US" altLang="en-US" sz="2000">
                <a:solidFill>
                  <a:srgbClr val="FF6600"/>
                </a:solidFill>
                <a:latin typeface="Arial Narrow" pitchFamily="34" charset="0"/>
                <a:ea typeface="산돌고딕B" pitchFamily="18" charset="-127"/>
                <a:cs typeface="Tahoma" pitchFamily="34" charset="0"/>
              </a:endParaRPr>
            </a:p>
          </p:txBody>
        </p:sp>
        <p:sp>
          <p:nvSpPr>
            <p:cNvPr id="771130" name="Rectangle 58"/>
            <p:cNvSpPr>
              <a:spLocks noChangeArrowheads="1"/>
            </p:cNvSpPr>
            <p:nvPr/>
          </p:nvSpPr>
          <p:spPr bwMode="auto">
            <a:xfrm>
              <a:off x="521" y="1051"/>
              <a:ext cx="3357" cy="221"/>
            </a:xfrm>
            <a:prstGeom prst="rect">
              <a:avLst/>
            </a:prstGeom>
            <a:noFill/>
            <a:ln w="9525">
              <a:noFill/>
              <a:miter lim="800000"/>
              <a:headEnd/>
              <a:tailEnd/>
            </a:ln>
            <a:effectLst/>
          </p:spPr>
          <p:txBody>
            <a:bodyPr>
              <a:spAutoFit/>
            </a:bodyPr>
            <a:lstStyle/>
            <a:p>
              <a:pPr>
                <a:spcBef>
                  <a:spcPct val="50000"/>
                </a:spcBef>
              </a:pPr>
              <a:r>
                <a:rPr lang="en-US" altLang="ko-KR" sz="1700">
                  <a:solidFill>
                    <a:srgbClr val="333333"/>
                  </a:solidFill>
                  <a:latin typeface="Arial Narrow" pitchFamily="34" charset="0"/>
                  <a:sym typeface="Symbol" pitchFamily="18" charset="2"/>
                </a:rPr>
                <a:t>Development of “win-win” business model</a:t>
              </a:r>
            </a:p>
          </p:txBody>
        </p:sp>
        <p:sp>
          <p:nvSpPr>
            <p:cNvPr id="771131" name="Text Box 59"/>
            <p:cNvSpPr txBox="1">
              <a:spLocks noChangeArrowheads="1"/>
            </p:cNvSpPr>
            <p:nvPr/>
          </p:nvSpPr>
          <p:spPr bwMode="auto">
            <a:xfrm>
              <a:off x="204" y="1384"/>
              <a:ext cx="1824" cy="192"/>
            </a:xfrm>
            <a:prstGeom prst="rect">
              <a:avLst/>
            </a:prstGeom>
            <a:noFill/>
            <a:ln w="9525" algn="ctr">
              <a:noFill/>
              <a:miter lim="800000"/>
              <a:headEnd/>
              <a:tailEnd/>
            </a:ln>
            <a:effectLst/>
          </p:spPr>
          <p:txBody>
            <a:bodyPr wrap="none">
              <a:spAutoFit/>
            </a:bodyPr>
            <a:lstStyle/>
            <a:p>
              <a:pPr marL="266700" indent="-266700">
                <a:lnSpc>
                  <a:spcPct val="70000"/>
                </a:lnSpc>
                <a:spcBef>
                  <a:spcPct val="40000"/>
                </a:spcBef>
                <a:buSzPct val="170000"/>
                <a:buFontTx/>
                <a:buBlip>
                  <a:blip r:embed="rId6"/>
                </a:buBlip>
              </a:pPr>
              <a:r>
                <a:rPr lang="en-US" altLang="ko-KR">
                  <a:solidFill>
                    <a:srgbClr val="FF6600"/>
                  </a:solidFill>
                  <a:latin typeface="Arial Narrow" pitchFamily="34" charset="0"/>
                  <a:ea typeface="산돌고딕B" pitchFamily="18" charset="-127"/>
                  <a:cs typeface="Tahoma" pitchFamily="34" charset="0"/>
                </a:rPr>
                <a:t> </a:t>
              </a:r>
              <a:r>
                <a:rPr lang="en-US" altLang="en-US" sz="2000">
                  <a:solidFill>
                    <a:srgbClr val="FF6600"/>
                  </a:solidFill>
                  <a:latin typeface="Arial Narrow" pitchFamily="34" charset="0"/>
                  <a:ea typeface="산돌고딕B" pitchFamily="18" charset="-127"/>
                  <a:cs typeface="Tahoma" pitchFamily="34" charset="0"/>
                </a:rPr>
                <a:t>Lowering entry barriers </a:t>
              </a:r>
            </a:p>
          </p:txBody>
        </p:sp>
        <p:sp>
          <p:nvSpPr>
            <p:cNvPr id="771132" name="Rectangle 60"/>
            <p:cNvSpPr>
              <a:spLocks noChangeArrowheads="1"/>
            </p:cNvSpPr>
            <p:nvPr/>
          </p:nvSpPr>
          <p:spPr bwMode="auto">
            <a:xfrm>
              <a:off x="521" y="1591"/>
              <a:ext cx="4355" cy="221"/>
            </a:xfrm>
            <a:prstGeom prst="rect">
              <a:avLst/>
            </a:prstGeom>
            <a:noFill/>
            <a:ln w="9525">
              <a:noFill/>
              <a:miter lim="800000"/>
              <a:headEnd/>
              <a:tailEnd/>
            </a:ln>
            <a:effectLst/>
          </p:spPr>
          <p:txBody>
            <a:bodyPr>
              <a:spAutoFit/>
            </a:bodyPr>
            <a:lstStyle/>
            <a:p>
              <a:pPr>
                <a:spcBef>
                  <a:spcPct val="50000"/>
                </a:spcBef>
              </a:pPr>
              <a:r>
                <a:rPr lang="en-US" altLang="ko-KR" sz="1700">
                  <a:solidFill>
                    <a:srgbClr val="333333"/>
                  </a:solidFill>
                  <a:latin typeface="Arial Narrow" pitchFamily="34" charset="0"/>
                  <a:sym typeface="Symbol" pitchFamily="18" charset="2"/>
                </a:rPr>
                <a:t>Communication tariff, banking service fees, transaction fees</a:t>
              </a:r>
            </a:p>
          </p:txBody>
        </p:sp>
        <p:sp>
          <p:nvSpPr>
            <p:cNvPr id="771133" name="Text Box 61"/>
            <p:cNvSpPr txBox="1">
              <a:spLocks noChangeArrowheads="1"/>
            </p:cNvSpPr>
            <p:nvPr/>
          </p:nvSpPr>
          <p:spPr bwMode="auto">
            <a:xfrm>
              <a:off x="204" y="1948"/>
              <a:ext cx="2931" cy="192"/>
            </a:xfrm>
            <a:prstGeom prst="rect">
              <a:avLst/>
            </a:prstGeom>
            <a:noFill/>
            <a:ln w="9525" algn="ctr">
              <a:noFill/>
              <a:miter lim="800000"/>
              <a:headEnd/>
              <a:tailEnd/>
            </a:ln>
            <a:effectLst/>
          </p:spPr>
          <p:txBody>
            <a:bodyPr wrap="none">
              <a:spAutoFit/>
            </a:bodyPr>
            <a:lstStyle/>
            <a:p>
              <a:pPr marL="266700" indent="-266700">
                <a:lnSpc>
                  <a:spcPct val="70000"/>
                </a:lnSpc>
                <a:spcBef>
                  <a:spcPct val="40000"/>
                </a:spcBef>
                <a:buSzPct val="170000"/>
                <a:buFontTx/>
                <a:buBlip>
                  <a:blip r:embed="rId6"/>
                </a:buBlip>
              </a:pPr>
              <a:r>
                <a:rPr lang="en-US" altLang="ko-KR">
                  <a:solidFill>
                    <a:srgbClr val="FF6600"/>
                  </a:solidFill>
                  <a:latin typeface="Arial Narrow" pitchFamily="34" charset="0"/>
                  <a:ea typeface="산돌고딕B" pitchFamily="18" charset="-127"/>
                  <a:cs typeface="Tahoma" pitchFamily="34" charset="0"/>
                </a:rPr>
                <a:t> </a:t>
              </a:r>
              <a:r>
                <a:rPr lang="en-US" altLang="en-US" sz="2000">
                  <a:solidFill>
                    <a:srgbClr val="FF6600"/>
                  </a:solidFill>
                  <a:latin typeface="Arial Narrow" pitchFamily="34" charset="0"/>
                  <a:ea typeface="산돌고딕B" pitchFamily="18" charset="-127"/>
                  <a:cs typeface="Tahoma" pitchFamily="34" charset="0"/>
                </a:rPr>
                <a:t>Making service </a:t>
              </a:r>
              <a:r>
                <a:rPr lang="en-US" altLang="en-US" sz="2000">
                  <a:solidFill>
                    <a:srgbClr val="CC0000"/>
                  </a:solidFill>
                  <a:latin typeface="Arial Narrow" pitchFamily="34" charset="0"/>
                  <a:ea typeface="산돌고딕B" pitchFamily="18" charset="-127"/>
                  <a:cs typeface="Tahoma" pitchFamily="34" charset="0"/>
                </a:rPr>
                <a:t>easy</a:t>
              </a:r>
              <a:r>
                <a:rPr lang="en-US" altLang="en-US" sz="2000">
                  <a:solidFill>
                    <a:srgbClr val="FF6600"/>
                  </a:solidFill>
                  <a:latin typeface="Arial Narrow" pitchFamily="34" charset="0"/>
                  <a:ea typeface="산돌고딕B" pitchFamily="18" charset="-127"/>
                  <a:cs typeface="Tahoma" pitchFamily="34" charset="0"/>
                </a:rPr>
                <a:t>, </a:t>
              </a:r>
              <a:r>
                <a:rPr lang="en-US" altLang="en-US" sz="2000">
                  <a:solidFill>
                    <a:srgbClr val="CC0000"/>
                  </a:solidFill>
                  <a:latin typeface="Arial Narrow" pitchFamily="34" charset="0"/>
                  <a:ea typeface="산돌고딕B" pitchFamily="18" charset="-127"/>
                  <a:cs typeface="Tahoma" pitchFamily="34" charset="0"/>
                </a:rPr>
                <a:t>safe</a:t>
              </a:r>
              <a:r>
                <a:rPr lang="en-US" altLang="en-US" sz="2000">
                  <a:solidFill>
                    <a:srgbClr val="FF6600"/>
                  </a:solidFill>
                  <a:latin typeface="Arial Narrow" pitchFamily="34" charset="0"/>
                  <a:ea typeface="산돌고딕B" pitchFamily="18" charset="-127"/>
                  <a:cs typeface="Tahoma" pitchFamily="34" charset="0"/>
                </a:rPr>
                <a:t> and </a:t>
              </a:r>
              <a:r>
                <a:rPr lang="en-US" altLang="en-US" sz="2000">
                  <a:solidFill>
                    <a:srgbClr val="CC0000"/>
                  </a:solidFill>
                  <a:latin typeface="Arial Narrow" pitchFamily="34" charset="0"/>
                  <a:ea typeface="산돌고딕B" pitchFamily="18" charset="-127"/>
                  <a:cs typeface="Tahoma" pitchFamily="34" charset="0"/>
                </a:rPr>
                <a:t>accessible </a:t>
              </a:r>
            </a:p>
          </p:txBody>
        </p:sp>
        <p:sp>
          <p:nvSpPr>
            <p:cNvPr id="771134" name="Rectangle 62"/>
            <p:cNvSpPr>
              <a:spLocks noChangeArrowheads="1"/>
            </p:cNvSpPr>
            <p:nvPr/>
          </p:nvSpPr>
          <p:spPr bwMode="auto">
            <a:xfrm>
              <a:off x="521" y="2164"/>
              <a:ext cx="3947" cy="221"/>
            </a:xfrm>
            <a:prstGeom prst="rect">
              <a:avLst/>
            </a:prstGeom>
            <a:noFill/>
            <a:ln w="9525">
              <a:noFill/>
              <a:miter lim="800000"/>
              <a:headEnd/>
              <a:tailEnd/>
            </a:ln>
            <a:effectLst/>
          </p:spPr>
          <p:txBody>
            <a:bodyPr>
              <a:spAutoFit/>
            </a:bodyPr>
            <a:lstStyle/>
            <a:p>
              <a:pPr>
                <a:spcBef>
                  <a:spcPct val="50000"/>
                </a:spcBef>
              </a:pPr>
              <a:r>
                <a:rPr lang="en-US" altLang="ko-KR" sz="1700">
                  <a:solidFill>
                    <a:srgbClr val="333333"/>
                  </a:solidFill>
                  <a:latin typeface="Arial Narrow" pitchFamily="34" charset="0"/>
                  <a:sym typeface="Symbol" pitchFamily="18" charset="2"/>
                </a:rPr>
                <a:t>Simple user interface, hacking-free security control</a:t>
              </a:r>
            </a:p>
          </p:txBody>
        </p:sp>
        <p:sp>
          <p:nvSpPr>
            <p:cNvPr id="771135" name="Text Box 63"/>
            <p:cNvSpPr txBox="1">
              <a:spLocks noChangeArrowheads="1"/>
            </p:cNvSpPr>
            <p:nvPr/>
          </p:nvSpPr>
          <p:spPr bwMode="auto">
            <a:xfrm>
              <a:off x="204" y="2513"/>
              <a:ext cx="3698" cy="365"/>
            </a:xfrm>
            <a:prstGeom prst="rect">
              <a:avLst/>
            </a:prstGeom>
            <a:noFill/>
            <a:ln w="9525" algn="ctr">
              <a:noFill/>
              <a:miter lim="800000"/>
              <a:headEnd/>
              <a:tailEnd/>
            </a:ln>
            <a:effectLst/>
          </p:spPr>
          <p:txBody>
            <a:bodyPr wrap="none">
              <a:spAutoFit/>
            </a:bodyPr>
            <a:lstStyle/>
            <a:p>
              <a:pPr marL="266700" indent="-266700">
                <a:lnSpc>
                  <a:spcPct val="70000"/>
                </a:lnSpc>
                <a:spcBef>
                  <a:spcPct val="40000"/>
                </a:spcBef>
                <a:buSzPct val="170000"/>
                <a:buFontTx/>
                <a:buBlip>
                  <a:blip r:embed="rId6"/>
                </a:buBlip>
              </a:pPr>
              <a:r>
                <a:rPr lang="en-US" altLang="ko-KR">
                  <a:solidFill>
                    <a:srgbClr val="FF6600"/>
                  </a:solidFill>
                  <a:latin typeface="Arial Narrow" pitchFamily="34" charset="0"/>
                  <a:ea typeface="산돌고딕B" pitchFamily="18" charset="-127"/>
                  <a:cs typeface="Tahoma" pitchFamily="34" charset="0"/>
                </a:rPr>
                <a:t> </a:t>
              </a:r>
              <a:r>
                <a:rPr lang="en-US" altLang="en-US" sz="2000">
                  <a:solidFill>
                    <a:srgbClr val="FF6600"/>
                  </a:solidFill>
                  <a:latin typeface="Arial Narrow" pitchFamily="34" charset="0"/>
                  <a:ea typeface="산돌고딕B" pitchFamily="18" charset="-127"/>
                  <a:cs typeface="Tahoma" pitchFamily="34" charset="0"/>
                </a:rPr>
                <a:t>Development of common service platform to promote </a:t>
              </a:r>
              <a:endParaRPr lang="en-US" altLang="ko-KR" sz="2000">
                <a:solidFill>
                  <a:srgbClr val="FF6600"/>
                </a:solidFill>
                <a:latin typeface="Arial Narrow" pitchFamily="34" charset="0"/>
                <a:ea typeface="산돌고딕B" pitchFamily="18" charset="-127"/>
                <a:cs typeface="Tahoma" pitchFamily="34" charset="0"/>
              </a:endParaRPr>
            </a:p>
            <a:p>
              <a:pPr marL="266700" indent="-266700">
                <a:lnSpc>
                  <a:spcPct val="50000"/>
                </a:lnSpc>
                <a:spcBef>
                  <a:spcPct val="40000"/>
                </a:spcBef>
                <a:buSzPct val="170000"/>
              </a:pPr>
              <a:r>
                <a:rPr lang="en-US" altLang="ko-KR" sz="2000">
                  <a:solidFill>
                    <a:srgbClr val="FF6600"/>
                  </a:solidFill>
                  <a:latin typeface="Arial Narrow" pitchFamily="34" charset="0"/>
                  <a:ea typeface="산돌고딕B" pitchFamily="18" charset="-127"/>
                  <a:cs typeface="Tahoma" pitchFamily="34" charset="0"/>
                </a:rPr>
                <a:t>     </a:t>
              </a:r>
              <a:r>
                <a:rPr lang="en-US" altLang="ko-KR" sz="1400">
                  <a:solidFill>
                    <a:srgbClr val="FF6600"/>
                  </a:solidFill>
                  <a:latin typeface="Arial Narrow" pitchFamily="34" charset="0"/>
                  <a:ea typeface="산돌고딕B" pitchFamily="18" charset="-127"/>
                  <a:cs typeface="Tahoma" pitchFamily="34" charset="0"/>
                </a:rPr>
                <a:t>  </a:t>
              </a:r>
              <a:r>
                <a:rPr lang="en-US" altLang="en-US" sz="2000">
                  <a:solidFill>
                    <a:srgbClr val="FF6600"/>
                  </a:solidFill>
                  <a:latin typeface="Arial Narrow" pitchFamily="34" charset="0"/>
                  <a:ea typeface="산돌고딕B" pitchFamily="18" charset="-127"/>
                  <a:cs typeface="Tahoma" pitchFamily="34" charset="0"/>
                </a:rPr>
                <a:t>inter-operability across </a:t>
              </a:r>
              <a:r>
                <a:rPr lang="en-US" altLang="en-US" sz="2000">
                  <a:solidFill>
                    <a:srgbClr val="CC0000"/>
                  </a:solidFill>
                  <a:latin typeface="Arial Narrow" pitchFamily="34" charset="0"/>
                  <a:ea typeface="산돌고딕B" pitchFamily="18" charset="-127"/>
                  <a:cs typeface="Tahoma" pitchFamily="34" charset="0"/>
                </a:rPr>
                <a:t>all banks</a:t>
              </a:r>
              <a:r>
                <a:rPr lang="en-US" altLang="en-US" sz="2000">
                  <a:solidFill>
                    <a:srgbClr val="FF6600"/>
                  </a:solidFill>
                  <a:latin typeface="Arial Narrow" pitchFamily="34" charset="0"/>
                  <a:ea typeface="산돌고딕B" pitchFamily="18" charset="-127"/>
                  <a:cs typeface="Tahoma" pitchFamily="34" charset="0"/>
                </a:rPr>
                <a:t> </a:t>
              </a:r>
            </a:p>
          </p:txBody>
        </p:sp>
        <p:sp>
          <p:nvSpPr>
            <p:cNvPr id="771136" name="Rectangle 64"/>
            <p:cNvSpPr>
              <a:spLocks noChangeArrowheads="1"/>
            </p:cNvSpPr>
            <p:nvPr/>
          </p:nvSpPr>
          <p:spPr bwMode="auto">
            <a:xfrm>
              <a:off x="521" y="2906"/>
              <a:ext cx="1724" cy="221"/>
            </a:xfrm>
            <a:prstGeom prst="rect">
              <a:avLst/>
            </a:prstGeom>
            <a:noFill/>
            <a:ln w="9525">
              <a:noFill/>
              <a:miter lim="800000"/>
              <a:headEnd/>
              <a:tailEnd/>
            </a:ln>
            <a:effectLst/>
          </p:spPr>
          <p:txBody>
            <a:bodyPr>
              <a:spAutoFit/>
            </a:bodyPr>
            <a:lstStyle/>
            <a:p>
              <a:pPr>
                <a:spcBef>
                  <a:spcPct val="50000"/>
                </a:spcBef>
              </a:pPr>
              <a:r>
                <a:rPr lang="en-US" altLang="ko-KR" sz="1700">
                  <a:solidFill>
                    <a:srgbClr val="333333"/>
                  </a:solidFill>
                  <a:latin typeface="Arial Narrow" pitchFamily="34" charset="0"/>
                  <a:sym typeface="Symbol" pitchFamily="18" charset="2"/>
                </a:rPr>
                <a:t>Hardware and software</a:t>
              </a:r>
            </a:p>
          </p:txBody>
        </p:sp>
      </p:grpSp>
    </p:spTree>
    <p:custDataLst>
      <p:tags r:id="rId1"/>
    </p:custDataLst>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1092"/>
                                        </p:tgtEl>
                                        <p:attrNameLst>
                                          <p:attrName>style.visibility</p:attrName>
                                        </p:attrNameLst>
                                      </p:cBhvr>
                                      <p:to>
                                        <p:strVal val="visible"/>
                                      </p:to>
                                    </p:set>
                                    <p:animEffect transition="in" filter="wipe(left)">
                                      <p:cBhvr>
                                        <p:cTn id="7" dur="500"/>
                                        <p:tgtEl>
                                          <p:spTgt spid="771092"/>
                                        </p:tgtEl>
                                      </p:cBhvr>
                                    </p:animEffect>
                                  </p:childTnLst>
                                  <p:subTnLst>
                                    <p:animClr clrSpc="rgb" dir="cw">
                                      <p:cBhvr override="childStyle">
                                        <p:cTn dur="1" fill="hold" display="0" masterRel="nextClick" afterEffect="1"/>
                                        <p:tgtEl>
                                          <p:spTgt spid="771092"/>
                                        </p:tgtEl>
                                        <p:attrNameLst>
                                          <p:attrName>ppt_c</p:attrName>
                                        </p:attrNameLst>
                                      </p:cBhvr>
                                      <p:to>
                                        <a:schemeClr val="bg2"/>
                                      </p:to>
                                    </p:animClr>
                                  </p:subTnLst>
                                </p:cTn>
                              </p:par>
                              <p:par>
                                <p:cTn id="8" presetID="22" presetClass="entr" presetSubtype="8" fill="hold" grpId="0" nodeType="withEffect">
                                  <p:stCondLst>
                                    <p:cond delay="0"/>
                                  </p:stCondLst>
                                  <p:childTnLst>
                                    <p:set>
                                      <p:cBhvr>
                                        <p:cTn id="9" dur="1" fill="hold">
                                          <p:stCondLst>
                                            <p:cond delay="0"/>
                                          </p:stCondLst>
                                        </p:cTn>
                                        <p:tgtEl>
                                          <p:spTgt spid="771094"/>
                                        </p:tgtEl>
                                        <p:attrNameLst>
                                          <p:attrName>style.visibility</p:attrName>
                                        </p:attrNameLst>
                                      </p:cBhvr>
                                      <p:to>
                                        <p:strVal val="visible"/>
                                      </p:to>
                                    </p:set>
                                    <p:animEffect transition="in" filter="wipe(left)">
                                      <p:cBhvr>
                                        <p:cTn id="10" dur="500"/>
                                        <p:tgtEl>
                                          <p:spTgt spid="771094"/>
                                        </p:tgtEl>
                                      </p:cBhvr>
                                    </p:animEffect>
                                  </p:childTnLst>
                                  <p:subTnLst>
                                    <p:animClr clrSpc="rgb" dir="cw">
                                      <p:cBhvr override="childStyle">
                                        <p:cTn dur="1" fill="hold" display="0" masterRel="nextClick" afterEffect="1"/>
                                        <p:tgtEl>
                                          <p:spTgt spid="771094"/>
                                        </p:tgtEl>
                                        <p:attrNameLst>
                                          <p:attrName>ppt_c</p:attrName>
                                        </p:attrNameLst>
                                      </p:cBhvr>
                                      <p:to>
                                        <a:schemeClr val="bg2"/>
                                      </p:to>
                                    </p:animClr>
                                  </p:subTnLst>
                                </p:cTn>
                              </p:par>
                              <p:par>
                                <p:cTn id="11" presetID="22" presetClass="entr" presetSubtype="8" fill="hold" nodeType="withEffect">
                                  <p:stCondLst>
                                    <p:cond delay="0"/>
                                  </p:stCondLst>
                                  <p:childTnLst>
                                    <p:set>
                                      <p:cBhvr>
                                        <p:cTn id="12" dur="1" fill="hold">
                                          <p:stCondLst>
                                            <p:cond delay="0"/>
                                          </p:stCondLst>
                                        </p:cTn>
                                        <p:tgtEl>
                                          <p:spTgt spid="771093"/>
                                        </p:tgtEl>
                                        <p:attrNameLst>
                                          <p:attrName>style.visibility</p:attrName>
                                        </p:attrNameLst>
                                      </p:cBhvr>
                                      <p:to>
                                        <p:strVal val="visible"/>
                                      </p:to>
                                    </p:set>
                                    <p:animEffect transition="in" filter="wipe(left)">
                                      <p:cBhvr>
                                        <p:cTn id="13" dur="500"/>
                                        <p:tgtEl>
                                          <p:spTgt spid="77109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71127"/>
                                        </p:tgtEl>
                                        <p:attrNameLst>
                                          <p:attrName>style.visibility</p:attrName>
                                        </p:attrNameLst>
                                      </p:cBhvr>
                                      <p:to>
                                        <p:strVal val="visible"/>
                                      </p:to>
                                    </p:set>
                                    <p:animEffect transition="in" filter="wipe(left)">
                                      <p:cBhvr>
                                        <p:cTn id="18" dur="500"/>
                                        <p:tgtEl>
                                          <p:spTgt spid="77112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71095"/>
                                        </p:tgtEl>
                                        <p:attrNameLst>
                                          <p:attrName>style.visibility</p:attrName>
                                        </p:attrNameLst>
                                      </p:cBhvr>
                                      <p:to>
                                        <p:strVal val="visible"/>
                                      </p:to>
                                    </p:set>
                                    <p:animEffect transition="in" filter="wipe(left)">
                                      <p:cBhvr>
                                        <p:cTn id="21" dur="500"/>
                                        <p:tgtEl>
                                          <p:spTgt spid="771095"/>
                                        </p:tgtEl>
                                      </p:cBhvr>
                                    </p:animEffect>
                                  </p:childTnLst>
                                  <p:subTnLst>
                                    <p:animClr clrSpc="rgb" dir="cw">
                                      <p:cBhvr override="childStyle">
                                        <p:cTn dur="1" fill="hold" display="0" masterRel="nextClick" afterEffect="1"/>
                                        <p:tgtEl>
                                          <p:spTgt spid="771095"/>
                                        </p:tgtEl>
                                        <p:attrNameLst>
                                          <p:attrName>ppt_c</p:attrName>
                                        </p:attrNameLst>
                                      </p:cBhvr>
                                      <p:to>
                                        <a:schemeClr val="bg2"/>
                                      </p:to>
                                    </p:animClr>
                                  </p:subTnLst>
                                </p:cTn>
                              </p:par>
                              <p:par>
                                <p:cTn id="22" presetID="22" presetClass="entr" presetSubtype="8" fill="hold" grpId="0" nodeType="withEffect">
                                  <p:stCondLst>
                                    <p:cond delay="0"/>
                                  </p:stCondLst>
                                  <p:childTnLst>
                                    <p:set>
                                      <p:cBhvr>
                                        <p:cTn id="23" dur="1" fill="hold">
                                          <p:stCondLst>
                                            <p:cond delay="0"/>
                                          </p:stCondLst>
                                        </p:cTn>
                                        <p:tgtEl>
                                          <p:spTgt spid="771097"/>
                                        </p:tgtEl>
                                        <p:attrNameLst>
                                          <p:attrName>style.visibility</p:attrName>
                                        </p:attrNameLst>
                                      </p:cBhvr>
                                      <p:to>
                                        <p:strVal val="visible"/>
                                      </p:to>
                                    </p:set>
                                    <p:animEffect transition="in" filter="wipe(left)">
                                      <p:cBhvr>
                                        <p:cTn id="24" dur="500"/>
                                        <p:tgtEl>
                                          <p:spTgt spid="771097"/>
                                        </p:tgtEl>
                                      </p:cBhvr>
                                    </p:animEffect>
                                  </p:childTnLst>
                                  <p:subTnLst>
                                    <p:animClr clrSpc="rgb" dir="cw">
                                      <p:cBhvr override="childStyle">
                                        <p:cTn dur="1" fill="hold" display="0" masterRel="nextClick" afterEffect="1"/>
                                        <p:tgtEl>
                                          <p:spTgt spid="771097"/>
                                        </p:tgtEl>
                                        <p:attrNameLst>
                                          <p:attrName>ppt_c</p:attrName>
                                        </p:attrNameLst>
                                      </p:cBhvr>
                                      <p:to>
                                        <a:schemeClr val="bg2"/>
                                      </p:to>
                                    </p:animClr>
                                  </p:subTnLst>
                                </p:cTn>
                              </p:par>
                              <p:par>
                                <p:cTn id="25" presetID="22" presetClass="entr" presetSubtype="8" fill="hold" nodeType="withEffect">
                                  <p:stCondLst>
                                    <p:cond delay="0"/>
                                  </p:stCondLst>
                                  <p:childTnLst>
                                    <p:set>
                                      <p:cBhvr>
                                        <p:cTn id="26" dur="1" fill="hold">
                                          <p:stCondLst>
                                            <p:cond delay="0"/>
                                          </p:stCondLst>
                                        </p:cTn>
                                        <p:tgtEl>
                                          <p:spTgt spid="771096"/>
                                        </p:tgtEl>
                                        <p:attrNameLst>
                                          <p:attrName>style.visibility</p:attrName>
                                        </p:attrNameLst>
                                      </p:cBhvr>
                                      <p:to>
                                        <p:strVal val="visible"/>
                                      </p:to>
                                    </p:set>
                                    <p:animEffect transition="in" filter="wipe(left)">
                                      <p:cBhvr>
                                        <p:cTn id="27" dur="500"/>
                                        <p:tgtEl>
                                          <p:spTgt spid="77109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71100"/>
                                        </p:tgtEl>
                                        <p:attrNameLst>
                                          <p:attrName>style.visibility</p:attrName>
                                        </p:attrNameLst>
                                      </p:cBhvr>
                                      <p:to>
                                        <p:strVal val="visible"/>
                                      </p:to>
                                    </p:set>
                                    <p:animEffect transition="in" filter="wipe(left)">
                                      <p:cBhvr>
                                        <p:cTn id="32" dur="500"/>
                                        <p:tgtEl>
                                          <p:spTgt spid="771100"/>
                                        </p:tgtEl>
                                      </p:cBhvr>
                                    </p:animEffect>
                                  </p:childTnLst>
                                  <p:subTnLst>
                                    <p:animClr clrSpc="rgb" dir="cw">
                                      <p:cBhvr override="childStyle">
                                        <p:cTn dur="1" fill="hold" display="0" masterRel="nextClick" afterEffect="1"/>
                                        <p:tgtEl>
                                          <p:spTgt spid="771100"/>
                                        </p:tgtEl>
                                        <p:attrNameLst>
                                          <p:attrName>ppt_c</p:attrName>
                                        </p:attrNameLst>
                                      </p:cBhvr>
                                      <p:to>
                                        <a:schemeClr val="bg2"/>
                                      </p:to>
                                    </p:animClr>
                                  </p:subTnLst>
                                </p:cTn>
                              </p:par>
                              <p:par>
                                <p:cTn id="33" presetID="22" presetClass="entr" presetSubtype="8" fill="hold" nodeType="withEffect">
                                  <p:stCondLst>
                                    <p:cond delay="0"/>
                                  </p:stCondLst>
                                  <p:childTnLst>
                                    <p:set>
                                      <p:cBhvr>
                                        <p:cTn id="34" dur="1" fill="hold">
                                          <p:stCondLst>
                                            <p:cond delay="0"/>
                                          </p:stCondLst>
                                        </p:cTn>
                                        <p:tgtEl>
                                          <p:spTgt spid="771101"/>
                                        </p:tgtEl>
                                        <p:attrNameLst>
                                          <p:attrName>style.visibility</p:attrName>
                                        </p:attrNameLst>
                                      </p:cBhvr>
                                      <p:to>
                                        <p:strVal val="visible"/>
                                      </p:to>
                                    </p:set>
                                    <p:animEffect transition="in" filter="wipe(left)">
                                      <p:cBhvr>
                                        <p:cTn id="35" dur="500"/>
                                        <p:tgtEl>
                                          <p:spTgt spid="77110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71102"/>
                                        </p:tgtEl>
                                        <p:attrNameLst>
                                          <p:attrName>style.visibility</p:attrName>
                                        </p:attrNameLst>
                                      </p:cBhvr>
                                      <p:to>
                                        <p:strVal val="visible"/>
                                      </p:to>
                                    </p:set>
                                    <p:animEffect transition="in" filter="wipe(left)">
                                      <p:cBhvr>
                                        <p:cTn id="38" dur="500"/>
                                        <p:tgtEl>
                                          <p:spTgt spid="771102"/>
                                        </p:tgtEl>
                                      </p:cBhvr>
                                    </p:animEffect>
                                  </p:childTnLst>
                                  <p:subTnLst>
                                    <p:animClr clrSpc="rgb" dir="cw">
                                      <p:cBhvr override="childStyle">
                                        <p:cTn dur="1" fill="hold" display="0" masterRel="nextClick" afterEffect="1"/>
                                        <p:tgtEl>
                                          <p:spTgt spid="771102"/>
                                        </p:tgtEl>
                                        <p:attrNameLst>
                                          <p:attrName>ppt_c</p:attrName>
                                        </p:attrNameLst>
                                      </p:cBhvr>
                                      <p:to>
                                        <a:schemeClr val="bg2"/>
                                      </p:to>
                                    </p:animClr>
                                  </p:sub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771128"/>
                                        </p:tgtEl>
                                        <p:attrNameLst>
                                          <p:attrName>style.visibility</p:attrName>
                                        </p:attrNameLst>
                                      </p:cBhvr>
                                      <p:to>
                                        <p:strVal val="visible"/>
                                      </p:to>
                                    </p:set>
                                    <p:animEffect transition="in" filter="wipe(left)">
                                      <p:cBhvr>
                                        <p:cTn id="43" dur="500"/>
                                        <p:tgtEl>
                                          <p:spTgt spid="77112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771107"/>
                                        </p:tgtEl>
                                        <p:attrNameLst>
                                          <p:attrName>style.visibility</p:attrName>
                                        </p:attrNameLst>
                                      </p:cBhvr>
                                      <p:to>
                                        <p:strVal val="visible"/>
                                      </p:to>
                                    </p:set>
                                    <p:animEffect transition="in" filter="wipe(left)">
                                      <p:cBhvr>
                                        <p:cTn id="46" dur="500"/>
                                        <p:tgtEl>
                                          <p:spTgt spid="771107"/>
                                        </p:tgtEl>
                                      </p:cBhvr>
                                    </p:animEffect>
                                  </p:childTnLst>
                                  <p:subTnLst>
                                    <p:animClr clrSpc="rgb" dir="cw">
                                      <p:cBhvr override="childStyle">
                                        <p:cTn dur="1" fill="hold" display="0" masterRel="nextClick" afterEffect="1"/>
                                        <p:tgtEl>
                                          <p:spTgt spid="771107"/>
                                        </p:tgtEl>
                                        <p:attrNameLst>
                                          <p:attrName>ppt_c</p:attrName>
                                        </p:attrNameLst>
                                      </p:cBhvr>
                                      <p:to>
                                        <a:schemeClr val="bg2"/>
                                      </p:to>
                                    </p:animClr>
                                  </p:subTnLst>
                                </p:cTn>
                              </p:par>
                              <p:par>
                                <p:cTn id="47" presetID="22" presetClass="entr" presetSubtype="8" fill="hold" nodeType="withEffect">
                                  <p:stCondLst>
                                    <p:cond delay="0"/>
                                  </p:stCondLst>
                                  <p:childTnLst>
                                    <p:set>
                                      <p:cBhvr>
                                        <p:cTn id="48" dur="1" fill="hold">
                                          <p:stCondLst>
                                            <p:cond delay="0"/>
                                          </p:stCondLst>
                                        </p:cTn>
                                        <p:tgtEl>
                                          <p:spTgt spid="771108"/>
                                        </p:tgtEl>
                                        <p:attrNameLst>
                                          <p:attrName>style.visibility</p:attrName>
                                        </p:attrNameLst>
                                      </p:cBhvr>
                                      <p:to>
                                        <p:strVal val="visible"/>
                                      </p:to>
                                    </p:set>
                                    <p:animEffect transition="in" filter="wipe(left)">
                                      <p:cBhvr>
                                        <p:cTn id="49" dur="500"/>
                                        <p:tgtEl>
                                          <p:spTgt spid="77110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771109"/>
                                        </p:tgtEl>
                                        <p:attrNameLst>
                                          <p:attrName>style.visibility</p:attrName>
                                        </p:attrNameLst>
                                      </p:cBhvr>
                                      <p:to>
                                        <p:strVal val="visible"/>
                                      </p:to>
                                    </p:set>
                                    <p:animEffect transition="in" filter="wipe(left)">
                                      <p:cBhvr>
                                        <p:cTn id="52" dur="500"/>
                                        <p:tgtEl>
                                          <p:spTgt spid="771109"/>
                                        </p:tgtEl>
                                      </p:cBhvr>
                                    </p:animEffect>
                                  </p:childTnLst>
                                  <p:subTnLst>
                                    <p:animClr clrSpc="rgb" dir="cw">
                                      <p:cBhvr override="childStyle">
                                        <p:cTn dur="1" fill="hold" display="0" masterRel="nextClick" afterEffect="1"/>
                                        <p:tgtEl>
                                          <p:spTgt spid="771109"/>
                                        </p:tgtEl>
                                        <p:attrNameLst>
                                          <p:attrName>ppt_c</p:attrName>
                                        </p:attrNameLst>
                                      </p:cBhvr>
                                      <p:to>
                                        <a:schemeClr val="bg2"/>
                                      </p:to>
                                    </p:animClr>
                                  </p:sub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771126"/>
                                        </p:tgtEl>
                                        <p:attrNameLst>
                                          <p:attrName>style.visibility</p:attrName>
                                        </p:attrNameLst>
                                      </p:cBhvr>
                                      <p:to>
                                        <p:strVal val="visible"/>
                                      </p:to>
                                    </p:set>
                                    <p:animEffect transition="in" filter="wipe(left)">
                                      <p:cBhvr>
                                        <p:cTn id="57" dur="500"/>
                                        <p:tgtEl>
                                          <p:spTgt spid="771126"/>
                                        </p:tgtEl>
                                      </p:cBhvr>
                                    </p:animEffect>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771137"/>
                                        </p:tgtEl>
                                        <p:attrNameLst>
                                          <p:attrName>style.visibility</p:attrName>
                                        </p:attrNameLst>
                                      </p:cBhvr>
                                      <p:to>
                                        <p:strVal val="visible"/>
                                      </p:to>
                                    </p:set>
                                    <p:animEffect transition="in" filter="fade">
                                      <p:cBhvr>
                                        <p:cTn id="61" dur="5000"/>
                                        <p:tgtEl>
                                          <p:spTgt spid="771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1092" grpId="0"/>
      <p:bldP spid="771094" grpId="0"/>
      <p:bldP spid="771095" grpId="0"/>
      <p:bldP spid="771097" grpId="0"/>
      <p:bldP spid="771100" grpId="0"/>
      <p:bldP spid="771102" grpId="0"/>
      <p:bldP spid="771107" grpId="0"/>
      <p:bldP spid="77110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45" name="Picture 65" descr="2008-0327-3"/>
          <p:cNvPicPr>
            <a:picLocks noChangeAspect="1" noChangeArrowheads="1"/>
          </p:cNvPicPr>
          <p:nvPr/>
        </p:nvPicPr>
        <p:blipFill>
          <a:blip r:embed="rId4" cstate="print">
            <a:lum bright="6000"/>
          </a:blip>
          <a:srcRect/>
          <a:stretch>
            <a:fillRect/>
          </a:stretch>
        </p:blipFill>
        <p:spPr bwMode="auto">
          <a:xfrm>
            <a:off x="0" y="0"/>
            <a:ext cx="9144000" cy="6858000"/>
          </a:xfrm>
          <a:prstGeom prst="rect">
            <a:avLst/>
          </a:prstGeom>
          <a:noFill/>
        </p:spPr>
      </p:pic>
      <p:pic>
        <p:nvPicPr>
          <p:cNvPr id="686144" name="Picture 64" descr="2008-0324-66"/>
          <p:cNvPicPr>
            <a:picLocks noChangeAspect="1" noChangeArrowheads="1"/>
          </p:cNvPicPr>
          <p:nvPr/>
        </p:nvPicPr>
        <p:blipFill>
          <a:blip r:embed="rId5" cstate="print"/>
          <a:srcRect/>
          <a:stretch>
            <a:fillRect/>
          </a:stretch>
        </p:blipFill>
        <p:spPr bwMode="auto">
          <a:xfrm>
            <a:off x="2268538" y="1628775"/>
            <a:ext cx="5029200" cy="1812925"/>
          </a:xfrm>
          <a:prstGeom prst="rect">
            <a:avLst/>
          </a:prstGeom>
          <a:noFill/>
        </p:spPr>
      </p:pic>
      <p:sp>
        <p:nvSpPr>
          <p:cNvPr id="686146" name="Rectangle 66"/>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26D3F040-3436-4CD2-84CB-028D183E7314}" type="slidenum">
              <a:rPr lang="en-US" altLang="ko-KR" sz="1200" i="1">
                <a:solidFill>
                  <a:srgbClr val="4D4D4D"/>
                </a:solidFill>
                <a:latin typeface="Times New Roman" pitchFamily="18" charset="0"/>
              </a:rPr>
              <a:pPr algn="r"/>
              <a:t>26</a:t>
            </a:fld>
            <a:endParaRPr lang="en-US" altLang="ko-KR" sz="1200" i="1">
              <a:solidFill>
                <a:srgbClr val="4D4D4D"/>
              </a:solidFill>
              <a:latin typeface="Times New Roman" pitchFamily="18" charset="0"/>
            </a:endParaRP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86144"/>
                                        </p:tgtEl>
                                        <p:attrNameLst>
                                          <p:attrName>style.visibility</p:attrName>
                                        </p:attrNameLst>
                                      </p:cBhvr>
                                      <p:to>
                                        <p:strVal val="visible"/>
                                      </p:to>
                                    </p:set>
                                    <p:anim calcmode="lin" valueType="num">
                                      <p:cBhvr>
                                        <p:cTn id="7" dur="1000" fill="hold"/>
                                        <p:tgtEl>
                                          <p:spTgt spid="686144"/>
                                        </p:tgtEl>
                                        <p:attrNameLst>
                                          <p:attrName>ppt_w</p:attrName>
                                        </p:attrNameLst>
                                      </p:cBhvr>
                                      <p:tavLst>
                                        <p:tav tm="0">
                                          <p:val>
                                            <p:strVal val="#ppt_w*0.70"/>
                                          </p:val>
                                        </p:tav>
                                        <p:tav tm="100000">
                                          <p:val>
                                            <p:strVal val="#ppt_w"/>
                                          </p:val>
                                        </p:tav>
                                      </p:tavLst>
                                    </p:anim>
                                    <p:anim calcmode="lin" valueType="num">
                                      <p:cBhvr>
                                        <p:cTn id="8" dur="1000" fill="hold"/>
                                        <p:tgtEl>
                                          <p:spTgt spid="686144"/>
                                        </p:tgtEl>
                                        <p:attrNameLst>
                                          <p:attrName>ppt_h</p:attrName>
                                        </p:attrNameLst>
                                      </p:cBhvr>
                                      <p:tavLst>
                                        <p:tav tm="0">
                                          <p:val>
                                            <p:strVal val="#ppt_h"/>
                                          </p:val>
                                        </p:tav>
                                        <p:tav tm="100000">
                                          <p:val>
                                            <p:strVal val="#ppt_h"/>
                                          </p:val>
                                        </p:tav>
                                      </p:tavLst>
                                    </p:anim>
                                    <p:animEffect transition="in" filter="fade">
                                      <p:cBhvr>
                                        <p:cTn id="9" dur="1000"/>
                                        <p:tgtEl>
                                          <p:spTgt spid="686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2946" name="Picture 2" descr="3-1"/>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722949" name="Picture 5" descr="3-2"/>
          <p:cNvPicPr>
            <a:picLocks noChangeAspect="1" noChangeArrowheads="1"/>
          </p:cNvPicPr>
          <p:nvPr/>
        </p:nvPicPr>
        <p:blipFill>
          <a:blip r:embed="rId4" cstate="print"/>
          <a:srcRect t="38449" r="53142"/>
          <a:stretch>
            <a:fillRect/>
          </a:stretch>
        </p:blipFill>
        <p:spPr bwMode="auto">
          <a:xfrm>
            <a:off x="0" y="2636838"/>
            <a:ext cx="4284663" cy="4221162"/>
          </a:xfrm>
          <a:prstGeom prst="rect">
            <a:avLst/>
          </a:prstGeom>
          <a:noFill/>
        </p:spPr>
      </p:pic>
      <p:pic>
        <p:nvPicPr>
          <p:cNvPr id="722950" name="Picture 6" descr="3-3"/>
          <p:cNvPicPr>
            <a:picLocks noChangeAspect="1" noChangeArrowheads="1"/>
          </p:cNvPicPr>
          <p:nvPr/>
        </p:nvPicPr>
        <p:blipFill>
          <a:blip r:embed="rId5" cstate="print"/>
          <a:srcRect l="24809" t="38449"/>
          <a:stretch>
            <a:fillRect/>
          </a:stretch>
        </p:blipFill>
        <p:spPr bwMode="auto">
          <a:xfrm>
            <a:off x="2268538" y="2636838"/>
            <a:ext cx="6875462" cy="4221162"/>
          </a:xfrm>
          <a:prstGeom prst="rect">
            <a:avLst/>
          </a:prstGeom>
          <a:noFill/>
        </p:spPr>
      </p:pic>
      <p:pic>
        <p:nvPicPr>
          <p:cNvPr id="722953" name="Picture 9" descr="2008-0324-9"/>
          <p:cNvPicPr>
            <a:picLocks noChangeAspect="1" noChangeArrowheads="1"/>
          </p:cNvPicPr>
          <p:nvPr/>
        </p:nvPicPr>
        <p:blipFill>
          <a:blip r:embed="rId6" cstate="print"/>
          <a:srcRect l="27170" r="34253" b="83203"/>
          <a:stretch>
            <a:fillRect/>
          </a:stretch>
        </p:blipFill>
        <p:spPr bwMode="auto">
          <a:xfrm>
            <a:off x="2555875" y="1265238"/>
            <a:ext cx="3816350" cy="1327150"/>
          </a:xfrm>
          <a:prstGeom prst="rect">
            <a:avLst/>
          </a:prstGeom>
          <a:noFill/>
        </p:spPr>
      </p:pic>
      <p:sp>
        <p:nvSpPr>
          <p:cNvPr id="722954" name="Rectangle 10"/>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B20FA79B-9D28-40BB-B816-8A7D49D9D79E}" type="slidenum">
              <a:rPr lang="en-US" altLang="ko-KR" sz="1200" i="1">
                <a:solidFill>
                  <a:srgbClr val="4D4D4D"/>
                </a:solidFill>
                <a:latin typeface="Times New Roman" pitchFamily="18" charset="0"/>
              </a:rPr>
              <a:pPr algn="r"/>
              <a:t>3</a:t>
            </a:fld>
            <a:endParaRPr lang="en-US" altLang="ko-KR" sz="1200" i="1">
              <a:solidFill>
                <a:srgbClr val="4D4D4D"/>
              </a:solidFill>
              <a:latin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722949"/>
                                        </p:tgtEl>
                                        <p:attrNameLst>
                                          <p:attrName>style.visibility</p:attrName>
                                        </p:attrNameLst>
                                      </p:cBhvr>
                                      <p:to>
                                        <p:strVal val="visible"/>
                                      </p:to>
                                    </p:set>
                                    <p:animEffect transition="in" filter="circle(out)">
                                      <p:cBhvr>
                                        <p:cTn id="7" dur="500"/>
                                        <p:tgtEl>
                                          <p:spTgt spid="722949"/>
                                        </p:tgtEl>
                                      </p:cBhvr>
                                    </p:animEffect>
                                  </p:childTnLst>
                                </p:cTn>
                              </p:par>
                              <p:par>
                                <p:cTn id="8" presetID="22" presetClass="entr" presetSubtype="8" fill="hold" nodeType="withEffect">
                                  <p:stCondLst>
                                    <p:cond delay="0"/>
                                  </p:stCondLst>
                                  <p:childTnLst>
                                    <p:set>
                                      <p:cBhvr>
                                        <p:cTn id="9" dur="1" fill="hold">
                                          <p:stCondLst>
                                            <p:cond delay="0"/>
                                          </p:stCondLst>
                                        </p:cTn>
                                        <p:tgtEl>
                                          <p:spTgt spid="722950"/>
                                        </p:tgtEl>
                                        <p:attrNameLst>
                                          <p:attrName>style.visibility</p:attrName>
                                        </p:attrNameLst>
                                      </p:cBhvr>
                                      <p:to>
                                        <p:strVal val="visible"/>
                                      </p:to>
                                    </p:set>
                                    <p:animEffect transition="in" filter="wipe(left)">
                                      <p:cBhvr>
                                        <p:cTn id="10" dur="500"/>
                                        <p:tgtEl>
                                          <p:spTgt spid="722950"/>
                                        </p:tgtEl>
                                      </p:cBhvr>
                                    </p:animEffect>
                                  </p:childTnLst>
                                </p:cTn>
                              </p:par>
                            </p:childTnLst>
                          </p:cTn>
                        </p:par>
                        <p:par>
                          <p:cTn id="11" fill="hold">
                            <p:stCondLst>
                              <p:cond delay="500"/>
                            </p:stCondLst>
                            <p:childTnLst>
                              <p:par>
                                <p:cTn id="12" presetID="55" presetClass="entr" presetSubtype="0" fill="hold" nodeType="afterEffect">
                                  <p:stCondLst>
                                    <p:cond delay="0"/>
                                  </p:stCondLst>
                                  <p:childTnLst>
                                    <p:set>
                                      <p:cBhvr>
                                        <p:cTn id="13" dur="1" fill="hold">
                                          <p:stCondLst>
                                            <p:cond delay="0"/>
                                          </p:stCondLst>
                                        </p:cTn>
                                        <p:tgtEl>
                                          <p:spTgt spid="722953"/>
                                        </p:tgtEl>
                                        <p:attrNameLst>
                                          <p:attrName>style.visibility</p:attrName>
                                        </p:attrNameLst>
                                      </p:cBhvr>
                                      <p:to>
                                        <p:strVal val="visible"/>
                                      </p:to>
                                    </p:set>
                                    <p:anim calcmode="lin" valueType="num">
                                      <p:cBhvr>
                                        <p:cTn id="14" dur="1000" fill="hold"/>
                                        <p:tgtEl>
                                          <p:spTgt spid="722953"/>
                                        </p:tgtEl>
                                        <p:attrNameLst>
                                          <p:attrName>ppt_w</p:attrName>
                                        </p:attrNameLst>
                                      </p:cBhvr>
                                      <p:tavLst>
                                        <p:tav tm="0">
                                          <p:val>
                                            <p:strVal val="#ppt_w*0.70"/>
                                          </p:val>
                                        </p:tav>
                                        <p:tav tm="100000">
                                          <p:val>
                                            <p:strVal val="#ppt_w"/>
                                          </p:val>
                                        </p:tav>
                                      </p:tavLst>
                                    </p:anim>
                                    <p:anim calcmode="lin" valueType="num">
                                      <p:cBhvr>
                                        <p:cTn id="15" dur="1000" fill="hold"/>
                                        <p:tgtEl>
                                          <p:spTgt spid="722953"/>
                                        </p:tgtEl>
                                        <p:attrNameLst>
                                          <p:attrName>ppt_h</p:attrName>
                                        </p:attrNameLst>
                                      </p:cBhvr>
                                      <p:tavLst>
                                        <p:tav tm="0">
                                          <p:val>
                                            <p:strVal val="#ppt_h"/>
                                          </p:val>
                                        </p:tav>
                                        <p:tav tm="100000">
                                          <p:val>
                                            <p:strVal val="#ppt_h"/>
                                          </p:val>
                                        </p:tav>
                                      </p:tavLst>
                                    </p:anim>
                                    <p:animEffect transition="in" filter="fade">
                                      <p:cBhvr>
                                        <p:cTn id="16" dur="1000"/>
                                        <p:tgtEl>
                                          <p:spTgt spid="722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890" name="Picture 42" descr="2008-0324-13"/>
          <p:cNvPicPr>
            <a:picLocks noChangeAspect="1" noChangeArrowheads="1"/>
          </p:cNvPicPr>
          <p:nvPr/>
        </p:nvPicPr>
        <p:blipFill>
          <a:blip r:embed="rId3" cstate="print"/>
          <a:srcRect t="17453"/>
          <a:stretch>
            <a:fillRect/>
          </a:stretch>
        </p:blipFill>
        <p:spPr bwMode="auto">
          <a:xfrm>
            <a:off x="0" y="1196975"/>
            <a:ext cx="9144000" cy="5661025"/>
          </a:xfrm>
          <a:prstGeom prst="rect">
            <a:avLst/>
          </a:prstGeom>
          <a:noFill/>
        </p:spPr>
      </p:pic>
      <p:pic>
        <p:nvPicPr>
          <p:cNvPr id="718869" name="Picture 21"/>
          <p:cNvPicPr>
            <a:picLocks noChangeAspect="1" noChangeArrowheads="1"/>
          </p:cNvPicPr>
          <p:nvPr/>
        </p:nvPicPr>
        <p:blipFill>
          <a:blip r:embed="rId4" cstate="print"/>
          <a:srcRect/>
          <a:stretch>
            <a:fillRect/>
          </a:stretch>
        </p:blipFill>
        <p:spPr bwMode="auto">
          <a:xfrm>
            <a:off x="3365500" y="41275"/>
            <a:ext cx="2359025" cy="631825"/>
          </a:xfrm>
          <a:prstGeom prst="rect">
            <a:avLst/>
          </a:prstGeom>
          <a:noFill/>
          <a:ln w="9525">
            <a:noFill/>
            <a:miter lim="800000"/>
            <a:headEnd/>
            <a:tailEnd/>
          </a:ln>
          <a:effectLst/>
        </p:spPr>
      </p:pic>
      <p:sp>
        <p:nvSpPr>
          <p:cNvPr id="718870" name="Text Box 22"/>
          <p:cNvSpPr txBox="1">
            <a:spLocks noChangeArrowheads="1"/>
          </p:cNvSpPr>
          <p:nvPr/>
        </p:nvSpPr>
        <p:spPr bwMode="auto">
          <a:xfrm>
            <a:off x="254000" y="1241425"/>
            <a:ext cx="7391400" cy="593725"/>
          </a:xfrm>
          <a:prstGeom prst="rect">
            <a:avLst/>
          </a:prstGeom>
          <a:noFill/>
          <a:ln w="9525" algn="ctr">
            <a:noFill/>
            <a:miter lim="800000"/>
            <a:headEnd/>
            <a:tailEnd/>
          </a:ln>
          <a:effectLst/>
        </p:spPr>
        <p:txBody>
          <a:bodyPr wrap="none">
            <a:spAutoFit/>
          </a:bodyPr>
          <a:lstStyle/>
          <a:p>
            <a:pPr marL="266700" indent="-266700">
              <a:lnSpc>
                <a:spcPct val="70000"/>
              </a:lnSpc>
              <a:spcBef>
                <a:spcPct val="40000"/>
              </a:spcBef>
              <a:buSzPct val="170000"/>
              <a:buFontTx/>
              <a:buBlip>
                <a:blip r:embed="rId5"/>
              </a:buBlip>
            </a:pPr>
            <a:r>
              <a:rPr lang="en-US" altLang="ko-KR" sz="2000">
                <a:solidFill>
                  <a:srgbClr val="FC6804"/>
                </a:solidFill>
                <a:latin typeface="Arial Narrow" pitchFamily="34" charset="0"/>
                <a:ea typeface="산돌고딕B" pitchFamily="18" charset="-127"/>
                <a:cs typeface="Tahoma" pitchFamily="34" charset="0"/>
              </a:rPr>
              <a:t> </a:t>
            </a:r>
            <a:r>
              <a:rPr lang="en-US" altLang="en-US" sz="2200">
                <a:solidFill>
                  <a:srgbClr val="FF6600"/>
                </a:solidFill>
                <a:latin typeface="Arial Narrow" pitchFamily="34" charset="0"/>
                <a:ea typeface="산돌고딕B" pitchFamily="18" charset="-127"/>
                <a:cs typeface="Tahoma" pitchFamily="34" charset="0"/>
              </a:rPr>
              <a:t>Wireless arm of KT, the dominant telecommunication company</a:t>
            </a:r>
            <a:endParaRPr lang="en-US" altLang="ko-KR" sz="2200">
              <a:solidFill>
                <a:srgbClr val="FF6600"/>
              </a:solidFill>
              <a:latin typeface="Arial Narrow" pitchFamily="34" charset="0"/>
              <a:ea typeface="산돌고딕B" pitchFamily="18" charset="-127"/>
              <a:cs typeface="Tahoma" pitchFamily="34" charset="0"/>
            </a:endParaRPr>
          </a:p>
          <a:p>
            <a:pPr marL="266700" indent="-266700">
              <a:lnSpc>
                <a:spcPct val="40000"/>
              </a:lnSpc>
              <a:spcBef>
                <a:spcPct val="40000"/>
              </a:spcBef>
              <a:buSzPct val="170000"/>
            </a:pPr>
            <a:r>
              <a:rPr lang="en-US" altLang="ko-KR" sz="2200">
                <a:solidFill>
                  <a:srgbClr val="FF6600"/>
                </a:solidFill>
                <a:latin typeface="Arial Narrow" pitchFamily="34" charset="0"/>
                <a:ea typeface="산돌고딕B" pitchFamily="18" charset="-127"/>
                <a:cs typeface="Tahoma" pitchFamily="34" charset="0"/>
              </a:rPr>
              <a:t>      </a:t>
            </a:r>
            <a:r>
              <a:rPr lang="en-US" altLang="en-US" sz="2200">
                <a:solidFill>
                  <a:srgbClr val="FF6600"/>
                </a:solidFill>
                <a:latin typeface="Arial Narrow" pitchFamily="34" charset="0"/>
                <a:ea typeface="산돌고딕B" pitchFamily="18" charset="-127"/>
                <a:cs typeface="Tahoma" pitchFamily="34" charset="0"/>
              </a:rPr>
              <a:t>in Korea with</a:t>
            </a:r>
            <a:r>
              <a:rPr lang="en-US" altLang="en-US" sz="2200">
                <a:solidFill>
                  <a:srgbClr val="FC6804"/>
                </a:solidFill>
                <a:latin typeface="Arial Narrow" pitchFamily="34" charset="0"/>
                <a:ea typeface="산돌고딕B" pitchFamily="18" charset="-127"/>
                <a:cs typeface="Tahoma" pitchFamily="34" charset="0"/>
              </a:rPr>
              <a:t> </a:t>
            </a:r>
            <a:r>
              <a:rPr lang="en-US" altLang="en-US" sz="2200">
                <a:solidFill>
                  <a:srgbClr val="D60000"/>
                </a:solidFill>
                <a:latin typeface="Arial Narrow" pitchFamily="34" charset="0"/>
                <a:ea typeface="산돌고딕B" pitchFamily="18" charset="-127"/>
                <a:cs typeface="Tahoma" pitchFamily="34" charset="0"/>
              </a:rPr>
              <a:t>120-year history! </a:t>
            </a:r>
          </a:p>
        </p:txBody>
      </p:sp>
      <p:grpSp>
        <p:nvGrpSpPr>
          <p:cNvPr id="718898" name="Group 50"/>
          <p:cNvGrpSpPr>
            <a:grpSpLocks/>
          </p:cNvGrpSpPr>
          <p:nvPr/>
        </p:nvGrpSpPr>
        <p:grpSpPr bwMode="auto">
          <a:xfrm>
            <a:off x="-107950" y="1901825"/>
            <a:ext cx="9251950" cy="1446213"/>
            <a:chOff x="-68" y="1198"/>
            <a:chExt cx="5828" cy="911"/>
          </a:xfrm>
        </p:grpSpPr>
        <p:sp>
          <p:nvSpPr>
            <p:cNvPr id="718888" name="Rectangle 40"/>
            <p:cNvSpPr>
              <a:spLocks noChangeArrowheads="1"/>
            </p:cNvSpPr>
            <p:nvPr/>
          </p:nvSpPr>
          <p:spPr bwMode="auto">
            <a:xfrm>
              <a:off x="-16" y="1253"/>
              <a:ext cx="5643" cy="771"/>
            </a:xfrm>
            <a:prstGeom prst="rect">
              <a:avLst/>
            </a:prstGeom>
            <a:gradFill rotWithShape="1">
              <a:gsLst>
                <a:gs pos="0">
                  <a:srgbClr val="DDDDDD"/>
                </a:gs>
                <a:gs pos="100000">
                  <a:srgbClr val="DDDDDD">
                    <a:gamma/>
                    <a:shade val="46275"/>
                    <a:invGamma/>
                    <a:alpha val="0"/>
                  </a:srgbClr>
                </a:gs>
              </a:gsLst>
              <a:lin ang="0" scaled="1"/>
            </a:gradFill>
            <a:ln w="9525">
              <a:noFill/>
              <a:miter lim="800000"/>
              <a:headEnd/>
              <a:tailEnd/>
            </a:ln>
            <a:effectLst/>
          </p:spPr>
          <p:txBody>
            <a:bodyPr wrap="none" anchor="ctr"/>
            <a:lstStyle/>
            <a:p>
              <a:endParaRPr lang="en-US"/>
            </a:p>
          </p:txBody>
        </p:sp>
        <p:pic>
          <p:nvPicPr>
            <p:cNvPr id="718884" name="Picture 36" descr="2008-0324-12"/>
            <p:cNvPicPr>
              <a:picLocks noChangeAspect="1" noChangeArrowheads="1"/>
            </p:cNvPicPr>
            <p:nvPr/>
          </p:nvPicPr>
          <p:blipFill>
            <a:blip r:embed="rId6" cstate="print">
              <a:lum bright="-6000"/>
            </a:blip>
            <a:srcRect/>
            <a:stretch>
              <a:fillRect/>
            </a:stretch>
          </p:blipFill>
          <p:spPr bwMode="auto">
            <a:xfrm>
              <a:off x="-68" y="1198"/>
              <a:ext cx="5828" cy="150"/>
            </a:xfrm>
            <a:prstGeom prst="rect">
              <a:avLst/>
            </a:prstGeom>
            <a:noFill/>
          </p:spPr>
        </p:pic>
        <p:pic>
          <p:nvPicPr>
            <p:cNvPr id="718885" name="Picture 37" descr="2008-0324-12"/>
            <p:cNvPicPr>
              <a:picLocks noChangeAspect="1" noChangeArrowheads="1"/>
            </p:cNvPicPr>
            <p:nvPr/>
          </p:nvPicPr>
          <p:blipFill>
            <a:blip r:embed="rId6" cstate="print">
              <a:lum bright="-6000"/>
            </a:blip>
            <a:srcRect/>
            <a:stretch>
              <a:fillRect/>
            </a:stretch>
          </p:blipFill>
          <p:spPr bwMode="auto">
            <a:xfrm>
              <a:off x="-68" y="1959"/>
              <a:ext cx="5828" cy="150"/>
            </a:xfrm>
            <a:prstGeom prst="rect">
              <a:avLst/>
            </a:prstGeom>
            <a:noFill/>
          </p:spPr>
        </p:pic>
        <p:pic>
          <p:nvPicPr>
            <p:cNvPr id="718880" name="Picture 32" descr="2008-0324-11"/>
            <p:cNvPicPr>
              <a:picLocks noChangeAspect="1" noChangeArrowheads="1"/>
            </p:cNvPicPr>
            <p:nvPr/>
          </p:nvPicPr>
          <p:blipFill>
            <a:blip r:embed="rId7" cstate="print"/>
            <a:srcRect b="54666"/>
            <a:stretch>
              <a:fillRect/>
            </a:stretch>
          </p:blipFill>
          <p:spPr bwMode="auto">
            <a:xfrm>
              <a:off x="340" y="1437"/>
              <a:ext cx="4842" cy="544"/>
            </a:xfrm>
            <a:prstGeom prst="rect">
              <a:avLst/>
            </a:prstGeom>
            <a:noFill/>
          </p:spPr>
        </p:pic>
        <p:sp>
          <p:nvSpPr>
            <p:cNvPr id="718857" name="Text Box 9"/>
            <p:cNvSpPr txBox="1">
              <a:spLocks noChangeArrowheads="1"/>
            </p:cNvSpPr>
            <p:nvPr/>
          </p:nvSpPr>
          <p:spPr bwMode="auto">
            <a:xfrm>
              <a:off x="431" y="1541"/>
              <a:ext cx="4037" cy="370"/>
            </a:xfrm>
            <a:prstGeom prst="rect">
              <a:avLst/>
            </a:prstGeom>
            <a:noFill/>
            <a:ln w="9525" algn="ctr">
              <a:noFill/>
              <a:miter lim="800000"/>
              <a:headEnd/>
              <a:tailEnd/>
            </a:ln>
            <a:effectLst/>
          </p:spPr>
          <p:txBody>
            <a:bodyPr>
              <a:spAutoFit/>
            </a:bodyPr>
            <a:lstStyle/>
            <a:p>
              <a:pPr>
                <a:lnSpc>
                  <a:spcPct val="90000"/>
                </a:lnSpc>
              </a:pPr>
              <a:r>
                <a:rPr lang="en-US" altLang="ko-KR">
                  <a:latin typeface="Arial Narrow" pitchFamily="34" charset="0"/>
                </a:rPr>
                <a:t>- Subscribers: 13.8M (2008.2),  3G/WCDMA Subscribers: 4M (2008.2)</a:t>
              </a:r>
            </a:p>
            <a:p>
              <a:pPr>
                <a:lnSpc>
                  <a:spcPct val="90000"/>
                </a:lnSpc>
              </a:pPr>
              <a:r>
                <a:rPr lang="en-US" altLang="ko-KR">
                  <a:latin typeface="Arial Narrow" pitchFamily="34" charset="0"/>
                </a:rPr>
                <a:t>- Revenue: US$ 7.3B</a:t>
              </a:r>
            </a:p>
          </p:txBody>
        </p:sp>
        <p:sp>
          <p:nvSpPr>
            <p:cNvPr id="718871" name="Text Box 23"/>
            <p:cNvSpPr txBox="1">
              <a:spLocks noChangeArrowheads="1"/>
            </p:cNvSpPr>
            <p:nvPr/>
          </p:nvSpPr>
          <p:spPr bwMode="auto">
            <a:xfrm>
              <a:off x="160" y="1255"/>
              <a:ext cx="5064" cy="269"/>
            </a:xfrm>
            <a:prstGeom prst="rect">
              <a:avLst/>
            </a:prstGeom>
            <a:noFill/>
            <a:ln w="9525" algn="ctr">
              <a:noFill/>
              <a:miter lim="800000"/>
              <a:headEnd/>
              <a:tailEnd/>
            </a:ln>
            <a:effectLst/>
          </p:spPr>
          <p:txBody>
            <a:bodyPr wrap="none">
              <a:spAutoFit/>
            </a:bodyPr>
            <a:lstStyle/>
            <a:p>
              <a:pPr marL="266700" indent="-266700">
                <a:spcBef>
                  <a:spcPct val="40000"/>
                </a:spcBef>
                <a:buSzPct val="170000"/>
                <a:buFontTx/>
                <a:buBlip>
                  <a:blip r:embed="rId5"/>
                </a:buBlip>
              </a:pPr>
              <a:r>
                <a:rPr lang="en-US" altLang="ko-KR" sz="2000">
                  <a:solidFill>
                    <a:srgbClr val="FC6804"/>
                  </a:solidFill>
                  <a:latin typeface="Arial Narrow" pitchFamily="34" charset="0"/>
                  <a:ea typeface="산돌고딕B" pitchFamily="18" charset="-127"/>
                  <a:cs typeface="Tahoma" pitchFamily="34" charset="0"/>
                </a:rPr>
                <a:t> </a:t>
              </a:r>
              <a:r>
                <a:rPr lang="en-US" altLang="ko-KR" sz="2200">
                  <a:solidFill>
                    <a:srgbClr val="FF6600"/>
                  </a:solidFill>
                  <a:latin typeface="Arial Narrow" pitchFamily="34" charset="0"/>
                  <a:ea typeface="산돌고딕B" pitchFamily="18" charset="-127"/>
                  <a:cs typeface="Tahoma" pitchFamily="34" charset="0"/>
                </a:rPr>
                <a:t>One of the leading mobile companies and</a:t>
              </a:r>
              <a:r>
                <a:rPr lang="en-US" altLang="ko-KR" sz="2200">
                  <a:solidFill>
                    <a:srgbClr val="FC6804"/>
                  </a:solidFill>
                  <a:latin typeface="Arial Narrow" pitchFamily="34" charset="0"/>
                  <a:ea typeface="산돌고딕B" pitchFamily="18" charset="-127"/>
                  <a:cs typeface="Tahoma" pitchFamily="34" charset="0"/>
                </a:rPr>
                <a:t> </a:t>
              </a:r>
              <a:r>
                <a:rPr lang="en-US" altLang="ko-KR" sz="2200">
                  <a:solidFill>
                    <a:srgbClr val="D60000"/>
                  </a:solidFill>
                  <a:latin typeface="Arial Narrow" pitchFamily="34" charset="0"/>
                  <a:ea typeface="산돌고딕B" pitchFamily="18" charset="-127"/>
                  <a:cs typeface="Tahoma" pitchFamily="34" charset="0"/>
                </a:rPr>
                <a:t>No.1 3G company in Korea</a:t>
              </a:r>
            </a:p>
          </p:txBody>
        </p:sp>
      </p:grpSp>
      <p:grpSp>
        <p:nvGrpSpPr>
          <p:cNvPr id="718902" name="Group 54"/>
          <p:cNvGrpSpPr>
            <a:grpSpLocks/>
          </p:cNvGrpSpPr>
          <p:nvPr/>
        </p:nvGrpSpPr>
        <p:grpSpPr bwMode="auto">
          <a:xfrm>
            <a:off x="254000" y="3265488"/>
            <a:ext cx="7413625" cy="1000125"/>
            <a:chOff x="160" y="2057"/>
            <a:chExt cx="4670" cy="630"/>
          </a:xfrm>
        </p:grpSpPr>
        <p:pic>
          <p:nvPicPr>
            <p:cNvPr id="718881" name="Picture 33" descr="2008-0324-11"/>
            <p:cNvPicPr>
              <a:picLocks noChangeAspect="1" noChangeArrowheads="1"/>
            </p:cNvPicPr>
            <p:nvPr/>
          </p:nvPicPr>
          <p:blipFill>
            <a:blip r:embed="rId7" cstate="print"/>
            <a:srcRect t="64250" r="7269"/>
            <a:stretch>
              <a:fillRect/>
            </a:stretch>
          </p:blipFill>
          <p:spPr bwMode="auto">
            <a:xfrm>
              <a:off x="340" y="2258"/>
              <a:ext cx="4490" cy="429"/>
            </a:xfrm>
            <a:prstGeom prst="rect">
              <a:avLst/>
            </a:prstGeom>
            <a:noFill/>
          </p:spPr>
        </p:pic>
        <p:sp>
          <p:nvSpPr>
            <p:cNvPr id="718872" name="Text Box 24"/>
            <p:cNvSpPr txBox="1">
              <a:spLocks noChangeArrowheads="1"/>
            </p:cNvSpPr>
            <p:nvPr/>
          </p:nvSpPr>
          <p:spPr bwMode="auto">
            <a:xfrm>
              <a:off x="431" y="2337"/>
              <a:ext cx="3356" cy="214"/>
            </a:xfrm>
            <a:prstGeom prst="rect">
              <a:avLst/>
            </a:prstGeom>
            <a:noFill/>
            <a:ln w="9525" algn="ctr">
              <a:noFill/>
              <a:miter lim="800000"/>
              <a:headEnd/>
              <a:tailEnd/>
            </a:ln>
            <a:effectLst/>
          </p:spPr>
          <p:txBody>
            <a:bodyPr>
              <a:spAutoFit/>
            </a:bodyPr>
            <a:lstStyle/>
            <a:p>
              <a:pPr>
                <a:lnSpc>
                  <a:spcPct val="90000"/>
                </a:lnSpc>
              </a:pPr>
              <a:r>
                <a:rPr lang="en-US" altLang="ko-KR">
                  <a:latin typeface="Arial Narrow" pitchFamily="34" charset="0"/>
                </a:rPr>
                <a:t>- World 1st to introduce m-commerce  (K-merce)</a:t>
              </a:r>
            </a:p>
          </p:txBody>
        </p:sp>
        <p:sp>
          <p:nvSpPr>
            <p:cNvPr id="718873" name="Text Box 25"/>
            <p:cNvSpPr txBox="1">
              <a:spLocks noChangeArrowheads="1"/>
            </p:cNvSpPr>
            <p:nvPr/>
          </p:nvSpPr>
          <p:spPr bwMode="auto">
            <a:xfrm>
              <a:off x="160" y="2057"/>
              <a:ext cx="4336" cy="269"/>
            </a:xfrm>
            <a:prstGeom prst="rect">
              <a:avLst/>
            </a:prstGeom>
            <a:noFill/>
            <a:ln w="9525" algn="ctr">
              <a:noFill/>
              <a:miter lim="800000"/>
              <a:headEnd/>
              <a:tailEnd/>
            </a:ln>
            <a:effectLst/>
          </p:spPr>
          <p:txBody>
            <a:bodyPr wrap="none">
              <a:spAutoFit/>
            </a:bodyPr>
            <a:lstStyle/>
            <a:p>
              <a:pPr marL="266700" indent="-266700">
                <a:spcBef>
                  <a:spcPct val="40000"/>
                </a:spcBef>
                <a:buSzPct val="170000"/>
                <a:buFontTx/>
                <a:buBlip>
                  <a:blip r:embed="rId5"/>
                </a:buBlip>
              </a:pPr>
              <a:r>
                <a:rPr lang="en-US" altLang="ko-KR" sz="2000">
                  <a:solidFill>
                    <a:srgbClr val="FF6600"/>
                  </a:solidFill>
                  <a:latin typeface="Arial Narrow" pitchFamily="34" charset="0"/>
                  <a:ea typeface="산돌고딕B" pitchFamily="18" charset="-127"/>
                  <a:cs typeface="Tahoma" pitchFamily="34" charset="0"/>
                </a:rPr>
                <a:t> </a:t>
              </a:r>
              <a:r>
                <a:rPr lang="en-US" altLang="ko-KR" sz="2200">
                  <a:solidFill>
                    <a:srgbClr val="FF6600"/>
                  </a:solidFill>
                  <a:latin typeface="Arial Narrow" pitchFamily="34" charset="0"/>
                  <a:ea typeface="산돌고딕B" pitchFamily="18" charset="-127"/>
                  <a:cs typeface="Tahoma" pitchFamily="34" charset="0"/>
                </a:rPr>
                <a:t>Innovative convergence and infotainment service provider</a:t>
              </a:r>
            </a:p>
          </p:txBody>
        </p:sp>
      </p:grpSp>
      <p:grpSp>
        <p:nvGrpSpPr>
          <p:cNvPr id="718893" name="Group 45"/>
          <p:cNvGrpSpPr>
            <a:grpSpLocks/>
          </p:cNvGrpSpPr>
          <p:nvPr/>
        </p:nvGrpSpPr>
        <p:grpSpPr bwMode="auto">
          <a:xfrm>
            <a:off x="254000" y="5445125"/>
            <a:ext cx="3189288" cy="427038"/>
            <a:chOff x="160" y="3430"/>
            <a:chExt cx="2009" cy="269"/>
          </a:xfrm>
        </p:grpSpPr>
        <p:sp>
          <p:nvSpPr>
            <p:cNvPr id="718876" name="Text Box 28"/>
            <p:cNvSpPr txBox="1">
              <a:spLocks noChangeArrowheads="1"/>
            </p:cNvSpPr>
            <p:nvPr/>
          </p:nvSpPr>
          <p:spPr bwMode="auto">
            <a:xfrm>
              <a:off x="160" y="3430"/>
              <a:ext cx="1072" cy="269"/>
            </a:xfrm>
            <a:prstGeom prst="rect">
              <a:avLst/>
            </a:prstGeom>
            <a:noFill/>
            <a:ln w="9525" algn="ctr">
              <a:noFill/>
              <a:miter lim="800000"/>
              <a:headEnd/>
              <a:tailEnd/>
            </a:ln>
            <a:effectLst/>
          </p:spPr>
          <p:txBody>
            <a:bodyPr wrap="none">
              <a:spAutoFit/>
            </a:bodyPr>
            <a:lstStyle/>
            <a:p>
              <a:pPr marL="266700" indent="-266700">
                <a:spcBef>
                  <a:spcPct val="40000"/>
                </a:spcBef>
                <a:buSzPct val="170000"/>
                <a:buFontTx/>
                <a:buBlip>
                  <a:blip r:embed="rId5"/>
                </a:buBlip>
              </a:pPr>
              <a:r>
                <a:rPr lang="en-US" altLang="ko-KR" sz="2000">
                  <a:solidFill>
                    <a:srgbClr val="FF6600"/>
                  </a:solidFill>
                  <a:latin typeface="Arial Narrow" pitchFamily="34" charset="0"/>
                  <a:ea typeface="산돌고딕B" pitchFamily="18" charset="-127"/>
                  <a:cs typeface="Tahoma" pitchFamily="34" charset="0"/>
                </a:rPr>
                <a:t> </a:t>
              </a:r>
              <a:r>
                <a:rPr lang="en-US" altLang="ko-KR" sz="2200">
                  <a:solidFill>
                    <a:srgbClr val="FF6600"/>
                  </a:solidFill>
                  <a:latin typeface="Arial Narrow" pitchFamily="34" charset="0"/>
                  <a:ea typeface="산돌고딕B" pitchFamily="18" charset="-127"/>
                  <a:cs typeface="Tahoma" pitchFamily="34" charset="0"/>
                </a:rPr>
                <a:t>Member of</a:t>
              </a:r>
            </a:p>
          </p:txBody>
        </p:sp>
        <p:pic>
          <p:nvPicPr>
            <p:cNvPr id="718892" name="Picture 44" descr="2008-0324-59"/>
            <p:cNvPicPr>
              <a:picLocks noChangeAspect="1" noChangeArrowheads="1"/>
            </p:cNvPicPr>
            <p:nvPr/>
          </p:nvPicPr>
          <p:blipFill>
            <a:blip r:embed="rId8" cstate="print">
              <a:lum bright="-18000"/>
            </a:blip>
            <a:srcRect/>
            <a:stretch>
              <a:fillRect/>
            </a:stretch>
          </p:blipFill>
          <p:spPr bwMode="auto">
            <a:xfrm>
              <a:off x="1262" y="3440"/>
              <a:ext cx="907" cy="249"/>
            </a:xfrm>
            <a:prstGeom prst="rect">
              <a:avLst/>
            </a:prstGeom>
            <a:noFill/>
          </p:spPr>
        </p:pic>
      </p:grpSp>
      <p:grpSp>
        <p:nvGrpSpPr>
          <p:cNvPr id="718895" name="Group 47"/>
          <p:cNvGrpSpPr>
            <a:grpSpLocks/>
          </p:cNvGrpSpPr>
          <p:nvPr/>
        </p:nvGrpSpPr>
        <p:grpSpPr bwMode="auto">
          <a:xfrm>
            <a:off x="395288" y="6175375"/>
            <a:ext cx="8497887" cy="530225"/>
            <a:chOff x="249" y="3890"/>
            <a:chExt cx="5353" cy="334"/>
          </a:xfrm>
        </p:grpSpPr>
        <p:sp>
          <p:nvSpPr>
            <p:cNvPr id="718865" name="Text Box 17"/>
            <p:cNvSpPr txBox="1">
              <a:spLocks noChangeArrowheads="1"/>
            </p:cNvSpPr>
            <p:nvPr/>
          </p:nvSpPr>
          <p:spPr bwMode="auto">
            <a:xfrm>
              <a:off x="522" y="3890"/>
              <a:ext cx="5080" cy="334"/>
            </a:xfrm>
            <a:prstGeom prst="rect">
              <a:avLst/>
            </a:prstGeom>
            <a:noFill/>
            <a:ln w="9525" algn="ctr">
              <a:noFill/>
              <a:miter lim="800000"/>
              <a:headEnd/>
              <a:tailEnd/>
            </a:ln>
            <a:effectLst/>
          </p:spPr>
          <p:txBody>
            <a:bodyPr>
              <a:spAutoFit/>
            </a:bodyPr>
            <a:lstStyle/>
            <a:p>
              <a:pPr>
                <a:lnSpc>
                  <a:spcPct val="80000"/>
                </a:lnSpc>
              </a:pPr>
              <a:r>
                <a:rPr lang="en-US" altLang="ko-KR" sz="1200">
                  <a:solidFill>
                    <a:srgbClr val="5F5F5F"/>
                  </a:solidFill>
                  <a:latin typeface="Arial Narrow" pitchFamily="34" charset="0"/>
                </a:rPr>
                <a:t>The GSM Association (GSMA) is a global trade association representing more than 700 GSM mobile phone operators across 217 territories and countries of the world. In addition, more than 180 manufacturers and suppliers support the Association's initiatives as associate members. </a:t>
              </a:r>
            </a:p>
          </p:txBody>
        </p:sp>
        <p:pic>
          <p:nvPicPr>
            <p:cNvPr id="718894" name="Picture 46" descr="New GSMA Logo"/>
            <p:cNvPicPr>
              <a:picLocks noChangeAspect="1" noChangeArrowheads="1"/>
            </p:cNvPicPr>
            <p:nvPr/>
          </p:nvPicPr>
          <p:blipFill>
            <a:blip r:embed="rId9" cstate="print"/>
            <a:srcRect/>
            <a:stretch>
              <a:fillRect/>
            </a:stretch>
          </p:blipFill>
          <p:spPr bwMode="auto">
            <a:xfrm>
              <a:off x="249" y="3909"/>
              <a:ext cx="289" cy="286"/>
            </a:xfrm>
            <a:prstGeom prst="rect">
              <a:avLst/>
            </a:prstGeom>
            <a:noFill/>
          </p:spPr>
        </p:pic>
      </p:grpSp>
      <p:sp>
        <p:nvSpPr>
          <p:cNvPr id="718897" name="Rectangle 49"/>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D41F1E2A-73A1-4927-B61B-67221EDEBA16}" type="slidenum">
              <a:rPr lang="en-US" altLang="ko-KR" sz="1200" i="1">
                <a:solidFill>
                  <a:srgbClr val="4D4D4D"/>
                </a:solidFill>
                <a:latin typeface="Times New Roman" pitchFamily="18" charset="0"/>
              </a:rPr>
              <a:pPr algn="r"/>
              <a:t>4</a:t>
            </a:fld>
            <a:endParaRPr lang="en-US" altLang="ko-KR" sz="1200" i="1">
              <a:solidFill>
                <a:srgbClr val="4D4D4D"/>
              </a:solidFill>
              <a:latin typeface="Times New Roman" pitchFamily="18" charset="0"/>
            </a:endParaRPr>
          </a:p>
        </p:txBody>
      </p:sp>
      <p:grpSp>
        <p:nvGrpSpPr>
          <p:cNvPr id="718901" name="Group 53"/>
          <p:cNvGrpSpPr>
            <a:grpSpLocks/>
          </p:cNvGrpSpPr>
          <p:nvPr/>
        </p:nvGrpSpPr>
        <p:grpSpPr bwMode="auto">
          <a:xfrm>
            <a:off x="-107950" y="4141788"/>
            <a:ext cx="9251950" cy="1317625"/>
            <a:chOff x="-68" y="2609"/>
            <a:chExt cx="5828" cy="830"/>
          </a:xfrm>
        </p:grpSpPr>
        <p:sp>
          <p:nvSpPr>
            <p:cNvPr id="718889" name="Rectangle 41"/>
            <p:cNvSpPr>
              <a:spLocks noChangeArrowheads="1"/>
            </p:cNvSpPr>
            <p:nvPr/>
          </p:nvSpPr>
          <p:spPr bwMode="auto">
            <a:xfrm>
              <a:off x="-16" y="2659"/>
              <a:ext cx="5643" cy="680"/>
            </a:xfrm>
            <a:prstGeom prst="rect">
              <a:avLst/>
            </a:prstGeom>
            <a:gradFill rotWithShape="1">
              <a:gsLst>
                <a:gs pos="0">
                  <a:srgbClr val="C0C0C0"/>
                </a:gs>
                <a:gs pos="100000">
                  <a:srgbClr val="C0C0C0">
                    <a:gamma/>
                    <a:shade val="46275"/>
                    <a:invGamma/>
                    <a:alpha val="0"/>
                  </a:srgbClr>
                </a:gs>
              </a:gsLst>
              <a:lin ang="0" scaled="1"/>
            </a:gradFill>
            <a:ln w="9525">
              <a:noFill/>
              <a:miter lim="800000"/>
              <a:headEnd/>
              <a:tailEnd/>
            </a:ln>
            <a:effectLst/>
          </p:spPr>
          <p:txBody>
            <a:bodyPr wrap="none" anchor="ctr"/>
            <a:lstStyle/>
            <a:p>
              <a:endParaRPr lang="en-US"/>
            </a:p>
          </p:txBody>
        </p:sp>
        <p:pic>
          <p:nvPicPr>
            <p:cNvPr id="718887" name="Picture 39" descr="2008-0324-12"/>
            <p:cNvPicPr>
              <a:picLocks noChangeAspect="1" noChangeArrowheads="1"/>
            </p:cNvPicPr>
            <p:nvPr/>
          </p:nvPicPr>
          <p:blipFill>
            <a:blip r:embed="rId6" cstate="print">
              <a:lum bright="-6000"/>
            </a:blip>
            <a:srcRect/>
            <a:stretch>
              <a:fillRect/>
            </a:stretch>
          </p:blipFill>
          <p:spPr bwMode="auto">
            <a:xfrm>
              <a:off x="-68" y="3289"/>
              <a:ext cx="5828" cy="150"/>
            </a:xfrm>
            <a:prstGeom prst="rect">
              <a:avLst/>
            </a:prstGeom>
            <a:noFill/>
          </p:spPr>
        </p:pic>
        <p:pic>
          <p:nvPicPr>
            <p:cNvPr id="718882" name="Picture 34" descr="2008-0324-11"/>
            <p:cNvPicPr>
              <a:picLocks noChangeAspect="1" noChangeArrowheads="1"/>
            </p:cNvPicPr>
            <p:nvPr/>
          </p:nvPicPr>
          <p:blipFill>
            <a:blip r:embed="rId7" cstate="print"/>
            <a:srcRect t="64250"/>
            <a:stretch>
              <a:fillRect/>
            </a:stretch>
          </p:blipFill>
          <p:spPr bwMode="auto">
            <a:xfrm>
              <a:off x="340" y="2921"/>
              <a:ext cx="4842" cy="429"/>
            </a:xfrm>
            <a:prstGeom prst="rect">
              <a:avLst/>
            </a:prstGeom>
            <a:noFill/>
          </p:spPr>
        </p:pic>
        <p:sp>
          <p:nvSpPr>
            <p:cNvPr id="718874" name="Text Box 26"/>
            <p:cNvSpPr txBox="1">
              <a:spLocks noChangeArrowheads="1"/>
            </p:cNvSpPr>
            <p:nvPr/>
          </p:nvSpPr>
          <p:spPr bwMode="auto">
            <a:xfrm>
              <a:off x="431" y="3014"/>
              <a:ext cx="3810" cy="214"/>
            </a:xfrm>
            <a:prstGeom prst="rect">
              <a:avLst/>
            </a:prstGeom>
            <a:noFill/>
            <a:ln w="9525" algn="ctr">
              <a:noFill/>
              <a:miter lim="800000"/>
              <a:headEnd/>
              <a:tailEnd/>
            </a:ln>
            <a:effectLst/>
          </p:spPr>
          <p:txBody>
            <a:bodyPr>
              <a:spAutoFit/>
            </a:bodyPr>
            <a:lstStyle/>
            <a:p>
              <a:pPr>
                <a:lnSpc>
                  <a:spcPct val="90000"/>
                </a:lnSpc>
              </a:pPr>
              <a:r>
                <a:rPr lang="en-US" altLang="ko-KR">
                  <a:latin typeface="Arial Narrow" pitchFamily="34" charset="0"/>
                </a:rPr>
                <a:t>- Leader of Pay-Buy-Mobile Project participated by 44 operators</a:t>
              </a:r>
            </a:p>
          </p:txBody>
        </p:sp>
        <p:sp>
          <p:nvSpPr>
            <p:cNvPr id="718875" name="Text Box 27"/>
            <p:cNvSpPr txBox="1">
              <a:spLocks noChangeArrowheads="1"/>
            </p:cNvSpPr>
            <p:nvPr/>
          </p:nvSpPr>
          <p:spPr bwMode="auto">
            <a:xfrm>
              <a:off x="160" y="2709"/>
              <a:ext cx="4651" cy="269"/>
            </a:xfrm>
            <a:prstGeom prst="rect">
              <a:avLst/>
            </a:prstGeom>
            <a:noFill/>
            <a:ln w="9525" algn="ctr">
              <a:noFill/>
              <a:miter lim="800000"/>
              <a:headEnd/>
              <a:tailEnd/>
            </a:ln>
            <a:effectLst/>
          </p:spPr>
          <p:txBody>
            <a:bodyPr wrap="none">
              <a:spAutoFit/>
            </a:bodyPr>
            <a:lstStyle/>
            <a:p>
              <a:pPr marL="266700" indent="-266700">
                <a:spcBef>
                  <a:spcPct val="40000"/>
                </a:spcBef>
                <a:buSzPct val="170000"/>
                <a:buFontTx/>
                <a:buBlip>
                  <a:blip r:embed="rId5"/>
                </a:buBlip>
              </a:pPr>
              <a:r>
                <a:rPr lang="en-US" altLang="ko-KR" sz="2000">
                  <a:solidFill>
                    <a:srgbClr val="FC6804"/>
                  </a:solidFill>
                  <a:latin typeface="Arial Narrow" pitchFamily="34" charset="0"/>
                  <a:ea typeface="산돌고딕B" pitchFamily="18" charset="-127"/>
                  <a:cs typeface="Tahoma" pitchFamily="34" charset="0"/>
                </a:rPr>
                <a:t> </a:t>
              </a:r>
              <a:r>
                <a:rPr lang="en-US" altLang="ko-KR" sz="2200">
                  <a:solidFill>
                    <a:srgbClr val="FF6600"/>
                  </a:solidFill>
                  <a:latin typeface="Arial Narrow" pitchFamily="34" charset="0"/>
                  <a:ea typeface="산돌고딕B" pitchFamily="18" charset="-127"/>
                  <a:cs typeface="Tahoma" pitchFamily="34" charset="0"/>
                </a:rPr>
                <a:t>Board Member of</a:t>
              </a:r>
              <a:r>
                <a:rPr lang="en-US" altLang="ko-KR" sz="2200">
                  <a:solidFill>
                    <a:srgbClr val="FC6804"/>
                  </a:solidFill>
                  <a:latin typeface="Arial Narrow" pitchFamily="34" charset="0"/>
                  <a:ea typeface="산돌고딕B" pitchFamily="18" charset="-127"/>
                  <a:cs typeface="Tahoma" pitchFamily="34" charset="0"/>
                </a:rPr>
                <a:t> </a:t>
              </a:r>
              <a:r>
                <a:rPr lang="en-US" altLang="ko-KR" sz="2200">
                  <a:solidFill>
                    <a:srgbClr val="D60000"/>
                  </a:solidFill>
                  <a:latin typeface="Arial Narrow" pitchFamily="34" charset="0"/>
                  <a:ea typeface="산돌고딕B" pitchFamily="18" charset="-127"/>
                  <a:cs typeface="Tahoma" pitchFamily="34" charset="0"/>
                </a:rPr>
                <a:t>GSM Association</a:t>
              </a:r>
              <a:r>
                <a:rPr lang="en-US" altLang="ko-KR" sz="2200">
                  <a:solidFill>
                    <a:srgbClr val="FC6804"/>
                  </a:solidFill>
                  <a:latin typeface="Arial Narrow" pitchFamily="34" charset="0"/>
                  <a:ea typeface="산돌고딕B" pitchFamily="18" charset="-127"/>
                  <a:cs typeface="Tahoma" pitchFamily="34" charset="0"/>
                </a:rPr>
                <a:t> </a:t>
              </a:r>
              <a:r>
                <a:rPr lang="en-US" altLang="ko-KR">
                  <a:solidFill>
                    <a:srgbClr val="FF6600"/>
                  </a:solidFill>
                  <a:latin typeface="Arial Narrow" pitchFamily="34" charset="0"/>
                  <a:ea typeface="산돌고딕B" pitchFamily="18" charset="-127"/>
                  <a:cs typeface="Tahoma" pitchFamily="34" charset="0"/>
                </a:rPr>
                <a:t>(CEOs of 23 Operators Members)</a:t>
              </a:r>
            </a:p>
          </p:txBody>
        </p:sp>
        <p:pic>
          <p:nvPicPr>
            <p:cNvPr id="718886" name="Picture 38" descr="2008-0324-12"/>
            <p:cNvPicPr>
              <a:picLocks noChangeAspect="1" noChangeArrowheads="1"/>
            </p:cNvPicPr>
            <p:nvPr/>
          </p:nvPicPr>
          <p:blipFill>
            <a:blip r:embed="rId6" cstate="print">
              <a:lum bright="-6000"/>
            </a:blip>
            <a:srcRect/>
            <a:stretch>
              <a:fillRect/>
            </a:stretch>
          </p:blipFill>
          <p:spPr bwMode="auto">
            <a:xfrm>
              <a:off x="-68" y="2609"/>
              <a:ext cx="5828" cy="150"/>
            </a:xfrm>
            <a:prstGeom prst="rect">
              <a:avLst/>
            </a:prstGeom>
            <a:noFill/>
          </p:spPr>
        </p:pic>
      </p:grpSp>
    </p:spTree>
  </p:cSld>
  <p:clrMapOvr>
    <a:masterClrMapping/>
  </p:clrMapOvr>
  <p:transition>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6369" name="Picture 33" descr="2008-0324-30"/>
          <p:cNvPicPr>
            <a:picLocks noChangeAspect="1" noChangeArrowheads="1"/>
          </p:cNvPicPr>
          <p:nvPr/>
        </p:nvPicPr>
        <p:blipFill>
          <a:blip r:embed="rId3" cstate="print"/>
          <a:srcRect t="24629"/>
          <a:stretch>
            <a:fillRect/>
          </a:stretch>
        </p:blipFill>
        <p:spPr bwMode="auto">
          <a:xfrm>
            <a:off x="0" y="1700213"/>
            <a:ext cx="9144000" cy="5154612"/>
          </a:xfrm>
          <a:prstGeom prst="rect">
            <a:avLst/>
          </a:prstGeom>
          <a:noFill/>
        </p:spPr>
      </p:pic>
      <p:grpSp>
        <p:nvGrpSpPr>
          <p:cNvPr id="526374" name="Group 38"/>
          <p:cNvGrpSpPr>
            <a:grpSpLocks/>
          </p:cNvGrpSpPr>
          <p:nvPr/>
        </p:nvGrpSpPr>
        <p:grpSpPr bwMode="auto">
          <a:xfrm>
            <a:off x="155575" y="1068388"/>
            <a:ext cx="7805738" cy="1782762"/>
            <a:chOff x="98" y="673"/>
            <a:chExt cx="4917" cy="1123"/>
          </a:xfrm>
        </p:grpSpPr>
        <p:sp>
          <p:nvSpPr>
            <p:cNvPr id="526365" name="Text Box 29"/>
            <p:cNvSpPr txBox="1">
              <a:spLocks noChangeArrowheads="1"/>
            </p:cNvSpPr>
            <p:nvPr/>
          </p:nvSpPr>
          <p:spPr bwMode="auto">
            <a:xfrm>
              <a:off x="98" y="673"/>
              <a:ext cx="4917" cy="269"/>
            </a:xfrm>
            <a:prstGeom prst="rect">
              <a:avLst/>
            </a:prstGeom>
            <a:noFill/>
            <a:ln w="9525" algn="ctr">
              <a:noFill/>
              <a:miter lim="800000"/>
              <a:headEnd/>
              <a:tailEnd/>
            </a:ln>
            <a:effectLst/>
          </p:spPr>
          <p:txBody>
            <a:bodyPr wrap="none">
              <a:spAutoFit/>
            </a:bodyPr>
            <a:lstStyle/>
            <a:p>
              <a:pPr marL="266700" indent="-266700">
                <a:spcBef>
                  <a:spcPct val="40000"/>
                </a:spcBef>
                <a:buSzPct val="170000"/>
                <a:buFontTx/>
                <a:buBlip>
                  <a:blip r:embed="rId4"/>
                </a:buBlip>
              </a:pPr>
              <a:r>
                <a:rPr lang="en-US" altLang="ko-KR">
                  <a:solidFill>
                    <a:srgbClr val="FC6804"/>
                  </a:solidFill>
                  <a:latin typeface="Arial Narrow" pitchFamily="34" charset="0"/>
                  <a:ea typeface="산돌고딕B" pitchFamily="18" charset="-127"/>
                  <a:cs typeface="Tahoma" pitchFamily="34" charset="0"/>
                </a:rPr>
                <a:t> </a:t>
              </a:r>
              <a:r>
                <a:rPr lang="en-US" altLang="en-US" sz="2200">
                  <a:solidFill>
                    <a:srgbClr val="FF6600"/>
                  </a:solidFill>
                  <a:latin typeface="Arial Narrow" pitchFamily="34" charset="0"/>
                  <a:ea typeface="산돌고딕B" pitchFamily="18" charset="-127"/>
                  <a:cs typeface="Tahoma" pitchFamily="34" charset="0"/>
                </a:rPr>
                <a:t>NFC-based Mobile Payment with credit card embedded in</a:t>
              </a:r>
              <a:r>
                <a:rPr lang="en-US" altLang="en-US" sz="2200">
                  <a:solidFill>
                    <a:srgbClr val="000099"/>
                  </a:solidFill>
                  <a:latin typeface="Arial Narrow" pitchFamily="34" charset="0"/>
                  <a:ea typeface="산돌고딕B" pitchFamily="18" charset="-127"/>
                  <a:cs typeface="Tahoma" pitchFamily="34" charset="0"/>
                </a:rPr>
                <a:t> </a:t>
              </a:r>
              <a:r>
                <a:rPr lang="en-US" altLang="en-US" sz="2200">
                  <a:solidFill>
                    <a:srgbClr val="CC0000"/>
                  </a:solidFill>
                  <a:latin typeface="Arial Narrow" pitchFamily="34" charset="0"/>
                  <a:ea typeface="산돌고딕B" pitchFamily="18" charset="-127"/>
                  <a:cs typeface="Tahoma" pitchFamily="34" charset="0"/>
                </a:rPr>
                <a:t>SIM Card</a:t>
              </a:r>
            </a:p>
          </p:txBody>
        </p:sp>
        <p:sp>
          <p:nvSpPr>
            <p:cNvPr id="526366" name="Text Box 30"/>
            <p:cNvSpPr txBox="1">
              <a:spLocks noChangeArrowheads="1"/>
            </p:cNvSpPr>
            <p:nvPr/>
          </p:nvSpPr>
          <p:spPr bwMode="auto">
            <a:xfrm>
              <a:off x="98" y="935"/>
              <a:ext cx="4805" cy="416"/>
            </a:xfrm>
            <a:prstGeom prst="rect">
              <a:avLst/>
            </a:prstGeom>
            <a:noFill/>
            <a:ln w="9525" algn="ctr">
              <a:noFill/>
              <a:miter lim="800000"/>
              <a:headEnd/>
              <a:tailEnd/>
            </a:ln>
            <a:effectLst/>
          </p:spPr>
          <p:txBody>
            <a:bodyPr wrap="none">
              <a:spAutoFit/>
            </a:bodyPr>
            <a:lstStyle/>
            <a:p>
              <a:pPr marL="266700" indent="-266700">
                <a:spcBef>
                  <a:spcPct val="40000"/>
                </a:spcBef>
                <a:buSzPct val="170000"/>
                <a:buFontTx/>
                <a:buBlip>
                  <a:blip r:embed="rId4"/>
                </a:buBlip>
              </a:pPr>
              <a:r>
                <a:rPr lang="en-US" altLang="ko-KR">
                  <a:solidFill>
                    <a:srgbClr val="FC6804"/>
                  </a:solidFill>
                  <a:latin typeface="Arial Narrow" pitchFamily="34" charset="0"/>
                  <a:ea typeface="산돌고딕B" pitchFamily="18" charset="-127"/>
                  <a:cs typeface="Tahoma" pitchFamily="34" charset="0"/>
                </a:rPr>
                <a:t> </a:t>
              </a:r>
              <a:r>
                <a:rPr lang="en-US" altLang="en-US" sz="2200">
                  <a:solidFill>
                    <a:srgbClr val="FF6600"/>
                  </a:solidFill>
                  <a:latin typeface="Arial Narrow" pitchFamily="34" charset="0"/>
                  <a:ea typeface="산돌고딕B" pitchFamily="18" charset="-127"/>
                  <a:cs typeface="Tahoma" pitchFamily="34" charset="0"/>
                </a:rPr>
                <a:t>Demonstration in Nov. 13th at Mobile Asia Congress in Macau as </a:t>
              </a:r>
              <a:endParaRPr lang="en-US" altLang="ko-KR" sz="2200">
                <a:solidFill>
                  <a:srgbClr val="FF6600"/>
                </a:solidFill>
                <a:latin typeface="Arial Narrow" pitchFamily="34" charset="0"/>
                <a:ea typeface="산돌고딕B" pitchFamily="18" charset="-127"/>
                <a:cs typeface="Tahoma" pitchFamily="34" charset="0"/>
              </a:endParaRPr>
            </a:p>
            <a:p>
              <a:pPr marL="266700" indent="-266700">
                <a:lnSpc>
                  <a:spcPct val="30000"/>
                </a:lnSpc>
                <a:spcBef>
                  <a:spcPct val="40000"/>
                </a:spcBef>
                <a:buSzPct val="170000"/>
              </a:pPr>
              <a:r>
                <a:rPr lang="en-US" altLang="ko-KR" sz="2200">
                  <a:solidFill>
                    <a:srgbClr val="FF6600"/>
                  </a:solidFill>
                  <a:latin typeface="Arial Narrow" pitchFamily="34" charset="0"/>
                  <a:ea typeface="산돌고딕B" pitchFamily="18" charset="-127"/>
                  <a:cs typeface="Tahoma" pitchFamily="34" charset="0"/>
                </a:rPr>
                <a:t>     </a:t>
              </a:r>
              <a:r>
                <a:rPr lang="en-US" altLang="en-US" sz="2200">
                  <a:solidFill>
                    <a:srgbClr val="FF6600"/>
                  </a:solidFill>
                  <a:latin typeface="Arial Narrow" pitchFamily="34" charset="0"/>
                  <a:ea typeface="산돌고딕B" pitchFamily="18" charset="-127"/>
                  <a:cs typeface="Tahoma" pitchFamily="34" charset="0"/>
                </a:rPr>
                <a:t>a part of</a:t>
              </a:r>
              <a:r>
                <a:rPr lang="en-US" altLang="en-US" sz="2200">
                  <a:solidFill>
                    <a:srgbClr val="CC0000"/>
                  </a:solidFill>
                  <a:latin typeface="Arial Narrow" pitchFamily="34" charset="0"/>
                  <a:ea typeface="산돌고딕B" pitchFamily="18" charset="-127"/>
                  <a:cs typeface="Tahoma" pitchFamily="34" charset="0"/>
                </a:rPr>
                <a:t> Pay-Buy-Mobile project</a:t>
              </a:r>
            </a:p>
          </p:txBody>
        </p:sp>
        <p:sp>
          <p:nvSpPr>
            <p:cNvPr id="526368" name="Text Box 32"/>
            <p:cNvSpPr txBox="1">
              <a:spLocks noChangeArrowheads="1"/>
            </p:cNvSpPr>
            <p:nvPr/>
          </p:nvSpPr>
          <p:spPr bwMode="auto">
            <a:xfrm>
              <a:off x="98" y="1389"/>
              <a:ext cx="4117" cy="407"/>
            </a:xfrm>
            <a:prstGeom prst="rect">
              <a:avLst/>
            </a:prstGeom>
            <a:noFill/>
            <a:ln w="9525" algn="ctr">
              <a:noFill/>
              <a:miter lim="800000"/>
              <a:headEnd/>
              <a:tailEnd/>
            </a:ln>
            <a:effectLst/>
          </p:spPr>
          <p:txBody>
            <a:bodyPr wrap="none">
              <a:spAutoFit/>
            </a:bodyPr>
            <a:lstStyle/>
            <a:p>
              <a:pPr marL="266700" indent="-266700">
                <a:spcBef>
                  <a:spcPct val="40000"/>
                </a:spcBef>
                <a:buSzPct val="170000"/>
                <a:buFontTx/>
                <a:buBlip>
                  <a:blip r:embed="rId4"/>
                </a:buBlip>
              </a:pPr>
              <a:r>
                <a:rPr lang="en-US" altLang="ko-KR">
                  <a:solidFill>
                    <a:srgbClr val="CC0000"/>
                  </a:solidFill>
                  <a:latin typeface="Arial Narrow" pitchFamily="34" charset="0"/>
                </a:rPr>
                <a:t> </a:t>
              </a:r>
              <a:r>
                <a:rPr lang="en-US" altLang="ko-KR" sz="2200">
                  <a:solidFill>
                    <a:srgbClr val="CC0000"/>
                  </a:solidFill>
                  <a:latin typeface="Arial Narrow" pitchFamily="34" charset="0"/>
                </a:rPr>
                <a:t>Contactless M-Payment roaming made</a:t>
              </a:r>
              <a:r>
                <a:rPr lang="en-US" altLang="ko-KR" sz="2200">
                  <a:solidFill>
                    <a:srgbClr val="FF6600"/>
                  </a:solidFill>
                  <a:latin typeface="Arial Narrow" pitchFamily="34" charset="0"/>
                </a:rPr>
                <a:t> in five countries</a:t>
              </a:r>
              <a:endParaRPr lang="en-US" altLang="ko-KR" sz="2200">
                <a:solidFill>
                  <a:srgbClr val="FF6600"/>
                </a:solidFill>
                <a:latin typeface="Arial Narrow" pitchFamily="34" charset="0"/>
                <a:ea typeface="산돌고딕B" pitchFamily="18" charset="-127"/>
                <a:cs typeface="Tahoma" pitchFamily="34" charset="0"/>
              </a:endParaRPr>
            </a:p>
            <a:p>
              <a:pPr marL="266700" indent="-266700">
                <a:lnSpc>
                  <a:spcPct val="40000"/>
                </a:lnSpc>
                <a:spcBef>
                  <a:spcPct val="40000"/>
                </a:spcBef>
                <a:buSzPct val="170000"/>
              </a:pPr>
              <a:r>
                <a:rPr lang="en-US" altLang="ko-KR">
                  <a:solidFill>
                    <a:srgbClr val="000099"/>
                  </a:solidFill>
                  <a:latin typeface="Arial Narrow" pitchFamily="34" charset="0"/>
                  <a:ea typeface="산돌고딕B" pitchFamily="18" charset="-127"/>
                  <a:cs typeface="Tahoma" pitchFamily="34" charset="0"/>
                </a:rPr>
                <a:t>       </a:t>
              </a:r>
              <a:r>
                <a:rPr lang="en-US" altLang="ko-KR">
                  <a:solidFill>
                    <a:srgbClr val="4D4D4D"/>
                  </a:solidFill>
                  <a:latin typeface="Arial Narrow" pitchFamily="34" charset="0"/>
                  <a:ea typeface="산돌고딕B" pitchFamily="18" charset="-127"/>
                  <a:cs typeface="Tahoma" pitchFamily="34" charset="0"/>
                </a:rPr>
                <a:t>(Korea, USA, Malaysia, Taiwan, U.K.)</a:t>
              </a:r>
              <a:r>
                <a:rPr lang="en-US" altLang="ko-KR">
                  <a:solidFill>
                    <a:srgbClr val="000099"/>
                  </a:solidFill>
                  <a:latin typeface="Arial Narrow" pitchFamily="34" charset="0"/>
                  <a:ea typeface="산돌고딕B" pitchFamily="18" charset="-127"/>
                  <a:cs typeface="Tahoma" pitchFamily="34" charset="0"/>
                </a:rPr>
                <a:t> </a:t>
              </a:r>
              <a:endParaRPr lang="en-US" altLang="en-US">
                <a:solidFill>
                  <a:srgbClr val="000099"/>
                </a:solidFill>
                <a:latin typeface="Arial Narrow" pitchFamily="34" charset="0"/>
                <a:ea typeface="산돌고딕B" pitchFamily="18" charset="-127"/>
                <a:cs typeface="Tahoma" pitchFamily="34" charset="0"/>
              </a:endParaRPr>
            </a:p>
          </p:txBody>
        </p:sp>
      </p:grpSp>
      <p:pic>
        <p:nvPicPr>
          <p:cNvPr id="526370" name="Picture 34" descr="2008-0324-31"/>
          <p:cNvPicPr>
            <a:picLocks noChangeAspect="1" noChangeArrowheads="1"/>
          </p:cNvPicPr>
          <p:nvPr/>
        </p:nvPicPr>
        <p:blipFill>
          <a:blip r:embed="rId5" cstate="print"/>
          <a:srcRect l="52361" t="29085" r="4323" b="6036"/>
          <a:stretch>
            <a:fillRect/>
          </a:stretch>
        </p:blipFill>
        <p:spPr bwMode="auto">
          <a:xfrm>
            <a:off x="4859338" y="2420938"/>
            <a:ext cx="3960812" cy="4437062"/>
          </a:xfrm>
          <a:prstGeom prst="rect">
            <a:avLst/>
          </a:prstGeom>
          <a:noFill/>
        </p:spPr>
      </p:pic>
      <p:sp>
        <p:nvSpPr>
          <p:cNvPr id="526372" name="Rectangle 36"/>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DE444405-A113-47E0-B87E-6718FF644B2C}" type="slidenum">
              <a:rPr lang="en-US" altLang="ko-KR" sz="1200" i="1">
                <a:solidFill>
                  <a:srgbClr val="4D4D4D"/>
                </a:solidFill>
                <a:latin typeface="Times New Roman" pitchFamily="18" charset="0"/>
              </a:rPr>
              <a:pPr algn="r"/>
              <a:t>5</a:t>
            </a:fld>
            <a:endParaRPr lang="en-US" altLang="ko-KR" sz="1200" i="1">
              <a:solidFill>
                <a:srgbClr val="4D4D4D"/>
              </a:solidFill>
              <a:latin typeface="Times New Roman" pitchFamily="18" charset="0"/>
            </a:endParaRPr>
          </a:p>
        </p:txBody>
      </p:sp>
      <p:pic>
        <p:nvPicPr>
          <p:cNvPr id="526378" name="Picture 42"/>
          <p:cNvPicPr>
            <a:picLocks noChangeAspect="1" noChangeArrowheads="1"/>
          </p:cNvPicPr>
          <p:nvPr/>
        </p:nvPicPr>
        <p:blipFill>
          <a:blip r:embed="rId6" cstate="print"/>
          <a:srcRect/>
          <a:stretch>
            <a:fillRect/>
          </a:stretch>
        </p:blipFill>
        <p:spPr bwMode="auto">
          <a:xfrm>
            <a:off x="182563" y="0"/>
            <a:ext cx="8778875" cy="592138"/>
          </a:xfrm>
          <a:prstGeom prst="rect">
            <a:avLst/>
          </a:prstGeom>
          <a:noFill/>
          <a:ln w="9525">
            <a:noFill/>
            <a:miter lim="800000"/>
            <a:headEnd/>
            <a:tailEnd/>
          </a:ln>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26369"/>
                                        </p:tgtEl>
                                        <p:attrNameLst>
                                          <p:attrName>style.visibility</p:attrName>
                                        </p:attrNameLst>
                                      </p:cBhvr>
                                      <p:to>
                                        <p:strVal val="visible"/>
                                      </p:to>
                                    </p:set>
                                    <p:animEffect transition="in" filter="wipe(left)">
                                      <p:cBhvr>
                                        <p:cTn id="7" dur="500"/>
                                        <p:tgtEl>
                                          <p:spTgt spid="52636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26370"/>
                                        </p:tgtEl>
                                        <p:attrNameLst>
                                          <p:attrName>style.visibility</p:attrName>
                                        </p:attrNameLst>
                                      </p:cBhvr>
                                      <p:to>
                                        <p:strVal val="visible"/>
                                      </p:to>
                                    </p:set>
                                    <p:animEffect transition="in" filter="fade">
                                      <p:cBhvr>
                                        <p:cTn id="11" dur="1000"/>
                                        <p:tgtEl>
                                          <p:spTgt spid="526370"/>
                                        </p:tgtEl>
                                      </p:cBhvr>
                                    </p:animEffect>
                                    <p:anim calcmode="lin" valueType="num">
                                      <p:cBhvr>
                                        <p:cTn id="12" dur="1000" fill="hold"/>
                                        <p:tgtEl>
                                          <p:spTgt spid="526370"/>
                                        </p:tgtEl>
                                        <p:attrNameLst>
                                          <p:attrName>ppt_x</p:attrName>
                                        </p:attrNameLst>
                                      </p:cBhvr>
                                      <p:tavLst>
                                        <p:tav tm="0">
                                          <p:val>
                                            <p:strVal val="#ppt_x"/>
                                          </p:val>
                                        </p:tav>
                                        <p:tav tm="100000">
                                          <p:val>
                                            <p:strVal val="#ppt_x"/>
                                          </p:val>
                                        </p:tav>
                                      </p:tavLst>
                                    </p:anim>
                                    <p:anim calcmode="lin" valueType="num">
                                      <p:cBhvr>
                                        <p:cTn id="13" dur="1000" fill="hold"/>
                                        <p:tgtEl>
                                          <p:spTgt spid="5263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4994" name="Picture 2" descr="3-1"/>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724996" name="Picture 4" descr="3-2"/>
          <p:cNvPicPr>
            <a:picLocks noChangeAspect="1" noChangeArrowheads="1"/>
          </p:cNvPicPr>
          <p:nvPr/>
        </p:nvPicPr>
        <p:blipFill>
          <a:blip r:embed="rId4" cstate="print"/>
          <a:srcRect t="38449" r="53142"/>
          <a:stretch>
            <a:fillRect/>
          </a:stretch>
        </p:blipFill>
        <p:spPr bwMode="auto">
          <a:xfrm>
            <a:off x="0" y="2636838"/>
            <a:ext cx="4284663" cy="4221162"/>
          </a:xfrm>
          <a:prstGeom prst="rect">
            <a:avLst/>
          </a:prstGeom>
          <a:noFill/>
        </p:spPr>
      </p:pic>
      <p:pic>
        <p:nvPicPr>
          <p:cNvPr id="724997" name="Picture 5" descr="3-3"/>
          <p:cNvPicPr>
            <a:picLocks noChangeAspect="1" noChangeArrowheads="1"/>
          </p:cNvPicPr>
          <p:nvPr/>
        </p:nvPicPr>
        <p:blipFill>
          <a:blip r:embed="rId5" cstate="print"/>
          <a:srcRect l="24809" t="38449"/>
          <a:stretch>
            <a:fillRect/>
          </a:stretch>
        </p:blipFill>
        <p:spPr bwMode="auto">
          <a:xfrm>
            <a:off x="2268538" y="2636838"/>
            <a:ext cx="6875462" cy="4221162"/>
          </a:xfrm>
          <a:prstGeom prst="rect">
            <a:avLst/>
          </a:prstGeom>
          <a:noFill/>
        </p:spPr>
      </p:pic>
      <p:sp>
        <p:nvSpPr>
          <p:cNvPr id="725003" name="Rectangle 11"/>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B137EB59-511D-4F8C-9546-38B59193ACB8}" type="slidenum">
              <a:rPr lang="en-US" altLang="ko-KR" sz="1200" i="1">
                <a:solidFill>
                  <a:srgbClr val="4D4D4D"/>
                </a:solidFill>
                <a:latin typeface="Times New Roman" pitchFamily="18" charset="0"/>
              </a:rPr>
              <a:pPr algn="r"/>
              <a:t>6</a:t>
            </a:fld>
            <a:endParaRPr lang="en-US" altLang="ko-KR" sz="1200" i="1">
              <a:solidFill>
                <a:srgbClr val="4D4D4D"/>
              </a:solidFill>
              <a:latin typeface="Times New Roman" pitchFamily="18" charset="0"/>
            </a:endParaRPr>
          </a:p>
        </p:txBody>
      </p:sp>
      <p:pic>
        <p:nvPicPr>
          <p:cNvPr id="725004" name="Picture 12" descr="2008-0324-77"/>
          <p:cNvPicPr>
            <a:picLocks noChangeAspect="1" noChangeArrowheads="1"/>
          </p:cNvPicPr>
          <p:nvPr/>
        </p:nvPicPr>
        <p:blipFill>
          <a:blip r:embed="rId6" cstate="print"/>
          <a:srcRect l="5600" t="12860" r="9204" b="66130"/>
          <a:stretch>
            <a:fillRect/>
          </a:stretch>
        </p:blipFill>
        <p:spPr bwMode="auto">
          <a:xfrm>
            <a:off x="179388" y="1031875"/>
            <a:ext cx="8569325" cy="14605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724996"/>
                                        </p:tgtEl>
                                        <p:attrNameLst>
                                          <p:attrName>style.visibility</p:attrName>
                                        </p:attrNameLst>
                                      </p:cBhvr>
                                      <p:to>
                                        <p:strVal val="visible"/>
                                      </p:to>
                                    </p:set>
                                    <p:animEffect transition="in" filter="circle(out)">
                                      <p:cBhvr>
                                        <p:cTn id="7" dur="500"/>
                                        <p:tgtEl>
                                          <p:spTgt spid="724996"/>
                                        </p:tgtEl>
                                      </p:cBhvr>
                                    </p:animEffect>
                                  </p:childTnLst>
                                </p:cTn>
                              </p:par>
                              <p:par>
                                <p:cTn id="8" presetID="22" presetClass="entr" presetSubtype="8" fill="hold" nodeType="withEffect">
                                  <p:stCondLst>
                                    <p:cond delay="0"/>
                                  </p:stCondLst>
                                  <p:childTnLst>
                                    <p:set>
                                      <p:cBhvr>
                                        <p:cTn id="9" dur="1" fill="hold">
                                          <p:stCondLst>
                                            <p:cond delay="0"/>
                                          </p:stCondLst>
                                        </p:cTn>
                                        <p:tgtEl>
                                          <p:spTgt spid="724997"/>
                                        </p:tgtEl>
                                        <p:attrNameLst>
                                          <p:attrName>style.visibility</p:attrName>
                                        </p:attrNameLst>
                                      </p:cBhvr>
                                      <p:to>
                                        <p:strVal val="visible"/>
                                      </p:to>
                                    </p:set>
                                    <p:animEffect transition="in" filter="wipe(left)">
                                      <p:cBhvr>
                                        <p:cTn id="10" dur="500"/>
                                        <p:tgtEl>
                                          <p:spTgt spid="724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2341" name="Picture 5" descr="51_"/>
          <p:cNvPicPr>
            <a:picLocks noChangeAspect="1" noChangeArrowheads="1"/>
          </p:cNvPicPr>
          <p:nvPr/>
        </p:nvPicPr>
        <p:blipFill>
          <a:blip r:embed="rId3" cstate="print"/>
          <a:srcRect l="1962" t="14703" r="1163" b="2733"/>
          <a:stretch>
            <a:fillRect/>
          </a:stretch>
        </p:blipFill>
        <p:spPr bwMode="auto">
          <a:xfrm>
            <a:off x="0" y="1196975"/>
            <a:ext cx="9144000" cy="5661025"/>
          </a:xfrm>
          <a:prstGeom prst="rect">
            <a:avLst/>
          </a:prstGeom>
          <a:noFill/>
        </p:spPr>
      </p:pic>
      <p:pic>
        <p:nvPicPr>
          <p:cNvPr id="782340" name="Picture 4"/>
          <p:cNvPicPr>
            <a:picLocks noChangeAspect="1" noChangeArrowheads="1"/>
          </p:cNvPicPr>
          <p:nvPr/>
        </p:nvPicPr>
        <p:blipFill>
          <a:blip r:embed="rId4" cstate="print"/>
          <a:srcRect/>
          <a:stretch>
            <a:fillRect/>
          </a:stretch>
        </p:blipFill>
        <p:spPr bwMode="auto">
          <a:xfrm>
            <a:off x="752475" y="0"/>
            <a:ext cx="7639050" cy="596900"/>
          </a:xfrm>
          <a:prstGeom prst="rect">
            <a:avLst/>
          </a:prstGeom>
          <a:noFill/>
          <a:ln w="9525">
            <a:noFill/>
            <a:miter lim="800000"/>
            <a:headEnd/>
            <a:tailEnd/>
          </a:ln>
          <a:effectLst/>
        </p:spPr>
      </p:pic>
      <p:pic>
        <p:nvPicPr>
          <p:cNvPr id="782342" name="Picture 6" descr="2008-0324-55"/>
          <p:cNvPicPr>
            <a:picLocks noChangeAspect="1" noChangeArrowheads="1"/>
          </p:cNvPicPr>
          <p:nvPr/>
        </p:nvPicPr>
        <p:blipFill>
          <a:blip r:embed="rId5" cstate="print"/>
          <a:srcRect l="2744" t="17453" r="2744" b="2754"/>
          <a:stretch>
            <a:fillRect/>
          </a:stretch>
        </p:blipFill>
        <p:spPr bwMode="auto">
          <a:xfrm>
            <a:off x="347663" y="1123950"/>
            <a:ext cx="8353425" cy="5289550"/>
          </a:xfrm>
          <a:prstGeom prst="rect">
            <a:avLst/>
          </a:prstGeom>
          <a:noFill/>
        </p:spPr>
      </p:pic>
      <p:pic>
        <p:nvPicPr>
          <p:cNvPr id="782343" name="Picture 7" descr="2008-0324-56"/>
          <p:cNvPicPr>
            <a:picLocks noChangeAspect="1" noChangeArrowheads="1"/>
          </p:cNvPicPr>
          <p:nvPr/>
        </p:nvPicPr>
        <p:blipFill>
          <a:blip r:embed="rId6" cstate="print"/>
          <a:srcRect l="5902" t="27940" r="2744" b="12199"/>
          <a:stretch>
            <a:fillRect/>
          </a:stretch>
        </p:blipFill>
        <p:spPr bwMode="auto">
          <a:xfrm>
            <a:off x="627063" y="1819275"/>
            <a:ext cx="8074025" cy="3968750"/>
          </a:xfrm>
          <a:prstGeom prst="rect">
            <a:avLst/>
          </a:prstGeom>
          <a:noFill/>
        </p:spPr>
      </p:pic>
      <p:grpSp>
        <p:nvGrpSpPr>
          <p:cNvPr id="782402" name="Group 66"/>
          <p:cNvGrpSpPr>
            <a:grpSpLocks/>
          </p:cNvGrpSpPr>
          <p:nvPr/>
        </p:nvGrpSpPr>
        <p:grpSpPr bwMode="auto">
          <a:xfrm>
            <a:off x="735013" y="2644775"/>
            <a:ext cx="7435850" cy="2801938"/>
            <a:chOff x="463" y="1666"/>
            <a:chExt cx="4684" cy="1765"/>
          </a:xfrm>
        </p:grpSpPr>
        <p:sp>
          <p:nvSpPr>
            <p:cNvPr id="782375" name="AutoShape 39"/>
            <p:cNvSpPr>
              <a:spLocks noChangeArrowheads="1"/>
            </p:cNvSpPr>
            <p:nvPr/>
          </p:nvSpPr>
          <p:spPr bwMode="auto">
            <a:xfrm>
              <a:off x="1020" y="3067"/>
              <a:ext cx="1044" cy="318"/>
            </a:xfrm>
            <a:prstGeom prst="roundRect">
              <a:avLst>
                <a:gd name="adj" fmla="val 16667"/>
              </a:avLst>
            </a:prstGeom>
            <a:solidFill>
              <a:schemeClr val="bg1">
                <a:alpha val="38000"/>
              </a:schemeClr>
            </a:solidFill>
            <a:ln w="19050" algn="ctr">
              <a:solidFill>
                <a:schemeClr val="bg1"/>
              </a:solidFill>
              <a:round/>
              <a:headEnd/>
              <a:tailEnd/>
            </a:ln>
            <a:effectLst/>
          </p:spPr>
          <p:txBody>
            <a:bodyPr wrap="none" anchor="ctr"/>
            <a:lstStyle/>
            <a:p>
              <a:endParaRPr lang="en-US"/>
            </a:p>
          </p:txBody>
        </p:sp>
        <p:sp>
          <p:nvSpPr>
            <p:cNvPr id="782377" name="AutoShape 41"/>
            <p:cNvSpPr>
              <a:spLocks noChangeArrowheads="1"/>
            </p:cNvSpPr>
            <p:nvPr/>
          </p:nvSpPr>
          <p:spPr bwMode="auto">
            <a:xfrm>
              <a:off x="3245" y="3113"/>
              <a:ext cx="950" cy="318"/>
            </a:xfrm>
            <a:prstGeom prst="roundRect">
              <a:avLst>
                <a:gd name="adj" fmla="val 10065"/>
              </a:avLst>
            </a:prstGeom>
            <a:solidFill>
              <a:schemeClr val="bg1">
                <a:alpha val="38000"/>
              </a:schemeClr>
            </a:solidFill>
            <a:ln w="19050" algn="ctr">
              <a:solidFill>
                <a:schemeClr val="bg1"/>
              </a:solidFill>
              <a:round/>
              <a:headEnd/>
              <a:tailEnd/>
            </a:ln>
            <a:effectLst/>
          </p:spPr>
          <p:txBody>
            <a:bodyPr wrap="none" anchor="ctr"/>
            <a:lstStyle/>
            <a:p>
              <a:endParaRPr lang="en-US"/>
            </a:p>
          </p:txBody>
        </p:sp>
        <p:sp>
          <p:nvSpPr>
            <p:cNvPr id="782378" name="AutoShape 42"/>
            <p:cNvSpPr>
              <a:spLocks noChangeArrowheads="1"/>
            </p:cNvSpPr>
            <p:nvPr/>
          </p:nvSpPr>
          <p:spPr bwMode="auto">
            <a:xfrm>
              <a:off x="2187" y="3067"/>
              <a:ext cx="784" cy="324"/>
            </a:xfrm>
            <a:prstGeom prst="roundRect">
              <a:avLst>
                <a:gd name="adj" fmla="val 16667"/>
              </a:avLst>
            </a:prstGeom>
            <a:solidFill>
              <a:schemeClr val="bg1">
                <a:alpha val="38000"/>
              </a:schemeClr>
            </a:solidFill>
            <a:ln w="19050">
              <a:solidFill>
                <a:schemeClr val="bg1"/>
              </a:solidFill>
              <a:round/>
              <a:headEnd/>
              <a:tailEnd/>
            </a:ln>
            <a:effectLst/>
          </p:spPr>
          <p:txBody>
            <a:bodyPr wrap="none" anchor="ctr"/>
            <a:lstStyle/>
            <a:p>
              <a:endParaRPr lang="en-US"/>
            </a:p>
          </p:txBody>
        </p:sp>
        <p:sp>
          <p:nvSpPr>
            <p:cNvPr id="782379" name="AutoShape 43"/>
            <p:cNvSpPr>
              <a:spLocks noChangeArrowheads="1"/>
            </p:cNvSpPr>
            <p:nvPr/>
          </p:nvSpPr>
          <p:spPr bwMode="auto">
            <a:xfrm>
              <a:off x="1565" y="2614"/>
              <a:ext cx="1044" cy="318"/>
            </a:xfrm>
            <a:prstGeom prst="roundRect">
              <a:avLst>
                <a:gd name="adj" fmla="val 16667"/>
              </a:avLst>
            </a:prstGeom>
            <a:solidFill>
              <a:schemeClr val="bg1">
                <a:alpha val="38000"/>
              </a:schemeClr>
            </a:solidFill>
            <a:ln w="19050" algn="ctr">
              <a:solidFill>
                <a:schemeClr val="bg1"/>
              </a:solidFill>
              <a:round/>
              <a:headEnd/>
              <a:tailEnd/>
            </a:ln>
            <a:effectLst/>
          </p:spPr>
          <p:txBody>
            <a:bodyPr wrap="none" anchor="ctr"/>
            <a:lstStyle/>
            <a:p>
              <a:endParaRPr lang="en-US"/>
            </a:p>
          </p:txBody>
        </p:sp>
        <p:sp>
          <p:nvSpPr>
            <p:cNvPr id="782380" name="AutoShape 44"/>
            <p:cNvSpPr>
              <a:spLocks noChangeArrowheads="1"/>
            </p:cNvSpPr>
            <p:nvPr/>
          </p:nvSpPr>
          <p:spPr bwMode="auto">
            <a:xfrm>
              <a:off x="2719" y="2069"/>
              <a:ext cx="952" cy="533"/>
            </a:xfrm>
            <a:prstGeom prst="roundRect">
              <a:avLst>
                <a:gd name="adj" fmla="val 10574"/>
              </a:avLst>
            </a:prstGeom>
            <a:solidFill>
              <a:schemeClr val="bg1">
                <a:alpha val="38000"/>
              </a:schemeClr>
            </a:solidFill>
            <a:ln w="19050">
              <a:solidFill>
                <a:schemeClr val="bg1"/>
              </a:solidFill>
              <a:round/>
              <a:headEnd/>
              <a:tailEnd/>
            </a:ln>
            <a:effectLst/>
          </p:spPr>
          <p:txBody>
            <a:bodyPr wrap="none" anchor="ctr"/>
            <a:lstStyle/>
            <a:p>
              <a:endParaRPr lang="en-US"/>
            </a:p>
          </p:txBody>
        </p:sp>
        <p:sp>
          <p:nvSpPr>
            <p:cNvPr id="782381" name="AutoShape 45"/>
            <p:cNvSpPr>
              <a:spLocks noChangeArrowheads="1"/>
            </p:cNvSpPr>
            <p:nvPr/>
          </p:nvSpPr>
          <p:spPr bwMode="auto">
            <a:xfrm>
              <a:off x="4141" y="2114"/>
              <a:ext cx="952" cy="454"/>
            </a:xfrm>
            <a:prstGeom prst="roundRect">
              <a:avLst>
                <a:gd name="adj" fmla="val 8810"/>
              </a:avLst>
            </a:prstGeom>
            <a:solidFill>
              <a:schemeClr val="bg1">
                <a:alpha val="38000"/>
              </a:schemeClr>
            </a:solidFill>
            <a:ln w="19050" algn="ctr">
              <a:solidFill>
                <a:schemeClr val="bg1"/>
              </a:solidFill>
              <a:round/>
              <a:headEnd/>
              <a:tailEnd/>
            </a:ln>
            <a:effectLst/>
          </p:spPr>
          <p:txBody>
            <a:bodyPr wrap="none" anchor="ctr"/>
            <a:lstStyle/>
            <a:p>
              <a:endParaRPr lang="en-US"/>
            </a:p>
          </p:txBody>
        </p:sp>
        <p:sp>
          <p:nvSpPr>
            <p:cNvPr id="782382" name="AutoShape 46"/>
            <p:cNvSpPr>
              <a:spLocks noChangeArrowheads="1"/>
            </p:cNvSpPr>
            <p:nvPr/>
          </p:nvSpPr>
          <p:spPr bwMode="auto">
            <a:xfrm>
              <a:off x="3664" y="1685"/>
              <a:ext cx="1134" cy="318"/>
            </a:xfrm>
            <a:prstGeom prst="roundRect">
              <a:avLst>
                <a:gd name="adj" fmla="val 16667"/>
              </a:avLst>
            </a:prstGeom>
            <a:solidFill>
              <a:schemeClr val="bg1">
                <a:alpha val="38000"/>
              </a:schemeClr>
            </a:solidFill>
            <a:ln w="19050" algn="ctr">
              <a:solidFill>
                <a:schemeClr val="bg1"/>
              </a:solidFill>
              <a:round/>
              <a:headEnd/>
              <a:tailEnd/>
            </a:ln>
            <a:effectLst/>
          </p:spPr>
          <p:txBody>
            <a:bodyPr wrap="none" anchor="ctr"/>
            <a:lstStyle/>
            <a:p>
              <a:endParaRPr lang="en-US"/>
            </a:p>
          </p:txBody>
        </p:sp>
        <p:grpSp>
          <p:nvGrpSpPr>
            <p:cNvPr id="782401" name="Group 65"/>
            <p:cNvGrpSpPr>
              <a:grpSpLocks/>
            </p:cNvGrpSpPr>
            <p:nvPr/>
          </p:nvGrpSpPr>
          <p:grpSpPr bwMode="auto">
            <a:xfrm>
              <a:off x="463" y="2585"/>
              <a:ext cx="784" cy="346"/>
              <a:chOff x="463" y="2271"/>
              <a:chExt cx="784" cy="346"/>
            </a:xfrm>
          </p:grpSpPr>
          <p:sp>
            <p:nvSpPr>
              <p:cNvPr id="782372" name="AutoShape 36"/>
              <p:cNvSpPr>
                <a:spLocks noChangeArrowheads="1"/>
              </p:cNvSpPr>
              <p:nvPr/>
            </p:nvSpPr>
            <p:spPr bwMode="auto">
              <a:xfrm>
                <a:off x="463" y="2286"/>
                <a:ext cx="784" cy="324"/>
              </a:xfrm>
              <a:prstGeom prst="roundRect">
                <a:avLst>
                  <a:gd name="adj" fmla="val 16667"/>
                </a:avLst>
              </a:prstGeom>
              <a:solidFill>
                <a:schemeClr val="bg1">
                  <a:alpha val="38000"/>
                </a:schemeClr>
              </a:solidFill>
              <a:ln w="19050" algn="ctr">
                <a:solidFill>
                  <a:schemeClr val="bg1"/>
                </a:solidFill>
                <a:round/>
                <a:headEnd/>
                <a:tailEnd/>
              </a:ln>
              <a:effectLst/>
            </p:spPr>
            <p:txBody>
              <a:bodyPr wrap="none" anchor="ctr"/>
              <a:lstStyle/>
              <a:p>
                <a:endParaRPr lang="en-US"/>
              </a:p>
            </p:txBody>
          </p:sp>
          <p:sp>
            <p:nvSpPr>
              <p:cNvPr id="782362" name="Text Box 26"/>
              <p:cNvSpPr txBox="1">
                <a:spLocks noChangeArrowheads="1"/>
              </p:cNvSpPr>
              <p:nvPr/>
            </p:nvSpPr>
            <p:spPr bwMode="auto">
              <a:xfrm>
                <a:off x="502" y="2271"/>
                <a:ext cx="704" cy="346"/>
              </a:xfrm>
              <a:prstGeom prst="rect">
                <a:avLst/>
              </a:prstGeom>
              <a:noFill/>
              <a:ln w="9525" algn="ctr">
                <a:noFill/>
                <a:miter lim="800000"/>
                <a:headEnd/>
                <a:tailEnd/>
              </a:ln>
              <a:effectLst/>
            </p:spPr>
            <p:txBody>
              <a:bodyPr wrap="none">
                <a:spAutoFit/>
              </a:bodyPr>
              <a:lstStyle/>
              <a:p>
                <a:pPr algn="ctr"/>
                <a:r>
                  <a:rPr lang="en-US" altLang="ko-KR" sz="1600">
                    <a:solidFill>
                      <a:srgbClr val="000099"/>
                    </a:solidFill>
                    <a:latin typeface="Arial Narrow" pitchFamily="34" charset="0"/>
                    <a:ea typeface="DotumChe" pitchFamily="49" charset="-127"/>
                  </a:rPr>
                  <a:t>PC Banking</a:t>
                </a:r>
              </a:p>
              <a:p>
                <a:pPr algn="ctr"/>
                <a:r>
                  <a:rPr lang="en-US" altLang="ko-KR" sz="1400">
                    <a:latin typeface="Arial Narrow" pitchFamily="34" charset="0"/>
                    <a:ea typeface="DotumChe" pitchFamily="49" charset="-127"/>
                  </a:rPr>
                  <a:t> (1987,1990~)</a:t>
                </a:r>
              </a:p>
            </p:txBody>
          </p:sp>
        </p:grpSp>
        <p:sp>
          <p:nvSpPr>
            <p:cNvPr id="782363" name="Text Box 27"/>
            <p:cNvSpPr txBox="1">
              <a:spLocks noChangeArrowheads="1"/>
            </p:cNvSpPr>
            <p:nvPr/>
          </p:nvSpPr>
          <p:spPr bwMode="auto">
            <a:xfrm>
              <a:off x="1027" y="3052"/>
              <a:ext cx="1025" cy="346"/>
            </a:xfrm>
            <a:prstGeom prst="rect">
              <a:avLst/>
            </a:prstGeom>
            <a:noFill/>
            <a:ln w="9525" algn="ctr">
              <a:noFill/>
              <a:miter lim="800000"/>
              <a:headEnd/>
              <a:tailEnd/>
            </a:ln>
            <a:effectLst/>
          </p:spPr>
          <p:txBody>
            <a:bodyPr wrap="none">
              <a:spAutoFit/>
            </a:bodyPr>
            <a:lstStyle/>
            <a:p>
              <a:pPr algn="ctr"/>
              <a:r>
                <a:rPr lang="en-US" altLang="ko-KR" sz="1600">
                  <a:solidFill>
                    <a:srgbClr val="000099"/>
                  </a:solidFill>
                  <a:latin typeface="Arial Narrow" pitchFamily="34" charset="0"/>
                  <a:ea typeface="DotumChe" pitchFamily="49" charset="-127"/>
                </a:rPr>
                <a:t>CD / ATM Network</a:t>
              </a:r>
            </a:p>
            <a:p>
              <a:pPr algn="ctr"/>
              <a:r>
                <a:rPr lang="en-US" altLang="ko-KR" sz="1400">
                  <a:latin typeface="Arial Narrow" pitchFamily="34" charset="0"/>
                  <a:ea typeface="DotumChe" pitchFamily="49" charset="-127"/>
                </a:rPr>
                <a:t>  (1988.8 )</a:t>
              </a:r>
            </a:p>
          </p:txBody>
        </p:sp>
        <p:sp>
          <p:nvSpPr>
            <p:cNvPr id="782365" name="Text Box 29"/>
            <p:cNvSpPr txBox="1">
              <a:spLocks noChangeArrowheads="1"/>
            </p:cNvSpPr>
            <p:nvPr/>
          </p:nvSpPr>
          <p:spPr bwMode="auto">
            <a:xfrm>
              <a:off x="2194" y="3044"/>
              <a:ext cx="767" cy="346"/>
            </a:xfrm>
            <a:prstGeom prst="rect">
              <a:avLst/>
            </a:prstGeom>
            <a:noFill/>
            <a:ln w="9525" algn="ctr">
              <a:noFill/>
              <a:miter lim="800000"/>
              <a:headEnd/>
              <a:tailEnd/>
            </a:ln>
            <a:effectLst/>
          </p:spPr>
          <p:txBody>
            <a:bodyPr wrap="none">
              <a:spAutoFit/>
            </a:bodyPr>
            <a:lstStyle/>
            <a:p>
              <a:pPr algn="ctr"/>
              <a:r>
                <a:rPr lang="en-US" altLang="ko-KR" sz="1600">
                  <a:solidFill>
                    <a:srgbClr val="000099"/>
                  </a:solidFill>
                  <a:latin typeface="Arial Narrow" pitchFamily="34" charset="0"/>
                  <a:ea typeface="DotumChe" pitchFamily="49" charset="-127"/>
                </a:rPr>
                <a:t>Tele Banking</a:t>
              </a:r>
            </a:p>
            <a:p>
              <a:pPr algn="ctr"/>
              <a:r>
                <a:rPr lang="en-US" altLang="ko-KR" sz="1400">
                  <a:solidFill>
                    <a:srgbClr val="336600"/>
                  </a:solidFill>
                  <a:latin typeface="Arial Narrow" pitchFamily="34" charset="0"/>
                  <a:ea typeface="DotumChe" pitchFamily="49" charset="-127"/>
                </a:rPr>
                <a:t>  </a:t>
              </a:r>
              <a:r>
                <a:rPr lang="en-US" altLang="ko-KR" sz="1400">
                  <a:latin typeface="Arial Narrow" pitchFamily="34" charset="0"/>
                  <a:ea typeface="DotumChe" pitchFamily="49" charset="-127"/>
                </a:rPr>
                <a:t>(1992.1)</a:t>
              </a:r>
            </a:p>
          </p:txBody>
        </p:sp>
        <p:sp>
          <p:nvSpPr>
            <p:cNvPr id="782364" name="Text Box 28"/>
            <p:cNvSpPr txBox="1">
              <a:spLocks noChangeArrowheads="1"/>
            </p:cNvSpPr>
            <p:nvPr/>
          </p:nvSpPr>
          <p:spPr bwMode="auto">
            <a:xfrm>
              <a:off x="1540" y="2598"/>
              <a:ext cx="1106" cy="346"/>
            </a:xfrm>
            <a:prstGeom prst="rect">
              <a:avLst/>
            </a:prstGeom>
            <a:noFill/>
            <a:ln w="9525" algn="ctr">
              <a:noFill/>
              <a:miter lim="800000"/>
              <a:headEnd/>
              <a:tailEnd/>
            </a:ln>
            <a:effectLst/>
          </p:spPr>
          <p:txBody>
            <a:bodyPr wrap="none">
              <a:spAutoFit/>
            </a:bodyPr>
            <a:lstStyle/>
            <a:p>
              <a:pPr algn="ctr"/>
              <a:r>
                <a:rPr lang="en-US" altLang="ko-KR" sz="1600">
                  <a:solidFill>
                    <a:srgbClr val="000099"/>
                  </a:solidFill>
                  <a:latin typeface="Arial Narrow" pitchFamily="34" charset="0"/>
                  <a:ea typeface="DotumChe" pitchFamily="49" charset="-127"/>
                </a:rPr>
                <a:t>Inter-Bank  Network</a:t>
              </a:r>
            </a:p>
            <a:p>
              <a:pPr algn="ctr"/>
              <a:r>
                <a:rPr lang="en-US" altLang="ko-KR" sz="1400">
                  <a:latin typeface="Arial Narrow" pitchFamily="34" charset="0"/>
                  <a:ea typeface="DotumChe" pitchFamily="49" charset="-127"/>
                </a:rPr>
                <a:t>  (1989.12)</a:t>
              </a:r>
            </a:p>
          </p:txBody>
        </p:sp>
        <p:sp>
          <p:nvSpPr>
            <p:cNvPr id="782367" name="Text Box 31"/>
            <p:cNvSpPr txBox="1">
              <a:spLocks noChangeArrowheads="1"/>
            </p:cNvSpPr>
            <p:nvPr/>
          </p:nvSpPr>
          <p:spPr bwMode="auto">
            <a:xfrm>
              <a:off x="2695" y="2039"/>
              <a:ext cx="1001" cy="592"/>
            </a:xfrm>
            <a:prstGeom prst="rect">
              <a:avLst/>
            </a:prstGeom>
            <a:noFill/>
            <a:ln w="9525" algn="ctr">
              <a:noFill/>
              <a:miter lim="800000"/>
              <a:headEnd/>
              <a:tailEnd/>
            </a:ln>
            <a:effectLst/>
          </p:spPr>
          <p:txBody>
            <a:bodyPr wrap="none">
              <a:spAutoFit/>
            </a:bodyPr>
            <a:lstStyle/>
            <a:p>
              <a:pPr algn="ctr"/>
              <a:r>
                <a:rPr lang="en-US" altLang="ko-KR" sz="1600">
                  <a:solidFill>
                    <a:srgbClr val="000099"/>
                  </a:solidFill>
                  <a:latin typeface="Arial Narrow" pitchFamily="34" charset="0"/>
                  <a:ea typeface="DotumChe" pitchFamily="49" charset="-127"/>
                </a:rPr>
                <a:t>Firm Banking</a:t>
              </a:r>
            </a:p>
            <a:p>
              <a:pPr algn="ctr">
                <a:lnSpc>
                  <a:spcPct val="80000"/>
                </a:lnSpc>
              </a:pPr>
              <a:r>
                <a:rPr lang="en-US" altLang="ko-KR" sz="1600">
                  <a:solidFill>
                    <a:srgbClr val="000099"/>
                  </a:solidFill>
                  <a:latin typeface="Arial Narrow" pitchFamily="34" charset="0"/>
                  <a:ea typeface="DotumChe" pitchFamily="49" charset="-127"/>
                </a:rPr>
                <a:t>Banking Network </a:t>
              </a:r>
            </a:p>
            <a:p>
              <a:pPr algn="ctr">
                <a:lnSpc>
                  <a:spcPct val="80000"/>
                </a:lnSpc>
              </a:pPr>
              <a:r>
                <a:rPr lang="en-US" altLang="ko-KR" sz="1600">
                  <a:solidFill>
                    <a:srgbClr val="000099"/>
                  </a:solidFill>
                  <a:latin typeface="Arial Narrow" pitchFamily="34" charset="0"/>
                  <a:ea typeface="DotumChe" pitchFamily="49" charset="-127"/>
                </a:rPr>
                <a:t>( rural coverage)</a:t>
              </a:r>
            </a:p>
            <a:p>
              <a:pPr algn="ctr"/>
              <a:r>
                <a:rPr lang="en-US" altLang="ko-KR" sz="1400">
                  <a:latin typeface="Arial Narrow" pitchFamily="34" charset="0"/>
                  <a:ea typeface="DotumChe" pitchFamily="49" charset="-127"/>
                </a:rPr>
                <a:t>(1996.5,97)</a:t>
              </a:r>
            </a:p>
          </p:txBody>
        </p:sp>
        <p:sp>
          <p:nvSpPr>
            <p:cNvPr id="782369" name="Text Box 33"/>
            <p:cNvSpPr txBox="1">
              <a:spLocks noChangeArrowheads="1"/>
            </p:cNvSpPr>
            <p:nvPr/>
          </p:nvSpPr>
          <p:spPr bwMode="auto">
            <a:xfrm>
              <a:off x="4105" y="2099"/>
              <a:ext cx="1042" cy="469"/>
            </a:xfrm>
            <a:prstGeom prst="rect">
              <a:avLst/>
            </a:prstGeom>
            <a:noFill/>
            <a:ln w="9525" algn="ctr">
              <a:noFill/>
              <a:miter lim="800000"/>
              <a:headEnd/>
              <a:tailEnd/>
            </a:ln>
            <a:effectLst/>
          </p:spPr>
          <p:txBody>
            <a:bodyPr wrap="none">
              <a:spAutoFit/>
            </a:bodyPr>
            <a:lstStyle/>
            <a:p>
              <a:pPr algn="ctr"/>
              <a:r>
                <a:rPr lang="en-US" altLang="ko-KR" sz="1600">
                  <a:solidFill>
                    <a:srgbClr val="000099"/>
                  </a:solidFill>
                  <a:latin typeface="Arial Narrow" pitchFamily="34" charset="0"/>
                  <a:ea typeface="DotumChe" pitchFamily="49" charset="-127"/>
                </a:rPr>
                <a:t>Common Network </a:t>
              </a:r>
            </a:p>
            <a:p>
              <a:pPr algn="ctr">
                <a:lnSpc>
                  <a:spcPct val="80000"/>
                </a:lnSpc>
              </a:pPr>
              <a:r>
                <a:rPr lang="en-US" altLang="ko-KR" sz="1600">
                  <a:solidFill>
                    <a:srgbClr val="000099"/>
                  </a:solidFill>
                  <a:latin typeface="Arial Narrow" pitchFamily="34" charset="0"/>
                  <a:ea typeface="DotumChe" pitchFamily="49" charset="-127"/>
                </a:rPr>
                <a:t>for e-Finance</a:t>
              </a:r>
              <a:endParaRPr lang="en-US" altLang="ko-KR" sz="1400">
                <a:solidFill>
                  <a:srgbClr val="336600"/>
                </a:solidFill>
                <a:latin typeface="Arial Narrow" pitchFamily="34" charset="0"/>
                <a:ea typeface="DotumChe" pitchFamily="49" charset="-127"/>
              </a:endParaRPr>
            </a:p>
            <a:p>
              <a:pPr algn="ctr"/>
              <a:r>
                <a:rPr lang="en-US" altLang="ko-KR" sz="1400">
                  <a:latin typeface="Arial Narrow" pitchFamily="34" charset="0"/>
                  <a:ea typeface="DotumChe" pitchFamily="49" charset="-127"/>
                </a:rPr>
                <a:t>(2000.7)</a:t>
              </a:r>
            </a:p>
          </p:txBody>
        </p:sp>
        <p:sp>
          <p:nvSpPr>
            <p:cNvPr id="782368" name="Text Box 32"/>
            <p:cNvSpPr txBox="1">
              <a:spLocks noChangeArrowheads="1"/>
            </p:cNvSpPr>
            <p:nvPr/>
          </p:nvSpPr>
          <p:spPr bwMode="auto">
            <a:xfrm>
              <a:off x="3651" y="1666"/>
              <a:ext cx="1152" cy="346"/>
            </a:xfrm>
            <a:prstGeom prst="rect">
              <a:avLst/>
            </a:prstGeom>
            <a:noFill/>
            <a:ln w="9525" algn="ctr">
              <a:noFill/>
              <a:miter lim="800000"/>
              <a:headEnd/>
              <a:tailEnd/>
            </a:ln>
            <a:effectLst/>
          </p:spPr>
          <p:txBody>
            <a:bodyPr wrap="none">
              <a:spAutoFit/>
            </a:bodyPr>
            <a:lstStyle/>
            <a:p>
              <a:pPr algn="ctr"/>
              <a:r>
                <a:rPr lang="en-US" altLang="ko-KR" sz="1600">
                  <a:solidFill>
                    <a:srgbClr val="000099"/>
                  </a:solidFill>
                  <a:latin typeface="Arial Narrow" pitchFamily="34" charset="0"/>
                  <a:ea typeface="DotumChe" pitchFamily="49" charset="-127"/>
                </a:rPr>
                <a:t>Network for e-Money</a:t>
              </a:r>
            </a:p>
            <a:p>
              <a:pPr algn="ctr"/>
              <a:r>
                <a:rPr lang="en-US" altLang="ko-KR" sz="1400">
                  <a:solidFill>
                    <a:srgbClr val="336600"/>
                  </a:solidFill>
                  <a:latin typeface="Arial Narrow" pitchFamily="34" charset="0"/>
                  <a:ea typeface="DotumChe" pitchFamily="49" charset="-127"/>
                </a:rPr>
                <a:t>  </a:t>
              </a:r>
              <a:r>
                <a:rPr lang="en-US" altLang="ko-KR" sz="1400">
                  <a:latin typeface="Arial Narrow" pitchFamily="34" charset="0"/>
                  <a:ea typeface="DotumChe" pitchFamily="49" charset="-127"/>
                </a:rPr>
                <a:t>(2000.7)</a:t>
              </a:r>
            </a:p>
          </p:txBody>
        </p:sp>
        <p:sp>
          <p:nvSpPr>
            <p:cNvPr id="782383" name="Text Box 47"/>
            <p:cNvSpPr txBox="1">
              <a:spLocks noChangeArrowheads="1"/>
            </p:cNvSpPr>
            <p:nvPr/>
          </p:nvSpPr>
          <p:spPr bwMode="auto">
            <a:xfrm>
              <a:off x="3225" y="3083"/>
              <a:ext cx="1016" cy="346"/>
            </a:xfrm>
            <a:prstGeom prst="rect">
              <a:avLst/>
            </a:prstGeom>
            <a:noFill/>
            <a:ln w="9525" algn="ctr">
              <a:noFill/>
              <a:miter lim="800000"/>
              <a:headEnd/>
              <a:tailEnd/>
            </a:ln>
            <a:effectLst/>
          </p:spPr>
          <p:txBody>
            <a:bodyPr>
              <a:spAutoFit/>
            </a:bodyPr>
            <a:lstStyle/>
            <a:p>
              <a:pPr algn="ctr"/>
              <a:r>
                <a:rPr lang="en-US" altLang="ko-KR" sz="1600">
                  <a:solidFill>
                    <a:srgbClr val="000099"/>
                  </a:solidFill>
                  <a:latin typeface="Arial Narrow" pitchFamily="34" charset="0"/>
                  <a:ea typeface="DotumChe" pitchFamily="49" charset="-127"/>
                </a:rPr>
                <a:t>Internet Banking</a:t>
              </a:r>
            </a:p>
            <a:p>
              <a:pPr algn="ctr"/>
              <a:r>
                <a:rPr lang="en-US" altLang="ko-KR" sz="1400">
                  <a:latin typeface="Arial Narrow" pitchFamily="34" charset="0"/>
                  <a:ea typeface="DotumChe" pitchFamily="49" charset="-127"/>
                </a:rPr>
                <a:t>(1999.7)</a:t>
              </a:r>
            </a:p>
          </p:txBody>
        </p:sp>
        <p:sp>
          <p:nvSpPr>
            <p:cNvPr id="782384" name="AutoShape 48"/>
            <p:cNvSpPr>
              <a:spLocks noChangeArrowheads="1"/>
            </p:cNvSpPr>
            <p:nvPr/>
          </p:nvSpPr>
          <p:spPr bwMode="auto">
            <a:xfrm>
              <a:off x="3273" y="2659"/>
              <a:ext cx="1225" cy="373"/>
            </a:xfrm>
            <a:prstGeom prst="roundRect">
              <a:avLst>
                <a:gd name="adj" fmla="val 16667"/>
              </a:avLst>
            </a:prstGeom>
            <a:solidFill>
              <a:schemeClr val="bg1">
                <a:alpha val="74001"/>
              </a:schemeClr>
            </a:solidFill>
            <a:ln w="19050" algn="ctr">
              <a:solidFill>
                <a:srgbClr val="FF6600"/>
              </a:solidFill>
              <a:round/>
              <a:headEnd/>
              <a:tailEnd/>
            </a:ln>
            <a:effectLst/>
          </p:spPr>
          <p:txBody>
            <a:bodyPr wrap="none" anchor="ctr"/>
            <a:lstStyle/>
            <a:p>
              <a:endParaRPr lang="en-US"/>
            </a:p>
          </p:txBody>
        </p:sp>
        <p:sp>
          <p:nvSpPr>
            <p:cNvPr id="782366" name="Text Box 30"/>
            <p:cNvSpPr txBox="1">
              <a:spLocks noChangeArrowheads="1"/>
            </p:cNvSpPr>
            <p:nvPr/>
          </p:nvSpPr>
          <p:spPr bwMode="auto">
            <a:xfrm>
              <a:off x="3228" y="2639"/>
              <a:ext cx="1344" cy="388"/>
            </a:xfrm>
            <a:prstGeom prst="rect">
              <a:avLst/>
            </a:prstGeom>
            <a:noFill/>
            <a:ln w="9525" algn="ctr">
              <a:noFill/>
              <a:miter lim="800000"/>
              <a:headEnd/>
              <a:tailEnd/>
            </a:ln>
            <a:effectLst/>
          </p:spPr>
          <p:txBody>
            <a:bodyPr>
              <a:spAutoFit/>
            </a:bodyPr>
            <a:lstStyle/>
            <a:p>
              <a:pPr algn="ctr"/>
              <a:r>
                <a:rPr lang="en-US" altLang="ko-KR" sz="2000">
                  <a:solidFill>
                    <a:srgbClr val="FF6600"/>
                  </a:solidFill>
                  <a:latin typeface="Arial Narrow" pitchFamily="34" charset="0"/>
                  <a:ea typeface="DotumChe" pitchFamily="49" charset="-127"/>
                </a:rPr>
                <a:t>Mobile Banking</a:t>
              </a:r>
            </a:p>
            <a:p>
              <a:pPr algn="ctr">
                <a:lnSpc>
                  <a:spcPct val="80000"/>
                </a:lnSpc>
              </a:pPr>
              <a:r>
                <a:rPr lang="en-US" altLang="ko-KR">
                  <a:solidFill>
                    <a:srgbClr val="336600"/>
                  </a:solidFill>
                  <a:latin typeface="Arial Narrow" pitchFamily="34" charset="0"/>
                  <a:ea typeface="DotumChe" pitchFamily="49" charset="-127"/>
                </a:rPr>
                <a:t>  </a:t>
              </a:r>
              <a:r>
                <a:rPr lang="en-US" altLang="ko-KR" sz="1400">
                  <a:latin typeface="Arial Narrow" pitchFamily="34" charset="0"/>
                  <a:ea typeface="DotumChe" pitchFamily="49" charset="-127"/>
                </a:rPr>
                <a:t>(1999.11)</a:t>
              </a:r>
            </a:p>
          </p:txBody>
        </p:sp>
      </p:grpSp>
      <p:sp>
        <p:nvSpPr>
          <p:cNvPr id="782385" name="Text Box 49"/>
          <p:cNvSpPr txBox="1">
            <a:spLocks noChangeArrowheads="1"/>
          </p:cNvSpPr>
          <p:nvPr/>
        </p:nvSpPr>
        <p:spPr bwMode="auto">
          <a:xfrm>
            <a:off x="6045200" y="6292850"/>
            <a:ext cx="2808288" cy="336550"/>
          </a:xfrm>
          <a:prstGeom prst="rect">
            <a:avLst/>
          </a:prstGeom>
          <a:noFill/>
          <a:ln w="9525">
            <a:noFill/>
            <a:miter lim="800000"/>
            <a:headEnd/>
            <a:tailEnd/>
          </a:ln>
          <a:effectLst/>
        </p:spPr>
        <p:txBody>
          <a:bodyPr>
            <a:spAutoFit/>
          </a:bodyPr>
          <a:lstStyle/>
          <a:p>
            <a:pPr>
              <a:spcBef>
                <a:spcPct val="50000"/>
              </a:spcBef>
            </a:pPr>
            <a:r>
              <a:rPr lang="en-US" altLang="ko-KR" sz="1600">
                <a:solidFill>
                  <a:srgbClr val="4D4D4D"/>
                </a:solidFill>
                <a:latin typeface="Arial Narrow" pitchFamily="34" charset="0"/>
                <a:ea typeface="DotumChe" pitchFamily="49" charset="-127"/>
              </a:rPr>
              <a:t>E-Finance Chronology in Korea</a:t>
            </a:r>
          </a:p>
        </p:txBody>
      </p:sp>
      <p:sp>
        <p:nvSpPr>
          <p:cNvPr id="782386" name="Text Box 50"/>
          <p:cNvSpPr txBox="1">
            <a:spLocks noChangeArrowheads="1"/>
          </p:cNvSpPr>
          <p:nvPr/>
        </p:nvSpPr>
        <p:spPr bwMode="auto">
          <a:xfrm>
            <a:off x="403225" y="6361113"/>
            <a:ext cx="3600450" cy="336550"/>
          </a:xfrm>
          <a:prstGeom prst="rect">
            <a:avLst/>
          </a:prstGeom>
          <a:noFill/>
          <a:ln w="9525" algn="ctr">
            <a:noFill/>
            <a:miter lim="800000"/>
            <a:headEnd/>
            <a:tailEnd/>
          </a:ln>
          <a:effectLst/>
        </p:spPr>
        <p:txBody>
          <a:bodyPr>
            <a:spAutoFit/>
          </a:bodyPr>
          <a:lstStyle/>
          <a:p>
            <a:pPr>
              <a:spcBef>
                <a:spcPct val="50000"/>
              </a:spcBef>
            </a:pPr>
            <a:r>
              <a:rPr kumimoji="0" lang="en-US" altLang="ko-KR" sz="1000">
                <a:latin typeface="Arial Narrow" pitchFamily="34" charset="0"/>
                <a:ea typeface="HY견고딕" pitchFamily="18" charset="-127"/>
                <a:cs typeface="Arial" pitchFamily="34" charset="0"/>
                <a:sym typeface="Wingdings 2" pitchFamily="18" charset="2"/>
              </a:rPr>
              <a:t> </a:t>
            </a:r>
            <a:r>
              <a:rPr kumimoji="0" lang="en-US" altLang="ko-KR" sz="1000">
                <a:latin typeface="Arial Narrow" pitchFamily="34" charset="0"/>
                <a:ea typeface="HY견고딕" pitchFamily="18" charset="-127"/>
                <a:cs typeface="Arial" pitchFamily="34" charset="0"/>
              </a:rPr>
              <a:t>Source : Current  e Finance Development &amp; Main Issues  </a:t>
            </a:r>
          </a:p>
          <a:p>
            <a:pPr>
              <a:lnSpc>
                <a:spcPct val="10000"/>
              </a:lnSpc>
              <a:spcBef>
                <a:spcPct val="50000"/>
              </a:spcBef>
            </a:pPr>
            <a:r>
              <a:rPr kumimoji="0" lang="en-US" altLang="ko-KR" sz="1000">
                <a:latin typeface="Arial Narrow" pitchFamily="34" charset="0"/>
                <a:ea typeface="HY견고딕" pitchFamily="18" charset="-127"/>
                <a:cs typeface="Arial" pitchFamily="34" charset="0"/>
              </a:rPr>
              <a:t>  ( Korea Finance   Research Center 2006)</a:t>
            </a:r>
          </a:p>
        </p:txBody>
      </p:sp>
      <p:grpSp>
        <p:nvGrpSpPr>
          <p:cNvPr id="782397" name="Group 61"/>
          <p:cNvGrpSpPr>
            <a:grpSpLocks/>
          </p:cNvGrpSpPr>
          <p:nvPr/>
        </p:nvGrpSpPr>
        <p:grpSpPr bwMode="auto">
          <a:xfrm>
            <a:off x="755650" y="5405438"/>
            <a:ext cx="7388225" cy="738187"/>
            <a:chOff x="476" y="3405"/>
            <a:chExt cx="4654" cy="465"/>
          </a:xfrm>
        </p:grpSpPr>
        <p:sp>
          <p:nvSpPr>
            <p:cNvPr id="782344" name="Rectangle 8"/>
            <p:cNvSpPr>
              <a:spLocks noChangeArrowheads="1"/>
            </p:cNvSpPr>
            <p:nvPr/>
          </p:nvSpPr>
          <p:spPr bwMode="auto">
            <a:xfrm>
              <a:off x="571" y="3725"/>
              <a:ext cx="137" cy="144"/>
            </a:xfrm>
            <a:prstGeom prst="rect">
              <a:avLst/>
            </a:prstGeom>
            <a:noFill/>
            <a:ln w="9525">
              <a:noFill/>
              <a:miter lim="800000"/>
              <a:headEnd/>
              <a:tailEnd/>
            </a:ln>
          </p:spPr>
          <p:txBody>
            <a:bodyPr wrap="none" lIns="0" tIns="0" rIns="0" bIns="0">
              <a:spAutoFit/>
            </a:bodyPr>
            <a:lstStyle/>
            <a:p>
              <a:r>
                <a:rPr lang="en-US" altLang="ko-KR" sz="1500">
                  <a:solidFill>
                    <a:srgbClr val="0066CC"/>
                  </a:solidFill>
                  <a:latin typeface="Arial Narrow" pitchFamily="34" charset="0"/>
                  <a:ea typeface="산돌고딕B" pitchFamily="18" charset="-127"/>
                </a:rPr>
                <a:t>’87</a:t>
              </a:r>
            </a:p>
          </p:txBody>
        </p:sp>
        <p:sp>
          <p:nvSpPr>
            <p:cNvPr id="782345" name="Rectangle 9"/>
            <p:cNvSpPr>
              <a:spLocks noChangeArrowheads="1"/>
            </p:cNvSpPr>
            <p:nvPr/>
          </p:nvSpPr>
          <p:spPr bwMode="auto">
            <a:xfrm>
              <a:off x="1168" y="3725"/>
              <a:ext cx="137" cy="144"/>
            </a:xfrm>
            <a:prstGeom prst="rect">
              <a:avLst/>
            </a:prstGeom>
            <a:noFill/>
            <a:ln w="9525">
              <a:noFill/>
              <a:miter lim="800000"/>
              <a:headEnd/>
              <a:tailEnd/>
            </a:ln>
          </p:spPr>
          <p:txBody>
            <a:bodyPr wrap="none" lIns="0" tIns="0" rIns="0" bIns="0">
              <a:spAutoFit/>
            </a:bodyPr>
            <a:lstStyle/>
            <a:p>
              <a:r>
                <a:rPr lang="en-US" altLang="ko-KR" sz="1500">
                  <a:solidFill>
                    <a:srgbClr val="0066CC"/>
                  </a:solidFill>
                  <a:latin typeface="Arial Narrow" pitchFamily="34" charset="0"/>
                  <a:ea typeface="산돌고딕B" pitchFamily="18" charset="-127"/>
                </a:rPr>
                <a:t>’88</a:t>
              </a:r>
            </a:p>
          </p:txBody>
        </p:sp>
        <p:sp>
          <p:nvSpPr>
            <p:cNvPr id="782346" name="Rectangle 10"/>
            <p:cNvSpPr>
              <a:spLocks noChangeArrowheads="1"/>
            </p:cNvSpPr>
            <p:nvPr/>
          </p:nvSpPr>
          <p:spPr bwMode="auto">
            <a:xfrm>
              <a:off x="2376" y="3725"/>
              <a:ext cx="137" cy="144"/>
            </a:xfrm>
            <a:prstGeom prst="rect">
              <a:avLst/>
            </a:prstGeom>
            <a:noFill/>
            <a:ln w="9525">
              <a:noFill/>
              <a:miter lim="800000"/>
              <a:headEnd/>
              <a:tailEnd/>
            </a:ln>
          </p:spPr>
          <p:txBody>
            <a:bodyPr wrap="none" lIns="0" tIns="0" rIns="0" bIns="0">
              <a:spAutoFit/>
            </a:bodyPr>
            <a:lstStyle/>
            <a:p>
              <a:r>
                <a:rPr lang="en-US" altLang="ko-KR" sz="1500">
                  <a:solidFill>
                    <a:srgbClr val="0066CC"/>
                  </a:solidFill>
                  <a:latin typeface="Arial Narrow" pitchFamily="34" charset="0"/>
                  <a:ea typeface="산돌고딕B" pitchFamily="18" charset="-127"/>
                </a:rPr>
                <a:t>‘92</a:t>
              </a:r>
            </a:p>
          </p:txBody>
        </p:sp>
        <p:sp>
          <p:nvSpPr>
            <p:cNvPr id="782347" name="Rectangle 11"/>
            <p:cNvSpPr>
              <a:spLocks noChangeArrowheads="1"/>
            </p:cNvSpPr>
            <p:nvPr/>
          </p:nvSpPr>
          <p:spPr bwMode="auto">
            <a:xfrm>
              <a:off x="2902" y="3725"/>
              <a:ext cx="304" cy="144"/>
            </a:xfrm>
            <a:prstGeom prst="rect">
              <a:avLst/>
            </a:prstGeom>
            <a:noFill/>
            <a:ln w="9525">
              <a:noFill/>
              <a:miter lim="800000"/>
              <a:headEnd/>
              <a:tailEnd/>
            </a:ln>
          </p:spPr>
          <p:txBody>
            <a:bodyPr wrap="none" lIns="0" tIns="0" rIns="0" bIns="0">
              <a:spAutoFit/>
            </a:bodyPr>
            <a:lstStyle/>
            <a:p>
              <a:r>
                <a:rPr lang="en-US" altLang="ko-KR" sz="1500">
                  <a:solidFill>
                    <a:srgbClr val="0066CC"/>
                  </a:solidFill>
                  <a:latin typeface="Arial Narrow" pitchFamily="34" charset="0"/>
                  <a:ea typeface="산돌고딕B" pitchFamily="18" charset="-127"/>
                </a:rPr>
                <a:t>’96~97</a:t>
              </a:r>
            </a:p>
          </p:txBody>
        </p:sp>
        <p:sp>
          <p:nvSpPr>
            <p:cNvPr id="782348" name="Rectangle 12"/>
            <p:cNvSpPr>
              <a:spLocks noChangeArrowheads="1"/>
            </p:cNvSpPr>
            <p:nvPr/>
          </p:nvSpPr>
          <p:spPr bwMode="auto">
            <a:xfrm>
              <a:off x="3585" y="3726"/>
              <a:ext cx="137" cy="144"/>
            </a:xfrm>
            <a:prstGeom prst="rect">
              <a:avLst/>
            </a:prstGeom>
            <a:noFill/>
            <a:ln w="9525">
              <a:noFill/>
              <a:miter lim="800000"/>
              <a:headEnd/>
              <a:tailEnd/>
            </a:ln>
          </p:spPr>
          <p:txBody>
            <a:bodyPr wrap="none" lIns="0" tIns="0" rIns="0" bIns="0">
              <a:spAutoFit/>
            </a:bodyPr>
            <a:lstStyle/>
            <a:p>
              <a:r>
                <a:rPr lang="en-US" altLang="ko-KR" sz="1500">
                  <a:solidFill>
                    <a:srgbClr val="0066CC"/>
                  </a:solidFill>
                  <a:latin typeface="Arial Narrow" pitchFamily="34" charset="0"/>
                  <a:ea typeface="산돌고딕B" pitchFamily="18" charset="-127"/>
                </a:rPr>
                <a:t>‘99</a:t>
              </a:r>
            </a:p>
          </p:txBody>
        </p:sp>
        <p:sp>
          <p:nvSpPr>
            <p:cNvPr id="782349" name="Rectangle 13"/>
            <p:cNvSpPr>
              <a:spLocks noChangeArrowheads="1"/>
            </p:cNvSpPr>
            <p:nvPr/>
          </p:nvSpPr>
          <p:spPr bwMode="auto">
            <a:xfrm>
              <a:off x="4115" y="3725"/>
              <a:ext cx="274" cy="144"/>
            </a:xfrm>
            <a:prstGeom prst="rect">
              <a:avLst/>
            </a:prstGeom>
            <a:noFill/>
            <a:ln w="9525">
              <a:noFill/>
              <a:miter lim="800000"/>
              <a:headEnd/>
              <a:tailEnd/>
            </a:ln>
          </p:spPr>
          <p:txBody>
            <a:bodyPr wrap="none" lIns="0" tIns="0" rIns="0" bIns="0">
              <a:spAutoFit/>
            </a:bodyPr>
            <a:lstStyle/>
            <a:p>
              <a:r>
                <a:rPr lang="en-US" altLang="ko-KR" sz="1500">
                  <a:solidFill>
                    <a:srgbClr val="0066CC"/>
                  </a:solidFill>
                  <a:latin typeface="Arial Narrow" pitchFamily="34" charset="0"/>
                  <a:ea typeface="산돌고딕B" pitchFamily="18" charset="-127"/>
                </a:rPr>
                <a:t>’00.07</a:t>
              </a:r>
            </a:p>
          </p:txBody>
        </p:sp>
        <p:sp>
          <p:nvSpPr>
            <p:cNvPr id="782350" name="Rectangle 14"/>
            <p:cNvSpPr>
              <a:spLocks noChangeArrowheads="1"/>
            </p:cNvSpPr>
            <p:nvPr/>
          </p:nvSpPr>
          <p:spPr bwMode="auto">
            <a:xfrm>
              <a:off x="4715" y="3725"/>
              <a:ext cx="270" cy="144"/>
            </a:xfrm>
            <a:prstGeom prst="rect">
              <a:avLst/>
            </a:prstGeom>
            <a:noFill/>
            <a:ln w="9525">
              <a:noFill/>
              <a:miter lim="800000"/>
              <a:headEnd/>
              <a:tailEnd/>
            </a:ln>
          </p:spPr>
          <p:txBody>
            <a:bodyPr wrap="none" lIns="0" tIns="0" rIns="0" bIns="0">
              <a:spAutoFit/>
            </a:bodyPr>
            <a:lstStyle/>
            <a:p>
              <a:r>
                <a:rPr lang="en-US" altLang="ko-KR" sz="1500">
                  <a:solidFill>
                    <a:srgbClr val="0066CC"/>
                  </a:solidFill>
                  <a:latin typeface="Arial Narrow" pitchFamily="34" charset="0"/>
                  <a:ea typeface="산돌고딕B" pitchFamily="18" charset="-127"/>
                </a:rPr>
                <a:t>'01.04</a:t>
              </a:r>
            </a:p>
          </p:txBody>
        </p:sp>
        <p:sp>
          <p:nvSpPr>
            <p:cNvPr id="782351" name="Rectangle 15"/>
            <p:cNvSpPr>
              <a:spLocks noChangeArrowheads="1"/>
            </p:cNvSpPr>
            <p:nvPr/>
          </p:nvSpPr>
          <p:spPr bwMode="auto">
            <a:xfrm>
              <a:off x="1777" y="3725"/>
              <a:ext cx="137" cy="144"/>
            </a:xfrm>
            <a:prstGeom prst="rect">
              <a:avLst/>
            </a:prstGeom>
            <a:noFill/>
            <a:ln w="9525">
              <a:noFill/>
              <a:miter lim="800000"/>
              <a:headEnd/>
              <a:tailEnd/>
            </a:ln>
          </p:spPr>
          <p:txBody>
            <a:bodyPr wrap="none" lIns="0" tIns="0" rIns="0" bIns="0">
              <a:spAutoFit/>
            </a:bodyPr>
            <a:lstStyle/>
            <a:p>
              <a:r>
                <a:rPr lang="en-US" altLang="ko-KR" sz="1500">
                  <a:solidFill>
                    <a:srgbClr val="0066CC"/>
                  </a:solidFill>
                  <a:latin typeface="Arial Narrow" pitchFamily="34" charset="0"/>
                  <a:ea typeface="산돌고딕B" pitchFamily="18" charset="-127"/>
                </a:rPr>
                <a:t>‘89</a:t>
              </a:r>
            </a:p>
          </p:txBody>
        </p:sp>
        <p:sp>
          <p:nvSpPr>
            <p:cNvPr id="782354" name="Line 18"/>
            <p:cNvSpPr>
              <a:spLocks noChangeShapeType="1"/>
            </p:cNvSpPr>
            <p:nvPr/>
          </p:nvSpPr>
          <p:spPr bwMode="auto">
            <a:xfrm>
              <a:off x="614" y="3597"/>
              <a:ext cx="4516" cy="0"/>
            </a:xfrm>
            <a:prstGeom prst="line">
              <a:avLst/>
            </a:prstGeom>
            <a:noFill/>
            <a:ln w="57150">
              <a:solidFill>
                <a:srgbClr val="3366CC"/>
              </a:solidFill>
              <a:round/>
              <a:headEnd/>
              <a:tailEnd type="triangle" w="med" len="med"/>
            </a:ln>
            <a:effectLst>
              <a:prstShdw prst="shdw17" dist="17961" dir="2700000">
                <a:srgbClr val="3366CC">
                  <a:gamma/>
                  <a:shade val="60000"/>
                  <a:invGamma/>
                </a:srgbClr>
              </a:prstShdw>
            </a:effectLst>
          </p:spPr>
          <p:txBody>
            <a:bodyPr/>
            <a:lstStyle/>
            <a:p>
              <a:endParaRPr lang="en-US"/>
            </a:p>
          </p:txBody>
        </p:sp>
        <p:pic>
          <p:nvPicPr>
            <p:cNvPr id="782388" name="Picture 52" descr="2008-0129-ktf-ham-26"/>
            <p:cNvPicPr>
              <a:picLocks noChangeAspect="1" noChangeArrowheads="1"/>
            </p:cNvPicPr>
            <p:nvPr/>
          </p:nvPicPr>
          <p:blipFill>
            <a:blip r:embed="rId7" cstate="print">
              <a:grayscl/>
            </a:blip>
            <a:srcRect l="90117" t="25179" b="62721"/>
            <a:stretch>
              <a:fillRect/>
            </a:stretch>
          </p:blipFill>
          <p:spPr bwMode="auto">
            <a:xfrm>
              <a:off x="476" y="3405"/>
              <a:ext cx="343" cy="343"/>
            </a:xfrm>
            <a:prstGeom prst="rect">
              <a:avLst/>
            </a:prstGeom>
            <a:noFill/>
          </p:spPr>
        </p:pic>
        <p:pic>
          <p:nvPicPr>
            <p:cNvPr id="782389" name="Picture 53" descr="2008-0129-ktf-ham-26"/>
            <p:cNvPicPr>
              <a:picLocks noChangeAspect="1" noChangeArrowheads="1"/>
            </p:cNvPicPr>
            <p:nvPr/>
          </p:nvPicPr>
          <p:blipFill>
            <a:blip r:embed="rId7" cstate="print">
              <a:grayscl/>
            </a:blip>
            <a:srcRect l="90117" t="25179" b="62721"/>
            <a:stretch>
              <a:fillRect/>
            </a:stretch>
          </p:blipFill>
          <p:spPr bwMode="auto">
            <a:xfrm>
              <a:off x="1066" y="3405"/>
              <a:ext cx="343" cy="343"/>
            </a:xfrm>
            <a:prstGeom prst="rect">
              <a:avLst/>
            </a:prstGeom>
            <a:noFill/>
          </p:spPr>
        </p:pic>
        <p:pic>
          <p:nvPicPr>
            <p:cNvPr id="782390" name="Picture 54" descr="2008-0129-ktf-ham-26"/>
            <p:cNvPicPr>
              <a:picLocks noChangeAspect="1" noChangeArrowheads="1"/>
            </p:cNvPicPr>
            <p:nvPr/>
          </p:nvPicPr>
          <p:blipFill>
            <a:blip r:embed="rId7" cstate="print">
              <a:grayscl/>
            </a:blip>
            <a:srcRect l="90117" t="25179" b="62721"/>
            <a:stretch>
              <a:fillRect/>
            </a:stretch>
          </p:blipFill>
          <p:spPr bwMode="auto">
            <a:xfrm>
              <a:off x="1675" y="3405"/>
              <a:ext cx="343" cy="343"/>
            </a:xfrm>
            <a:prstGeom prst="rect">
              <a:avLst/>
            </a:prstGeom>
            <a:noFill/>
          </p:spPr>
        </p:pic>
        <p:pic>
          <p:nvPicPr>
            <p:cNvPr id="782391" name="Picture 55" descr="2008-0129-ktf-ham-26"/>
            <p:cNvPicPr>
              <a:picLocks noChangeAspect="1" noChangeArrowheads="1"/>
            </p:cNvPicPr>
            <p:nvPr/>
          </p:nvPicPr>
          <p:blipFill>
            <a:blip r:embed="rId7" cstate="print">
              <a:grayscl/>
            </a:blip>
            <a:srcRect l="90117" t="25179" b="62721"/>
            <a:stretch>
              <a:fillRect/>
            </a:stretch>
          </p:blipFill>
          <p:spPr bwMode="auto">
            <a:xfrm>
              <a:off x="2265" y="3405"/>
              <a:ext cx="343" cy="343"/>
            </a:xfrm>
            <a:prstGeom prst="rect">
              <a:avLst/>
            </a:prstGeom>
            <a:noFill/>
          </p:spPr>
        </p:pic>
        <p:pic>
          <p:nvPicPr>
            <p:cNvPr id="782392" name="Picture 56" descr="2008-0129-ktf-ham-26"/>
            <p:cNvPicPr>
              <a:picLocks noChangeAspect="1" noChangeArrowheads="1"/>
            </p:cNvPicPr>
            <p:nvPr/>
          </p:nvPicPr>
          <p:blipFill>
            <a:blip r:embed="rId7" cstate="print">
              <a:grayscl/>
            </a:blip>
            <a:srcRect l="90117" t="25179" b="62721"/>
            <a:stretch>
              <a:fillRect/>
            </a:stretch>
          </p:blipFill>
          <p:spPr bwMode="auto">
            <a:xfrm>
              <a:off x="2880" y="3405"/>
              <a:ext cx="343" cy="343"/>
            </a:xfrm>
            <a:prstGeom prst="rect">
              <a:avLst/>
            </a:prstGeom>
            <a:noFill/>
          </p:spPr>
        </p:pic>
        <p:pic>
          <p:nvPicPr>
            <p:cNvPr id="782393" name="Picture 57" descr="2008-0129-ktf-ham-26"/>
            <p:cNvPicPr>
              <a:picLocks noChangeAspect="1" noChangeArrowheads="1"/>
            </p:cNvPicPr>
            <p:nvPr/>
          </p:nvPicPr>
          <p:blipFill>
            <a:blip r:embed="rId7" cstate="print">
              <a:grayscl/>
            </a:blip>
            <a:srcRect l="90117" t="25179" b="62721"/>
            <a:stretch>
              <a:fillRect/>
            </a:stretch>
          </p:blipFill>
          <p:spPr bwMode="auto">
            <a:xfrm>
              <a:off x="3470" y="3405"/>
              <a:ext cx="343" cy="343"/>
            </a:xfrm>
            <a:prstGeom prst="rect">
              <a:avLst/>
            </a:prstGeom>
            <a:noFill/>
          </p:spPr>
        </p:pic>
        <p:pic>
          <p:nvPicPr>
            <p:cNvPr id="782394" name="Picture 58" descr="2008-0129-ktf-ham-26"/>
            <p:cNvPicPr>
              <a:picLocks noChangeAspect="1" noChangeArrowheads="1"/>
            </p:cNvPicPr>
            <p:nvPr/>
          </p:nvPicPr>
          <p:blipFill>
            <a:blip r:embed="rId7" cstate="print">
              <a:grayscl/>
            </a:blip>
            <a:srcRect l="90117" t="25179" b="62721"/>
            <a:stretch>
              <a:fillRect/>
            </a:stretch>
          </p:blipFill>
          <p:spPr bwMode="auto">
            <a:xfrm>
              <a:off x="4069" y="3405"/>
              <a:ext cx="343" cy="343"/>
            </a:xfrm>
            <a:prstGeom prst="rect">
              <a:avLst/>
            </a:prstGeom>
            <a:noFill/>
          </p:spPr>
        </p:pic>
        <p:pic>
          <p:nvPicPr>
            <p:cNvPr id="782395" name="Picture 59" descr="2008-0129-ktf-ham-26"/>
            <p:cNvPicPr>
              <a:picLocks noChangeAspect="1" noChangeArrowheads="1"/>
            </p:cNvPicPr>
            <p:nvPr/>
          </p:nvPicPr>
          <p:blipFill>
            <a:blip r:embed="rId7" cstate="print">
              <a:grayscl/>
            </a:blip>
            <a:srcRect l="90117" t="25179" b="62721"/>
            <a:stretch>
              <a:fillRect/>
            </a:stretch>
          </p:blipFill>
          <p:spPr bwMode="auto">
            <a:xfrm>
              <a:off x="4659" y="3405"/>
              <a:ext cx="343" cy="343"/>
            </a:xfrm>
            <a:prstGeom prst="rect">
              <a:avLst/>
            </a:prstGeom>
            <a:noFill/>
          </p:spPr>
        </p:pic>
      </p:grpSp>
      <p:sp>
        <p:nvSpPr>
          <p:cNvPr id="782396" name="Rectangle 60"/>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89A55693-081B-450B-AD71-C5CA71F620E6}" type="slidenum">
              <a:rPr lang="en-US" altLang="ko-KR" sz="1200" i="1">
                <a:solidFill>
                  <a:srgbClr val="4D4D4D"/>
                </a:solidFill>
                <a:latin typeface="Times New Roman" pitchFamily="18" charset="0"/>
              </a:rPr>
              <a:pPr algn="r"/>
              <a:t>7</a:t>
            </a:fld>
            <a:endParaRPr lang="en-US" altLang="ko-KR" sz="1200" i="1">
              <a:solidFill>
                <a:srgbClr val="4D4D4D"/>
              </a:solidFill>
              <a:latin typeface="Times New Roman" pitchFamily="18" charset="0"/>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82397"/>
                                        </p:tgtEl>
                                        <p:attrNameLst>
                                          <p:attrName>style.visibility</p:attrName>
                                        </p:attrNameLst>
                                      </p:cBhvr>
                                      <p:to>
                                        <p:strVal val="visible"/>
                                      </p:to>
                                    </p:set>
                                    <p:animEffect transition="in" filter="wipe(left)">
                                      <p:cBhvr>
                                        <p:cTn id="7" dur="1000"/>
                                        <p:tgtEl>
                                          <p:spTgt spid="78239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782402"/>
                                        </p:tgtEl>
                                        <p:attrNameLst>
                                          <p:attrName>style.visibility</p:attrName>
                                        </p:attrNameLst>
                                      </p:cBhvr>
                                      <p:to>
                                        <p:strVal val="visible"/>
                                      </p:to>
                                    </p:set>
                                    <p:animEffect transition="in" filter="wipe(left)">
                                      <p:cBhvr>
                                        <p:cTn id="11" dur="500"/>
                                        <p:tgtEl>
                                          <p:spTgt spid="782402"/>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782343"/>
                                        </p:tgtEl>
                                        <p:attrNameLst>
                                          <p:attrName>style.visibility</p:attrName>
                                        </p:attrNameLst>
                                      </p:cBhvr>
                                      <p:to>
                                        <p:strVal val="visible"/>
                                      </p:to>
                                    </p:set>
                                    <p:animEffect transition="in" filter="wipe(down)">
                                      <p:cBhvr>
                                        <p:cTn id="15" dur="1000"/>
                                        <p:tgtEl>
                                          <p:spTgt spid="782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0096" name="Group 48"/>
          <p:cNvGrpSpPr>
            <a:grpSpLocks/>
          </p:cNvGrpSpPr>
          <p:nvPr/>
        </p:nvGrpSpPr>
        <p:grpSpPr bwMode="auto">
          <a:xfrm>
            <a:off x="4500563" y="1068388"/>
            <a:ext cx="4319587" cy="2647950"/>
            <a:chOff x="2835" y="673"/>
            <a:chExt cx="2721" cy="1668"/>
          </a:xfrm>
        </p:grpSpPr>
        <p:pic>
          <p:nvPicPr>
            <p:cNvPr id="770055" name="Picture 7" descr="2008-0324-26"/>
            <p:cNvPicPr>
              <a:picLocks noChangeAspect="1" noChangeArrowheads="1"/>
            </p:cNvPicPr>
            <p:nvPr/>
          </p:nvPicPr>
          <p:blipFill>
            <a:blip r:embed="rId3" cstate="print"/>
            <a:srcRect l="49547" r="4738"/>
            <a:stretch>
              <a:fillRect/>
            </a:stretch>
          </p:blipFill>
          <p:spPr bwMode="auto">
            <a:xfrm>
              <a:off x="2835" y="673"/>
              <a:ext cx="2721" cy="1668"/>
            </a:xfrm>
            <a:prstGeom prst="rect">
              <a:avLst/>
            </a:prstGeom>
            <a:noFill/>
          </p:spPr>
        </p:pic>
        <p:sp>
          <p:nvSpPr>
            <p:cNvPr id="770056" name="Rectangle 8"/>
            <p:cNvSpPr>
              <a:spLocks noChangeArrowheads="1"/>
            </p:cNvSpPr>
            <p:nvPr/>
          </p:nvSpPr>
          <p:spPr bwMode="auto">
            <a:xfrm>
              <a:off x="3077" y="774"/>
              <a:ext cx="2314" cy="217"/>
            </a:xfrm>
            <a:prstGeom prst="rect">
              <a:avLst/>
            </a:prstGeom>
            <a:noFill/>
            <a:ln w="9525" algn="ctr">
              <a:noFill/>
              <a:miter lim="800000"/>
              <a:headEnd/>
              <a:tailEnd/>
            </a:ln>
            <a:effectLst/>
          </p:spPr>
          <p:txBody>
            <a:bodyPr lIns="90000" tIns="154812" rIns="90000" bIns="46800"/>
            <a:lstStyle/>
            <a:p>
              <a:pPr algn="ctr" defTabSz="939800" eaLnBrk="0" fontAlgn="b" latinLnBrk="0" hangingPunct="0">
                <a:lnSpc>
                  <a:spcPct val="50000"/>
                </a:lnSpc>
                <a:spcBef>
                  <a:spcPct val="30000"/>
                </a:spcBef>
              </a:pPr>
              <a:r>
                <a:rPr lang="en-US" altLang="ko-KR" sz="2200">
                  <a:solidFill>
                    <a:schemeClr val="bg1"/>
                  </a:solidFill>
                  <a:latin typeface="Arial Narrow" pitchFamily="34" charset="0"/>
                  <a:ea typeface="산돌고딕B" pitchFamily="18" charset="-127"/>
                </a:rPr>
                <a:t>Foreign workers </a:t>
              </a:r>
            </a:p>
          </p:txBody>
        </p:sp>
      </p:grpSp>
      <p:grpSp>
        <p:nvGrpSpPr>
          <p:cNvPr id="770095" name="Group 47"/>
          <p:cNvGrpSpPr>
            <a:grpSpLocks/>
          </p:cNvGrpSpPr>
          <p:nvPr/>
        </p:nvGrpSpPr>
        <p:grpSpPr bwMode="auto">
          <a:xfrm>
            <a:off x="163513" y="1068388"/>
            <a:ext cx="4408487" cy="2647950"/>
            <a:chOff x="103" y="673"/>
            <a:chExt cx="2777" cy="1668"/>
          </a:xfrm>
        </p:grpSpPr>
        <p:pic>
          <p:nvPicPr>
            <p:cNvPr id="770054" name="Picture 6" descr="2008-0324-26"/>
            <p:cNvPicPr>
              <a:picLocks noChangeAspect="1" noChangeArrowheads="1"/>
            </p:cNvPicPr>
            <p:nvPr/>
          </p:nvPicPr>
          <p:blipFill>
            <a:blip r:embed="rId3" cstate="print"/>
            <a:srcRect r="53343"/>
            <a:stretch>
              <a:fillRect/>
            </a:stretch>
          </p:blipFill>
          <p:spPr bwMode="auto">
            <a:xfrm>
              <a:off x="103" y="673"/>
              <a:ext cx="2777" cy="1668"/>
            </a:xfrm>
            <a:prstGeom prst="rect">
              <a:avLst/>
            </a:prstGeom>
            <a:noFill/>
          </p:spPr>
        </p:pic>
        <p:sp>
          <p:nvSpPr>
            <p:cNvPr id="770057" name="Rectangle 9"/>
            <p:cNvSpPr>
              <a:spLocks noChangeArrowheads="1"/>
            </p:cNvSpPr>
            <p:nvPr/>
          </p:nvSpPr>
          <p:spPr bwMode="auto">
            <a:xfrm>
              <a:off x="365" y="775"/>
              <a:ext cx="2314" cy="217"/>
            </a:xfrm>
            <a:prstGeom prst="rect">
              <a:avLst/>
            </a:prstGeom>
            <a:noFill/>
            <a:ln w="9525" algn="ctr">
              <a:noFill/>
              <a:miter lim="800000"/>
              <a:headEnd/>
              <a:tailEnd/>
            </a:ln>
            <a:effectLst/>
          </p:spPr>
          <p:txBody>
            <a:bodyPr lIns="90000" tIns="154812" rIns="90000" bIns="46800"/>
            <a:lstStyle/>
            <a:p>
              <a:pPr algn="ctr" defTabSz="939800" eaLnBrk="0" fontAlgn="b" latinLnBrk="0" hangingPunct="0">
                <a:lnSpc>
                  <a:spcPct val="50000"/>
                </a:lnSpc>
                <a:spcBef>
                  <a:spcPct val="30000"/>
                </a:spcBef>
              </a:pPr>
              <a:r>
                <a:rPr lang="en-US" altLang="ko-KR" sz="2200">
                  <a:solidFill>
                    <a:schemeClr val="bg1"/>
                  </a:solidFill>
                  <a:latin typeface="Arial Narrow" pitchFamily="34" charset="0"/>
                  <a:ea typeface="산돌고딕B" pitchFamily="18" charset="-127"/>
                </a:rPr>
                <a:t>Low income family</a:t>
              </a:r>
            </a:p>
          </p:txBody>
        </p:sp>
      </p:grpSp>
      <p:grpSp>
        <p:nvGrpSpPr>
          <p:cNvPr id="770102" name="Group 54"/>
          <p:cNvGrpSpPr>
            <a:grpSpLocks/>
          </p:cNvGrpSpPr>
          <p:nvPr/>
        </p:nvGrpSpPr>
        <p:grpSpPr bwMode="auto">
          <a:xfrm>
            <a:off x="0" y="3429000"/>
            <a:ext cx="9144000" cy="3429000"/>
            <a:chOff x="0" y="2160"/>
            <a:chExt cx="5760" cy="2160"/>
          </a:xfrm>
        </p:grpSpPr>
        <p:pic>
          <p:nvPicPr>
            <p:cNvPr id="770058" name="Picture 10" descr="2008-0324-27"/>
            <p:cNvPicPr>
              <a:picLocks noChangeAspect="1" noChangeArrowheads="1"/>
            </p:cNvPicPr>
            <p:nvPr/>
          </p:nvPicPr>
          <p:blipFill>
            <a:blip r:embed="rId4" cstate="print"/>
            <a:srcRect t="50000"/>
            <a:stretch>
              <a:fillRect/>
            </a:stretch>
          </p:blipFill>
          <p:spPr bwMode="auto">
            <a:xfrm>
              <a:off x="0" y="2160"/>
              <a:ext cx="5760" cy="2160"/>
            </a:xfrm>
            <a:prstGeom prst="rect">
              <a:avLst/>
            </a:prstGeom>
            <a:noFill/>
          </p:spPr>
        </p:pic>
        <p:sp>
          <p:nvSpPr>
            <p:cNvPr id="770062" name="AutoShape 14"/>
            <p:cNvSpPr>
              <a:spLocks noChangeArrowheads="1"/>
            </p:cNvSpPr>
            <p:nvPr/>
          </p:nvSpPr>
          <p:spPr bwMode="auto">
            <a:xfrm>
              <a:off x="2618" y="2586"/>
              <a:ext cx="852" cy="202"/>
            </a:xfrm>
            <a:prstGeom prst="roundRect">
              <a:avLst>
                <a:gd name="adj" fmla="val 50000"/>
              </a:avLst>
            </a:prstGeom>
            <a:gradFill rotWithShape="1">
              <a:gsLst>
                <a:gs pos="0">
                  <a:srgbClr val="FFCC66"/>
                </a:gs>
                <a:gs pos="100000">
                  <a:srgbClr val="FFCC66">
                    <a:gamma/>
                    <a:tint val="0"/>
                    <a:invGamma/>
                  </a:srgbClr>
                </a:gs>
              </a:gsLst>
              <a:lin ang="0" scaled="1"/>
            </a:gradFill>
            <a:ln w="28575" algn="ctr">
              <a:solidFill>
                <a:schemeClr val="bg1"/>
              </a:solidFill>
              <a:round/>
              <a:headEnd/>
              <a:tailEnd/>
            </a:ln>
            <a:effectLst>
              <a:prstShdw prst="shdw17" dist="17961" dir="2700000">
                <a:schemeClr val="bg1">
                  <a:gamma/>
                  <a:shade val="60000"/>
                  <a:invGamma/>
                </a:schemeClr>
              </a:prstShdw>
            </a:effectLst>
          </p:spPr>
          <p:txBody>
            <a:bodyPr wrap="none" lIns="0" rIns="0" anchor="ctr"/>
            <a:lstStyle/>
            <a:p>
              <a:pPr algn="r" eaLnBrk="0" latinLnBrk="0" hangingPunct="0">
                <a:lnSpc>
                  <a:spcPct val="110000"/>
                </a:lnSpc>
              </a:pPr>
              <a:r>
                <a:rPr kumimoji="0" lang="en-US" altLang="ko-KR" sz="1600">
                  <a:latin typeface="Arial Narrow" pitchFamily="34" charset="0"/>
                  <a:ea typeface="산돌고딕B" pitchFamily="18" charset="-127"/>
                </a:rPr>
                <a:t>Post Office  </a:t>
              </a:r>
              <a:endParaRPr kumimoji="0" lang="en-US" altLang="ko-KR" sz="1600">
                <a:solidFill>
                  <a:srgbClr val="CC0000"/>
                </a:solidFill>
                <a:latin typeface="Arial Narrow" pitchFamily="34" charset="0"/>
                <a:ea typeface="산돌고딕B" pitchFamily="18" charset="-127"/>
              </a:endParaRPr>
            </a:p>
          </p:txBody>
        </p:sp>
        <p:sp>
          <p:nvSpPr>
            <p:cNvPr id="770064" name="AutoShape 16"/>
            <p:cNvSpPr>
              <a:spLocks noChangeArrowheads="1"/>
            </p:cNvSpPr>
            <p:nvPr/>
          </p:nvSpPr>
          <p:spPr bwMode="auto">
            <a:xfrm>
              <a:off x="4115" y="2586"/>
              <a:ext cx="852" cy="202"/>
            </a:xfrm>
            <a:prstGeom prst="roundRect">
              <a:avLst>
                <a:gd name="adj" fmla="val 50000"/>
              </a:avLst>
            </a:prstGeom>
            <a:gradFill rotWithShape="1">
              <a:gsLst>
                <a:gs pos="0">
                  <a:srgbClr val="D9DF87"/>
                </a:gs>
                <a:gs pos="100000">
                  <a:srgbClr val="D9DF87">
                    <a:gamma/>
                    <a:tint val="0"/>
                    <a:invGamma/>
                  </a:srgbClr>
                </a:gs>
              </a:gsLst>
              <a:lin ang="0" scaled="1"/>
            </a:gradFill>
            <a:ln w="28575" algn="ctr">
              <a:solidFill>
                <a:schemeClr val="bg1"/>
              </a:solidFill>
              <a:round/>
              <a:headEnd/>
              <a:tailEnd/>
            </a:ln>
            <a:effectLst>
              <a:prstShdw prst="shdw17" dist="17961" dir="2700000">
                <a:schemeClr val="bg1">
                  <a:gamma/>
                  <a:shade val="60000"/>
                  <a:invGamma/>
                </a:schemeClr>
              </a:prstShdw>
            </a:effectLst>
          </p:spPr>
          <p:txBody>
            <a:bodyPr wrap="none" lIns="0" rIns="0" anchor="ctr"/>
            <a:lstStyle/>
            <a:p>
              <a:pPr algn="ctr" eaLnBrk="0" latinLnBrk="0" hangingPunct="0">
                <a:lnSpc>
                  <a:spcPct val="110000"/>
                </a:lnSpc>
              </a:pPr>
              <a:r>
                <a:rPr kumimoji="0" lang="en-US" altLang="ko-KR" sz="1600">
                  <a:latin typeface="Arial Narrow" pitchFamily="34" charset="0"/>
                  <a:ea typeface="산돌고딕B" pitchFamily="18" charset="-127"/>
                </a:rPr>
                <a:t>Bank  </a:t>
              </a:r>
            </a:p>
          </p:txBody>
        </p:sp>
        <p:sp>
          <p:nvSpPr>
            <p:cNvPr id="770065" name="Rectangle 17"/>
            <p:cNvSpPr>
              <a:spLocks noChangeArrowheads="1"/>
            </p:cNvSpPr>
            <p:nvPr/>
          </p:nvSpPr>
          <p:spPr bwMode="auto">
            <a:xfrm>
              <a:off x="471" y="3599"/>
              <a:ext cx="1633" cy="542"/>
            </a:xfrm>
            <a:prstGeom prst="rect">
              <a:avLst/>
            </a:prstGeom>
            <a:noFill/>
            <a:ln w="9525">
              <a:noFill/>
              <a:miter lim="800000"/>
              <a:headEnd/>
              <a:tailEnd/>
            </a:ln>
            <a:effectLst/>
          </p:spPr>
          <p:txBody>
            <a:bodyPr wrap="none" anchor="ctr"/>
            <a:lstStyle/>
            <a:p>
              <a:r>
                <a:rPr lang="en-US" altLang="ko-KR" sz="1600">
                  <a:latin typeface="Arial Narrow" pitchFamily="34" charset="0"/>
                </a:rPr>
                <a:t>- Social security &amp; welfare</a:t>
              </a:r>
            </a:p>
            <a:p>
              <a:pPr>
                <a:lnSpc>
                  <a:spcPct val="120000"/>
                </a:lnSpc>
              </a:pPr>
              <a:r>
                <a:rPr lang="en-US" altLang="ko-KR" sz="1600">
                  <a:latin typeface="Arial Narrow" pitchFamily="34" charset="0"/>
                </a:rPr>
                <a:t>- Funding for government</a:t>
              </a:r>
            </a:p>
            <a:p>
              <a:pPr>
                <a:lnSpc>
                  <a:spcPct val="70000"/>
                </a:lnSpc>
              </a:pPr>
              <a:r>
                <a:rPr lang="en-US" altLang="ko-KR" sz="1600">
                  <a:latin typeface="Arial Narrow" pitchFamily="34" charset="0"/>
                </a:rPr>
                <a:t>  driven community development</a:t>
              </a:r>
            </a:p>
          </p:txBody>
        </p:sp>
        <p:pic>
          <p:nvPicPr>
            <p:cNvPr id="770068" name="Picture 20" descr="2008-0324-28"/>
            <p:cNvPicPr>
              <a:picLocks noChangeAspect="1" noChangeArrowheads="1"/>
            </p:cNvPicPr>
            <p:nvPr/>
          </p:nvPicPr>
          <p:blipFill>
            <a:blip r:embed="rId5" cstate="print"/>
            <a:srcRect b="65724"/>
            <a:stretch>
              <a:fillRect/>
            </a:stretch>
          </p:blipFill>
          <p:spPr bwMode="auto">
            <a:xfrm>
              <a:off x="426" y="3039"/>
              <a:ext cx="822" cy="185"/>
            </a:xfrm>
            <a:prstGeom prst="rect">
              <a:avLst/>
            </a:prstGeom>
            <a:noFill/>
          </p:spPr>
        </p:pic>
        <p:pic>
          <p:nvPicPr>
            <p:cNvPr id="770069" name="Picture 21" descr="2008-0324-28"/>
            <p:cNvPicPr>
              <a:picLocks noChangeAspect="1" noChangeArrowheads="1"/>
            </p:cNvPicPr>
            <p:nvPr/>
          </p:nvPicPr>
          <p:blipFill>
            <a:blip r:embed="rId5" cstate="print"/>
            <a:srcRect t="58127"/>
            <a:stretch>
              <a:fillRect/>
            </a:stretch>
          </p:blipFill>
          <p:spPr bwMode="auto">
            <a:xfrm>
              <a:off x="426" y="3441"/>
              <a:ext cx="821" cy="226"/>
            </a:xfrm>
            <a:prstGeom prst="rect">
              <a:avLst/>
            </a:prstGeom>
            <a:noFill/>
          </p:spPr>
        </p:pic>
        <p:sp>
          <p:nvSpPr>
            <p:cNvPr id="770070" name="Rectangle 22"/>
            <p:cNvSpPr>
              <a:spLocks noChangeArrowheads="1"/>
            </p:cNvSpPr>
            <p:nvPr/>
          </p:nvSpPr>
          <p:spPr bwMode="auto">
            <a:xfrm>
              <a:off x="471" y="3204"/>
              <a:ext cx="1542" cy="181"/>
            </a:xfrm>
            <a:prstGeom prst="rect">
              <a:avLst/>
            </a:prstGeom>
            <a:noFill/>
            <a:ln w="9525">
              <a:noFill/>
              <a:miter lim="800000"/>
              <a:headEnd/>
              <a:tailEnd/>
            </a:ln>
            <a:effectLst/>
          </p:spPr>
          <p:txBody>
            <a:bodyPr wrap="none" anchor="ctr"/>
            <a:lstStyle/>
            <a:p>
              <a:r>
                <a:rPr lang="en-US" altLang="ko-KR" sz="1600">
                  <a:latin typeface="Arial Narrow" pitchFamily="34" charset="0"/>
                </a:rPr>
                <a:t>- Rural  and remote area</a:t>
              </a:r>
            </a:p>
          </p:txBody>
        </p:sp>
        <p:pic>
          <p:nvPicPr>
            <p:cNvPr id="770061" name="Picture 13" descr="Money"/>
            <p:cNvPicPr>
              <a:picLocks noChangeAspect="1" noChangeArrowheads="1"/>
            </p:cNvPicPr>
            <p:nvPr/>
          </p:nvPicPr>
          <p:blipFill>
            <a:blip r:embed="rId6" cstate="print"/>
            <a:srcRect/>
            <a:stretch>
              <a:fillRect/>
            </a:stretch>
          </p:blipFill>
          <p:spPr bwMode="auto">
            <a:xfrm>
              <a:off x="4740" y="2498"/>
              <a:ext cx="381" cy="381"/>
            </a:xfrm>
            <a:prstGeom prst="rect">
              <a:avLst/>
            </a:prstGeom>
            <a:noFill/>
          </p:spPr>
        </p:pic>
        <p:pic>
          <p:nvPicPr>
            <p:cNvPr id="770059" name="Picture 11" descr="128"/>
            <p:cNvPicPr>
              <a:picLocks noChangeAspect="1" noChangeArrowheads="1"/>
            </p:cNvPicPr>
            <p:nvPr/>
          </p:nvPicPr>
          <p:blipFill>
            <a:blip r:embed="rId7" cstate="print"/>
            <a:srcRect/>
            <a:stretch>
              <a:fillRect/>
            </a:stretch>
          </p:blipFill>
          <p:spPr bwMode="auto">
            <a:xfrm>
              <a:off x="2472" y="2543"/>
              <a:ext cx="336" cy="336"/>
            </a:xfrm>
            <a:prstGeom prst="rect">
              <a:avLst/>
            </a:prstGeom>
            <a:noFill/>
          </p:spPr>
        </p:pic>
        <p:grpSp>
          <p:nvGrpSpPr>
            <p:cNvPr id="770083" name="Group 35"/>
            <p:cNvGrpSpPr>
              <a:grpSpLocks/>
            </p:cNvGrpSpPr>
            <p:nvPr/>
          </p:nvGrpSpPr>
          <p:grpSpPr bwMode="auto">
            <a:xfrm>
              <a:off x="2517" y="2840"/>
              <a:ext cx="1009" cy="966"/>
              <a:chOff x="2517" y="2931"/>
              <a:chExt cx="1009" cy="966"/>
            </a:xfrm>
          </p:grpSpPr>
          <p:pic>
            <p:nvPicPr>
              <p:cNvPr id="770074" name="Picture 26" descr="2008-0324-29"/>
              <p:cNvPicPr>
                <a:picLocks noChangeAspect="1" noChangeArrowheads="1"/>
              </p:cNvPicPr>
              <p:nvPr/>
            </p:nvPicPr>
            <p:blipFill>
              <a:blip r:embed="rId8" cstate="print">
                <a:lum bright="-18000" contrast="30000"/>
              </a:blip>
              <a:srcRect t="49141" b="8482"/>
              <a:stretch>
                <a:fillRect/>
              </a:stretch>
            </p:blipFill>
            <p:spPr bwMode="auto">
              <a:xfrm>
                <a:off x="2517" y="2931"/>
                <a:ext cx="1009" cy="966"/>
              </a:xfrm>
              <a:prstGeom prst="rect">
                <a:avLst/>
              </a:prstGeom>
              <a:noFill/>
              <a:ln w="9525" algn="ctr">
                <a:noFill/>
                <a:miter lim="800000"/>
                <a:headEnd/>
                <a:tailEnd/>
              </a:ln>
              <a:effectLst/>
            </p:spPr>
          </p:pic>
          <p:sp>
            <p:nvSpPr>
              <p:cNvPr id="770078" name="Rectangle 30"/>
              <p:cNvSpPr>
                <a:spLocks noChangeArrowheads="1"/>
              </p:cNvSpPr>
              <p:nvPr/>
            </p:nvSpPr>
            <p:spPr bwMode="auto">
              <a:xfrm>
                <a:off x="2562" y="3158"/>
                <a:ext cx="500" cy="272"/>
              </a:xfrm>
              <a:prstGeom prst="rect">
                <a:avLst/>
              </a:prstGeom>
              <a:noFill/>
              <a:ln w="9525">
                <a:noFill/>
                <a:miter lim="800000"/>
                <a:headEnd/>
                <a:tailEnd/>
              </a:ln>
              <a:effectLst/>
            </p:spPr>
            <p:txBody>
              <a:bodyPr wrap="none" anchor="ctr"/>
              <a:lstStyle/>
              <a:p>
                <a:pPr algn="ctr"/>
                <a:r>
                  <a:rPr lang="en-US" altLang="ko-KR" sz="1600">
                    <a:solidFill>
                      <a:schemeClr val="bg1"/>
                    </a:solidFill>
                    <a:latin typeface="Arial Narrow" pitchFamily="34" charset="0"/>
                  </a:rPr>
                  <a:t>54.55%</a:t>
                </a:r>
              </a:p>
            </p:txBody>
          </p:sp>
          <p:sp>
            <p:nvSpPr>
              <p:cNvPr id="770079" name="Rectangle 31"/>
              <p:cNvSpPr>
                <a:spLocks noChangeArrowheads="1"/>
              </p:cNvSpPr>
              <p:nvPr/>
            </p:nvSpPr>
            <p:spPr bwMode="auto">
              <a:xfrm>
                <a:off x="2990" y="3304"/>
                <a:ext cx="500" cy="272"/>
              </a:xfrm>
              <a:prstGeom prst="rect">
                <a:avLst/>
              </a:prstGeom>
              <a:noFill/>
              <a:ln w="9525">
                <a:noFill/>
                <a:miter lim="800000"/>
                <a:headEnd/>
                <a:tailEnd/>
              </a:ln>
              <a:effectLst/>
            </p:spPr>
            <p:txBody>
              <a:bodyPr wrap="none" anchor="ctr"/>
              <a:lstStyle/>
              <a:p>
                <a:pPr algn="ctr"/>
                <a:r>
                  <a:rPr lang="en-US" altLang="ko-KR" sz="1600">
                    <a:solidFill>
                      <a:schemeClr val="bg1"/>
                    </a:solidFill>
                    <a:latin typeface="Arial Narrow" pitchFamily="34" charset="0"/>
                  </a:rPr>
                  <a:t>45.45%</a:t>
                </a:r>
              </a:p>
            </p:txBody>
          </p:sp>
        </p:grpSp>
        <p:grpSp>
          <p:nvGrpSpPr>
            <p:cNvPr id="770082" name="Group 34"/>
            <p:cNvGrpSpPr>
              <a:grpSpLocks/>
            </p:cNvGrpSpPr>
            <p:nvPr/>
          </p:nvGrpSpPr>
          <p:grpSpPr bwMode="auto">
            <a:xfrm>
              <a:off x="4060" y="2795"/>
              <a:ext cx="1010" cy="1043"/>
              <a:chOff x="4060" y="2886"/>
              <a:chExt cx="1010" cy="1043"/>
            </a:xfrm>
          </p:grpSpPr>
          <p:pic>
            <p:nvPicPr>
              <p:cNvPr id="770075" name="Picture 27" descr="2008-0324-29"/>
              <p:cNvPicPr>
                <a:picLocks noChangeAspect="1" noChangeArrowheads="1"/>
              </p:cNvPicPr>
              <p:nvPr/>
            </p:nvPicPr>
            <p:blipFill>
              <a:blip r:embed="rId8" cstate="print">
                <a:lum bright="-18000" contrast="30000"/>
              </a:blip>
              <a:srcRect b="54260"/>
              <a:stretch>
                <a:fillRect/>
              </a:stretch>
            </p:blipFill>
            <p:spPr bwMode="auto">
              <a:xfrm>
                <a:off x="4060" y="2886"/>
                <a:ext cx="1010" cy="1043"/>
              </a:xfrm>
              <a:prstGeom prst="rect">
                <a:avLst/>
              </a:prstGeom>
              <a:noFill/>
              <a:ln w="9525" algn="ctr">
                <a:noFill/>
                <a:miter lim="800000"/>
                <a:headEnd/>
                <a:tailEnd/>
              </a:ln>
              <a:effectLst/>
            </p:spPr>
          </p:pic>
          <p:sp>
            <p:nvSpPr>
              <p:cNvPr id="770080" name="Rectangle 32"/>
              <p:cNvSpPr>
                <a:spLocks noChangeArrowheads="1"/>
              </p:cNvSpPr>
              <p:nvPr/>
            </p:nvSpPr>
            <p:spPr bwMode="auto">
              <a:xfrm>
                <a:off x="4332" y="3430"/>
                <a:ext cx="498" cy="272"/>
              </a:xfrm>
              <a:prstGeom prst="rect">
                <a:avLst/>
              </a:prstGeom>
              <a:noFill/>
              <a:ln w="9525">
                <a:noFill/>
                <a:miter lim="800000"/>
                <a:headEnd/>
                <a:tailEnd/>
              </a:ln>
              <a:effectLst/>
            </p:spPr>
            <p:txBody>
              <a:bodyPr wrap="none" anchor="ctr"/>
              <a:lstStyle/>
              <a:p>
                <a:pPr algn="ctr"/>
                <a:r>
                  <a:rPr lang="en-US" altLang="ko-KR" sz="1600">
                    <a:solidFill>
                      <a:schemeClr val="bg1"/>
                    </a:solidFill>
                    <a:latin typeface="Arial Narrow" pitchFamily="34" charset="0"/>
                  </a:rPr>
                  <a:t>94.94%</a:t>
                </a:r>
              </a:p>
            </p:txBody>
          </p:sp>
          <p:sp>
            <p:nvSpPr>
              <p:cNvPr id="770081" name="Rectangle 33"/>
              <p:cNvSpPr>
                <a:spLocks noChangeArrowheads="1"/>
              </p:cNvSpPr>
              <p:nvPr/>
            </p:nvSpPr>
            <p:spPr bwMode="auto">
              <a:xfrm>
                <a:off x="4286" y="2976"/>
                <a:ext cx="681" cy="272"/>
              </a:xfrm>
              <a:prstGeom prst="rect">
                <a:avLst/>
              </a:prstGeom>
              <a:noFill/>
              <a:ln w="9525">
                <a:noFill/>
                <a:miter lim="800000"/>
                <a:headEnd/>
                <a:tailEnd/>
              </a:ln>
              <a:effectLst/>
            </p:spPr>
            <p:txBody>
              <a:bodyPr wrap="none" anchor="ctr"/>
              <a:lstStyle/>
              <a:p>
                <a:pPr algn="ctr"/>
                <a:r>
                  <a:rPr lang="en-US" altLang="ko-KR" sz="1600">
                    <a:solidFill>
                      <a:schemeClr val="bg1"/>
                    </a:solidFill>
                    <a:latin typeface="Arial Narrow" pitchFamily="34" charset="0"/>
                  </a:rPr>
                  <a:t>6.6%</a:t>
                </a:r>
              </a:p>
            </p:txBody>
          </p:sp>
        </p:grpSp>
        <p:sp>
          <p:nvSpPr>
            <p:cNvPr id="770084" name="Text Box 36"/>
            <p:cNvSpPr txBox="1">
              <a:spLocks noChangeArrowheads="1"/>
            </p:cNvSpPr>
            <p:nvPr/>
          </p:nvSpPr>
          <p:spPr bwMode="auto">
            <a:xfrm>
              <a:off x="3061" y="3974"/>
              <a:ext cx="2358" cy="182"/>
            </a:xfrm>
            <a:prstGeom prst="rect">
              <a:avLst/>
            </a:prstGeom>
            <a:noFill/>
            <a:ln w="9525" algn="ctr">
              <a:noFill/>
              <a:miter lim="800000"/>
              <a:headEnd/>
              <a:tailEnd/>
            </a:ln>
            <a:effectLst/>
          </p:spPr>
          <p:txBody>
            <a:bodyPr>
              <a:spAutoFit/>
            </a:bodyPr>
            <a:lstStyle/>
            <a:p>
              <a:pPr algn="r">
                <a:lnSpc>
                  <a:spcPct val="40000"/>
                </a:lnSpc>
                <a:spcBef>
                  <a:spcPct val="50000"/>
                </a:spcBef>
              </a:pPr>
              <a:r>
                <a:rPr kumimoji="0" lang="en-US" altLang="ko-KR" sz="1000">
                  <a:solidFill>
                    <a:srgbClr val="333333"/>
                  </a:solidFill>
                  <a:latin typeface="Arial Narrow" pitchFamily="34" charset="0"/>
                  <a:ea typeface="HY견고딕" pitchFamily="18" charset="-127"/>
                  <a:cs typeface="Arial" pitchFamily="34" charset="0"/>
                  <a:sym typeface="Wingdings 2" pitchFamily="18" charset="2"/>
                </a:rPr>
                <a:t> </a:t>
              </a:r>
              <a:r>
                <a:rPr kumimoji="0" lang="en-US" altLang="ko-KR" sz="1000">
                  <a:solidFill>
                    <a:srgbClr val="333333"/>
                  </a:solidFill>
                  <a:latin typeface="Arial Narrow" pitchFamily="34" charset="0"/>
                  <a:ea typeface="HY견고딕" pitchFamily="18" charset="-127"/>
                  <a:cs typeface="Arial" pitchFamily="34" charset="0"/>
                </a:rPr>
                <a:t>Source :  “Post Office Finance Vision and Business Plan”,  </a:t>
              </a:r>
            </a:p>
            <a:p>
              <a:pPr algn="r">
                <a:lnSpc>
                  <a:spcPct val="40000"/>
                </a:lnSpc>
                <a:spcBef>
                  <a:spcPct val="50000"/>
                </a:spcBef>
              </a:pPr>
              <a:r>
                <a:rPr kumimoji="0" lang="en-US" altLang="ko-KR" sz="1000">
                  <a:solidFill>
                    <a:srgbClr val="333333"/>
                  </a:solidFill>
                  <a:latin typeface="Arial Narrow" pitchFamily="34" charset="0"/>
                  <a:ea typeface="HY견고딕" pitchFamily="18" charset="-127"/>
                  <a:cs typeface="Arial" pitchFamily="34" charset="0"/>
                </a:rPr>
                <a:t>                     MIC Division of Financial Business ( 2007.7)</a:t>
              </a:r>
            </a:p>
          </p:txBody>
        </p:sp>
        <p:grpSp>
          <p:nvGrpSpPr>
            <p:cNvPr id="770094" name="Group 46"/>
            <p:cNvGrpSpPr>
              <a:grpSpLocks/>
            </p:cNvGrpSpPr>
            <p:nvPr/>
          </p:nvGrpSpPr>
          <p:grpSpPr bwMode="auto">
            <a:xfrm>
              <a:off x="3430" y="3475"/>
              <a:ext cx="700" cy="276"/>
              <a:chOff x="3405" y="3618"/>
              <a:chExt cx="700" cy="276"/>
            </a:xfrm>
          </p:grpSpPr>
          <p:grpSp>
            <p:nvGrpSpPr>
              <p:cNvPr id="770092" name="Group 44"/>
              <p:cNvGrpSpPr>
                <a:grpSpLocks/>
              </p:cNvGrpSpPr>
              <p:nvPr/>
            </p:nvGrpSpPr>
            <p:grpSpPr bwMode="auto">
              <a:xfrm>
                <a:off x="3405" y="3760"/>
                <a:ext cx="700" cy="134"/>
                <a:chOff x="2951" y="3748"/>
                <a:chExt cx="700" cy="134"/>
              </a:xfrm>
            </p:grpSpPr>
            <p:sp>
              <p:nvSpPr>
                <p:cNvPr id="770086" name="Rectangle 38"/>
                <p:cNvSpPr>
                  <a:spLocks noChangeArrowheads="1"/>
                </p:cNvSpPr>
                <p:nvPr/>
              </p:nvSpPr>
              <p:spPr bwMode="auto">
                <a:xfrm>
                  <a:off x="3135" y="3748"/>
                  <a:ext cx="516" cy="134"/>
                </a:xfrm>
                <a:prstGeom prst="rect">
                  <a:avLst/>
                </a:prstGeom>
                <a:noFill/>
                <a:ln w="9525" algn="ctr">
                  <a:noFill/>
                  <a:miter lim="800000"/>
                  <a:headEnd/>
                  <a:tailEnd/>
                </a:ln>
                <a:effectLst/>
              </p:spPr>
              <p:txBody>
                <a:bodyPr wrap="none" lIns="0" tIns="0" rIns="0" bIns="0">
                  <a:spAutoFit/>
                </a:bodyPr>
                <a:lstStyle/>
                <a:p>
                  <a:r>
                    <a:rPr lang="en-US" altLang="ko-KR" sz="1400">
                      <a:solidFill>
                        <a:srgbClr val="000000"/>
                      </a:solidFill>
                      <a:latin typeface="Arial Narrow" pitchFamily="34" charset="0"/>
                      <a:ea typeface="Dotum" pitchFamily="34" charset="-127"/>
                    </a:rPr>
                    <a:t>Rural Areas</a:t>
                  </a:r>
                </a:p>
              </p:txBody>
            </p:sp>
            <p:sp>
              <p:nvSpPr>
                <p:cNvPr id="770085" name="Rectangle 37"/>
                <p:cNvSpPr>
                  <a:spLocks noChangeArrowheads="1"/>
                </p:cNvSpPr>
                <p:nvPr/>
              </p:nvSpPr>
              <p:spPr bwMode="auto">
                <a:xfrm>
                  <a:off x="2951" y="3787"/>
                  <a:ext cx="156" cy="56"/>
                </a:xfrm>
                <a:prstGeom prst="rect">
                  <a:avLst/>
                </a:prstGeom>
                <a:solidFill>
                  <a:srgbClr val="006600"/>
                </a:solidFill>
                <a:ln w="11113">
                  <a:solidFill>
                    <a:srgbClr val="000000"/>
                  </a:solidFill>
                  <a:miter lim="800000"/>
                  <a:headEnd/>
                  <a:tailEnd/>
                </a:ln>
              </p:spPr>
              <p:txBody>
                <a:bodyPr/>
                <a:lstStyle/>
                <a:p>
                  <a:endParaRPr lang="en-US"/>
                </a:p>
              </p:txBody>
            </p:sp>
          </p:grpSp>
          <p:grpSp>
            <p:nvGrpSpPr>
              <p:cNvPr id="770093" name="Group 45"/>
              <p:cNvGrpSpPr>
                <a:grpSpLocks/>
              </p:cNvGrpSpPr>
              <p:nvPr/>
            </p:nvGrpSpPr>
            <p:grpSpPr bwMode="auto">
              <a:xfrm>
                <a:off x="3586" y="3618"/>
                <a:ext cx="444" cy="134"/>
                <a:chOff x="2336" y="3748"/>
                <a:chExt cx="444" cy="134"/>
              </a:xfrm>
            </p:grpSpPr>
            <p:sp>
              <p:nvSpPr>
                <p:cNvPr id="770087" name="Rectangle 39"/>
                <p:cNvSpPr>
                  <a:spLocks noChangeArrowheads="1"/>
                </p:cNvSpPr>
                <p:nvPr/>
              </p:nvSpPr>
              <p:spPr bwMode="auto">
                <a:xfrm>
                  <a:off x="2336" y="3787"/>
                  <a:ext cx="156" cy="56"/>
                </a:xfrm>
                <a:prstGeom prst="rect">
                  <a:avLst/>
                </a:prstGeom>
                <a:solidFill>
                  <a:srgbClr val="FE7F00"/>
                </a:solidFill>
                <a:ln w="11113">
                  <a:solidFill>
                    <a:srgbClr val="000000"/>
                  </a:solidFill>
                  <a:miter lim="800000"/>
                  <a:headEnd/>
                  <a:tailEnd/>
                </a:ln>
              </p:spPr>
              <p:txBody>
                <a:bodyPr/>
                <a:lstStyle/>
                <a:p>
                  <a:endParaRPr lang="en-US"/>
                </a:p>
              </p:txBody>
            </p:sp>
            <p:sp>
              <p:nvSpPr>
                <p:cNvPr id="770088" name="Rectangle 40"/>
                <p:cNvSpPr>
                  <a:spLocks noChangeArrowheads="1"/>
                </p:cNvSpPr>
                <p:nvPr/>
              </p:nvSpPr>
              <p:spPr bwMode="auto">
                <a:xfrm>
                  <a:off x="2515" y="3748"/>
                  <a:ext cx="265" cy="134"/>
                </a:xfrm>
                <a:prstGeom prst="rect">
                  <a:avLst/>
                </a:prstGeom>
                <a:noFill/>
                <a:ln w="9525" algn="ctr">
                  <a:noFill/>
                  <a:miter lim="800000"/>
                  <a:headEnd/>
                  <a:tailEnd/>
                </a:ln>
                <a:effectLst/>
              </p:spPr>
              <p:txBody>
                <a:bodyPr wrap="none" lIns="0" tIns="0" rIns="0" bIns="0">
                  <a:spAutoFit/>
                </a:bodyPr>
                <a:lstStyle/>
                <a:p>
                  <a:r>
                    <a:rPr lang="en-US" altLang="ko-KR" sz="1400">
                      <a:solidFill>
                        <a:srgbClr val="000000"/>
                      </a:solidFill>
                      <a:latin typeface="Arial Narrow" pitchFamily="34" charset="0"/>
                      <a:ea typeface="Dotum" pitchFamily="34" charset="-127"/>
                    </a:rPr>
                    <a:t>Urban</a:t>
                  </a:r>
                </a:p>
              </p:txBody>
            </p:sp>
          </p:grpSp>
        </p:grpSp>
      </p:grpSp>
      <p:pic>
        <p:nvPicPr>
          <p:cNvPr id="770101" name="Picture 53"/>
          <p:cNvPicPr>
            <a:picLocks noChangeAspect="1" noChangeArrowheads="1"/>
          </p:cNvPicPr>
          <p:nvPr/>
        </p:nvPicPr>
        <p:blipFill>
          <a:blip r:embed="rId9" cstate="print"/>
          <a:srcRect r="8987"/>
          <a:stretch>
            <a:fillRect/>
          </a:stretch>
        </p:blipFill>
        <p:spPr bwMode="auto">
          <a:xfrm>
            <a:off x="611188" y="0"/>
            <a:ext cx="7989887" cy="592138"/>
          </a:xfrm>
          <a:prstGeom prst="rect">
            <a:avLst/>
          </a:prstGeom>
          <a:noFill/>
          <a:ln w="9525">
            <a:noFill/>
            <a:miter lim="800000"/>
            <a:headEnd/>
            <a:tailEnd/>
          </a:ln>
          <a:effectLst/>
        </p:spPr>
      </p:pic>
    </p:spTree>
  </p:cSld>
  <p:clrMapOvr>
    <a:masterClrMapping/>
  </p:clrMapOvr>
  <p:transition>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3912" name="Picture 8" descr="2008-0324-17"/>
          <p:cNvPicPr>
            <a:picLocks noChangeAspect="1" noChangeArrowheads="1"/>
          </p:cNvPicPr>
          <p:nvPr/>
        </p:nvPicPr>
        <p:blipFill>
          <a:blip r:embed="rId3" cstate="print"/>
          <a:srcRect t="32153"/>
          <a:stretch>
            <a:fillRect/>
          </a:stretch>
        </p:blipFill>
        <p:spPr bwMode="auto">
          <a:xfrm>
            <a:off x="0" y="2205038"/>
            <a:ext cx="9144000" cy="4652962"/>
          </a:xfrm>
          <a:prstGeom prst="rect">
            <a:avLst/>
          </a:prstGeom>
          <a:noFill/>
        </p:spPr>
      </p:pic>
      <p:pic>
        <p:nvPicPr>
          <p:cNvPr id="763918" name="Picture 14" descr="2008-0324-18"/>
          <p:cNvPicPr>
            <a:picLocks noChangeAspect="1" noChangeArrowheads="1"/>
          </p:cNvPicPr>
          <p:nvPr/>
        </p:nvPicPr>
        <p:blipFill>
          <a:blip r:embed="rId4" cstate="print">
            <a:lum bright="-12000" contrast="36000"/>
            <a:grayscl/>
          </a:blip>
          <a:srcRect l="25591" t="22314" r="30313"/>
          <a:stretch>
            <a:fillRect/>
          </a:stretch>
        </p:blipFill>
        <p:spPr bwMode="auto">
          <a:xfrm>
            <a:off x="2852738" y="1682750"/>
            <a:ext cx="3663950" cy="4841875"/>
          </a:xfrm>
          <a:prstGeom prst="rect">
            <a:avLst/>
          </a:prstGeom>
          <a:noFill/>
        </p:spPr>
      </p:pic>
      <p:pic>
        <p:nvPicPr>
          <p:cNvPr id="763913" name="Picture 9" descr="2008-0324-18"/>
          <p:cNvPicPr>
            <a:picLocks noChangeAspect="1" noChangeArrowheads="1"/>
          </p:cNvPicPr>
          <p:nvPr/>
        </p:nvPicPr>
        <p:blipFill>
          <a:blip r:embed="rId4" cstate="print">
            <a:lum bright="-12000" contrast="30000"/>
          </a:blip>
          <a:srcRect l="25591" t="22314" r="30313"/>
          <a:stretch>
            <a:fillRect/>
          </a:stretch>
        </p:blipFill>
        <p:spPr bwMode="auto">
          <a:xfrm>
            <a:off x="2852738" y="1700213"/>
            <a:ext cx="3663950" cy="4841875"/>
          </a:xfrm>
          <a:prstGeom prst="rect">
            <a:avLst/>
          </a:prstGeom>
          <a:noFill/>
        </p:spPr>
      </p:pic>
      <p:pic>
        <p:nvPicPr>
          <p:cNvPr id="763914" name="Picture 10" descr="2008-0324-19"/>
          <p:cNvPicPr>
            <a:picLocks noChangeAspect="1" noChangeArrowheads="1"/>
          </p:cNvPicPr>
          <p:nvPr/>
        </p:nvPicPr>
        <p:blipFill>
          <a:blip r:embed="rId5" cstate="print"/>
          <a:srcRect t="23750" r="57883"/>
          <a:stretch>
            <a:fillRect/>
          </a:stretch>
        </p:blipFill>
        <p:spPr bwMode="auto">
          <a:xfrm>
            <a:off x="177800" y="1401763"/>
            <a:ext cx="3892550" cy="5283200"/>
          </a:xfrm>
          <a:prstGeom prst="rect">
            <a:avLst/>
          </a:prstGeom>
          <a:noFill/>
        </p:spPr>
      </p:pic>
      <p:pic>
        <p:nvPicPr>
          <p:cNvPr id="763916" name="Picture 12" descr="2008-0324-19"/>
          <p:cNvPicPr>
            <a:picLocks noChangeAspect="1" noChangeArrowheads="1"/>
          </p:cNvPicPr>
          <p:nvPr/>
        </p:nvPicPr>
        <p:blipFill>
          <a:blip r:embed="rId5" cstate="print"/>
          <a:srcRect l="55902" t="21643" r="6302"/>
          <a:stretch>
            <a:fillRect/>
          </a:stretch>
        </p:blipFill>
        <p:spPr bwMode="auto">
          <a:xfrm>
            <a:off x="5154613" y="1428750"/>
            <a:ext cx="3492500" cy="5429250"/>
          </a:xfrm>
          <a:prstGeom prst="rect">
            <a:avLst/>
          </a:prstGeom>
          <a:noFill/>
        </p:spPr>
      </p:pic>
      <p:sp>
        <p:nvSpPr>
          <p:cNvPr id="763917" name="Rectangle 13"/>
          <p:cNvSpPr>
            <a:spLocks noChangeArrowheads="1"/>
          </p:cNvSpPr>
          <p:nvPr/>
        </p:nvSpPr>
        <p:spPr bwMode="auto">
          <a:xfrm>
            <a:off x="2303463" y="1196975"/>
            <a:ext cx="4537075" cy="792163"/>
          </a:xfrm>
          <a:prstGeom prst="rect">
            <a:avLst/>
          </a:prstGeom>
          <a:noFill/>
          <a:ln w="9525">
            <a:noFill/>
            <a:miter lim="800000"/>
            <a:headEnd/>
            <a:tailEnd/>
          </a:ln>
          <a:effectLst/>
        </p:spPr>
        <p:txBody>
          <a:bodyPr wrap="none" anchor="ctr"/>
          <a:lstStyle/>
          <a:p>
            <a:pPr algn="ctr"/>
            <a:r>
              <a:rPr lang="en-US" altLang="ko-KR" sz="3200">
                <a:solidFill>
                  <a:srgbClr val="FC6804"/>
                </a:solidFill>
                <a:latin typeface="Arial Narrow" pitchFamily="34" charset="0"/>
                <a:ea typeface="산돌고딕B" pitchFamily="18" charset="-127"/>
                <a:cs typeface="Tahoma" pitchFamily="34" charset="0"/>
              </a:rPr>
              <a:t>Banking Anywhere</a:t>
            </a:r>
          </a:p>
        </p:txBody>
      </p:sp>
      <p:sp>
        <p:nvSpPr>
          <p:cNvPr id="763919" name="Rectangle 15"/>
          <p:cNvSpPr>
            <a:spLocks noChangeArrowheads="1"/>
          </p:cNvSpPr>
          <p:nvPr/>
        </p:nvSpPr>
        <p:spPr bwMode="auto">
          <a:xfrm>
            <a:off x="6988175" y="6577013"/>
            <a:ext cx="2133600" cy="476250"/>
          </a:xfrm>
          <a:prstGeom prst="rect">
            <a:avLst/>
          </a:prstGeom>
          <a:noFill/>
          <a:ln w="9525">
            <a:noFill/>
            <a:miter lim="800000"/>
            <a:headEnd/>
            <a:tailEnd/>
          </a:ln>
          <a:effectLst/>
        </p:spPr>
        <p:txBody>
          <a:bodyPr/>
          <a:lstStyle/>
          <a:p>
            <a:pPr algn="r"/>
            <a:fld id="{B4BDC44C-17D9-4BA1-A605-1CB913CBA73B}" type="slidenum">
              <a:rPr lang="en-US" altLang="ko-KR" sz="1200" i="1">
                <a:solidFill>
                  <a:srgbClr val="4D4D4D"/>
                </a:solidFill>
                <a:latin typeface="Times New Roman" pitchFamily="18" charset="0"/>
              </a:rPr>
              <a:pPr algn="r"/>
              <a:t>9</a:t>
            </a:fld>
            <a:endParaRPr lang="en-US" altLang="ko-KR" sz="1200" i="1">
              <a:solidFill>
                <a:srgbClr val="4D4D4D"/>
              </a:solidFill>
              <a:latin typeface="Times New Roman" pitchFamily="18" charset="0"/>
            </a:endParaRPr>
          </a:p>
        </p:txBody>
      </p:sp>
      <p:pic>
        <p:nvPicPr>
          <p:cNvPr id="763923" name="Picture 19"/>
          <p:cNvPicPr>
            <a:picLocks noChangeAspect="1" noChangeArrowheads="1"/>
          </p:cNvPicPr>
          <p:nvPr/>
        </p:nvPicPr>
        <p:blipFill>
          <a:blip r:embed="rId6" cstate="print"/>
          <a:srcRect r="1466"/>
          <a:stretch>
            <a:fillRect/>
          </a:stretch>
        </p:blipFill>
        <p:spPr bwMode="auto">
          <a:xfrm>
            <a:off x="-15875" y="0"/>
            <a:ext cx="9159875" cy="592138"/>
          </a:xfrm>
          <a:prstGeom prst="rect">
            <a:avLst/>
          </a:prstGeom>
          <a:noFill/>
          <a:ln w="9525">
            <a:noFill/>
            <a:miter lim="800000"/>
            <a:headEnd/>
            <a:tailEnd/>
          </a:ln>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763913"/>
                                        </p:tgtEl>
                                        <p:attrNameLst>
                                          <p:attrName>style.visibility</p:attrName>
                                        </p:attrNameLst>
                                      </p:cBhvr>
                                      <p:to>
                                        <p:strVal val="visible"/>
                                      </p:to>
                                    </p:set>
                                    <p:animEffect transition="in" filter="circle(out)">
                                      <p:cBhvr>
                                        <p:cTn id="7" dur="2000"/>
                                        <p:tgtEl>
                                          <p:spTgt spid="763913"/>
                                        </p:tgtEl>
                                      </p:cBhvr>
                                    </p:animEffect>
                                  </p:childTnLst>
                                </p:cTn>
                              </p:par>
                            </p:childTnLst>
                          </p:cTn>
                        </p:par>
                        <p:par>
                          <p:cTn id="8" fill="hold">
                            <p:stCondLst>
                              <p:cond delay="2000"/>
                            </p:stCondLst>
                            <p:childTnLst>
                              <p:par>
                                <p:cTn id="9" presetID="22" presetClass="entr" presetSubtype="2" fill="hold" nodeType="afterEffect">
                                  <p:stCondLst>
                                    <p:cond delay="0"/>
                                  </p:stCondLst>
                                  <p:childTnLst>
                                    <p:set>
                                      <p:cBhvr>
                                        <p:cTn id="10" dur="1" fill="hold">
                                          <p:stCondLst>
                                            <p:cond delay="0"/>
                                          </p:stCondLst>
                                        </p:cTn>
                                        <p:tgtEl>
                                          <p:spTgt spid="763914"/>
                                        </p:tgtEl>
                                        <p:attrNameLst>
                                          <p:attrName>style.visibility</p:attrName>
                                        </p:attrNameLst>
                                      </p:cBhvr>
                                      <p:to>
                                        <p:strVal val="visible"/>
                                      </p:to>
                                    </p:set>
                                    <p:animEffect transition="in" filter="wipe(right)">
                                      <p:cBhvr>
                                        <p:cTn id="11" dur="500"/>
                                        <p:tgtEl>
                                          <p:spTgt spid="763914"/>
                                        </p:tgtEl>
                                      </p:cBhvr>
                                    </p:animEffect>
                                  </p:childTnLst>
                                </p:cTn>
                              </p:par>
                              <p:par>
                                <p:cTn id="12" presetID="22" presetClass="entr" presetSubtype="8" fill="hold" nodeType="withEffect">
                                  <p:stCondLst>
                                    <p:cond delay="0"/>
                                  </p:stCondLst>
                                  <p:childTnLst>
                                    <p:set>
                                      <p:cBhvr>
                                        <p:cTn id="13" dur="1" fill="hold">
                                          <p:stCondLst>
                                            <p:cond delay="0"/>
                                          </p:stCondLst>
                                        </p:cTn>
                                        <p:tgtEl>
                                          <p:spTgt spid="763916"/>
                                        </p:tgtEl>
                                        <p:attrNameLst>
                                          <p:attrName>style.visibility</p:attrName>
                                        </p:attrNameLst>
                                      </p:cBhvr>
                                      <p:to>
                                        <p:strVal val="visible"/>
                                      </p:to>
                                    </p:set>
                                    <p:animEffect transition="in" filter="wipe(left)">
                                      <p:cBhvr>
                                        <p:cTn id="14" dur="500"/>
                                        <p:tgtEl>
                                          <p:spTgt spid="763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
</p:tagLst>
</file>

<file path=ppt/tags/tag2.xml><?xml version="1.0" encoding="utf-8"?>
<p:tagLst xmlns:a="http://schemas.openxmlformats.org/drawingml/2006/main" xmlns:r="http://schemas.openxmlformats.org/officeDocument/2006/relationships" xmlns:p="http://schemas.openxmlformats.org/presentationml/2006/main">
  <p:tag name="TIMING" val="|0.9|15.7|37.5|32.5"/>
</p:tagLst>
</file>

<file path=ppt/tags/tag3.xml><?xml version="1.0" encoding="utf-8"?>
<p:tagLst xmlns:a="http://schemas.openxmlformats.org/drawingml/2006/main" xmlns:r="http://schemas.openxmlformats.org/officeDocument/2006/relationships" xmlns:p="http://schemas.openxmlformats.org/presentationml/2006/main">
  <p:tag name="TIMING" val="|0.6"/>
</p:tagLst>
</file>

<file path=ppt/theme/theme1.xml><?xml version="1.0" encoding="utf-8"?>
<a:theme xmlns:a="http://schemas.openxmlformats.org/drawingml/2006/main" name="디자인 사용자 지정">
  <a:themeElements>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디자인 사용자 지정">
      <a:majorFont>
        <a:latin typeface="산돌고딕B"/>
        <a:ea typeface="산돌고딕B"/>
        <a:cs typeface=""/>
      </a:majorFont>
      <a:minorFont>
        <a:latin typeface="Gulim"/>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1" i="0"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1" i="0"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18636</TotalTime>
  <Words>1339</Words>
  <Application>Microsoft Office PowerPoint</Application>
  <PresentationFormat>On-screen Show (4:3)</PresentationFormat>
  <Paragraphs>449</Paragraphs>
  <Slides>26</Slides>
  <Notes>26</Notes>
  <HiddenSlides>0</HiddenSlides>
  <MMClips>1</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26</vt:i4>
      </vt:variant>
    </vt:vector>
  </HeadingPairs>
  <TitlesOfParts>
    <vt:vector size="43" baseType="lpstr">
      <vt:lpstr>Gulim</vt:lpstr>
      <vt:lpstr>Arial</vt:lpstr>
      <vt:lpstr>산돌고딕B</vt:lpstr>
      <vt:lpstr>Times New Roman</vt:lpstr>
      <vt:lpstr>Arial Narrow</vt:lpstr>
      <vt:lpstr>Tahoma</vt:lpstr>
      <vt:lpstr>DotumChe</vt:lpstr>
      <vt:lpstr>HY견고딕</vt:lpstr>
      <vt:lpstr>Wingdings 2</vt:lpstr>
      <vt:lpstr>Dotum</vt:lpstr>
      <vt:lpstr>Wingdings</vt:lpstr>
      <vt:lpstr>HY헤드라인M</vt:lpstr>
      <vt:lpstr>GulimChe</vt:lpstr>
      <vt:lpstr>휴먼엑스포</vt:lpstr>
      <vt:lpstr>HY그래픽M</vt:lpstr>
      <vt:lpstr>Symbol</vt:lpstr>
      <vt:lpstr>디자인 사용자 지정</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Admin</dc:creator>
  <cp:lastModifiedBy>anarod</cp:lastModifiedBy>
  <cp:revision>1160</cp:revision>
  <dcterms:created xsi:type="dcterms:W3CDTF">2008-01-24T12:15:51Z</dcterms:created>
  <dcterms:modified xsi:type="dcterms:W3CDTF">2010-07-12T14:06:40Z</dcterms:modified>
</cp:coreProperties>
</file>