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78" r:id="rId4"/>
    <p:sldId id="260" r:id="rId5"/>
    <p:sldId id="259" r:id="rId6"/>
    <p:sldId id="280" r:id="rId7"/>
    <p:sldId id="281" r:id="rId8"/>
    <p:sldId id="292" r:id="rId9"/>
    <p:sldId id="293" r:id="rId10"/>
    <p:sldId id="294" r:id="rId11"/>
    <p:sldId id="283" r:id="rId12"/>
    <p:sldId id="277" r:id="rId13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7" autoAdjust="0"/>
    <p:restoredTop sz="93925" autoAdjust="0"/>
  </p:normalViewPr>
  <p:slideViewPr>
    <p:cSldViewPr>
      <p:cViewPr>
        <p:scale>
          <a:sx n="100" d="100"/>
          <a:sy n="100" d="100"/>
        </p:scale>
        <p:origin x="-186" y="-78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2FEE1A-F1FE-4500-A740-883055EFD86C}" type="doc">
      <dgm:prSet loTypeId="urn:microsoft.com/office/officeart/2005/8/layout/process2" loCatId="process" qsTypeId="urn:microsoft.com/office/officeart/2005/8/quickstyle/3d2" qsCatId="3D" csTypeId="urn:microsoft.com/office/officeart/2005/8/colors/accent0_1" csCatId="mainScheme" phldr="1"/>
      <dgm:spPr/>
    </dgm:pt>
    <dgm:pt modelId="{34C3DB6C-1E13-45D4-A8E7-48A7F19FC9AB}">
      <dgm:prSet phldrT="[Text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 dirty="0"/>
        </a:p>
      </dgm:t>
    </dgm:pt>
    <dgm:pt modelId="{8CD050BE-E207-4AD7-99F1-62229BCBB1A1}" type="parTrans" cxnId="{EFCBCD48-BED5-476D-ACB8-E61338392D6C}">
      <dgm:prSet/>
      <dgm:spPr/>
      <dgm:t>
        <a:bodyPr/>
        <a:lstStyle/>
        <a:p>
          <a:endParaRPr lang="en-US"/>
        </a:p>
      </dgm:t>
    </dgm:pt>
    <dgm:pt modelId="{54D8AC25-EDAA-4D79-ACA2-F9DDF339619E}" type="sibTrans" cxnId="{EFCBCD48-BED5-476D-ACB8-E61338392D6C}">
      <dgm:prSet/>
      <dgm:spPr/>
      <dgm:t>
        <a:bodyPr/>
        <a:lstStyle/>
        <a:p>
          <a:endParaRPr lang="en-US"/>
        </a:p>
      </dgm:t>
    </dgm:pt>
    <dgm:pt modelId="{565B73CB-F750-4883-BDB3-49812CBA7AAA}">
      <dgm:prSet phldrT="[Text]" custT="1"/>
      <dgm:spPr/>
      <dgm:t>
        <a:bodyPr/>
        <a:lstStyle/>
        <a:p>
          <a:r>
            <a:rPr lang="en-US" sz="1800" b="1" dirty="0" err="1" smtClean="0"/>
            <a:t>Microfranchise</a:t>
          </a:r>
          <a:r>
            <a:rPr lang="en-US" sz="1800" b="1" dirty="0" smtClean="0"/>
            <a:t> Model </a:t>
          </a:r>
          <a:endParaRPr lang="en-US" sz="1800" b="1" dirty="0"/>
        </a:p>
      </dgm:t>
    </dgm:pt>
    <dgm:pt modelId="{3D5939BD-3A90-4C0F-AAC0-A718301F0C0D}" type="parTrans" cxnId="{93D77ECA-BAA2-47C3-BE9F-D647798D36C2}">
      <dgm:prSet/>
      <dgm:spPr/>
      <dgm:t>
        <a:bodyPr/>
        <a:lstStyle/>
        <a:p>
          <a:endParaRPr lang="en-US"/>
        </a:p>
      </dgm:t>
    </dgm:pt>
    <dgm:pt modelId="{1C9310B6-2858-4142-AB0D-D8A1E6DC998A}" type="sibTrans" cxnId="{93D77ECA-BAA2-47C3-BE9F-D647798D36C2}">
      <dgm:prSet/>
      <dgm:spPr/>
      <dgm:t>
        <a:bodyPr/>
        <a:lstStyle/>
        <a:p>
          <a:endParaRPr lang="en-US"/>
        </a:p>
      </dgm:t>
    </dgm:pt>
    <dgm:pt modelId="{B14AC7EF-E5BB-487C-A0FB-457DEEB8EE99}">
      <dgm:prSet phldrT="[Text]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US" dirty="0" smtClean="0"/>
        </a:p>
        <a:p>
          <a:endParaRPr lang="en-US" dirty="0"/>
        </a:p>
      </dgm:t>
    </dgm:pt>
    <dgm:pt modelId="{96F13DB9-96F5-4A95-A460-BE7E82FECD14}" type="parTrans" cxnId="{3181FDE3-4012-40AC-AE6E-79CB00AF43BC}">
      <dgm:prSet/>
      <dgm:spPr/>
      <dgm:t>
        <a:bodyPr/>
        <a:lstStyle/>
        <a:p>
          <a:endParaRPr lang="en-US"/>
        </a:p>
      </dgm:t>
    </dgm:pt>
    <dgm:pt modelId="{B7911A0A-99E7-4BC6-BF31-4591C654F3F2}" type="sibTrans" cxnId="{3181FDE3-4012-40AC-AE6E-79CB00AF43BC}">
      <dgm:prSet/>
      <dgm:spPr/>
      <dgm:t>
        <a:bodyPr/>
        <a:lstStyle/>
        <a:p>
          <a:endParaRPr lang="en-US"/>
        </a:p>
      </dgm:t>
    </dgm:pt>
    <dgm:pt modelId="{E24DB79E-97DF-48B7-B1D6-880F699CAB05}" type="pres">
      <dgm:prSet presAssocID="{C02FEE1A-F1FE-4500-A740-883055EFD86C}" presName="linearFlow" presStyleCnt="0">
        <dgm:presLayoutVars>
          <dgm:resizeHandles val="exact"/>
        </dgm:presLayoutVars>
      </dgm:prSet>
      <dgm:spPr/>
    </dgm:pt>
    <dgm:pt modelId="{E13AF7AE-35EC-4C09-BDED-273AF0A1DB76}" type="pres">
      <dgm:prSet presAssocID="{34C3DB6C-1E13-45D4-A8E7-48A7F19FC9A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5BEB29-CAC2-4D13-A4D9-B9952B71F1E9}" type="pres">
      <dgm:prSet presAssocID="{54D8AC25-EDAA-4D79-ACA2-F9DDF339619E}" presName="sibTrans" presStyleLbl="sibTrans2D1" presStyleIdx="0" presStyleCnt="2"/>
      <dgm:spPr/>
      <dgm:t>
        <a:bodyPr/>
        <a:lstStyle/>
        <a:p>
          <a:endParaRPr lang="en-US"/>
        </a:p>
      </dgm:t>
    </dgm:pt>
    <dgm:pt modelId="{1C7DFB96-1630-4582-AA2D-991953D97C93}" type="pres">
      <dgm:prSet presAssocID="{54D8AC25-EDAA-4D79-ACA2-F9DDF339619E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0CBBA05F-A4AA-4683-890B-AAE611DE83B2}" type="pres">
      <dgm:prSet presAssocID="{565B73CB-F750-4883-BDB3-49812CBA7AAA}" presName="node" presStyleLbl="node1" presStyleIdx="1" presStyleCnt="3" custScaleY="346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2E6363-8A36-4C13-BAEE-FB60981DD3EC}" type="pres">
      <dgm:prSet presAssocID="{1C9310B6-2858-4142-AB0D-D8A1E6DC998A}" presName="sibTrans" presStyleLbl="sibTrans2D1" presStyleIdx="1" presStyleCnt="2"/>
      <dgm:spPr/>
      <dgm:t>
        <a:bodyPr/>
        <a:lstStyle/>
        <a:p>
          <a:endParaRPr lang="en-US"/>
        </a:p>
      </dgm:t>
    </dgm:pt>
    <dgm:pt modelId="{B8C60071-688D-4111-AC37-9EBA8FA976D9}" type="pres">
      <dgm:prSet presAssocID="{1C9310B6-2858-4142-AB0D-D8A1E6DC998A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E0562469-AF68-4303-A74B-922078364B32}" type="pres">
      <dgm:prSet presAssocID="{B14AC7EF-E5BB-487C-A0FB-457DEEB8EE9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6BABB31-A6D3-4524-B62E-442394BD8697}" type="presOf" srcId="{C02FEE1A-F1FE-4500-A740-883055EFD86C}" destId="{E24DB79E-97DF-48B7-B1D6-880F699CAB05}" srcOrd="0" destOrd="0" presId="urn:microsoft.com/office/officeart/2005/8/layout/process2"/>
    <dgm:cxn modelId="{81DCE932-F3E1-4CC4-BA5F-6F0517ECAF7D}" type="presOf" srcId="{54D8AC25-EDAA-4D79-ACA2-F9DDF339619E}" destId="{D35BEB29-CAC2-4D13-A4D9-B9952B71F1E9}" srcOrd="0" destOrd="0" presId="urn:microsoft.com/office/officeart/2005/8/layout/process2"/>
    <dgm:cxn modelId="{6CF77079-E162-4261-9E2B-199A4529C385}" type="presOf" srcId="{565B73CB-F750-4883-BDB3-49812CBA7AAA}" destId="{0CBBA05F-A4AA-4683-890B-AAE611DE83B2}" srcOrd="0" destOrd="0" presId="urn:microsoft.com/office/officeart/2005/8/layout/process2"/>
    <dgm:cxn modelId="{65006683-E3AA-48EE-8111-EC860B937A9F}" type="presOf" srcId="{1C9310B6-2858-4142-AB0D-D8A1E6DC998A}" destId="{B02E6363-8A36-4C13-BAEE-FB60981DD3EC}" srcOrd="0" destOrd="0" presId="urn:microsoft.com/office/officeart/2005/8/layout/process2"/>
    <dgm:cxn modelId="{B96095C7-DF0C-4DA6-9C9A-02C0681DD716}" type="presOf" srcId="{34C3DB6C-1E13-45D4-A8E7-48A7F19FC9AB}" destId="{E13AF7AE-35EC-4C09-BDED-273AF0A1DB76}" srcOrd="0" destOrd="0" presId="urn:microsoft.com/office/officeart/2005/8/layout/process2"/>
    <dgm:cxn modelId="{EFCBCD48-BED5-476D-ACB8-E61338392D6C}" srcId="{C02FEE1A-F1FE-4500-A740-883055EFD86C}" destId="{34C3DB6C-1E13-45D4-A8E7-48A7F19FC9AB}" srcOrd="0" destOrd="0" parTransId="{8CD050BE-E207-4AD7-99F1-62229BCBB1A1}" sibTransId="{54D8AC25-EDAA-4D79-ACA2-F9DDF339619E}"/>
    <dgm:cxn modelId="{3181FDE3-4012-40AC-AE6E-79CB00AF43BC}" srcId="{C02FEE1A-F1FE-4500-A740-883055EFD86C}" destId="{B14AC7EF-E5BB-487C-A0FB-457DEEB8EE99}" srcOrd="2" destOrd="0" parTransId="{96F13DB9-96F5-4A95-A460-BE7E82FECD14}" sibTransId="{B7911A0A-99E7-4BC6-BF31-4591C654F3F2}"/>
    <dgm:cxn modelId="{93D77ECA-BAA2-47C3-BE9F-D647798D36C2}" srcId="{C02FEE1A-F1FE-4500-A740-883055EFD86C}" destId="{565B73CB-F750-4883-BDB3-49812CBA7AAA}" srcOrd="1" destOrd="0" parTransId="{3D5939BD-3A90-4C0F-AAC0-A718301F0C0D}" sibTransId="{1C9310B6-2858-4142-AB0D-D8A1E6DC998A}"/>
    <dgm:cxn modelId="{C470C0FC-98EF-481E-B6C4-1A8D48E701E1}" type="presOf" srcId="{54D8AC25-EDAA-4D79-ACA2-F9DDF339619E}" destId="{1C7DFB96-1630-4582-AA2D-991953D97C93}" srcOrd="1" destOrd="0" presId="urn:microsoft.com/office/officeart/2005/8/layout/process2"/>
    <dgm:cxn modelId="{A019952C-73B8-4F8A-93B5-33AA3A991148}" type="presOf" srcId="{1C9310B6-2858-4142-AB0D-D8A1E6DC998A}" destId="{B8C60071-688D-4111-AC37-9EBA8FA976D9}" srcOrd="1" destOrd="0" presId="urn:microsoft.com/office/officeart/2005/8/layout/process2"/>
    <dgm:cxn modelId="{46AA2F1A-F946-46C0-93FD-67CCDA8F251D}" type="presOf" srcId="{B14AC7EF-E5BB-487C-A0FB-457DEEB8EE99}" destId="{E0562469-AF68-4303-A74B-922078364B32}" srcOrd="0" destOrd="0" presId="urn:microsoft.com/office/officeart/2005/8/layout/process2"/>
    <dgm:cxn modelId="{F8895709-3E49-4F8A-9FF8-2D558EB26568}" type="presParOf" srcId="{E24DB79E-97DF-48B7-B1D6-880F699CAB05}" destId="{E13AF7AE-35EC-4C09-BDED-273AF0A1DB76}" srcOrd="0" destOrd="0" presId="urn:microsoft.com/office/officeart/2005/8/layout/process2"/>
    <dgm:cxn modelId="{1F4E3114-BD8D-4D5C-9A9D-FEEBDC283B99}" type="presParOf" srcId="{E24DB79E-97DF-48B7-B1D6-880F699CAB05}" destId="{D35BEB29-CAC2-4D13-A4D9-B9952B71F1E9}" srcOrd="1" destOrd="0" presId="urn:microsoft.com/office/officeart/2005/8/layout/process2"/>
    <dgm:cxn modelId="{FEB01BB4-C25D-4CD1-9D16-7F2A572A06B0}" type="presParOf" srcId="{D35BEB29-CAC2-4D13-A4D9-B9952B71F1E9}" destId="{1C7DFB96-1630-4582-AA2D-991953D97C93}" srcOrd="0" destOrd="0" presId="urn:microsoft.com/office/officeart/2005/8/layout/process2"/>
    <dgm:cxn modelId="{5A560AF8-7505-49BC-ADB8-E0B0E4ED1324}" type="presParOf" srcId="{E24DB79E-97DF-48B7-B1D6-880F699CAB05}" destId="{0CBBA05F-A4AA-4683-890B-AAE611DE83B2}" srcOrd="2" destOrd="0" presId="urn:microsoft.com/office/officeart/2005/8/layout/process2"/>
    <dgm:cxn modelId="{CAD1C51E-66CC-4E82-A77F-A1282CFAD9E0}" type="presParOf" srcId="{E24DB79E-97DF-48B7-B1D6-880F699CAB05}" destId="{B02E6363-8A36-4C13-BAEE-FB60981DD3EC}" srcOrd="3" destOrd="0" presId="urn:microsoft.com/office/officeart/2005/8/layout/process2"/>
    <dgm:cxn modelId="{6A6B3227-21E8-4F5E-84E2-1E0779B7216F}" type="presParOf" srcId="{B02E6363-8A36-4C13-BAEE-FB60981DD3EC}" destId="{B8C60071-688D-4111-AC37-9EBA8FA976D9}" srcOrd="0" destOrd="0" presId="urn:microsoft.com/office/officeart/2005/8/layout/process2"/>
    <dgm:cxn modelId="{0F45B7CF-A535-4ED5-A173-883D46966CEC}" type="presParOf" srcId="{E24DB79E-97DF-48B7-B1D6-880F699CAB05}" destId="{E0562469-AF68-4303-A74B-922078364B32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13AF7AE-35EC-4C09-BDED-273AF0A1DB76}">
      <dsp:nvSpPr>
        <dsp:cNvPr id="0" name=""/>
        <dsp:cNvSpPr/>
      </dsp:nvSpPr>
      <dsp:spPr>
        <a:xfrm>
          <a:off x="607646" y="181"/>
          <a:ext cx="2457114" cy="136506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100" kern="1200" dirty="0"/>
        </a:p>
      </dsp:txBody>
      <dsp:txXfrm>
        <a:off x="607646" y="181"/>
        <a:ext cx="2457114" cy="1365063"/>
      </dsp:txXfrm>
    </dsp:sp>
    <dsp:sp modelId="{D35BEB29-CAC2-4D13-A4D9-B9952B71F1E9}">
      <dsp:nvSpPr>
        <dsp:cNvPr id="0" name=""/>
        <dsp:cNvSpPr/>
      </dsp:nvSpPr>
      <dsp:spPr>
        <a:xfrm rot="5400000">
          <a:off x="1580254" y="1399371"/>
          <a:ext cx="511898" cy="614278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/>
        </a:p>
      </dsp:txBody>
      <dsp:txXfrm rot="5400000">
        <a:off x="1580254" y="1399371"/>
        <a:ext cx="511898" cy="614278"/>
      </dsp:txXfrm>
    </dsp:sp>
    <dsp:sp modelId="{0CBBA05F-A4AA-4683-890B-AAE611DE83B2}">
      <dsp:nvSpPr>
        <dsp:cNvPr id="0" name=""/>
        <dsp:cNvSpPr/>
      </dsp:nvSpPr>
      <dsp:spPr>
        <a:xfrm>
          <a:off x="607646" y="2047776"/>
          <a:ext cx="2457114" cy="47250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 smtClean="0"/>
            <a:t>Microfranchise</a:t>
          </a:r>
          <a:r>
            <a:rPr lang="en-US" sz="1800" b="1" kern="1200" dirty="0" smtClean="0"/>
            <a:t> Model </a:t>
          </a:r>
          <a:endParaRPr lang="en-US" sz="1800" b="1" kern="1200" dirty="0"/>
        </a:p>
      </dsp:txBody>
      <dsp:txXfrm>
        <a:off x="607646" y="2047776"/>
        <a:ext cx="2457114" cy="472503"/>
      </dsp:txXfrm>
    </dsp:sp>
    <dsp:sp modelId="{B02E6363-8A36-4C13-BAEE-FB60981DD3EC}">
      <dsp:nvSpPr>
        <dsp:cNvPr id="0" name=""/>
        <dsp:cNvSpPr/>
      </dsp:nvSpPr>
      <dsp:spPr>
        <a:xfrm rot="5400000">
          <a:off x="1580254" y="2554406"/>
          <a:ext cx="511898" cy="614278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/>
        </a:p>
      </dsp:txBody>
      <dsp:txXfrm rot="5400000">
        <a:off x="1580254" y="2554406"/>
        <a:ext cx="511898" cy="614278"/>
      </dsp:txXfrm>
    </dsp:sp>
    <dsp:sp modelId="{E0562469-AF68-4303-A74B-922078364B32}">
      <dsp:nvSpPr>
        <dsp:cNvPr id="0" name=""/>
        <dsp:cNvSpPr/>
      </dsp:nvSpPr>
      <dsp:spPr>
        <a:xfrm>
          <a:off x="607646" y="3202811"/>
          <a:ext cx="2457114" cy="136506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100" kern="1200" dirty="0" smtClean="0"/>
        </a:p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100" kern="1200" dirty="0"/>
        </a:p>
      </dsp:txBody>
      <dsp:txXfrm>
        <a:off x="607646" y="3202811"/>
        <a:ext cx="2457114" cy="13650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 txBox="1"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358F83AE-33CC-4189-BDC4-109910D1C983}" type="datetime1">
              <a:rPr/>
              <a:pPr>
                <a:defRPr/>
              </a:pPr>
              <a:t>6/17/2011</a:t>
            </a:fld>
            <a:endParaRPr/>
          </a:p>
        </p:txBody>
      </p:sp>
      <p:sp>
        <p:nvSpPr>
          <p:cNvPr id="14340" name="Slide Image Placehold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12701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" name="Notes Placeholder 4"/>
          <p:cNvSpPr txBox="1"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3165D5C0-3F52-4096-87C5-1F49C1E8A56F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ts val="400"/>
      </a:spcBef>
      <a:spcAft>
        <a:spcPct val="0"/>
      </a:spcAft>
      <a:defRPr lang="en-US" sz="1200" kern="1200">
        <a:solidFill>
          <a:srgbClr val="000000"/>
        </a:solidFill>
        <a:latin typeface="Calibri"/>
        <a:ea typeface="ＭＳ Ｐゴシック" pitchFamily="1"/>
        <a:cs typeface="ＭＳ Ｐゴシック" pitchFamily="1"/>
      </a:defRPr>
    </a:lvl1pPr>
    <a:lvl2pPr marL="457200" lvl="1" algn="l" rtl="0" eaLnBrk="0" fontAlgn="base" hangingPunct="0">
      <a:spcBef>
        <a:spcPts val="400"/>
      </a:spcBef>
      <a:spcAft>
        <a:spcPct val="0"/>
      </a:spcAft>
      <a:defRPr lang="en-US" sz="1200" kern="1200">
        <a:solidFill>
          <a:srgbClr val="000000"/>
        </a:solidFill>
        <a:latin typeface="Calibri"/>
        <a:ea typeface="ＭＳ Ｐゴシック" pitchFamily="1"/>
      </a:defRPr>
    </a:lvl2pPr>
    <a:lvl3pPr marL="914400" lvl="2" algn="l" rtl="0" eaLnBrk="0" fontAlgn="base" hangingPunct="0">
      <a:spcBef>
        <a:spcPts val="400"/>
      </a:spcBef>
      <a:spcAft>
        <a:spcPct val="0"/>
      </a:spcAft>
      <a:defRPr lang="en-US" sz="1200" kern="1200">
        <a:solidFill>
          <a:srgbClr val="000000"/>
        </a:solidFill>
        <a:latin typeface="Calibri"/>
        <a:ea typeface="ＭＳ Ｐゴシック" pitchFamily="1"/>
      </a:defRPr>
    </a:lvl3pPr>
    <a:lvl4pPr marL="1371600" lvl="3" algn="l" rtl="0" eaLnBrk="0" fontAlgn="base" hangingPunct="0">
      <a:spcBef>
        <a:spcPts val="400"/>
      </a:spcBef>
      <a:spcAft>
        <a:spcPct val="0"/>
      </a:spcAft>
      <a:defRPr lang="en-US" sz="1200" kern="1200">
        <a:solidFill>
          <a:srgbClr val="000000"/>
        </a:solidFill>
        <a:latin typeface="Calibri"/>
        <a:ea typeface="ＭＳ Ｐゴシック" pitchFamily="1"/>
      </a:defRPr>
    </a:lvl4pPr>
    <a:lvl5pPr marL="1828800" lvl="4" algn="l" rtl="0" eaLnBrk="0" fontAlgn="base" hangingPunct="0">
      <a:spcBef>
        <a:spcPts val="400"/>
      </a:spcBef>
      <a:spcAft>
        <a:spcPct val="0"/>
      </a:spcAft>
      <a:defRPr lang="en-US" sz="1200" kern="1200">
        <a:solidFill>
          <a:srgbClr val="000000"/>
        </a:solidFill>
        <a:latin typeface="Calibri"/>
        <a:ea typeface="ＭＳ Ｐゴシック" pitchFamily="1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Placeholder 2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6386" name="Placeholder 3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smtClean="0">
              <a:latin typeface="Calibri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Placeholder 2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8914" name="Placeholder 3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smtClean="0">
              <a:latin typeface="Calibri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Placeholder 2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0962" name="Placeholder 3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smtClean="0">
              <a:latin typeface="Calibri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Placeholder 2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1442" name="Placeholder 3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smtClean="0">
              <a:latin typeface="Calibri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Placeholder 2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8434" name="Placeholder 3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smtClean="0">
              <a:latin typeface="Calibri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Placeholder 2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Placeholder 3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smtClean="0">
              <a:latin typeface="Calibri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Placeholder 2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4578" name="Placeholder 3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smtClean="0">
              <a:latin typeface="Calibri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Placeholder 2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6626" name="Placeholder 3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r>
              <a:rPr smtClean="0">
                <a:latin typeface="Calibri" pitchFamily="34" charset="0"/>
                <a:ea typeface="ＭＳ Ｐゴシック" pitchFamily="34" charset="-128"/>
              </a:rPr>
              <a:t>MICROFRANCHISOR: </a:t>
            </a:r>
            <a:r>
              <a:rPr sz="1600" smtClean="0">
                <a:latin typeface="Calibri" pitchFamily="34" charset="0"/>
                <a:ea typeface="ＭＳ Ｐゴシック" pitchFamily="34" charset="-128"/>
              </a:rPr>
              <a:t>Centralizes key activities such as logistics, accounting, negotiation with suppliers, control systems, marketing and advertising, and territorial licenses.</a:t>
            </a:r>
          </a:p>
          <a:p>
            <a:pPr eaLnBrk="1"/>
            <a:endParaRPr smtClean="0">
              <a:latin typeface="Calibri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Placeholder 2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8674" name="Placeholder 3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smtClean="0">
              <a:latin typeface="Calibri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Placeholder 2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2770" name="Placeholder 3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smtClean="0">
              <a:latin typeface="Calibri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Placeholder 2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4818" name="Placeholder 3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smtClean="0">
              <a:latin typeface="Calibri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Placeholder 2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6866" name="Placeholder 3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numCol="1">
            <a:prstTxWarp prst="textNoShape">
              <a:avLst/>
            </a:prstTxWarp>
          </a:bodyPr>
          <a:lstStyle/>
          <a:p>
            <a:pPr eaLnBrk="1"/>
            <a:endParaRPr smtClean="0">
              <a:latin typeface="Calibri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37" descr="Pictur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5102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38" descr="Pictur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3788" y="0"/>
            <a:ext cx="55102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8 Imagen" descr="FOMIN_0000s_0003_portada.png"/>
          <p:cNvPicPr>
            <a:picLocks noChangeAspect="1"/>
          </p:cNvPicPr>
          <p:nvPr/>
        </p:nvPicPr>
        <p:blipFill>
          <a:blip r:embed="rId3" cstate="print"/>
          <a:srcRect l="7813"/>
          <a:stretch>
            <a:fillRect/>
          </a:stretch>
        </p:blipFill>
        <p:spPr bwMode="auto">
          <a:xfrm>
            <a:off x="0" y="4267200"/>
            <a:ext cx="8429625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2 Título"/>
          <p:cNvSpPr txBox="1">
            <a:spLocks noGrp="1"/>
          </p:cNvSpPr>
          <p:nvPr>
            <p:ph type="title"/>
          </p:nvPr>
        </p:nvSpPr>
        <p:spPr>
          <a:xfrm>
            <a:off x="684208" y="1244598"/>
            <a:ext cx="7088191" cy="14700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6000" b="0" i="0" u="none" strike="noStrike" kern="1200" cap="none" spc="0" baseline="0">
                <a:solidFill>
                  <a:srgbClr val="FFFFFF"/>
                </a:solidFill>
                <a:uFillTx/>
                <a:latin typeface="Myriad Pro" pitchFamily="34"/>
                <a:ea typeface="ＭＳ Ｐゴシック" pitchFamily="1"/>
                <a:cs typeface="ＭＳ Ｐゴシック" pitchFamily="1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3 Subtítulo"/>
          <p:cNvSpPr txBox="1">
            <a:spLocks noGrp="1"/>
          </p:cNvSpPr>
          <p:nvPr>
            <p:ph type="subTitle" sz="quarter" idx="4294967295"/>
          </p:nvPr>
        </p:nvSpPr>
        <p:spPr>
          <a:xfrm>
            <a:off x="642905" y="3429000"/>
            <a:ext cx="4244973" cy="71438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342900" marR="0" lvl="0" indent="-342900" algn="l" defTabSz="914400" rtl="0" fontAlgn="auto" hangingPunct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ct val="100000"/>
              <a:buFont typeface="Arial" pitchFamily="1"/>
              <a:buChar char="•"/>
              <a:tabLst/>
              <a:defRPr lang="en-US" sz="3200" b="0" i="0" u="none" strike="noStrike" kern="1200" cap="none" spc="0" baseline="0">
                <a:solidFill>
                  <a:srgbClr val="000000"/>
                </a:solidFill>
                <a:uFillTx/>
                <a:latin typeface="Myriad Pro" pitchFamily="34"/>
                <a:ea typeface="ＭＳ Ｐゴシック" pitchFamily="1"/>
                <a:cs typeface="ＭＳ Ｐゴシック" pitchFamily="1"/>
              </a:defRPr>
            </a:lvl1pPr>
          </a:lstStyle>
          <a:p>
            <a:pPr lvl="0"/>
            <a:endParaRPr lang="en-US"/>
          </a:p>
        </p:txBody>
      </p:sp>
      <p:sp>
        <p:nvSpPr>
          <p:cNvPr id="9" name="3 Marcador de fecha"/>
          <p:cNvSpPr txBox="1"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5FAA4-A3CE-4591-ACCF-B013C0B6FF15}" type="datetime1">
              <a:rPr lang="en-US"/>
              <a:pPr>
                <a:defRPr/>
              </a:pPr>
              <a:t>9/6/2011</a:t>
            </a:fld>
            <a:endParaRPr/>
          </a:p>
        </p:txBody>
      </p:sp>
      <p:sp>
        <p:nvSpPr>
          <p:cNvPr id="10" name="4 Marcador de pie de página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11" name="5 Marcador de número de diapositiva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3FD20-812F-4BF6-9D3C-27E0218F7101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20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  <a:cs typeface="ＭＳ Ｐゴシック" pitchFamily="1"/>
              </a:defRPr>
            </a:lvl1pPr>
          </a:lstStyle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 txBox="1"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  <a:tabLst/>
              <a:defRPr lang="es-ES" sz="3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  <a:cs typeface="ＭＳ Ｐゴシック" pitchFamily="1"/>
              </a:defRPr>
            </a:lvl1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 txBox="1">
            <a:spLocks noGrp="1"/>
          </p:cNvSpPr>
          <p:nvPr>
            <p:ph type="body" sz="half" idx="2"/>
          </p:nvPr>
        </p:nvSpPr>
        <p:spPr>
          <a:xfrm>
            <a:off x="1792288" y="5367335"/>
            <a:ext cx="5486400" cy="80486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tabLst/>
              <a:defRPr lang="es-ES" sz="1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  <a:cs typeface="ＭＳ Ｐゴシック" pitchFamily="1"/>
              </a:defRPr>
            </a:lvl1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CEF719-D90C-403C-94C2-4C1A654BB56D}" type="datetime1">
              <a:rPr lang="en-US"/>
              <a:pPr>
                <a:defRPr/>
              </a:pPr>
              <a:t>9/6/2011</a:t>
            </a:fld>
            <a:endParaRPr/>
          </a:p>
        </p:txBody>
      </p:sp>
      <p:sp>
        <p:nvSpPr>
          <p:cNvPr id="6" name="4 Marcador de pie de página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5 Marcador de número de diapositiva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38AE7A-21C8-4654-B465-75D4BE6547B6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/>
          <a:lstStyle>
            <a:lvl1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4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  <a:cs typeface="ＭＳ Ｐゴシック" pitchFamily="1"/>
              </a:defRPr>
            </a:lvl1pPr>
          </a:lstStyle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 txBox="1"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59"/>
          </a:xfrm>
          <a:prstGeom prst="rect">
            <a:avLst/>
          </a:prstGeom>
          <a:noFill/>
          <a:ln>
            <a:noFill/>
          </a:ln>
        </p:spPr>
        <p:txBody>
          <a:bodyPr vert="eaVert" wrap="square" lIns="91440" tIns="45720" rIns="91440" bIns="45720" anchor="t" anchorCtr="0" compatLnSpc="1"/>
          <a:lstStyle>
            <a:lvl1pPr marL="342900" marR="0" lvl="0" indent="-342900" algn="l" defTabSz="914400" rtl="0" fontAlgn="auto" hangingPunct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ct val="100000"/>
              <a:buFont typeface="Arial" pitchFamily="1"/>
              <a:buChar char="•"/>
              <a:tabLst/>
              <a:defRPr lang="es-ES" sz="3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  <a:cs typeface="ＭＳ Ｐゴシック" pitchFamily="1"/>
              </a:defRPr>
            </a:lvl1pPr>
            <a:lvl2pPr marL="742950" marR="0" lvl="1" indent="-285750" algn="l" defTabSz="914400" rtl="0" fontAlgn="auto" hangingPunct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ct val="100000"/>
              <a:buFont typeface="Arial" pitchFamily="1"/>
              <a:buChar char="–"/>
              <a:tabLst/>
              <a:defRPr lang="es-ES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</a:defRPr>
            </a:lvl2pPr>
            <a:lvl3pPr marL="1143000" marR="0" lvl="2" indent="-228600" algn="l" defTabSz="914400" rtl="0" fontAlgn="auto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Arial" pitchFamily="1"/>
              <a:buChar char="•"/>
              <a:tabLst/>
              <a:defRPr lang="es-ES" sz="2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</a:defRPr>
            </a:lvl3pPr>
            <a:lvl4pPr marL="1600200" marR="0" lvl="3" indent="-228600" algn="l" defTabSz="914400" rtl="0" fontAlgn="auto" hangingPunc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1"/>
              <a:buChar char="–"/>
              <a:tabLst/>
              <a:defRPr lang="es-ES" sz="2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</a:defRPr>
            </a:lvl4pPr>
            <a:lvl5pPr marL="2057400" marR="0" lvl="4" indent="-228600" algn="l" defTabSz="914400" rtl="0" fontAlgn="auto" hangingPunc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1"/>
              <a:buChar char="»"/>
              <a:tabLst/>
              <a:defRPr lang="es-ES" sz="2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EAF10B-0A4B-4483-AE18-87DE9D919AD9}" type="datetime1">
              <a:rPr lang="en-US"/>
              <a:pPr>
                <a:defRPr/>
              </a:pPr>
              <a:t>9/6/2011</a:t>
            </a:fld>
            <a:endParaRPr/>
          </a:p>
        </p:txBody>
      </p:sp>
      <p:sp>
        <p:nvSpPr>
          <p:cNvPr id="5" name="4 Marcador de pie de página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5 Marcador de número de diapositiva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75D22E-F3BE-4703-BF0C-FC76C9CEC40F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 txBox="1"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9"/>
          </a:xfrm>
          <a:prstGeom prst="rect">
            <a:avLst/>
          </a:prstGeom>
          <a:noFill/>
          <a:ln>
            <a:noFill/>
          </a:ln>
        </p:spPr>
        <p:txBody>
          <a:bodyPr vert="eaVert" wrap="square" lIns="91440" tIns="45720" rIns="91440" bIns="45720" anchor="t" anchorCtr="1" compatLnSpc="1"/>
          <a:lstStyle>
            <a:lvl1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4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  <a:cs typeface="ＭＳ Ｐゴシック" pitchFamily="1"/>
              </a:defRPr>
            </a:lvl1pPr>
          </a:lstStyle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 txBox="1">
            <a:spLocks noGrp="1"/>
          </p:cNvSpPr>
          <p:nvPr>
            <p:ph type="body" orient="vert" idx="1"/>
          </p:nvPr>
        </p:nvSpPr>
        <p:spPr>
          <a:xfrm>
            <a:off x="457200" y="274640"/>
            <a:ext cx="6019796" cy="5851529"/>
          </a:xfrm>
          <a:prstGeom prst="rect">
            <a:avLst/>
          </a:prstGeom>
          <a:noFill/>
          <a:ln>
            <a:noFill/>
          </a:ln>
        </p:spPr>
        <p:txBody>
          <a:bodyPr vert="eaVert" wrap="square" lIns="91440" tIns="45720" rIns="91440" bIns="45720" anchor="t" anchorCtr="0" compatLnSpc="1"/>
          <a:lstStyle>
            <a:lvl1pPr marL="342900" marR="0" lvl="0" indent="-342900" algn="l" defTabSz="914400" rtl="0" fontAlgn="auto" hangingPunct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ct val="100000"/>
              <a:buFont typeface="Arial" pitchFamily="1"/>
              <a:buChar char="•"/>
              <a:tabLst/>
              <a:defRPr lang="es-ES" sz="3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  <a:cs typeface="ＭＳ Ｐゴシック" pitchFamily="1"/>
              </a:defRPr>
            </a:lvl1pPr>
            <a:lvl2pPr marL="742950" marR="0" lvl="1" indent="-285750" algn="l" defTabSz="914400" rtl="0" fontAlgn="auto" hangingPunct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ct val="100000"/>
              <a:buFont typeface="Arial" pitchFamily="1"/>
              <a:buChar char="–"/>
              <a:tabLst/>
              <a:defRPr lang="es-ES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</a:defRPr>
            </a:lvl2pPr>
            <a:lvl3pPr marL="1143000" marR="0" lvl="2" indent="-228600" algn="l" defTabSz="914400" rtl="0" fontAlgn="auto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Arial" pitchFamily="1"/>
              <a:buChar char="•"/>
              <a:tabLst/>
              <a:defRPr lang="es-ES" sz="2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</a:defRPr>
            </a:lvl3pPr>
            <a:lvl4pPr marL="1600200" marR="0" lvl="3" indent="-228600" algn="l" defTabSz="914400" rtl="0" fontAlgn="auto" hangingPunc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1"/>
              <a:buChar char="–"/>
              <a:tabLst/>
              <a:defRPr lang="es-ES" sz="2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</a:defRPr>
            </a:lvl4pPr>
            <a:lvl5pPr marL="2057400" marR="0" lvl="4" indent="-228600" algn="l" defTabSz="914400" rtl="0" fontAlgn="auto" hangingPunc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1"/>
              <a:buChar char="»"/>
              <a:tabLst/>
              <a:defRPr lang="es-ES" sz="2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E75EFA-CACA-4C2B-B26F-2D1EB1AF9504}" type="datetime1">
              <a:rPr lang="en-US"/>
              <a:pPr>
                <a:defRPr/>
              </a:pPr>
              <a:t>9/6/2011</a:t>
            </a:fld>
            <a:endParaRPr/>
          </a:p>
        </p:txBody>
      </p:sp>
      <p:sp>
        <p:nvSpPr>
          <p:cNvPr id="5" name="4 Marcador de pie de página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5 Marcador de número de diapositiva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C5F355-4708-4B6E-84FE-832D95CA76D6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6 Imagen" descr="8398920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8 Imagen" descr="FOMIN_0000s_0002_para-fot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97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1 Título"/>
          <p:cNvSpPr txBox="1">
            <a:spLocks noGrp="1"/>
          </p:cNvSpPr>
          <p:nvPr>
            <p:ph type="title"/>
          </p:nvPr>
        </p:nvSpPr>
        <p:spPr>
          <a:xfrm>
            <a:off x="285722" y="1285856"/>
            <a:ext cx="8229600" cy="5715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1800" b="0" i="0" u="none" strike="noStrike" kern="1200" cap="none" spc="0" baseline="0">
                <a:solidFill>
                  <a:srgbClr val="FFFFFF"/>
                </a:solidFill>
                <a:uFillTx/>
                <a:latin typeface="Myriad Pro" pitchFamily="34"/>
                <a:ea typeface="ＭＳ Ｐゴシック" pitchFamily="1"/>
                <a:cs typeface="ＭＳ Ｐゴシック" pitchFamily="1"/>
              </a:defRPr>
            </a:lvl1pPr>
          </a:lstStyle>
          <a:p>
            <a:pPr lvl="0"/>
            <a:r>
              <a:rPr lang="es-ES"/>
              <a:t>Click to edit Master title style</a:t>
            </a:r>
          </a:p>
        </p:txBody>
      </p:sp>
      <p:sp>
        <p:nvSpPr>
          <p:cNvPr id="6" name="2 Marcador de fecha"/>
          <p:cNvSpPr txBox="1"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CE83A-A650-44EB-8A53-052737FFCD01}" type="datetime1">
              <a:rPr lang="en-US"/>
              <a:pPr>
                <a:defRPr/>
              </a:pPr>
              <a:t>9/6/2011</a:t>
            </a:fld>
            <a:endParaRPr/>
          </a:p>
        </p:txBody>
      </p:sp>
      <p:sp>
        <p:nvSpPr>
          <p:cNvPr id="7" name="3 Marcador de pie de página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4 Marcador de número de diapositiva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C1BC9-7CDA-49FF-B686-8FAB0D145BAD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9 Imagen" descr="FOMIN_0000s_0001_texto-mas-info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9050"/>
            <a:ext cx="9144000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1 Título"/>
          <p:cNvSpPr txBox="1">
            <a:spLocks noGrp="1"/>
          </p:cNvSpPr>
          <p:nvPr>
            <p:ph type="title"/>
          </p:nvPr>
        </p:nvSpPr>
        <p:spPr>
          <a:xfrm>
            <a:off x="428597" y="1214423"/>
            <a:ext cx="3008311" cy="4286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1800" b="0" i="0" u="none" strike="noStrike" kern="1200" cap="none" spc="0" baseline="0">
                <a:solidFill>
                  <a:srgbClr val="FFFFFF"/>
                </a:solidFill>
                <a:uFillTx/>
                <a:latin typeface="Myriad Pro" pitchFamily="34"/>
                <a:ea typeface="ＭＳ Ｐゴシック" pitchFamily="1"/>
                <a:cs typeface="ＭＳ Ｐゴシック" pitchFamily="1"/>
              </a:defRPr>
            </a:lvl1pPr>
          </a:lstStyle>
          <a:p>
            <a:pPr lvl="0"/>
            <a:r>
              <a:rPr lang="es-ES"/>
              <a:t>Click to edit Master title style</a:t>
            </a:r>
          </a:p>
        </p:txBody>
      </p:sp>
      <p:sp>
        <p:nvSpPr>
          <p:cNvPr id="4" name="2 Marcador de contenido"/>
          <p:cNvSpPr txBox="1">
            <a:spLocks noGrp="1"/>
          </p:cNvSpPr>
          <p:nvPr>
            <p:ph idx="1"/>
          </p:nvPr>
        </p:nvSpPr>
        <p:spPr>
          <a:xfrm>
            <a:off x="4143375" y="1357298"/>
            <a:ext cx="4468809" cy="478154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342900" marR="0" lvl="0" indent="-342900" algn="l" defTabSz="914400" rtl="0" fontAlgn="auto" hangingPunct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ct val="100000"/>
              <a:buFont typeface="Arial" pitchFamily="1"/>
              <a:buChar char="•"/>
              <a:tabLst/>
              <a:defRPr lang="es-ES" sz="3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  <a:cs typeface="ＭＳ Ｐゴシック" pitchFamily="1"/>
              </a:defRPr>
            </a:lvl1pPr>
            <a:lvl2pPr marL="742950" marR="0" lvl="1" indent="-285750" algn="l" defTabSz="914400" rtl="0" fontAlgn="auto" hangingPunct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ct val="100000"/>
              <a:buFont typeface="Arial" pitchFamily="1"/>
              <a:buChar char="–"/>
              <a:tabLst/>
              <a:defRPr lang="es-ES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</a:defRPr>
            </a:lvl2pPr>
            <a:lvl3pPr marL="1143000" marR="0" lvl="2" indent="-228600" algn="l" defTabSz="914400" rtl="0" fontAlgn="auto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Arial" pitchFamily="1"/>
              <a:buChar char="•"/>
              <a:tabLst/>
              <a:defRPr lang="es-ES" sz="2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</a:defRPr>
            </a:lvl3pPr>
            <a:lvl4pPr marL="1600200" marR="0" lvl="3" indent="-228600" algn="l" defTabSz="914400" rtl="0" fontAlgn="auto" hangingPunc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1"/>
              <a:buChar char="–"/>
              <a:tabLst/>
              <a:defRPr lang="es-ES" sz="2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</a:defRPr>
            </a:lvl4pPr>
            <a:lvl5pPr marL="2057400" marR="0" lvl="4" indent="-228600" algn="l" defTabSz="914400" rtl="0" fontAlgn="auto" hangingPunc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1"/>
              <a:buChar char="»"/>
              <a:tabLst/>
              <a:defRPr lang="es-ES" sz="2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3 Marcador de texto"/>
          <p:cNvSpPr txBox="1">
            <a:spLocks noGrp="1"/>
          </p:cNvSpPr>
          <p:nvPr>
            <p:ph type="body" sz="half" idx="2"/>
          </p:nvPr>
        </p:nvSpPr>
        <p:spPr>
          <a:xfrm>
            <a:off x="457200" y="2285990"/>
            <a:ext cx="3008311" cy="384016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tabLst/>
              <a:defRPr lang="es-ES" sz="11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  <a:cs typeface="ＭＳ Ｐゴシック" pitchFamily="1"/>
              </a:defRPr>
            </a:lvl1pPr>
            <a:lvl2pPr marL="457200" marR="0" lvl="1" indent="0" algn="l" defTabSz="914400" rtl="0" fontAlgn="auto" hangingPunc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tabLst/>
              <a:defRPr lang="es-E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</a:defRPr>
            </a:lvl2pPr>
            <a:lvl3pPr marL="914400" marR="0" lvl="2" indent="0" algn="l" defTabSz="914400" rtl="0" fontAlgn="auto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  <a:tabLst/>
              <a:defRPr lang="es-ES" sz="1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</a:defRPr>
            </a:lvl3pPr>
            <a:lvl4pPr marL="1371600" marR="0" lvl="3" indent="0" algn="l" defTabSz="914400" rtl="0" fontAlgn="auto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  <a:tabLst/>
              <a:defRPr lang="es-ES" sz="9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</a:defRPr>
            </a:lvl4pPr>
            <a:lvl5pPr marL="1828800" marR="0" lvl="4" indent="0" algn="l" defTabSz="914400" rtl="0" fontAlgn="auto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  <a:tabLst/>
              <a:defRPr lang="es-ES" sz="9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</a:defRPr>
            </a:lvl5pPr>
          </a:lstStyle>
          <a:p>
            <a:pPr lvl="0"/>
            <a:r>
              <a:rPr lang="es-ES"/>
              <a:t>Click to edit Master text styles</a:t>
            </a:r>
          </a:p>
          <a:p>
            <a:pPr lvl="1"/>
            <a:r>
              <a:rPr lang="es-ES"/>
              <a:t>Second level</a:t>
            </a:r>
          </a:p>
          <a:p>
            <a:pPr lvl="2"/>
            <a:r>
              <a:rPr lang="es-ES"/>
              <a:t>Third level</a:t>
            </a:r>
          </a:p>
          <a:p>
            <a:pPr lvl="3"/>
            <a:r>
              <a:rPr lang="es-ES"/>
              <a:t>Fourth level</a:t>
            </a:r>
          </a:p>
          <a:p>
            <a:pPr lvl="4"/>
            <a:r>
              <a:rPr lang="es-ES"/>
              <a:t>Fifth level</a:t>
            </a:r>
          </a:p>
        </p:txBody>
      </p:sp>
      <p:sp>
        <p:nvSpPr>
          <p:cNvPr id="7" name="4 Marcador de fecha"/>
          <p:cNvSpPr txBox="1"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622D9-4668-48FD-84DD-8A2DF864774C}" type="datetime1">
              <a:rPr lang="en-US"/>
              <a:pPr>
                <a:defRPr/>
              </a:pPr>
              <a:t>9/6/2011</a:t>
            </a:fld>
            <a:endParaRPr/>
          </a:p>
        </p:txBody>
      </p:sp>
      <p:sp>
        <p:nvSpPr>
          <p:cNvPr id="8" name="5 Marcador de pie de página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6 Marcador de número de diapositiva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ABB62-5D64-4655-A440-E6488200134E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7 Imagen" descr="FOMIN_0000s_0000_solo-texto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350"/>
            <a:ext cx="9144000" cy="514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Marcador de texto"/>
          <p:cNvSpPr txBox="1">
            <a:spLocks noGrp="1"/>
          </p:cNvSpPr>
          <p:nvPr>
            <p:ph type="body" sz="quarter" idx="4294967295"/>
          </p:nvPr>
        </p:nvSpPr>
        <p:spPr>
          <a:xfrm>
            <a:off x="722311" y="2906713"/>
            <a:ext cx="7772400" cy="150018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  <a:tabLst/>
              <a:defRPr lang="es-ES" sz="20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  <a:ea typeface="ＭＳ Ｐゴシック" pitchFamily="1"/>
                <a:cs typeface="ＭＳ Ｐゴシック" pitchFamily="1"/>
              </a:defRPr>
            </a:lvl1pPr>
          </a:lstStyle>
          <a:p>
            <a:pPr lvl="0"/>
            <a:r>
              <a:rPr lang="es-ES"/>
              <a:t>Click to edit Master text styles</a:t>
            </a:r>
          </a:p>
        </p:txBody>
      </p:sp>
      <p:sp>
        <p:nvSpPr>
          <p:cNvPr id="4" name="1 Título"/>
          <p:cNvSpPr txBox="1">
            <a:spLocks noGrp="1"/>
          </p:cNvSpPr>
          <p:nvPr>
            <p:ph type="title"/>
          </p:nvPr>
        </p:nvSpPr>
        <p:spPr>
          <a:xfrm>
            <a:off x="285722" y="1285856"/>
            <a:ext cx="8229600" cy="5715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1800" b="0" i="0" u="none" strike="noStrike" kern="1200" cap="none" spc="0" baseline="0">
                <a:solidFill>
                  <a:srgbClr val="FFFFFF"/>
                </a:solidFill>
                <a:uFillTx/>
                <a:latin typeface="Myriad Pro" pitchFamily="34"/>
                <a:ea typeface="ＭＳ Ｐゴシック" pitchFamily="1"/>
                <a:cs typeface="ＭＳ Ｐゴシック" pitchFamily="1"/>
              </a:defRPr>
            </a:lvl1pPr>
          </a:lstStyle>
          <a:p>
            <a:pPr lvl="0"/>
            <a:r>
              <a:rPr lang="es-ES"/>
              <a:t>Click to edit Master title style</a:t>
            </a:r>
          </a:p>
        </p:txBody>
      </p:sp>
      <p:sp>
        <p:nvSpPr>
          <p:cNvPr id="6" name="3 Marcador de fecha"/>
          <p:cNvSpPr txBox="1"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360E0-1579-4AD6-B406-FB5A372705B4}" type="datetime1">
              <a:rPr lang="en-US"/>
              <a:pPr>
                <a:defRPr/>
              </a:pPr>
              <a:t>9/6/2011</a:t>
            </a:fld>
            <a:endParaRPr/>
          </a:p>
        </p:txBody>
      </p:sp>
      <p:sp>
        <p:nvSpPr>
          <p:cNvPr id="7" name="4 Marcador de pie de página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5 Marcador de número de diapositiva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80374-5319-4B4B-91E7-57119A607A50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0 Imagen" descr="90788878.jpg"/>
          <p:cNvPicPr>
            <a:picLocks noChangeAspect="1"/>
          </p:cNvPicPr>
          <p:nvPr/>
        </p:nvPicPr>
        <p:blipFill>
          <a:blip r:embed="rId2" cstate="print"/>
          <a:srcRect t="10503" b="28815"/>
          <a:stretch>
            <a:fillRect/>
          </a:stretch>
        </p:blipFill>
        <p:spPr bwMode="auto">
          <a:xfrm>
            <a:off x="-22225" y="0"/>
            <a:ext cx="9166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57650"/>
            <a:ext cx="8397875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Marcador de fecha"/>
          <p:cNvSpPr txBox="1"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2E0A0-AF46-465B-B73D-1CD78077E2EF}" type="datetime1">
              <a:rPr lang="en-US"/>
              <a:pPr>
                <a:defRPr/>
              </a:pPr>
              <a:t>9/6/2011</a:t>
            </a:fld>
            <a:endParaRPr/>
          </a:p>
        </p:txBody>
      </p:sp>
      <p:sp>
        <p:nvSpPr>
          <p:cNvPr id="5" name="4 Marcador de pie de página"/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5 Marcador de número de diapositiva"/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F2564-93CF-4EB7-837B-CB15114F0185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A68996-B670-49F3-A82C-D5DF0B33CBE1}" type="datetime1">
              <a:rPr lang="en-US"/>
              <a:pPr>
                <a:defRPr/>
              </a:pPr>
              <a:t>9/6/2011</a:t>
            </a:fld>
            <a:endParaRPr/>
          </a:p>
        </p:txBody>
      </p:sp>
      <p:sp>
        <p:nvSpPr>
          <p:cNvPr id="3" name="4 Marcador de pie de página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5 Marcador de número de diapositiva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718D9-E26A-4189-89D8-BD8DA2AB93D7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/>
          <a:lstStyle>
            <a:lvl1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4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  <a:cs typeface="ＭＳ Ｐゴシック" pitchFamily="1"/>
              </a:defRPr>
            </a:lvl1pPr>
          </a:lstStyle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 txBox="1">
            <a:spLocks noGrp="1"/>
          </p:cNvSpPr>
          <p:nvPr>
            <p:ph sz="half" idx="1"/>
          </p:nvPr>
        </p:nvSpPr>
        <p:spPr>
          <a:xfrm>
            <a:off x="457200" y="1600200"/>
            <a:ext cx="4038603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342900" marR="0" lvl="0" indent="-342900" algn="l" defTabSz="914400" rtl="0" fontAlgn="auto" hangingPunct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ct val="100000"/>
              <a:buFont typeface="Arial" pitchFamily="1"/>
              <a:buChar char="•"/>
              <a:tabLst/>
              <a:defRPr lang="es-ES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  <a:cs typeface="ＭＳ Ｐゴシック" pitchFamily="1"/>
              </a:defRPr>
            </a:lvl1pPr>
            <a:lvl2pPr marL="742950" marR="0" lvl="1" indent="-285750" algn="l" defTabSz="914400" rtl="0" fontAlgn="auto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Arial" pitchFamily="1"/>
              <a:buChar char="–"/>
              <a:tabLst/>
              <a:defRPr lang="es-ES" sz="2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</a:defRPr>
            </a:lvl2pPr>
            <a:lvl3pPr marL="1143000" marR="0" lvl="2" indent="-228600" algn="l" defTabSz="914400" rtl="0" fontAlgn="auto" hangingPunc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1"/>
              <a:buChar char="•"/>
              <a:tabLst/>
              <a:defRPr lang="es-ES" sz="2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</a:defRPr>
            </a:lvl3pPr>
            <a:lvl4pPr marL="1600200" marR="0" lvl="3" indent="-228600" algn="l" defTabSz="914400" rtl="0" fontAlgn="auto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ct val="100000"/>
              <a:buFont typeface="Arial" pitchFamily="1"/>
              <a:buChar char="–"/>
              <a:tabLst/>
              <a:defRPr lang="es-E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</a:defRPr>
            </a:lvl4pPr>
            <a:lvl5pPr marL="2057400" marR="0" lvl="4" indent="-228600" algn="l" defTabSz="914400" rtl="0" fontAlgn="auto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ct val="100000"/>
              <a:buFont typeface="Arial" pitchFamily="1"/>
              <a:buChar char="»"/>
              <a:tabLst/>
              <a:defRPr lang="es-E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 txBox="1">
            <a:spLocks noGrp="1"/>
          </p:cNvSpPr>
          <p:nvPr>
            <p:ph sz="half" idx="2"/>
          </p:nvPr>
        </p:nvSpPr>
        <p:spPr>
          <a:xfrm>
            <a:off x="4648196" y="1600200"/>
            <a:ext cx="4038603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342900" marR="0" lvl="0" indent="-342900" algn="l" defTabSz="914400" rtl="0" fontAlgn="auto" hangingPunct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ct val="100000"/>
              <a:buFont typeface="Arial" pitchFamily="1"/>
              <a:buChar char="•"/>
              <a:tabLst/>
              <a:defRPr lang="es-ES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  <a:cs typeface="ＭＳ Ｐゴシック" pitchFamily="1"/>
              </a:defRPr>
            </a:lvl1pPr>
            <a:lvl2pPr marL="742950" marR="0" lvl="1" indent="-285750" algn="l" defTabSz="914400" rtl="0" fontAlgn="auto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Arial" pitchFamily="1"/>
              <a:buChar char="–"/>
              <a:tabLst/>
              <a:defRPr lang="es-ES" sz="2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</a:defRPr>
            </a:lvl2pPr>
            <a:lvl3pPr marL="1143000" marR="0" lvl="2" indent="-228600" algn="l" defTabSz="914400" rtl="0" fontAlgn="auto" hangingPunc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1"/>
              <a:buChar char="•"/>
              <a:tabLst/>
              <a:defRPr lang="es-ES" sz="2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</a:defRPr>
            </a:lvl3pPr>
            <a:lvl4pPr marL="1600200" marR="0" lvl="3" indent="-228600" algn="l" defTabSz="914400" rtl="0" fontAlgn="auto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ct val="100000"/>
              <a:buFont typeface="Arial" pitchFamily="1"/>
              <a:buChar char="–"/>
              <a:tabLst/>
              <a:defRPr lang="es-E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</a:defRPr>
            </a:lvl4pPr>
            <a:lvl5pPr marL="2057400" marR="0" lvl="4" indent="-228600" algn="l" defTabSz="914400" rtl="0" fontAlgn="auto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ct val="100000"/>
              <a:buFont typeface="Arial" pitchFamily="1"/>
              <a:buChar char="»"/>
              <a:tabLst/>
              <a:defRPr lang="es-E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3 Marcador de fecha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45E8F-F024-4C55-A8DB-7663B7CE27E4}" type="datetime1">
              <a:rPr lang="en-US"/>
              <a:pPr>
                <a:defRPr/>
              </a:pPr>
              <a:t>9/6/2011</a:t>
            </a:fld>
            <a:endParaRPr/>
          </a:p>
        </p:txBody>
      </p:sp>
      <p:sp>
        <p:nvSpPr>
          <p:cNvPr id="6" name="4 Marcador de pie de página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5 Marcador de número de diapositiva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E0120-86A5-4D74-8CF9-C7A1CB542BE4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/>
          <a:lstStyle>
            <a:lvl1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4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  <a:cs typeface="ＭＳ Ｐゴシック" pitchFamily="1"/>
              </a:defRPr>
            </a:lvl1pPr>
          </a:lstStyle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4" cy="6397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tabLst/>
              <a:defRPr lang="es-ES" sz="2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  <a:cs typeface="ＭＳ Ｐゴシック" pitchFamily="1"/>
              </a:defRPr>
            </a:lvl1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 txBox="1">
            <a:spLocks noGrp="1"/>
          </p:cNvSpPr>
          <p:nvPr>
            <p:ph sz="half" idx="2"/>
          </p:nvPr>
        </p:nvSpPr>
        <p:spPr>
          <a:xfrm>
            <a:off x="457200" y="2174872"/>
            <a:ext cx="4040184" cy="395128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342900" marR="0" lvl="0" indent="-342900" algn="l" defTabSz="914400" rtl="0" fontAlgn="auto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Arial" pitchFamily="1"/>
              <a:buChar char="•"/>
              <a:tabLst/>
              <a:defRPr lang="es-ES" sz="2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  <a:cs typeface="ＭＳ Ｐゴシック" pitchFamily="1"/>
              </a:defRPr>
            </a:lvl1pPr>
            <a:lvl2pPr marL="742950" marR="0" lvl="1" indent="-285750" algn="l" defTabSz="914400" rtl="0" fontAlgn="auto" hangingPunc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1"/>
              <a:buChar char="–"/>
              <a:tabLst/>
              <a:defRPr lang="es-ES" sz="2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</a:defRPr>
            </a:lvl2pPr>
            <a:lvl3pPr marL="1143000" marR="0" lvl="2" indent="-228600" algn="l" defTabSz="914400" rtl="0" fontAlgn="auto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ct val="100000"/>
              <a:buFont typeface="Arial" pitchFamily="1"/>
              <a:buChar char="•"/>
              <a:tabLst/>
              <a:defRPr lang="es-E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</a:defRPr>
            </a:lvl3pPr>
            <a:lvl4pPr marL="1600200" marR="0" lvl="3" indent="-228600" algn="l" defTabSz="914400" rtl="0" fontAlgn="auto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ct val="100000"/>
              <a:buFont typeface="Arial" pitchFamily="1"/>
              <a:buChar char="–"/>
              <a:tabLst/>
              <a:defRPr lang="es-ES" sz="16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</a:defRPr>
            </a:lvl4pPr>
            <a:lvl5pPr marL="2057400" marR="0" lvl="4" indent="-228600" algn="l" defTabSz="914400" rtl="0" fontAlgn="auto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ct val="100000"/>
              <a:buFont typeface="Arial" pitchFamily="1"/>
              <a:buChar char="»"/>
              <a:tabLst/>
              <a:defRPr lang="es-ES" sz="16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 txBox="1">
            <a:spLocks noGrp="1"/>
          </p:cNvSpPr>
          <p:nvPr>
            <p:ph type="body" sz="quarter" idx="3"/>
          </p:nvPr>
        </p:nvSpPr>
        <p:spPr>
          <a:xfrm>
            <a:off x="4645023" y="1535113"/>
            <a:ext cx="4041776" cy="6397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tabLst/>
              <a:defRPr lang="es-ES" sz="2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  <a:cs typeface="ＭＳ Ｐゴシック" pitchFamily="1"/>
              </a:defRPr>
            </a:lvl1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 txBox="1">
            <a:spLocks noGrp="1"/>
          </p:cNvSpPr>
          <p:nvPr>
            <p:ph sz="quarter" idx="4"/>
          </p:nvPr>
        </p:nvSpPr>
        <p:spPr>
          <a:xfrm>
            <a:off x="4645023" y="2174872"/>
            <a:ext cx="4041776" cy="395128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342900" marR="0" lvl="0" indent="-342900" algn="l" defTabSz="914400" rtl="0" fontAlgn="auto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Arial" pitchFamily="1"/>
              <a:buChar char="•"/>
              <a:tabLst/>
              <a:defRPr lang="es-ES" sz="2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  <a:cs typeface="ＭＳ Ｐゴシック" pitchFamily="1"/>
              </a:defRPr>
            </a:lvl1pPr>
            <a:lvl2pPr marL="742950" marR="0" lvl="1" indent="-285750" algn="l" defTabSz="914400" rtl="0" fontAlgn="auto" hangingPunc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1"/>
              <a:buChar char="–"/>
              <a:tabLst/>
              <a:defRPr lang="es-ES" sz="2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</a:defRPr>
            </a:lvl2pPr>
            <a:lvl3pPr marL="1143000" marR="0" lvl="2" indent="-228600" algn="l" defTabSz="914400" rtl="0" fontAlgn="auto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ct val="100000"/>
              <a:buFont typeface="Arial" pitchFamily="1"/>
              <a:buChar char="•"/>
              <a:tabLst/>
              <a:defRPr lang="es-E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</a:defRPr>
            </a:lvl3pPr>
            <a:lvl4pPr marL="1600200" marR="0" lvl="3" indent="-228600" algn="l" defTabSz="914400" rtl="0" fontAlgn="auto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ct val="100000"/>
              <a:buFont typeface="Arial" pitchFamily="1"/>
              <a:buChar char="–"/>
              <a:tabLst/>
              <a:defRPr lang="es-ES" sz="16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</a:defRPr>
            </a:lvl4pPr>
            <a:lvl5pPr marL="2057400" marR="0" lvl="4" indent="-228600" algn="l" defTabSz="914400" rtl="0" fontAlgn="auto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ct val="100000"/>
              <a:buFont typeface="Arial" pitchFamily="1"/>
              <a:buChar char="»"/>
              <a:tabLst/>
              <a:defRPr lang="es-ES" sz="16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  <a:ea typeface="ＭＳ Ｐゴシック" pitchFamily="1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3 Marcador de fecha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91BD5-8572-4A25-ADAD-B83F401882EC}" type="datetime1">
              <a:rPr lang="en-US"/>
              <a:pPr>
                <a:defRPr/>
              </a:pPr>
              <a:t>9/6/2011</a:t>
            </a:fld>
            <a:endParaRPr/>
          </a:p>
        </p:txBody>
      </p:sp>
      <p:sp>
        <p:nvSpPr>
          <p:cNvPr id="8" name="4 Marcador de pie de página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5 Marcador de número de diapositiva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5600FA-73FA-45EE-9321-F84E342B154D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1BDE14-DAC1-4404-ADE4-384258D29BB0}" type="datetime1">
              <a:rPr lang="en-US"/>
              <a:pPr>
                <a:defRPr/>
              </a:pPr>
              <a:t>9/6/2011</a:t>
            </a:fld>
            <a:endParaRPr/>
          </a:p>
        </p:txBody>
      </p:sp>
      <p:sp>
        <p:nvSpPr>
          <p:cNvPr id="3" name="4 Marcador de pie de página"/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5 Marcador de número de diapositiva"/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A322F3-415C-45AA-B203-6DF478881D62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 txBox="1"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F956E637-1610-477E-9F58-8781437BD13E}" type="datetime1">
              <a:rPr lang="en-US"/>
              <a:pPr>
                <a:defRPr/>
              </a:pPr>
              <a:t>9/6/2011</a:t>
            </a:fld>
            <a:endParaRPr/>
          </a:p>
        </p:txBody>
      </p:sp>
      <p:sp>
        <p:nvSpPr>
          <p:cNvPr id="3" name="4 Marcador de pie de página"/>
          <p:cNvSpPr txBox="1"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4" name="5 Marcador de número de diapositiva"/>
          <p:cNvSpPr txBox="1"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E3EF4CEA-7115-4F60-8801-374D4FE429DF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23" charset="0"/>
          <a:ea typeface="ＭＳ Ｐゴシック" pitchFamily="-123" charset="-128"/>
          <a:cs typeface="ＭＳ Ｐゴシック" pitchFamily="-123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23" charset="0"/>
          <a:ea typeface="ＭＳ Ｐゴシック" pitchFamily="-123" charset="-128"/>
          <a:cs typeface="ＭＳ Ｐゴシック" pitchFamily="-123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23" charset="0"/>
          <a:ea typeface="ＭＳ Ｐゴシック" pitchFamily="-123" charset="-128"/>
          <a:cs typeface="ＭＳ Ｐゴシック" pitchFamily="-123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23" charset="0"/>
          <a:ea typeface="ＭＳ Ｐゴシック" pitchFamily="-123" charset="-128"/>
          <a:cs typeface="ＭＳ Ｐゴシック" pitchFamily="-123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23" charset="0"/>
          <a:ea typeface="ＭＳ Ｐゴシック" pitchFamily="-123" charset="-128"/>
          <a:cs typeface="ＭＳ Ｐゴシック" pitchFamily="-123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23" charset="0"/>
          <a:ea typeface="ＭＳ Ｐゴシック" pitchFamily="-123" charset="-128"/>
          <a:cs typeface="ＭＳ Ｐゴシック" pitchFamily="-123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23" charset="0"/>
          <a:ea typeface="ＭＳ Ｐゴシック" pitchFamily="-123" charset="-128"/>
          <a:cs typeface="ＭＳ Ｐゴシック" pitchFamily="-123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23" charset="0"/>
          <a:ea typeface="ＭＳ Ｐゴシック" pitchFamily="-123" charset="-128"/>
          <a:cs typeface="ＭＳ Ｐゴシック" pitchFamily="-123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23" charset="0"/>
          <a:ea typeface="ＭＳ Ｐゴシック" pitchFamily="-123" charset="-128"/>
          <a:cs typeface="ＭＳ Ｐゴシック" pitchFamily="-123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pitchFamily="-123" charset="0"/>
          <a:ea typeface="ＭＳ Ｐゴシック" pitchFamily="-123" charset="-128"/>
          <a:cs typeface="ＭＳ Ｐゴシック" pitchFamily="-123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pitchFamily="-123" charset="0"/>
          <a:ea typeface="ＭＳ Ｐゴシック" pitchFamily="-123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-123" charset="0"/>
          <a:ea typeface="ＭＳ Ｐゴシック" pitchFamily="-123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-123" charset="0"/>
          <a:ea typeface="ＭＳ Ｐゴシック" pitchFamily="-123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-123" charset="0"/>
          <a:ea typeface="ＭＳ Ｐゴシック" pitchFamily="-123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-123" charset="0"/>
          <a:ea typeface="ＭＳ Ｐゴシック" pitchFamily="-123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-123" charset="0"/>
          <a:ea typeface="ＭＳ Ｐゴシック" pitchFamily="-123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-123" charset="0"/>
          <a:ea typeface="ＭＳ Ｐゴシック" pitchFamily="-123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-123" charset="0"/>
          <a:ea typeface="ＭＳ Ｐゴシック" pitchFamily="-123" charset="-128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dhandsolutions.com/swf/pedro_miguel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7 Subtítulo"/>
          <p:cNvSpPr txBox="1">
            <a:spLocks noGrp="1"/>
          </p:cNvSpPr>
          <p:nvPr>
            <p:ph type="subTitle" sz="quarter" idx="4294967295"/>
          </p:nvPr>
        </p:nvSpPr>
        <p:spPr>
          <a:xfrm>
            <a:off x="228600" y="4343400"/>
            <a:ext cx="6575425" cy="498475"/>
          </a:xfrm>
          <a:prstGeom prst="rect">
            <a:avLst/>
          </a:prstGeom>
        </p:spPr>
        <p:txBody>
          <a:bodyPr/>
          <a:lstStyle/>
          <a:p>
            <a:pPr marL="0" indent="0" eaLnBrk="1" fontAlgn="auto" hangingPunct="1">
              <a:spcBef>
                <a:spcPts val="600"/>
              </a:spcBef>
              <a:spcAft>
                <a:spcPts val="0"/>
              </a:spcAft>
              <a:buFontTx/>
              <a:buNone/>
              <a:defRPr/>
            </a:pPr>
            <a:r>
              <a:rPr lang="en-US" sz="2200" kern="1200">
                <a:solidFill>
                  <a:srgbClr val="FFFFFF"/>
                </a:solidFill>
                <a:latin typeface="Myriad Pro"/>
                <a:ea typeface="ＭＳ Ｐゴシック" pitchFamily="1"/>
              </a:rPr>
              <a:t>Microfranchising. Fostering  the economic empowerment of the BOP </a:t>
            </a:r>
            <a:endParaRPr lang="en-US" sz="2400" i="1" kern="1200">
              <a:solidFill>
                <a:srgbClr val="FFFFFF"/>
              </a:solidFill>
              <a:latin typeface="Myriad Pro"/>
              <a:ea typeface="ＭＳ Ｐゴシック" pitchFamily="1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2"/>
          <p:cNvSpPr>
            <a:spLocks noGrp="1"/>
          </p:cNvSpPr>
          <p:nvPr>
            <p:ph type="title"/>
          </p:nvPr>
        </p:nvSpPr>
        <p:spPr bwMode="auto">
          <a:xfrm>
            <a:off x="285750" y="1285875"/>
            <a:ext cx="8229600" cy="571500"/>
          </a:xfrm>
          <a:ln>
            <a:miter lim="800000"/>
            <a:headEnd/>
            <a:tailEnd/>
          </a:ln>
        </p:spPr>
        <p:txBody>
          <a:bodyPr numCol="1">
            <a:prstTxWarp prst="textNoShape">
              <a:avLst/>
            </a:prstTxWarp>
          </a:bodyPr>
          <a:lstStyle/>
          <a:p>
            <a:pPr eaLnBrk="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latin typeface="Myriad Pro" charset="0"/>
                <a:ea typeface="ＭＳ Ｐゴシック" pitchFamily="-123" charset="-128"/>
                <a:cs typeface="ＭＳ Ｐゴシック" pitchFamily="-123" charset="-128"/>
              </a:rPr>
              <a:t> </a:t>
            </a:r>
            <a:r>
              <a:rPr lang="en-US" dirty="0" smtClean="0">
                <a:latin typeface="Myriad Pro" charset="0"/>
                <a:ea typeface="ＭＳ Ｐゴシック" pitchFamily="-123" charset="-128"/>
                <a:cs typeface="ＭＳ Ｐゴシック" pitchFamily="-123" charset="-128"/>
              </a:rPr>
              <a:t>3. </a:t>
            </a:r>
            <a:r>
              <a:rPr lang="en-US" dirty="0" smtClean="0">
                <a:latin typeface="Myriad Pro" charset="0"/>
                <a:ea typeface="ＭＳ Ｐゴシック" pitchFamily="-123" charset="-128"/>
                <a:cs typeface="ＭＳ Ｐゴシック" pitchFamily="-123" charset="-128"/>
              </a:rPr>
              <a:t>What works? Successful cases from Asia and Africa</a:t>
            </a:r>
          </a:p>
        </p:txBody>
      </p:sp>
      <p:sp>
        <p:nvSpPr>
          <p:cNvPr id="37890" name="Text Placeholder 1"/>
          <p:cNvSpPr txBox="1">
            <a:spLocks/>
          </p:cNvSpPr>
          <p:nvPr/>
        </p:nvSpPr>
        <p:spPr bwMode="auto">
          <a:xfrm>
            <a:off x="4716463" y="2060575"/>
            <a:ext cx="3849687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Font typeface="Arial" charset="0"/>
              <a:buNone/>
            </a:pPr>
            <a:endParaRPr lang="en-US" sz="1600">
              <a:latin typeface="Calibri" pitchFamily="34" charset="0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</a:pPr>
            <a:r>
              <a:rPr lang="en-US" sz="1600">
                <a:latin typeface="Calibri" pitchFamily="34" charset="0"/>
              </a:rPr>
              <a:t>	</a:t>
            </a:r>
          </a:p>
          <a:p>
            <a:pPr eaLnBrk="0" hangingPunct="0">
              <a:spcBef>
                <a:spcPct val="20000"/>
              </a:spcBef>
              <a:buFont typeface="Arial" charset="0"/>
              <a:buNone/>
            </a:pPr>
            <a:endParaRPr lang="en-US" sz="2000"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5650" y="2060575"/>
            <a:ext cx="3600450" cy="4284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28600" indent="-1651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b="1" dirty="0">
                <a:latin typeface="+mn-lt"/>
                <a:ea typeface="ＭＳ Ｐゴシック" pitchFamily="-123" charset="-128"/>
                <a:cs typeface="ＭＳ Ｐゴシック" pitchFamily="-123" charset="-128"/>
              </a:rPr>
              <a:t>Barefoot Power–  Uganda</a:t>
            </a:r>
          </a:p>
          <a:p>
            <a:pPr marL="228600" indent="-165100" fontAlgn="auto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endParaRPr lang="en-US" sz="1600" dirty="0">
              <a:latin typeface="+mn-lt"/>
              <a:ea typeface="ＭＳ Ｐゴシック" pitchFamily="-123" charset="-128"/>
              <a:cs typeface="ＭＳ Ｐゴシック" pitchFamily="-123" charset="-128"/>
            </a:endParaRPr>
          </a:p>
          <a:p>
            <a:pPr marL="228600" indent="-165100" fontAlgn="auto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  <a:ea typeface="ＭＳ Ｐゴシック" pitchFamily="-123" charset="-128"/>
                <a:cs typeface="ＭＳ Ｐゴシック" pitchFamily="-123" charset="-128"/>
              </a:rPr>
              <a:t>2008 pilot: Firefly </a:t>
            </a:r>
            <a:r>
              <a:rPr lang="en-US" sz="1600" dirty="0" err="1">
                <a:latin typeface="+mn-lt"/>
                <a:ea typeface="ＭＳ Ｐゴシック" pitchFamily="-123" charset="-128"/>
                <a:cs typeface="ＭＳ Ｐゴシック" pitchFamily="-123" charset="-128"/>
              </a:rPr>
              <a:t>microfranchises</a:t>
            </a:r>
            <a:r>
              <a:rPr lang="en-US" sz="1600" dirty="0">
                <a:latin typeface="+mn-lt"/>
                <a:ea typeface="ＭＳ Ｐゴシック" pitchFamily="-123" charset="-128"/>
                <a:cs typeface="ＭＳ Ｐゴシック" pitchFamily="-123" charset="-128"/>
              </a:rPr>
              <a:t> –solar lamps to replace kerosene lamps</a:t>
            </a:r>
          </a:p>
          <a:p>
            <a:pPr marL="228600" indent="-165100" fontAlgn="auto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  <a:ea typeface="ＭＳ Ｐゴシック" pitchFamily="-123" charset="-128"/>
                <a:cs typeface="ＭＳ Ｐゴシック" pitchFamily="-123" charset="-128"/>
              </a:rPr>
              <a:t>11 </a:t>
            </a:r>
            <a:r>
              <a:rPr lang="en-US" sz="1600" dirty="0" err="1">
                <a:latin typeface="+mn-lt"/>
                <a:ea typeface="ＭＳ Ｐゴシック" pitchFamily="-123" charset="-128"/>
                <a:cs typeface="ＭＳ Ｐゴシック" pitchFamily="-123" charset="-128"/>
              </a:rPr>
              <a:t>microfranchisees</a:t>
            </a:r>
            <a:r>
              <a:rPr lang="en-US" sz="1600" dirty="0">
                <a:latin typeface="+mn-lt"/>
                <a:ea typeface="ＭＳ Ｐゴシック" pitchFamily="-123" charset="-128"/>
                <a:cs typeface="ＭＳ Ｐゴシック" pitchFamily="-123" charset="-128"/>
              </a:rPr>
              <a:t>, sold 1,200 lamps in 10 weeks generating US$20,000 sales, improving the lighting conditions of  6,000 people, and provided US$10,000 in supplier credit</a:t>
            </a:r>
          </a:p>
          <a:p>
            <a:pPr marL="228600" indent="-165100" fontAlgn="auto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s-ES_tradnl" sz="1600" dirty="0" err="1">
                <a:latin typeface="+mn-lt"/>
                <a:ea typeface="ＭＳ Ｐゴシック" pitchFamily="-123" charset="-128"/>
                <a:cs typeface="ＭＳ Ｐゴシック" pitchFamily="-123" charset="-128"/>
              </a:rPr>
              <a:t>Expand</a:t>
            </a:r>
            <a:r>
              <a:rPr lang="es-ES_tradnl" sz="1600" dirty="0">
                <a:latin typeface="+mn-lt"/>
                <a:ea typeface="ＭＳ Ｐゴシック" pitchFamily="-123" charset="-128"/>
                <a:cs typeface="ＭＳ Ｐゴシック" pitchFamily="-123" charset="-128"/>
              </a:rPr>
              <a:t> </a:t>
            </a:r>
            <a:r>
              <a:rPr lang="es-ES_tradnl" sz="1600" dirty="0" err="1">
                <a:latin typeface="+mn-lt"/>
                <a:ea typeface="ＭＳ Ｐゴシック" pitchFamily="-123" charset="-128"/>
                <a:cs typeface="ＭＳ Ｐゴシック" pitchFamily="-123" charset="-128"/>
              </a:rPr>
              <a:t>pilot</a:t>
            </a:r>
            <a:r>
              <a:rPr lang="es-ES_tradnl" sz="1600" dirty="0">
                <a:latin typeface="+mn-lt"/>
                <a:ea typeface="ＭＳ Ｐゴシック" pitchFamily="-123" charset="-128"/>
                <a:cs typeface="ＭＳ Ｐゴシック" pitchFamily="-123" charset="-128"/>
              </a:rPr>
              <a:t>: 150 </a:t>
            </a:r>
            <a:r>
              <a:rPr lang="es-ES_tradnl" sz="1600" dirty="0" err="1">
                <a:latin typeface="+mn-lt"/>
                <a:ea typeface="ＭＳ Ｐゴシック" pitchFamily="-123" charset="-128"/>
                <a:cs typeface="ＭＳ Ｐゴシック" pitchFamily="-123" charset="-128"/>
              </a:rPr>
              <a:t>Firefly</a:t>
            </a:r>
            <a:r>
              <a:rPr lang="es-ES_tradnl" sz="1600" dirty="0">
                <a:latin typeface="+mn-lt"/>
                <a:ea typeface="ＭＳ Ｐゴシック" pitchFamily="-123" charset="-128"/>
                <a:cs typeface="ＭＳ Ｐゴシック" pitchFamily="-123" charset="-128"/>
              </a:rPr>
              <a:t> </a:t>
            </a:r>
            <a:r>
              <a:rPr lang="es-ES_tradnl" sz="1600" dirty="0" err="1">
                <a:latin typeface="+mn-lt"/>
                <a:ea typeface="ＭＳ Ｐゴシック" pitchFamily="-123" charset="-128"/>
                <a:cs typeface="ＭＳ Ｐゴシック" pitchFamily="-123" charset="-128"/>
              </a:rPr>
              <a:t>microfranchisee</a:t>
            </a:r>
            <a:r>
              <a:rPr lang="es-ES_tradnl" sz="1600" dirty="0">
                <a:latin typeface="+mn-lt"/>
                <a:ea typeface="ＭＳ Ｐゴシック" pitchFamily="-123" charset="-128"/>
                <a:cs typeface="ＭＳ Ｐゴシック" pitchFamily="-123" charset="-128"/>
              </a:rPr>
              <a:t>, 100,000 </a:t>
            </a:r>
            <a:r>
              <a:rPr lang="es-ES_tradnl" sz="1600" dirty="0" err="1">
                <a:latin typeface="+mn-lt"/>
                <a:ea typeface="ＭＳ Ｐゴシック" pitchFamily="-123" charset="-128"/>
                <a:cs typeface="ＭＳ Ｐゴシック" pitchFamily="-123" charset="-128"/>
              </a:rPr>
              <a:t>households</a:t>
            </a:r>
            <a:r>
              <a:rPr lang="es-ES_tradnl" sz="1600" dirty="0">
                <a:latin typeface="+mn-lt"/>
                <a:ea typeface="ＭＳ Ｐゴシック" pitchFamily="-123" charset="-128"/>
                <a:cs typeface="ＭＳ Ｐゴシック" pitchFamily="-123" charset="-128"/>
              </a:rPr>
              <a:t> </a:t>
            </a:r>
            <a:r>
              <a:rPr lang="es-ES_tradnl" sz="1600" dirty="0" err="1">
                <a:latin typeface="+mn-lt"/>
                <a:ea typeface="ＭＳ Ｐゴシック" pitchFamily="-123" charset="-128"/>
                <a:cs typeface="ＭＳ Ｐゴシック" pitchFamily="-123" charset="-128"/>
              </a:rPr>
              <a:t>by</a:t>
            </a:r>
            <a:r>
              <a:rPr lang="es-ES_tradnl" sz="1600" dirty="0">
                <a:latin typeface="+mn-lt"/>
                <a:ea typeface="ＭＳ Ｐゴシック" pitchFamily="-123" charset="-128"/>
                <a:cs typeface="ＭＳ Ｐゴシック" pitchFamily="-123" charset="-128"/>
              </a:rPr>
              <a:t> </a:t>
            </a:r>
            <a:r>
              <a:rPr lang="es-ES_tradnl" sz="1600" dirty="0" err="1">
                <a:latin typeface="+mn-lt"/>
                <a:ea typeface="ＭＳ Ｐゴシック" pitchFamily="-123" charset="-128"/>
                <a:cs typeface="ＭＳ Ｐゴシック" pitchFamily="-123" charset="-128"/>
              </a:rPr>
              <a:t>end</a:t>
            </a:r>
            <a:r>
              <a:rPr lang="es-ES_tradnl" sz="1600" dirty="0">
                <a:latin typeface="+mn-lt"/>
                <a:ea typeface="ＭＳ Ｐゴシック" pitchFamily="-123" charset="-128"/>
                <a:cs typeface="ＭＳ Ｐゴシック" pitchFamily="-123" charset="-128"/>
              </a:rPr>
              <a:t> of 2010</a:t>
            </a:r>
            <a:endParaRPr lang="en-US" sz="1600" dirty="0">
              <a:latin typeface="+mn-lt"/>
              <a:ea typeface="ＭＳ Ｐゴシック" pitchFamily="-123" charset="-128"/>
              <a:cs typeface="ＭＳ Ｐゴシック" pitchFamily="-123" charset="-128"/>
            </a:endParaRPr>
          </a:p>
          <a:p>
            <a:pPr marL="228600" indent="-165100" fontAlgn="auto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endParaRPr lang="en-US" sz="1600" dirty="0">
              <a:latin typeface="+mn-lt"/>
              <a:ea typeface="ＭＳ Ｐゴシック" pitchFamily="-123" charset="-128"/>
              <a:cs typeface="ＭＳ Ｐゴシック" pitchFamily="-123" charset="-128"/>
            </a:endParaRPr>
          </a:p>
          <a:p>
            <a:pPr marL="228600" indent="-165100" fontAlgn="auto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endParaRPr lang="en-US" sz="1600" dirty="0">
              <a:latin typeface="+mn-lt"/>
              <a:ea typeface="ＭＳ Ｐゴシック" pitchFamily="-123" charset="-128"/>
              <a:cs typeface="ＭＳ Ｐゴシック" pitchFamily="-123" charset="-128"/>
            </a:endParaRPr>
          </a:p>
          <a:p>
            <a:pPr marL="228600" indent="-1651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1800" dirty="0">
              <a:latin typeface="+mn-lt"/>
              <a:ea typeface="ＭＳ Ｐゴシック" pitchFamily="-123" charset="-128"/>
              <a:cs typeface="ＭＳ Ｐゴシック" pitchFamily="-123" charset="-128"/>
            </a:endParaRPr>
          </a:p>
        </p:txBody>
      </p:sp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725" y="2133600"/>
            <a:ext cx="3311525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 noGrp="1"/>
          </p:cNvSpPr>
          <p:nvPr>
            <p:ph type="title"/>
          </p:nvPr>
        </p:nvSpPr>
        <p:spPr>
          <a:xfrm>
            <a:off x="374650" y="1273175"/>
            <a:ext cx="8229600" cy="571500"/>
          </a:xfrm>
        </p:spPr>
        <p:txBody>
          <a:bodyPr numCol="1">
            <a:prstTxWarp prst="textNoShape">
              <a:avLst/>
            </a:prstTxWarp>
          </a:bodyPr>
          <a:lstStyle/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latin typeface="Myriad Pro" charset="0"/>
                <a:ea typeface="ＭＳ Ｐゴシック" pitchFamily="-123" charset="-128"/>
                <a:cs typeface="ＭＳ Ｐゴシック" pitchFamily="-123" charset="-128"/>
              </a:rPr>
              <a:t>4</a:t>
            </a:r>
            <a:r>
              <a:rPr lang="en-US" dirty="0" smtClean="0">
                <a:latin typeface="Myriad Pro" charset="0"/>
                <a:ea typeface="ＭＳ Ｐゴシック" pitchFamily="-123" charset="-128"/>
                <a:cs typeface="ＭＳ Ｐゴシック" pitchFamily="-123" charset="-128"/>
              </a:rPr>
              <a:t>. </a:t>
            </a:r>
            <a:r>
              <a:rPr lang="en-US" dirty="0" smtClean="0">
                <a:latin typeface="Myriad Pro" charset="0"/>
                <a:ea typeface="ＭＳ Ｐゴシック" pitchFamily="-123" charset="-128"/>
                <a:cs typeface="ＭＳ Ｐゴシック" pitchFamily="-123" charset="-128"/>
              </a:rPr>
              <a:t>MIF </a:t>
            </a:r>
            <a:r>
              <a:rPr lang="en-US" dirty="0" err="1">
                <a:latin typeface="Myriad Pro" charset="0"/>
                <a:ea typeface="ＭＳ Ｐゴシック" pitchFamily="-123" charset="-128"/>
                <a:cs typeface="ＭＳ Ｐゴシック" pitchFamily="-123" charset="-128"/>
              </a:rPr>
              <a:t>Microfranchising</a:t>
            </a:r>
            <a:r>
              <a:rPr lang="en-US" dirty="0">
                <a:latin typeface="Myriad Pro" charset="0"/>
                <a:ea typeface="ＭＳ Ｐゴシック" pitchFamily="-123" charset="-128"/>
                <a:cs typeface="ＭＳ Ｐゴシック" pitchFamily="-123" charset="-128"/>
              </a:rPr>
              <a:t> Agenda</a:t>
            </a:r>
          </a:p>
        </p:txBody>
      </p:sp>
      <p:sp>
        <p:nvSpPr>
          <p:cNvPr id="39938" name="TextBox 3"/>
          <p:cNvSpPr txBox="1">
            <a:spLocks noChangeArrowheads="1"/>
          </p:cNvSpPr>
          <p:nvPr/>
        </p:nvSpPr>
        <p:spPr bwMode="auto">
          <a:xfrm>
            <a:off x="611188" y="1981200"/>
            <a:ext cx="7991475" cy="482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>
                <a:solidFill>
                  <a:srgbClr val="000000"/>
                </a:solidFill>
                <a:latin typeface="Calibri" pitchFamily="34" charset="0"/>
              </a:rPr>
              <a:t>Systemic change we are looking for  </a:t>
            </a:r>
            <a:endParaRPr lang="en-US" sz="1600">
              <a:solidFill>
                <a:srgbClr val="000000"/>
              </a:solidFill>
              <a:latin typeface="Calibri" pitchFamily="34" charset="0"/>
            </a:endParaRPr>
          </a:p>
          <a:p>
            <a:pPr>
              <a:lnSpc>
                <a:spcPct val="115000"/>
              </a:lnSpc>
            </a:pPr>
            <a:endParaRPr lang="en-US" sz="800">
              <a:solidFill>
                <a:srgbClr val="000000"/>
              </a:solidFill>
              <a:latin typeface="Calibri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1600">
                <a:solidFill>
                  <a:srgbClr val="000000"/>
                </a:solidFill>
                <a:latin typeface="Calibri" pitchFamily="34" charset="0"/>
              </a:rPr>
              <a:t>Position the microfranchising business model in LAC as a widely recognized valuable tool for economic empowerment of the people at the BOP</a:t>
            </a:r>
          </a:p>
          <a:p>
            <a:pPr>
              <a:lnSpc>
                <a:spcPct val="115000"/>
              </a:lnSpc>
            </a:pPr>
            <a:endParaRPr lang="en-US" sz="1600">
              <a:solidFill>
                <a:srgbClr val="000000"/>
              </a:solidFill>
              <a:latin typeface="Calibri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1600" b="1">
                <a:solidFill>
                  <a:srgbClr val="000000"/>
                </a:solidFill>
                <a:latin typeface="Calibri" pitchFamily="34" charset="0"/>
              </a:rPr>
              <a:t>How we are going to measure success</a:t>
            </a:r>
            <a:endParaRPr lang="en-US" sz="1600">
              <a:latin typeface="Calibri" pitchFamily="34" charset="0"/>
            </a:endParaRPr>
          </a:p>
          <a:p>
            <a:pPr>
              <a:lnSpc>
                <a:spcPct val="115000"/>
              </a:lnSpc>
            </a:pPr>
            <a:r>
              <a:rPr lang="en-US" sz="1600">
                <a:latin typeface="Calibri" pitchFamily="34" charset="0"/>
              </a:rPr>
              <a:t>50 actors mobilized to adopt the microfranchise concept</a:t>
            </a:r>
          </a:p>
          <a:p>
            <a:pPr>
              <a:lnSpc>
                <a:spcPct val="115000"/>
              </a:lnSpc>
            </a:pPr>
            <a:r>
              <a:rPr lang="en-US" sz="1600">
                <a:latin typeface="Calibri" pitchFamily="34" charset="0"/>
              </a:rPr>
              <a:t>20 microfranchisors have implemented microfranchise models</a:t>
            </a:r>
          </a:p>
          <a:p>
            <a:pPr>
              <a:lnSpc>
                <a:spcPct val="115000"/>
              </a:lnSpc>
            </a:pPr>
            <a:r>
              <a:rPr lang="en-US" sz="1600">
                <a:latin typeface="Calibri" pitchFamily="34" charset="0"/>
              </a:rPr>
              <a:t>1,000 self-employment opportunities / microbusinesses created		</a:t>
            </a:r>
          </a:p>
          <a:p>
            <a:pPr>
              <a:lnSpc>
                <a:spcPct val="115000"/>
              </a:lnSpc>
            </a:pPr>
            <a:r>
              <a:rPr lang="en-US" sz="1600">
                <a:latin typeface="Calibri" pitchFamily="34" charset="0"/>
              </a:rPr>
              <a:t>50% average increase in income for microfranchisees vs. their average baseline income </a:t>
            </a:r>
          </a:p>
          <a:p>
            <a:pPr>
              <a:lnSpc>
                <a:spcPct val="115000"/>
              </a:lnSpc>
            </a:pPr>
            <a:r>
              <a:rPr lang="en-US" sz="1600">
                <a:latin typeface="Calibri" pitchFamily="34" charset="0"/>
              </a:rPr>
              <a:t>70% of microfranchisees make it to the 3</a:t>
            </a:r>
            <a:r>
              <a:rPr lang="en-US" sz="1600" baseline="30000">
                <a:latin typeface="Calibri" pitchFamily="34" charset="0"/>
              </a:rPr>
              <a:t>rd</a:t>
            </a:r>
            <a:r>
              <a:rPr lang="en-US" sz="1600">
                <a:latin typeface="Calibri" pitchFamily="34" charset="0"/>
              </a:rPr>
              <a:t> year</a:t>
            </a:r>
          </a:p>
          <a:p>
            <a:pPr>
              <a:lnSpc>
                <a:spcPct val="115000"/>
              </a:lnSpc>
            </a:pPr>
            <a:endParaRPr lang="en-US" sz="1600">
              <a:solidFill>
                <a:srgbClr val="000000"/>
              </a:solidFill>
              <a:latin typeface="Calibri" pitchFamily="34" charset="0"/>
            </a:endParaRPr>
          </a:p>
          <a:p>
            <a:pPr lvl="1">
              <a:lnSpc>
                <a:spcPct val="115000"/>
              </a:lnSpc>
            </a:pPr>
            <a:r>
              <a:rPr lang="en-US" sz="1600" b="1">
                <a:solidFill>
                  <a:srgbClr val="000000"/>
                </a:solidFill>
                <a:latin typeface="Calibri" pitchFamily="34" charset="0"/>
              </a:rPr>
              <a:t>Our approach 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>
                <a:solidFill>
                  <a:srgbClr val="000000"/>
                </a:solidFill>
                <a:latin typeface="Calibri" pitchFamily="34" charset="0"/>
              </a:rPr>
              <a:t>        Demonstration projects 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>
                <a:solidFill>
                  <a:srgbClr val="000000"/>
                </a:solidFill>
                <a:latin typeface="Calibri" pitchFamily="34" charset="0"/>
              </a:rPr>
              <a:t>       Knowledge creation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>
                <a:solidFill>
                  <a:srgbClr val="000000"/>
                </a:solidFill>
                <a:latin typeface="Calibri" pitchFamily="34" charset="0"/>
              </a:rPr>
              <a:t>       Communication and Catalyzing </a:t>
            </a:r>
            <a:r>
              <a:rPr lang="en-US" sz="1600" b="1">
                <a:solidFill>
                  <a:srgbClr val="000000"/>
                </a:solidFill>
                <a:latin typeface="Calibri" pitchFamily="34" charset="0"/>
              </a:rPr>
              <a:t>  </a:t>
            </a:r>
          </a:p>
        </p:txBody>
      </p:sp>
      <p:pic>
        <p:nvPicPr>
          <p:cNvPr id="39939" name="Picture 1029" descr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6270625"/>
            <a:ext cx="360363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1029" descr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5486400"/>
            <a:ext cx="360363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Picture 1029" descr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5867400"/>
            <a:ext cx="360363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1"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Box 1"/>
          <p:cNvSpPr txBox="1">
            <a:spLocks noChangeArrowheads="1"/>
          </p:cNvSpPr>
          <p:nvPr/>
        </p:nvSpPr>
        <p:spPr bwMode="auto">
          <a:xfrm>
            <a:off x="0" y="5300663"/>
            <a:ext cx="67325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b="1">
                <a:solidFill>
                  <a:srgbClr val="008000"/>
                </a:solidFill>
                <a:latin typeface="Calibri" pitchFamily="34" charset="0"/>
              </a:rPr>
              <a:t>   Microfranchising  Agenda Team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 noGrp="1"/>
          </p:cNvSpPr>
          <p:nvPr>
            <p:ph type="title"/>
          </p:nvPr>
        </p:nvSpPr>
        <p:spPr>
          <a:xfrm>
            <a:off x="285750" y="1285875"/>
            <a:ext cx="8229600" cy="571500"/>
          </a:xfrm>
        </p:spPr>
        <p:txBody>
          <a:bodyPr/>
          <a:lstStyle/>
          <a:p>
            <a:pPr eaLnBrk="1" hangingPunct="1">
              <a:defRPr/>
            </a:pPr>
            <a:r>
              <a:rPr lang="en-US" sz="2000" dirty="0">
                <a:latin typeface="Myriad Pro"/>
              </a:rPr>
              <a:t>Outline </a:t>
            </a:r>
            <a:endParaRPr lang="en-US" dirty="0">
              <a:latin typeface="Myriad Pro"/>
            </a:endParaRPr>
          </a:p>
        </p:txBody>
      </p:sp>
      <p:sp>
        <p:nvSpPr>
          <p:cNvPr id="17410" name="TextBox 4"/>
          <p:cNvSpPr txBox="1">
            <a:spLocks noChangeArrowheads="1"/>
          </p:cNvSpPr>
          <p:nvPr/>
        </p:nvSpPr>
        <p:spPr bwMode="auto">
          <a:xfrm>
            <a:off x="4419600" y="17526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8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7411" name="TextBox 22"/>
          <p:cNvSpPr txBox="1">
            <a:spLocks noChangeArrowheads="1"/>
          </p:cNvSpPr>
          <p:nvPr/>
        </p:nvSpPr>
        <p:spPr bwMode="auto">
          <a:xfrm>
            <a:off x="762000" y="2025650"/>
            <a:ext cx="678815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SzPct val="100000"/>
              <a:buFontTx/>
              <a:buAutoNum type="arabicPeriod"/>
            </a:pPr>
            <a:endParaRPr lang="en-US" sz="1600" dirty="0">
              <a:solidFill>
                <a:srgbClr val="000000"/>
              </a:solidFill>
              <a:latin typeface="Calibri" pitchFamily="34" charset="0"/>
            </a:endParaRPr>
          </a:p>
          <a:p>
            <a:pPr marL="342900" indent="-342900">
              <a:buSzPct val="100000"/>
              <a:buFontTx/>
              <a:buAutoNum type="arabicPeriod"/>
            </a:pPr>
            <a:r>
              <a:rPr lang="en-US" sz="1600" dirty="0">
                <a:solidFill>
                  <a:srgbClr val="000000"/>
                </a:solidFill>
                <a:latin typeface="Calibri" pitchFamily="34" charset="0"/>
              </a:rPr>
              <a:t>Main problems at the </a:t>
            </a:r>
            <a:r>
              <a:rPr lang="en-US" sz="1600" dirty="0" err="1">
                <a:solidFill>
                  <a:srgbClr val="000000"/>
                </a:solidFill>
                <a:latin typeface="Calibri" pitchFamily="34" charset="0"/>
              </a:rPr>
              <a:t>BoP</a:t>
            </a:r>
            <a:r>
              <a:rPr lang="en-US" sz="1600" dirty="0">
                <a:solidFill>
                  <a:srgbClr val="000000"/>
                </a:solidFill>
                <a:latin typeface="Calibri" pitchFamily="34" charset="0"/>
              </a:rPr>
              <a:t> </a:t>
            </a:r>
          </a:p>
          <a:p>
            <a:pPr marL="342900" indent="-342900">
              <a:buSzPct val="100000"/>
              <a:buFontTx/>
              <a:buAutoNum type="arabicPeriod"/>
            </a:pPr>
            <a:endParaRPr lang="en-US" sz="1600" dirty="0">
              <a:solidFill>
                <a:srgbClr val="000000"/>
              </a:solidFill>
              <a:latin typeface="Calibri" pitchFamily="34" charset="0"/>
            </a:endParaRPr>
          </a:p>
          <a:p>
            <a:pPr marL="342900" indent="-342900">
              <a:buSzPct val="100000"/>
              <a:buFontTx/>
              <a:buAutoNum type="arabicPeriod"/>
            </a:pPr>
            <a:r>
              <a:rPr lang="en-US" sz="1600" dirty="0">
                <a:solidFill>
                  <a:srgbClr val="000000"/>
                </a:solidFill>
                <a:latin typeface="Calibri" pitchFamily="34" charset="0"/>
              </a:rPr>
              <a:t>What is </a:t>
            </a:r>
            <a:r>
              <a:rPr lang="en-US" sz="1600" dirty="0" err="1" smtClean="0">
                <a:solidFill>
                  <a:srgbClr val="000000"/>
                </a:solidFill>
                <a:latin typeface="Calibri" pitchFamily="34" charset="0"/>
              </a:rPr>
              <a:t>Microfranchising</a:t>
            </a:r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</a:rPr>
              <a:t>?</a:t>
            </a:r>
          </a:p>
          <a:p>
            <a:pPr marL="342900" indent="-342900">
              <a:buSzPct val="100000"/>
              <a:buFontTx/>
              <a:buAutoNum type="arabicPeriod"/>
            </a:pPr>
            <a:endParaRPr lang="en-US" sz="1600" dirty="0" smtClean="0">
              <a:solidFill>
                <a:srgbClr val="000000"/>
              </a:solidFill>
              <a:latin typeface="Calibri" pitchFamily="34" charset="0"/>
            </a:endParaRPr>
          </a:p>
          <a:p>
            <a:pPr marL="342900" indent="-342900">
              <a:buSzPct val="100000"/>
              <a:buFontTx/>
              <a:buAutoNum type="arabicPeriod"/>
            </a:pPr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</a:rPr>
              <a:t>What </a:t>
            </a:r>
            <a:r>
              <a:rPr lang="en-US" sz="1600" dirty="0">
                <a:solidFill>
                  <a:srgbClr val="000000"/>
                </a:solidFill>
                <a:latin typeface="Calibri" pitchFamily="34" charset="0"/>
              </a:rPr>
              <a:t>Works? Successful cases from Asia and Africa</a:t>
            </a:r>
          </a:p>
          <a:p>
            <a:pPr marL="342900" indent="-342900">
              <a:buSzPct val="100000"/>
              <a:buFontTx/>
              <a:buAutoNum type="arabicPeriod"/>
            </a:pPr>
            <a:endParaRPr lang="en-US" sz="1600" dirty="0">
              <a:solidFill>
                <a:srgbClr val="000000"/>
              </a:solidFill>
              <a:latin typeface="Calibri" pitchFamily="34" charset="0"/>
            </a:endParaRPr>
          </a:p>
          <a:p>
            <a:pPr marL="342900" indent="-342900">
              <a:buSzPct val="100000"/>
              <a:buFontTx/>
              <a:buAutoNum type="arabicPeriod"/>
            </a:pPr>
            <a:r>
              <a:rPr lang="en-US" sz="1600" dirty="0">
                <a:solidFill>
                  <a:srgbClr val="000000"/>
                </a:solidFill>
                <a:latin typeface="Calibri" pitchFamily="34" charset="0"/>
              </a:rPr>
              <a:t>MIF’s </a:t>
            </a:r>
            <a:r>
              <a:rPr lang="en-US" sz="1600" dirty="0" err="1">
                <a:solidFill>
                  <a:srgbClr val="000000"/>
                </a:solidFill>
                <a:latin typeface="Calibri" pitchFamily="34" charset="0"/>
              </a:rPr>
              <a:t>Microfranchising</a:t>
            </a:r>
            <a:r>
              <a:rPr lang="en-US" sz="1600" dirty="0">
                <a:solidFill>
                  <a:srgbClr val="000000"/>
                </a:solidFill>
                <a:latin typeface="Calibri" pitchFamily="34" charset="0"/>
              </a:rPr>
              <a:t> Agenda</a:t>
            </a:r>
          </a:p>
          <a:p>
            <a:pPr marL="342900" indent="-342900">
              <a:buSzPct val="100000"/>
              <a:buFontTx/>
              <a:buAutoNum type="arabicPeriod"/>
            </a:pPr>
            <a:endParaRPr lang="en-US" sz="1600" dirty="0">
              <a:solidFill>
                <a:srgbClr val="000000"/>
              </a:solidFill>
              <a:latin typeface="Calibri" pitchFamily="34" charset="0"/>
            </a:endParaRPr>
          </a:p>
          <a:p>
            <a:pPr marL="342900" indent="-342900">
              <a:buSzPct val="100000"/>
              <a:buFontTx/>
              <a:buAutoNum type="arabicPeriod"/>
            </a:pPr>
            <a:endParaRPr lang="en-US" sz="1800" dirty="0">
              <a:solidFill>
                <a:srgbClr val="000000"/>
              </a:solidFill>
            </a:endParaRPr>
          </a:p>
          <a:p>
            <a:pPr marL="342900" indent="-342900">
              <a:buSzPct val="100000"/>
              <a:buFontTx/>
              <a:buAutoNum type="arabicPeriod"/>
            </a:pPr>
            <a:endParaRPr lang="en-US" sz="1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/>
          </p:nvPr>
        </p:nvSpPr>
        <p:spPr>
          <a:xfrm>
            <a:off x="285750" y="1285875"/>
            <a:ext cx="8229600" cy="571500"/>
          </a:xfrm>
        </p:spPr>
        <p:txBody>
          <a:bodyPr numCol="1">
            <a:prstTxWarp prst="textNoShape">
              <a:avLst/>
            </a:prstTxWarp>
          </a:bodyPr>
          <a:lstStyle/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latin typeface="Myriad Pro" charset="0"/>
                <a:ea typeface="ＭＳ Ｐゴシック" pitchFamily="-123" charset="-128"/>
                <a:cs typeface="ＭＳ Ｐゴシック" pitchFamily="-123" charset="-128"/>
              </a:rPr>
              <a:t>1</a:t>
            </a:r>
            <a:r>
              <a:rPr lang="en-US" dirty="0" smtClean="0">
                <a:latin typeface="Myriad Pro" charset="0"/>
                <a:ea typeface="ＭＳ Ｐゴシック" pitchFamily="-123" charset="-128"/>
                <a:cs typeface="ＭＳ Ｐゴシック" pitchFamily="-123" charset="-128"/>
              </a:rPr>
              <a:t>. </a:t>
            </a:r>
            <a:r>
              <a:rPr lang="en-US" dirty="0">
                <a:latin typeface="Myriad Pro" charset="0"/>
                <a:ea typeface="ＭＳ Ｐゴシック" pitchFamily="-123" charset="-128"/>
                <a:cs typeface="ＭＳ Ｐゴシック" pitchFamily="-123" charset="-128"/>
              </a:rPr>
              <a:t>Main problems at the </a:t>
            </a:r>
            <a:r>
              <a:rPr lang="en-US" dirty="0" err="1">
                <a:latin typeface="Myriad Pro" charset="0"/>
                <a:ea typeface="ＭＳ Ｐゴシック" pitchFamily="-123" charset="-128"/>
                <a:cs typeface="ＭＳ Ｐゴシック" pitchFamily="-123" charset="-128"/>
              </a:rPr>
              <a:t>BoP</a:t>
            </a:r>
            <a:endParaRPr lang="en-US" dirty="0">
              <a:latin typeface="Myriad Pro" charset="0"/>
              <a:ea typeface="ＭＳ Ｐゴシック" pitchFamily="-123" charset="-128"/>
              <a:cs typeface="ＭＳ Ｐゴシック" pitchFamily="-123" charset="-128"/>
            </a:endParaRPr>
          </a:p>
        </p:txBody>
      </p:sp>
      <p:sp>
        <p:nvSpPr>
          <p:cNvPr id="21506" name="Rectangle 12">
            <a:hlinkClick r:id="rId3"/>
          </p:cNvPr>
          <p:cNvSpPr txBox="1">
            <a:spLocks noChangeArrowheads="1"/>
          </p:cNvSpPr>
          <p:nvPr/>
        </p:nvSpPr>
        <p:spPr bwMode="auto">
          <a:xfrm>
            <a:off x="301625" y="2060575"/>
            <a:ext cx="5133975" cy="390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9" tIns="44448" rIns="90489" bIns="44448"/>
          <a:lstStyle/>
          <a:p>
            <a:pPr marL="57150">
              <a:spcBef>
                <a:spcPts val="400"/>
              </a:spcBef>
              <a:defRPr/>
            </a:pPr>
            <a:r>
              <a:rPr lang="en-US" sz="1600" b="1" i="1" dirty="0">
                <a:solidFill>
                  <a:srgbClr val="000000"/>
                </a:solidFill>
                <a:latin typeface="Calibri" pitchFamily="-123" charset="0"/>
                <a:ea typeface="ＭＳ Ｐゴシック" pitchFamily="-123" charset="-128"/>
                <a:cs typeface="ＭＳ Ｐゴシック" pitchFamily="-123" charset="-128"/>
              </a:rPr>
              <a:t>Most poor and low-income people lack skills and access to formal jobs, and become entrepreneurs out of necessity </a:t>
            </a:r>
          </a:p>
          <a:p>
            <a:pPr marL="225425">
              <a:spcBef>
                <a:spcPts val="400"/>
              </a:spcBef>
              <a:defRPr/>
            </a:pPr>
            <a:endParaRPr lang="en-US" sz="1600" b="1" dirty="0">
              <a:solidFill>
                <a:srgbClr val="000000"/>
              </a:solidFill>
              <a:latin typeface="Calibri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pPr marL="225425">
              <a:spcBef>
                <a:spcPts val="400"/>
              </a:spcBef>
              <a:defRPr/>
            </a:pPr>
            <a:r>
              <a:rPr lang="en-US" sz="1600" b="1" dirty="0">
                <a:solidFill>
                  <a:srgbClr val="000000"/>
                </a:solidFill>
                <a:latin typeface="Calibri" pitchFamily="-123" charset="0"/>
                <a:ea typeface="ＭＳ Ｐゴシック" pitchFamily="-123" charset="-128"/>
                <a:cs typeface="ＭＳ Ｐゴシック" pitchFamily="-123" charset="-128"/>
              </a:rPr>
              <a:t>	</a:t>
            </a:r>
            <a:r>
              <a:rPr lang="en-US" sz="1800" b="1" dirty="0">
                <a:solidFill>
                  <a:srgbClr val="92D050"/>
                </a:solidFill>
                <a:latin typeface="Calibri" pitchFamily="-123" charset="0"/>
                <a:ea typeface="ＭＳ Ｐゴシック" pitchFamily="-123" charset="-128"/>
                <a:cs typeface="ＭＳ Ｐゴシック" pitchFamily="-123" charset="-128"/>
              </a:rPr>
              <a:t>T</a:t>
            </a:r>
            <a:r>
              <a:rPr lang="en-US" altLang="ja-JP" sz="1800" b="1" dirty="0">
                <a:solidFill>
                  <a:srgbClr val="92D050"/>
                </a:solidFill>
                <a:latin typeface="Calibri" pitchFamily="-123" charset="0"/>
                <a:ea typeface="ＭＳ Ｐゴシック" pitchFamily="-123" charset="-128"/>
                <a:cs typeface="ＭＳ Ｐゴシック" pitchFamily="-123" charset="-128"/>
              </a:rPr>
              <a:t>ypical micro-business at the </a:t>
            </a:r>
            <a:r>
              <a:rPr lang="en-US" altLang="ja-JP" sz="1800" b="1" dirty="0" err="1">
                <a:solidFill>
                  <a:srgbClr val="92D050"/>
                </a:solidFill>
                <a:latin typeface="Calibri" pitchFamily="-123" charset="0"/>
                <a:ea typeface="ＭＳ Ｐゴシック" pitchFamily="-123" charset="-128"/>
                <a:cs typeface="ＭＳ Ｐゴシック" pitchFamily="-123" charset="-128"/>
              </a:rPr>
              <a:t>BoP</a:t>
            </a:r>
            <a:r>
              <a:rPr lang="en-US" altLang="ja-JP" sz="1600" b="1" dirty="0">
                <a:solidFill>
                  <a:srgbClr val="92D050"/>
                </a:solidFill>
                <a:latin typeface="Calibri" pitchFamily="-123" charset="0"/>
                <a:ea typeface="ＭＳ Ｐゴシック" pitchFamily="-123" charset="-128"/>
                <a:cs typeface="ＭＳ Ｐゴシック" pitchFamily="-123" charset="-128"/>
              </a:rPr>
              <a:t> </a:t>
            </a:r>
          </a:p>
          <a:p>
            <a:pPr marL="225425">
              <a:spcBef>
                <a:spcPts val="400"/>
              </a:spcBef>
              <a:defRPr/>
            </a:pPr>
            <a:endParaRPr lang="en-US" altLang="ja-JP" sz="1600" b="1" dirty="0">
              <a:solidFill>
                <a:srgbClr val="000000"/>
              </a:solidFill>
              <a:latin typeface="Calibri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pPr marL="225425">
              <a:spcBef>
                <a:spcPts val="400"/>
              </a:spcBef>
              <a:defRPr/>
            </a:pPr>
            <a:r>
              <a:rPr lang="en-US" sz="1600" b="1" dirty="0">
                <a:solidFill>
                  <a:srgbClr val="000000"/>
                </a:solidFill>
                <a:latin typeface="Calibri" pitchFamily="-123" charset="0"/>
                <a:ea typeface="ＭＳ Ｐゴシック" pitchFamily="-123" charset="-128"/>
                <a:cs typeface="ＭＳ Ｐゴシック" pitchFamily="-123" charset="-128"/>
              </a:rPr>
              <a:t>	Necessity entrepreneur</a:t>
            </a:r>
          </a:p>
          <a:p>
            <a:pPr marL="225425">
              <a:spcBef>
                <a:spcPts val="400"/>
              </a:spcBef>
              <a:defRPr/>
            </a:pPr>
            <a:endParaRPr lang="en-US" sz="1600" b="1" dirty="0">
              <a:solidFill>
                <a:srgbClr val="000000"/>
              </a:solidFill>
              <a:latin typeface="Calibri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pPr marL="225425">
              <a:spcBef>
                <a:spcPts val="400"/>
              </a:spcBef>
              <a:defRPr/>
            </a:pPr>
            <a:r>
              <a:rPr lang="en-US" sz="1600" b="1" dirty="0">
                <a:solidFill>
                  <a:srgbClr val="000000"/>
                </a:solidFill>
                <a:latin typeface="Calibri" pitchFamily="-123" charset="0"/>
                <a:ea typeface="ＭＳ Ｐゴシック" pitchFamily="-123" charset="-128"/>
                <a:cs typeface="ＭＳ Ｐゴシック" pitchFamily="-123" charset="-128"/>
              </a:rPr>
              <a:t>	Creative burden</a:t>
            </a:r>
          </a:p>
          <a:p>
            <a:pPr marL="225425">
              <a:spcBef>
                <a:spcPts val="400"/>
              </a:spcBef>
              <a:defRPr/>
            </a:pPr>
            <a:endParaRPr lang="en-US" sz="1600" b="1" dirty="0">
              <a:solidFill>
                <a:srgbClr val="000000"/>
              </a:solidFill>
              <a:latin typeface="Calibri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pPr marL="225425">
              <a:spcBef>
                <a:spcPts val="400"/>
              </a:spcBef>
              <a:defRPr/>
            </a:pPr>
            <a:r>
              <a:rPr lang="en-US" sz="1600" b="1" dirty="0">
                <a:solidFill>
                  <a:srgbClr val="000000"/>
                </a:solidFill>
                <a:latin typeface="Calibri" pitchFamily="-123" charset="0"/>
                <a:ea typeface="ＭＳ Ｐゴシック" pitchFamily="-123" charset="-128"/>
                <a:cs typeface="ＭＳ Ｐゴシック" pitchFamily="-123" charset="-128"/>
              </a:rPr>
              <a:t>	High risk businesses </a:t>
            </a:r>
          </a:p>
          <a:p>
            <a:pPr marL="225425">
              <a:spcBef>
                <a:spcPts val="400"/>
              </a:spcBef>
              <a:defRPr/>
            </a:pPr>
            <a:endParaRPr lang="en-US" sz="1600" b="1" dirty="0">
              <a:solidFill>
                <a:srgbClr val="000000"/>
              </a:solidFill>
              <a:latin typeface="Calibri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pPr marL="225425">
              <a:spcBef>
                <a:spcPts val="400"/>
              </a:spcBef>
              <a:defRPr/>
            </a:pPr>
            <a:r>
              <a:rPr lang="en-US" sz="1600" b="1" dirty="0">
                <a:solidFill>
                  <a:srgbClr val="000000"/>
                </a:solidFill>
                <a:latin typeface="Calibri" pitchFamily="-123" charset="0"/>
                <a:ea typeface="ＭＳ Ｐゴシック" pitchFamily="-123" charset="-128"/>
                <a:cs typeface="ＭＳ Ｐゴシック" pitchFamily="-123" charset="-128"/>
              </a:rPr>
              <a:t>	Limited access to products/markets </a:t>
            </a:r>
          </a:p>
          <a:p>
            <a:pPr marL="225425">
              <a:spcBef>
                <a:spcPts val="400"/>
              </a:spcBef>
              <a:defRPr/>
            </a:pPr>
            <a:endParaRPr lang="en-US" sz="1600" b="1" dirty="0">
              <a:solidFill>
                <a:srgbClr val="000000"/>
              </a:solidFill>
              <a:latin typeface="Calibri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pPr marL="225425">
              <a:spcBef>
                <a:spcPts val="400"/>
              </a:spcBef>
              <a:defRPr/>
            </a:pPr>
            <a:r>
              <a:rPr lang="en-US" sz="1600" b="1" dirty="0">
                <a:solidFill>
                  <a:srgbClr val="000000"/>
                </a:solidFill>
                <a:latin typeface="Calibri" pitchFamily="-123" charset="0"/>
                <a:ea typeface="ＭＳ Ｐゴシック" pitchFamily="-123" charset="-128"/>
                <a:cs typeface="ＭＳ Ｐゴシック" pitchFamily="-123" charset="-128"/>
              </a:rPr>
              <a:t>	Mostly informal </a:t>
            </a:r>
          </a:p>
          <a:p>
            <a:pPr marL="225425">
              <a:spcBef>
                <a:spcPts val="300"/>
              </a:spcBef>
              <a:defRPr/>
            </a:pPr>
            <a:endParaRPr lang="en-US" sz="1200" dirty="0">
              <a:solidFill>
                <a:srgbClr val="000000"/>
              </a:solidFill>
              <a:latin typeface="Calibri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pPr marL="225425">
              <a:spcBef>
                <a:spcPts val="400"/>
              </a:spcBef>
              <a:buSzPct val="100000"/>
              <a:buFont typeface="Arial" pitchFamily="-123" charset="0"/>
              <a:buChar char="•"/>
              <a:defRPr/>
            </a:pPr>
            <a:endParaRPr lang="en-US" sz="1800" dirty="0">
              <a:solidFill>
                <a:srgbClr val="000000"/>
              </a:solidFill>
              <a:latin typeface="Calibri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  <p:pic>
        <p:nvPicPr>
          <p:cNvPr id="21507" name="Picture 1029" descr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9275" y="5715000"/>
            <a:ext cx="4413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1030" descr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962400"/>
            <a:ext cx="4413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1031" descr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9275" y="4495800"/>
            <a:ext cx="4413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1032" descr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9275" y="5105400"/>
            <a:ext cx="4413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1033" descr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352800"/>
            <a:ext cx="4413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625" y="2133600"/>
            <a:ext cx="3095625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Content Placeholder 1" descr="C:\Users\jf334\AppData\Local\Microsoft\Windows\Temporary Internet Files\Content.Outlook\OIQL6DLI\2007 12 uganda farases031 copy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1611313"/>
            <a:ext cx="3589338" cy="4481512"/>
          </a:xfrm>
          <a:noFill/>
          <a:ln>
            <a:miter lim="800000"/>
            <a:headEnd/>
            <a:tailEnd/>
          </a:ln>
        </p:spPr>
      </p:pic>
      <p:sp>
        <p:nvSpPr>
          <p:cNvPr id="3" name="2 Título"/>
          <p:cNvSpPr txBox="1">
            <a:spLocks noGrp="1"/>
          </p:cNvSpPr>
          <p:nvPr>
            <p:ph type="title"/>
          </p:nvPr>
        </p:nvSpPr>
        <p:spPr>
          <a:xfrm>
            <a:off x="250825" y="1214438"/>
            <a:ext cx="3482975" cy="428625"/>
          </a:xfrm>
        </p:spPr>
        <p:txBody>
          <a:bodyPr numCol="1">
            <a:prstTxWarp prst="textNoShape">
              <a:avLst/>
            </a:prstTxWarp>
          </a:bodyPr>
          <a:lstStyle/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latin typeface="Myriad Pro" charset="0"/>
                <a:ea typeface="ＭＳ Ｐゴシック" pitchFamily="-123" charset="-128"/>
                <a:cs typeface="ＭＳ Ｐゴシック" pitchFamily="-123" charset="-128"/>
              </a:rPr>
              <a:t>2</a:t>
            </a:r>
            <a:r>
              <a:rPr lang="en-US" dirty="0" smtClean="0">
                <a:latin typeface="Myriad Pro" charset="0"/>
                <a:ea typeface="ＭＳ Ｐゴシック" pitchFamily="-123" charset="-128"/>
                <a:cs typeface="ＭＳ Ｐゴシック" pitchFamily="-123" charset="-128"/>
              </a:rPr>
              <a:t>. </a:t>
            </a:r>
            <a:r>
              <a:rPr lang="en-US" dirty="0">
                <a:latin typeface="Myriad Pro" charset="0"/>
                <a:ea typeface="ＭＳ Ｐゴシック" pitchFamily="-123" charset="-128"/>
                <a:cs typeface="ＭＳ Ｐゴシック" pitchFamily="-123" charset="-128"/>
              </a:rPr>
              <a:t>What is </a:t>
            </a:r>
            <a:r>
              <a:rPr lang="en-US" dirty="0" err="1">
                <a:latin typeface="Myriad Pro" charset="0"/>
                <a:ea typeface="ＭＳ Ｐゴシック" pitchFamily="-123" charset="-128"/>
                <a:cs typeface="ＭＳ Ｐゴシック" pitchFamily="-123" charset="-128"/>
              </a:rPr>
              <a:t>Microfranchising</a:t>
            </a:r>
            <a:r>
              <a:rPr lang="en-US" dirty="0">
                <a:latin typeface="Myriad Pro" charset="0"/>
                <a:ea typeface="ＭＳ Ｐゴシック" pitchFamily="-123" charset="-128"/>
                <a:cs typeface="ＭＳ Ｐゴシック" pitchFamily="-123" charset="-128"/>
              </a:rPr>
              <a:t>?</a:t>
            </a:r>
          </a:p>
        </p:txBody>
      </p:sp>
      <p:pic>
        <p:nvPicPr>
          <p:cNvPr id="4" name="Picture 2" descr="C:\Users\jf334\AppData\Local\Microsoft\Windows\Temporary Internet Files\Content.Outlook\OIQL6DLI\2007 12 uganda farases034 copy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7900" y="1611313"/>
            <a:ext cx="360045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Placeholder 7"/>
          <p:cNvSpPr txBox="1">
            <a:spLocks noGrp="1"/>
          </p:cNvSpPr>
          <p:nvPr>
            <p:ph type="body" sz="half" idx="2"/>
          </p:nvPr>
        </p:nvSpPr>
        <p:spPr>
          <a:xfrm>
            <a:off x="533400" y="2286000"/>
            <a:ext cx="3178175" cy="3962400"/>
          </a:xfrm>
        </p:spPr>
        <p:txBody>
          <a:bodyPr numCol="1">
            <a:prstTxWarp prst="textNoShape">
              <a:avLst/>
            </a:prstTxWarp>
          </a:bodyPr>
          <a:lstStyle/>
          <a:p>
            <a:pPr eaLnBrk="1" fontAlgn="base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defRPr/>
            </a:pPr>
            <a:endParaRPr lang="en-US" sz="3200" dirty="0" smtClean="0">
              <a:latin typeface="Calibri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pPr eaLnBrk="1" fontAlgn="base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defRPr/>
            </a:pPr>
            <a:r>
              <a:rPr lang="en-US" sz="3600" dirty="0" smtClean="0">
                <a:latin typeface="Calibri" pitchFamily="-123" charset="0"/>
                <a:ea typeface="ＭＳ Ｐゴシック" pitchFamily="-123" charset="-128"/>
                <a:cs typeface="ＭＳ Ｐゴシック" pitchFamily="-123" charset="-128"/>
              </a:rPr>
              <a:t>A </a:t>
            </a:r>
            <a:r>
              <a:rPr lang="en-US" sz="3600" dirty="0">
                <a:latin typeface="Calibri" pitchFamily="-123" charset="0"/>
                <a:ea typeface="ＭＳ Ｐゴシック" pitchFamily="-123" charset="-128"/>
                <a:cs typeface="ＭＳ Ｐゴシック" pitchFamily="-123" charset="-128"/>
              </a:rPr>
              <a:t>way to go into business </a:t>
            </a:r>
            <a:r>
              <a:rPr lang="en-US" sz="3600" b="1" dirty="0">
                <a:latin typeface="Calibri" pitchFamily="-123" charset="0"/>
                <a:ea typeface="ＭＳ Ｐゴシック" pitchFamily="-123" charset="-128"/>
                <a:cs typeface="ＭＳ Ｐゴシック" pitchFamily="-123" charset="-128"/>
              </a:rPr>
              <a:t>for yourself</a:t>
            </a:r>
            <a:r>
              <a:rPr lang="en-US" sz="3600" dirty="0">
                <a:latin typeface="Calibri" pitchFamily="-123" charset="0"/>
                <a:ea typeface="ＭＳ Ｐゴシック" pitchFamily="-123" charset="-128"/>
                <a:cs typeface="ＭＳ Ｐゴシック" pitchFamily="-123" charset="-128"/>
              </a:rPr>
              <a:t> but </a:t>
            </a:r>
            <a:r>
              <a:rPr lang="en-US" sz="3600" b="1" dirty="0">
                <a:latin typeface="Calibri" pitchFamily="-123" charset="0"/>
                <a:ea typeface="ＭＳ Ｐゴシック" pitchFamily="-123" charset="-128"/>
                <a:cs typeface="ＭＳ Ｐゴシック" pitchFamily="-123" charset="-128"/>
              </a:rPr>
              <a:t>not by yourself</a:t>
            </a:r>
            <a:endParaRPr lang="en-US" sz="3600" b="1" u="sng" dirty="0">
              <a:latin typeface="Calibri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pPr eaLnBrk="1" fontAlgn="base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FontTx/>
              <a:buChar char="-"/>
              <a:defRPr/>
            </a:pPr>
            <a:endParaRPr lang="en-US" sz="1600" dirty="0">
              <a:latin typeface="Calibri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pPr eaLnBrk="1" fontAlgn="base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FontTx/>
              <a:buChar char="-"/>
              <a:defRPr/>
            </a:pPr>
            <a:endParaRPr lang="en-US" sz="1600" dirty="0">
              <a:latin typeface="Calibri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pPr eaLnBrk="1" fontAlgn="base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FontTx/>
              <a:buChar char="-"/>
              <a:defRPr/>
            </a:pPr>
            <a:endParaRPr lang="en-US" sz="1600" dirty="0">
              <a:latin typeface="Calibri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pPr eaLnBrk="1" fontAlgn="base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FontTx/>
              <a:buChar char="-"/>
              <a:defRPr/>
            </a:pPr>
            <a:endParaRPr lang="en-US" sz="1600" dirty="0">
              <a:latin typeface="Calibri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pPr eaLnBrk="1" fontAlgn="base">
              <a:lnSpc>
                <a:spcPct val="90000"/>
              </a:lnSpc>
              <a:spcAft>
                <a:spcPct val="0"/>
              </a:spcAft>
              <a:buFontTx/>
              <a:buChar char="-"/>
              <a:defRPr/>
            </a:pPr>
            <a:endParaRPr lang="en-US" sz="1200" dirty="0">
              <a:latin typeface="Calibri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pPr eaLnBrk="1" fontAlgn="base">
              <a:lnSpc>
                <a:spcPct val="90000"/>
              </a:lnSpc>
              <a:spcBef>
                <a:spcPts val="400"/>
              </a:spcBef>
              <a:spcAft>
                <a:spcPct val="0"/>
              </a:spcAft>
              <a:buFontTx/>
              <a:buChar char="-"/>
              <a:defRPr/>
            </a:pPr>
            <a:endParaRPr sz="1600" dirty="0">
              <a:latin typeface="Calibri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pPr eaLnBrk="1" fontAlgn="base">
              <a:lnSpc>
                <a:spcPct val="90000"/>
              </a:lnSpc>
              <a:spcAft>
                <a:spcPct val="0"/>
              </a:spcAft>
              <a:buFontTx/>
              <a:buChar char="-"/>
              <a:defRPr/>
            </a:pPr>
            <a:endParaRPr lang="en-US" sz="1200" dirty="0">
              <a:latin typeface="Calibri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 noGrp="1"/>
          </p:cNvSpPr>
          <p:nvPr>
            <p:ph type="title"/>
          </p:nvPr>
        </p:nvSpPr>
        <p:spPr>
          <a:xfrm>
            <a:off x="285750" y="1285875"/>
            <a:ext cx="8229600" cy="571500"/>
          </a:xfrm>
        </p:spPr>
        <p:txBody>
          <a:bodyPr numCol="1">
            <a:prstTxWarp prst="textNoShape">
              <a:avLst/>
            </a:prstTxWarp>
          </a:bodyPr>
          <a:lstStyle/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latin typeface="Myriad Pro" charset="0"/>
                <a:ea typeface="ＭＳ Ｐゴシック" pitchFamily="-123" charset="-128"/>
                <a:cs typeface="ＭＳ Ｐゴシック" pitchFamily="-123" charset="-128"/>
              </a:rPr>
              <a:t>2</a:t>
            </a:r>
            <a:r>
              <a:rPr lang="en-US" dirty="0" smtClean="0">
                <a:latin typeface="Myriad Pro" charset="0"/>
                <a:ea typeface="ＭＳ Ｐゴシック" pitchFamily="-123" charset="-128"/>
                <a:cs typeface="ＭＳ Ｐゴシック" pitchFamily="-123" charset="-128"/>
              </a:rPr>
              <a:t>. </a:t>
            </a:r>
            <a:r>
              <a:rPr lang="en-US" dirty="0" smtClean="0">
                <a:latin typeface="Myriad Pro" charset="0"/>
                <a:ea typeface="ＭＳ Ｐゴシック" pitchFamily="-123" charset="-128"/>
                <a:cs typeface="ＭＳ Ｐゴシック" pitchFamily="-123" charset="-128"/>
              </a:rPr>
              <a:t>What is </a:t>
            </a:r>
            <a:r>
              <a:rPr lang="en-US" dirty="0" err="1" smtClean="0">
                <a:latin typeface="Myriad Pro" charset="0"/>
                <a:ea typeface="ＭＳ Ｐゴシック" pitchFamily="-123" charset="-128"/>
                <a:cs typeface="ＭＳ Ｐゴシック" pitchFamily="-123" charset="-128"/>
              </a:rPr>
              <a:t>Microfranchising</a:t>
            </a:r>
            <a:r>
              <a:rPr lang="en-US" dirty="0" smtClean="0">
                <a:latin typeface="Myriad Pro" charset="0"/>
                <a:ea typeface="ＭＳ Ｐゴシック" pitchFamily="-123" charset="-128"/>
                <a:cs typeface="ＭＳ Ｐゴシック" pitchFamily="-123" charset="-128"/>
              </a:rPr>
              <a:t>? </a:t>
            </a:r>
          </a:p>
        </p:txBody>
      </p:sp>
      <p:sp>
        <p:nvSpPr>
          <p:cNvPr id="25602" name="TextBox 4"/>
          <p:cNvSpPr txBox="1">
            <a:spLocks noChangeArrowheads="1"/>
          </p:cNvSpPr>
          <p:nvPr/>
        </p:nvSpPr>
        <p:spPr bwMode="auto">
          <a:xfrm>
            <a:off x="4419600" y="17526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8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4" name="TextBox 22"/>
          <p:cNvSpPr txBox="1"/>
          <p:nvPr/>
        </p:nvSpPr>
        <p:spPr>
          <a:xfrm>
            <a:off x="457200" y="2089150"/>
            <a:ext cx="4349750" cy="51085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279400" indent="-279400">
              <a:lnSpc>
                <a:spcPct val="90000"/>
              </a:lnSpc>
              <a:spcBef>
                <a:spcPts val="400"/>
              </a:spcBef>
              <a:buSzPct val="100000"/>
              <a:defRPr/>
            </a:pPr>
            <a:r>
              <a:rPr lang="en-US" sz="2000" b="1" dirty="0">
                <a:solidFill>
                  <a:prstClr val="black"/>
                </a:solidFill>
                <a:latin typeface="Calibri" pitchFamily="-123" charset="0"/>
                <a:ea typeface="ＭＳ Ｐゴシック" pitchFamily="-123" charset="-128"/>
                <a:cs typeface="ＭＳ Ｐゴシック" pitchFamily="-123" charset="-128"/>
              </a:rPr>
              <a:t>  	 Basic concepts</a:t>
            </a:r>
            <a:endParaRPr lang="en-US" sz="1600" b="1" dirty="0">
              <a:solidFill>
                <a:srgbClr val="000000"/>
              </a:solidFill>
              <a:latin typeface="Calibri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pPr marL="342900" indent="-342900">
              <a:buSzPct val="100000"/>
              <a:buFont typeface="Arial" pitchFamily="-123" charset="0"/>
              <a:buChar char="•"/>
              <a:defRPr/>
            </a:pPr>
            <a:endParaRPr lang="en-US" sz="1600" b="1" dirty="0">
              <a:solidFill>
                <a:srgbClr val="000000"/>
              </a:solidFill>
              <a:latin typeface="Calibri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pPr marL="342900" indent="-342900">
              <a:buSzPct val="100000"/>
              <a:buFont typeface="Arial" pitchFamily="-123" charset="0"/>
              <a:buChar char="•"/>
              <a:defRPr/>
            </a:pPr>
            <a:r>
              <a:rPr lang="en-US" sz="1600" b="1" dirty="0" err="1">
                <a:solidFill>
                  <a:srgbClr val="000000"/>
                </a:solidFill>
                <a:latin typeface="Calibri" pitchFamily="-123" charset="0"/>
                <a:ea typeface="ＭＳ Ｐゴシック" pitchFamily="-123" charset="-128"/>
                <a:cs typeface="ＭＳ Ｐゴシック" pitchFamily="-123" charset="-128"/>
              </a:rPr>
              <a:t>Microfranchising</a:t>
            </a:r>
            <a:r>
              <a:rPr lang="en-US" sz="1600" dirty="0">
                <a:solidFill>
                  <a:srgbClr val="000000"/>
                </a:solidFill>
                <a:latin typeface="Calibri" pitchFamily="-123" charset="0"/>
                <a:ea typeface="ＭＳ Ｐゴシック" pitchFamily="-123" charset="-128"/>
                <a:cs typeface="ＭＳ Ｐゴシック" pitchFamily="-123" charset="-128"/>
              </a:rPr>
              <a:t> is the replication of a proven successful business model tailored to low-income </a:t>
            </a:r>
            <a:r>
              <a:rPr lang="en-US" sz="1600" dirty="0" err="1">
                <a:solidFill>
                  <a:srgbClr val="000000"/>
                </a:solidFill>
                <a:latin typeface="Calibri" pitchFamily="-123" charset="0"/>
                <a:ea typeface="ＭＳ Ｐゴシック" pitchFamily="-123" charset="-128"/>
                <a:cs typeface="ＭＳ Ｐゴシック" pitchFamily="-123" charset="-128"/>
              </a:rPr>
              <a:t>microentrepreneurs</a:t>
            </a:r>
            <a:r>
              <a:rPr lang="en-US" sz="1600" dirty="0">
                <a:solidFill>
                  <a:srgbClr val="000000"/>
                </a:solidFill>
                <a:latin typeface="Calibri" pitchFamily="-123" charset="0"/>
                <a:ea typeface="ＭＳ Ｐゴシック" pitchFamily="-123" charset="-128"/>
                <a:cs typeface="ＭＳ Ｐゴシック" pitchFamily="-123" charset="-128"/>
              </a:rPr>
              <a:t> (</a:t>
            </a:r>
            <a:r>
              <a:rPr lang="en-US" sz="1600" dirty="0" err="1">
                <a:solidFill>
                  <a:srgbClr val="000000"/>
                </a:solidFill>
                <a:latin typeface="Calibri" pitchFamily="-123" charset="0"/>
                <a:ea typeface="ＭＳ Ｐゴシック" pitchFamily="-123" charset="-128"/>
                <a:cs typeface="ＭＳ Ｐゴシック" pitchFamily="-123" charset="-128"/>
              </a:rPr>
              <a:t>BoP</a:t>
            </a:r>
            <a:r>
              <a:rPr lang="en-US" sz="1600" dirty="0">
                <a:solidFill>
                  <a:srgbClr val="000000"/>
                </a:solidFill>
                <a:latin typeface="Calibri" pitchFamily="-123" charset="0"/>
                <a:ea typeface="ＭＳ Ｐゴシック" pitchFamily="-123" charset="-128"/>
                <a:cs typeface="ＭＳ Ｐゴシック" pitchFamily="-123" charset="-128"/>
              </a:rPr>
              <a:t>)</a:t>
            </a:r>
          </a:p>
          <a:p>
            <a:pPr marL="342900" indent="-342900">
              <a:buSzPct val="100000"/>
              <a:buFont typeface="Arial" pitchFamily="-123" charset="0"/>
              <a:buChar char="•"/>
              <a:defRPr/>
            </a:pPr>
            <a:endParaRPr lang="en-US" sz="1600" dirty="0">
              <a:solidFill>
                <a:srgbClr val="000000"/>
              </a:solidFill>
              <a:latin typeface="Calibri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pPr marL="342900" indent="-342900">
              <a:buSzPct val="100000"/>
              <a:buFont typeface="Arial" pitchFamily="-123" charset="0"/>
              <a:buChar char="•"/>
              <a:defRPr/>
            </a:pPr>
            <a:r>
              <a:rPr lang="en-US" sz="1600" b="1" dirty="0" err="1">
                <a:solidFill>
                  <a:srgbClr val="000000"/>
                </a:solidFill>
                <a:latin typeface="Calibri" pitchFamily="-123" charset="0"/>
                <a:ea typeface="ＭＳ Ｐゴシック" pitchFamily="-123" charset="-128"/>
                <a:cs typeface="ＭＳ Ｐゴシック" pitchFamily="-123" charset="-128"/>
              </a:rPr>
              <a:t>Microfranchisor</a:t>
            </a:r>
            <a:r>
              <a:rPr lang="en-US" sz="1600" dirty="0">
                <a:solidFill>
                  <a:srgbClr val="000000"/>
                </a:solidFill>
                <a:latin typeface="Calibri" pitchFamily="-123" charset="0"/>
                <a:ea typeface="ＭＳ Ｐゴシック" pitchFamily="-123" charset="-128"/>
                <a:cs typeface="ＭＳ Ｐゴシック" pitchFamily="-123" charset="-128"/>
              </a:rPr>
              <a:t> is usually a medium-large company or social enterprise which owns the brand and develops the business model and offers it to the </a:t>
            </a:r>
            <a:r>
              <a:rPr lang="en-US" sz="1600" dirty="0" err="1">
                <a:solidFill>
                  <a:srgbClr val="000000"/>
                </a:solidFill>
                <a:latin typeface="Calibri" pitchFamily="-123" charset="0"/>
                <a:ea typeface="ＭＳ Ｐゴシック" pitchFamily="-123" charset="-128"/>
                <a:cs typeface="ＭＳ Ｐゴシック" pitchFamily="-123" charset="-128"/>
              </a:rPr>
              <a:t>microfranchisee</a:t>
            </a:r>
            <a:r>
              <a:rPr lang="en-US" sz="1600" dirty="0">
                <a:solidFill>
                  <a:srgbClr val="000000"/>
                </a:solidFill>
                <a:latin typeface="Calibri" pitchFamily="-123" charset="0"/>
                <a:ea typeface="ＭＳ Ｐゴシック" pitchFamily="-123" charset="-128"/>
                <a:cs typeface="ＭＳ Ｐゴシック" pitchFamily="-123" charset="-128"/>
              </a:rPr>
              <a:t> to operate </a:t>
            </a:r>
          </a:p>
          <a:p>
            <a:pPr marL="342900" indent="-342900">
              <a:buSzPct val="100000"/>
              <a:buFont typeface="Arial" pitchFamily="-123" charset="0"/>
              <a:buChar char="•"/>
              <a:defRPr/>
            </a:pPr>
            <a:endParaRPr lang="en-US" sz="1600" dirty="0">
              <a:solidFill>
                <a:srgbClr val="000000"/>
              </a:solidFill>
              <a:latin typeface="Calibri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pPr marL="342900" indent="-342900">
              <a:buSzPct val="100000"/>
              <a:buFont typeface="Arial" pitchFamily="-123" charset="0"/>
              <a:buChar char="•"/>
              <a:defRPr/>
            </a:pPr>
            <a:r>
              <a:rPr lang="en-US" sz="1600" b="1" dirty="0" err="1">
                <a:solidFill>
                  <a:srgbClr val="000000"/>
                </a:solidFill>
                <a:latin typeface="Calibri" pitchFamily="-123" charset="0"/>
                <a:ea typeface="ＭＳ Ｐゴシック" pitchFamily="-123" charset="-128"/>
                <a:cs typeface="ＭＳ Ｐゴシック" pitchFamily="-123" charset="-128"/>
              </a:rPr>
              <a:t>Microfranchisee</a:t>
            </a:r>
            <a:r>
              <a:rPr lang="en-US" sz="1600" dirty="0">
                <a:solidFill>
                  <a:srgbClr val="000000"/>
                </a:solidFill>
                <a:latin typeface="Calibri" pitchFamily="-123" charset="0"/>
                <a:ea typeface="ＭＳ Ｐゴシック" pitchFamily="-123" charset="-128"/>
                <a:cs typeface="ＭＳ Ｐゴシック" pitchFamily="-123" charset="-128"/>
              </a:rPr>
              <a:t> is a low-income </a:t>
            </a:r>
            <a:r>
              <a:rPr lang="en-US" sz="1600" dirty="0" err="1">
                <a:solidFill>
                  <a:srgbClr val="000000"/>
                </a:solidFill>
                <a:latin typeface="Calibri" pitchFamily="-123" charset="0"/>
                <a:ea typeface="ＭＳ Ｐゴシック" pitchFamily="-123" charset="-128"/>
                <a:cs typeface="ＭＳ Ｐゴシック" pitchFamily="-123" charset="-128"/>
              </a:rPr>
              <a:t>microentrepreneur</a:t>
            </a:r>
            <a:r>
              <a:rPr lang="en-US" sz="1600" dirty="0">
                <a:solidFill>
                  <a:srgbClr val="000000"/>
                </a:solidFill>
                <a:latin typeface="Calibri" pitchFamily="-123" charset="0"/>
                <a:ea typeface="ＭＳ Ｐゴシック" pitchFamily="-123" charset="-128"/>
                <a:cs typeface="ＭＳ Ｐゴシック" pitchFamily="-123" charset="-128"/>
              </a:rPr>
              <a:t>  with little formal education and capital that owns and operates the </a:t>
            </a:r>
            <a:r>
              <a:rPr lang="en-US" sz="1600" dirty="0" err="1">
                <a:solidFill>
                  <a:srgbClr val="000000"/>
                </a:solidFill>
                <a:latin typeface="Calibri" pitchFamily="-123" charset="0"/>
                <a:ea typeface="ＭＳ Ｐゴシック" pitchFamily="-123" charset="-128"/>
                <a:cs typeface="ＭＳ Ｐゴシック" pitchFamily="-123" charset="-128"/>
              </a:rPr>
              <a:t>microfranchise</a:t>
            </a:r>
            <a:endParaRPr lang="en-US" sz="1600" dirty="0">
              <a:solidFill>
                <a:srgbClr val="000000"/>
              </a:solidFill>
              <a:latin typeface="Calibri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pPr marL="342900" indent="-342900">
              <a:buSzPct val="100000"/>
              <a:buFont typeface="Arial" pitchFamily="-123" charset="0"/>
              <a:buChar char="•"/>
              <a:defRPr/>
            </a:pPr>
            <a:endParaRPr lang="en-US" sz="1600" dirty="0">
              <a:solidFill>
                <a:srgbClr val="000000"/>
              </a:solidFill>
              <a:latin typeface="Calibri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pPr marL="342900" indent="-342900">
              <a:buSzPct val="100000"/>
              <a:buFont typeface="Arial" pitchFamily="-123" charset="0"/>
              <a:buChar char="•"/>
              <a:defRPr/>
            </a:pPr>
            <a:r>
              <a:rPr lang="en-US" sz="1600" b="1" dirty="0" err="1">
                <a:solidFill>
                  <a:srgbClr val="000000"/>
                </a:solidFill>
                <a:latin typeface="Calibri" pitchFamily="-123" charset="0"/>
                <a:ea typeface="ＭＳ Ｐゴシック" pitchFamily="-123" charset="-128"/>
                <a:cs typeface="ＭＳ Ｐゴシック" pitchFamily="-123" charset="-128"/>
              </a:rPr>
              <a:t>Microfranchise</a:t>
            </a:r>
            <a:r>
              <a:rPr lang="en-US" sz="1600" dirty="0">
                <a:solidFill>
                  <a:srgbClr val="000000"/>
                </a:solidFill>
                <a:latin typeface="Calibri" pitchFamily="-123" charset="0"/>
                <a:ea typeface="ＭＳ Ｐゴシック" pitchFamily="-123" charset="-128"/>
                <a:cs typeface="ＭＳ Ｐゴシック" pitchFamily="-123" charset="-128"/>
              </a:rPr>
              <a:t> is the business model that is provided to the </a:t>
            </a:r>
            <a:r>
              <a:rPr lang="en-US" sz="1600" dirty="0" err="1">
                <a:solidFill>
                  <a:srgbClr val="000000"/>
                </a:solidFill>
                <a:latin typeface="Calibri" pitchFamily="-123" charset="0"/>
                <a:ea typeface="ＭＳ Ｐゴシック" pitchFamily="-123" charset="-128"/>
                <a:cs typeface="ＭＳ Ｐゴシック" pitchFamily="-123" charset="-128"/>
              </a:rPr>
              <a:t>microfranchisee</a:t>
            </a:r>
            <a:endParaRPr lang="en-US" sz="1600" dirty="0">
              <a:solidFill>
                <a:srgbClr val="000000"/>
              </a:solidFill>
              <a:latin typeface="Calibri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pPr marL="342900" indent="-342900">
              <a:buSzPct val="100000"/>
              <a:buFontTx/>
              <a:buAutoNum type="arabicPeriod"/>
              <a:defRPr/>
            </a:pPr>
            <a:endParaRPr lang="en-US" sz="1800" dirty="0">
              <a:solidFill>
                <a:srgbClr val="000000"/>
              </a:solidFill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  <a:p>
            <a:pPr marL="342900" indent="-342900">
              <a:buSzPct val="100000"/>
              <a:buFontTx/>
              <a:buAutoNum type="arabicPeriod"/>
              <a:defRPr/>
            </a:pPr>
            <a:endParaRPr lang="en-US" sz="1800" dirty="0">
              <a:solidFill>
                <a:srgbClr val="000000"/>
              </a:solidFill>
              <a:latin typeface="Arial" pitchFamily="-123" charset="0"/>
              <a:ea typeface="ＭＳ Ｐゴシック" pitchFamily="-123" charset="-128"/>
              <a:cs typeface="ＭＳ Ｐゴシック" pitchFamily="-123" charset="-128"/>
            </a:endParaRPr>
          </a:p>
        </p:txBody>
      </p:sp>
      <p:graphicFrame>
        <p:nvGraphicFramePr>
          <p:cNvPr id="13" name="Diagram 12"/>
          <p:cNvGraphicFramePr/>
          <p:nvPr/>
        </p:nvGraphicFramePr>
        <p:xfrm>
          <a:off x="5148064" y="2060848"/>
          <a:ext cx="3672408" cy="4568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 noGrp="1"/>
          </p:cNvSpPr>
          <p:nvPr>
            <p:ph type="title"/>
          </p:nvPr>
        </p:nvSpPr>
        <p:spPr>
          <a:xfrm>
            <a:off x="285750" y="1285875"/>
            <a:ext cx="8229600" cy="571500"/>
          </a:xfrm>
        </p:spPr>
        <p:txBody>
          <a:bodyPr numCol="1">
            <a:prstTxWarp prst="textNoShape">
              <a:avLst/>
            </a:prstTxWarp>
          </a:bodyPr>
          <a:lstStyle/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latin typeface="Myriad Pro" charset="0"/>
                <a:ea typeface="ＭＳ Ｐゴシック" pitchFamily="-123" charset="-128"/>
                <a:cs typeface="ＭＳ Ｐゴシック" pitchFamily="-123" charset="-128"/>
              </a:rPr>
              <a:t>2</a:t>
            </a:r>
            <a:r>
              <a:rPr lang="en-US" dirty="0" smtClean="0">
                <a:latin typeface="Myriad Pro" charset="0"/>
                <a:ea typeface="ＭＳ Ｐゴシック" pitchFamily="-123" charset="-128"/>
                <a:cs typeface="ＭＳ Ｐゴシック" pitchFamily="-123" charset="-128"/>
              </a:rPr>
              <a:t>. </a:t>
            </a:r>
            <a:r>
              <a:rPr lang="en-US" dirty="0" smtClean="0">
                <a:latin typeface="Myriad Pro" charset="0"/>
                <a:ea typeface="ＭＳ Ｐゴシック" pitchFamily="-123" charset="-128"/>
                <a:cs typeface="ＭＳ Ｐゴシック" pitchFamily="-123" charset="-128"/>
              </a:rPr>
              <a:t>What is </a:t>
            </a:r>
            <a:r>
              <a:rPr lang="en-US" dirty="0" err="1" smtClean="0">
                <a:latin typeface="Myriad Pro" charset="0"/>
                <a:ea typeface="ＭＳ Ｐゴシック" pitchFamily="-123" charset="-128"/>
                <a:cs typeface="ＭＳ Ｐゴシック" pitchFamily="-123" charset="-128"/>
              </a:rPr>
              <a:t>Microfranchising</a:t>
            </a:r>
            <a:r>
              <a:rPr lang="en-US" dirty="0" smtClean="0">
                <a:latin typeface="Myriad Pro" charset="0"/>
                <a:ea typeface="ＭＳ Ｐゴシック" pitchFamily="-123" charset="-128"/>
                <a:cs typeface="ＭＳ Ｐゴシック" pitchFamily="-123" charset="-128"/>
              </a:rPr>
              <a:t>? </a:t>
            </a:r>
          </a:p>
        </p:txBody>
      </p:sp>
      <p:sp>
        <p:nvSpPr>
          <p:cNvPr id="27650" name="TextBox 4"/>
          <p:cNvSpPr txBox="1">
            <a:spLocks noChangeArrowheads="1"/>
          </p:cNvSpPr>
          <p:nvPr/>
        </p:nvSpPr>
        <p:spPr bwMode="auto">
          <a:xfrm>
            <a:off x="4419600" y="17526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8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7651" name="TextBox 22"/>
          <p:cNvSpPr txBox="1">
            <a:spLocks noChangeArrowheads="1"/>
          </p:cNvSpPr>
          <p:nvPr/>
        </p:nvSpPr>
        <p:spPr bwMode="auto">
          <a:xfrm>
            <a:off x="914400" y="2174875"/>
            <a:ext cx="4038600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9400" indent="-279400">
              <a:lnSpc>
                <a:spcPct val="90000"/>
              </a:lnSpc>
              <a:spcBef>
                <a:spcPts val="400"/>
              </a:spcBef>
              <a:buSzPct val="100000"/>
            </a:pPr>
            <a:r>
              <a:rPr lang="en-US" sz="2000" b="1">
                <a:latin typeface="Calibri" pitchFamily="34" charset="0"/>
              </a:rPr>
              <a:t>    Key elements</a:t>
            </a:r>
            <a:r>
              <a:rPr lang="en-US" sz="2000">
                <a:latin typeface="Calibri" pitchFamily="34" charset="0"/>
              </a:rPr>
              <a:t> </a:t>
            </a:r>
          </a:p>
          <a:p>
            <a:pPr marL="279400" indent="-279400">
              <a:lnSpc>
                <a:spcPct val="90000"/>
              </a:lnSpc>
              <a:spcBef>
                <a:spcPts val="400"/>
              </a:spcBef>
              <a:buSzPct val="100000"/>
            </a:pPr>
            <a:endParaRPr lang="en-US" sz="1600">
              <a:latin typeface="Calibri" pitchFamily="34" charset="0"/>
            </a:endParaRPr>
          </a:p>
          <a:p>
            <a:pPr marL="279400" indent="-279400">
              <a:lnSpc>
                <a:spcPct val="90000"/>
              </a:lnSpc>
              <a:spcBef>
                <a:spcPts val="400"/>
              </a:spcBef>
              <a:buSzPct val="100000"/>
            </a:pPr>
            <a:r>
              <a:rPr lang="en-US" sz="1800">
                <a:latin typeface="Calibri" pitchFamily="34" charset="0"/>
              </a:rPr>
              <a:t>	Brand</a:t>
            </a:r>
          </a:p>
          <a:p>
            <a:pPr marL="279400" indent="-279400">
              <a:lnSpc>
                <a:spcPct val="90000"/>
              </a:lnSpc>
              <a:spcBef>
                <a:spcPts val="400"/>
              </a:spcBef>
              <a:buSzPct val="100000"/>
              <a:buFontTx/>
              <a:buChar char="-"/>
            </a:pPr>
            <a:endParaRPr lang="en-US" sz="1800">
              <a:latin typeface="Calibri" pitchFamily="34" charset="0"/>
            </a:endParaRPr>
          </a:p>
          <a:p>
            <a:pPr marL="279400" indent="-279400">
              <a:lnSpc>
                <a:spcPct val="90000"/>
              </a:lnSpc>
              <a:spcBef>
                <a:spcPts val="400"/>
              </a:spcBef>
              <a:buSzPct val="100000"/>
            </a:pPr>
            <a:r>
              <a:rPr lang="en-US" sz="1800">
                <a:latin typeface="Calibri" pitchFamily="34" charset="0"/>
              </a:rPr>
              <a:t>	Initial and continuous training and knowledge transfer</a:t>
            </a:r>
          </a:p>
          <a:p>
            <a:pPr marL="279400" indent="-279400">
              <a:lnSpc>
                <a:spcPct val="90000"/>
              </a:lnSpc>
              <a:spcBef>
                <a:spcPts val="400"/>
              </a:spcBef>
              <a:buSzPct val="100000"/>
              <a:buFontTx/>
              <a:buChar char="-"/>
            </a:pPr>
            <a:endParaRPr lang="en-US" sz="1800">
              <a:latin typeface="Calibri" pitchFamily="34" charset="0"/>
            </a:endParaRPr>
          </a:p>
          <a:p>
            <a:pPr marL="279400" indent="-279400">
              <a:lnSpc>
                <a:spcPct val="90000"/>
              </a:lnSpc>
              <a:spcBef>
                <a:spcPts val="400"/>
              </a:spcBef>
              <a:buSzPct val="100000"/>
            </a:pPr>
            <a:r>
              <a:rPr lang="en-US" sz="1800">
                <a:latin typeface="Calibri" pitchFamily="34" charset="0"/>
              </a:rPr>
              <a:t>	3 S rule: Simple, systematized, sustainable </a:t>
            </a:r>
          </a:p>
          <a:p>
            <a:pPr marL="279400" indent="-279400">
              <a:lnSpc>
                <a:spcPct val="90000"/>
              </a:lnSpc>
              <a:spcBef>
                <a:spcPts val="400"/>
              </a:spcBef>
              <a:buSzPct val="100000"/>
            </a:pPr>
            <a:endParaRPr lang="en-US" sz="1800">
              <a:latin typeface="Calibri" pitchFamily="34" charset="0"/>
            </a:endParaRPr>
          </a:p>
          <a:p>
            <a:pPr marL="279400" indent="-279400">
              <a:lnSpc>
                <a:spcPct val="90000"/>
              </a:lnSpc>
              <a:spcBef>
                <a:spcPts val="400"/>
              </a:spcBef>
              <a:buSzPct val="100000"/>
            </a:pPr>
            <a:r>
              <a:rPr lang="en-US" sz="1800">
                <a:latin typeface="Calibri" pitchFamily="34" charset="0"/>
              </a:rPr>
              <a:t>	Low capital investment + high expansion potential</a:t>
            </a:r>
            <a:endParaRPr lang="en-US" sz="1600">
              <a:latin typeface="Calibri" pitchFamily="34" charset="0"/>
            </a:endParaRPr>
          </a:p>
          <a:p>
            <a:pPr marL="279400" indent="-279400">
              <a:buSzPct val="100000"/>
              <a:buFontTx/>
              <a:buAutoNum type="arabicPeriod"/>
            </a:pPr>
            <a:endParaRPr lang="en-US" sz="1800">
              <a:solidFill>
                <a:srgbClr val="000000"/>
              </a:solidFill>
            </a:endParaRPr>
          </a:p>
          <a:p>
            <a:pPr marL="279400" indent="-279400">
              <a:buSzPct val="100000"/>
              <a:buFontTx/>
              <a:buAutoNum type="arabicPeriod"/>
            </a:pPr>
            <a:endParaRPr lang="en-US" sz="1800">
              <a:solidFill>
                <a:srgbClr val="000000"/>
              </a:solidFill>
            </a:endParaRPr>
          </a:p>
        </p:txBody>
      </p:sp>
      <p:pic>
        <p:nvPicPr>
          <p:cNvPr id="27652" name="Picture 1028" descr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352800"/>
            <a:ext cx="4413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1029" descr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667000"/>
            <a:ext cx="4413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1030" descr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114800"/>
            <a:ext cx="4413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1031" descr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5029200"/>
            <a:ext cx="4413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9700" y="2060575"/>
            <a:ext cx="34083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7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063" y="4292600"/>
            <a:ext cx="295275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2"/>
          <p:cNvSpPr>
            <a:spLocks noGrp="1"/>
          </p:cNvSpPr>
          <p:nvPr>
            <p:ph type="title"/>
          </p:nvPr>
        </p:nvSpPr>
        <p:spPr bwMode="auto">
          <a:xfrm>
            <a:off x="285750" y="1285875"/>
            <a:ext cx="8229600" cy="571500"/>
          </a:xfrm>
          <a:ln>
            <a:miter lim="800000"/>
            <a:headEnd/>
            <a:tailEnd/>
          </a:ln>
        </p:spPr>
        <p:txBody>
          <a:bodyPr numCol="1">
            <a:prstTxWarp prst="textNoShape">
              <a:avLst/>
            </a:prstTxWarp>
          </a:bodyPr>
          <a:lstStyle/>
          <a:p>
            <a:pPr eaLnBrk="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latin typeface="Myriad Pro" charset="0"/>
                <a:ea typeface="ＭＳ Ｐゴシック" pitchFamily="-123" charset="-128"/>
                <a:cs typeface="ＭＳ Ｐゴシック" pitchFamily="-123" charset="-128"/>
              </a:rPr>
              <a:t> </a:t>
            </a:r>
            <a:r>
              <a:rPr lang="en-US" dirty="0" smtClean="0">
                <a:latin typeface="Myriad Pro" charset="0"/>
                <a:ea typeface="ＭＳ Ｐゴシック" pitchFamily="-123" charset="-128"/>
                <a:cs typeface="ＭＳ Ｐゴシック" pitchFamily="-123" charset="-128"/>
              </a:rPr>
              <a:t>3. </a:t>
            </a:r>
            <a:r>
              <a:rPr lang="en-US" dirty="0" smtClean="0">
                <a:latin typeface="Myriad Pro" charset="0"/>
                <a:ea typeface="ＭＳ Ｐゴシック" pitchFamily="-123" charset="-128"/>
                <a:cs typeface="ＭＳ Ｐゴシック" pitchFamily="-123" charset="-128"/>
              </a:rPr>
              <a:t>What works? Successful cases from Asia and Africa</a:t>
            </a:r>
          </a:p>
        </p:txBody>
      </p:sp>
      <p:sp>
        <p:nvSpPr>
          <p:cNvPr id="31746" name="Text Placeholder 1"/>
          <p:cNvSpPr txBox="1">
            <a:spLocks/>
          </p:cNvSpPr>
          <p:nvPr/>
        </p:nvSpPr>
        <p:spPr bwMode="auto">
          <a:xfrm>
            <a:off x="4716463" y="2060575"/>
            <a:ext cx="3849687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Font typeface="Arial" charset="0"/>
              <a:buNone/>
            </a:pPr>
            <a:endParaRPr lang="en-US" sz="1600">
              <a:latin typeface="Calibri" pitchFamily="34" charset="0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</a:pPr>
            <a:r>
              <a:rPr lang="en-US" sz="1600">
                <a:latin typeface="Calibri" pitchFamily="34" charset="0"/>
              </a:rPr>
              <a:t>	</a:t>
            </a:r>
          </a:p>
          <a:p>
            <a:pPr eaLnBrk="0" hangingPunct="0">
              <a:spcBef>
                <a:spcPct val="20000"/>
              </a:spcBef>
              <a:buFont typeface="Arial" charset="0"/>
              <a:buNone/>
            </a:pPr>
            <a:endParaRPr lang="en-US" sz="2000">
              <a:latin typeface="Calibri" pitchFamily="34" charset="0"/>
            </a:endParaRPr>
          </a:p>
        </p:txBody>
      </p:sp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2133600"/>
            <a:ext cx="3028950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755650" y="2060575"/>
            <a:ext cx="3740150" cy="42386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28600" indent="-1651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1800" b="1" dirty="0">
                <a:latin typeface="+mn-lt"/>
                <a:ea typeface="ＭＳ Ｐゴシック" pitchFamily="-123" charset="-128"/>
                <a:cs typeface="ＭＳ Ｐゴシック" pitchFamily="-123" charset="-128"/>
              </a:rPr>
              <a:t>International Rescue Committee (IRC) - Sierra Leona</a:t>
            </a:r>
          </a:p>
          <a:p>
            <a:pPr marL="228600" indent="-1651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1800" dirty="0">
              <a:latin typeface="+mn-lt"/>
              <a:ea typeface="ＭＳ Ｐゴシック" pitchFamily="-123" charset="-128"/>
              <a:cs typeface="ＭＳ Ｐゴシック" pitchFamily="-123" charset="-128"/>
            </a:endParaRPr>
          </a:p>
          <a:p>
            <a:pPr marL="228600" indent="-165100" fontAlgn="auto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GB" sz="1600" dirty="0">
                <a:latin typeface="+mn-lt"/>
                <a:ea typeface="ＭＳ Ｐゴシック" pitchFamily="-123" charset="-128"/>
                <a:cs typeface="ＭＳ Ｐゴシック" pitchFamily="-123" charset="-128"/>
              </a:rPr>
              <a:t>Pilot: Nov 2008 - Jan 2010  (150 youth)</a:t>
            </a:r>
          </a:p>
          <a:p>
            <a:pPr marL="228600" indent="-165100" fontAlgn="auto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GB" sz="1600" dirty="0">
                <a:latin typeface="+mn-lt"/>
                <a:ea typeface="ＭＳ Ｐゴシック" pitchFamily="-123" charset="-128"/>
                <a:cs typeface="ＭＳ Ｐゴシック" pitchFamily="-123" charset="-128"/>
              </a:rPr>
              <a:t>100% of youth still engaged in their </a:t>
            </a:r>
            <a:r>
              <a:rPr lang="en-GB" sz="1600" dirty="0" err="1">
                <a:latin typeface="+mn-lt"/>
                <a:ea typeface="ＭＳ Ｐゴシック" pitchFamily="-123" charset="-128"/>
                <a:cs typeface="ＭＳ Ｐゴシック" pitchFamily="-123" charset="-128"/>
              </a:rPr>
              <a:t>microfranchises</a:t>
            </a:r>
            <a:r>
              <a:rPr lang="en-GB" sz="1600" dirty="0">
                <a:latin typeface="+mn-lt"/>
                <a:ea typeface="ＭＳ Ｐゴシック" pitchFamily="-123" charset="-128"/>
                <a:cs typeface="ＭＳ Ｐゴシック" pitchFamily="-123" charset="-128"/>
              </a:rPr>
              <a:t>  7 months after start-up</a:t>
            </a:r>
          </a:p>
          <a:p>
            <a:pPr marL="228600" indent="-165100" fontAlgn="auto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GB" sz="1600" dirty="0">
                <a:latin typeface="+mn-lt"/>
                <a:ea typeface="ＭＳ Ｐゴシック" pitchFamily="-123" charset="-128"/>
                <a:cs typeface="ＭＳ Ｐゴシック" pitchFamily="-123" charset="-128"/>
              </a:rPr>
              <a:t>83% of youth making a profit </a:t>
            </a:r>
            <a:r>
              <a:rPr lang="en-GB" sz="1600" dirty="0">
                <a:solidFill>
                  <a:srgbClr val="000000"/>
                </a:solidFill>
                <a:latin typeface="+mn-lt"/>
                <a:ea typeface="ＭＳ Ｐゴシック" pitchFamily="-123" charset="-128"/>
                <a:cs typeface="ＭＳ Ｐゴシック" pitchFamily="-123" charset="-128"/>
              </a:rPr>
              <a:t>7 months after start-up</a:t>
            </a:r>
          </a:p>
          <a:p>
            <a:pPr marL="228600" indent="-165100" fontAlgn="auto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GB" sz="1600" dirty="0">
                <a:latin typeface="+mn-lt"/>
                <a:ea typeface="ＭＳ Ｐゴシック" pitchFamily="-123" charset="-128"/>
                <a:cs typeface="ＭＳ Ｐゴシック" pitchFamily="-123" charset="-128"/>
              </a:rPr>
              <a:t>100% youth in Freetown and 48% in </a:t>
            </a:r>
            <a:r>
              <a:rPr lang="en-GB" sz="1600" dirty="0" err="1">
                <a:latin typeface="+mn-lt"/>
                <a:ea typeface="ＭＳ Ｐゴシック" pitchFamily="-123" charset="-128"/>
                <a:cs typeface="ＭＳ Ｐゴシック" pitchFamily="-123" charset="-128"/>
              </a:rPr>
              <a:t>Kenema</a:t>
            </a:r>
            <a:r>
              <a:rPr lang="en-GB" sz="1600" dirty="0">
                <a:latin typeface="+mn-lt"/>
                <a:ea typeface="ＭＳ Ｐゴシック" pitchFamily="-123" charset="-128"/>
                <a:cs typeface="ＭＳ Ｐゴシック" pitchFamily="-123" charset="-128"/>
              </a:rPr>
              <a:t> opened savings accounts with local banks</a:t>
            </a:r>
          </a:p>
          <a:p>
            <a:pPr marL="228600" indent="-165100" fontAlgn="auto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GB" sz="1600" dirty="0">
                <a:solidFill>
                  <a:srgbClr val="000000"/>
                </a:solidFill>
                <a:latin typeface="+mn-lt"/>
                <a:ea typeface="ＭＳ Ｐゴシック" pitchFamily="-123" charset="-128"/>
                <a:cs typeface="ＭＳ Ｐゴシック" pitchFamily="-123" charset="-128"/>
              </a:rPr>
              <a:t>43% of youth reported saving money as their primary investment for profits</a:t>
            </a:r>
          </a:p>
          <a:p>
            <a:pPr marL="228600" indent="-165100" fontAlgn="auto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GB" sz="1600" dirty="0">
                <a:solidFill>
                  <a:srgbClr val="000000"/>
                </a:solidFill>
                <a:latin typeface="+mn-lt"/>
                <a:ea typeface="ＭＳ Ｐゴシック" pitchFamily="-123" charset="-128"/>
                <a:cs typeface="ＭＳ Ｐゴシック" pitchFamily="-123" charset="-128"/>
              </a:rPr>
              <a:t>Three year strategy for scale planned: 4,000 youth</a:t>
            </a:r>
            <a:endParaRPr lang="en-US" sz="1600" dirty="0">
              <a:solidFill>
                <a:srgbClr val="000000"/>
              </a:solidFill>
              <a:latin typeface="+mn-lt"/>
              <a:ea typeface="ＭＳ Ｐゴシック" pitchFamily="-123" charset="-128"/>
              <a:cs typeface="ＭＳ Ｐゴシック" pitchFamily="-123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2"/>
          <p:cNvSpPr>
            <a:spLocks noGrp="1"/>
          </p:cNvSpPr>
          <p:nvPr>
            <p:ph type="title"/>
          </p:nvPr>
        </p:nvSpPr>
        <p:spPr bwMode="auto">
          <a:xfrm>
            <a:off x="285750" y="1285875"/>
            <a:ext cx="8229600" cy="571500"/>
          </a:xfrm>
          <a:ln>
            <a:miter lim="800000"/>
            <a:headEnd/>
            <a:tailEnd/>
          </a:ln>
        </p:spPr>
        <p:txBody>
          <a:bodyPr numCol="1">
            <a:prstTxWarp prst="textNoShape">
              <a:avLst/>
            </a:prstTxWarp>
          </a:bodyPr>
          <a:lstStyle/>
          <a:p>
            <a:pPr eaLnBrk="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latin typeface="Myriad Pro" charset="0"/>
                <a:ea typeface="ＭＳ Ｐゴシック" pitchFamily="-123" charset="-128"/>
                <a:cs typeface="ＭＳ Ｐゴシック" pitchFamily="-123" charset="-128"/>
              </a:rPr>
              <a:t> </a:t>
            </a:r>
            <a:r>
              <a:rPr lang="en-US" dirty="0" smtClean="0">
                <a:latin typeface="Myriad Pro" charset="0"/>
                <a:ea typeface="ＭＳ Ｐゴシック" pitchFamily="-123" charset="-128"/>
                <a:cs typeface="ＭＳ Ｐゴシック" pitchFamily="-123" charset="-128"/>
              </a:rPr>
              <a:t>3. </a:t>
            </a:r>
            <a:r>
              <a:rPr lang="en-US" dirty="0" smtClean="0">
                <a:latin typeface="Myriad Pro" charset="0"/>
                <a:ea typeface="ＭＳ Ｐゴシック" pitchFamily="-123" charset="-128"/>
                <a:cs typeface="ＭＳ Ｐゴシック" pitchFamily="-123" charset="-128"/>
              </a:rPr>
              <a:t>What works? Successful cases from Asia and Africa</a:t>
            </a:r>
          </a:p>
        </p:txBody>
      </p:sp>
      <p:sp>
        <p:nvSpPr>
          <p:cNvPr id="33794" name="Text Placeholder 1"/>
          <p:cNvSpPr txBox="1">
            <a:spLocks/>
          </p:cNvSpPr>
          <p:nvPr/>
        </p:nvSpPr>
        <p:spPr bwMode="auto">
          <a:xfrm>
            <a:off x="4716463" y="2060575"/>
            <a:ext cx="3849687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Font typeface="Arial" charset="0"/>
              <a:buNone/>
            </a:pPr>
            <a:endParaRPr lang="en-US" sz="1600">
              <a:latin typeface="Calibri" pitchFamily="34" charset="0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</a:pPr>
            <a:r>
              <a:rPr lang="en-US" sz="1600">
                <a:latin typeface="Calibri" pitchFamily="34" charset="0"/>
              </a:rPr>
              <a:t>	</a:t>
            </a:r>
          </a:p>
          <a:p>
            <a:pPr eaLnBrk="0" hangingPunct="0">
              <a:spcBef>
                <a:spcPct val="20000"/>
              </a:spcBef>
              <a:buFont typeface="Arial" charset="0"/>
              <a:buNone/>
            </a:pPr>
            <a:endParaRPr lang="en-US" sz="2000"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5650" y="2060575"/>
            <a:ext cx="3600450" cy="34813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28600" indent="-1651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b="1" dirty="0" err="1">
                <a:latin typeface="+mn-lt"/>
                <a:ea typeface="ＭＳ Ｐゴシック" pitchFamily="-123" charset="-128"/>
                <a:cs typeface="ＭＳ Ｐゴシック" pitchFamily="-123" charset="-128"/>
              </a:rPr>
              <a:t>FanMilk</a:t>
            </a:r>
            <a:r>
              <a:rPr lang="en-US" sz="1800" b="1" dirty="0">
                <a:latin typeface="+mn-lt"/>
                <a:ea typeface="ＭＳ Ｐゴシック" pitchFamily="-123" charset="-128"/>
                <a:cs typeface="ＭＳ Ｐゴシック" pitchFamily="-123" charset="-128"/>
              </a:rPr>
              <a:t> - Ghana</a:t>
            </a:r>
          </a:p>
          <a:p>
            <a:pPr marL="228600" indent="-1651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1800" dirty="0">
              <a:latin typeface="+mn-lt"/>
              <a:ea typeface="ＭＳ Ｐゴシック" pitchFamily="-123" charset="-128"/>
              <a:cs typeface="ＭＳ Ｐゴシック" pitchFamily="-123" charset="-128"/>
            </a:endParaRPr>
          </a:p>
          <a:p>
            <a:pPr marL="228600" indent="-165100" fontAlgn="auto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  <a:ea typeface="ＭＳ Ｐゴシック" pitchFamily="-123" charset="-128"/>
                <a:cs typeface="ＭＳ Ｐゴシック" pitchFamily="-123" charset="-128"/>
              </a:rPr>
              <a:t>Leading manufacturer of ice cream</a:t>
            </a:r>
          </a:p>
          <a:p>
            <a:pPr marL="228600" indent="-165100" fontAlgn="auto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  <a:ea typeface="ＭＳ Ｐゴシック" pitchFamily="-123" charset="-128"/>
                <a:cs typeface="ＭＳ Ｐゴシック" pitchFamily="-123" charset="-128"/>
              </a:rPr>
              <a:t>10,000 young men operating </a:t>
            </a:r>
            <a:r>
              <a:rPr lang="en-US" sz="1600" dirty="0" err="1">
                <a:latin typeface="+mn-lt"/>
                <a:ea typeface="ＭＳ Ｐゴシック" pitchFamily="-123" charset="-128"/>
                <a:cs typeface="ＭＳ Ｐゴシック" pitchFamily="-123" charset="-128"/>
              </a:rPr>
              <a:t>microfranchise</a:t>
            </a:r>
            <a:endParaRPr lang="en-US" sz="1600" dirty="0">
              <a:latin typeface="+mn-lt"/>
              <a:ea typeface="ＭＳ Ｐゴシック" pitchFamily="-123" charset="-128"/>
              <a:cs typeface="ＭＳ Ｐゴシック" pitchFamily="-123" charset="-128"/>
            </a:endParaRPr>
          </a:p>
          <a:p>
            <a:pPr marL="228600" indent="-165100" fontAlgn="auto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  <a:ea typeface="ＭＳ Ｐゴシック" pitchFamily="-123" charset="-128"/>
                <a:cs typeface="ＭＳ Ｐゴシック" pitchFamily="-123" charset="-128"/>
              </a:rPr>
              <a:t>US$72 million revenue 2009</a:t>
            </a:r>
          </a:p>
          <a:p>
            <a:pPr marL="228600" indent="-165100" fontAlgn="auto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  <a:ea typeface="ＭＳ Ｐゴシック" pitchFamily="-123" charset="-128"/>
                <a:cs typeface="ＭＳ Ｐゴシック" pitchFamily="-123" charset="-128"/>
              </a:rPr>
              <a:t>US$20 Million profit 2009</a:t>
            </a:r>
          </a:p>
          <a:p>
            <a:pPr marL="228600" indent="-165100" fontAlgn="auto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  <a:ea typeface="ＭＳ Ｐゴシック" pitchFamily="-123" charset="-128"/>
                <a:cs typeface="ＭＳ Ｐゴシック" pitchFamily="-123" charset="-128"/>
              </a:rPr>
              <a:t>95% retention of </a:t>
            </a:r>
            <a:r>
              <a:rPr lang="en-US" sz="1600" dirty="0" err="1">
                <a:latin typeface="+mn-lt"/>
                <a:ea typeface="ＭＳ Ｐゴシック" pitchFamily="-123" charset="-128"/>
                <a:cs typeface="ＭＳ Ｐゴシック" pitchFamily="-123" charset="-128"/>
              </a:rPr>
              <a:t>microfranchisees</a:t>
            </a:r>
            <a:endParaRPr lang="en-US" sz="1600" dirty="0">
              <a:latin typeface="+mn-lt"/>
              <a:ea typeface="ＭＳ Ｐゴシック" pitchFamily="-123" charset="-128"/>
              <a:cs typeface="ＭＳ Ｐゴシック" pitchFamily="-123" charset="-128"/>
            </a:endParaRPr>
          </a:p>
          <a:p>
            <a:pPr marL="228600" indent="-165100" fontAlgn="auto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1600" dirty="0" err="1">
                <a:latin typeface="+mn-lt"/>
                <a:ea typeface="ＭＳ Ｐゴシック" pitchFamily="-123" charset="-128"/>
                <a:cs typeface="ＭＳ Ｐゴシック" pitchFamily="-123" charset="-128"/>
              </a:rPr>
              <a:t>Microfranchisees</a:t>
            </a:r>
            <a:r>
              <a:rPr lang="en-US" sz="1600" dirty="0">
                <a:latin typeface="+mn-lt"/>
                <a:ea typeface="ＭＳ Ｐゴシック" pitchFamily="-123" charset="-128"/>
                <a:cs typeface="ＭＳ Ｐゴシック" pitchFamily="-123" charset="-128"/>
              </a:rPr>
              <a:t> earning double their counterparts</a:t>
            </a:r>
          </a:p>
          <a:p>
            <a:pPr marL="228600" indent="-1651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1800" dirty="0">
              <a:latin typeface="+mn-lt"/>
              <a:ea typeface="ＭＳ Ｐゴシック" pitchFamily="-123" charset="-128"/>
              <a:cs typeface="ＭＳ Ｐゴシック" pitchFamily="-123" charset="-128"/>
            </a:endParaRPr>
          </a:p>
        </p:txBody>
      </p:sp>
      <p:pic>
        <p:nvPicPr>
          <p:cNvPr id="33796" name="Picture 5" descr="FanMilk00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2133600"/>
            <a:ext cx="3024188" cy="407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2"/>
          <p:cNvSpPr>
            <a:spLocks noGrp="1"/>
          </p:cNvSpPr>
          <p:nvPr>
            <p:ph type="title"/>
          </p:nvPr>
        </p:nvSpPr>
        <p:spPr bwMode="auto">
          <a:xfrm>
            <a:off x="285750" y="1285875"/>
            <a:ext cx="8229600" cy="571500"/>
          </a:xfrm>
          <a:ln>
            <a:miter lim="800000"/>
            <a:headEnd/>
            <a:tailEnd/>
          </a:ln>
        </p:spPr>
        <p:txBody>
          <a:bodyPr numCol="1">
            <a:prstTxWarp prst="textNoShape">
              <a:avLst/>
            </a:prstTxWarp>
          </a:bodyPr>
          <a:lstStyle/>
          <a:p>
            <a:pPr eaLnBrk="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latin typeface="Myriad Pro" charset="0"/>
                <a:ea typeface="ＭＳ Ｐゴシック" pitchFamily="-123" charset="-128"/>
                <a:cs typeface="ＭＳ Ｐゴシック" pitchFamily="-123" charset="-128"/>
              </a:rPr>
              <a:t> </a:t>
            </a:r>
            <a:r>
              <a:rPr lang="en-US" dirty="0" smtClean="0">
                <a:latin typeface="Myriad Pro" charset="0"/>
                <a:ea typeface="ＭＳ Ｐゴシック" pitchFamily="-123" charset="-128"/>
                <a:cs typeface="ＭＳ Ｐゴシック" pitchFamily="-123" charset="-128"/>
              </a:rPr>
              <a:t>3. </a:t>
            </a:r>
            <a:r>
              <a:rPr lang="en-US" dirty="0" smtClean="0">
                <a:latin typeface="Myriad Pro" charset="0"/>
                <a:ea typeface="ＭＳ Ｐゴシック" pitchFamily="-123" charset="-128"/>
                <a:cs typeface="ＭＳ Ｐゴシック" pitchFamily="-123" charset="-128"/>
              </a:rPr>
              <a:t>What works? Successful cases from Asia and Africa</a:t>
            </a:r>
          </a:p>
        </p:txBody>
      </p:sp>
      <p:sp>
        <p:nvSpPr>
          <p:cNvPr id="35842" name="Text Placeholder 1"/>
          <p:cNvSpPr txBox="1">
            <a:spLocks/>
          </p:cNvSpPr>
          <p:nvPr/>
        </p:nvSpPr>
        <p:spPr bwMode="auto">
          <a:xfrm>
            <a:off x="4716463" y="2060575"/>
            <a:ext cx="3849687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Font typeface="Arial" charset="0"/>
              <a:buNone/>
            </a:pPr>
            <a:endParaRPr lang="en-US" sz="1600">
              <a:latin typeface="Calibri" pitchFamily="34" charset="0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</a:pPr>
            <a:r>
              <a:rPr lang="en-US" sz="1600">
                <a:latin typeface="Calibri" pitchFamily="34" charset="0"/>
              </a:rPr>
              <a:t>	</a:t>
            </a:r>
          </a:p>
          <a:p>
            <a:pPr eaLnBrk="0" hangingPunct="0">
              <a:spcBef>
                <a:spcPct val="20000"/>
              </a:spcBef>
              <a:buFont typeface="Arial" charset="0"/>
              <a:buNone/>
            </a:pPr>
            <a:endParaRPr lang="en-US" sz="2000"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5650" y="2060575"/>
            <a:ext cx="3600450" cy="364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28600" indent="-1651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1800" b="1" dirty="0" err="1">
                <a:latin typeface="+mn-lt"/>
                <a:ea typeface="ＭＳ Ｐゴシック" pitchFamily="-123" charset="-128"/>
                <a:cs typeface="ＭＳ Ｐゴシック" pitchFamily="-123" charset="-128"/>
              </a:rPr>
              <a:t>Grameen</a:t>
            </a:r>
            <a:r>
              <a:rPr lang="en-US" sz="1800" b="1" dirty="0">
                <a:latin typeface="+mn-lt"/>
                <a:ea typeface="ＭＳ Ｐゴシック" pitchFamily="-123" charset="-128"/>
                <a:cs typeface="ＭＳ Ｐゴシック" pitchFamily="-123" charset="-128"/>
              </a:rPr>
              <a:t> Foundation - </a:t>
            </a:r>
            <a:r>
              <a:rPr lang="en-US" sz="1800" b="1" dirty="0" err="1">
                <a:latin typeface="+mn-lt"/>
                <a:ea typeface="ＭＳ Ｐゴシック" pitchFamily="-123" charset="-128"/>
                <a:cs typeface="ＭＳ Ｐゴシック" pitchFamily="-123" charset="-128"/>
              </a:rPr>
              <a:t>Rumah</a:t>
            </a:r>
            <a:r>
              <a:rPr lang="en-US" sz="1800" b="1" dirty="0">
                <a:latin typeface="+mn-lt"/>
                <a:ea typeface="ＭＳ Ｐゴシック" pitchFamily="-123" charset="-128"/>
                <a:cs typeface="ＭＳ Ｐゴシック" pitchFamily="-123" charset="-128"/>
              </a:rPr>
              <a:t> Indonesia</a:t>
            </a:r>
          </a:p>
          <a:p>
            <a:pPr marL="228600" indent="-165100" fontAlgn="auto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endParaRPr lang="en-US" sz="1600" dirty="0">
              <a:latin typeface="+mn-lt"/>
              <a:ea typeface="ＭＳ Ｐゴシック" pitchFamily="-123" charset="-128"/>
              <a:cs typeface="ＭＳ Ｐゴシック" pitchFamily="-123" charset="-128"/>
            </a:endParaRPr>
          </a:p>
          <a:p>
            <a:pPr marL="228600" indent="-165100" fontAlgn="auto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  <a:ea typeface="ＭＳ Ｐゴシック" pitchFamily="-123" charset="-128"/>
                <a:cs typeface="ＭＳ Ｐゴシック" pitchFamily="-123" charset="-128"/>
              </a:rPr>
              <a:t>Mobile services in a box</a:t>
            </a:r>
          </a:p>
          <a:p>
            <a:pPr marL="228600" indent="-165100" fontAlgn="auto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  <a:ea typeface="ＭＳ Ｐゴシック" pitchFamily="-123" charset="-128"/>
                <a:cs typeface="ＭＳ Ｐゴシック" pitchFamily="-123" charset="-128"/>
              </a:rPr>
              <a:t>5,036 </a:t>
            </a:r>
            <a:r>
              <a:rPr lang="en-US" sz="1600" dirty="0" err="1">
                <a:latin typeface="+mn-lt"/>
                <a:ea typeface="ＭＳ Ｐゴシック" pitchFamily="-123" charset="-128"/>
                <a:cs typeface="ＭＳ Ｐゴシック" pitchFamily="-123" charset="-128"/>
              </a:rPr>
              <a:t>BoP</a:t>
            </a:r>
            <a:r>
              <a:rPr lang="en-US" sz="1600" dirty="0">
                <a:latin typeface="+mn-lt"/>
                <a:ea typeface="ＭＳ Ｐゴシック" pitchFamily="-123" charset="-128"/>
                <a:cs typeface="ＭＳ Ｐゴシック" pitchFamily="-123" charset="-128"/>
              </a:rPr>
              <a:t> entrepreneurs in network</a:t>
            </a:r>
          </a:p>
          <a:p>
            <a:pPr marL="228600" indent="-165100" fontAlgn="auto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  <a:ea typeface="ＭＳ Ｐゴシック" pitchFamily="-123" charset="-128"/>
                <a:cs typeface="ＭＳ Ｐゴシック" pitchFamily="-123" charset="-128"/>
              </a:rPr>
              <a:t>348,451 customers served by entrepreneurs</a:t>
            </a:r>
          </a:p>
          <a:p>
            <a:pPr marL="228600" indent="-165100" fontAlgn="auto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1600" dirty="0">
                <a:latin typeface="+mn-lt"/>
                <a:ea typeface="ＭＳ Ｐゴシック" pitchFamily="-123" charset="-128"/>
                <a:cs typeface="ＭＳ Ｐゴシック" pitchFamily="-123" charset="-128"/>
              </a:rPr>
              <a:t>47% of entrepreneurs crossing the $2.50/day poverty line after 4 months in the network</a:t>
            </a:r>
          </a:p>
          <a:p>
            <a:pPr marL="228600" indent="-165100" fontAlgn="auto">
              <a:lnSpc>
                <a:spcPct val="90000"/>
              </a:lnSpc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endParaRPr lang="en-US" sz="1600" dirty="0">
              <a:latin typeface="+mn-lt"/>
              <a:ea typeface="ＭＳ Ｐゴシック" pitchFamily="-123" charset="-128"/>
              <a:cs typeface="ＭＳ Ｐゴシック" pitchFamily="-123" charset="-128"/>
            </a:endParaRPr>
          </a:p>
          <a:p>
            <a:pPr marL="228600" indent="-1651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1800" dirty="0">
              <a:latin typeface="+mn-lt"/>
              <a:ea typeface="ＭＳ Ｐゴシック" pitchFamily="-123" charset="-128"/>
              <a:cs typeface="ＭＳ Ｐゴシック" pitchFamily="-123" charset="-128"/>
            </a:endParaRPr>
          </a:p>
        </p:txBody>
      </p:sp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725" y="2133600"/>
            <a:ext cx="3290888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6914</TotalTime>
  <Words>436</Words>
  <Application>Microsoft Office PowerPoint</Application>
  <PresentationFormat>On-screen Show (4:3)</PresentationFormat>
  <Paragraphs>112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Tema de Office</vt:lpstr>
      <vt:lpstr>Slide 1</vt:lpstr>
      <vt:lpstr>Outline </vt:lpstr>
      <vt:lpstr>1. Main problems at the BoP</vt:lpstr>
      <vt:lpstr>2. What is Microfranchising?</vt:lpstr>
      <vt:lpstr>2. What is Microfranchising? </vt:lpstr>
      <vt:lpstr>2. What is Microfranchising? </vt:lpstr>
      <vt:lpstr> 3. What works? Successful cases from Asia and Africa</vt:lpstr>
      <vt:lpstr> 3. What works? Successful cases from Asia and Africa</vt:lpstr>
      <vt:lpstr> 3. What works? Successful cases from Asia and Africa</vt:lpstr>
      <vt:lpstr> 3. What works? Successful cases from Asia and Africa</vt:lpstr>
      <vt:lpstr>4. MIF Microfranchising Agenda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nsarasua</dc:creator>
  <cp:lastModifiedBy>gyoungc</cp:lastModifiedBy>
  <cp:revision>407</cp:revision>
  <dcterms:created xsi:type="dcterms:W3CDTF">2011-05-16T02:53:42Z</dcterms:created>
  <dcterms:modified xsi:type="dcterms:W3CDTF">2011-09-06T20:55:40Z</dcterms:modified>
</cp:coreProperties>
</file>