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13"/>
  </p:notesMasterIdLst>
  <p:handoutMasterIdLst>
    <p:handoutMasterId r:id="rId14"/>
  </p:handoutMasterIdLst>
  <p:sldIdLst>
    <p:sldId id="256" r:id="rId2"/>
    <p:sldId id="257" r:id="rId3"/>
    <p:sldId id="269" r:id="rId4"/>
    <p:sldId id="259" r:id="rId5"/>
    <p:sldId id="260" r:id="rId6"/>
    <p:sldId id="262" r:id="rId7"/>
    <p:sldId id="264" r:id="rId8"/>
    <p:sldId id="266" r:id="rId9"/>
    <p:sldId id="274" r:id="rId10"/>
    <p:sldId id="273" r:id="rId11"/>
    <p:sldId id="271"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0000"/>
    <a:srgbClr val="669900"/>
    <a:srgbClr val="000000"/>
    <a:srgbClr val="FFFFCC"/>
    <a:srgbClr val="CC3300"/>
    <a:srgbClr val="FFFF99"/>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68" d="100"/>
          <a:sy n="68" d="100"/>
        </p:scale>
        <p:origin x="-70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92" y="110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457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458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458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80C66B6-40E6-4A6F-9DDE-DFF3A00E56B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5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53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3A1D339-07D0-4240-9BEF-7CDDE7195F3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33F528-CE67-45E8-A4C0-7400880B12FA}" type="slidenum">
              <a:rPr lang="en-US"/>
              <a:pPr/>
              <a:t>1</a:t>
            </a:fld>
            <a:endParaRPr lang="en-US"/>
          </a:p>
        </p:txBody>
      </p:sp>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p:txBody>
          <a:bodyPr/>
          <a:lstStyle/>
          <a:p>
            <a:pPr marL="228600" indent="-228600"/>
            <a:r>
              <a:rPr lang="en-US"/>
              <a:t>Thank you to IADB for invitation to participate in this meeting.  In my presentation today which will explore the poverty impact of microfinance.  I will be drawing on three main bodies of work and one minor one:</a:t>
            </a:r>
          </a:p>
          <a:p>
            <a:pPr marL="228600" indent="-228600">
              <a:buFontTx/>
              <a:buAutoNum type="arabicPeriod"/>
            </a:pPr>
            <a:r>
              <a:rPr lang="en-US"/>
              <a:t>Three longitudinal undertaken by USAID’s AIMS project in India with SEWA Bank; in Peru with Mibanco and in Zimbabwe with Zambuko trust</a:t>
            </a:r>
          </a:p>
          <a:p>
            <a:pPr marL="228600" indent="-228600">
              <a:buFontTx/>
              <a:buAutoNum type="arabicPeriod"/>
            </a:pPr>
            <a:r>
              <a:rPr lang="en-US"/>
              <a:t>WDR</a:t>
            </a:r>
          </a:p>
          <a:p>
            <a:pPr marL="228600" indent="-228600">
              <a:buFontTx/>
              <a:buAutoNum type="arabicPeriod"/>
            </a:pPr>
            <a:r>
              <a:rPr lang="en-US"/>
              <a:t>Infomration gleaned from a wide variety of studies including but no limited to those undertaken by USAID</a:t>
            </a:r>
          </a:p>
          <a:p>
            <a:pPr marL="228600" indent="-228600">
              <a:buFontTx/>
              <a:buAutoNum type="arabicPeriod"/>
            </a:pPr>
            <a:r>
              <a:rPr lang="en-US"/>
              <a:t>Recent trip to latin America where I had pleasure of meeting with Santa and visiting MFIs in Mexico, Honduras and Peru. </a:t>
            </a:r>
          </a:p>
          <a:p>
            <a:pPr marL="228600" indent="-228600"/>
            <a:r>
              <a:rPr lang="en-US"/>
              <a:t>I want to begin this discussion of poverty and impact – by being clear what impacts we are concerned with.  If we want to talk about poverty we need to begin with the who, who is getting out poverty who are the clients?  The I want to review some key findings on impact at the household, enterprise and individual levels.  Such results have led to an emerging consensus not only on the impact but on the key issues that affect impact.  I want to conclude with a proposal about  for improving impact.  My hypothesis is that if we deliver more appropriate products and services the industry can have a greater impact. </a:t>
            </a:r>
          </a:p>
          <a:p>
            <a:pPr marL="228600" indent="-228600"/>
            <a:r>
              <a:rPr lang="en-US"/>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444C98-C5BE-4F74-8B16-6B16C27EE783}" type="slidenum">
              <a:rPr lang="en-US"/>
              <a:pPr/>
              <a:t>2</a:t>
            </a:fld>
            <a:endParaRPr lang="en-US"/>
          </a:p>
        </p:txBody>
      </p:sp>
      <p:sp>
        <p:nvSpPr>
          <p:cNvPr id="16386" name="Rectangle 2"/>
          <p:cNvSpPr>
            <a:spLocks noRo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a:t>For me income growth and reducing vulnerability are the two prongs of poverty reduction. </a:t>
            </a:r>
          </a:p>
          <a:p>
            <a:endParaRPr lang="en-US"/>
          </a:p>
          <a:p>
            <a:r>
              <a:rPr lang="en-US"/>
              <a:t>Income growth, largely through putting more household members to work and through enterprise growth are key.  As measured changes in household income we look at static indicators of change.  By contrast vulnerability defines the dynamics of poverty alleviation.  “Life for the poor is one long risk (Card Bank client).  </a:t>
            </a:r>
          </a:p>
          <a:p>
            <a:r>
              <a:rPr lang="en-US"/>
              <a:t>Why do I mean?  Getting out of poverty for the poor is rarely a straight route out, rather a jaggered route, two steps forward and one back when confronted with a shock.  By shocks I mean structural changes, life cycle events, and emergencies. It isn’t just major stress events like school fees or marriages.  But the little things. The common place things that significantly affect the forward progress.  For most people especially the poor sickness and the loss of a income earner, the two predominant shocks we have identified can significantly affect the fortunes of the poor and the not so poor. Get </a:t>
            </a:r>
            <a:r>
              <a:rPr lang="en-US">
                <a:solidFill>
                  <a:srgbClr val="FF0000"/>
                </a:solidFill>
              </a:rPr>
              <a:t>story from Bolivia.</a:t>
            </a:r>
            <a:r>
              <a:rPr lang="en-US"/>
              <a:t>    In addition, there are the many shocks that the better off among the working poor might weather that can adversely affect poorer people.  Take the example of a hurricane.</a:t>
            </a:r>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A7319D-88C3-437E-A13F-CC8C365DA21A}" type="slidenum">
              <a:rPr lang="en-US"/>
              <a:pPr/>
              <a:t>3</a:t>
            </a:fld>
            <a:endParaRPr lang="en-US"/>
          </a:p>
        </p:txBody>
      </p:sp>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US"/>
              <a:t>Explain the levels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6311FE-9843-4DDE-9FF8-EABCDFB1A712}" type="slidenum">
              <a:rPr lang="en-US"/>
              <a:pPr/>
              <a:t>4</a:t>
            </a:fld>
            <a:endParaRPr lang="en-US"/>
          </a:p>
        </p:txBody>
      </p:sp>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a:t>Drawing on data not only from these studies mentioned at the beginning but also a review of 53 other reports and many discussions with MFIs in classes I have taught and among people I have met we can argue that the majority of MF clients belong to the narrow band defined by this oval.  Broadly we can argue that </a:t>
            </a:r>
          </a:p>
          <a:p>
            <a:endParaRPr lang="en-US"/>
          </a:p>
          <a:p>
            <a:r>
              <a:rPr lang="en-US"/>
              <a:t>Most clients are moderate poor and vulnerable non-poor</a:t>
            </a:r>
          </a:p>
          <a:p>
            <a:r>
              <a:rPr lang="en-US"/>
              <a:t>extreme poor to a considerable degree are largely excluded </a:t>
            </a:r>
          </a:p>
          <a:p>
            <a:r>
              <a:rPr lang="en-US"/>
              <a:t>program reach a range of clients but targeted programs have more extreme poor</a:t>
            </a:r>
          </a:p>
          <a:p>
            <a:r>
              <a:rPr lang="en-US"/>
              <a:t>destitute outside of reach of microfinance programs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EBB985-13D1-4BD1-A8EC-41A31AC81055}" type="slidenum">
              <a:rPr lang="en-US"/>
              <a:pPr/>
              <a:t>5</a:t>
            </a:fld>
            <a:endParaRPr lang="en-US"/>
          </a:p>
        </p:txBody>
      </p:sp>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r>
              <a:rPr lang="en-US"/>
              <a:t> Under increases in household incomes – stabilization of basic informal sector income can allow risk taking in by other income earners. Often income growth not from M/E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77D3EC-9D11-443C-8A77-9C9809F9CF14}" type="slidenum">
              <a:rPr lang="en-US"/>
              <a:pPr/>
              <a:t>8</a:t>
            </a:fld>
            <a:endParaRPr lang="en-US"/>
          </a:p>
        </p:txBody>
      </p:sp>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p:txBody>
          <a:bodyPr/>
          <a:lstStyle/>
          <a:p>
            <a:r>
              <a:rPr lang="en-US"/>
              <a:t>Context matter:  types and magnitudes of impacts vary by country – little real consistency across countries (this is study with same methodology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7E7A4C-BC6D-4C07-8031-2EB28DCC7027}" type="slidenum">
              <a:rPr lang="en-US"/>
              <a:pPr/>
              <a:t>9</a:t>
            </a:fld>
            <a:endParaRPr lang="en-US"/>
          </a:p>
        </p:txBody>
      </p:sp>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t>Mention that ODEF as example of MFI that is moving towards market led micorfinance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6500F7-CBB2-46C3-A7D5-6BE11D01EDDE}" type="slidenum">
              <a:rPr lang="en-US"/>
              <a:pPr/>
              <a:t>10</a:t>
            </a:fld>
            <a:endParaRPr lang="en-US"/>
          </a:p>
        </p:txBody>
      </p:sp>
      <p:sp>
        <p:nvSpPr>
          <p:cNvPr id="23554" name="Rectangle 2"/>
          <p:cNvSpPr>
            <a:spLocks noRot="1" noChangeArrowheads="1" noTextEdit="1"/>
          </p:cNvSpPr>
          <p:nvPr>
            <p:ph type="sldImg"/>
          </p:nvPr>
        </p:nvSpPr>
        <p:spPr>
          <a:xfrm>
            <a:off x="1146175" y="685800"/>
            <a:ext cx="4572000" cy="3429000"/>
          </a:xfrm>
          <a:ln/>
        </p:spPr>
      </p:sp>
      <p:sp>
        <p:nvSpPr>
          <p:cNvPr id="23555" name="Rectangle 3"/>
          <p:cNvSpPr>
            <a:spLocks noGrp="1" noChangeArrowheads="1"/>
          </p:cNvSpPr>
          <p:nvPr>
            <p:ph type="body" idx="1"/>
          </p:nvPr>
        </p:nvSpPr>
        <p:spPr>
          <a:xfrm>
            <a:off x="914400" y="4343400"/>
            <a:ext cx="5029200" cy="4114800"/>
          </a:xfrm>
        </p:spPr>
        <p:txBody>
          <a:bodyPr/>
          <a:lstStyle/>
          <a:p>
            <a:r>
              <a:rPr lang="en-US"/>
              <a:t>C = Credit</a:t>
            </a:r>
          </a:p>
          <a:p>
            <a:r>
              <a:rPr lang="en-US"/>
              <a:t>S = Savings</a:t>
            </a:r>
          </a:p>
          <a:p>
            <a:r>
              <a:rPr lang="en-US"/>
              <a:t>I = Insurance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B09044-39BD-4931-A7BF-9328EA66AA0F}" type="slidenum">
              <a:rPr lang="en-US"/>
              <a:pPr/>
              <a:t>11</a:t>
            </a:fld>
            <a:endParaRPr lang="en-US"/>
          </a:p>
        </p:txBody>
      </p:sp>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FFD73AB0-0530-49AD-BC87-5FB004675394}" type="datetime3">
              <a:rPr lang="en-US"/>
              <a:pPr/>
              <a:t>11 July 2010</a:t>
            </a:fld>
            <a:endParaRPr lang="en-US"/>
          </a:p>
        </p:txBody>
      </p:sp>
      <p:sp>
        <p:nvSpPr>
          <p:cNvPr id="5" name="Footer Placeholder 4"/>
          <p:cNvSpPr>
            <a:spLocks noGrp="1"/>
          </p:cNvSpPr>
          <p:nvPr>
            <p:ph type="ftr" sz="quarter" idx="11"/>
          </p:nvPr>
        </p:nvSpPr>
        <p:spPr/>
        <p:txBody>
          <a:bodyPr/>
          <a:lstStyle>
            <a:lvl1pPr>
              <a:defRPr/>
            </a:lvl1pPr>
          </a:lstStyle>
          <a:p>
            <a:r>
              <a:rPr lang="en-US"/>
              <a:t>Monique Cohen                          Microfinance Opportunities  </a:t>
            </a:r>
          </a:p>
        </p:txBody>
      </p:sp>
      <p:sp>
        <p:nvSpPr>
          <p:cNvPr id="6" name="Slide Number Placeholder 5"/>
          <p:cNvSpPr>
            <a:spLocks noGrp="1"/>
          </p:cNvSpPr>
          <p:nvPr>
            <p:ph type="sldNum" sz="quarter" idx="12"/>
          </p:nvPr>
        </p:nvSpPr>
        <p:spPr/>
        <p:txBody>
          <a:bodyPr/>
          <a:lstStyle>
            <a:lvl1pPr>
              <a:defRPr/>
            </a:lvl1pPr>
          </a:lstStyle>
          <a:p>
            <a:fld id="{440D7D02-596D-4EFB-BA95-80E23571F52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9074AB5-0003-49D1-B767-7CF69C9256E9}" type="datetime3">
              <a:rPr lang="en-US"/>
              <a:pPr/>
              <a:t>11 July 2010</a:t>
            </a:fld>
            <a:endParaRPr lang="en-US"/>
          </a:p>
        </p:txBody>
      </p:sp>
      <p:sp>
        <p:nvSpPr>
          <p:cNvPr id="5" name="Footer Placeholder 4"/>
          <p:cNvSpPr>
            <a:spLocks noGrp="1"/>
          </p:cNvSpPr>
          <p:nvPr>
            <p:ph type="ftr" sz="quarter" idx="11"/>
          </p:nvPr>
        </p:nvSpPr>
        <p:spPr/>
        <p:txBody>
          <a:bodyPr/>
          <a:lstStyle>
            <a:lvl1pPr>
              <a:defRPr/>
            </a:lvl1pPr>
          </a:lstStyle>
          <a:p>
            <a:r>
              <a:rPr lang="en-US"/>
              <a:t>Monique Cohen                          Microfinance Opportunities  </a:t>
            </a:r>
          </a:p>
        </p:txBody>
      </p:sp>
      <p:sp>
        <p:nvSpPr>
          <p:cNvPr id="6" name="Slide Number Placeholder 5"/>
          <p:cNvSpPr>
            <a:spLocks noGrp="1"/>
          </p:cNvSpPr>
          <p:nvPr>
            <p:ph type="sldNum" sz="quarter" idx="12"/>
          </p:nvPr>
        </p:nvSpPr>
        <p:spPr/>
        <p:txBody>
          <a:bodyPr/>
          <a:lstStyle>
            <a:lvl1pPr>
              <a:defRPr/>
            </a:lvl1pPr>
          </a:lstStyle>
          <a:p>
            <a:fld id="{0A05BDCB-6080-47A4-AAB7-927F8107876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5165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516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3822755-BA4C-4E7F-8B4E-0961FE7417DF}" type="datetime3">
              <a:rPr lang="en-US"/>
              <a:pPr/>
              <a:t>11 July 2010</a:t>
            </a:fld>
            <a:endParaRPr lang="en-US"/>
          </a:p>
        </p:txBody>
      </p:sp>
      <p:sp>
        <p:nvSpPr>
          <p:cNvPr id="5" name="Footer Placeholder 4"/>
          <p:cNvSpPr>
            <a:spLocks noGrp="1"/>
          </p:cNvSpPr>
          <p:nvPr>
            <p:ph type="ftr" sz="quarter" idx="11"/>
          </p:nvPr>
        </p:nvSpPr>
        <p:spPr/>
        <p:txBody>
          <a:bodyPr/>
          <a:lstStyle>
            <a:lvl1pPr>
              <a:defRPr/>
            </a:lvl1pPr>
          </a:lstStyle>
          <a:p>
            <a:r>
              <a:rPr lang="en-US"/>
              <a:t>Monique Cohen                          Microfinance Opportunities  </a:t>
            </a:r>
          </a:p>
        </p:txBody>
      </p:sp>
      <p:sp>
        <p:nvSpPr>
          <p:cNvPr id="6" name="Slide Number Placeholder 5"/>
          <p:cNvSpPr>
            <a:spLocks noGrp="1"/>
          </p:cNvSpPr>
          <p:nvPr>
            <p:ph type="sldNum" sz="quarter" idx="12"/>
          </p:nvPr>
        </p:nvSpPr>
        <p:spPr/>
        <p:txBody>
          <a:bodyPr/>
          <a:lstStyle>
            <a:lvl1pPr>
              <a:defRPr/>
            </a:lvl1pPr>
          </a:lstStyle>
          <a:p>
            <a:fld id="{758D531E-5698-4CE1-81DD-F9CF7C346FA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C677DDF-B682-40B8-8DF9-364F286B0BEA}" type="datetime3">
              <a:rPr lang="en-US"/>
              <a:pPr/>
              <a:t>11 July 2010</a:t>
            </a:fld>
            <a:endParaRPr lang="en-US"/>
          </a:p>
        </p:txBody>
      </p:sp>
      <p:sp>
        <p:nvSpPr>
          <p:cNvPr id="5" name="Footer Placeholder 4"/>
          <p:cNvSpPr>
            <a:spLocks noGrp="1"/>
          </p:cNvSpPr>
          <p:nvPr>
            <p:ph type="ftr" sz="quarter" idx="11"/>
          </p:nvPr>
        </p:nvSpPr>
        <p:spPr/>
        <p:txBody>
          <a:bodyPr/>
          <a:lstStyle>
            <a:lvl1pPr>
              <a:defRPr/>
            </a:lvl1pPr>
          </a:lstStyle>
          <a:p>
            <a:r>
              <a:rPr lang="en-US"/>
              <a:t>Monique Cohen                          Microfinance Opportunities  </a:t>
            </a:r>
          </a:p>
        </p:txBody>
      </p:sp>
      <p:sp>
        <p:nvSpPr>
          <p:cNvPr id="6" name="Slide Number Placeholder 5"/>
          <p:cNvSpPr>
            <a:spLocks noGrp="1"/>
          </p:cNvSpPr>
          <p:nvPr>
            <p:ph type="sldNum" sz="quarter" idx="12"/>
          </p:nvPr>
        </p:nvSpPr>
        <p:spPr/>
        <p:txBody>
          <a:bodyPr/>
          <a:lstStyle>
            <a:lvl1pPr>
              <a:defRPr/>
            </a:lvl1pPr>
          </a:lstStyle>
          <a:p>
            <a:fld id="{2D6EAA7C-ABCE-412A-8D60-331BC486E2B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DD8F526-4A54-4637-A5FF-350A88CDE88C}" type="datetime3">
              <a:rPr lang="en-US"/>
              <a:pPr/>
              <a:t>11 July 2010</a:t>
            </a:fld>
            <a:endParaRPr lang="en-US"/>
          </a:p>
        </p:txBody>
      </p:sp>
      <p:sp>
        <p:nvSpPr>
          <p:cNvPr id="5" name="Footer Placeholder 4"/>
          <p:cNvSpPr>
            <a:spLocks noGrp="1"/>
          </p:cNvSpPr>
          <p:nvPr>
            <p:ph type="ftr" sz="quarter" idx="11"/>
          </p:nvPr>
        </p:nvSpPr>
        <p:spPr/>
        <p:txBody>
          <a:bodyPr/>
          <a:lstStyle>
            <a:lvl1pPr>
              <a:defRPr/>
            </a:lvl1pPr>
          </a:lstStyle>
          <a:p>
            <a:r>
              <a:rPr lang="en-US"/>
              <a:t>Monique Cohen                          Microfinance Opportunities  </a:t>
            </a:r>
          </a:p>
        </p:txBody>
      </p:sp>
      <p:sp>
        <p:nvSpPr>
          <p:cNvPr id="6" name="Slide Number Placeholder 5"/>
          <p:cNvSpPr>
            <a:spLocks noGrp="1"/>
          </p:cNvSpPr>
          <p:nvPr>
            <p:ph type="sldNum" sz="quarter" idx="12"/>
          </p:nvPr>
        </p:nvSpPr>
        <p:spPr/>
        <p:txBody>
          <a:bodyPr/>
          <a:lstStyle>
            <a:lvl1pPr>
              <a:defRPr/>
            </a:lvl1pPr>
          </a:lstStyle>
          <a:p>
            <a:fld id="{4E763B99-C429-48E2-A32C-7EB20ACAAF7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C295B08-4477-4CBE-8978-A877338C6C4A}" type="datetime3">
              <a:rPr lang="en-US"/>
              <a:pPr/>
              <a:t>11 July 2010</a:t>
            </a:fld>
            <a:endParaRPr lang="en-US"/>
          </a:p>
        </p:txBody>
      </p:sp>
      <p:sp>
        <p:nvSpPr>
          <p:cNvPr id="6" name="Footer Placeholder 5"/>
          <p:cNvSpPr>
            <a:spLocks noGrp="1"/>
          </p:cNvSpPr>
          <p:nvPr>
            <p:ph type="ftr" sz="quarter" idx="11"/>
          </p:nvPr>
        </p:nvSpPr>
        <p:spPr/>
        <p:txBody>
          <a:bodyPr/>
          <a:lstStyle>
            <a:lvl1pPr>
              <a:defRPr/>
            </a:lvl1pPr>
          </a:lstStyle>
          <a:p>
            <a:r>
              <a:rPr lang="en-US"/>
              <a:t>Monique Cohen                          Microfinance Opportunities  </a:t>
            </a:r>
          </a:p>
        </p:txBody>
      </p:sp>
      <p:sp>
        <p:nvSpPr>
          <p:cNvPr id="7" name="Slide Number Placeholder 6"/>
          <p:cNvSpPr>
            <a:spLocks noGrp="1"/>
          </p:cNvSpPr>
          <p:nvPr>
            <p:ph type="sldNum" sz="quarter" idx="12"/>
          </p:nvPr>
        </p:nvSpPr>
        <p:spPr/>
        <p:txBody>
          <a:bodyPr/>
          <a:lstStyle>
            <a:lvl1pPr>
              <a:defRPr/>
            </a:lvl1pPr>
          </a:lstStyle>
          <a:p>
            <a:fld id="{2346700B-D0F7-4646-92BC-80041C32AE6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81D65B40-FA66-463E-85E5-83F60D3EF24D}" type="datetime3">
              <a:rPr lang="en-US"/>
              <a:pPr/>
              <a:t>11 July 2010</a:t>
            </a:fld>
            <a:endParaRPr lang="en-US"/>
          </a:p>
        </p:txBody>
      </p:sp>
      <p:sp>
        <p:nvSpPr>
          <p:cNvPr id="8" name="Footer Placeholder 7"/>
          <p:cNvSpPr>
            <a:spLocks noGrp="1"/>
          </p:cNvSpPr>
          <p:nvPr>
            <p:ph type="ftr" sz="quarter" idx="11"/>
          </p:nvPr>
        </p:nvSpPr>
        <p:spPr/>
        <p:txBody>
          <a:bodyPr/>
          <a:lstStyle>
            <a:lvl1pPr>
              <a:defRPr/>
            </a:lvl1pPr>
          </a:lstStyle>
          <a:p>
            <a:r>
              <a:rPr lang="en-US"/>
              <a:t>Monique Cohen                          Microfinance Opportunities  </a:t>
            </a:r>
          </a:p>
        </p:txBody>
      </p:sp>
      <p:sp>
        <p:nvSpPr>
          <p:cNvPr id="9" name="Slide Number Placeholder 8"/>
          <p:cNvSpPr>
            <a:spLocks noGrp="1"/>
          </p:cNvSpPr>
          <p:nvPr>
            <p:ph type="sldNum" sz="quarter" idx="12"/>
          </p:nvPr>
        </p:nvSpPr>
        <p:spPr/>
        <p:txBody>
          <a:bodyPr/>
          <a:lstStyle>
            <a:lvl1pPr>
              <a:defRPr/>
            </a:lvl1pPr>
          </a:lstStyle>
          <a:p>
            <a:fld id="{04D596A3-DFA8-4333-A439-8BD35B76DE6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3504A487-AD88-419B-9543-E42866C37074}" type="datetime3">
              <a:rPr lang="en-US"/>
              <a:pPr/>
              <a:t>11 July 2010</a:t>
            </a:fld>
            <a:endParaRPr lang="en-US"/>
          </a:p>
        </p:txBody>
      </p:sp>
      <p:sp>
        <p:nvSpPr>
          <p:cNvPr id="4" name="Footer Placeholder 3"/>
          <p:cNvSpPr>
            <a:spLocks noGrp="1"/>
          </p:cNvSpPr>
          <p:nvPr>
            <p:ph type="ftr" sz="quarter" idx="11"/>
          </p:nvPr>
        </p:nvSpPr>
        <p:spPr/>
        <p:txBody>
          <a:bodyPr/>
          <a:lstStyle>
            <a:lvl1pPr>
              <a:defRPr/>
            </a:lvl1pPr>
          </a:lstStyle>
          <a:p>
            <a:r>
              <a:rPr lang="en-US"/>
              <a:t>Monique Cohen                          Microfinance Opportunities  </a:t>
            </a:r>
          </a:p>
        </p:txBody>
      </p:sp>
      <p:sp>
        <p:nvSpPr>
          <p:cNvPr id="5" name="Slide Number Placeholder 4"/>
          <p:cNvSpPr>
            <a:spLocks noGrp="1"/>
          </p:cNvSpPr>
          <p:nvPr>
            <p:ph type="sldNum" sz="quarter" idx="12"/>
          </p:nvPr>
        </p:nvSpPr>
        <p:spPr/>
        <p:txBody>
          <a:bodyPr/>
          <a:lstStyle>
            <a:lvl1pPr>
              <a:defRPr/>
            </a:lvl1pPr>
          </a:lstStyle>
          <a:p>
            <a:fld id="{7629923B-1628-4C1B-AA99-B2D63887356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9492B22-B1A2-44D7-A7AD-6201D8F01EDF}" type="datetime3">
              <a:rPr lang="en-US"/>
              <a:pPr/>
              <a:t>11 July 2010</a:t>
            </a:fld>
            <a:endParaRPr lang="en-US"/>
          </a:p>
        </p:txBody>
      </p:sp>
      <p:sp>
        <p:nvSpPr>
          <p:cNvPr id="3" name="Footer Placeholder 2"/>
          <p:cNvSpPr>
            <a:spLocks noGrp="1"/>
          </p:cNvSpPr>
          <p:nvPr>
            <p:ph type="ftr" sz="quarter" idx="11"/>
          </p:nvPr>
        </p:nvSpPr>
        <p:spPr/>
        <p:txBody>
          <a:bodyPr/>
          <a:lstStyle>
            <a:lvl1pPr>
              <a:defRPr/>
            </a:lvl1pPr>
          </a:lstStyle>
          <a:p>
            <a:r>
              <a:rPr lang="en-US"/>
              <a:t>Monique Cohen                          Microfinance Opportunities  </a:t>
            </a:r>
          </a:p>
        </p:txBody>
      </p:sp>
      <p:sp>
        <p:nvSpPr>
          <p:cNvPr id="4" name="Slide Number Placeholder 3"/>
          <p:cNvSpPr>
            <a:spLocks noGrp="1"/>
          </p:cNvSpPr>
          <p:nvPr>
            <p:ph type="sldNum" sz="quarter" idx="12"/>
          </p:nvPr>
        </p:nvSpPr>
        <p:spPr/>
        <p:txBody>
          <a:bodyPr/>
          <a:lstStyle>
            <a:lvl1pPr>
              <a:defRPr/>
            </a:lvl1pPr>
          </a:lstStyle>
          <a:p>
            <a:fld id="{767B7A2A-D2ED-41A8-BFDB-A4D4A36920C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CA40975-AA1A-41B8-BAF5-46E154C5DC95}" type="datetime3">
              <a:rPr lang="en-US"/>
              <a:pPr/>
              <a:t>11 July 2010</a:t>
            </a:fld>
            <a:endParaRPr lang="en-US"/>
          </a:p>
        </p:txBody>
      </p:sp>
      <p:sp>
        <p:nvSpPr>
          <p:cNvPr id="6" name="Footer Placeholder 5"/>
          <p:cNvSpPr>
            <a:spLocks noGrp="1"/>
          </p:cNvSpPr>
          <p:nvPr>
            <p:ph type="ftr" sz="quarter" idx="11"/>
          </p:nvPr>
        </p:nvSpPr>
        <p:spPr/>
        <p:txBody>
          <a:bodyPr/>
          <a:lstStyle>
            <a:lvl1pPr>
              <a:defRPr/>
            </a:lvl1pPr>
          </a:lstStyle>
          <a:p>
            <a:r>
              <a:rPr lang="en-US"/>
              <a:t>Monique Cohen                          Microfinance Opportunities  </a:t>
            </a:r>
          </a:p>
        </p:txBody>
      </p:sp>
      <p:sp>
        <p:nvSpPr>
          <p:cNvPr id="7" name="Slide Number Placeholder 6"/>
          <p:cNvSpPr>
            <a:spLocks noGrp="1"/>
          </p:cNvSpPr>
          <p:nvPr>
            <p:ph type="sldNum" sz="quarter" idx="12"/>
          </p:nvPr>
        </p:nvSpPr>
        <p:spPr/>
        <p:txBody>
          <a:bodyPr/>
          <a:lstStyle>
            <a:lvl1pPr>
              <a:defRPr/>
            </a:lvl1pPr>
          </a:lstStyle>
          <a:p>
            <a:fld id="{89947BB2-A4A4-4421-A872-8AC96588D19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684C2B2-E78A-476E-8E99-1474D248D7E0}" type="datetime3">
              <a:rPr lang="en-US"/>
              <a:pPr/>
              <a:t>11 July 2010</a:t>
            </a:fld>
            <a:endParaRPr lang="en-US"/>
          </a:p>
        </p:txBody>
      </p:sp>
      <p:sp>
        <p:nvSpPr>
          <p:cNvPr id="6" name="Footer Placeholder 5"/>
          <p:cNvSpPr>
            <a:spLocks noGrp="1"/>
          </p:cNvSpPr>
          <p:nvPr>
            <p:ph type="ftr" sz="quarter" idx="11"/>
          </p:nvPr>
        </p:nvSpPr>
        <p:spPr/>
        <p:txBody>
          <a:bodyPr/>
          <a:lstStyle>
            <a:lvl1pPr>
              <a:defRPr/>
            </a:lvl1pPr>
          </a:lstStyle>
          <a:p>
            <a:r>
              <a:rPr lang="en-US"/>
              <a:t>Monique Cohen                          Microfinance Opportunities  </a:t>
            </a:r>
          </a:p>
        </p:txBody>
      </p:sp>
      <p:sp>
        <p:nvSpPr>
          <p:cNvPr id="7" name="Slide Number Placeholder 6"/>
          <p:cNvSpPr>
            <a:spLocks noGrp="1"/>
          </p:cNvSpPr>
          <p:nvPr>
            <p:ph type="sldNum" sz="quarter" idx="12"/>
          </p:nvPr>
        </p:nvSpPr>
        <p:spPr/>
        <p:txBody>
          <a:bodyPr/>
          <a:lstStyle>
            <a:lvl1pPr>
              <a:defRPr/>
            </a:lvl1pPr>
          </a:lstStyle>
          <a:p>
            <a:fld id="{C1E05A6F-6A7C-404F-A03B-2DBFE802015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F454C6C1-FBF2-4E2B-AD5D-5DD148529938}" type="datetime3">
              <a:rPr lang="en-US"/>
              <a:pPr/>
              <a:t>11 July 2010</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a:t>Monique Cohen                          Microfinance Opportunities  </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C9ED3A9-2D00-4D23-B857-5BFEAAC4D5A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447800"/>
            <a:ext cx="7772400" cy="1470025"/>
          </a:xfrm>
        </p:spPr>
        <p:txBody>
          <a:bodyPr/>
          <a:lstStyle/>
          <a:p>
            <a:r>
              <a:rPr lang="en-US">
                <a:solidFill>
                  <a:srgbClr val="CC3300"/>
                </a:solidFill>
              </a:rPr>
              <a:t>Microfinance and Poverty</a:t>
            </a:r>
          </a:p>
        </p:txBody>
      </p:sp>
      <p:sp>
        <p:nvSpPr>
          <p:cNvPr id="2051" name="Rectangle 3"/>
          <p:cNvSpPr>
            <a:spLocks noGrp="1" noChangeArrowheads="1"/>
          </p:cNvSpPr>
          <p:nvPr>
            <p:ph type="subTitle" idx="1"/>
          </p:nvPr>
        </p:nvSpPr>
        <p:spPr/>
        <p:txBody>
          <a:bodyPr/>
          <a:lstStyle/>
          <a:p>
            <a:r>
              <a:rPr lang="en-US"/>
              <a:t>Monique Cohen</a:t>
            </a:r>
          </a:p>
          <a:p>
            <a:r>
              <a:rPr lang="en-US"/>
              <a:t>Microfinance Opportunities</a:t>
            </a:r>
          </a:p>
          <a:p>
            <a:r>
              <a:rPr lang="en-US"/>
              <a:t>November 2002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3"/>
          <p:cNvSpPr>
            <a:spLocks noGrp="1"/>
          </p:cNvSpPr>
          <p:nvPr>
            <p:ph type="ftr" sz="quarter" idx="11"/>
          </p:nvPr>
        </p:nvSpPr>
        <p:spPr/>
        <p:txBody>
          <a:bodyPr/>
          <a:lstStyle/>
          <a:p>
            <a:r>
              <a:rPr lang="en-US"/>
              <a:t>Monique Cohen                          Microfinance Opportunities  </a:t>
            </a:r>
          </a:p>
        </p:txBody>
      </p:sp>
      <p:sp>
        <p:nvSpPr>
          <p:cNvPr id="16" name="Slide Number Placeholder 4"/>
          <p:cNvSpPr>
            <a:spLocks noGrp="1"/>
          </p:cNvSpPr>
          <p:nvPr>
            <p:ph type="sldNum" sz="quarter" idx="12"/>
          </p:nvPr>
        </p:nvSpPr>
        <p:spPr/>
        <p:txBody>
          <a:bodyPr/>
          <a:lstStyle/>
          <a:p>
            <a:fld id="{28343DC4-AC6B-4307-9512-8D2D12EC4625}" type="slidenum">
              <a:rPr lang="en-US"/>
              <a:pPr/>
              <a:t>10</a:t>
            </a:fld>
            <a:endParaRPr lang="en-US"/>
          </a:p>
        </p:txBody>
      </p:sp>
      <p:sp>
        <p:nvSpPr>
          <p:cNvPr id="22530" name="Rectangle 2"/>
          <p:cNvSpPr>
            <a:spLocks noGrp="1" noChangeArrowheads="1"/>
          </p:cNvSpPr>
          <p:nvPr>
            <p:ph type="title"/>
          </p:nvPr>
        </p:nvSpPr>
        <p:spPr>
          <a:xfrm>
            <a:off x="685800" y="228600"/>
            <a:ext cx="7772400" cy="1219200"/>
          </a:xfrm>
        </p:spPr>
        <p:txBody>
          <a:bodyPr/>
          <a:lstStyle/>
          <a:p>
            <a:r>
              <a:rPr lang="en-US" sz="3200" b="1">
                <a:solidFill>
                  <a:srgbClr val="CC3300"/>
                </a:solidFill>
              </a:rPr>
              <a:t>Responding to Household Life Cycle Financial Needs</a:t>
            </a:r>
          </a:p>
        </p:txBody>
      </p:sp>
      <p:sp>
        <p:nvSpPr>
          <p:cNvPr id="22531" name="Text Box 3"/>
          <p:cNvSpPr txBox="1">
            <a:spLocks noChangeArrowheads="1"/>
          </p:cNvSpPr>
          <p:nvPr/>
        </p:nvSpPr>
        <p:spPr bwMode="auto">
          <a:xfrm>
            <a:off x="0" y="6019800"/>
            <a:ext cx="3810000" cy="457200"/>
          </a:xfrm>
          <a:prstGeom prst="rect">
            <a:avLst/>
          </a:prstGeom>
          <a:noFill/>
          <a:ln w="9525">
            <a:noFill/>
            <a:miter lim="800000"/>
            <a:headEnd/>
            <a:tailEnd/>
          </a:ln>
          <a:effectLst/>
        </p:spPr>
        <p:txBody>
          <a:bodyPr>
            <a:spAutoFit/>
          </a:bodyPr>
          <a:lstStyle/>
          <a:p>
            <a:pPr eaLnBrk="0" hangingPunct="0">
              <a:spcBef>
                <a:spcPct val="50000"/>
              </a:spcBef>
            </a:pPr>
            <a:endParaRPr lang="en-US" sz="2400">
              <a:latin typeface="Times New Roman" pitchFamily="18" charset="0"/>
            </a:endParaRPr>
          </a:p>
        </p:txBody>
      </p:sp>
      <p:sp>
        <p:nvSpPr>
          <p:cNvPr id="22532" name="Line 4"/>
          <p:cNvSpPr>
            <a:spLocks noChangeShapeType="1"/>
          </p:cNvSpPr>
          <p:nvPr/>
        </p:nvSpPr>
        <p:spPr bwMode="auto">
          <a:xfrm>
            <a:off x="2590800" y="3581400"/>
            <a:ext cx="0" cy="0"/>
          </a:xfrm>
          <a:prstGeom prst="line">
            <a:avLst/>
          </a:prstGeom>
          <a:noFill/>
          <a:ln w="9525">
            <a:solidFill>
              <a:schemeClr val="tx1"/>
            </a:solidFill>
            <a:round/>
            <a:headEnd/>
            <a:tailEnd type="triangle" w="med" len="med"/>
          </a:ln>
          <a:effectLst/>
        </p:spPr>
        <p:txBody>
          <a:bodyPr/>
          <a:lstStyle/>
          <a:p>
            <a:endParaRPr lang="en-US"/>
          </a:p>
        </p:txBody>
      </p:sp>
      <p:sp>
        <p:nvSpPr>
          <p:cNvPr id="22533" name="AutoShape 5"/>
          <p:cNvSpPr>
            <a:spLocks noChangeArrowheads="1"/>
          </p:cNvSpPr>
          <p:nvPr/>
        </p:nvSpPr>
        <p:spPr bwMode="auto">
          <a:xfrm>
            <a:off x="2133600" y="2209800"/>
            <a:ext cx="4876800" cy="1066800"/>
          </a:xfrm>
          <a:prstGeom prst="curvedDownArrow">
            <a:avLst>
              <a:gd name="adj1" fmla="val 91429"/>
              <a:gd name="adj2" fmla="val 182857"/>
              <a:gd name="adj3" fmla="val 30505"/>
            </a:avLst>
          </a:prstGeom>
          <a:solidFill>
            <a:srgbClr val="669900"/>
          </a:solidFill>
          <a:ln w="3175">
            <a:solidFill>
              <a:schemeClr val="tx1"/>
            </a:solidFill>
            <a:miter lim="800000"/>
            <a:headEnd/>
            <a:tailEnd/>
          </a:ln>
          <a:effectLst/>
        </p:spPr>
        <p:txBody>
          <a:bodyPr wrap="none" anchor="ctr"/>
          <a:lstStyle/>
          <a:p>
            <a:pPr algn="ctr"/>
            <a:endParaRPr lang="en-US">
              <a:solidFill>
                <a:srgbClr val="669900"/>
              </a:solidFill>
            </a:endParaRPr>
          </a:p>
        </p:txBody>
      </p:sp>
      <p:sp>
        <p:nvSpPr>
          <p:cNvPr id="22534" name="AutoShape 6"/>
          <p:cNvSpPr>
            <a:spLocks noChangeArrowheads="1"/>
          </p:cNvSpPr>
          <p:nvPr/>
        </p:nvSpPr>
        <p:spPr bwMode="auto">
          <a:xfrm rot="-10800000">
            <a:off x="1676400" y="4572000"/>
            <a:ext cx="5105400" cy="1038225"/>
          </a:xfrm>
          <a:prstGeom prst="curvedDownArrow">
            <a:avLst>
              <a:gd name="adj1" fmla="val 98349"/>
              <a:gd name="adj2" fmla="val 196697"/>
              <a:gd name="adj3" fmla="val 33333"/>
            </a:avLst>
          </a:prstGeom>
          <a:solidFill>
            <a:srgbClr val="669900"/>
          </a:solidFill>
          <a:ln w="9525">
            <a:solidFill>
              <a:schemeClr val="tx1"/>
            </a:solidFill>
            <a:miter lim="800000"/>
            <a:headEnd/>
            <a:tailEnd/>
          </a:ln>
          <a:effectLst/>
        </p:spPr>
        <p:txBody>
          <a:bodyPr wrap="none" anchor="ctr"/>
          <a:lstStyle/>
          <a:p>
            <a:endParaRPr lang="en-US"/>
          </a:p>
        </p:txBody>
      </p:sp>
      <p:sp>
        <p:nvSpPr>
          <p:cNvPr id="22535" name="Oval 7"/>
          <p:cNvSpPr>
            <a:spLocks noChangeArrowheads="1"/>
          </p:cNvSpPr>
          <p:nvPr/>
        </p:nvSpPr>
        <p:spPr bwMode="auto">
          <a:xfrm>
            <a:off x="1371600" y="2133600"/>
            <a:ext cx="6172200" cy="3536950"/>
          </a:xfrm>
          <a:prstGeom prst="ellipse">
            <a:avLst/>
          </a:prstGeom>
          <a:noFill/>
          <a:ln w="9525">
            <a:solidFill>
              <a:schemeClr val="tx1"/>
            </a:solidFill>
            <a:round/>
            <a:headEnd/>
            <a:tailEnd/>
          </a:ln>
          <a:effectLst/>
        </p:spPr>
        <p:txBody>
          <a:bodyPr wrap="none" anchor="ctr"/>
          <a:lstStyle/>
          <a:p>
            <a:endParaRPr lang="en-US"/>
          </a:p>
        </p:txBody>
      </p:sp>
      <p:sp>
        <p:nvSpPr>
          <p:cNvPr id="22536" name="Text Box 8"/>
          <p:cNvSpPr txBox="1">
            <a:spLocks noChangeArrowheads="1"/>
          </p:cNvSpPr>
          <p:nvPr/>
        </p:nvSpPr>
        <p:spPr bwMode="auto">
          <a:xfrm>
            <a:off x="6705600" y="1905000"/>
            <a:ext cx="990600" cy="701675"/>
          </a:xfrm>
          <a:prstGeom prst="rect">
            <a:avLst/>
          </a:prstGeom>
          <a:noFill/>
          <a:ln w="9525">
            <a:noFill/>
            <a:miter lim="800000"/>
            <a:headEnd/>
            <a:tailEnd/>
          </a:ln>
          <a:effectLst/>
        </p:spPr>
        <p:txBody>
          <a:bodyPr>
            <a:spAutoFit/>
          </a:bodyPr>
          <a:lstStyle/>
          <a:p>
            <a:pPr algn="ctr" eaLnBrk="0" hangingPunct="0">
              <a:spcBef>
                <a:spcPct val="50000"/>
              </a:spcBef>
            </a:pPr>
            <a:r>
              <a:rPr lang="en-US" sz="2400">
                <a:solidFill>
                  <a:schemeClr val="tx2"/>
                </a:solidFill>
                <a:latin typeface="Times New Roman" pitchFamily="18" charset="0"/>
              </a:rPr>
              <a:t>Birth </a:t>
            </a:r>
            <a:r>
              <a:rPr lang="en-US" sz="1600">
                <a:solidFill>
                  <a:schemeClr val="tx2"/>
                </a:solidFill>
                <a:latin typeface="Times New Roman" pitchFamily="18" charset="0"/>
              </a:rPr>
              <a:t>(C,S,I)</a:t>
            </a:r>
          </a:p>
        </p:txBody>
      </p:sp>
      <p:sp>
        <p:nvSpPr>
          <p:cNvPr id="22537" name="Text Box 9"/>
          <p:cNvSpPr txBox="1">
            <a:spLocks noChangeArrowheads="1"/>
          </p:cNvSpPr>
          <p:nvPr/>
        </p:nvSpPr>
        <p:spPr bwMode="auto">
          <a:xfrm>
            <a:off x="3200400" y="1371600"/>
            <a:ext cx="2438400" cy="762000"/>
          </a:xfrm>
          <a:prstGeom prst="rect">
            <a:avLst/>
          </a:prstGeom>
          <a:noFill/>
          <a:ln w="9525">
            <a:noFill/>
            <a:miter lim="800000"/>
            <a:headEnd/>
            <a:tailEnd/>
          </a:ln>
          <a:effectLst/>
        </p:spPr>
        <p:txBody>
          <a:bodyPr>
            <a:spAutoFit/>
          </a:bodyPr>
          <a:lstStyle/>
          <a:p>
            <a:pPr algn="ctr" eaLnBrk="0" hangingPunct="0">
              <a:spcBef>
                <a:spcPct val="50000"/>
              </a:spcBef>
            </a:pPr>
            <a:r>
              <a:rPr lang="en-US" sz="2000" b="1" i="1">
                <a:latin typeface="Times New Roman" pitchFamily="18" charset="0"/>
              </a:rPr>
              <a:t>Household Formation</a:t>
            </a:r>
            <a:r>
              <a:rPr lang="en-US" sz="2400" b="1" i="1">
                <a:latin typeface="Times New Roman" pitchFamily="18" charset="0"/>
              </a:rPr>
              <a:t> </a:t>
            </a:r>
            <a:endParaRPr lang="en-US" sz="1600" b="1">
              <a:latin typeface="Times New Roman" pitchFamily="18" charset="0"/>
            </a:endParaRPr>
          </a:p>
        </p:txBody>
      </p:sp>
      <p:sp>
        <p:nvSpPr>
          <p:cNvPr id="22538" name="Text Box 10"/>
          <p:cNvSpPr txBox="1">
            <a:spLocks noChangeArrowheads="1"/>
          </p:cNvSpPr>
          <p:nvPr/>
        </p:nvSpPr>
        <p:spPr bwMode="auto">
          <a:xfrm>
            <a:off x="914400" y="2438400"/>
            <a:ext cx="1143000" cy="701675"/>
          </a:xfrm>
          <a:prstGeom prst="rect">
            <a:avLst/>
          </a:prstGeom>
          <a:noFill/>
          <a:ln w="9525">
            <a:noFill/>
            <a:miter lim="800000"/>
            <a:headEnd/>
            <a:tailEnd/>
          </a:ln>
          <a:effectLst/>
        </p:spPr>
        <p:txBody>
          <a:bodyPr>
            <a:spAutoFit/>
          </a:bodyPr>
          <a:lstStyle/>
          <a:p>
            <a:pPr algn="ctr" eaLnBrk="0" hangingPunct="0">
              <a:spcBef>
                <a:spcPct val="50000"/>
              </a:spcBef>
            </a:pPr>
            <a:r>
              <a:rPr lang="en-US" sz="2400">
                <a:solidFill>
                  <a:schemeClr val="tx2"/>
                </a:solidFill>
                <a:latin typeface="Times New Roman" pitchFamily="18" charset="0"/>
              </a:rPr>
              <a:t>Death </a:t>
            </a:r>
            <a:r>
              <a:rPr lang="en-US" sz="1600">
                <a:solidFill>
                  <a:schemeClr val="tx2"/>
                </a:solidFill>
                <a:latin typeface="Times New Roman" pitchFamily="18" charset="0"/>
              </a:rPr>
              <a:t>(C, I)</a:t>
            </a:r>
            <a:endParaRPr lang="en-US" sz="1600" b="1">
              <a:solidFill>
                <a:schemeClr val="tx2"/>
              </a:solidFill>
              <a:latin typeface="Times New Roman" pitchFamily="18" charset="0"/>
            </a:endParaRPr>
          </a:p>
        </p:txBody>
      </p:sp>
      <p:sp>
        <p:nvSpPr>
          <p:cNvPr id="22539" name="Text Box 11"/>
          <p:cNvSpPr txBox="1">
            <a:spLocks noChangeArrowheads="1"/>
          </p:cNvSpPr>
          <p:nvPr/>
        </p:nvSpPr>
        <p:spPr bwMode="auto">
          <a:xfrm>
            <a:off x="6858000" y="4876800"/>
            <a:ext cx="1524000" cy="701675"/>
          </a:xfrm>
          <a:prstGeom prst="rect">
            <a:avLst/>
          </a:prstGeom>
          <a:noFill/>
          <a:ln w="9525">
            <a:noFill/>
            <a:miter lim="800000"/>
            <a:headEnd/>
            <a:tailEnd/>
          </a:ln>
          <a:effectLst/>
        </p:spPr>
        <p:txBody>
          <a:bodyPr>
            <a:spAutoFit/>
          </a:bodyPr>
          <a:lstStyle/>
          <a:p>
            <a:pPr algn="ctr" eaLnBrk="0" hangingPunct="0">
              <a:spcBef>
                <a:spcPct val="50000"/>
              </a:spcBef>
            </a:pPr>
            <a:r>
              <a:rPr lang="en-US" sz="2400">
                <a:solidFill>
                  <a:schemeClr val="tx2"/>
                </a:solidFill>
                <a:latin typeface="Times New Roman" pitchFamily="18" charset="0"/>
              </a:rPr>
              <a:t>Education </a:t>
            </a:r>
            <a:r>
              <a:rPr lang="en-US" sz="1600">
                <a:solidFill>
                  <a:schemeClr val="tx2"/>
                </a:solidFill>
                <a:latin typeface="Times New Roman" pitchFamily="18" charset="0"/>
              </a:rPr>
              <a:t>(C,S)</a:t>
            </a:r>
          </a:p>
        </p:txBody>
      </p:sp>
      <p:sp>
        <p:nvSpPr>
          <p:cNvPr id="22540" name="Text Box 12"/>
          <p:cNvSpPr txBox="1">
            <a:spLocks noChangeArrowheads="1"/>
          </p:cNvSpPr>
          <p:nvPr/>
        </p:nvSpPr>
        <p:spPr bwMode="auto">
          <a:xfrm>
            <a:off x="2590800" y="3048000"/>
            <a:ext cx="3733800" cy="1920875"/>
          </a:xfrm>
          <a:prstGeom prst="rect">
            <a:avLst/>
          </a:prstGeom>
          <a:noFill/>
          <a:ln w="9525">
            <a:noFill/>
            <a:miter lim="800000"/>
            <a:headEnd/>
            <a:tailEnd/>
          </a:ln>
          <a:effectLst/>
        </p:spPr>
        <p:txBody>
          <a:bodyPr>
            <a:spAutoFit/>
          </a:bodyPr>
          <a:lstStyle/>
          <a:p>
            <a:pPr algn="ctr" eaLnBrk="0" hangingPunct="0">
              <a:lnSpc>
                <a:spcPct val="75000"/>
              </a:lnSpc>
              <a:spcBef>
                <a:spcPct val="50000"/>
              </a:spcBef>
            </a:pPr>
            <a:r>
              <a:rPr lang="en-US" sz="2000" b="1">
                <a:solidFill>
                  <a:srgbClr val="000099"/>
                </a:solidFill>
                <a:latin typeface="Times New Roman" pitchFamily="18" charset="0"/>
              </a:rPr>
              <a:t>Working Capital (C)</a:t>
            </a:r>
          </a:p>
          <a:p>
            <a:pPr algn="ctr" eaLnBrk="0" hangingPunct="0">
              <a:lnSpc>
                <a:spcPct val="75000"/>
              </a:lnSpc>
              <a:spcBef>
                <a:spcPct val="50000"/>
              </a:spcBef>
            </a:pPr>
            <a:r>
              <a:rPr lang="en-US" sz="2000" b="1">
                <a:solidFill>
                  <a:srgbClr val="000099"/>
                </a:solidFill>
                <a:latin typeface="Times New Roman" pitchFamily="18" charset="0"/>
              </a:rPr>
              <a:t>Productive Assets </a:t>
            </a:r>
            <a:r>
              <a:rPr lang="en-US" b="1">
                <a:solidFill>
                  <a:srgbClr val="000099"/>
                </a:solidFill>
              </a:rPr>
              <a:t>(C)</a:t>
            </a:r>
            <a:endParaRPr lang="en-US" sz="2000" b="1">
              <a:solidFill>
                <a:srgbClr val="000099"/>
              </a:solidFill>
              <a:latin typeface="Times New Roman" pitchFamily="18" charset="0"/>
            </a:endParaRPr>
          </a:p>
          <a:p>
            <a:pPr algn="ctr" eaLnBrk="0" hangingPunct="0">
              <a:lnSpc>
                <a:spcPct val="75000"/>
              </a:lnSpc>
              <a:spcBef>
                <a:spcPct val="50000"/>
              </a:spcBef>
            </a:pPr>
            <a:r>
              <a:rPr lang="en-US" sz="2000">
                <a:solidFill>
                  <a:schemeClr val="tx2"/>
                </a:solidFill>
                <a:latin typeface="Times New Roman" pitchFamily="18" charset="0"/>
              </a:rPr>
              <a:t>Investments (S)</a:t>
            </a:r>
          </a:p>
          <a:p>
            <a:pPr algn="ctr" eaLnBrk="0" hangingPunct="0">
              <a:lnSpc>
                <a:spcPct val="75000"/>
              </a:lnSpc>
              <a:spcBef>
                <a:spcPct val="50000"/>
              </a:spcBef>
            </a:pPr>
            <a:r>
              <a:rPr lang="en-US" sz="2000">
                <a:solidFill>
                  <a:schemeClr val="tx2"/>
                </a:solidFill>
                <a:latin typeface="Times New Roman" pitchFamily="18" charset="0"/>
              </a:rPr>
              <a:t>Asset protection (I)</a:t>
            </a:r>
          </a:p>
          <a:p>
            <a:pPr algn="ctr" eaLnBrk="0" hangingPunct="0">
              <a:lnSpc>
                <a:spcPct val="75000"/>
              </a:lnSpc>
              <a:spcBef>
                <a:spcPct val="50000"/>
              </a:spcBef>
            </a:pPr>
            <a:r>
              <a:rPr lang="en-US" sz="2000">
                <a:solidFill>
                  <a:schemeClr val="tx2"/>
                </a:solidFill>
                <a:latin typeface="Times New Roman" pitchFamily="18" charset="0"/>
              </a:rPr>
              <a:t>Health</a:t>
            </a:r>
            <a:r>
              <a:rPr lang="en-US" sz="2400">
                <a:solidFill>
                  <a:schemeClr val="tx2"/>
                </a:solidFill>
                <a:latin typeface="Times New Roman" pitchFamily="18" charset="0"/>
              </a:rPr>
              <a:t> </a:t>
            </a:r>
            <a:r>
              <a:rPr lang="en-US" sz="1600">
                <a:solidFill>
                  <a:schemeClr val="tx2"/>
                </a:solidFill>
                <a:latin typeface="Times New Roman" pitchFamily="18" charset="0"/>
              </a:rPr>
              <a:t>(C,S,I)</a:t>
            </a:r>
          </a:p>
        </p:txBody>
      </p:sp>
      <p:sp>
        <p:nvSpPr>
          <p:cNvPr id="22541" name="Text Box 13"/>
          <p:cNvSpPr txBox="1">
            <a:spLocks noChangeArrowheads="1"/>
          </p:cNvSpPr>
          <p:nvPr/>
        </p:nvSpPr>
        <p:spPr bwMode="auto">
          <a:xfrm>
            <a:off x="685800" y="4724400"/>
            <a:ext cx="1447800" cy="701675"/>
          </a:xfrm>
          <a:prstGeom prst="rect">
            <a:avLst/>
          </a:prstGeom>
          <a:noFill/>
          <a:ln w="9525">
            <a:noFill/>
            <a:miter lim="800000"/>
            <a:headEnd/>
            <a:tailEnd/>
          </a:ln>
          <a:effectLst/>
        </p:spPr>
        <p:txBody>
          <a:bodyPr>
            <a:spAutoFit/>
          </a:bodyPr>
          <a:lstStyle/>
          <a:p>
            <a:pPr algn="ctr" eaLnBrk="0" hangingPunct="0">
              <a:spcBef>
                <a:spcPct val="50000"/>
              </a:spcBef>
            </a:pPr>
            <a:r>
              <a:rPr lang="en-US" sz="2400">
                <a:solidFill>
                  <a:schemeClr val="tx2"/>
                </a:solidFill>
                <a:latin typeface="Times New Roman" pitchFamily="18" charset="0"/>
              </a:rPr>
              <a:t>Old Age </a:t>
            </a:r>
            <a:r>
              <a:rPr lang="en-US" sz="1600">
                <a:solidFill>
                  <a:schemeClr val="tx2"/>
                </a:solidFill>
                <a:latin typeface="Times New Roman" pitchFamily="18" charset="0"/>
              </a:rPr>
              <a:t>(I,S)</a:t>
            </a:r>
          </a:p>
        </p:txBody>
      </p:sp>
      <p:sp>
        <p:nvSpPr>
          <p:cNvPr id="22542" name="Text Box 14"/>
          <p:cNvSpPr txBox="1">
            <a:spLocks noChangeArrowheads="1"/>
          </p:cNvSpPr>
          <p:nvPr/>
        </p:nvSpPr>
        <p:spPr bwMode="auto">
          <a:xfrm>
            <a:off x="2895600" y="5562600"/>
            <a:ext cx="2743200" cy="701675"/>
          </a:xfrm>
          <a:prstGeom prst="rect">
            <a:avLst/>
          </a:prstGeom>
          <a:noFill/>
          <a:ln w="9525">
            <a:noFill/>
            <a:miter lim="800000"/>
            <a:headEnd/>
            <a:tailEnd/>
          </a:ln>
          <a:effectLst/>
        </p:spPr>
        <p:txBody>
          <a:bodyPr>
            <a:spAutoFit/>
          </a:bodyPr>
          <a:lstStyle/>
          <a:p>
            <a:pPr algn="ctr" eaLnBrk="0" hangingPunct="0">
              <a:spcBef>
                <a:spcPct val="50000"/>
              </a:spcBef>
            </a:pPr>
            <a:r>
              <a:rPr lang="en-US" sz="2400">
                <a:solidFill>
                  <a:schemeClr val="tx2"/>
                </a:solidFill>
                <a:latin typeface="Times New Roman" pitchFamily="18" charset="0"/>
              </a:rPr>
              <a:t>Marriage Ceremony </a:t>
            </a:r>
            <a:r>
              <a:rPr lang="en-US" sz="1600">
                <a:solidFill>
                  <a:schemeClr val="tx2"/>
                </a:solidFill>
                <a:latin typeface="Times New Roman" pitchFamily="18" charset="0"/>
              </a:rPr>
              <a:t>(C,S)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Monique Cohen                          Microfinance Opportunities  </a:t>
            </a:r>
          </a:p>
        </p:txBody>
      </p:sp>
      <p:sp>
        <p:nvSpPr>
          <p:cNvPr id="5" name="Slide Number Placeholder 5"/>
          <p:cNvSpPr>
            <a:spLocks noGrp="1"/>
          </p:cNvSpPr>
          <p:nvPr>
            <p:ph type="sldNum" sz="quarter" idx="12"/>
          </p:nvPr>
        </p:nvSpPr>
        <p:spPr/>
        <p:txBody>
          <a:bodyPr/>
          <a:lstStyle/>
          <a:p>
            <a:fld id="{4723487C-1079-405C-87B3-C91AC2A41880}" type="slidenum">
              <a:rPr lang="en-US"/>
              <a:pPr/>
              <a:t>11</a:t>
            </a:fld>
            <a:endParaRPr lang="en-US"/>
          </a:p>
        </p:txBody>
      </p:sp>
      <p:sp>
        <p:nvSpPr>
          <p:cNvPr id="20482" name="Rectangle 2"/>
          <p:cNvSpPr>
            <a:spLocks noGrp="1" noChangeArrowheads="1"/>
          </p:cNvSpPr>
          <p:nvPr>
            <p:ph type="title"/>
          </p:nvPr>
        </p:nvSpPr>
        <p:spPr>
          <a:xfrm>
            <a:off x="381000" y="1752600"/>
            <a:ext cx="8229600" cy="762000"/>
          </a:xfrm>
        </p:spPr>
        <p:txBody>
          <a:bodyPr/>
          <a:lstStyle/>
          <a:p>
            <a:r>
              <a:rPr lang="en-US">
                <a:solidFill>
                  <a:srgbClr val="CC3300"/>
                </a:solidFill>
              </a:rPr>
              <a:t>Market-Led Microfinance</a:t>
            </a:r>
            <a:r>
              <a:rPr lang="en-US" sz="3600">
                <a:solidFill>
                  <a:srgbClr val="CC3300"/>
                </a:solidFill>
              </a:rPr>
              <a:t> </a:t>
            </a:r>
            <a:br>
              <a:rPr lang="en-US" sz="3600">
                <a:solidFill>
                  <a:srgbClr val="CC3300"/>
                </a:solidFill>
              </a:rPr>
            </a:br>
            <a:r>
              <a:rPr lang="en-US" sz="4000"/>
              <a:t/>
            </a:r>
            <a:br>
              <a:rPr lang="en-US" sz="4000"/>
            </a:br>
            <a:endParaRPr lang="en-US" sz="4000"/>
          </a:p>
        </p:txBody>
      </p:sp>
      <p:sp>
        <p:nvSpPr>
          <p:cNvPr id="20483" name="Rectangle 3"/>
          <p:cNvSpPr>
            <a:spLocks noGrp="1" noChangeArrowheads="1"/>
          </p:cNvSpPr>
          <p:nvPr>
            <p:ph type="body" idx="1"/>
          </p:nvPr>
        </p:nvSpPr>
        <p:spPr>
          <a:xfrm>
            <a:off x="457200" y="2514600"/>
            <a:ext cx="8229600" cy="3062288"/>
          </a:xfrm>
        </p:spPr>
        <p:txBody>
          <a:bodyPr/>
          <a:lstStyle/>
          <a:p>
            <a:pPr marL="669925" lvl="1" indent="-325438">
              <a:lnSpc>
                <a:spcPct val="130000"/>
              </a:lnSpc>
            </a:pPr>
            <a:r>
              <a:rPr lang="en-US"/>
              <a:t>Match products to clients’ needs</a:t>
            </a:r>
          </a:p>
          <a:p>
            <a:pPr marL="669925" lvl="1" indent="-325438"/>
            <a:r>
              <a:rPr lang="en-US"/>
              <a:t>Match repayment amounts and cycles to clients’ needs</a:t>
            </a:r>
          </a:p>
          <a:p>
            <a:pPr marL="669925" lvl="1" indent="-325438"/>
            <a:r>
              <a:rPr lang="en-US"/>
              <a:t>Match loan size to clients’ needs</a:t>
            </a:r>
          </a:p>
          <a:p>
            <a:pPr marL="669925" lvl="1" indent="-325438"/>
            <a:r>
              <a:rPr lang="en-US"/>
              <a:t>Match household financial flows and repayment cycles </a:t>
            </a:r>
          </a:p>
          <a:p>
            <a:pPr marL="669925" lvl="1" indent="-325438"/>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20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483">
                                            <p:txEl>
                                              <p:pRg st="0" end="0"/>
                                            </p:txEl>
                                          </p:spTgt>
                                        </p:tgtEl>
                                        <p:attrNameLst>
                                          <p:attrName>style.visibility</p:attrName>
                                        </p:attrNameLst>
                                      </p:cBhvr>
                                      <p:to>
                                        <p:strVal val="visible"/>
                                      </p:to>
                                    </p:set>
                                    <p:animEffect transition="in" filter="wipe(left)">
                                      <p:cBhvr>
                                        <p:cTn id="12" dur="500"/>
                                        <p:tgtEl>
                                          <p:spTgt spid="20483">
                                            <p:txEl>
                                              <p:pRg st="0" end="0"/>
                                            </p:txEl>
                                          </p:spTgt>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0483">
                                            <p:txEl>
                                              <p:pRg st="1" end="1"/>
                                            </p:txEl>
                                          </p:spTgt>
                                        </p:tgtEl>
                                        <p:attrNameLst>
                                          <p:attrName>style.visibility</p:attrName>
                                        </p:attrNameLst>
                                      </p:cBhvr>
                                      <p:to>
                                        <p:strVal val="visible"/>
                                      </p:to>
                                    </p:set>
                                    <p:animEffect transition="in" filter="wipe(left)">
                                      <p:cBhvr>
                                        <p:cTn id="15" dur="500"/>
                                        <p:tgtEl>
                                          <p:spTgt spid="20483">
                                            <p:txEl>
                                              <p:pRg st="1" end="1"/>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0483">
                                            <p:txEl>
                                              <p:pRg st="2" end="2"/>
                                            </p:txEl>
                                          </p:spTgt>
                                        </p:tgtEl>
                                        <p:attrNameLst>
                                          <p:attrName>style.visibility</p:attrName>
                                        </p:attrNameLst>
                                      </p:cBhvr>
                                      <p:to>
                                        <p:strVal val="visible"/>
                                      </p:to>
                                    </p:set>
                                    <p:animEffect transition="in" filter="wipe(left)">
                                      <p:cBhvr>
                                        <p:cTn id="18" dur="500"/>
                                        <p:tgtEl>
                                          <p:spTgt spid="20483">
                                            <p:txEl>
                                              <p:pRg st="2" end="2"/>
                                            </p:txEl>
                                          </p:spTgt>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0483">
                                            <p:txEl>
                                              <p:pRg st="3" end="3"/>
                                            </p:txEl>
                                          </p:spTgt>
                                        </p:tgtEl>
                                        <p:attrNameLst>
                                          <p:attrName>style.visibility</p:attrName>
                                        </p:attrNameLst>
                                      </p:cBhvr>
                                      <p:to>
                                        <p:strVal val="visible"/>
                                      </p:to>
                                    </p:set>
                                    <p:animEffect transition="in" filter="wipe(left)">
                                      <p:cBhvr>
                                        <p:cTn id="21" dur="500"/>
                                        <p:tgtEl>
                                          <p:spTgt spid="204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Monique Cohen                          Microfinance Opportunities  </a:t>
            </a:r>
          </a:p>
        </p:txBody>
      </p:sp>
      <p:sp>
        <p:nvSpPr>
          <p:cNvPr id="5" name="Slide Number Placeholder 5"/>
          <p:cNvSpPr>
            <a:spLocks noGrp="1"/>
          </p:cNvSpPr>
          <p:nvPr>
            <p:ph type="sldNum" sz="quarter" idx="12"/>
          </p:nvPr>
        </p:nvSpPr>
        <p:spPr/>
        <p:txBody>
          <a:bodyPr/>
          <a:lstStyle/>
          <a:p>
            <a:fld id="{9FD80C46-6B8A-4A7F-96B2-D14A426507B6}" type="slidenum">
              <a:rPr lang="en-US"/>
              <a:pPr/>
              <a:t>2</a:t>
            </a:fld>
            <a:endParaRPr lang="en-US"/>
          </a:p>
        </p:txBody>
      </p:sp>
      <p:sp>
        <p:nvSpPr>
          <p:cNvPr id="3074" name="Rectangle 2"/>
          <p:cNvSpPr>
            <a:spLocks noGrp="1" noChangeArrowheads="1"/>
          </p:cNvSpPr>
          <p:nvPr>
            <p:ph type="title"/>
          </p:nvPr>
        </p:nvSpPr>
        <p:spPr>
          <a:xfrm>
            <a:off x="457200" y="762000"/>
            <a:ext cx="8229600" cy="1143000"/>
          </a:xfrm>
        </p:spPr>
        <p:txBody>
          <a:bodyPr/>
          <a:lstStyle/>
          <a:p>
            <a:r>
              <a:rPr lang="en-US">
                <a:solidFill>
                  <a:srgbClr val="CC3300"/>
                </a:solidFill>
              </a:rPr>
              <a:t>Poverty Impacts of Microfinance</a:t>
            </a:r>
          </a:p>
        </p:txBody>
      </p:sp>
      <p:sp>
        <p:nvSpPr>
          <p:cNvPr id="3075" name="Rectangle 3"/>
          <p:cNvSpPr>
            <a:spLocks noGrp="1" noChangeArrowheads="1"/>
          </p:cNvSpPr>
          <p:nvPr>
            <p:ph type="body" idx="1"/>
          </p:nvPr>
        </p:nvSpPr>
        <p:spPr>
          <a:xfrm>
            <a:off x="381000" y="2362200"/>
            <a:ext cx="8229600" cy="3276600"/>
          </a:xfrm>
        </p:spPr>
        <p:txBody>
          <a:bodyPr/>
          <a:lstStyle/>
          <a:p>
            <a:pPr>
              <a:lnSpc>
                <a:spcPct val="90000"/>
              </a:lnSpc>
            </a:pPr>
            <a:r>
              <a:rPr lang="en-US" sz="2800"/>
              <a:t>Increases in incomes and investment in assets</a:t>
            </a:r>
          </a:p>
          <a:p>
            <a:pPr>
              <a:lnSpc>
                <a:spcPct val="90000"/>
              </a:lnSpc>
            </a:pPr>
            <a:endParaRPr lang="en-US" sz="2800"/>
          </a:p>
          <a:p>
            <a:pPr>
              <a:lnSpc>
                <a:spcPct val="90000"/>
              </a:lnSpc>
            </a:pPr>
            <a:r>
              <a:rPr lang="en-US" sz="2800"/>
              <a:t>Reduction of vulnerability: increased ability of the poor to cope with shocks and economic stress events</a:t>
            </a:r>
          </a:p>
          <a:p>
            <a:pPr>
              <a:lnSpc>
                <a:spcPct val="90000"/>
              </a:lnSpc>
            </a:pPr>
            <a:endParaRPr lang="en-US" sz="2800"/>
          </a:p>
          <a:p>
            <a:pPr>
              <a:lnSpc>
                <a:spcPct val="90000"/>
              </a:lnSpc>
            </a:pPr>
            <a:r>
              <a:rPr lang="en-US" sz="2800"/>
              <a:t>Improved personal financial management</a:t>
            </a:r>
          </a:p>
          <a:p>
            <a:pPr>
              <a:lnSpc>
                <a:spcPct val="90000"/>
              </a:lnSpc>
            </a:pPr>
            <a:endParaRPr lang="en-US" sz="2800"/>
          </a:p>
          <a:p>
            <a:pPr>
              <a:lnSpc>
                <a:spcPct val="90000"/>
              </a:lnSpc>
            </a:pPr>
            <a:endParaRPr lang="en-US" sz="2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wipe(left)">
                                      <p:cBhvr>
                                        <p:cTn id="12" dur="500"/>
                                        <p:tgtEl>
                                          <p:spTgt spid="30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wipe(left)">
                                      <p:cBhvr>
                                        <p:cTn id="17" dur="5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075">
                                            <p:txEl>
                                              <p:pRg st="4" end="4"/>
                                            </p:txEl>
                                          </p:spTgt>
                                        </p:tgtEl>
                                        <p:attrNameLst>
                                          <p:attrName>style.visibility</p:attrName>
                                        </p:attrNameLst>
                                      </p:cBhvr>
                                      <p:to>
                                        <p:strVal val="visible"/>
                                      </p:to>
                                    </p:set>
                                    <p:animEffect transition="in" filter="wipe(left)">
                                      <p:cBhvr>
                                        <p:cTn id="22" dur="5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 name="Footer Placeholder 2"/>
          <p:cNvSpPr>
            <a:spLocks noGrp="1"/>
          </p:cNvSpPr>
          <p:nvPr>
            <p:ph type="ftr" sz="quarter" idx="11"/>
          </p:nvPr>
        </p:nvSpPr>
        <p:spPr/>
        <p:txBody>
          <a:bodyPr/>
          <a:lstStyle/>
          <a:p>
            <a:r>
              <a:rPr lang="en-US"/>
              <a:t>Monique Cohen                          Microfinance Opportunities  </a:t>
            </a:r>
          </a:p>
        </p:txBody>
      </p:sp>
      <p:sp>
        <p:nvSpPr>
          <p:cNvPr id="37" name="Slide Number Placeholder 3"/>
          <p:cNvSpPr>
            <a:spLocks noGrp="1"/>
          </p:cNvSpPr>
          <p:nvPr>
            <p:ph type="sldNum" sz="quarter" idx="12"/>
          </p:nvPr>
        </p:nvSpPr>
        <p:spPr/>
        <p:txBody>
          <a:bodyPr/>
          <a:lstStyle/>
          <a:p>
            <a:fld id="{84B6691B-3262-44B2-B441-7228CD00425D}" type="slidenum">
              <a:rPr lang="en-US"/>
              <a:pPr/>
              <a:t>3</a:t>
            </a:fld>
            <a:endParaRPr lang="en-US"/>
          </a:p>
        </p:txBody>
      </p:sp>
      <p:sp>
        <p:nvSpPr>
          <p:cNvPr id="18434" name="AutoShape 2"/>
          <p:cNvSpPr>
            <a:spLocks noChangeAspect="1" noChangeArrowheads="1" noTextEdit="1"/>
          </p:cNvSpPr>
          <p:nvPr/>
        </p:nvSpPr>
        <p:spPr bwMode="auto">
          <a:xfrm>
            <a:off x="1327150" y="1155700"/>
            <a:ext cx="6934200" cy="5175250"/>
          </a:xfrm>
          <a:prstGeom prst="rect">
            <a:avLst/>
          </a:prstGeom>
          <a:noFill/>
          <a:ln w="9525">
            <a:noFill/>
            <a:miter lim="800000"/>
            <a:headEnd/>
            <a:tailEnd/>
          </a:ln>
        </p:spPr>
        <p:txBody>
          <a:bodyPr/>
          <a:lstStyle/>
          <a:p>
            <a:endParaRPr lang="en-US"/>
          </a:p>
        </p:txBody>
      </p:sp>
      <p:sp>
        <p:nvSpPr>
          <p:cNvPr id="18435" name="Rectangle 3"/>
          <p:cNvSpPr>
            <a:spLocks noChangeArrowheads="1"/>
          </p:cNvSpPr>
          <p:nvPr/>
        </p:nvSpPr>
        <p:spPr bwMode="auto">
          <a:xfrm>
            <a:off x="1327150" y="1155700"/>
            <a:ext cx="6969125" cy="5229225"/>
          </a:xfrm>
          <a:prstGeom prst="rect">
            <a:avLst/>
          </a:prstGeom>
          <a:solidFill>
            <a:srgbClr val="FFFFFF"/>
          </a:solidFill>
          <a:ln w="9525">
            <a:noFill/>
            <a:miter lim="800000"/>
            <a:headEnd/>
            <a:tailEnd/>
          </a:ln>
        </p:spPr>
        <p:txBody>
          <a:bodyPr/>
          <a:lstStyle/>
          <a:p>
            <a:endParaRPr lang="en-US"/>
          </a:p>
        </p:txBody>
      </p:sp>
      <p:sp>
        <p:nvSpPr>
          <p:cNvPr id="18436" name="Rectangle 4"/>
          <p:cNvSpPr>
            <a:spLocks noChangeArrowheads="1"/>
          </p:cNvSpPr>
          <p:nvPr/>
        </p:nvSpPr>
        <p:spPr bwMode="auto">
          <a:xfrm>
            <a:off x="3670300" y="5973763"/>
            <a:ext cx="1588" cy="365125"/>
          </a:xfrm>
          <a:prstGeom prst="rect">
            <a:avLst/>
          </a:prstGeom>
          <a:noFill/>
          <a:ln w="9525">
            <a:noFill/>
            <a:miter lim="800000"/>
            <a:headEnd/>
            <a:tailEnd/>
          </a:ln>
        </p:spPr>
        <p:txBody>
          <a:bodyPr wrap="none" lIns="0" tIns="0" rIns="0" bIns="0">
            <a:spAutoFit/>
          </a:bodyPr>
          <a:lstStyle/>
          <a:p>
            <a:pPr eaLnBrk="0" hangingPunct="0"/>
            <a:endParaRPr lang="en-US" sz="2400">
              <a:solidFill>
                <a:srgbClr val="CC9900"/>
              </a:solidFill>
              <a:latin typeface="Times New Roman" pitchFamily="18" charset="0"/>
            </a:endParaRPr>
          </a:p>
        </p:txBody>
      </p:sp>
      <p:sp>
        <p:nvSpPr>
          <p:cNvPr id="18437" name="Rectangle 5"/>
          <p:cNvSpPr>
            <a:spLocks noChangeArrowheads="1"/>
          </p:cNvSpPr>
          <p:nvPr/>
        </p:nvSpPr>
        <p:spPr bwMode="auto">
          <a:xfrm>
            <a:off x="1854200" y="1624013"/>
            <a:ext cx="5915025" cy="865187"/>
          </a:xfrm>
          <a:prstGeom prst="rect">
            <a:avLst/>
          </a:prstGeom>
          <a:noFill/>
          <a:ln w="9525">
            <a:noFill/>
            <a:miter lim="800000"/>
            <a:headEnd/>
            <a:tailEnd/>
          </a:ln>
        </p:spPr>
        <p:txBody>
          <a:bodyPr/>
          <a:lstStyle/>
          <a:p>
            <a:endParaRPr lang="en-US"/>
          </a:p>
        </p:txBody>
      </p:sp>
      <p:sp>
        <p:nvSpPr>
          <p:cNvPr id="18438" name="Rectangle 6"/>
          <p:cNvSpPr>
            <a:spLocks noChangeArrowheads="1"/>
          </p:cNvSpPr>
          <p:nvPr/>
        </p:nvSpPr>
        <p:spPr bwMode="auto">
          <a:xfrm>
            <a:off x="1295400" y="1219200"/>
            <a:ext cx="7086600" cy="669925"/>
          </a:xfrm>
          <a:prstGeom prst="rect">
            <a:avLst/>
          </a:prstGeom>
          <a:noFill/>
          <a:ln w="9525">
            <a:noFill/>
            <a:miter lim="800000"/>
            <a:headEnd/>
            <a:tailEnd/>
          </a:ln>
        </p:spPr>
        <p:txBody>
          <a:bodyPr lIns="0" tIns="0" rIns="0" bIns="0">
            <a:spAutoFit/>
          </a:bodyPr>
          <a:lstStyle/>
          <a:p>
            <a:pPr algn="ctr" eaLnBrk="0" hangingPunct="0"/>
            <a:r>
              <a:rPr lang="en-US" sz="4400" b="1">
                <a:solidFill>
                  <a:srgbClr val="CC3300"/>
                </a:solidFill>
                <a:latin typeface="Times New Roman" pitchFamily="18" charset="0"/>
              </a:rPr>
              <a:t>Who are the Clients?</a:t>
            </a:r>
            <a:endParaRPr lang="en-US" sz="4400">
              <a:solidFill>
                <a:srgbClr val="CC3300"/>
              </a:solidFill>
              <a:latin typeface="Times New Roman" pitchFamily="18" charset="0"/>
            </a:endParaRPr>
          </a:p>
        </p:txBody>
      </p:sp>
      <p:sp>
        <p:nvSpPr>
          <p:cNvPr id="18439" name="Rectangle 7"/>
          <p:cNvSpPr>
            <a:spLocks noChangeArrowheads="1"/>
          </p:cNvSpPr>
          <p:nvPr/>
        </p:nvSpPr>
        <p:spPr bwMode="auto">
          <a:xfrm>
            <a:off x="1562100" y="3543300"/>
            <a:ext cx="6499225" cy="687388"/>
          </a:xfrm>
          <a:prstGeom prst="rect">
            <a:avLst/>
          </a:prstGeom>
          <a:noFill/>
          <a:ln w="14288">
            <a:solidFill>
              <a:srgbClr val="000000"/>
            </a:solidFill>
            <a:miter lim="800000"/>
            <a:headEnd/>
            <a:tailEnd/>
          </a:ln>
        </p:spPr>
        <p:txBody>
          <a:bodyPr/>
          <a:lstStyle/>
          <a:p>
            <a:endParaRPr lang="en-US"/>
          </a:p>
        </p:txBody>
      </p:sp>
      <p:sp>
        <p:nvSpPr>
          <p:cNvPr id="18440" name="Rectangle 8"/>
          <p:cNvSpPr>
            <a:spLocks noChangeArrowheads="1"/>
          </p:cNvSpPr>
          <p:nvPr/>
        </p:nvSpPr>
        <p:spPr bwMode="auto">
          <a:xfrm>
            <a:off x="1795463" y="3776663"/>
            <a:ext cx="863600" cy="279400"/>
          </a:xfrm>
          <a:prstGeom prst="rect">
            <a:avLst/>
          </a:prstGeom>
          <a:noFill/>
          <a:ln w="9525">
            <a:noFill/>
            <a:miter lim="800000"/>
            <a:headEnd/>
            <a:tailEnd/>
          </a:ln>
        </p:spPr>
        <p:txBody>
          <a:bodyPr/>
          <a:lstStyle/>
          <a:p>
            <a:endParaRPr lang="en-US"/>
          </a:p>
        </p:txBody>
      </p:sp>
      <p:sp>
        <p:nvSpPr>
          <p:cNvPr id="18441" name="Rectangle 9"/>
          <p:cNvSpPr>
            <a:spLocks noChangeArrowheads="1"/>
          </p:cNvSpPr>
          <p:nvPr/>
        </p:nvSpPr>
        <p:spPr bwMode="auto">
          <a:xfrm>
            <a:off x="1868488" y="3822700"/>
            <a:ext cx="700087"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Destitute</a:t>
            </a:r>
            <a:endParaRPr lang="en-US" sz="2400">
              <a:solidFill>
                <a:srgbClr val="CC9900"/>
              </a:solidFill>
              <a:latin typeface="Times New Roman" pitchFamily="18" charset="0"/>
            </a:endParaRPr>
          </a:p>
        </p:txBody>
      </p:sp>
      <p:sp>
        <p:nvSpPr>
          <p:cNvPr id="18442" name="Rectangle 10"/>
          <p:cNvSpPr>
            <a:spLocks noChangeArrowheads="1"/>
          </p:cNvSpPr>
          <p:nvPr/>
        </p:nvSpPr>
        <p:spPr bwMode="auto">
          <a:xfrm>
            <a:off x="2776538" y="3644900"/>
            <a:ext cx="877887" cy="498475"/>
          </a:xfrm>
          <a:prstGeom prst="rect">
            <a:avLst/>
          </a:prstGeom>
          <a:noFill/>
          <a:ln w="9525">
            <a:noFill/>
            <a:miter lim="800000"/>
            <a:headEnd/>
            <a:tailEnd/>
          </a:ln>
        </p:spPr>
        <p:txBody>
          <a:bodyPr/>
          <a:lstStyle/>
          <a:p>
            <a:endParaRPr lang="en-US"/>
          </a:p>
        </p:txBody>
      </p:sp>
      <p:sp>
        <p:nvSpPr>
          <p:cNvPr id="18443" name="Rectangle 11"/>
          <p:cNvSpPr>
            <a:spLocks noChangeArrowheads="1"/>
          </p:cNvSpPr>
          <p:nvPr/>
        </p:nvSpPr>
        <p:spPr bwMode="auto">
          <a:xfrm>
            <a:off x="2849563" y="3690938"/>
            <a:ext cx="660400"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Extreme</a:t>
            </a:r>
            <a:endParaRPr lang="en-US" sz="2400">
              <a:solidFill>
                <a:srgbClr val="CC9900"/>
              </a:solidFill>
              <a:latin typeface="Times New Roman" pitchFamily="18" charset="0"/>
            </a:endParaRPr>
          </a:p>
        </p:txBody>
      </p:sp>
      <p:sp>
        <p:nvSpPr>
          <p:cNvPr id="18444" name="Rectangle 12"/>
          <p:cNvSpPr>
            <a:spLocks noChangeArrowheads="1"/>
          </p:cNvSpPr>
          <p:nvPr/>
        </p:nvSpPr>
        <p:spPr bwMode="auto">
          <a:xfrm>
            <a:off x="2849563" y="3910013"/>
            <a:ext cx="374650"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Poor</a:t>
            </a:r>
            <a:endParaRPr lang="en-US" sz="2400">
              <a:solidFill>
                <a:srgbClr val="CC9900"/>
              </a:solidFill>
              <a:latin typeface="Times New Roman" pitchFamily="18" charset="0"/>
            </a:endParaRPr>
          </a:p>
        </p:txBody>
      </p:sp>
      <p:sp>
        <p:nvSpPr>
          <p:cNvPr id="18445" name="Rectangle 13"/>
          <p:cNvSpPr>
            <a:spLocks noChangeArrowheads="1"/>
          </p:cNvSpPr>
          <p:nvPr/>
        </p:nvSpPr>
        <p:spPr bwMode="auto">
          <a:xfrm>
            <a:off x="3654425" y="3644900"/>
            <a:ext cx="981075" cy="498475"/>
          </a:xfrm>
          <a:prstGeom prst="rect">
            <a:avLst/>
          </a:prstGeom>
          <a:noFill/>
          <a:ln w="9525">
            <a:noFill/>
            <a:miter lim="800000"/>
            <a:headEnd/>
            <a:tailEnd/>
          </a:ln>
        </p:spPr>
        <p:txBody>
          <a:bodyPr/>
          <a:lstStyle/>
          <a:p>
            <a:endParaRPr lang="en-US"/>
          </a:p>
        </p:txBody>
      </p:sp>
      <p:sp>
        <p:nvSpPr>
          <p:cNvPr id="18446" name="Rectangle 14"/>
          <p:cNvSpPr>
            <a:spLocks noChangeArrowheads="1"/>
          </p:cNvSpPr>
          <p:nvPr/>
        </p:nvSpPr>
        <p:spPr bwMode="auto">
          <a:xfrm>
            <a:off x="3713163" y="3690938"/>
            <a:ext cx="747712"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Moderate</a:t>
            </a:r>
            <a:endParaRPr lang="en-US" sz="2400">
              <a:solidFill>
                <a:srgbClr val="CC9900"/>
              </a:solidFill>
              <a:latin typeface="Times New Roman" pitchFamily="18" charset="0"/>
            </a:endParaRPr>
          </a:p>
        </p:txBody>
      </p:sp>
      <p:sp>
        <p:nvSpPr>
          <p:cNvPr id="18447" name="Rectangle 15"/>
          <p:cNvSpPr>
            <a:spLocks noChangeArrowheads="1"/>
          </p:cNvSpPr>
          <p:nvPr/>
        </p:nvSpPr>
        <p:spPr bwMode="auto">
          <a:xfrm>
            <a:off x="3948113" y="3910013"/>
            <a:ext cx="374650"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Poor</a:t>
            </a:r>
            <a:endParaRPr lang="en-US" sz="2400">
              <a:solidFill>
                <a:srgbClr val="CC9900"/>
              </a:solidFill>
              <a:latin typeface="Times New Roman" pitchFamily="18" charset="0"/>
            </a:endParaRPr>
          </a:p>
        </p:txBody>
      </p:sp>
      <p:sp>
        <p:nvSpPr>
          <p:cNvPr id="18448" name="Rectangle 16"/>
          <p:cNvSpPr>
            <a:spLocks noChangeArrowheads="1"/>
          </p:cNvSpPr>
          <p:nvPr/>
        </p:nvSpPr>
        <p:spPr bwMode="auto">
          <a:xfrm>
            <a:off x="4576763" y="2722563"/>
            <a:ext cx="585787" cy="2782887"/>
          </a:xfrm>
          <a:prstGeom prst="rect">
            <a:avLst/>
          </a:prstGeom>
          <a:solidFill>
            <a:srgbClr val="FFFFFF"/>
          </a:solidFill>
          <a:ln w="14288">
            <a:solidFill>
              <a:srgbClr val="000000"/>
            </a:solidFill>
            <a:miter lim="800000"/>
            <a:headEnd/>
            <a:tailEnd/>
          </a:ln>
        </p:spPr>
        <p:txBody>
          <a:bodyPr/>
          <a:lstStyle/>
          <a:p>
            <a:endParaRPr lang="en-US"/>
          </a:p>
        </p:txBody>
      </p:sp>
      <p:sp>
        <p:nvSpPr>
          <p:cNvPr id="18449" name="Rectangle 17"/>
          <p:cNvSpPr>
            <a:spLocks noChangeArrowheads="1"/>
          </p:cNvSpPr>
          <p:nvPr/>
        </p:nvSpPr>
        <p:spPr bwMode="auto">
          <a:xfrm>
            <a:off x="4752975" y="2840038"/>
            <a:ext cx="293688" cy="2578100"/>
          </a:xfrm>
          <a:prstGeom prst="rect">
            <a:avLst/>
          </a:prstGeom>
          <a:solidFill>
            <a:srgbClr val="FFFFFF"/>
          </a:solidFill>
          <a:ln w="9525">
            <a:noFill/>
            <a:miter lim="800000"/>
            <a:headEnd/>
            <a:tailEnd/>
          </a:ln>
        </p:spPr>
        <p:txBody>
          <a:bodyPr/>
          <a:lstStyle/>
          <a:p>
            <a:endParaRPr lang="en-US"/>
          </a:p>
        </p:txBody>
      </p:sp>
      <p:sp>
        <p:nvSpPr>
          <p:cNvPr id="18450" name="Rectangle 18"/>
          <p:cNvSpPr>
            <a:spLocks noChangeArrowheads="1"/>
          </p:cNvSpPr>
          <p:nvPr/>
        </p:nvSpPr>
        <p:spPr bwMode="auto">
          <a:xfrm>
            <a:off x="4840288" y="2884488"/>
            <a:ext cx="11906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P</a:t>
            </a:r>
            <a:endParaRPr lang="en-US" sz="2400">
              <a:solidFill>
                <a:srgbClr val="CC9900"/>
              </a:solidFill>
              <a:latin typeface="Times New Roman" pitchFamily="18" charset="0"/>
            </a:endParaRPr>
          </a:p>
        </p:txBody>
      </p:sp>
      <p:sp>
        <p:nvSpPr>
          <p:cNvPr id="18451" name="Rectangle 19"/>
          <p:cNvSpPr>
            <a:spLocks noChangeArrowheads="1"/>
          </p:cNvSpPr>
          <p:nvPr/>
        </p:nvSpPr>
        <p:spPr bwMode="auto">
          <a:xfrm>
            <a:off x="4826000" y="3089275"/>
            <a:ext cx="138113"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O</a:t>
            </a:r>
            <a:endParaRPr lang="en-US" sz="2400">
              <a:solidFill>
                <a:srgbClr val="CC9900"/>
              </a:solidFill>
              <a:latin typeface="Times New Roman" pitchFamily="18" charset="0"/>
            </a:endParaRPr>
          </a:p>
        </p:txBody>
      </p:sp>
      <p:sp>
        <p:nvSpPr>
          <p:cNvPr id="18452" name="Rectangle 20"/>
          <p:cNvSpPr>
            <a:spLocks noChangeArrowheads="1"/>
          </p:cNvSpPr>
          <p:nvPr/>
        </p:nvSpPr>
        <p:spPr bwMode="auto">
          <a:xfrm>
            <a:off x="4840288" y="3309938"/>
            <a:ext cx="11906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V</a:t>
            </a:r>
            <a:endParaRPr lang="en-US" sz="2400">
              <a:solidFill>
                <a:srgbClr val="CC9900"/>
              </a:solidFill>
              <a:latin typeface="Times New Roman" pitchFamily="18" charset="0"/>
            </a:endParaRPr>
          </a:p>
        </p:txBody>
      </p:sp>
      <p:sp>
        <p:nvSpPr>
          <p:cNvPr id="18453" name="Rectangle 21"/>
          <p:cNvSpPr>
            <a:spLocks noChangeArrowheads="1"/>
          </p:cNvSpPr>
          <p:nvPr/>
        </p:nvSpPr>
        <p:spPr bwMode="auto">
          <a:xfrm>
            <a:off x="4840288" y="3514725"/>
            <a:ext cx="11906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E</a:t>
            </a:r>
            <a:endParaRPr lang="en-US" sz="2400">
              <a:solidFill>
                <a:srgbClr val="CC9900"/>
              </a:solidFill>
              <a:latin typeface="Times New Roman" pitchFamily="18" charset="0"/>
            </a:endParaRPr>
          </a:p>
        </p:txBody>
      </p:sp>
      <p:sp>
        <p:nvSpPr>
          <p:cNvPr id="18454" name="Rectangle 22"/>
          <p:cNvSpPr>
            <a:spLocks noChangeArrowheads="1"/>
          </p:cNvSpPr>
          <p:nvPr/>
        </p:nvSpPr>
        <p:spPr bwMode="auto">
          <a:xfrm>
            <a:off x="4840288" y="3719513"/>
            <a:ext cx="128587"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R</a:t>
            </a:r>
            <a:endParaRPr lang="en-US" sz="2400">
              <a:solidFill>
                <a:srgbClr val="CC9900"/>
              </a:solidFill>
              <a:latin typeface="Times New Roman" pitchFamily="18" charset="0"/>
            </a:endParaRPr>
          </a:p>
        </p:txBody>
      </p:sp>
      <p:sp>
        <p:nvSpPr>
          <p:cNvPr id="18455" name="Rectangle 23"/>
          <p:cNvSpPr>
            <a:spLocks noChangeArrowheads="1"/>
          </p:cNvSpPr>
          <p:nvPr/>
        </p:nvSpPr>
        <p:spPr bwMode="auto">
          <a:xfrm>
            <a:off x="4840288" y="3924300"/>
            <a:ext cx="107950"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T</a:t>
            </a:r>
            <a:endParaRPr lang="en-US" sz="2400">
              <a:solidFill>
                <a:srgbClr val="CC9900"/>
              </a:solidFill>
              <a:latin typeface="Times New Roman" pitchFamily="18" charset="0"/>
            </a:endParaRPr>
          </a:p>
        </p:txBody>
      </p:sp>
      <p:sp>
        <p:nvSpPr>
          <p:cNvPr id="18456" name="Rectangle 24"/>
          <p:cNvSpPr>
            <a:spLocks noChangeArrowheads="1"/>
          </p:cNvSpPr>
          <p:nvPr/>
        </p:nvSpPr>
        <p:spPr bwMode="auto">
          <a:xfrm>
            <a:off x="4840288" y="4144963"/>
            <a:ext cx="11906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Y</a:t>
            </a:r>
            <a:endParaRPr lang="en-US" sz="2400">
              <a:solidFill>
                <a:srgbClr val="CC9900"/>
              </a:solidFill>
              <a:latin typeface="Times New Roman" pitchFamily="18" charset="0"/>
            </a:endParaRPr>
          </a:p>
        </p:txBody>
      </p:sp>
      <p:sp>
        <p:nvSpPr>
          <p:cNvPr id="18457" name="Rectangle 25"/>
          <p:cNvSpPr>
            <a:spLocks noChangeArrowheads="1"/>
          </p:cNvSpPr>
          <p:nvPr/>
        </p:nvSpPr>
        <p:spPr bwMode="auto">
          <a:xfrm>
            <a:off x="4840288" y="4554538"/>
            <a:ext cx="107950"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L</a:t>
            </a:r>
            <a:endParaRPr lang="en-US" sz="2400">
              <a:solidFill>
                <a:srgbClr val="CC9900"/>
              </a:solidFill>
              <a:latin typeface="Times New Roman" pitchFamily="18" charset="0"/>
            </a:endParaRPr>
          </a:p>
        </p:txBody>
      </p:sp>
      <p:sp>
        <p:nvSpPr>
          <p:cNvPr id="18458" name="Rectangle 26"/>
          <p:cNvSpPr>
            <a:spLocks noChangeArrowheads="1"/>
          </p:cNvSpPr>
          <p:nvPr/>
        </p:nvSpPr>
        <p:spPr bwMode="auto">
          <a:xfrm>
            <a:off x="4870450" y="4773613"/>
            <a:ext cx="49213"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I</a:t>
            </a:r>
            <a:endParaRPr lang="en-US" sz="2400">
              <a:solidFill>
                <a:srgbClr val="CC9900"/>
              </a:solidFill>
              <a:latin typeface="Times New Roman" pitchFamily="18" charset="0"/>
            </a:endParaRPr>
          </a:p>
        </p:txBody>
      </p:sp>
      <p:sp>
        <p:nvSpPr>
          <p:cNvPr id="18459" name="Rectangle 27"/>
          <p:cNvSpPr>
            <a:spLocks noChangeArrowheads="1"/>
          </p:cNvSpPr>
          <p:nvPr/>
        </p:nvSpPr>
        <p:spPr bwMode="auto">
          <a:xfrm>
            <a:off x="4840288" y="4978400"/>
            <a:ext cx="128587"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N</a:t>
            </a:r>
            <a:endParaRPr lang="en-US" sz="2400">
              <a:solidFill>
                <a:srgbClr val="CC9900"/>
              </a:solidFill>
              <a:latin typeface="Times New Roman" pitchFamily="18" charset="0"/>
            </a:endParaRPr>
          </a:p>
        </p:txBody>
      </p:sp>
      <p:sp>
        <p:nvSpPr>
          <p:cNvPr id="18460" name="Rectangle 28"/>
          <p:cNvSpPr>
            <a:spLocks noChangeArrowheads="1"/>
          </p:cNvSpPr>
          <p:nvPr/>
        </p:nvSpPr>
        <p:spPr bwMode="auto">
          <a:xfrm>
            <a:off x="4840288" y="5184775"/>
            <a:ext cx="119062" cy="212725"/>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E</a:t>
            </a:r>
            <a:endParaRPr lang="en-US" sz="2400">
              <a:solidFill>
                <a:srgbClr val="CC9900"/>
              </a:solidFill>
              <a:latin typeface="Times New Roman" pitchFamily="18" charset="0"/>
            </a:endParaRPr>
          </a:p>
        </p:txBody>
      </p:sp>
      <p:sp>
        <p:nvSpPr>
          <p:cNvPr id="18461" name="Rectangle 29"/>
          <p:cNvSpPr>
            <a:spLocks noChangeArrowheads="1"/>
          </p:cNvSpPr>
          <p:nvPr/>
        </p:nvSpPr>
        <p:spPr bwMode="auto">
          <a:xfrm>
            <a:off x="5162550" y="3644900"/>
            <a:ext cx="981075" cy="498475"/>
          </a:xfrm>
          <a:prstGeom prst="rect">
            <a:avLst/>
          </a:prstGeom>
          <a:noFill/>
          <a:ln w="9525">
            <a:noFill/>
            <a:miter lim="800000"/>
            <a:headEnd/>
            <a:tailEnd/>
          </a:ln>
        </p:spPr>
        <p:txBody>
          <a:bodyPr/>
          <a:lstStyle/>
          <a:p>
            <a:endParaRPr lang="en-US"/>
          </a:p>
        </p:txBody>
      </p:sp>
      <p:sp>
        <p:nvSpPr>
          <p:cNvPr id="18462" name="Rectangle 30"/>
          <p:cNvSpPr>
            <a:spLocks noChangeArrowheads="1"/>
          </p:cNvSpPr>
          <p:nvPr/>
        </p:nvSpPr>
        <p:spPr bwMode="auto">
          <a:xfrm>
            <a:off x="5235575" y="3690938"/>
            <a:ext cx="847725"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Vulnerable</a:t>
            </a:r>
            <a:endParaRPr lang="en-US" sz="2400">
              <a:solidFill>
                <a:srgbClr val="CC9900"/>
              </a:solidFill>
              <a:latin typeface="Times New Roman" pitchFamily="18" charset="0"/>
            </a:endParaRPr>
          </a:p>
        </p:txBody>
      </p:sp>
      <p:sp>
        <p:nvSpPr>
          <p:cNvPr id="18463" name="Rectangle 31"/>
          <p:cNvSpPr>
            <a:spLocks noChangeArrowheads="1"/>
          </p:cNvSpPr>
          <p:nvPr/>
        </p:nvSpPr>
        <p:spPr bwMode="auto">
          <a:xfrm>
            <a:off x="5235575" y="3910013"/>
            <a:ext cx="758825"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Non-Poor</a:t>
            </a:r>
            <a:endParaRPr lang="en-US" sz="2400">
              <a:solidFill>
                <a:srgbClr val="CC9900"/>
              </a:solidFill>
              <a:latin typeface="Times New Roman" pitchFamily="18" charset="0"/>
            </a:endParaRPr>
          </a:p>
        </p:txBody>
      </p:sp>
      <p:sp>
        <p:nvSpPr>
          <p:cNvPr id="18464" name="Rectangle 32"/>
          <p:cNvSpPr>
            <a:spLocks noChangeArrowheads="1"/>
          </p:cNvSpPr>
          <p:nvPr/>
        </p:nvSpPr>
        <p:spPr bwMode="auto">
          <a:xfrm>
            <a:off x="6261100" y="3703638"/>
            <a:ext cx="981075" cy="293687"/>
          </a:xfrm>
          <a:prstGeom prst="rect">
            <a:avLst/>
          </a:prstGeom>
          <a:noFill/>
          <a:ln w="9525">
            <a:noFill/>
            <a:miter lim="800000"/>
            <a:headEnd/>
            <a:tailEnd/>
          </a:ln>
        </p:spPr>
        <p:txBody>
          <a:bodyPr/>
          <a:lstStyle/>
          <a:p>
            <a:endParaRPr lang="en-US"/>
          </a:p>
        </p:txBody>
      </p:sp>
      <p:sp>
        <p:nvSpPr>
          <p:cNvPr id="18465" name="Rectangle 33"/>
          <p:cNvSpPr>
            <a:spLocks noChangeArrowheads="1"/>
          </p:cNvSpPr>
          <p:nvPr/>
        </p:nvSpPr>
        <p:spPr bwMode="auto">
          <a:xfrm>
            <a:off x="6334125" y="3748088"/>
            <a:ext cx="758825"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Non-Poor</a:t>
            </a:r>
            <a:endParaRPr lang="en-US" sz="2400">
              <a:solidFill>
                <a:srgbClr val="CC9900"/>
              </a:solidFill>
              <a:latin typeface="Times New Roman" pitchFamily="18" charset="0"/>
            </a:endParaRPr>
          </a:p>
        </p:txBody>
      </p:sp>
      <p:sp>
        <p:nvSpPr>
          <p:cNvPr id="18466" name="Rectangle 34"/>
          <p:cNvSpPr>
            <a:spLocks noChangeArrowheads="1"/>
          </p:cNvSpPr>
          <p:nvPr/>
        </p:nvSpPr>
        <p:spPr bwMode="auto">
          <a:xfrm>
            <a:off x="7183438" y="3703638"/>
            <a:ext cx="877887" cy="293687"/>
          </a:xfrm>
          <a:prstGeom prst="rect">
            <a:avLst/>
          </a:prstGeom>
          <a:noFill/>
          <a:ln w="9525">
            <a:noFill/>
            <a:miter lim="800000"/>
            <a:headEnd/>
            <a:tailEnd/>
          </a:ln>
        </p:spPr>
        <p:txBody>
          <a:bodyPr/>
          <a:lstStyle/>
          <a:p>
            <a:endParaRPr lang="en-US"/>
          </a:p>
        </p:txBody>
      </p:sp>
      <p:sp>
        <p:nvSpPr>
          <p:cNvPr id="18467" name="Rectangle 35"/>
          <p:cNvSpPr>
            <a:spLocks noChangeArrowheads="1"/>
          </p:cNvSpPr>
          <p:nvPr/>
        </p:nvSpPr>
        <p:spPr bwMode="auto">
          <a:xfrm>
            <a:off x="7256463" y="3748088"/>
            <a:ext cx="641350" cy="212725"/>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Wealthy</a:t>
            </a:r>
            <a:endParaRPr lang="en-US" sz="2400">
              <a:solidFill>
                <a:srgbClr val="CC9900"/>
              </a:solidFill>
              <a:latin typeface="Times New Roman"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 name="Footer Placeholder 2"/>
          <p:cNvSpPr>
            <a:spLocks noGrp="1"/>
          </p:cNvSpPr>
          <p:nvPr>
            <p:ph type="ftr" sz="quarter" idx="11"/>
          </p:nvPr>
        </p:nvSpPr>
        <p:spPr/>
        <p:txBody>
          <a:bodyPr/>
          <a:lstStyle/>
          <a:p>
            <a:r>
              <a:rPr lang="en-US"/>
              <a:t>Monique Cohen                          Microfinance Opportunities  </a:t>
            </a:r>
          </a:p>
        </p:txBody>
      </p:sp>
      <p:sp>
        <p:nvSpPr>
          <p:cNvPr id="39" name="Slide Number Placeholder 3"/>
          <p:cNvSpPr>
            <a:spLocks noGrp="1"/>
          </p:cNvSpPr>
          <p:nvPr>
            <p:ph type="sldNum" sz="quarter" idx="12"/>
          </p:nvPr>
        </p:nvSpPr>
        <p:spPr/>
        <p:txBody>
          <a:bodyPr/>
          <a:lstStyle/>
          <a:p>
            <a:fld id="{EA0DBF1C-9FF7-46BC-B359-8346146FDF10}" type="slidenum">
              <a:rPr lang="en-US"/>
              <a:pPr/>
              <a:t>4</a:t>
            </a:fld>
            <a:endParaRPr lang="en-US"/>
          </a:p>
        </p:txBody>
      </p:sp>
      <p:grpSp>
        <p:nvGrpSpPr>
          <p:cNvPr id="5160" name="Group 40"/>
          <p:cNvGrpSpPr>
            <a:grpSpLocks/>
          </p:cNvGrpSpPr>
          <p:nvPr/>
        </p:nvGrpSpPr>
        <p:grpSpPr bwMode="auto">
          <a:xfrm>
            <a:off x="1295400" y="1155700"/>
            <a:ext cx="7086600" cy="5229225"/>
            <a:chOff x="816" y="728"/>
            <a:chExt cx="4464" cy="3294"/>
          </a:xfrm>
        </p:grpSpPr>
        <p:sp>
          <p:nvSpPr>
            <p:cNvPr id="5123" name="AutoShape 3"/>
            <p:cNvSpPr>
              <a:spLocks noChangeAspect="1" noChangeArrowheads="1" noTextEdit="1"/>
            </p:cNvSpPr>
            <p:nvPr/>
          </p:nvSpPr>
          <p:spPr bwMode="auto">
            <a:xfrm>
              <a:off x="836" y="728"/>
              <a:ext cx="4368" cy="3260"/>
            </a:xfrm>
            <a:prstGeom prst="rect">
              <a:avLst/>
            </a:prstGeom>
            <a:noFill/>
            <a:ln w="9525">
              <a:noFill/>
              <a:miter lim="800000"/>
              <a:headEnd/>
              <a:tailEnd/>
            </a:ln>
          </p:spPr>
          <p:txBody>
            <a:bodyPr/>
            <a:lstStyle/>
            <a:p>
              <a:endParaRPr lang="en-US"/>
            </a:p>
          </p:txBody>
        </p:sp>
        <p:sp>
          <p:nvSpPr>
            <p:cNvPr id="5124" name="Rectangle 4"/>
            <p:cNvSpPr>
              <a:spLocks noChangeArrowheads="1"/>
            </p:cNvSpPr>
            <p:nvPr/>
          </p:nvSpPr>
          <p:spPr bwMode="auto">
            <a:xfrm>
              <a:off x="836" y="728"/>
              <a:ext cx="4390" cy="3294"/>
            </a:xfrm>
            <a:prstGeom prst="rect">
              <a:avLst/>
            </a:prstGeom>
            <a:solidFill>
              <a:srgbClr val="FFFFFF"/>
            </a:solidFill>
            <a:ln w="9525">
              <a:noFill/>
              <a:miter lim="800000"/>
              <a:headEnd/>
              <a:tailEnd/>
            </a:ln>
          </p:spPr>
          <p:txBody>
            <a:bodyPr/>
            <a:lstStyle/>
            <a:p>
              <a:endParaRPr lang="en-US"/>
            </a:p>
          </p:txBody>
        </p:sp>
        <p:sp>
          <p:nvSpPr>
            <p:cNvPr id="5125" name="Rectangle 5"/>
            <p:cNvSpPr>
              <a:spLocks noChangeArrowheads="1"/>
            </p:cNvSpPr>
            <p:nvPr/>
          </p:nvSpPr>
          <p:spPr bwMode="auto">
            <a:xfrm>
              <a:off x="2312" y="3763"/>
              <a:ext cx="1" cy="230"/>
            </a:xfrm>
            <a:prstGeom prst="rect">
              <a:avLst/>
            </a:prstGeom>
            <a:noFill/>
            <a:ln w="9525">
              <a:noFill/>
              <a:miter lim="800000"/>
              <a:headEnd/>
              <a:tailEnd/>
            </a:ln>
          </p:spPr>
          <p:txBody>
            <a:bodyPr wrap="none" lIns="0" tIns="0" rIns="0" bIns="0">
              <a:spAutoFit/>
            </a:bodyPr>
            <a:lstStyle/>
            <a:p>
              <a:pPr eaLnBrk="0" hangingPunct="0"/>
              <a:endParaRPr lang="en-US" sz="2400">
                <a:solidFill>
                  <a:srgbClr val="CC9900"/>
                </a:solidFill>
                <a:latin typeface="Times New Roman" pitchFamily="18" charset="0"/>
              </a:endParaRPr>
            </a:p>
          </p:txBody>
        </p:sp>
        <p:sp>
          <p:nvSpPr>
            <p:cNvPr id="5126" name="Rectangle 6"/>
            <p:cNvSpPr>
              <a:spLocks noChangeArrowheads="1"/>
            </p:cNvSpPr>
            <p:nvPr/>
          </p:nvSpPr>
          <p:spPr bwMode="auto">
            <a:xfrm>
              <a:off x="1168" y="1023"/>
              <a:ext cx="3726" cy="545"/>
            </a:xfrm>
            <a:prstGeom prst="rect">
              <a:avLst/>
            </a:prstGeom>
            <a:noFill/>
            <a:ln w="9525">
              <a:noFill/>
              <a:miter lim="800000"/>
              <a:headEnd/>
              <a:tailEnd/>
            </a:ln>
          </p:spPr>
          <p:txBody>
            <a:bodyPr/>
            <a:lstStyle/>
            <a:p>
              <a:endParaRPr lang="en-US"/>
            </a:p>
          </p:txBody>
        </p:sp>
        <p:sp>
          <p:nvSpPr>
            <p:cNvPr id="5127" name="Rectangle 7"/>
            <p:cNvSpPr>
              <a:spLocks noChangeArrowheads="1"/>
            </p:cNvSpPr>
            <p:nvPr/>
          </p:nvSpPr>
          <p:spPr bwMode="auto">
            <a:xfrm>
              <a:off x="816" y="768"/>
              <a:ext cx="4464" cy="422"/>
            </a:xfrm>
            <a:prstGeom prst="rect">
              <a:avLst/>
            </a:prstGeom>
            <a:noFill/>
            <a:ln w="9525">
              <a:noFill/>
              <a:miter lim="800000"/>
              <a:headEnd/>
              <a:tailEnd/>
            </a:ln>
          </p:spPr>
          <p:txBody>
            <a:bodyPr lIns="0" tIns="0" rIns="0" bIns="0">
              <a:spAutoFit/>
            </a:bodyPr>
            <a:lstStyle/>
            <a:p>
              <a:pPr algn="ctr" eaLnBrk="0" hangingPunct="0"/>
              <a:r>
                <a:rPr lang="en-US" sz="4400" b="1">
                  <a:solidFill>
                    <a:srgbClr val="CC3300"/>
                  </a:solidFill>
                  <a:latin typeface="Times New Roman" pitchFamily="18" charset="0"/>
                </a:rPr>
                <a:t>Who are the Clients?</a:t>
              </a:r>
              <a:endParaRPr lang="en-US" sz="4400">
                <a:solidFill>
                  <a:srgbClr val="CC3300"/>
                </a:solidFill>
                <a:latin typeface="Times New Roman" pitchFamily="18" charset="0"/>
              </a:endParaRPr>
            </a:p>
          </p:txBody>
        </p:sp>
        <p:sp>
          <p:nvSpPr>
            <p:cNvPr id="5128" name="Rectangle 8"/>
            <p:cNvSpPr>
              <a:spLocks noChangeArrowheads="1"/>
            </p:cNvSpPr>
            <p:nvPr/>
          </p:nvSpPr>
          <p:spPr bwMode="auto">
            <a:xfrm>
              <a:off x="984" y="2232"/>
              <a:ext cx="4094" cy="433"/>
            </a:xfrm>
            <a:prstGeom prst="rect">
              <a:avLst/>
            </a:prstGeom>
            <a:noFill/>
            <a:ln w="14288">
              <a:solidFill>
                <a:srgbClr val="000000"/>
              </a:solidFill>
              <a:miter lim="800000"/>
              <a:headEnd/>
              <a:tailEnd/>
            </a:ln>
          </p:spPr>
          <p:txBody>
            <a:bodyPr/>
            <a:lstStyle/>
            <a:p>
              <a:endParaRPr lang="en-US"/>
            </a:p>
          </p:txBody>
        </p:sp>
        <p:sp>
          <p:nvSpPr>
            <p:cNvPr id="5129" name="Rectangle 9"/>
            <p:cNvSpPr>
              <a:spLocks noChangeArrowheads="1"/>
            </p:cNvSpPr>
            <p:nvPr/>
          </p:nvSpPr>
          <p:spPr bwMode="auto">
            <a:xfrm>
              <a:off x="1131" y="2379"/>
              <a:ext cx="544" cy="176"/>
            </a:xfrm>
            <a:prstGeom prst="rect">
              <a:avLst/>
            </a:prstGeom>
            <a:noFill/>
            <a:ln w="9525">
              <a:noFill/>
              <a:miter lim="800000"/>
              <a:headEnd/>
              <a:tailEnd/>
            </a:ln>
          </p:spPr>
          <p:txBody>
            <a:bodyPr/>
            <a:lstStyle/>
            <a:p>
              <a:endParaRPr lang="en-US"/>
            </a:p>
          </p:txBody>
        </p:sp>
        <p:sp>
          <p:nvSpPr>
            <p:cNvPr id="5130" name="Rectangle 10"/>
            <p:cNvSpPr>
              <a:spLocks noChangeArrowheads="1"/>
            </p:cNvSpPr>
            <p:nvPr/>
          </p:nvSpPr>
          <p:spPr bwMode="auto">
            <a:xfrm>
              <a:off x="1177" y="2408"/>
              <a:ext cx="441"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Destitute</a:t>
              </a:r>
              <a:endParaRPr lang="en-US" sz="2400">
                <a:solidFill>
                  <a:srgbClr val="CC9900"/>
                </a:solidFill>
                <a:latin typeface="Times New Roman" pitchFamily="18" charset="0"/>
              </a:endParaRPr>
            </a:p>
          </p:txBody>
        </p:sp>
        <p:sp>
          <p:nvSpPr>
            <p:cNvPr id="5131" name="Rectangle 11"/>
            <p:cNvSpPr>
              <a:spLocks noChangeArrowheads="1"/>
            </p:cNvSpPr>
            <p:nvPr/>
          </p:nvSpPr>
          <p:spPr bwMode="auto">
            <a:xfrm>
              <a:off x="1749" y="2296"/>
              <a:ext cx="553" cy="314"/>
            </a:xfrm>
            <a:prstGeom prst="rect">
              <a:avLst/>
            </a:prstGeom>
            <a:noFill/>
            <a:ln w="9525">
              <a:noFill/>
              <a:miter lim="800000"/>
              <a:headEnd/>
              <a:tailEnd/>
            </a:ln>
          </p:spPr>
          <p:txBody>
            <a:bodyPr/>
            <a:lstStyle/>
            <a:p>
              <a:endParaRPr lang="en-US"/>
            </a:p>
          </p:txBody>
        </p:sp>
        <p:sp>
          <p:nvSpPr>
            <p:cNvPr id="5132" name="Rectangle 12"/>
            <p:cNvSpPr>
              <a:spLocks noChangeArrowheads="1"/>
            </p:cNvSpPr>
            <p:nvPr/>
          </p:nvSpPr>
          <p:spPr bwMode="auto">
            <a:xfrm>
              <a:off x="1795" y="2325"/>
              <a:ext cx="416"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Extreme</a:t>
              </a:r>
              <a:endParaRPr lang="en-US" sz="2400">
                <a:solidFill>
                  <a:srgbClr val="CC9900"/>
                </a:solidFill>
                <a:latin typeface="Times New Roman" pitchFamily="18" charset="0"/>
              </a:endParaRPr>
            </a:p>
          </p:txBody>
        </p:sp>
        <p:sp>
          <p:nvSpPr>
            <p:cNvPr id="5133" name="Rectangle 13"/>
            <p:cNvSpPr>
              <a:spLocks noChangeArrowheads="1"/>
            </p:cNvSpPr>
            <p:nvPr/>
          </p:nvSpPr>
          <p:spPr bwMode="auto">
            <a:xfrm>
              <a:off x="1795" y="2463"/>
              <a:ext cx="236"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Poor</a:t>
              </a:r>
              <a:endParaRPr lang="en-US" sz="2400">
                <a:solidFill>
                  <a:srgbClr val="CC9900"/>
                </a:solidFill>
                <a:latin typeface="Times New Roman" pitchFamily="18" charset="0"/>
              </a:endParaRPr>
            </a:p>
          </p:txBody>
        </p:sp>
        <p:sp>
          <p:nvSpPr>
            <p:cNvPr id="5134" name="Rectangle 14"/>
            <p:cNvSpPr>
              <a:spLocks noChangeArrowheads="1"/>
            </p:cNvSpPr>
            <p:nvPr/>
          </p:nvSpPr>
          <p:spPr bwMode="auto">
            <a:xfrm>
              <a:off x="2302" y="2296"/>
              <a:ext cx="618" cy="314"/>
            </a:xfrm>
            <a:prstGeom prst="rect">
              <a:avLst/>
            </a:prstGeom>
            <a:noFill/>
            <a:ln w="9525">
              <a:noFill/>
              <a:miter lim="800000"/>
              <a:headEnd/>
              <a:tailEnd/>
            </a:ln>
          </p:spPr>
          <p:txBody>
            <a:bodyPr/>
            <a:lstStyle/>
            <a:p>
              <a:endParaRPr lang="en-US"/>
            </a:p>
          </p:txBody>
        </p:sp>
        <p:sp>
          <p:nvSpPr>
            <p:cNvPr id="5135" name="Rectangle 15"/>
            <p:cNvSpPr>
              <a:spLocks noChangeArrowheads="1"/>
            </p:cNvSpPr>
            <p:nvPr/>
          </p:nvSpPr>
          <p:spPr bwMode="auto">
            <a:xfrm>
              <a:off x="2339" y="2325"/>
              <a:ext cx="471"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Moderate</a:t>
              </a:r>
              <a:endParaRPr lang="en-US" sz="2400">
                <a:solidFill>
                  <a:srgbClr val="CC9900"/>
                </a:solidFill>
                <a:latin typeface="Times New Roman" pitchFamily="18" charset="0"/>
              </a:endParaRPr>
            </a:p>
          </p:txBody>
        </p:sp>
        <p:sp>
          <p:nvSpPr>
            <p:cNvPr id="5136" name="Rectangle 16"/>
            <p:cNvSpPr>
              <a:spLocks noChangeArrowheads="1"/>
            </p:cNvSpPr>
            <p:nvPr/>
          </p:nvSpPr>
          <p:spPr bwMode="auto">
            <a:xfrm>
              <a:off x="2487" y="2463"/>
              <a:ext cx="236"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Poor</a:t>
              </a:r>
              <a:endParaRPr lang="en-US" sz="2400">
                <a:solidFill>
                  <a:srgbClr val="CC9900"/>
                </a:solidFill>
                <a:latin typeface="Times New Roman" pitchFamily="18" charset="0"/>
              </a:endParaRPr>
            </a:p>
          </p:txBody>
        </p:sp>
        <p:sp>
          <p:nvSpPr>
            <p:cNvPr id="5137" name="Rectangle 17"/>
            <p:cNvSpPr>
              <a:spLocks noChangeArrowheads="1"/>
            </p:cNvSpPr>
            <p:nvPr/>
          </p:nvSpPr>
          <p:spPr bwMode="auto">
            <a:xfrm>
              <a:off x="2883" y="1715"/>
              <a:ext cx="369" cy="1753"/>
            </a:xfrm>
            <a:prstGeom prst="rect">
              <a:avLst/>
            </a:prstGeom>
            <a:solidFill>
              <a:srgbClr val="FFFFFF"/>
            </a:solidFill>
            <a:ln w="14288">
              <a:solidFill>
                <a:srgbClr val="000000"/>
              </a:solidFill>
              <a:miter lim="800000"/>
              <a:headEnd/>
              <a:tailEnd/>
            </a:ln>
          </p:spPr>
          <p:txBody>
            <a:bodyPr/>
            <a:lstStyle/>
            <a:p>
              <a:endParaRPr lang="en-US"/>
            </a:p>
          </p:txBody>
        </p:sp>
        <p:sp>
          <p:nvSpPr>
            <p:cNvPr id="5138" name="Rectangle 18"/>
            <p:cNvSpPr>
              <a:spLocks noChangeArrowheads="1"/>
            </p:cNvSpPr>
            <p:nvPr/>
          </p:nvSpPr>
          <p:spPr bwMode="auto">
            <a:xfrm>
              <a:off x="2994" y="1789"/>
              <a:ext cx="185" cy="1624"/>
            </a:xfrm>
            <a:prstGeom prst="rect">
              <a:avLst/>
            </a:prstGeom>
            <a:solidFill>
              <a:srgbClr val="FFFFFF"/>
            </a:solidFill>
            <a:ln w="9525">
              <a:noFill/>
              <a:miter lim="800000"/>
              <a:headEnd/>
              <a:tailEnd/>
            </a:ln>
          </p:spPr>
          <p:txBody>
            <a:bodyPr/>
            <a:lstStyle/>
            <a:p>
              <a:endParaRPr lang="en-US"/>
            </a:p>
          </p:txBody>
        </p:sp>
        <p:sp>
          <p:nvSpPr>
            <p:cNvPr id="5139" name="Rectangle 19"/>
            <p:cNvSpPr>
              <a:spLocks noChangeArrowheads="1"/>
            </p:cNvSpPr>
            <p:nvPr/>
          </p:nvSpPr>
          <p:spPr bwMode="auto">
            <a:xfrm>
              <a:off x="3049" y="1817"/>
              <a:ext cx="75"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P</a:t>
              </a:r>
              <a:endParaRPr lang="en-US" sz="2400">
                <a:solidFill>
                  <a:srgbClr val="CC9900"/>
                </a:solidFill>
                <a:latin typeface="Times New Roman" pitchFamily="18" charset="0"/>
              </a:endParaRPr>
            </a:p>
          </p:txBody>
        </p:sp>
        <p:sp>
          <p:nvSpPr>
            <p:cNvPr id="5140" name="Rectangle 20"/>
            <p:cNvSpPr>
              <a:spLocks noChangeArrowheads="1"/>
            </p:cNvSpPr>
            <p:nvPr/>
          </p:nvSpPr>
          <p:spPr bwMode="auto">
            <a:xfrm>
              <a:off x="3040" y="1946"/>
              <a:ext cx="87"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O</a:t>
              </a:r>
              <a:endParaRPr lang="en-US" sz="2400">
                <a:solidFill>
                  <a:srgbClr val="CC9900"/>
                </a:solidFill>
                <a:latin typeface="Times New Roman" pitchFamily="18" charset="0"/>
              </a:endParaRPr>
            </a:p>
          </p:txBody>
        </p:sp>
        <p:sp>
          <p:nvSpPr>
            <p:cNvPr id="5141" name="Rectangle 21"/>
            <p:cNvSpPr>
              <a:spLocks noChangeArrowheads="1"/>
            </p:cNvSpPr>
            <p:nvPr/>
          </p:nvSpPr>
          <p:spPr bwMode="auto">
            <a:xfrm>
              <a:off x="3049" y="2085"/>
              <a:ext cx="75"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V</a:t>
              </a:r>
              <a:endParaRPr lang="en-US" sz="2400">
                <a:solidFill>
                  <a:srgbClr val="CC9900"/>
                </a:solidFill>
                <a:latin typeface="Times New Roman" pitchFamily="18" charset="0"/>
              </a:endParaRPr>
            </a:p>
          </p:txBody>
        </p:sp>
        <p:sp>
          <p:nvSpPr>
            <p:cNvPr id="5142" name="Rectangle 22"/>
            <p:cNvSpPr>
              <a:spLocks noChangeArrowheads="1"/>
            </p:cNvSpPr>
            <p:nvPr/>
          </p:nvSpPr>
          <p:spPr bwMode="auto">
            <a:xfrm>
              <a:off x="3049" y="2214"/>
              <a:ext cx="75"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E</a:t>
              </a:r>
              <a:endParaRPr lang="en-US" sz="2400">
                <a:solidFill>
                  <a:srgbClr val="CC9900"/>
                </a:solidFill>
                <a:latin typeface="Times New Roman" pitchFamily="18" charset="0"/>
              </a:endParaRPr>
            </a:p>
          </p:txBody>
        </p:sp>
        <p:sp>
          <p:nvSpPr>
            <p:cNvPr id="5143" name="Rectangle 23"/>
            <p:cNvSpPr>
              <a:spLocks noChangeArrowheads="1"/>
            </p:cNvSpPr>
            <p:nvPr/>
          </p:nvSpPr>
          <p:spPr bwMode="auto">
            <a:xfrm>
              <a:off x="3049" y="2343"/>
              <a:ext cx="81"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R</a:t>
              </a:r>
              <a:endParaRPr lang="en-US" sz="2400">
                <a:solidFill>
                  <a:srgbClr val="CC9900"/>
                </a:solidFill>
                <a:latin typeface="Times New Roman" pitchFamily="18" charset="0"/>
              </a:endParaRPr>
            </a:p>
          </p:txBody>
        </p:sp>
        <p:sp>
          <p:nvSpPr>
            <p:cNvPr id="5144" name="Rectangle 24"/>
            <p:cNvSpPr>
              <a:spLocks noChangeArrowheads="1"/>
            </p:cNvSpPr>
            <p:nvPr/>
          </p:nvSpPr>
          <p:spPr bwMode="auto">
            <a:xfrm>
              <a:off x="3049" y="2472"/>
              <a:ext cx="68"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T</a:t>
              </a:r>
              <a:endParaRPr lang="en-US" sz="2400">
                <a:solidFill>
                  <a:srgbClr val="CC9900"/>
                </a:solidFill>
                <a:latin typeface="Times New Roman" pitchFamily="18" charset="0"/>
              </a:endParaRPr>
            </a:p>
          </p:txBody>
        </p:sp>
        <p:sp>
          <p:nvSpPr>
            <p:cNvPr id="5145" name="Rectangle 25"/>
            <p:cNvSpPr>
              <a:spLocks noChangeArrowheads="1"/>
            </p:cNvSpPr>
            <p:nvPr/>
          </p:nvSpPr>
          <p:spPr bwMode="auto">
            <a:xfrm>
              <a:off x="3049" y="2611"/>
              <a:ext cx="75"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Y</a:t>
              </a:r>
              <a:endParaRPr lang="en-US" sz="2400">
                <a:solidFill>
                  <a:srgbClr val="CC9900"/>
                </a:solidFill>
                <a:latin typeface="Times New Roman" pitchFamily="18" charset="0"/>
              </a:endParaRPr>
            </a:p>
          </p:txBody>
        </p:sp>
        <p:sp>
          <p:nvSpPr>
            <p:cNvPr id="5146" name="Rectangle 26"/>
            <p:cNvSpPr>
              <a:spLocks noChangeArrowheads="1"/>
            </p:cNvSpPr>
            <p:nvPr/>
          </p:nvSpPr>
          <p:spPr bwMode="auto">
            <a:xfrm>
              <a:off x="3049" y="2869"/>
              <a:ext cx="68"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L</a:t>
              </a:r>
              <a:endParaRPr lang="en-US" sz="2400">
                <a:solidFill>
                  <a:srgbClr val="CC9900"/>
                </a:solidFill>
                <a:latin typeface="Times New Roman" pitchFamily="18" charset="0"/>
              </a:endParaRPr>
            </a:p>
          </p:txBody>
        </p:sp>
        <p:sp>
          <p:nvSpPr>
            <p:cNvPr id="5147" name="Rectangle 27"/>
            <p:cNvSpPr>
              <a:spLocks noChangeArrowheads="1"/>
            </p:cNvSpPr>
            <p:nvPr/>
          </p:nvSpPr>
          <p:spPr bwMode="auto">
            <a:xfrm>
              <a:off x="3068" y="3007"/>
              <a:ext cx="31"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I</a:t>
              </a:r>
              <a:endParaRPr lang="en-US" sz="2400">
                <a:solidFill>
                  <a:srgbClr val="CC9900"/>
                </a:solidFill>
                <a:latin typeface="Times New Roman" pitchFamily="18" charset="0"/>
              </a:endParaRPr>
            </a:p>
          </p:txBody>
        </p:sp>
        <p:sp>
          <p:nvSpPr>
            <p:cNvPr id="5148" name="Rectangle 28"/>
            <p:cNvSpPr>
              <a:spLocks noChangeArrowheads="1"/>
            </p:cNvSpPr>
            <p:nvPr/>
          </p:nvSpPr>
          <p:spPr bwMode="auto">
            <a:xfrm>
              <a:off x="3049" y="3136"/>
              <a:ext cx="81"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N</a:t>
              </a:r>
              <a:endParaRPr lang="en-US" sz="2400">
                <a:solidFill>
                  <a:srgbClr val="CC9900"/>
                </a:solidFill>
                <a:latin typeface="Times New Roman" pitchFamily="18" charset="0"/>
              </a:endParaRPr>
            </a:p>
          </p:txBody>
        </p:sp>
        <p:sp>
          <p:nvSpPr>
            <p:cNvPr id="5149" name="Rectangle 29"/>
            <p:cNvSpPr>
              <a:spLocks noChangeArrowheads="1"/>
            </p:cNvSpPr>
            <p:nvPr/>
          </p:nvSpPr>
          <p:spPr bwMode="auto">
            <a:xfrm>
              <a:off x="3049" y="3266"/>
              <a:ext cx="75" cy="134"/>
            </a:xfrm>
            <a:prstGeom prst="rect">
              <a:avLst/>
            </a:prstGeom>
            <a:noFill/>
            <a:ln w="9525">
              <a:noFill/>
              <a:miter lim="800000"/>
              <a:headEnd/>
              <a:tailEnd/>
            </a:ln>
          </p:spPr>
          <p:txBody>
            <a:bodyPr wrap="none" lIns="0" tIns="0" rIns="0" bIns="0">
              <a:spAutoFit/>
            </a:bodyPr>
            <a:lstStyle/>
            <a:p>
              <a:pPr eaLnBrk="0" hangingPunct="0"/>
              <a:r>
                <a:rPr lang="en-US" sz="1400" b="1">
                  <a:solidFill>
                    <a:srgbClr val="000000"/>
                  </a:solidFill>
                </a:rPr>
                <a:t>E</a:t>
              </a:r>
              <a:endParaRPr lang="en-US" sz="2400">
                <a:solidFill>
                  <a:srgbClr val="CC9900"/>
                </a:solidFill>
                <a:latin typeface="Times New Roman" pitchFamily="18" charset="0"/>
              </a:endParaRPr>
            </a:p>
          </p:txBody>
        </p:sp>
        <p:sp>
          <p:nvSpPr>
            <p:cNvPr id="5150" name="Rectangle 30"/>
            <p:cNvSpPr>
              <a:spLocks noChangeArrowheads="1"/>
            </p:cNvSpPr>
            <p:nvPr/>
          </p:nvSpPr>
          <p:spPr bwMode="auto">
            <a:xfrm>
              <a:off x="3252" y="2296"/>
              <a:ext cx="618" cy="314"/>
            </a:xfrm>
            <a:prstGeom prst="rect">
              <a:avLst/>
            </a:prstGeom>
            <a:noFill/>
            <a:ln w="9525">
              <a:noFill/>
              <a:miter lim="800000"/>
              <a:headEnd/>
              <a:tailEnd/>
            </a:ln>
          </p:spPr>
          <p:txBody>
            <a:bodyPr/>
            <a:lstStyle/>
            <a:p>
              <a:endParaRPr lang="en-US"/>
            </a:p>
          </p:txBody>
        </p:sp>
        <p:sp>
          <p:nvSpPr>
            <p:cNvPr id="5151" name="Rectangle 31"/>
            <p:cNvSpPr>
              <a:spLocks noChangeArrowheads="1"/>
            </p:cNvSpPr>
            <p:nvPr/>
          </p:nvSpPr>
          <p:spPr bwMode="auto">
            <a:xfrm>
              <a:off x="3298" y="2325"/>
              <a:ext cx="534"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Vulnerable</a:t>
              </a:r>
              <a:endParaRPr lang="en-US" sz="2400">
                <a:solidFill>
                  <a:srgbClr val="CC9900"/>
                </a:solidFill>
                <a:latin typeface="Times New Roman" pitchFamily="18" charset="0"/>
              </a:endParaRPr>
            </a:p>
          </p:txBody>
        </p:sp>
        <p:sp>
          <p:nvSpPr>
            <p:cNvPr id="5152" name="Rectangle 32"/>
            <p:cNvSpPr>
              <a:spLocks noChangeArrowheads="1"/>
            </p:cNvSpPr>
            <p:nvPr/>
          </p:nvSpPr>
          <p:spPr bwMode="auto">
            <a:xfrm>
              <a:off x="3298" y="2463"/>
              <a:ext cx="478"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Non-Poor</a:t>
              </a:r>
              <a:endParaRPr lang="en-US" sz="2400">
                <a:solidFill>
                  <a:srgbClr val="CC9900"/>
                </a:solidFill>
                <a:latin typeface="Times New Roman" pitchFamily="18" charset="0"/>
              </a:endParaRPr>
            </a:p>
          </p:txBody>
        </p:sp>
        <p:sp>
          <p:nvSpPr>
            <p:cNvPr id="5153" name="Rectangle 33"/>
            <p:cNvSpPr>
              <a:spLocks noChangeArrowheads="1"/>
            </p:cNvSpPr>
            <p:nvPr/>
          </p:nvSpPr>
          <p:spPr bwMode="auto">
            <a:xfrm>
              <a:off x="3944" y="2333"/>
              <a:ext cx="618" cy="185"/>
            </a:xfrm>
            <a:prstGeom prst="rect">
              <a:avLst/>
            </a:prstGeom>
            <a:noFill/>
            <a:ln w="9525">
              <a:noFill/>
              <a:miter lim="800000"/>
              <a:headEnd/>
              <a:tailEnd/>
            </a:ln>
          </p:spPr>
          <p:txBody>
            <a:bodyPr/>
            <a:lstStyle/>
            <a:p>
              <a:endParaRPr lang="en-US"/>
            </a:p>
          </p:txBody>
        </p:sp>
        <p:sp>
          <p:nvSpPr>
            <p:cNvPr id="5154" name="Rectangle 34"/>
            <p:cNvSpPr>
              <a:spLocks noChangeArrowheads="1"/>
            </p:cNvSpPr>
            <p:nvPr/>
          </p:nvSpPr>
          <p:spPr bwMode="auto">
            <a:xfrm>
              <a:off x="3990" y="2361"/>
              <a:ext cx="478"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Non-Poor</a:t>
              </a:r>
              <a:endParaRPr lang="en-US" sz="2400">
                <a:solidFill>
                  <a:srgbClr val="CC9900"/>
                </a:solidFill>
                <a:latin typeface="Times New Roman" pitchFamily="18" charset="0"/>
              </a:endParaRPr>
            </a:p>
          </p:txBody>
        </p:sp>
        <p:sp>
          <p:nvSpPr>
            <p:cNvPr id="5155" name="Rectangle 35"/>
            <p:cNvSpPr>
              <a:spLocks noChangeArrowheads="1"/>
            </p:cNvSpPr>
            <p:nvPr/>
          </p:nvSpPr>
          <p:spPr bwMode="auto">
            <a:xfrm>
              <a:off x="4525" y="2333"/>
              <a:ext cx="553" cy="185"/>
            </a:xfrm>
            <a:prstGeom prst="rect">
              <a:avLst/>
            </a:prstGeom>
            <a:noFill/>
            <a:ln w="9525">
              <a:noFill/>
              <a:miter lim="800000"/>
              <a:headEnd/>
              <a:tailEnd/>
            </a:ln>
          </p:spPr>
          <p:txBody>
            <a:bodyPr/>
            <a:lstStyle/>
            <a:p>
              <a:endParaRPr lang="en-US"/>
            </a:p>
          </p:txBody>
        </p:sp>
        <p:sp>
          <p:nvSpPr>
            <p:cNvPr id="5156" name="Rectangle 36"/>
            <p:cNvSpPr>
              <a:spLocks noChangeArrowheads="1"/>
            </p:cNvSpPr>
            <p:nvPr/>
          </p:nvSpPr>
          <p:spPr bwMode="auto">
            <a:xfrm>
              <a:off x="4571" y="2361"/>
              <a:ext cx="404" cy="134"/>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rPr>
                <a:t>Wealthy</a:t>
              </a:r>
              <a:endParaRPr lang="en-US" sz="2400">
                <a:solidFill>
                  <a:srgbClr val="CC9900"/>
                </a:solidFill>
                <a:latin typeface="Times New Roman" pitchFamily="18" charset="0"/>
              </a:endParaRPr>
            </a:p>
          </p:txBody>
        </p:sp>
      </p:grpSp>
      <p:sp>
        <p:nvSpPr>
          <p:cNvPr id="5159" name="Oval 39"/>
          <p:cNvSpPr>
            <a:spLocks noChangeArrowheads="1"/>
          </p:cNvSpPr>
          <p:nvPr/>
        </p:nvSpPr>
        <p:spPr bwMode="auto">
          <a:xfrm>
            <a:off x="3581400" y="2286000"/>
            <a:ext cx="1905000" cy="3733800"/>
          </a:xfrm>
          <a:prstGeom prst="ellipse">
            <a:avLst/>
          </a:prstGeom>
          <a:noFill/>
          <a:ln w="38100" cmpd="dbl">
            <a:solidFill>
              <a:schemeClr val="tx1"/>
            </a:solidFill>
            <a:round/>
            <a:headEnd/>
            <a:tailEnd/>
          </a:ln>
          <a:effectLst/>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Monique Cohen                          Microfinance Opportunities  </a:t>
            </a:r>
          </a:p>
        </p:txBody>
      </p:sp>
      <p:sp>
        <p:nvSpPr>
          <p:cNvPr id="5" name="Slide Number Placeholder 5"/>
          <p:cNvSpPr>
            <a:spLocks noGrp="1"/>
          </p:cNvSpPr>
          <p:nvPr>
            <p:ph type="sldNum" sz="quarter" idx="12"/>
          </p:nvPr>
        </p:nvSpPr>
        <p:spPr/>
        <p:txBody>
          <a:bodyPr/>
          <a:lstStyle/>
          <a:p>
            <a:fld id="{B5992D10-6EEE-47EF-A24A-B042BBD9E073}" type="slidenum">
              <a:rPr lang="en-US"/>
              <a:pPr/>
              <a:t>5</a:t>
            </a:fld>
            <a:endParaRPr lang="en-US"/>
          </a:p>
        </p:txBody>
      </p:sp>
      <p:sp>
        <p:nvSpPr>
          <p:cNvPr id="6146" name="Rectangle 2"/>
          <p:cNvSpPr>
            <a:spLocks noGrp="1" noChangeArrowheads="1"/>
          </p:cNvSpPr>
          <p:nvPr>
            <p:ph type="title"/>
          </p:nvPr>
        </p:nvSpPr>
        <p:spPr/>
        <p:txBody>
          <a:bodyPr/>
          <a:lstStyle/>
          <a:p>
            <a:r>
              <a:rPr lang="en-US" sz="4000">
                <a:solidFill>
                  <a:srgbClr val="CC3300"/>
                </a:solidFill>
              </a:rPr>
              <a:t>Impacts at the Level of the Household</a:t>
            </a:r>
          </a:p>
        </p:txBody>
      </p:sp>
      <p:sp>
        <p:nvSpPr>
          <p:cNvPr id="6147" name="Rectangle 3"/>
          <p:cNvSpPr>
            <a:spLocks noGrp="1" noChangeArrowheads="1"/>
          </p:cNvSpPr>
          <p:nvPr>
            <p:ph type="body" idx="1"/>
          </p:nvPr>
        </p:nvSpPr>
        <p:spPr>
          <a:xfrm>
            <a:off x="457200" y="1828800"/>
            <a:ext cx="8229600" cy="4191000"/>
          </a:xfrm>
        </p:spPr>
        <p:txBody>
          <a:bodyPr/>
          <a:lstStyle/>
          <a:p>
            <a:r>
              <a:rPr lang="en-US"/>
              <a:t>Investment in physical, financial, human and social assets (</a:t>
            </a:r>
            <a:r>
              <a:rPr lang="en-US" sz="2600"/>
              <a:t>build and change the mix of assets</a:t>
            </a:r>
            <a:r>
              <a:rPr lang="en-US"/>
              <a:t>);</a:t>
            </a:r>
          </a:p>
          <a:p>
            <a:r>
              <a:rPr lang="en-US"/>
              <a:t>Increases in household income and diversification of income sources;</a:t>
            </a:r>
          </a:p>
          <a:p>
            <a:r>
              <a:rPr lang="en-US"/>
              <a:t>Take advantage of opportunities as they present themselves </a:t>
            </a:r>
            <a:r>
              <a:rPr lang="en-US" sz="2600"/>
              <a:t>(from reactive to proactive)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wipe(left)">
                                      <p:cBhvr>
                                        <p:cTn id="12" dur="500"/>
                                        <p:tgtEl>
                                          <p:spTgt spid="61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47">
                                            <p:txEl>
                                              <p:pRg st="1" end="1"/>
                                            </p:txEl>
                                          </p:spTgt>
                                        </p:tgtEl>
                                        <p:attrNameLst>
                                          <p:attrName>style.visibility</p:attrName>
                                        </p:attrNameLst>
                                      </p:cBhvr>
                                      <p:to>
                                        <p:strVal val="visible"/>
                                      </p:to>
                                    </p:set>
                                    <p:animEffect transition="in" filter="wipe(left)">
                                      <p:cBhvr>
                                        <p:cTn id="17" dur="500"/>
                                        <p:tgtEl>
                                          <p:spTgt spid="614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147">
                                            <p:txEl>
                                              <p:pRg st="2" end="2"/>
                                            </p:txEl>
                                          </p:spTgt>
                                        </p:tgtEl>
                                        <p:attrNameLst>
                                          <p:attrName>style.visibility</p:attrName>
                                        </p:attrNameLst>
                                      </p:cBhvr>
                                      <p:to>
                                        <p:strVal val="visible"/>
                                      </p:to>
                                    </p:set>
                                    <p:animEffect transition="in" filter="wipe(left)">
                                      <p:cBhvr>
                                        <p:cTn id="22" dur="500"/>
                                        <p:tgtEl>
                                          <p:spTgt spid="61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Monique Cohen                          Microfinance Opportunities  </a:t>
            </a:r>
          </a:p>
        </p:txBody>
      </p:sp>
      <p:sp>
        <p:nvSpPr>
          <p:cNvPr id="5" name="Slide Number Placeholder 5"/>
          <p:cNvSpPr>
            <a:spLocks noGrp="1"/>
          </p:cNvSpPr>
          <p:nvPr>
            <p:ph type="sldNum" sz="quarter" idx="12"/>
          </p:nvPr>
        </p:nvSpPr>
        <p:spPr/>
        <p:txBody>
          <a:bodyPr/>
          <a:lstStyle/>
          <a:p>
            <a:fld id="{F559F132-5C87-454F-8DB2-D8194E2AC1EE}" type="slidenum">
              <a:rPr lang="en-US"/>
              <a:pPr/>
              <a:t>6</a:t>
            </a:fld>
            <a:endParaRPr lang="en-US"/>
          </a:p>
        </p:txBody>
      </p:sp>
      <p:sp>
        <p:nvSpPr>
          <p:cNvPr id="8194" name="Rectangle 2"/>
          <p:cNvSpPr>
            <a:spLocks noGrp="1" noChangeArrowheads="1"/>
          </p:cNvSpPr>
          <p:nvPr>
            <p:ph type="title"/>
          </p:nvPr>
        </p:nvSpPr>
        <p:spPr/>
        <p:txBody>
          <a:bodyPr/>
          <a:lstStyle/>
          <a:p>
            <a:r>
              <a:rPr lang="en-US" sz="4000">
                <a:solidFill>
                  <a:srgbClr val="CC3300"/>
                </a:solidFill>
              </a:rPr>
              <a:t>Impacts at the Level of the Enterprise</a:t>
            </a:r>
          </a:p>
        </p:txBody>
      </p:sp>
      <p:sp>
        <p:nvSpPr>
          <p:cNvPr id="8195" name="Rectangle 3"/>
          <p:cNvSpPr>
            <a:spLocks noGrp="1" noChangeArrowheads="1"/>
          </p:cNvSpPr>
          <p:nvPr>
            <p:ph type="body" idx="1"/>
          </p:nvPr>
        </p:nvSpPr>
        <p:spPr>
          <a:xfrm>
            <a:off x="381000" y="2133600"/>
            <a:ext cx="8229600" cy="3581400"/>
          </a:xfrm>
        </p:spPr>
        <p:txBody>
          <a:bodyPr/>
          <a:lstStyle/>
          <a:p>
            <a:pPr>
              <a:lnSpc>
                <a:spcPct val="90000"/>
              </a:lnSpc>
            </a:pPr>
            <a:r>
              <a:rPr lang="en-US"/>
              <a:t>No impact on primary enterprise revenue</a:t>
            </a:r>
          </a:p>
          <a:p>
            <a:pPr>
              <a:lnSpc>
                <a:spcPct val="90000"/>
              </a:lnSpc>
            </a:pPr>
            <a:r>
              <a:rPr lang="en-US"/>
              <a:t>Positive impact on combined enterprise revenue</a:t>
            </a:r>
          </a:p>
          <a:p>
            <a:pPr>
              <a:lnSpc>
                <a:spcPct val="90000"/>
              </a:lnSpc>
            </a:pPr>
            <a:r>
              <a:rPr lang="en-US"/>
              <a:t>Small but positive impacts on enterprise employment</a:t>
            </a:r>
          </a:p>
          <a:p>
            <a:pPr>
              <a:lnSpc>
                <a:spcPct val="90000"/>
              </a:lnSpc>
            </a:pPr>
            <a:r>
              <a:rPr lang="en-US"/>
              <a:t>Limited impact on combined enterprise productive assets</a:t>
            </a:r>
          </a:p>
          <a:p>
            <a:pPr lvl="1">
              <a:lnSpc>
                <a:spcPct val="90000"/>
              </a:lnSpc>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20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Effect transition="in" filter="wipe(left)">
                                      <p:cBhvr>
                                        <p:cTn id="12" dur="500"/>
                                        <p:tgtEl>
                                          <p:spTgt spid="819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195">
                                            <p:txEl>
                                              <p:pRg st="1" end="1"/>
                                            </p:txEl>
                                          </p:spTgt>
                                        </p:tgtEl>
                                        <p:attrNameLst>
                                          <p:attrName>style.visibility</p:attrName>
                                        </p:attrNameLst>
                                      </p:cBhvr>
                                      <p:to>
                                        <p:strVal val="visible"/>
                                      </p:to>
                                    </p:set>
                                    <p:animEffect transition="in" filter="wipe(left)">
                                      <p:cBhvr>
                                        <p:cTn id="17" dur="500"/>
                                        <p:tgtEl>
                                          <p:spTgt spid="819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195">
                                            <p:txEl>
                                              <p:pRg st="2" end="2"/>
                                            </p:txEl>
                                          </p:spTgt>
                                        </p:tgtEl>
                                        <p:attrNameLst>
                                          <p:attrName>style.visibility</p:attrName>
                                        </p:attrNameLst>
                                      </p:cBhvr>
                                      <p:to>
                                        <p:strVal val="visible"/>
                                      </p:to>
                                    </p:set>
                                    <p:animEffect transition="in" filter="wipe(left)">
                                      <p:cBhvr>
                                        <p:cTn id="22" dur="500"/>
                                        <p:tgtEl>
                                          <p:spTgt spid="819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195">
                                            <p:txEl>
                                              <p:pRg st="3" end="3"/>
                                            </p:txEl>
                                          </p:spTgt>
                                        </p:tgtEl>
                                        <p:attrNameLst>
                                          <p:attrName>style.visibility</p:attrName>
                                        </p:attrNameLst>
                                      </p:cBhvr>
                                      <p:to>
                                        <p:strVal val="visible"/>
                                      </p:to>
                                    </p:set>
                                    <p:animEffect transition="in" filter="wipe(left)">
                                      <p:cBhvr>
                                        <p:cTn id="27" dur="500"/>
                                        <p:tgtEl>
                                          <p:spTgt spid="81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Monique Cohen                          Microfinance Opportunities  </a:t>
            </a:r>
          </a:p>
        </p:txBody>
      </p:sp>
      <p:sp>
        <p:nvSpPr>
          <p:cNvPr id="5" name="Slide Number Placeholder 5"/>
          <p:cNvSpPr>
            <a:spLocks noGrp="1"/>
          </p:cNvSpPr>
          <p:nvPr>
            <p:ph type="sldNum" sz="quarter" idx="12"/>
          </p:nvPr>
        </p:nvSpPr>
        <p:spPr/>
        <p:txBody>
          <a:bodyPr/>
          <a:lstStyle/>
          <a:p>
            <a:fld id="{71BA0051-9E2B-454A-BBC7-D4ACDCFF24FF}" type="slidenum">
              <a:rPr lang="en-US"/>
              <a:pPr/>
              <a:t>7</a:t>
            </a:fld>
            <a:endParaRPr lang="en-US"/>
          </a:p>
        </p:txBody>
      </p:sp>
      <p:sp>
        <p:nvSpPr>
          <p:cNvPr id="10242" name="Rectangle 2"/>
          <p:cNvSpPr>
            <a:spLocks noGrp="1" noChangeArrowheads="1"/>
          </p:cNvSpPr>
          <p:nvPr>
            <p:ph type="title"/>
          </p:nvPr>
        </p:nvSpPr>
        <p:spPr/>
        <p:txBody>
          <a:bodyPr/>
          <a:lstStyle/>
          <a:p>
            <a:r>
              <a:rPr lang="en-US" sz="4000">
                <a:solidFill>
                  <a:srgbClr val="CC3300"/>
                </a:solidFill>
              </a:rPr>
              <a:t>Impacts at the Level of the Individual/Client</a:t>
            </a:r>
          </a:p>
        </p:txBody>
      </p:sp>
      <p:sp>
        <p:nvSpPr>
          <p:cNvPr id="10243" name="Rectangle 3"/>
          <p:cNvSpPr>
            <a:spLocks noGrp="1" noChangeArrowheads="1"/>
          </p:cNvSpPr>
          <p:nvPr>
            <p:ph type="body" idx="1"/>
          </p:nvPr>
        </p:nvSpPr>
        <p:spPr>
          <a:xfrm>
            <a:off x="457200" y="1981200"/>
            <a:ext cx="8229600" cy="4191000"/>
          </a:xfrm>
        </p:spPr>
        <p:txBody>
          <a:bodyPr/>
          <a:lstStyle/>
          <a:p>
            <a:r>
              <a:rPr lang="en-US" sz="2800"/>
              <a:t>Microfinance empowers women through control of  decision making over the assets they manage and through access to knowledge</a:t>
            </a:r>
          </a:p>
          <a:p>
            <a:r>
              <a:rPr lang="en-US" sz="2800"/>
              <a:t>Married women actively make decisions jointly with their spouses and rarely forfeit their contribution to this decision making process</a:t>
            </a:r>
          </a:p>
          <a:p>
            <a:r>
              <a:rPr lang="en-US" sz="2800"/>
              <a:t>Clients are more likely than non-clients to have individual savings accounts</a:t>
            </a:r>
          </a:p>
          <a:p>
            <a:pPr lvl="1"/>
            <a:endParaRPr lang="en-US" sz="24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wipe(left)">
                                      <p:cBhvr>
                                        <p:cTn id="12" dur="500"/>
                                        <p:tgtEl>
                                          <p:spTgt spid="1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Effect transition="in" filter="wipe(left)">
                                      <p:cBhvr>
                                        <p:cTn id="17" dur="500"/>
                                        <p:tgtEl>
                                          <p:spTgt spid="102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Effect transition="in" filter="wipe(left)">
                                      <p:cBhvr>
                                        <p:cTn id="22" dur="5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Monique Cohen                          Microfinance Opportunities  </a:t>
            </a:r>
          </a:p>
        </p:txBody>
      </p:sp>
      <p:sp>
        <p:nvSpPr>
          <p:cNvPr id="6" name="Slide Number Placeholder 6"/>
          <p:cNvSpPr>
            <a:spLocks noGrp="1"/>
          </p:cNvSpPr>
          <p:nvPr>
            <p:ph type="sldNum" sz="quarter" idx="12"/>
          </p:nvPr>
        </p:nvSpPr>
        <p:spPr/>
        <p:txBody>
          <a:bodyPr/>
          <a:lstStyle/>
          <a:p>
            <a:fld id="{469C9360-CF9A-4620-9F17-A34702DCBEFF}" type="slidenum">
              <a:rPr lang="en-US"/>
              <a:pPr/>
              <a:t>8</a:t>
            </a:fld>
            <a:endParaRPr lang="en-US"/>
          </a:p>
        </p:txBody>
      </p:sp>
      <p:sp>
        <p:nvSpPr>
          <p:cNvPr id="12292" name="Rectangle 4"/>
          <p:cNvSpPr>
            <a:spLocks noGrp="1" noChangeArrowheads="1"/>
          </p:cNvSpPr>
          <p:nvPr>
            <p:ph type="title"/>
          </p:nvPr>
        </p:nvSpPr>
        <p:spPr/>
        <p:txBody>
          <a:bodyPr/>
          <a:lstStyle/>
          <a:p>
            <a:r>
              <a:rPr lang="en-US">
                <a:solidFill>
                  <a:srgbClr val="CC3300"/>
                </a:solidFill>
              </a:rPr>
              <a:t>Emerging Consensus</a:t>
            </a:r>
          </a:p>
        </p:txBody>
      </p:sp>
      <p:sp>
        <p:nvSpPr>
          <p:cNvPr id="12293" name="Rectangle 5"/>
          <p:cNvSpPr>
            <a:spLocks noGrp="1" noChangeArrowheads="1"/>
          </p:cNvSpPr>
          <p:nvPr>
            <p:ph type="body" sz="half" idx="1"/>
          </p:nvPr>
        </p:nvSpPr>
        <p:spPr/>
        <p:txBody>
          <a:bodyPr/>
          <a:lstStyle/>
          <a:p>
            <a:pPr>
              <a:lnSpc>
                <a:spcPct val="90000"/>
              </a:lnSpc>
            </a:pPr>
            <a:r>
              <a:rPr lang="en-US" sz="2200"/>
              <a:t>Microfinance is not a magic bullet</a:t>
            </a:r>
          </a:p>
          <a:p>
            <a:pPr>
              <a:lnSpc>
                <a:spcPct val="90000"/>
              </a:lnSpc>
            </a:pPr>
            <a:r>
              <a:rPr lang="en-US" sz="2200"/>
              <a:t>Microfinance contributes to the process of poverty alleviation (direct and indirect)</a:t>
            </a:r>
          </a:p>
          <a:p>
            <a:pPr>
              <a:lnSpc>
                <a:spcPct val="90000"/>
              </a:lnSpc>
            </a:pPr>
            <a:r>
              <a:rPr lang="en-US" sz="2200"/>
              <a:t>Reducing vulnerability and risk is an important impact of microfinance.  However, microcredit is better for protecting against risk (</a:t>
            </a:r>
            <a:r>
              <a:rPr lang="en-US" sz="2200" i="1"/>
              <a:t>ex ante</a:t>
            </a:r>
            <a:r>
              <a:rPr lang="en-US" sz="2200"/>
              <a:t>) that coping with risk after the shock (</a:t>
            </a:r>
            <a:r>
              <a:rPr lang="en-US" sz="2200" i="1"/>
              <a:t>ex post</a:t>
            </a:r>
            <a:r>
              <a:rPr lang="en-US" sz="2200"/>
              <a:t>)</a:t>
            </a:r>
          </a:p>
        </p:txBody>
      </p:sp>
      <p:sp>
        <p:nvSpPr>
          <p:cNvPr id="12294" name="Rectangle 6"/>
          <p:cNvSpPr>
            <a:spLocks noGrp="1" noChangeArrowheads="1"/>
          </p:cNvSpPr>
          <p:nvPr>
            <p:ph type="body" sz="half" idx="2"/>
          </p:nvPr>
        </p:nvSpPr>
        <p:spPr>
          <a:xfrm>
            <a:off x="4495800" y="1600200"/>
            <a:ext cx="4038600" cy="3886200"/>
          </a:xfrm>
        </p:spPr>
        <p:txBody>
          <a:bodyPr/>
          <a:lstStyle/>
          <a:p>
            <a:pPr>
              <a:lnSpc>
                <a:spcPct val="90000"/>
              </a:lnSpc>
            </a:pPr>
            <a:r>
              <a:rPr lang="en-US" sz="2200"/>
              <a:t>Microenterprise is only one use of microfinance </a:t>
            </a:r>
          </a:p>
          <a:p>
            <a:pPr>
              <a:lnSpc>
                <a:spcPct val="90000"/>
              </a:lnSpc>
            </a:pPr>
            <a:r>
              <a:rPr lang="en-US" sz="2200"/>
              <a:t>Microfinance is only one of several sources of finance that client juggles</a:t>
            </a:r>
          </a:p>
          <a:p>
            <a:pPr>
              <a:lnSpc>
                <a:spcPct val="90000"/>
              </a:lnSpc>
            </a:pPr>
            <a:r>
              <a:rPr lang="en-US" sz="2200"/>
              <a:t>Context matters</a:t>
            </a:r>
            <a:r>
              <a:rPr lang="en-US" sz="2000"/>
              <a:t>:</a:t>
            </a:r>
          </a:p>
          <a:p>
            <a:pPr lvl="1">
              <a:lnSpc>
                <a:spcPct val="90000"/>
              </a:lnSpc>
            </a:pPr>
            <a:r>
              <a:rPr lang="en-US" sz="1800"/>
              <a:t>The economy</a:t>
            </a:r>
          </a:p>
          <a:p>
            <a:pPr lvl="1">
              <a:lnSpc>
                <a:spcPct val="90000"/>
              </a:lnSpc>
            </a:pPr>
            <a:r>
              <a:rPr lang="en-US" sz="1800"/>
              <a:t>Length of time client has been in program and the resource endowment of the client</a:t>
            </a:r>
          </a:p>
          <a:p>
            <a:pPr lvl="1">
              <a:lnSpc>
                <a:spcPct val="90000"/>
              </a:lnSpc>
            </a:pPr>
            <a:r>
              <a:rPr lang="en-US" sz="1800"/>
              <a:t>Program elements: mission, products and services</a:t>
            </a:r>
          </a:p>
          <a:p>
            <a:pPr lvl="1">
              <a:lnSpc>
                <a:spcPct val="90000"/>
              </a:lnSpc>
              <a:buFontTx/>
              <a:buNone/>
            </a:pPr>
            <a:endParaRPr lang="en-US" sz="1800"/>
          </a:p>
          <a:p>
            <a:pPr>
              <a:lnSpc>
                <a:spcPct val="90000"/>
              </a:lnSpc>
            </a:pPr>
            <a:endParaRPr lang="en-US" sz="20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fade">
                                      <p:cBhvr>
                                        <p:cTn id="7" dur="2000"/>
                                        <p:tgtEl>
                                          <p:spTgt spid="1229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293">
                                            <p:txEl>
                                              <p:pRg st="0" end="0"/>
                                            </p:txEl>
                                          </p:spTgt>
                                        </p:tgtEl>
                                        <p:attrNameLst>
                                          <p:attrName>style.visibility</p:attrName>
                                        </p:attrNameLst>
                                      </p:cBhvr>
                                      <p:to>
                                        <p:strVal val="visible"/>
                                      </p:to>
                                    </p:set>
                                    <p:animEffect transition="in" filter="wipe(left)">
                                      <p:cBhvr>
                                        <p:cTn id="12" dur="500"/>
                                        <p:tgtEl>
                                          <p:spTgt spid="1229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293">
                                            <p:txEl>
                                              <p:pRg st="1" end="1"/>
                                            </p:txEl>
                                          </p:spTgt>
                                        </p:tgtEl>
                                        <p:attrNameLst>
                                          <p:attrName>style.visibility</p:attrName>
                                        </p:attrNameLst>
                                      </p:cBhvr>
                                      <p:to>
                                        <p:strVal val="visible"/>
                                      </p:to>
                                    </p:set>
                                    <p:animEffect transition="in" filter="wipe(left)">
                                      <p:cBhvr>
                                        <p:cTn id="17" dur="500"/>
                                        <p:tgtEl>
                                          <p:spTgt spid="1229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293">
                                            <p:txEl>
                                              <p:pRg st="2" end="2"/>
                                            </p:txEl>
                                          </p:spTgt>
                                        </p:tgtEl>
                                        <p:attrNameLst>
                                          <p:attrName>style.visibility</p:attrName>
                                        </p:attrNameLst>
                                      </p:cBhvr>
                                      <p:to>
                                        <p:strVal val="visible"/>
                                      </p:to>
                                    </p:set>
                                    <p:animEffect transition="in" filter="wipe(left)">
                                      <p:cBhvr>
                                        <p:cTn id="22" dur="500"/>
                                        <p:tgtEl>
                                          <p:spTgt spid="1229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294">
                                            <p:txEl>
                                              <p:pRg st="0" end="0"/>
                                            </p:txEl>
                                          </p:spTgt>
                                        </p:tgtEl>
                                        <p:attrNameLst>
                                          <p:attrName>style.visibility</p:attrName>
                                        </p:attrNameLst>
                                      </p:cBhvr>
                                      <p:to>
                                        <p:strVal val="visible"/>
                                      </p:to>
                                    </p:set>
                                    <p:animEffect transition="in" filter="wipe(left)">
                                      <p:cBhvr>
                                        <p:cTn id="27" dur="500"/>
                                        <p:tgtEl>
                                          <p:spTgt spid="1229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2294">
                                            <p:txEl>
                                              <p:pRg st="1" end="1"/>
                                            </p:txEl>
                                          </p:spTgt>
                                        </p:tgtEl>
                                        <p:attrNameLst>
                                          <p:attrName>style.visibility</p:attrName>
                                        </p:attrNameLst>
                                      </p:cBhvr>
                                      <p:to>
                                        <p:strVal val="visible"/>
                                      </p:to>
                                    </p:set>
                                    <p:animEffect transition="in" filter="wipe(left)">
                                      <p:cBhvr>
                                        <p:cTn id="32" dur="500"/>
                                        <p:tgtEl>
                                          <p:spTgt spid="1229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2294">
                                            <p:txEl>
                                              <p:pRg st="2" end="2"/>
                                            </p:txEl>
                                          </p:spTgt>
                                        </p:tgtEl>
                                        <p:attrNameLst>
                                          <p:attrName>style.visibility</p:attrName>
                                        </p:attrNameLst>
                                      </p:cBhvr>
                                      <p:to>
                                        <p:strVal val="visible"/>
                                      </p:to>
                                    </p:set>
                                    <p:animEffect transition="in" filter="wipe(left)">
                                      <p:cBhvr>
                                        <p:cTn id="37" dur="500"/>
                                        <p:tgtEl>
                                          <p:spTgt spid="12294">
                                            <p:txEl>
                                              <p:pRg st="2" end="2"/>
                                            </p:tx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2294">
                                            <p:txEl>
                                              <p:pRg st="3" end="3"/>
                                            </p:txEl>
                                          </p:spTgt>
                                        </p:tgtEl>
                                        <p:attrNameLst>
                                          <p:attrName>style.visibility</p:attrName>
                                        </p:attrNameLst>
                                      </p:cBhvr>
                                      <p:to>
                                        <p:strVal val="visible"/>
                                      </p:to>
                                    </p:set>
                                    <p:animEffect transition="in" filter="wipe(left)">
                                      <p:cBhvr>
                                        <p:cTn id="40" dur="500"/>
                                        <p:tgtEl>
                                          <p:spTgt spid="12294">
                                            <p:txEl>
                                              <p:pRg st="3" end="3"/>
                                            </p:txEl>
                                          </p:spTgt>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2294">
                                            <p:txEl>
                                              <p:pRg st="4" end="4"/>
                                            </p:txEl>
                                          </p:spTgt>
                                        </p:tgtEl>
                                        <p:attrNameLst>
                                          <p:attrName>style.visibility</p:attrName>
                                        </p:attrNameLst>
                                      </p:cBhvr>
                                      <p:to>
                                        <p:strVal val="visible"/>
                                      </p:to>
                                    </p:set>
                                    <p:animEffect transition="in" filter="wipe(left)">
                                      <p:cBhvr>
                                        <p:cTn id="43" dur="500"/>
                                        <p:tgtEl>
                                          <p:spTgt spid="12294">
                                            <p:txEl>
                                              <p:pRg st="4" end="4"/>
                                            </p:txEl>
                                          </p:spTgt>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294">
                                            <p:txEl>
                                              <p:pRg st="5" end="5"/>
                                            </p:txEl>
                                          </p:spTgt>
                                        </p:tgtEl>
                                        <p:attrNameLst>
                                          <p:attrName>style.visibility</p:attrName>
                                        </p:attrNameLst>
                                      </p:cBhvr>
                                      <p:to>
                                        <p:strVal val="visible"/>
                                      </p:to>
                                    </p:set>
                                    <p:animEffect transition="in" filter="wipe(left)">
                                      <p:cBhvr>
                                        <p:cTn id="46" dur="500"/>
                                        <p:tgtEl>
                                          <p:spTgt spid="1229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3" grpId="0" build="p"/>
      <p:bldP spid="1229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p:txBody>
          <a:bodyPr/>
          <a:lstStyle/>
          <a:p>
            <a:r>
              <a:rPr lang="en-US" sz="4000">
                <a:solidFill>
                  <a:srgbClr val="CC3300"/>
                </a:solidFill>
              </a:rPr>
              <a:t>Improving Poverty Impact of Microfinance?</a:t>
            </a:r>
            <a:br>
              <a:rPr lang="en-US" sz="4000">
                <a:solidFill>
                  <a:srgbClr val="CC3300"/>
                </a:solidFill>
              </a:rPr>
            </a:br>
            <a:r>
              <a:rPr lang="en-US" sz="4000">
                <a:solidFill>
                  <a:srgbClr val="CC3300"/>
                </a:solidFill>
              </a:rPr>
              <a:t/>
            </a:r>
            <a:br>
              <a:rPr lang="en-US" sz="4000">
                <a:solidFill>
                  <a:srgbClr val="CC3300"/>
                </a:solidFill>
              </a:rPr>
            </a:br>
            <a:r>
              <a:rPr lang="en-US" sz="4000"/>
              <a:t> </a:t>
            </a:r>
            <a:r>
              <a:rPr lang="en-US" sz="3600"/>
              <a:t>Market-Led Microfinance</a:t>
            </a:r>
            <a:br>
              <a:rPr lang="en-US" sz="3600"/>
            </a:br>
            <a:r>
              <a:rPr lang="en-US" sz="3600"/>
              <a:t>Not </a:t>
            </a:r>
            <a:br>
              <a:rPr lang="en-US" sz="3600"/>
            </a:br>
            <a:r>
              <a:rPr lang="en-US" sz="3600"/>
              <a:t>Product-Led microfinance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735</TotalTime>
  <Words>1101</Words>
  <Application>Microsoft Office PowerPoint</Application>
  <PresentationFormat>On-screen Show (4:3)</PresentationFormat>
  <Paragraphs>144</Paragraphs>
  <Slides>11</Slides>
  <Notes>9</Notes>
  <HiddenSlides>2</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Times New Roman</vt:lpstr>
      <vt:lpstr>Default Design</vt:lpstr>
      <vt:lpstr>Microfinance and Poverty</vt:lpstr>
      <vt:lpstr>Poverty Impacts of Microfinance</vt:lpstr>
      <vt:lpstr>Slide 3</vt:lpstr>
      <vt:lpstr>Slide 4</vt:lpstr>
      <vt:lpstr>Impacts at the Level of the Household</vt:lpstr>
      <vt:lpstr>Impacts at the Level of the Enterprise</vt:lpstr>
      <vt:lpstr>Impacts at the Level of the Individual/Client</vt:lpstr>
      <vt:lpstr>Emerging Consensus</vt:lpstr>
      <vt:lpstr>Improving Poverty Impact of Microfinance?   Market-Led Microfinance Not  Product-Led microfinance</vt:lpstr>
      <vt:lpstr>Responding to Household Life Cycle Financial Needs</vt:lpstr>
      <vt:lpstr>Market-Led Microfinance   </vt:lpstr>
    </vt:vector>
  </TitlesOfParts>
  <Company> SI-WEL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Microfinance and Poverty</dc:title>
  <dc:creator>Preferred Customer</dc:creator>
  <cp:lastModifiedBy>anarod</cp:lastModifiedBy>
  <cp:revision>27</cp:revision>
  <dcterms:created xsi:type="dcterms:W3CDTF">2002-10-21T08:36:44Z</dcterms:created>
  <dcterms:modified xsi:type="dcterms:W3CDTF">2010-07-11T23:42:06Z</dcterms:modified>
</cp:coreProperties>
</file>