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545" r:id="rId3"/>
    <p:sldId id="536" r:id="rId4"/>
    <p:sldId id="540" r:id="rId5"/>
    <p:sldId id="537" r:id="rId6"/>
    <p:sldId id="538" r:id="rId7"/>
    <p:sldId id="539" r:id="rId8"/>
    <p:sldId id="543" r:id="rId9"/>
    <p:sldId id="544" r:id="rId10"/>
    <p:sldId id="541" r:id="rId11"/>
  </p:sldIdLst>
  <p:sldSz cx="9144000" cy="6858000" type="screen4x3"/>
  <p:notesSz cx="6858000" cy="9296400"/>
  <p:embeddedFontLst>
    <p:embeddedFont>
      <p:font typeface="Tahoma" pitchFamily="34" charset="0"/>
      <p:regular r:id="rId14"/>
      <p:bold r:id="rId15"/>
    </p:embeddedFont>
  </p:embeddedFont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umimoji="1" sz="3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1" d="100"/>
          <a:sy n="61" d="100"/>
        </p:scale>
        <p:origin x="-1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3" d="100"/>
          <a:sy n="43" d="100"/>
        </p:scale>
        <p:origin x="-1476" y="-96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r>
              <a:rPr lang="en-US"/>
              <a:t>Dr. Jonathan G. Lashley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372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r>
              <a:rPr lang="en-US"/>
              <a:t>Microcredit in the Caribbean: Experiences &amp; Best Practice</a:t>
            </a:r>
          </a:p>
        </p:txBody>
      </p:sp>
      <p:sp>
        <p:nvSpPr>
          <p:cNvPr id="372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fld id="{B5AB8C23-9396-4D40-B489-EA942B80F9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504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362505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5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2507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362508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362509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55CA130-C24A-4E8F-9F3F-4B6092929ED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219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9219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9219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19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19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19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0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1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1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1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1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221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221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221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221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221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221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9222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39222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217BF5B-C47A-4DC4-B73A-1618BF34B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E7B41-5DB9-4080-8D4A-C8A473CEA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74A45-3C78-4D57-BC43-933E50E0C3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855FE-DD35-46ED-A66B-D6555550E6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6A984-ACBD-484B-89DC-4833344190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C0059-A2EF-422D-9D77-9F965F3135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D7DE6-62D1-44E6-9D9C-3E448363FF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6ADD5-8440-4A1D-9EF9-114B3A0B6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841C6-D2CE-42D5-9FCA-D81D66EB8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7686B-152E-4702-878F-68192871B5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48E93-DB79-44C2-A34D-F2EB97ED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117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9117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9117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7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8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119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119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119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119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119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119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9119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buFontTx/>
              <a:buNone/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9119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buFontTx/>
              <a:buNone/>
              <a:defRPr sz="1400">
                <a:latin typeface="+mn-lt"/>
              </a:defRPr>
            </a:lvl1pPr>
          </a:lstStyle>
          <a:p>
            <a:fld id="{4B6048ED-5F59-476D-8A2B-42C6DC3266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/>
          <a:p>
            <a:r>
              <a:rPr lang="en-US"/>
              <a:t>Microcredit in the Caribbean: Experiences &amp; Best Practice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752600" y="3962400"/>
            <a:ext cx="5334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kumimoji="0" lang="en-US" sz="2400" b="1">
                <a:latin typeface="Times New Roman" pitchFamily="18" charset="0"/>
              </a:rPr>
              <a:t>Dr. Jonathan G. Lashley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kumimoji="0" lang="en-US" sz="2400" b="1">
                <a:latin typeface="Times New Roman" pitchFamily="18" charset="0"/>
              </a:rPr>
              <a:t>SALISES, UWI, Barbados</a:t>
            </a:r>
            <a:endParaRPr kumimoji="0"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Future Research Issues</a:t>
            </a:r>
          </a:p>
        </p:txBody>
      </p:sp>
      <p:sp>
        <p:nvSpPr>
          <p:cNvPr id="3471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the finance needs of the different groups within the ‘poor’?</a:t>
            </a:r>
          </a:p>
          <a:p>
            <a:r>
              <a:rPr lang="en-US"/>
              <a:t>Is there sufficient demand that a tiered approach can be successful?</a:t>
            </a:r>
          </a:p>
          <a:p>
            <a:r>
              <a:rPr lang="en-US"/>
              <a:t>Can an apex MFI survive in a Caribbean context?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7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7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7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7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7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7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4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Grameen Bank and Mohammed Yunus in the 1970s</a:t>
            </a:r>
          </a:p>
          <a:p>
            <a:r>
              <a:rPr lang="en-US" sz="2800"/>
              <a:t>Microfinance Movement spread as a weapon in the fight against poverty</a:t>
            </a:r>
          </a:p>
          <a:p>
            <a:r>
              <a:rPr lang="en-US" sz="2800"/>
              <a:t>Many failures due to a lack of appreciation of context (social, cultural and economic)</a:t>
            </a:r>
          </a:p>
          <a:p>
            <a:r>
              <a:rPr lang="en-US" sz="2800"/>
              <a:t>Exclusion of the poor and scaling-up to reach ‘bankable’ clients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Identify main experiences of Microfinance Institutions (MFIs) and their clients</a:t>
            </a:r>
          </a:p>
          <a:p>
            <a:r>
              <a:rPr lang="en-US" sz="2800"/>
              <a:t>Utilise these findings to recommend ‘Best Practice’</a:t>
            </a:r>
          </a:p>
          <a:p>
            <a:r>
              <a:rPr lang="en-US" sz="2800"/>
              <a:t>Reasons for success and failure?</a:t>
            </a:r>
          </a:p>
          <a:p>
            <a:r>
              <a:rPr lang="en-US" sz="2800"/>
              <a:t>The </a:t>
            </a:r>
            <a:r>
              <a:rPr lang="en-US" sz="2800" i="1"/>
              <a:t>EXIT RATE</a:t>
            </a:r>
            <a:r>
              <a:rPr lang="en-US" sz="2800"/>
              <a:t> as an indicator of success</a:t>
            </a:r>
          </a:p>
          <a:p>
            <a:r>
              <a:rPr lang="en-US" sz="2800"/>
              <a:t>Steps for increasing the productivity of microfinance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0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0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0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08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0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08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0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08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0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08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2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6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Countries &amp; MFIs Examined</a:t>
            </a:r>
          </a:p>
        </p:txBody>
      </p:sp>
      <p:sp>
        <p:nvSpPr>
          <p:cNvPr id="346117" name="Rectangle 102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Caribbean countries of Barbados, Dominica, and Trinidad and Tobago originally selected</a:t>
            </a:r>
          </a:p>
          <a:p>
            <a:r>
              <a:rPr lang="en-US" sz="2800"/>
              <a:t>Trinidad &amp; Tobago MFI declined during data gathering</a:t>
            </a:r>
          </a:p>
          <a:p>
            <a:r>
              <a:rPr lang="en-US" sz="2800"/>
              <a:t>Charity- Barbados Youth Business Trust (Barbados)</a:t>
            </a:r>
          </a:p>
          <a:p>
            <a:r>
              <a:rPr lang="en-US" sz="2800"/>
              <a:t>Community-Based- Pinelands Enterprise Facilitation Services (Barbados)</a:t>
            </a:r>
          </a:p>
          <a:p>
            <a:r>
              <a:rPr lang="en-US" sz="2800"/>
              <a:t>Private Sector Initiative- National Development Foundation (Dominica)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6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6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6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6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6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Methodology</a:t>
            </a:r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Institutional Analysis</a:t>
            </a:r>
          </a:p>
          <a:p>
            <a:r>
              <a:rPr lang="en-US"/>
              <a:t>Client surveys</a:t>
            </a:r>
          </a:p>
          <a:p>
            <a:r>
              <a:rPr lang="en-US"/>
              <a:t>Case Studies of a selection of clients from each MFI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2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28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2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28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2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28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Findings</a:t>
            </a:r>
          </a:p>
        </p:txBody>
      </p:sp>
      <p:sp>
        <p:nvSpPr>
          <p:cNvPr id="3440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066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Failures lie at several levels</a:t>
            </a:r>
          </a:p>
          <a:p>
            <a:pPr>
              <a:lnSpc>
                <a:spcPct val="90000"/>
              </a:lnSpc>
            </a:pPr>
            <a:r>
              <a:rPr lang="en-US" sz="2600"/>
              <a:t>The </a:t>
            </a:r>
            <a:r>
              <a:rPr lang="en-US" sz="2600" i="1"/>
              <a:t>EXIT RATE</a:t>
            </a:r>
            <a:r>
              <a:rPr lang="en-US" sz="2600"/>
              <a:t> cannot be used as a measure of success</a:t>
            </a:r>
          </a:p>
          <a:p>
            <a:pPr>
              <a:lnSpc>
                <a:spcPct val="90000"/>
              </a:lnSpc>
            </a:pPr>
            <a:r>
              <a:rPr lang="en-US" sz="2600"/>
              <a:t>Client histories absent due to lack of institutional capacity</a:t>
            </a:r>
          </a:p>
          <a:p>
            <a:pPr>
              <a:lnSpc>
                <a:spcPct val="90000"/>
              </a:lnSpc>
            </a:pPr>
            <a:r>
              <a:rPr lang="en-US" sz="2600"/>
              <a:t>External environment constraints</a:t>
            </a:r>
          </a:p>
          <a:p>
            <a:pPr>
              <a:lnSpc>
                <a:spcPct val="90000"/>
              </a:lnSpc>
            </a:pPr>
            <a:r>
              <a:rPr lang="en-US" sz="2600"/>
              <a:t>Loans are small, NOT micro</a:t>
            </a:r>
          </a:p>
          <a:p>
            <a:pPr>
              <a:lnSpc>
                <a:spcPct val="90000"/>
              </a:lnSpc>
            </a:pPr>
            <a:r>
              <a:rPr lang="en-US" sz="2600"/>
              <a:t>Asset-based lending</a:t>
            </a:r>
          </a:p>
          <a:p>
            <a:pPr>
              <a:lnSpc>
                <a:spcPct val="90000"/>
              </a:lnSpc>
            </a:pPr>
            <a:r>
              <a:rPr lang="en-US" sz="2600"/>
              <a:t>The poor are not benefiting</a:t>
            </a:r>
          </a:p>
          <a:p>
            <a:pPr>
              <a:lnSpc>
                <a:spcPct val="90000"/>
              </a:lnSpc>
            </a:pPr>
            <a:r>
              <a:rPr lang="en-US" sz="2600"/>
              <a:t>Lack of networking among MFIs and other support organisations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4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40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4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40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4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40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4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40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4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40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4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40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4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40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4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40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RECOMENDATIONS</a:t>
            </a:r>
          </a:p>
        </p:txBody>
      </p:sp>
      <p:sp>
        <p:nvSpPr>
          <p:cNvPr id="34509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066800" y="1447800"/>
            <a:ext cx="777240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Need to identify:</a:t>
            </a:r>
          </a:p>
          <a:p>
            <a:r>
              <a:rPr lang="en-US" sz="2800"/>
              <a:t>Who are the poor- not a homogeneous group</a:t>
            </a:r>
          </a:p>
          <a:p>
            <a:r>
              <a:rPr lang="en-US" sz="2800"/>
              <a:t>What their main needs are- very poor are risk averse, greater need to increase employability not entrepreneurship</a:t>
            </a:r>
          </a:p>
          <a:p>
            <a:r>
              <a:rPr lang="en-US" sz="2800"/>
              <a:t>How to ensure that they benefit from microfinance provision- the poor are rural, female, young and under-educated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5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5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5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5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5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5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5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5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POLICY RECOMMENDATIONS: Problems &amp; Solutions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Small Size</a:t>
            </a:r>
          </a:p>
          <a:p>
            <a:r>
              <a:rPr lang="en-US"/>
              <a:t>Inefficient MFIs</a:t>
            </a:r>
          </a:p>
          <a:p>
            <a:r>
              <a:rPr lang="en-US"/>
              <a:t>Lack of Savings-led Approaches</a:t>
            </a:r>
          </a:p>
          <a:p>
            <a:r>
              <a:rPr lang="en-US"/>
              <a:t>Bias towards small enterprises</a:t>
            </a:r>
          </a:p>
          <a:p>
            <a:r>
              <a:rPr lang="en-US"/>
              <a:t>Heavy reliance on subsidies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2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2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2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2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2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Directions to follow?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are our goals in the provision of microfinance?</a:t>
            </a:r>
          </a:p>
          <a:p>
            <a:r>
              <a:rPr lang="en-US"/>
              <a:t>Poverty Alleviation or Self-Sufficient MFIs?</a:t>
            </a:r>
          </a:p>
          <a:p>
            <a:r>
              <a:rPr lang="en-US"/>
              <a:t>Decisions need to be made!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4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4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3" grpId="0" build="p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Designs\Dads Tie.pot</Template>
  <TotalTime>91</TotalTime>
  <Words>367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Monotype Sorts</vt:lpstr>
      <vt:lpstr>Tahoma</vt:lpstr>
      <vt:lpstr>Dads Tie</vt:lpstr>
      <vt:lpstr>Microcredit in the Caribbean: Experiences &amp; Best Practice</vt:lpstr>
      <vt:lpstr>Background</vt:lpstr>
      <vt:lpstr>Objectives</vt:lpstr>
      <vt:lpstr>Countries &amp; MFIs Examined</vt:lpstr>
      <vt:lpstr>Methodology</vt:lpstr>
      <vt:lpstr>Main Findings</vt:lpstr>
      <vt:lpstr>POLICY RECOMENDATIONS</vt:lpstr>
      <vt:lpstr>POLICY RECOMMENDATIONS: Problems &amp; Solutions</vt:lpstr>
      <vt:lpstr>Directions to follow?</vt:lpstr>
      <vt:lpstr>Future Research Issues</vt:lpstr>
    </vt:vector>
  </TitlesOfParts>
  <Company>UWI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Microcredit in the Caribbean: Experiences &amp; Best Practice</dc:title>
  <dc:creator>Jonathan Graham Lashley</dc:creator>
  <cp:lastModifiedBy>anarod</cp:lastModifiedBy>
  <cp:revision>5</cp:revision>
  <dcterms:created xsi:type="dcterms:W3CDTF">2002-05-10T15:39:10Z</dcterms:created>
  <dcterms:modified xsi:type="dcterms:W3CDTF">2010-07-11T14:29:21Z</dcterms:modified>
</cp:coreProperties>
</file>