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7" r:id="rId1"/>
  </p:sldMasterIdLst>
  <p:sldIdLst>
    <p:sldId id="256" r:id="rId2"/>
    <p:sldId id="276" r:id="rId3"/>
    <p:sldId id="283" r:id="rId4"/>
    <p:sldId id="284" r:id="rId5"/>
    <p:sldId id="289" r:id="rId6"/>
    <p:sldId id="290" r:id="rId7"/>
    <p:sldId id="291" r:id="rId8"/>
    <p:sldId id="288" r:id="rId9"/>
    <p:sldId id="293" r:id="rId10"/>
    <p:sldId id="285" r:id="rId11"/>
    <p:sldId id="287" r:id="rId12"/>
    <p:sldId id="292" r:id="rId13"/>
    <p:sldId id="282" r:id="rId14"/>
  </p:sldIdLst>
  <p:sldSz cx="9144000" cy="6858000" type="screen4x3"/>
  <p:notesSz cx="6858000" cy="9144000"/>
  <p:embeddedFontLst>
    <p:embeddedFont>
      <p:font typeface="Tahoma" pitchFamily="34" charset="0"/>
      <p:regular r:id="rId15"/>
      <p:bold r:id="rId1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0000"/>
    <a:srgbClr val="CC0000"/>
    <a:srgbClr val="CC6600"/>
    <a:srgbClr val="969696"/>
    <a:srgbClr val="4D4D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9" autoAdjust="0"/>
    <p:restoredTop sz="95439" autoAdjust="0"/>
  </p:normalViewPr>
  <p:slideViewPr>
    <p:cSldViewPr>
      <p:cViewPr varScale="1">
        <p:scale>
          <a:sx n="65" d="100"/>
          <a:sy n="65" d="100"/>
        </p:scale>
        <p:origin x="-5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61" name="Group 25"/>
          <p:cNvGrpSpPr>
            <a:grpSpLocks/>
          </p:cNvGrpSpPr>
          <p:nvPr userDrawn="1"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55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55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55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55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55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FF0000">
                    <a:gamma/>
                    <a:shade val="42353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55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55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55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9F73C82-164A-4A95-96D6-E7C2B39F20E6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65553" name="Group 17"/>
          <p:cNvGrpSpPr>
            <a:grpSpLocks/>
          </p:cNvGrpSpPr>
          <p:nvPr userDrawn="1"/>
        </p:nvGrpSpPr>
        <p:grpSpPr bwMode="auto">
          <a:xfrm>
            <a:off x="6324600" y="228600"/>
            <a:ext cx="2449513" cy="609600"/>
            <a:chOff x="400" y="144"/>
            <a:chExt cx="926" cy="349"/>
          </a:xfrm>
        </p:grpSpPr>
        <p:sp>
          <p:nvSpPr>
            <p:cNvPr id="65554" name="Rectangle 18"/>
            <p:cNvSpPr>
              <a:spLocks noChangeArrowheads="1"/>
            </p:cNvSpPr>
            <p:nvPr/>
          </p:nvSpPr>
          <p:spPr bwMode="auto">
            <a:xfrm>
              <a:off x="400" y="203"/>
              <a:ext cx="83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solidFill>
                    <a:srgbClr val="000000"/>
                  </a:solidFill>
                  <a:latin typeface="Times New Roman" pitchFamily="18" charset="0"/>
                </a:rPr>
                <a:t>R</a:t>
              </a:r>
              <a:endParaRPr lang="en-US">
                <a:latin typeface="Times New Roman" pitchFamily="18" charset="0"/>
              </a:endParaRPr>
            </a:p>
          </p:txBody>
        </p:sp>
        <p:sp>
          <p:nvSpPr>
            <p:cNvPr id="65555" name="Rectangle 19"/>
            <p:cNvSpPr>
              <a:spLocks noChangeArrowheads="1"/>
            </p:cNvSpPr>
            <p:nvPr/>
          </p:nvSpPr>
          <p:spPr bwMode="auto">
            <a:xfrm>
              <a:off x="685" y="203"/>
              <a:ext cx="76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endParaRPr lang="en-US">
                <a:latin typeface="Times New Roman" pitchFamily="18" charset="0"/>
              </a:endParaRPr>
            </a:p>
          </p:txBody>
        </p:sp>
        <p:sp>
          <p:nvSpPr>
            <p:cNvPr id="65556" name="Rectangle 20"/>
            <p:cNvSpPr>
              <a:spLocks noChangeArrowheads="1"/>
            </p:cNvSpPr>
            <p:nvPr/>
          </p:nvSpPr>
          <p:spPr bwMode="auto">
            <a:xfrm>
              <a:off x="961" y="203"/>
              <a:ext cx="90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>
                <a:latin typeface="Times New Roman" pitchFamily="18" charset="0"/>
              </a:endParaRPr>
            </a:p>
          </p:txBody>
        </p:sp>
        <p:sp>
          <p:nvSpPr>
            <p:cNvPr id="65557" name="Rectangle 21"/>
            <p:cNvSpPr>
              <a:spLocks noChangeArrowheads="1"/>
            </p:cNvSpPr>
            <p:nvPr/>
          </p:nvSpPr>
          <p:spPr bwMode="auto">
            <a:xfrm>
              <a:off x="1250" y="203"/>
              <a:ext cx="76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600">
                  <a:solidFill>
                    <a:srgbClr val="000000"/>
                  </a:solidFill>
                  <a:latin typeface="Times New Roman" pitchFamily="18" charset="0"/>
                </a:rPr>
                <a:t>L</a:t>
              </a:r>
              <a:endParaRPr lang="en-US">
                <a:latin typeface="Times New Roman" pitchFamily="18" charset="0"/>
              </a:endParaRPr>
            </a:p>
          </p:txBody>
        </p:sp>
        <p:sp>
          <p:nvSpPr>
            <p:cNvPr id="65558" name="Rectangle 22"/>
            <p:cNvSpPr>
              <a:spLocks noChangeArrowheads="1"/>
            </p:cNvSpPr>
            <p:nvPr/>
          </p:nvSpPr>
          <p:spPr bwMode="auto">
            <a:xfrm>
              <a:off x="577" y="144"/>
              <a:ext cx="9" cy="349"/>
            </a:xfrm>
            <a:prstGeom prst="rect">
              <a:avLst/>
            </a:prstGeom>
            <a:solidFill>
              <a:srgbClr val="CC0000"/>
            </a:solidFill>
            <a:ln w="12700">
              <a:solidFill>
                <a:srgbClr val="CC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59" name="Rectangle 23"/>
            <p:cNvSpPr>
              <a:spLocks noChangeArrowheads="1"/>
            </p:cNvSpPr>
            <p:nvPr/>
          </p:nvSpPr>
          <p:spPr bwMode="auto">
            <a:xfrm>
              <a:off x="1142" y="144"/>
              <a:ext cx="9" cy="349"/>
            </a:xfrm>
            <a:prstGeom prst="rect">
              <a:avLst/>
            </a:prstGeom>
            <a:solidFill>
              <a:srgbClr val="CC0000"/>
            </a:solidFill>
            <a:ln w="12700">
              <a:solidFill>
                <a:srgbClr val="CC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560" name="Rectangle 24"/>
            <p:cNvSpPr>
              <a:spLocks noChangeArrowheads="1"/>
            </p:cNvSpPr>
            <p:nvPr/>
          </p:nvSpPr>
          <p:spPr bwMode="auto">
            <a:xfrm>
              <a:off x="864" y="144"/>
              <a:ext cx="9" cy="349"/>
            </a:xfrm>
            <a:prstGeom prst="rect">
              <a:avLst/>
            </a:prstGeom>
            <a:solidFill>
              <a:srgbClr val="CC0000"/>
            </a:solidFill>
            <a:ln w="12700">
              <a:solidFill>
                <a:srgbClr val="CC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4FF9B-0D99-4979-813E-2920BE5D21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304800"/>
            <a:ext cx="1951038" cy="5827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304800"/>
            <a:ext cx="5700712" cy="5827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CB9CE-C0EF-4C15-853C-84E105E05E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CE882-4D99-473F-9D4F-90250912AD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A2D3C-8D48-4601-95C6-4BF6F345D4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B5DB7-F8FB-4CA5-B6AD-68F9F94497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7439E-F6BD-4442-B0D6-EA0B33F4EB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7CCA3-F794-458E-9335-DA72833FD2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FB441-B4AE-498B-AB10-4C8A21779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EFE69-7D7E-44E8-86C6-9B30FBB7FE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3AF3A-AB1E-459D-B28B-8C62AC8228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304800"/>
            <a:ext cx="7794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3D73D30-FB48-4052-BCC1-7A5B38D90E8C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64526" name="Group 14"/>
          <p:cNvGrpSpPr>
            <a:grpSpLocks/>
          </p:cNvGrpSpPr>
          <p:nvPr/>
        </p:nvGrpSpPr>
        <p:grpSpPr bwMode="auto">
          <a:xfrm>
            <a:off x="0" y="609600"/>
            <a:ext cx="9009063" cy="1052513"/>
            <a:chOff x="0" y="1536"/>
            <a:chExt cx="5675" cy="663"/>
          </a:xfrm>
        </p:grpSpPr>
        <p:grpSp>
          <p:nvGrpSpPr>
            <p:cNvPr id="64527" name="Group 15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4528" name="Rectangle 16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29" name="Rectangle 17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solidFill>
                <a:srgbClr val="CC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530" name="Group 18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4531" name="Rectangle 19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2" name="Rectangle 20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4533" name="Rectangle 21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34" name="Rectangle 22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35" name="Rectangle 23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rgbClr val="FF0000">
                    <a:gamma/>
                    <a:shade val="42353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800000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800000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066800"/>
            <a:ext cx="7772400" cy="1600200"/>
          </a:xfrm>
        </p:spPr>
        <p:txBody>
          <a:bodyPr/>
          <a:lstStyle/>
          <a:p>
            <a:pPr algn="ctr"/>
            <a:r>
              <a:rPr lang="en-US" sz="3200">
                <a:cs typeface="Times New Roman" pitchFamily="18" charset="0"/>
              </a:rPr>
              <a:t>Microcredit: Brazilian and Chilean Cases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886200"/>
            <a:ext cx="7696200" cy="1676400"/>
          </a:xfrm>
        </p:spPr>
        <p:txBody>
          <a:bodyPr/>
          <a:lstStyle/>
          <a:p>
            <a:r>
              <a:rPr lang="en-US" sz="2400"/>
              <a:t>Patricio A. Aroca </a:t>
            </a:r>
          </a:p>
          <a:p>
            <a:r>
              <a:rPr lang="en-US" sz="1200">
                <a:latin typeface="Times New Roman" pitchFamily="18" charset="0"/>
              </a:rPr>
              <a:t>IDEAR – CATHOLIC UNIVERSITY OF THE NORTH, CHILE</a:t>
            </a:r>
          </a:p>
          <a:p>
            <a:r>
              <a:rPr lang="en-US" sz="1200">
                <a:latin typeface="Times New Roman" pitchFamily="18" charset="0"/>
              </a:rPr>
              <a:t>REAL – UNIVERSITY OF ILLINOIS, USA</a:t>
            </a:r>
          </a:p>
          <a:p>
            <a:endParaRPr lang="en-US" sz="1200">
              <a:latin typeface="Times New Roman" pitchFamily="18" charset="0"/>
            </a:endParaRPr>
          </a:p>
          <a:p>
            <a:endParaRPr lang="en-US" sz="1800">
              <a:latin typeface="Times New Roman" pitchFamily="18" charset="0"/>
            </a:endParaRPr>
          </a:p>
        </p:txBody>
      </p:sp>
      <p:pic>
        <p:nvPicPr>
          <p:cNvPr id="9524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19800"/>
            <a:ext cx="259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Methodology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345488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Impact Assessment</a:t>
            </a:r>
          </a:p>
          <a:p>
            <a:pPr lvl="1">
              <a:lnSpc>
                <a:spcPct val="90000"/>
              </a:lnSpc>
            </a:pPr>
            <a:r>
              <a:rPr lang="en-US"/>
              <a:t>Problem: Group Comparison (Hulme, 2000)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/>
          </a:p>
          <a:p>
            <a:pPr lvl="1">
              <a:lnSpc>
                <a:spcPct val="90000"/>
              </a:lnSpc>
            </a:pPr>
            <a:r>
              <a:rPr lang="en-US"/>
              <a:t>Method:</a:t>
            </a:r>
          </a:p>
          <a:p>
            <a:pPr lvl="2">
              <a:lnSpc>
                <a:spcPct val="90000"/>
              </a:lnSpc>
            </a:pPr>
            <a:r>
              <a:rPr lang="en-US"/>
              <a:t>Propensity Score to characterized people (Probit)</a:t>
            </a:r>
          </a:p>
          <a:p>
            <a:pPr lvl="2">
              <a:lnSpc>
                <a:spcPct val="90000"/>
              </a:lnSpc>
            </a:pPr>
            <a:r>
              <a:rPr lang="en-US"/>
              <a:t>Matching Estimator (</a:t>
            </a:r>
            <a:r>
              <a:rPr lang="en-US">
                <a:latin typeface="TimesNewRomanPSMT" charset="0"/>
                <a:cs typeface="Times New Roman" pitchFamily="18" charset="0"/>
              </a:rPr>
              <a:t>Rosenbaum and Rubin,1983)</a:t>
            </a:r>
          </a:p>
          <a:p>
            <a:pPr lvl="2">
              <a:lnSpc>
                <a:spcPct val="90000"/>
              </a:lnSpc>
            </a:pPr>
            <a:r>
              <a:rPr lang="en-US">
                <a:cs typeface="Times New Roman" pitchFamily="18" charset="0"/>
              </a:rPr>
              <a:t>The average treatment effect on the treated 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endParaRPr lang="en-US"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>
                <a:latin typeface="TimesNewRomanPSMT" charset="0"/>
                <a:cs typeface="Times New Roman" pitchFamily="18" charset="0"/>
              </a:rPr>
              <a:t>Data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imesNewRomanPSMT" charset="0"/>
                <a:cs typeface="Times New Roman" pitchFamily="18" charset="0"/>
              </a:rPr>
              <a:t>Own Survey to Micro-Entrepreneurs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imesNewRomanPSMT" charset="0"/>
                <a:cs typeface="Times New Roman" pitchFamily="18" charset="0"/>
              </a:rPr>
              <a:t>CASEN 2000, Chile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imesNewRomanPSMT" charset="0"/>
                <a:cs typeface="Times New Roman" pitchFamily="18" charset="0"/>
              </a:rPr>
              <a:t>PNAD 1999, Brazil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 for Brazil</a:t>
            </a:r>
          </a:p>
        </p:txBody>
      </p:sp>
      <p:graphicFrame>
        <p:nvGraphicFramePr>
          <p:cNvPr id="201728" name="Object 0"/>
          <p:cNvGraphicFramePr>
            <a:graphicFrameLocks noChangeAspect="1"/>
          </p:cNvGraphicFramePr>
          <p:nvPr/>
        </p:nvGraphicFramePr>
        <p:xfrm>
          <a:off x="0" y="1905000"/>
          <a:ext cx="9144000" cy="3505200"/>
        </p:xfrm>
        <a:graphic>
          <a:graphicData uri="http://schemas.openxmlformats.org/presentationml/2006/ole">
            <p:oleObj spid="_x0000_s201728" name="Worksheet" r:id="rId3" imgW="4572238" imgH="1657588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Microcredit Program Evaluation</a:t>
            </a:r>
          </a:p>
        </p:txBody>
      </p:sp>
      <p:sp>
        <p:nvSpPr>
          <p:cNvPr id="200273" name="Rectangle 1617"/>
          <p:cNvSpPr>
            <a:spLocks noChangeArrowheads="1"/>
          </p:cNvSpPr>
          <p:nvPr/>
        </p:nvSpPr>
        <p:spPr bwMode="auto">
          <a:xfrm>
            <a:off x="8799513" y="4840288"/>
            <a:ext cx="6350" cy="298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0296" name="Rectangle 1640"/>
          <p:cNvSpPr>
            <a:spLocks noChangeArrowheads="1"/>
          </p:cNvSpPr>
          <p:nvPr/>
        </p:nvSpPr>
        <p:spPr bwMode="auto">
          <a:xfrm>
            <a:off x="3651250" y="5207000"/>
            <a:ext cx="3175" cy="301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0302" name="Rectangle 1646"/>
          <p:cNvSpPr>
            <a:spLocks noChangeArrowheads="1"/>
          </p:cNvSpPr>
          <p:nvPr/>
        </p:nvSpPr>
        <p:spPr bwMode="auto">
          <a:xfrm>
            <a:off x="4946650" y="5207000"/>
            <a:ext cx="3175" cy="301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0307" name="Rectangle 1651"/>
          <p:cNvSpPr>
            <a:spLocks noChangeArrowheads="1"/>
          </p:cNvSpPr>
          <p:nvPr/>
        </p:nvSpPr>
        <p:spPr bwMode="auto">
          <a:xfrm>
            <a:off x="4975225" y="5207000"/>
            <a:ext cx="3175" cy="301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0313" name="Rectangle 1657"/>
          <p:cNvSpPr>
            <a:spLocks noChangeArrowheads="1"/>
          </p:cNvSpPr>
          <p:nvPr/>
        </p:nvSpPr>
        <p:spPr bwMode="auto">
          <a:xfrm>
            <a:off x="6267450" y="5207000"/>
            <a:ext cx="6350" cy="301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0314" name="Rectangle 1658"/>
          <p:cNvSpPr>
            <a:spLocks noChangeArrowheads="1"/>
          </p:cNvSpPr>
          <p:nvPr/>
        </p:nvSpPr>
        <p:spPr bwMode="auto">
          <a:xfrm>
            <a:off x="7519988" y="5207000"/>
            <a:ext cx="6350" cy="301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0320" name="Rectangle 1664"/>
          <p:cNvSpPr>
            <a:spLocks noChangeArrowheads="1"/>
          </p:cNvSpPr>
          <p:nvPr/>
        </p:nvSpPr>
        <p:spPr bwMode="auto">
          <a:xfrm>
            <a:off x="8799513" y="5207000"/>
            <a:ext cx="6350" cy="301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0352" name="Group 1696"/>
          <p:cNvGrpSpPr>
            <a:grpSpLocks/>
          </p:cNvGrpSpPr>
          <p:nvPr/>
        </p:nvGrpSpPr>
        <p:grpSpPr bwMode="auto">
          <a:xfrm>
            <a:off x="231775" y="1828800"/>
            <a:ext cx="8763000" cy="4144963"/>
            <a:chOff x="146" y="1152"/>
            <a:chExt cx="5520" cy="2611"/>
          </a:xfrm>
        </p:grpSpPr>
        <p:grpSp>
          <p:nvGrpSpPr>
            <p:cNvPr id="200069" name="Group 1413"/>
            <p:cNvGrpSpPr>
              <a:grpSpLocks/>
            </p:cNvGrpSpPr>
            <p:nvPr/>
          </p:nvGrpSpPr>
          <p:grpSpPr bwMode="auto">
            <a:xfrm>
              <a:off x="146" y="1152"/>
              <a:ext cx="5520" cy="1211"/>
              <a:chOff x="146" y="1152"/>
              <a:chExt cx="5520" cy="1211"/>
            </a:xfrm>
          </p:grpSpPr>
          <p:sp>
            <p:nvSpPr>
              <p:cNvPr id="199869" name="Rectangle 1213"/>
              <p:cNvSpPr>
                <a:spLocks noChangeArrowheads="1"/>
              </p:cNvSpPr>
              <p:nvPr/>
            </p:nvSpPr>
            <p:spPr bwMode="auto">
              <a:xfrm>
                <a:off x="164" y="1199"/>
                <a:ext cx="2136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70" name="Rectangle 1214"/>
              <p:cNvSpPr>
                <a:spLocks noChangeArrowheads="1"/>
              </p:cNvSpPr>
              <p:nvPr/>
            </p:nvSpPr>
            <p:spPr bwMode="auto">
              <a:xfrm>
                <a:off x="164" y="120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0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871" name="Rectangle 1215"/>
              <p:cNvSpPr>
                <a:spLocks noChangeArrowheads="1"/>
              </p:cNvSpPr>
              <p:nvPr/>
            </p:nvSpPr>
            <p:spPr bwMode="auto">
              <a:xfrm>
                <a:off x="209" y="120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0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872" name="Rectangle 1216"/>
              <p:cNvSpPr>
                <a:spLocks noChangeArrowheads="1"/>
              </p:cNvSpPr>
              <p:nvPr/>
            </p:nvSpPr>
            <p:spPr bwMode="auto">
              <a:xfrm>
                <a:off x="162" y="1170"/>
                <a:ext cx="2140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73" name="Rectangle 1217"/>
              <p:cNvSpPr>
                <a:spLocks noChangeArrowheads="1"/>
              </p:cNvSpPr>
              <p:nvPr/>
            </p:nvSpPr>
            <p:spPr bwMode="auto">
              <a:xfrm>
                <a:off x="162" y="1199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74" name="Rectangle 1218"/>
              <p:cNvSpPr>
                <a:spLocks noChangeArrowheads="1"/>
              </p:cNvSpPr>
              <p:nvPr/>
            </p:nvSpPr>
            <p:spPr bwMode="auto">
              <a:xfrm>
                <a:off x="2300" y="1199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75" name="Rectangle 1219"/>
              <p:cNvSpPr>
                <a:spLocks noChangeArrowheads="1"/>
              </p:cNvSpPr>
              <p:nvPr/>
            </p:nvSpPr>
            <p:spPr bwMode="auto">
              <a:xfrm>
                <a:off x="2322" y="1199"/>
                <a:ext cx="1608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76" name="Rectangle 1220"/>
              <p:cNvSpPr>
                <a:spLocks noChangeArrowheads="1"/>
              </p:cNvSpPr>
              <p:nvPr/>
            </p:nvSpPr>
            <p:spPr bwMode="auto">
              <a:xfrm>
                <a:off x="2921" y="1205"/>
                <a:ext cx="419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Brazil</a:t>
                </a:r>
                <a:endParaRPr lang="en-US"/>
              </a:p>
            </p:txBody>
          </p:sp>
          <p:sp>
            <p:nvSpPr>
              <p:cNvPr id="199877" name="Rectangle 1221"/>
              <p:cNvSpPr>
                <a:spLocks noChangeArrowheads="1"/>
              </p:cNvSpPr>
              <p:nvPr/>
            </p:nvSpPr>
            <p:spPr bwMode="auto">
              <a:xfrm>
                <a:off x="3330" y="120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878" name="Rectangle 1222"/>
              <p:cNvSpPr>
                <a:spLocks noChangeArrowheads="1"/>
              </p:cNvSpPr>
              <p:nvPr/>
            </p:nvSpPr>
            <p:spPr bwMode="auto">
              <a:xfrm>
                <a:off x="2318" y="1170"/>
                <a:ext cx="1614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79" name="Rectangle 1223"/>
              <p:cNvSpPr>
                <a:spLocks noChangeArrowheads="1"/>
              </p:cNvSpPr>
              <p:nvPr/>
            </p:nvSpPr>
            <p:spPr bwMode="auto">
              <a:xfrm>
                <a:off x="2318" y="1199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80" name="Rectangle 1224"/>
              <p:cNvSpPr>
                <a:spLocks noChangeArrowheads="1"/>
              </p:cNvSpPr>
              <p:nvPr/>
            </p:nvSpPr>
            <p:spPr bwMode="auto">
              <a:xfrm>
                <a:off x="3930" y="1199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81" name="Rectangle 1225"/>
              <p:cNvSpPr>
                <a:spLocks noChangeArrowheads="1"/>
              </p:cNvSpPr>
              <p:nvPr/>
            </p:nvSpPr>
            <p:spPr bwMode="auto">
              <a:xfrm>
                <a:off x="3952" y="1199"/>
                <a:ext cx="1593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82" name="Rectangle 1226"/>
              <p:cNvSpPr>
                <a:spLocks noChangeArrowheads="1"/>
              </p:cNvSpPr>
              <p:nvPr/>
            </p:nvSpPr>
            <p:spPr bwMode="auto">
              <a:xfrm>
                <a:off x="4561" y="1205"/>
                <a:ext cx="457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Chile</a:t>
                </a:r>
                <a:endParaRPr lang="en-US"/>
              </a:p>
            </p:txBody>
          </p:sp>
          <p:sp>
            <p:nvSpPr>
              <p:cNvPr id="199883" name="Rectangle 1227"/>
              <p:cNvSpPr>
                <a:spLocks noChangeArrowheads="1"/>
              </p:cNvSpPr>
              <p:nvPr/>
            </p:nvSpPr>
            <p:spPr bwMode="auto">
              <a:xfrm>
                <a:off x="4934" y="120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884" name="Rectangle 1228"/>
              <p:cNvSpPr>
                <a:spLocks noChangeArrowheads="1"/>
              </p:cNvSpPr>
              <p:nvPr/>
            </p:nvSpPr>
            <p:spPr bwMode="auto">
              <a:xfrm>
                <a:off x="3948" y="1170"/>
                <a:ext cx="1599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85" name="Rectangle 1229"/>
              <p:cNvSpPr>
                <a:spLocks noChangeArrowheads="1"/>
              </p:cNvSpPr>
              <p:nvPr/>
            </p:nvSpPr>
            <p:spPr bwMode="auto">
              <a:xfrm>
                <a:off x="3948" y="1199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86" name="Rectangle 1230"/>
              <p:cNvSpPr>
                <a:spLocks noChangeArrowheads="1"/>
              </p:cNvSpPr>
              <p:nvPr/>
            </p:nvSpPr>
            <p:spPr bwMode="auto">
              <a:xfrm>
                <a:off x="5545" y="1199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87" name="Rectangle 1231"/>
              <p:cNvSpPr>
                <a:spLocks noChangeArrowheads="1"/>
              </p:cNvSpPr>
              <p:nvPr/>
            </p:nvSpPr>
            <p:spPr bwMode="auto">
              <a:xfrm>
                <a:off x="146" y="1152"/>
                <a:ext cx="16" cy="2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88" name="Rectangle 1232"/>
              <p:cNvSpPr>
                <a:spLocks noChangeArrowheads="1"/>
              </p:cNvSpPr>
              <p:nvPr/>
            </p:nvSpPr>
            <p:spPr bwMode="auto">
              <a:xfrm>
                <a:off x="146" y="115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89" name="Rectangle 1233"/>
              <p:cNvSpPr>
                <a:spLocks noChangeArrowheads="1"/>
              </p:cNvSpPr>
              <p:nvPr/>
            </p:nvSpPr>
            <p:spPr bwMode="auto">
              <a:xfrm>
                <a:off x="162" y="1152"/>
                <a:ext cx="2140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90" name="Rectangle 1234"/>
              <p:cNvSpPr>
                <a:spLocks noChangeArrowheads="1"/>
              </p:cNvSpPr>
              <p:nvPr/>
            </p:nvSpPr>
            <p:spPr bwMode="auto">
              <a:xfrm>
                <a:off x="162" y="1168"/>
                <a:ext cx="2140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91" name="Rectangle 1235"/>
              <p:cNvSpPr>
                <a:spLocks noChangeArrowheads="1"/>
              </p:cNvSpPr>
              <p:nvPr/>
            </p:nvSpPr>
            <p:spPr bwMode="auto">
              <a:xfrm>
                <a:off x="2302" y="1168"/>
                <a:ext cx="1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92" name="Rectangle 1236"/>
              <p:cNvSpPr>
                <a:spLocks noChangeArrowheads="1"/>
              </p:cNvSpPr>
              <p:nvPr/>
            </p:nvSpPr>
            <p:spPr bwMode="auto">
              <a:xfrm>
                <a:off x="2302" y="115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93" name="Rectangle 1237"/>
              <p:cNvSpPr>
                <a:spLocks noChangeArrowheads="1"/>
              </p:cNvSpPr>
              <p:nvPr/>
            </p:nvSpPr>
            <p:spPr bwMode="auto">
              <a:xfrm>
                <a:off x="2318" y="1152"/>
                <a:ext cx="1614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94" name="Rectangle 1238"/>
              <p:cNvSpPr>
                <a:spLocks noChangeArrowheads="1"/>
              </p:cNvSpPr>
              <p:nvPr/>
            </p:nvSpPr>
            <p:spPr bwMode="auto">
              <a:xfrm>
                <a:off x="2318" y="1168"/>
                <a:ext cx="1614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95" name="Rectangle 1239"/>
              <p:cNvSpPr>
                <a:spLocks noChangeArrowheads="1"/>
              </p:cNvSpPr>
              <p:nvPr/>
            </p:nvSpPr>
            <p:spPr bwMode="auto">
              <a:xfrm>
                <a:off x="3932" y="1168"/>
                <a:ext cx="1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96" name="Rectangle 1240"/>
              <p:cNvSpPr>
                <a:spLocks noChangeArrowheads="1"/>
              </p:cNvSpPr>
              <p:nvPr/>
            </p:nvSpPr>
            <p:spPr bwMode="auto">
              <a:xfrm>
                <a:off x="3932" y="115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97" name="Rectangle 1241"/>
              <p:cNvSpPr>
                <a:spLocks noChangeArrowheads="1"/>
              </p:cNvSpPr>
              <p:nvPr/>
            </p:nvSpPr>
            <p:spPr bwMode="auto">
              <a:xfrm>
                <a:off x="3948" y="1152"/>
                <a:ext cx="1599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98" name="Rectangle 1242"/>
              <p:cNvSpPr>
                <a:spLocks noChangeArrowheads="1"/>
              </p:cNvSpPr>
              <p:nvPr/>
            </p:nvSpPr>
            <p:spPr bwMode="auto">
              <a:xfrm>
                <a:off x="3948" y="1168"/>
                <a:ext cx="1599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899" name="Rectangle 1243"/>
              <p:cNvSpPr>
                <a:spLocks noChangeArrowheads="1"/>
              </p:cNvSpPr>
              <p:nvPr/>
            </p:nvSpPr>
            <p:spPr bwMode="auto">
              <a:xfrm>
                <a:off x="5547" y="1152"/>
                <a:ext cx="16" cy="2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00" name="Rectangle 1244"/>
              <p:cNvSpPr>
                <a:spLocks noChangeArrowheads="1"/>
              </p:cNvSpPr>
              <p:nvPr/>
            </p:nvSpPr>
            <p:spPr bwMode="auto">
              <a:xfrm>
                <a:off x="5547" y="115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01" name="Rectangle 1245"/>
              <p:cNvSpPr>
                <a:spLocks noChangeArrowheads="1"/>
              </p:cNvSpPr>
              <p:nvPr/>
            </p:nvSpPr>
            <p:spPr bwMode="auto">
              <a:xfrm>
                <a:off x="146" y="1180"/>
                <a:ext cx="16" cy="2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02" name="Rectangle 1246"/>
              <p:cNvSpPr>
                <a:spLocks noChangeArrowheads="1"/>
              </p:cNvSpPr>
              <p:nvPr/>
            </p:nvSpPr>
            <p:spPr bwMode="auto">
              <a:xfrm>
                <a:off x="2302" y="1180"/>
                <a:ext cx="16" cy="2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03" name="Rectangle 1247"/>
              <p:cNvSpPr>
                <a:spLocks noChangeArrowheads="1"/>
              </p:cNvSpPr>
              <p:nvPr/>
            </p:nvSpPr>
            <p:spPr bwMode="auto">
              <a:xfrm>
                <a:off x="3932" y="1180"/>
                <a:ext cx="16" cy="2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04" name="Rectangle 1248"/>
              <p:cNvSpPr>
                <a:spLocks noChangeArrowheads="1"/>
              </p:cNvSpPr>
              <p:nvPr/>
            </p:nvSpPr>
            <p:spPr bwMode="auto">
              <a:xfrm>
                <a:off x="5547" y="1180"/>
                <a:ext cx="16" cy="2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05" name="Rectangle 1249"/>
              <p:cNvSpPr>
                <a:spLocks noChangeArrowheads="1"/>
              </p:cNvSpPr>
              <p:nvPr/>
            </p:nvSpPr>
            <p:spPr bwMode="auto">
              <a:xfrm>
                <a:off x="164" y="1433"/>
                <a:ext cx="2136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06" name="Rectangle 1250"/>
              <p:cNvSpPr>
                <a:spLocks noChangeArrowheads="1"/>
              </p:cNvSpPr>
              <p:nvPr/>
            </p:nvSpPr>
            <p:spPr bwMode="auto">
              <a:xfrm>
                <a:off x="164" y="1439"/>
                <a:ext cx="1371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Microcredit Impact</a:t>
                </a:r>
                <a:endParaRPr lang="en-US"/>
              </a:p>
            </p:txBody>
          </p:sp>
          <p:sp>
            <p:nvSpPr>
              <p:cNvPr id="199907" name="Rectangle 1251"/>
              <p:cNvSpPr>
                <a:spLocks noChangeArrowheads="1"/>
              </p:cNvSpPr>
              <p:nvPr/>
            </p:nvSpPr>
            <p:spPr bwMode="auto">
              <a:xfrm>
                <a:off x="1956" y="143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908" name="Rectangle 1252"/>
              <p:cNvSpPr>
                <a:spLocks noChangeArrowheads="1"/>
              </p:cNvSpPr>
              <p:nvPr/>
            </p:nvSpPr>
            <p:spPr bwMode="auto">
              <a:xfrm>
                <a:off x="162" y="1389"/>
                <a:ext cx="2140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09" name="Rectangle 1253"/>
              <p:cNvSpPr>
                <a:spLocks noChangeArrowheads="1"/>
              </p:cNvSpPr>
              <p:nvPr/>
            </p:nvSpPr>
            <p:spPr bwMode="auto">
              <a:xfrm>
                <a:off x="162" y="1433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10" name="Rectangle 1254"/>
              <p:cNvSpPr>
                <a:spLocks noChangeArrowheads="1"/>
              </p:cNvSpPr>
              <p:nvPr/>
            </p:nvSpPr>
            <p:spPr bwMode="auto">
              <a:xfrm>
                <a:off x="2300" y="1433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11" name="Rectangle 1255"/>
              <p:cNvSpPr>
                <a:spLocks noChangeArrowheads="1"/>
              </p:cNvSpPr>
              <p:nvPr/>
            </p:nvSpPr>
            <p:spPr bwMode="auto">
              <a:xfrm>
                <a:off x="2322" y="1433"/>
                <a:ext cx="79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12" name="Rectangle 1256"/>
              <p:cNvSpPr>
                <a:spLocks noChangeArrowheads="1"/>
              </p:cNvSpPr>
              <p:nvPr/>
            </p:nvSpPr>
            <p:spPr bwMode="auto">
              <a:xfrm>
                <a:off x="2569" y="1439"/>
                <a:ext cx="466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Banks</a:t>
                </a:r>
                <a:endParaRPr lang="en-US"/>
              </a:p>
            </p:txBody>
          </p:sp>
          <p:sp>
            <p:nvSpPr>
              <p:cNvPr id="199913" name="Rectangle 1257"/>
              <p:cNvSpPr>
                <a:spLocks noChangeArrowheads="1"/>
              </p:cNvSpPr>
              <p:nvPr/>
            </p:nvSpPr>
            <p:spPr bwMode="auto">
              <a:xfrm>
                <a:off x="3116" y="143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914" name="Rectangle 1258"/>
              <p:cNvSpPr>
                <a:spLocks noChangeArrowheads="1"/>
              </p:cNvSpPr>
              <p:nvPr/>
            </p:nvSpPr>
            <p:spPr bwMode="auto">
              <a:xfrm>
                <a:off x="2318" y="1389"/>
                <a:ext cx="802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15" name="Rectangle 1259"/>
              <p:cNvSpPr>
                <a:spLocks noChangeArrowheads="1"/>
              </p:cNvSpPr>
              <p:nvPr/>
            </p:nvSpPr>
            <p:spPr bwMode="auto">
              <a:xfrm>
                <a:off x="2318" y="1433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16" name="Rectangle 1260"/>
              <p:cNvSpPr>
                <a:spLocks noChangeArrowheads="1"/>
              </p:cNvSpPr>
              <p:nvPr/>
            </p:nvSpPr>
            <p:spPr bwMode="auto">
              <a:xfrm>
                <a:off x="3116" y="1433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17" name="Rectangle 1261"/>
              <p:cNvSpPr>
                <a:spLocks noChangeArrowheads="1"/>
              </p:cNvSpPr>
              <p:nvPr/>
            </p:nvSpPr>
            <p:spPr bwMode="auto">
              <a:xfrm>
                <a:off x="3136" y="1433"/>
                <a:ext cx="79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18" name="Rectangle 1262"/>
              <p:cNvSpPr>
                <a:spLocks noChangeArrowheads="1"/>
              </p:cNvSpPr>
              <p:nvPr/>
            </p:nvSpPr>
            <p:spPr bwMode="auto">
              <a:xfrm>
                <a:off x="3472" y="1439"/>
                <a:ext cx="54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NGOs</a:t>
                </a:r>
                <a:endParaRPr lang="en-US"/>
              </a:p>
            </p:txBody>
          </p:sp>
          <p:sp>
            <p:nvSpPr>
              <p:cNvPr id="199919" name="Rectangle 1263"/>
              <p:cNvSpPr>
                <a:spLocks noChangeArrowheads="1"/>
              </p:cNvSpPr>
              <p:nvPr/>
            </p:nvSpPr>
            <p:spPr bwMode="auto">
              <a:xfrm>
                <a:off x="3930" y="143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920" name="Rectangle 1264"/>
              <p:cNvSpPr>
                <a:spLocks noChangeArrowheads="1"/>
              </p:cNvSpPr>
              <p:nvPr/>
            </p:nvSpPr>
            <p:spPr bwMode="auto">
              <a:xfrm>
                <a:off x="3120" y="1389"/>
                <a:ext cx="812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21" name="Rectangle 1265"/>
              <p:cNvSpPr>
                <a:spLocks noChangeArrowheads="1"/>
              </p:cNvSpPr>
              <p:nvPr/>
            </p:nvSpPr>
            <p:spPr bwMode="auto">
              <a:xfrm>
                <a:off x="3120" y="1433"/>
                <a:ext cx="16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22" name="Rectangle 1266"/>
              <p:cNvSpPr>
                <a:spLocks noChangeArrowheads="1"/>
              </p:cNvSpPr>
              <p:nvPr/>
            </p:nvSpPr>
            <p:spPr bwMode="auto">
              <a:xfrm>
                <a:off x="3930" y="1433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23" name="Rectangle 1267"/>
              <p:cNvSpPr>
                <a:spLocks noChangeArrowheads="1"/>
              </p:cNvSpPr>
              <p:nvPr/>
            </p:nvSpPr>
            <p:spPr bwMode="auto">
              <a:xfrm>
                <a:off x="3952" y="1433"/>
                <a:ext cx="785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24" name="Rectangle 1268"/>
              <p:cNvSpPr>
                <a:spLocks noChangeArrowheads="1"/>
              </p:cNvSpPr>
              <p:nvPr/>
            </p:nvSpPr>
            <p:spPr bwMode="auto">
              <a:xfrm>
                <a:off x="4272" y="1439"/>
                <a:ext cx="382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Bank</a:t>
                </a:r>
                <a:endParaRPr lang="en-US"/>
              </a:p>
            </p:txBody>
          </p:sp>
          <p:sp>
            <p:nvSpPr>
              <p:cNvPr id="199925" name="Rectangle 1269"/>
              <p:cNvSpPr>
                <a:spLocks noChangeArrowheads="1"/>
              </p:cNvSpPr>
              <p:nvPr/>
            </p:nvSpPr>
            <p:spPr bwMode="auto">
              <a:xfrm>
                <a:off x="4737" y="143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926" name="Rectangle 1270"/>
              <p:cNvSpPr>
                <a:spLocks noChangeArrowheads="1"/>
              </p:cNvSpPr>
              <p:nvPr/>
            </p:nvSpPr>
            <p:spPr bwMode="auto">
              <a:xfrm>
                <a:off x="3948" y="1389"/>
                <a:ext cx="79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27" name="Rectangle 1271"/>
              <p:cNvSpPr>
                <a:spLocks noChangeArrowheads="1"/>
              </p:cNvSpPr>
              <p:nvPr/>
            </p:nvSpPr>
            <p:spPr bwMode="auto">
              <a:xfrm>
                <a:off x="3948" y="1433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28" name="Rectangle 1272"/>
              <p:cNvSpPr>
                <a:spLocks noChangeArrowheads="1"/>
              </p:cNvSpPr>
              <p:nvPr/>
            </p:nvSpPr>
            <p:spPr bwMode="auto">
              <a:xfrm>
                <a:off x="4737" y="1433"/>
                <a:ext cx="6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29" name="Rectangle 1273"/>
              <p:cNvSpPr>
                <a:spLocks noChangeArrowheads="1"/>
              </p:cNvSpPr>
              <p:nvPr/>
            </p:nvSpPr>
            <p:spPr bwMode="auto">
              <a:xfrm>
                <a:off x="4759" y="1433"/>
                <a:ext cx="78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30" name="Rectangle 1274"/>
              <p:cNvSpPr>
                <a:spLocks noChangeArrowheads="1"/>
              </p:cNvSpPr>
              <p:nvPr/>
            </p:nvSpPr>
            <p:spPr bwMode="auto">
              <a:xfrm>
                <a:off x="5168" y="1439"/>
                <a:ext cx="457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NGO</a:t>
                </a:r>
                <a:endParaRPr lang="en-US"/>
              </a:p>
            </p:txBody>
          </p:sp>
          <p:sp>
            <p:nvSpPr>
              <p:cNvPr id="199931" name="Rectangle 1275"/>
              <p:cNvSpPr>
                <a:spLocks noChangeArrowheads="1"/>
              </p:cNvSpPr>
              <p:nvPr/>
            </p:nvSpPr>
            <p:spPr bwMode="auto">
              <a:xfrm>
                <a:off x="5543" y="143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932" name="Rectangle 1276"/>
              <p:cNvSpPr>
                <a:spLocks noChangeArrowheads="1"/>
              </p:cNvSpPr>
              <p:nvPr/>
            </p:nvSpPr>
            <p:spPr bwMode="auto">
              <a:xfrm>
                <a:off x="4743" y="1389"/>
                <a:ext cx="804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33" name="Rectangle 1277"/>
              <p:cNvSpPr>
                <a:spLocks noChangeArrowheads="1"/>
              </p:cNvSpPr>
              <p:nvPr/>
            </p:nvSpPr>
            <p:spPr bwMode="auto">
              <a:xfrm>
                <a:off x="4743" y="1433"/>
                <a:ext cx="16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34" name="Rectangle 1278"/>
              <p:cNvSpPr>
                <a:spLocks noChangeArrowheads="1"/>
              </p:cNvSpPr>
              <p:nvPr/>
            </p:nvSpPr>
            <p:spPr bwMode="auto">
              <a:xfrm>
                <a:off x="5543" y="1433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35" name="Rectangle 1279"/>
              <p:cNvSpPr>
                <a:spLocks noChangeArrowheads="1"/>
              </p:cNvSpPr>
              <p:nvPr/>
            </p:nvSpPr>
            <p:spPr bwMode="auto">
              <a:xfrm>
                <a:off x="146" y="1389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36" name="Rectangle 1280"/>
              <p:cNvSpPr>
                <a:spLocks noChangeArrowheads="1"/>
              </p:cNvSpPr>
              <p:nvPr/>
            </p:nvSpPr>
            <p:spPr bwMode="auto">
              <a:xfrm>
                <a:off x="162" y="1389"/>
                <a:ext cx="2140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37" name="Rectangle 1281"/>
              <p:cNvSpPr>
                <a:spLocks noChangeArrowheads="1"/>
              </p:cNvSpPr>
              <p:nvPr/>
            </p:nvSpPr>
            <p:spPr bwMode="auto">
              <a:xfrm>
                <a:off x="2302" y="1389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38" name="Rectangle 1282"/>
              <p:cNvSpPr>
                <a:spLocks noChangeArrowheads="1"/>
              </p:cNvSpPr>
              <p:nvPr/>
            </p:nvSpPr>
            <p:spPr bwMode="auto">
              <a:xfrm>
                <a:off x="2318" y="1389"/>
                <a:ext cx="802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39" name="Rectangle 1283"/>
              <p:cNvSpPr>
                <a:spLocks noChangeArrowheads="1"/>
              </p:cNvSpPr>
              <p:nvPr/>
            </p:nvSpPr>
            <p:spPr bwMode="auto">
              <a:xfrm>
                <a:off x="3120" y="1389"/>
                <a:ext cx="812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40" name="Rectangle 1284"/>
              <p:cNvSpPr>
                <a:spLocks noChangeArrowheads="1"/>
              </p:cNvSpPr>
              <p:nvPr/>
            </p:nvSpPr>
            <p:spPr bwMode="auto">
              <a:xfrm>
                <a:off x="3932" y="1389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41" name="Rectangle 1285"/>
              <p:cNvSpPr>
                <a:spLocks noChangeArrowheads="1"/>
              </p:cNvSpPr>
              <p:nvPr/>
            </p:nvSpPr>
            <p:spPr bwMode="auto">
              <a:xfrm>
                <a:off x="3948" y="1389"/>
                <a:ext cx="795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42" name="Rectangle 1286"/>
              <p:cNvSpPr>
                <a:spLocks noChangeArrowheads="1"/>
              </p:cNvSpPr>
              <p:nvPr/>
            </p:nvSpPr>
            <p:spPr bwMode="auto">
              <a:xfrm>
                <a:off x="4743" y="1389"/>
                <a:ext cx="804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43" name="Rectangle 1287"/>
              <p:cNvSpPr>
                <a:spLocks noChangeArrowheads="1"/>
              </p:cNvSpPr>
              <p:nvPr/>
            </p:nvSpPr>
            <p:spPr bwMode="auto">
              <a:xfrm>
                <a:off x="5547" y="1389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44" name="Rectangle 1288"/>
              <p:cNvSpPr>
                <a:spLocks noChangeArrowheads="1"/>
              </p:cNvSpPr>
              <p:nvPr/>
            </p:nvSpPr>
            <p:spPr bwMode="auto">
              <a:xfrm>
                <a:off x="146" y="1399"/>
                <a:ext cx="16" cy="22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45" name="Rectangle 1289"/>
              <p:cNvSpPr>
                <a:spLocks noChangeArrowheads="1"/>
              </p:cNvSpPr>
              <p:nvPr/>
            </p:nvSpPr>
            <p:spPr bwMode="auto">
              <a:xfrm>
                <a:off x="2302" y="1399"/>
                <a:ext cx="16" cy="22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46" name="Rectangle 1290"/>
              <p:cNvSpPr>
                <a:spLocks noChangeArrowheads="1"/>
              </p:cNvSpPr>
              <p:nvPr/>
            </p:nvSpPr>
            <p:spPr bwMode="auto">
              <a:xfrm>
                <a:off x="3932" y="1399"/>
                <a:ext cx="16" cy="22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47" name="Rectangle 1291"/>
              <p:cNvSpPr>
                <a:spLocks noChangeArrowheads="1"/>
              </p:cNvSpPr>
              <p:nvPr/>
            </p:nvSpPr>
            <p:spPr bwMode="auto">
              <a:xfrm>
                <a:off x="5547" y="1399"/>
                <a:ext cx="16" cy="22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48" name="Rectangle 1292"/>
              <p:cNvSpPr>
                <a:spLocks noChangeArrowheads="1"/>
              </p:cNvSpPr>
              <p:nvPr/>
            </p:nvSpPr>
            <p:spPr bwMode="auto">
              <a:xfrm>
                <a:off x="164" y="1670"/>
                <a:ext cx="2136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49" name="Rectangle 1293"/>
              <p:cNvSpPr>
                <a:spLocks noChangeArrowheads="1"/>
              </p:cNvSpPr>
              <p:nvPr/>
            </p:nvSpPr>
            <p:spPr bwMode="auto">
              <a:xfrm>
                <a:off x="1944" y="1676"/>
                <a:ext cx="345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Zero</a:t>
                </a:r>
                <a:endParaRPr lang="en-US"/>
              </a:p>
            </p:txBody>
          </p:sp>
          <p:sp>
            <p:nvSpPr>
              <p:cNvPr id="199950" name="Rectangle 1294"/>
              <p:cNvSpPr>
                <a:spLocks noChangeArrowheads="1"/>
              </p:cNvSpPr>
              <p:nvPr/>
            </p:nvSpPr>
            <p:spPr bwMode="auto">
              <a:xfrm>
                <a:off x="2300" y="1676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951" name="Rectangle 1295"/>
              <p:cNvSpPr>
                <a:spLocks noChangeArrowheads="1"/>
              </p:cNvSpPr>
              <p:nvPr/>
            </p:nvSpPr>
            <p:spPr bwMode="auto">
              <a:xfrm>
                <a:off x="162" y="1640"/>
                <a:ext cx="2140" cy="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52" name="Rectangle 1296"/>
              <p:cNvSpPr>
                <a:spLocks noChangeArrowheads="1"/>
              </p:cNvSpPr>
              <p:nvPr/>
            </p:nvSpPr>
            <p:spPr bwMode="auto">
              <a:xfrm>
                <a:off x="162" y="1670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53" name="Rectangle 1297"/>
              <p:cNvSpPr>
                <a:spLocks noChangeArrowheads="1"/>
              </p:cNvSpPr>
              <p:nvPr/>
            </p:nvSpPr>
            <p:spPr bwMode="auto">
              <a:xfrm>
                <a:off x="2300" y="1670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54" name="Rectangle 1298"/>
              <p:cNvSpPr>
                <a:spLocks noChangeArrowheads="1"/>
              </p:cNvSpPr>
              <p:nvPr/>
            </p:nvSpPr>
            <p:spPr bwMode="auto">
              <a:xfrm>
                <a:off x="2322" y="1670"/>
                <a:ext cx="79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55" name="Rectangle 1299"/>
              <p:cNvSpPr>
                <a:spLocks noChangeArrowheads="1"/>
              </p:cNvSpPr>
              <p:nvPr/>
            </p:nvSpPr>
            <p:spPr bwMode="auto">
              <a:xfrm>
                <a:off x="3025" y="1676"/>
                <a:ext cx="16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0</a:t>
                </a:r>
                <a:endParaRPr lang="en-US"/>
              </a:p>
            </p:txBody>
          </p:sp>
          <p:sp>
            <p:nvSpPr>
              <p:cNvPr id="199956" name="Rectangle 1300"/>
              <p:cNvSpPr>
                <a:spLocks noChangeArrowheads="1"/>
              </p:cNvSpPr>
              <p:nvPr/>
            </p:nvSpPr>
            <p:spPr bwMode="auto">
              <a:xfrm>
                <a:off x="3116" y="1676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957" name="Rectangle 1301"/>
              <p:cNvSpPr>
                <a:spLocks noChangeArrowheads="1"/>
              </p:cNvSpPr>
              <p:nvPr/>
            </p:nvSpPr>
            <p:spPr bwMode="auto">
              <a:xfrm>
                <a:off x="2318" y="1640"/>
                <a:ext cx="800" cy="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58" name="Rectangle 1302"/>
              <p:cNvSpPr>
                <a:spLocks noChangeArrowheads="1"/>
              </p:cNvSpPr>
              <p:nvPr/>
            </p:nvSpPr>
            <p:spPr bwMode="auto">
              <a:xfrm>
                <a:off x="2318" y="1670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59" name="Rectangle 1303"/>
              <p:cNvSpPr>
                <a:spLocks noChangeArrowheads="1"/>
              </p:cNvSpPr>
              <p:nvPr/>
            </p:nvSpPr>
            <p:spPr bwMode="auto">
              <a:xfrm>
                <a:off x="3116" y="1670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60" name="Rectangle 1304"/>
              <p:cNvSpPr>
                <a:spLocks noChangeArrowheads="1"/>
              </p:cNvSpPr>
              <p:nvPr/>
            </p:nvSpPr>
            <p:spPr bwMode="auto">
              <a:xfrm>
                <a:off x="3136" y="1670"/>
                <a:ext cx="79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61" name="Rectangle 1305"/>
              <p:cNvSpPr>
                <a:spLocks noChangeArrowheads="1"/>
              </p:cNvSpPr>
              <p:nvPr/>
            </p:nvSpPr>
            <p:spPr bwMode="auto">
              <a:xfrm>
                <a:off x="3840" y="1676"/>
                <a:ext cx="16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3</a:t>
                </a:r>
                <a:endParaRPr lang="en-US"/>
              </a:p>
            </p:txBody>
          </p:sp>
          <p:sp>
            <p:nvSpPr>
              <p:cNvPr id="199962" name="Rectangle 1306"/>
              <p:cNvSpPr>
                <a:spLocks noChangeArrowheads="1"/>
              </p:cNvSpPr>
              <p:nvPr/>
            </p:nvSpPr>
            <p:spPr bwMode="auto">
              <a:xfrm>
                <a:off x="3930" y="1676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963" name="Rectangle 1307"/>
              <p:cNvSpPr>
                <a:spLocks noChangeArrowheads="1"/>
              </p:cNvSpPr>
              <p:nvPr/>
            </p:nvSpPr>
            <p:spPr bwMode="auto">
              <a:xfrm>
                <a:off x="3134" y="1640"/>
                <a:ext cx="798" cy="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64" name="Rectangle 1308"/>
              <p:cNvSpPr>
                <a:spLocks noChangeArrowheads="1"/>
              </p:cNvSpPr>
              <p:nvPr/>
            </p:nvSpPr>
            <p:spPr bwMode="auto">
              <a:xfrm>
                <a:off x="3134" y="1670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65" name="Rectangle 1309"/>
              <p:cNvSpPr>
                <a:spLocks noChangeArrowheads="1"/>
              </p:cNvSpPr>
              <p:nvPr/>
            </p:nvSpPr>
            <p:spPr bwMode="auto">
              <a:xfrm>
                <a:off x="3930" y="1670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66" name="Rectangle 1310"/>
              <p:cNvSpPr>
                <a:spLocks noChangeArrowheads="1"/>
              </p:cNvSpPr>
              <p:nvPr/>
            </p:nvSpPr>
            <p:spPr bwMode="auto">
              <a:xfrm>
                <a:off x="3952" y="1670"/>
                <a:ext cx="785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67" name="Rectangle 1311"/>
              <p:cNvSpPr>
                <a:spLocks noChangeArrowheads="1"/>
              </p:cNvSpPr>
              <p:nvPr/>
            </p:nvSpPr>
            <p:spPr bwMode="auto">
              <a:xfrm>
                <a:off x="4646" y="1676"/>
                <a:ext cx="16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0</a:t>
                </a:r>
                <a:endParaRPr lang="en-US"/>
              </a:p>
            </p:txBody>
          </p:sp>
          <p:sp>
            <p:nvSpPr>
              <p:cNvPr id="199968" name="Rectangle 1312"/>
              <p:cNvSpPr>
                <a:spLocks noChangeArrowheads="1"/>
              </p:cNvSpPr>
              <p:nvPr/>
            </p:nvSpPr>
            <p:spPr bwMode="auto">
              <a:xfrm>
                <a:off x="4737" y="1676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969" name="Rectangle 1313"/>
              <p:cNvSpPr>
                <a:spLocks noChangeArrowheads="1"/>
              </p:cNvSpPr>
              <p:nvPr/>
            </p:nvSpPr>
            <p:spPr bwMode="auto">
              <a:xfrm>
                <a:off x="3948" y="1640"/>
                <a:ext cx="793" cy="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70" name="Rectangle 1314"/>
              <p:cNvSpPr>
                <a:spLocks noChangeArrowheads="1"/>
              </p:cNvSpPr>
              <p:nvPr/>
            </p:nvSpPr>
            <p:spPr bwMode="auto">
              <a:xfrm>
                <a:off x="3948" y="1670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71" name="Rectangle 1315"/>
              <p:cNvSpPr>
                <a:spLocks noChangeArrowheads="1"/>
              </p:cNvSpPr>
              <p:nvPr/>
            </p:nvSpPr>
            <p:spPr bwMode="auto">
              <a:xfrm>
                <a:off x="4737" y="1670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72" name="Rectangle 1316"/>
              <p:cNvSpPr>
                <a:spLocks noChangeArrowheads="1"/>
              </p:cNvSpPr>
              <p:nvPr/>
            </p:nvSpPr>
            <p:spPr bwMode="auto">
              <a:xfrm>
                <a:off x="4759" y="1670"/>
                <a:ext cx="78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73" name="Rectangle 1317"/>
              <p:cNvSpPr>
                <a:spLocks noChangeArrowheads="1"/>
              </p:cNvSpPr>
              <p:nvPr/>
            </p:nvSpPr>
            <p:spPr bwMode="auto">
              <a:xfrm>
                <a:off x="5452" y="1676"/>
                <a:ext cx="16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4</a:t>
                </a:r>
                <a:endParaRPr lang="en-US"/>
              </a:p>
            </p:txBody>
          </p:sp>
          <p:sp>
            <p:nvSpPr>
              <p:cNvPr id="199974" name="Rectangle 1318"/>
              <p:cNvSpPr>
                <a:spLocks noChangeArrowheads="1"/>
              </p:cNvSpPr>
              <p:nvPr/>
            </p:nvSpPr>
            <p:spPr bwMode="auto">
              <a:xfrm>
                <a:off x="5543" y="1676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9975" name="Rectangle 1319"/>
              <p:cNvSpPr>
                <a:spLocks noChangeArrowheads="1"/>
              </p:cNvSpPr>
              <p:nvPr/>
            </p:nvSpPr>
            <p:spPr bwMode="auto">
              <a:xfrm>
                <a:off x="4757" y="1640"/>
                <a:ext cx="790" cy="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76" name="Rectangle 1320"/>
              <p:cNvSpPr>
                <a:spLocks noChangeArrowheads="1"/>
              </p:cNvSpPr>
              <p:nvPr/>
            </p:nvSpPr>
            <p:spPr bwMode="auto">
              <a:xfrm>
                <a:off x="4757" y="1670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77" name="Rectangle 1321"/>
              <p:cNvSpPr>
                <a:spLocks noChangeArrowheads="1"/>
              </p:cNvSpPr>
              <p:nvPr/>
            </p:nvSpPr>
            <p:spPr bwMode="auto">
              <a:xfrm>
                <a:off x="5543" y="1670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78" name="Rectangle 1322"/>
              <p:cNvSpPr>
                <a:spLocks noChangeArrowheads="1"/>
              </p:cNvSpPr>
              <p:nvPr/>
            </p:nvSpPr>
            <p:spPr bwMode="auto">
              <a:xfrm>
                <a:off x="146" y="1622"/>
                <a:ext cx="16" cy="2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79" name="Rectangle 1323"/>
              <p:cNvSpPr>
                <a:spLocks noChangeArrowheads="1"/>
              </p:cNvSpPr>
              <p:nvPr/>
            </p:nvSpPr>
            <p:spPr bwMode="auto">
              <a:xfrm>
                <a:off x="162" y="1622"/>
                <a:ext cx="2140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80" name="Rectangle 1324"/>
              <p:cNvSpPr>
                <a:spLocks noChangeArrowheads="1"/>
              </p:cNvSpPr>
              <p:nvPr/>
            </p:nvSpPr>
            <p:spPr bwMode="auto">
              <a:xfrm>
                <a:off x="162" y="1638"/>
                <a:ext cx="2140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81" name="Rectangle 1325"/>
              <p:cNvSpPr>
                <a:spLocks noChangeArrowheads="1"/>
              </p:cNvSpPr>
              <p:nvPr/>
            </p:nvSpPr>
            <p:spPr bwMode="auto">
              <a:xfrm>
                <a:off x="2302" y="1622"/>
                <a:ext cx="16" cy="2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82" name="Rectangle 1326"/>
              <p:cNvSpPr>
                <a:spLocks noChangeArrowheads="1"/>
              </p:cNvSpPr>
              <p:nvPr/>
            </p:nvSpPr>
            <p:spPr bwMode="auto">
              <a:xfrm>
                <a:off x="2318" y="1622"/>
                <a:ext cx="800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83" name="Rectangle 1327"/>
              <p:cNvSpPr>
                <a:spLocks noChangeArrowheads="1"/>
              </p:cNvSpPr>
              <p:nvPr/>
            </p:nvSpPr>
            <p:spPr bwMode="auto">
              <a:xfrm>
                <a:off x="2318" y="1638"/>
                <a:ext cx="800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84" name="Rectangle 1328"/>
              <p:cNvSpPr>
                <a:spLocks noChangeArrowheads="1"/>
              </p:cNvSpPr>
              <p:nvPr/>
            </p:nvSpPr>
            <p:spPr bwMode="auto">
              <a:xfrm>
                <a:off x="3118" y="1638"/>
                <a:ext cx="1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85" name="Rectangle 1329"/>
              <p:cNvSpPr>
                <a:spLocks noChangeArrowheads="1"/>
              </p:cNvSpPr>
              <p:nvPr/>
            </p:nvSpPr>
            <p:spPr bwMode="auto">
              <a:xfrm>
                <a:off x="3118" y="162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86" name="Rectangle 1330"/>
              <p:cNvSpPr>
                <a:spLocks noChangeArrowheads="1"/>
              </p:cNvSpPr>
              <p:nvPr/>
            </p:nvSpPr>
            <p:spPr bwMode="auto">
              <a:xfrm>
                <a:off x="3134" y="1638"/>
                <a:ext cx="16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87" name="Rectangle 1331"/>
              <p:cNvSpPr>
                <a:spLocks noChangeArrowheads="1"/>
              </p:cNvSpPr>
              <p:nvPr/>
            </p:nvSpPr>
            <p:spPr bwMode="auto">
              <a:xfrm>
                <a:off x="3134" y="162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88" name="Rectangle 1332"/>
              <p:cNvSpPr>
                <a:spLocks noChangeArrowheads="1"/>
              </p:cNvSpPr>
              <p:nvPr/>
            </p:nvSpPr>
            <p:spPr bwMode="auto">
              <a:xfrm>
                <a:off x="3150" y="1622"/>
                <a:ext cx="782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89" name="Rectangle 1333"/>
              <p:cNvSpPr>
                <a:spLocks noChangeArrowheads="1"/>
              </p:cNvSpPr>
              <p:nvPr/>
            </p:nvSpPr>
            <p:spPr bwMode="auto">
              <a:xfrm>
                <a:off x="3150" y="1638"/>
                <a:ext cx="782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90" name="Rectangle 1334"/>
              <p:cNvSpPr>
                <a:spLocks noChangeArrowheads="1"/>
              </p:cNvSpPr>
              <p:nvPr/>
            </p:nvSpPr>
            <p:spPr bwMode="auto">
              <a:xfrm>
                <a:off x="3932" y="1622"/>
                <a:ext cx="16" cy="2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91" name="Rectangle 1335"/>
              <p:cNvSpPr>
                <a:spLocks noChangeArrowheads="1"/>
              </p:cNvSpPr>
              <p:nvPr/>
            </p:nvSpPr>
            <p:spPr bwMode="auto">
              <a:xfrm>
                <a:off x="3948" y="1622"/>
                <a:ext cx="793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92" name="Rectangle 1336"/>
              <p:cNvSpPr>
                <a:spLocks noChangeArrowheads="1"/>
              </p:cNvSpPr>
              <p:nvPr/>
            </p:nvSpPr>
            <p:spPr bwMode="auto">
              <a:xfrm>
                <a:off x="3948" y="1638"/>
                <a:ext cx="793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93" name="Rectangle 1337"/>
              <p:cNvSpPr>
                <a:spLocks noChangeArrowheads="1"/>
              </p:cNvSpPr>
              <p:nvPr/>
            </p:nvSpPr>
            <p:spPr bwMode="auto">
              <a:xfrm>
                <a:off x="4741" y="1638"/>
                <a:ext cx="1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94" name="Rectangle 1338"/>
              <p:cNvSpPr>
                <a:spLocks noChangeArrowheads="1"/>
              </p:cNvSpPr>
              <p:nvPr/>
            </p:nvSpPr>
            <p:spPr bwMode="auto">
              <a:xfrm>
                <a:off x="4741" y="162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95" name="Rectangle 1339"/>
              <p:cNvSpPr>
                <a:spLocks noChangeArrowheads="1"/>
              </p:cNvSpPr>
              <p:nvPr/>
            </p:nvSpPr>
            <p:spPr bwMode="auto">
              <a:xfrm>
                <a:off x="4757" y="1638"/>
                <a:ext cx="15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96" name="Rectangle 1340"/>
              <p:cNvSpPr>
                <a:spLocks noChangeArrowheads="1"/>
              </p:cNvSpPr>
              <p:nvPr/>
            </p:nvSpPr>
            <p:spPr bwMode="auto">
              <a:xfrm>
                <a:off x="4757" y="1622"/>
                <a:ext cx="15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97" name="Rectangle 1341"/>
              <p:cNvSpPr>
                <a:spLocks noChangeArrowheads="1"/>
              </p:cNvSpPr>
              <p:nvPr/>
            </p:nvSpPr>
            <p:spPr bwMode="auto">
              <a:xfrm>
                <a:off x="4772" y="1622"/>
                <a:ext cx="775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98" name="Rectangle 1342"/>
              <p:cNvSpPr>
                <a:spLocks noChangeArrowheads="1"/>
              </p:cNvSpPr>
              <p:nvPr/>
            </p:nvSpPr>
            <p:spPr bwMode="auto">
              <a:xfrm>
                <a:off x="4772" y="1638"/>
                <a:ext cx="775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999" name="Rectangle 1343"/>
              <p:cNvSpPr>
                <a:spLocks noChangeArrowheads="1"/>
              </p:cNvSpPr>
              <p:nvPr/>
            </p:nvSpPr>
            <p:spPr bwMode="auto">
              <a:xfrm>
                <a:off x="5547" y="1622"/>
                <a:ext cx="16" cy="2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00" name="Rectangle 1344"/>
              <p:cNvSpPr>
                <a:spLocks noChangeArrowheads="1"/>
              </p:cNvSpPr>
              <p:nvPr/>
            </p:nvSpPr>
            <p:spPr bwMode="auto">
              <a:xfrm>
                <a:off x="146" y="1650"/>
                <a:ext cx="16" cy="2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01" name="Rectangle 1345"/>
              <p:cNvSpPr>
                <a:spLocks noChangeArrowheads="1"/>
              </p:cNvSpPr>
              <p:nvPr/>
            </p:nvSpPr>
            <p:spPr bwMode="auto">
              <a:xfrm>
                <a:off x="2302" y="1650"/>
                <a:ext cx="16" cy="2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02" name="Rectangle 1346"/>
              <p:cNvSpPr>
                <a:spLocks noChangeArrowheads="1"/>
              </p:cNvSpPr>
              <p:nvPr/>
            </p:nvSpPr>
            <p:spPr bwMode="auto">
              <a:xfrm>
                <a:off x="3118" y="1650"/>
                <a:ext cx="16" cy="2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03" name="Rectangle 1347"/>
              <p:cNvSpPr>
                <a:spLocks noChangeArrowheads="1"/>
              </p:cNvSpPr>
              <p:nvPr/>
            </p:nvSpPr>
            <p:spPr bwMode="auto">
              <a:xfrm>
                <a:off x="3932" y="1650"/>
                <a:ext cx="16" cy="2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04" name="Rectangle 1348"/>
              <p:cNvSpPr>
                <a:spLocks noChangeArrowheads="1"/>
              </p:cNvSpPr>
              <p:nvPr/>
            </p:nvSpPr>
            <p:spPr bwMode="auto">
              <a:xfrm>
                <a:off x="4741" y="1650"/>
                <a:ext cx="16" cy="2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05" name="Rectangle 1349"/>
              <p:cNvSpPr>
                <a:spLocks noChangeArrowheads="1"/>
              </p:cNvSpPr>
              <p:nvPr/>
            </p:nvSpPr>
            <p:spPr bwMode="auto">
              <a:xfrm>
                <a:off x="5547" y="1650"/>
                <a:ext cx="16" cy="20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06" name="Rectangle 1350"/>
              <p:cNvSpPr>
                <a:spLocks noChangeArrowheads="1"/>
              </p:cNvSpPr>
              <p:nvPr/>
            </p:nvSpPr>
            <p:spPr bwMode="auto">
              <a:xfrm>
                <a:off x="164" y="1903"/>
                <a:ext cx="2136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07" name="Rectangle 1351"/>
              <p:cNvSpPr>
                <a:spLocks noChangeArrowheads="1"/>
              </p:cNvSpPr>
              <p:nvPr/>
            </p:nvSpPr>
            <p:spPr bwMode="auto">
              <a:xfrm>
                <a:off x="2255" y="190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08" name="Rectangle 1352"/>
              <p:cNvSpPr>
                <a:spLocks noChangeArrowheads="1"/>
              </p:cNvSpPr>
              <p:nvPr/>
            </p:nvSpPr>
            <p:spPr bwMode="auto">
              <a:xfrm>
                <a:off x="2300" y="190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09" name="Rectangle 1353"/>
              <p:cNvSpPr>
                <a:spLocks noChangeArrowheads="1"/>
              </p:cNvSpPr>
              <p:nvPr/>
            </p:nvSpPr>
            <p:spPr bwMode="auto">
              <a:xfrm>
                <a:off x="162" y="1859"/>
                <a:ext cx="2140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10" name="Rectangle 1354"/>
              <p:cNvSpPr>
                <a:spLocks noChangeArrowheads="1"/>
              </p:cNvSpPr>
              <p:nvPr/>
            </p:nvSpPr>
            <p:spPr bwMode="auto">
              <a:xfrm>
                <a:off x="162" y="1903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11" name="Rectangle 1355"/>
              <p:cNvSpPr>
                <a:spLocks noChangeArrowheads="1"/>
              </p:cNvSpPr>
              <p:nvPr/>
            </p:nvSpPr>
            <p:spPr bwMode="auto">
              <a:xfrm>
                <a:off x="2300" y="1903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12" name="Rectangle 1356"/>
              <p:cNvSpPr>
                <a:spLocks noChangeArrowheads="1"/>
              </p:cNvSpPr>
              <p:nvPr/>
            </p:nvSpPr>
            <p:spPr bwMode="auto">
              <a:xfrm>
                <a:off x="2322" y="1903"/>
                <a:ext cx="79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13" name="Rectangle 1357"/>
              <p:cNvSpPr>
                <a:spLocks noChangeArrowheads="1"/>
              </p:cNvSpPr>
              <p:nvPr/>
            </p:nvSpPr>
            <p:spPr bwMode="auto">
              <a:xfrm>
                <a:off x="2743" y="1909"/>
                <a:ext cx="45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0.0%</a:t>
                </a:r>
                <a:endParaRPr lang="en-US"/>
              </a:p>
            </p:txBody>
          </p:sp>
          <p:sp>
            <p:nvSpPr>
              <p:cNvPr id="200014" name="Rectangle 1358"/>
              <p:cNvSpPr>
                <a:spLocks noChangeArrowheads="1"/>
              </p:cNvSpPr>
              <p:nvPr/>
            </p:nvSpPr>
            <p:spPr bwMode="auto">
              <a:xfrm>
                <a:off x="3116" y="190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15" name="Rectangle 1359"/>
              <p:cNvSpPr>
                <a:spLocks noChangeArrowheads="1"/>
              </p:cNvSpPr>
              <p:nvPr/>
            </p:nvSpPr>
            <p:spPr bwMode="auto">
              <a:xfrm>
                <a:off x="2318" y="1859"/>
                <a:ext cx="800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16" name="Rectangle 1360"/>
              <p:cNvSpPr>
                <a:spLocks noChangeArrowheads="1"/>
              </p:cNvSpPr>
              <p:nvPr/>
            </p:nvSpPr>
            <p:spPr bwMode="auto">
              <a:xfrm>
                <a:off x="2318" y="1903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17" name="Rectangle 1361"/>
              <p:cNvSpPr>
                <a:spLocks noChangeArrowheads="1"/>
              </p:cNvSpPr>
              <p:nvPr/>
            </p:nvSpPr>
            <p:spPr bwMode="auto">
              <a:xfrm>
                <a:off x="3116" y="1903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18" name="Rectangle 1362"/>
              <p:cNvSpPr>
                <a:spLocks noChangeArrowheads="1"/>
              </p:cNvSpPr>
              <p:nvPr/>
            </p:nvSpPr>
            <p:spPr bwMode="auto">
              <a:xfrm>
                <a:off x="3136" y="1903"/>
                <a:ext cx="79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19" name="Rectangle 1363"/>
              <p:cNvSpPr>
                <a:spLocks noChangeArrowheads="1"/>
              </p:cNvSpPr>
              <p:nvPr/>
            </p:nvSpPr>
            <p:spPr bwMode="auto">
              <a:xfrm>
                <a:off x="3557" y="1909"/>
                <a:ext cx="45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2.0%</a:t>
                </a:r>
                <a:endParaRPr lang="en-US"/>
              </a:p>
            </p:txBody>
          </p:sp>
          <p:sp>
            <p:nvSpPr>
              <p:cNvPr id="200020" name="Rectangle 1364"/>
              <p:cNvSpPr>
                <a:spLocks noChangeArrowheads="1"/>
              </p:cNvSpPr>
              <p:nvPr/>
            </p:nvSpPr>
            <p:spPr bwMode="auto">
              <a:xfrm>
                <a:off x="3930" y="190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21" name="Rectangle 1365"/>
              <p:cNvSpPr>
                <a:spLocks noChangeArrowheads="1"/>
              </p:cNvSpPr>
              <p:nvPr/>
            </p:nvSpPr>
            <p:spPr bwMode="auto">
              <a:xfrm>
                <a:off x="3134" y="1859"/>
                <a:ext cx="798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22" name="Rectangle 1366"/>
              <p:cNvSpPr>
                <a:spLocks noChangeArrowheads="1"/>
              </p:cNvSpPr>
              <p:nvPr/>
            </p:nvSpPr>
            <p:spPr bwMode="auto">
              <a:xfrm>
                <a:off x="3134" y="1903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23" name="Rectangle 1367"/>
              <p:cNvSpPr>
                <a:spLocks noChangeArrowheads="1"/>
              </p:cNvSpPr>
              <p:nvPr/>
            </p:nvSpPr>
            <p:spPr bwMode="auto">
              <a:xfrm>
                <a:off x="3930" y="1903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24" name="Rectangle 1368"/>
              <p:cNvSpPr>
                <a:spLocks noChangeArrowheads="1"/>
              </p:cNvSpPr>
              <p:nvPr/>
            </p:nvSpPr>
            <p:spPr bwMode="auto">
              <a:xfrm>
                <a:off x="3952" y="1903"/>
                <a:ext cx="785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25" name="Rectangle 1369"/>
              <p:cNvSpPr>
                <a:spLocks noChangeArrowheads="1"/>
              </p:cNvSpPr>
              <p:nvPr/>
            </p:nvSpPr>
            <p:spPr bwMode="auto">
              <a:xfrm>
                <a:off x="4363" y="1909"/>
                <a:ext cx="45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0.0%</a:t>
                </a:r>
                <a:endParaRPr lang="en-US"/>
              </a:p>
            </p:txBody>
          </p:sp>
          <p:sp>
            <p:nvSpPr>
              <p:cNvPr id="200026" name="Rectangle 1370"/>
              <p:cNvSpPr>
                <a:spLocks noChangeArrowheads="1"/>
              </p:cNvSpPr>
              <p:nvPr/>
            </p:nvSpPr>
            <p:spPr bwMode="auto">
              <a:xfrm>
                <a:off x="4737" y="190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27" name="Rectangle 1371"/>
              <p:cNvSpPr>
                <a:spLocks noChangeArrowheads="1"/>
              </p:cNvSpPr>
              <p:nvPr/>
            </p:nvSpPr>
            <p:spPr bwMode="auto">
              <a:xfrm>
                <a:off x="3948" y="1859"/>
                <a:ext cx="793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28" name="Rectangle 1372"/>
              <p:cNvSpPr>
                <a:spLocks noChangeArrowheads="1"/>
              </p:cNvSpPr>
              <p:nvPr/>
            </p:nvSpPr>
            <p:spPr bwMode="auto">
              <a:xfrm>
                <a:off x="3948" y="1903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29" name="Rectangle 1373"/>
              <p:cNvSpPr>
                <a:spLocks noChangeArrowheads="1"/>
              </p:cNvSpPr>
              <p:nvPr/>
            </p:nvSpPr>
            <p:spPr bwMode="auto">
              <a:xfrm>
                <a:off x="4737" y="1903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30" name="Rectangle 1374"/>
              <p:cNvSpPr>
                <a:spLocks noChangeArrowheads="1"/>
              </p:cNvSpPr>
              <p:nvPr/>
            </p:nvSpPr>
            <p:spPr bwMode="auto">
              <a:xfrm>
                <a:off x="4759" y="1903"/>
                <a:ext cx="78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31" name="Rectangle 1375"/>
              <p:cNvSpPr>
                <a:spLocks noChangeArrowheads="1"/>
              </p:cNvSpPr>
              <p:nvPr/>
            </p:nvSpPr>
            <p:spPr bwMode="auto">
              <a:xfrm>
                <a:off x="5079" y="1909"/>
                <a:ext cx="55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13.3%</a:t>
                </a:r>
                <a:endParaRPr lang="en-US"/>
              </a:p>
            </p:txBody>
          </p:sp>
          <p:sp>
            <p:nvSpPr>
              <p:cNvPr id="200032" name="Rectangle 1376"/>
              <p:cNvSpPr>
                <a:spLocks noChangeArrowheads="1"/>
              </p:cNvSpPr>
              <p:nvPr/>
            </p:nvSpPr>
            <p:spPr bwMode="auto">
              <a:xfrm>
                <a:off x="5543" y="1909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33" name="Rectangle 1377"/>
              <p:cNvSpPr>
                <a:spLocks noChangeArrowheads="1"/>
              </p:cNvSpPr>
              <p:nvPr/>
            </p:nvSpPr>
            <p:spPr bwMode="auto">
              <a:xfrm>
                <a:off x="4757" y="1859"/>
                <a:ext cx="790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34" name="Rectangle 1378"/>
              <p:cNvSpPr>
                <a:spLocks noChangeArrowheads="1"/>
              </p:cNvSpPr>
              <p:nvPr/>
            </p:nvSpPr>
            <p:spPr bwMode="auto">
              <a:xfrm>
                <a:off x="4757" y="1903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35" name="Rectangle 1379"/>
              <p:cNvSpPr>
                <a:spLocks noChangeArrowheads="1"/>
              </p:cNvSpPr>
              <p:nvPr/>
            </p:nvSpPr>
            <p:spPr bwMode="auto">
              <a:xfrm>
                <a:off x="5543" y="1903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36" name="Rectangle 1380"/>
              <p:cNvSpPr>
                <a:spLocks noChangeArrowheads="1"/>
              </p:cNvSpPr>
              <p:nvPr/>
            </p:nvSpPr>
            <p:spPr bwMode="auto">
              <a:xfrm>
                <a:off x="146" y="1859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37" name="Rectangle 1381"/>
              <p:cNvSpPr>
                <a:spLocks noChangeArrowheads="1"/>
              </p:cNvSpPr>
              <p:nvPr/>
            </p:nvSpPr>
            <p:spPr bwMode="auto">
              <a:xfrm>
                <a:off x="162" y="1859"/>
                <a:ext cx="2140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38" name="Rectangle 1382"/>
              <p:cNvSpPr>
                <a:spLocks noChangeArrowheads="1"/>
              </p:cNvSpPr>
              <p:nvPr/>
            </p:nvSpPr>
            <p:spPr bwMode="auto">
              <a:xfrm>
                <a:off x="2302" y="1859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39" name="Rectangle 1383"/>
              <p:cNvSpPr>
                <a:spLocks noChangeArrowheads="1"/>
              </p:cNvSpPr>
              <p:nvPr/>
            </p:nvSpPr>
            <p:spPr bwMode="auto">
              <a:xfrm>
                <a:off x="2318" y="1859"/>
                <a:ext cx="800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40" name="Rectangle 1384"/>
              <p:cNvSpPr>
                <a:spLocks noChangeArrowheads="1"/>
              </p:cNvSpPr>
              <p:nvPr/>
            </p:nvSpPr>
            <p:spPr bwMode="auto">
              <a:xfrm>
                <a:off x="3118" y="1859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41" name="Rectangle 1385"/>
              <p:cNvSpPr>
                <a:spLocks noChangeArrowheads="1"/>
              </p:cNvSpPr>
              <p:nvPr/>
            </p:nvSpPr>
            <p:spPr bwMode="auto">
              <a:xfrm>
                <a:off x="3134" y="1859"/>
                <a:ext cx="798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42" name="Rectangle 1386"/>
              <p:cNvSpPr>
                <a:spLocks noChangeArrowheads="1"/>
              </p:cNvSpPr>
              <p:nvPr/>
            </p:nvSpPr>
            <p:spPr bwMode="auto">
              <a:xfrm>
                <a:off x="3932" y="1859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43" name="Rectangle 1387"/>
              <p:cNvSpPr>
                <a:spLocks noChangeArrowheads="1"/>
              </p:cNvSpPr>
              <p:nvPr/>
            </p:nvSpPr>
            <p:spPr bwMode="auto">
              <a:xfrm>
                <a:off x="3948" y="1859"/>
                <a:ext cx="793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44" name="Rectangle 1388"/>
              <p:cNvSpPr>
                <a:spLocks noChangeArrowheads="1"/>
              </p:cNvSpPr>
              <p:nvPr/>
            </p:nvSpPr>
            <p:spPr bwMode="auto">
              <a:xfrm>
                <a:off x="4741" y="1859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45" name="Rectangle 1389"/>
              <p:cNvSpPr>
                <a:spLocks noChangeArrowheads="1"/>
              </p:cNvSpPr>
              <p:nvPr/>
            </p:nvSpPr>
            <p:spPr bwMode="auto">
              <a:xfrm>
                <a:off x="4757" y="1859"/>
                <a:ext cx="790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46" name="Rectangle 1390"/>
              <p:cNvSpPr>
                <a:spLocks noChangeArrowheads="1"/>
              </p:cNvSpPr>
              <p:nvPr/>
            </p:nvSpPr>
            <p:spPr bwMode="auto">
              <a:xfrm>
                <a:off x="5547" y="1859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47" name="Rectangle 1391"/>
              <p:cNvSpPr>
                <a:spLocks noChangeArrowheads="1"/>
              </p:cNvSpPr>
              <p:nvPr/>
            </p:nvSpPr>
            <p:spPr bwMode="auto">
              <a:xfrm>
                <a:off x="146" y="1869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48" name="Rectangle 1392"/>
              <p:cNvSpPr>
                <a:spLocks noChangeArrowheads="1"/>
              </p:cNvSpPr>
              <p:nvPr/>
            </p:nvSpPr>
            <p:spPr bwMode="auto">
              <a:xfrm>
                <a:off x="2302" y="1869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49" name="Rectangle 1393"/>
              <p:cNvSpPr>
                <a:spLocks noChangeArrowheads="1"/>
              </p:cNvSpPr>
              <p:nvPr/>
            </p:nvSpPr>
            <p:spPr bwMode="auto">
              <a:xfrm>
                <a:off x="3118" y="1869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50" name="Rectangle 1394"/>
              <p:cNvSpPr>
                <a:spLocks noChangeArrowheads="1"/>
              </p:cNvSpPr>
              <p:nvPr/>
            </p:nvSpPr>
            <p:spPr bwMode="auto">
              <a:xfrm>
                <a:off x="3932" y="1869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51" name="Rectangle 1395"/>
              <p:cNvSpPr>
                <a:spLocks noChangeArrowheads="1"/>
              </p:cNvSpPr>
              <p:nvPr/>
            </p:nvSpPr>
            <p:spPr bwMode="auto">
              <a:xfrm>
                <a:off x="4741" y="1869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52" name="Rectangle 1396"/>
              <p:cNvSpPr>
                <a:spLocks noChangeArrowheads="1"/>
              </p:cNvSpPr>
              <p:nvPr/>
            </p:nvSpPr>
            <p:spPr bwMode="auto">
              <a:xfrm>
                <a:off x="5547" y="1869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53" name="Rectangle 1397"/>
              <p:cNvSpPr>
                <a:spLocks noChangeArrowheads="1"/>
              </p:cNvSpPr>
              <p:nvPr/>
            </p:nvSpPr>
            <p:spPr bwMode="auto">
              <a:xfrm>
                <a:off x="164" y="2130"/>
                <a:ext cx="2136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54" name="Rectangle 1398"/>
              <p:cNvSpPr>
                <a:spLocks noChangeArrowheads="1"/>
              </p:cNvSpPr>
              <p:nvPr/>
            </p:nvSpPr>
            <p:spPr bwMode="auto">
              <a:xfrm>
                <a:off x="1725" y="2136"/>
                <a:ext cx="587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Positive</a:t>
                </a:r>
                <a:endParaRPr lang="en-US"/>
              </a:p>
            </p:txBody>
          </p:sp>
          <p:sp>
            <p:nvSpPr>
              <p:cNvPr id="200055" name="Rectangle 1399"/>
              <p:cNvSpPr>
                <a:spLocks noChangeArrowheads="1"/>
              </p:cNvSpPr>
              <p:nvPr/>
            </p:nvSpPr>
            <p:spPr bwMode="auto">
              <a:xfrm>
                <a:off x="2300" y="2136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56" name="Rectangle 1400"/>
              <p:cNvSpPr>
                <a:spLocks noChangeArrowheads="1"/>
              </p:cNvSpPr>
              <p:nvPr/>
            </p:nvSpPr>
            <p:spPr bwMode="auto">
              <a:xfrm>
                <a:off x="162" y="2099"/>
                <a:ext cx="2140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57" name="Rectangle 1401"/>
              <p:cNvSpPr>
                <a:spLocks noChangeArrowheads="1"/>
              </p:cNvSpPr>
              <p:nvPr/>
            </p:nvSpPr>
            <p:spPr bwMode="auto">
              <a:xfrm>
                <a:off x="162" y="2130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58" name="Rectangle 1402"/>
              <p:cNvSpPr>
                <a:spLocks noChangeArrowheads="1"/>
              </p:cNvSpPr>
              <p:nvPr/>
            </p:nvSpPr>
            <p:spPr bwMode="auto">
              <a:xfrm>
                <a:off x="2300" y="2130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59" name="Rectangle 1403"/>
              <p:cNvSpPr>
                <a:spLocks noChangeArrowheads="1"/>
              </p:cNvSpPr>
              <p:nvPr/>
            </p:nvSpPr>
            <p:spPr bwMode="auto">
              <a:xfrm>
                <a:off x="2322" y="2130"/>
                <a:ext cx="79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60" name="Rectangle 1404"/>
              <p:cNvSpPr>
                <a:spLocks noChangeArrowheads="1"/>
              </p:cNvSpPr>
              <p:nvPr/>
            </p:nvSpPr>
            <p:spPr bwMode="auto">
              <a:xfrm>
                <a:off x="2934" y="2136"/>
                <a:ext cx="26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45</a:t>
                </a:r>
                <a:endParaRPr lang="en-US"/>
              </a:p>
            </p:txBody>
          </p:sp>
          <p:sp>
            <p:nvSpPr>
              <p:cNvPr id="200061" name="Rectangle 1405"/>
              <p:cNvSpPr>
                <a:spLocks noChangeArrowheads="1"/>
              </p:cNvSpPr>
              <p:nvPr/>
            </p:nvSpPr>
            <p:spPr bwMode="auto">
              <a:xfrm>
                <a:off x="3116" y="2136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62" name="Rectangle 1406"/>
              <p:cNvSpPr>
                <a:spLocks noChangeArrowheads="1"/>
              </p:cNvSpPr>
              <p:nvPr/>
            </p:nvSpPr>
            <p:spPr bwMode="auto">
              <a:xfrm>
                <a:off x="2318" y="2099"/>
                <a:ext cx="800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63" name="Rectangle 1407"/>
              <p:cNvSpPr>
                <a:spLocks noChangeArrowheads="1"/>
              </p:cNvSpPr>
              <p:nvPr/>
            </p:nvSpPr>
            <p:spPr bwMode="auto">
              <a:xfrm>
                <a:off x="2318" y="2130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64" name="Rectangle 1408"/>
              <p:cNvSpPr>
                <a:spLocks noChangeArrowheads="1"/>
              </p:cNvSpPr>
              <p:nvPr/>
            </p:nvSpPr>
            <p:spPr bwMode="auto">
              <a:xfrm>
                <a:off x="3116" y="2130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65" name="Rectangle 1409"/>
              <p:cNvSpPr>
                <a:spLocks noChangeArrowheads="1"/>
              </p:cNvSpPr>
              <p:nvPr/>
            </p:nvSpPr>
            <p:spPr bwMode="auto">
              <a:xfrm>
                <a:off x="3136" y="2130"/>
                <a:ext cx="79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66" name="Rectangle 1410"/>
              <p:cNvSpPr>
                <a:spLocks noChangeArrowheads="1"/>
              </p:cNvSpPr>
              <p:nvPr/>
            </p:nvSpPr>
            <p:spPr bwMode="auto">
              <a:xfrm>
                <a:off x="3658" y="2136"/>
                <a:ext cx="354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147</a:t>
                </a:r>
                <a:endParaRPr lang="en-US"/>
              </a:p>
            </p:txBody>
          </p:sp>
          <p:sp>
            <p:nvSpPr>
              <p:cNvPr id="200067" name="Rectangle 1411"/>
              <p:cNvSpPr>
                <a:spLocks noChangeArrowheads="1"/>
              </p:cNvSpPr>
              <p:nvPr/>
            </p:nvSpPr>
            <p:spPr bwMode="auto">
              <a:xfrm>
                <a:off x="3930" y="2136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68" name="Rectangle 1412"/>
              <p:cNvSpPr>
                <a:spLocks noChangeArrowheads="1"/>
              </p:cNvSpPr>
              <p:nvPr/>
            </p:nvSpPr>
            <p:spPr bwMode="auto">
              <a:xfrm>
                <a:off x="3134" y="2099"/>
                <a:ext cx="798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0270" name="Group 1614"/>
            <p:cNvGrpSpPr>
              <a:grpSpLocks/>
            </p:cNvGrpSpPr>
            <p:nvPr/>
          </p:nvGrpSpPr>
          <p:grpSpPr bwMode="auto">
            <a:xfrm>
              <a:off x="146" y="2093"/>
              <a:ext cx="5520" cy="1189"/>
              <a:chOff x="146" y="2093"/>
              <a:chExt cx="5520" cy="1189"/>
            </a:xfrm>
          </p:grpSpPr>
          <p:sp>
            <p:nvSpPr>
              <p:cNvPr id="200070" name="Rectangle 1414"/>
              <p:cNvSpPr>
                <a:spLocks noChangeArrowheads="1"/>
              </p:cNvSpPr>
              <p:nvPr/>
            </p:nvSpPr>
            <p:spPr bwMode="auto">
              <a:xfrm>
                <a:off x="3134" y="2130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71" name="Rectangle 1415"/>
              <p:cNvSpPr>
                <a:spLocks noChangeArrowheads="1"/>
              </p:cNvSpPr>
              <p:nvPr/>
            </p:nvSpPr>
            <p:spPr bwMode="auto">
              <a:xfrm>
                <a:off x="3930" y="2130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72" name="Rectangle 1416"/>
              <p:cNvSpPr>
                <a:spLocks noChangeArrowheads="1"/>
              </p:cNvSpPr>
              <p:nvPr/>
            </p:nvSpPr>
            <p:spPr bwMode="auto">
              <a:xfrm>
                <a:off x="3952" y="2130"/>
                <a:ext cx="785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73" name="Rectangle 1417"/>
              <p:cNvSpPr>
                <a:spLocks noChangeArrowheads="1"/>
              </p:cNvSpPr>
              <p:nvPr/>
            </p:nvSpPr>
            <p:spPr bwMode="auto">
              <a:xfrm>
                <a:off x="4555" y="2136"/>
                <a:ext cx="26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51</a:t>
                </a:r>
                <a:endParaRPr lang="en-US"/>
              </a:p>
            </p:txBody>
          </p:sp>
          <p:sp>
            <p:nvSpPr>
              <p:cNvPr id="200074" name="Rectangle 1418"/>
              <p:cNvSpPr>
                <a:spLocks noChangeArrowheads="1"/>
              </p:cNvSpPr>
              <p:nvPr/>
            </p:nvSpPr>
            <p:spPr bwMode="auto">
              <a:xfrm>
                <a:off x="4737" y="2136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75" name="Rectangle 1419"/>
              <p:cNvSpPr>
                <a:spLocks noChangeArrowheads="1"/>
              </p:cNvSpPr>
              <p:nvPr/>
            </p:nvSpPr>
            <p:spPr bwMode="auto">
              <a:xfrm>
                <a:off x="3948" y="2099"/>
                <a:ext cx="793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76" name="Rectangle 1420"/>
              <p:cNvSpPr>
                <a:spLocks noChangeArrowheads="1"/>
              </p:cNvSpPr>
              <p:nvPr/>
            </p:nvSpPr>
            <p:spPr bwMode="auto">
              <a:xfrm>
                <a:off x="3948" y="2130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77" name="Rectangle 1421"/>
              <p:cNvSpPr>
                <a:spLocks noChangeArrowheads="1"/>
              </p:cNvSpPr>
              <p:nvPr/>
            </p:nvSpPr>
            <p:spPr bwMode="auto">
              <a:xfrm>
                <a:off x="4737" y="2130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78" name="Rectangle 1422"/>
              <p:cNvSpPr>
                <a:spLocks noChangeArrowheads="1"/>
              </p:cNvSpPr>
              <p:nvPr/>
            </p:nvSpPr>
            <p:spPr bwMode="auto">
              <a:xfrm>
                <a:off x="4759" y="2130"/>
                <a:ext cx="78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79" name="Rectangle 1423"/>
              <p:cNvSpPr>
                <a:spLocks noChangeArrowheads="1"/>
              </p:cNvSpPr>
              <p:nvPr/>
            </p:nvSpPr>
            <p:spPr bwMode="auto">
              <a:xfrm>
                <a:off x="5361" y="2136"/>
                <a:ext cx="26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25</a:t>
                </a:r>
                <a:endParaRPr lang="en-US"/>
              </a:p>
            </p:txBody>
          </p:sp>
          <p:sp>
            <p:nvSpPr>
              <p:cNvPr id="200080" name="Rectangle 1424"/>
              <p:cNvSpPr>
                <a:spLocks noChangeArrowheads="1"/>
              </p:cNvSpPr>
              <p:nvPr/>
            </p:nvSpPr>
            <p:spPr bwMode="auto">
              <a:xfrm>
                <a:off x="5543" y="2136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081" name="Rectangle 1425"/>
              <p:cNvSpPr>
                <a:spLocks noChangeArrowheads="1"/>
              </p:cNvSpPr>
              <p:nvPr/>
            </p:nvSpPr>
            <p:spPr bwMode="auto">
              <a:xfrm>
                <a:off x="4757" y="2099"/>
                <a:ext cx="790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82" name="Rectangle 1426"/>
              <p:cNvSpPr>
                <a:spLocks noChangeArrowheads="1"/>
              </p:cNvSpPr>
              <p:nvPr/>
            </p:nvSpPr>
            <p:spPr bwMode="auto">
              <a:xfrm>
                <a:off x="4757" y="2130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83" name="Rectangle 1427"/>
              <p:cNvSpPr>
                <a:spLocks noChangeArrowheads="1"/>
              </p:cNvSpPr>
              <p:nvPr/>
            </p:nvSpPr>
            <p:spPr bwMode="auto">
              <a:xfrm>
                <a:off x="5543" y="2130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84" name="Rectangle 1428"/>
              <p:cNvSpPr>
                <a:spLocks noChangeArrowheads="1"/>
              </p:cNvSpPr>
              <p:nvPr/>
            </p:nvSpPr>
            <p:spPr bwMode="auto">
              <a:xfrm>
                <a:off x="146" y="2093"/>
                <a:ext cx="16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85" name="Rectangle 1429"/>
              <p:cNvSpPr>
                <a:spLocks noChangeArrowheads="1"/>
              </p:cNvSpPr>
              <p:nvPr/>
            </p:nvSpPr>
            <p:spPr bwMode="auto">
              <a:xfrm>
                <a:off x="162" y="2093"/>
                <a:ext cx="2140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86" name="Rectangle 1430"/>
              <p:cNvSpPr>
                <a:spLocks noChangeArrowheads="1"/>
              </p:cNvSpPr>
              <p:nvPr/>
            </p:nvSpPr>
            <p:spPr bwMode="auto">
              <a:xfrm>
                <a:off x="2302" y="2093"/>
                <a:ext cx="16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87" name="Rectangle 1431"/>
              <p:cNvSpPr>
                <a:spLocks noChangeArrowheads="1"/>
              </p:cNvSpPr>
              <p:nvPr/>
            </p:nvSpPr>
            <p:spPr bwMode="auto">
              <a:xfrm>
                <a:off x="2318" y="2093"/>
                <a:ext cx="800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88" name="Rectangle 1432"/>
              <p:cNvSpPr>
                <a:spLocks noChangeArrowheads="1"/>
              </p:cNvSpPr>
              <p:nvPr/>
            </p:nvSpPr>
            <p:spPr bwMode="auto">
              <a:xfrm>
                <a:off x="3118" y="2093"/>
                <a:ext cx="16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89" name="Rectangle 1433"/>
              <p:cNvSpPr>
                <a:spLocks noChangeArrowheads="1"/>
              </p:cNvSpPr>
              <p:nvPr/>
            </p:nvSpPr>
            <p:spPr bwMode="auto">
              <a:xfrm>
                <a:off x="3134" y="2093"/>
                <a:ext cx="798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90" name="Rectangle 1434"/>
              <p:cNvSpPr>
                <a:spLocks noChangeArrowheads="1"/>
              </p:cNvSpPr>
              <p:nvPr/>
            </p:nvSpPr>
            <p:spPr bwMode="auto">
              <a:xfrm>
                <a:off x="3932" y="2093"/>
                <a:ext cx="16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91" name="Rectangle 1435"/>
              <p:cNvSpPr>
                <a:spLocks noChangeArrowheads="1"/>
              </p:cNvSpPr>
              <p:nvPr/>
            </p:nvSpPr>
            <p:spPr bwMode="auto">
              <a:xfrm>
                <a:off x="3948" y="2093"/>
                <a:ext cx="793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92" name="Rectangle 1436"/>
              <p:cNvSpPr>
                <a:spLocks noChangeArrowheads="1"/>
              </p:cNvSpPr>
              <p:nvPr/>
            </p:nvSpPr>
            <p:spPr bwMode="auto">
              <a:xfrm>
                <a:off x="4741" y="2093"/>
                <a:ext cx="16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93" name="Rectangle 1437"/>
              <p:cNvSpPr>
                <a:spLocks noChangeArrowheads="1"/>
              </p:cNvSpPr>
              <p:nvPr/>
            </p:nvSpPr>
            <p:spPr bwMode="auto">
              <a:xfrm>
                <a:off x="4757" y="2093"/>
                <a:ext cx="790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94" name="Rectangle 1438"/>
              <p:cNvSpPr>
                <a:spLocks noChangeArrowheads="1"/>
              </p:cNvSpPr>
              <p:nvPr/>
            </p:nvSpPr>
            <p:spPr bwMode="auto">
              <a:xfrm>
                <a:off x="5547" y="2093"/>
                <a:ext cx="16" cy="1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95" name="Rectangle 1439"/>
              <p:cNvSpPr>
                <a:spLocks noChangeArrowheads="1"/>
              </p:cNvSpPr>
              <p:nvPr/>
            </p:nvSpPr>
            <p:spPr bwMode="auto">
              <a:xfrm>
                <a:off x="146" y="2108"/>
                <a:ext cx="16" cy="2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96" name="Rectangle 1440"/>
              <p:cNvSpPr>
                <a:spLocks noChangeArrowheads="1"/>
              </p:cNvSpPr>
              <p:nvPr/>
            </p:nvSpPr>
            <p:spPr bwMode="auto">
              <a:xfrm>
                <a:off x="2302" y="2108"/>
                <a:ext cx="16" cy="2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97" name="Rectangle 1441"/>
              <p:cNvSpPr>
                <a:spLocks noChangeArrowheads="1"/>
              </p:cNvSpPr>
              <p:nvPr/>
            </p:nvSpPr>
            <p:spPr bwMode="auto">
              <a:xfrm>
                <a:off x="3118" y="2108"/>
                <a:ext cx="16" cy="2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98" name="Rectangle 1442"/>
              <p:cNvSpPr>
                <a:spLocks noChangeArrowheads="1"/>
              </p:cNvSpPr>
              <p:nvPr/>
            </p:nvSpPr>
            <p:spPr bwMode="auto">
              <a:xfrm>
                <a:off x="3932" y="2108"/>
                <a:ext cx="16" cy="2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099" name="Rectangle 1443"/>
              <p:cNvSpPr>
                <a:spLocks noChangeArrowheads="1"/>
              </p:cNvSpPr>
              <p:nvPr/>
            </p:nvSpPr>
            <p:spPr bwMode="auto">
              <a:xfrm>
                <a:off x="4741" y="2108"/>
                <a:ext cx="16" cy="2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00" name="Rectangle 1444"/>
              <p:cNvSpPr>
                <a:spLocks noChangeArrowheads="1"/>
              </p:cNvSpPr>
              <p:nvPr/>
            </p:nvSpPr>
            <p:spPr bwMode="auto">
              <a:xfrm>
                <a:off x="5547" y="2108"/>
                <a:ext cx="16" cy="2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01" name="Rectangle 1445"/>
              <p:cNvSpPr>
                <a:spLocks noChangeArrowheads="1"/>
              </p:cNvSpPr>
              <p:nvPr/>
            </p:nvSpPr>
            <p:spPr bwMode="auto">
              <a:xfrm>
                <a:off x="164" y="2361"/>
                <a:ext cx="2136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02" name="Rectangle 1446"/>
              <p:cNvSpPr>
                <a:spLocks noChangeArrowheads="1"/>
              </p:cNvSpPr>
              <p:nvPr/>
            </p:nvSpPr>
            <p:spPr bwMode="auto">
              <a:xfrm>
                <a:off x="164" y="2367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03" name="Rectangle 1447"/>
              <p:cNvSpPr>
                <a:spLocks noChangeArrowheads="1"/>
              </p:cNvSpPr>
              <p:nvPr/>
            </p:nvSpPr>
            <p:spPr bwMode="auto">
              <a:xfrm>
                <a:off x="209" y="2367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04" name="Rectangle 1448"/>
              <p:cNvSpPr>
                <a:spLocks noChangeArrowheads="1"/>
              </p:cNvSpPr>
              <p:nvPr/>
            </p:nvSpPr>
            <p:spPr bwMode="auto">
              <a:xfrm>
                <a:off x="162" y="2320"/>
                <a:ext cx="2140" cy="4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05" name="Rectangle 1449"/>
              <p:cNvSpPr>
                <a:spLocks noChangeArrowheads="1"/>
              </p:cNvSpPr>
              <p:nvPr/>
            </p:nvSpPr>
            <p:spPr bwMode="auto">
              <a:xfrm>
                <a:off x="162" y="2361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06" name="Rectangle 1450"/>
              <p:cNvSpPr>
                <a:spLocks noChangeArrowheads="1"/>
              </p:cNvSpPr>
              <p:nvPr/>
            </p:nvSpPr>
            <p:spPr bwMode="auto">
              <a:xfrm>
                <a:off x="2300" y="2361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07" name="Rectangle 1451"/>
              <p:cNvSpPr>
                <a:spLocks noChangeArrowheads="1"/>
              </p:cNvSpPr>
              <p:nvPr/>
            </p:nvSpPr>
            <p:spPr bwMode="auto">
              <a:xfrm>
                <a:off x="2322" y="2361"/>
                <a:ext cx="79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08" name="Rectangle 1452"/>
              <p:cNvSpPr>
                <a:spLocks noChangeArrowheads="1"/>
              </p:cNvSpPr>
              <p:nvPr/>
            </p:nvSpPr>
            <p:spPr bwMode="auto">
              <a:xfrm>
                <a:off x="2652" y="2367"/>
                <a:ext cx="55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97.8%</a:t>
                </a:r>
                <a:endParaRPr lang="en-US"/>
              </a:p>
            </p:txBody>
          </p:sp>
          <p:sp>
            <p:nvSpPr>
              <p:cNvPr id="200109" name="Rectangle 1453"/>
              <p:cNvSpPr>
                <a:spLocks noChangeArrowheads="1"/>
              </p:cNvSpPr>
              <p:nvPr/>
            </p:nvSpPr>
            <p:spPr bwMode="auto">
              <a:xfrm>
                <a:off x="3116" y="2367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10" name="Rectangle 1454"/>
              <p:cNvSpPr>
                <a:spLocks noChangeArrowheads="1"/>
              </p:cNvSpPr>
              <p:nvPr/>
            </p:nvSpPr>
            <p:spPr bwMode="auto">
              <a:xfrm>
                <a:off x="2318" y="2320"/>
                <a:ext cx="800" cy="4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11" name="Rectangle 1455"/>
              <p:cNvSpPr>
                <a:spLocks noChangeArrowheads="1"/>
              </p:cNvSpPr>
              <p:nvPr/>
            </p:nvSpPr>
            <p:spPr bwMode="auto">
              <a:xfrm>
                <a:off x="2318" y="2361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12" name="Rectangle 1456"/>
              <p:cNvSpPr>
                <a:spLocks noChangeArrowheads="1"/>
              </p:cNvSpPr>
              <p:nvPr/>
            </p:nvSpPr>
            <p:spPr bwMode="auto">
              <a:xfrm>
                <a:off x="3116" y="2361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13" name="Rectangle 1457"/>
              <p:cNvSpPr>
                <a:spLocks noChangeArrowheads="1"/>
              </p:cNvSpPr>
              <p:nvPr/>
            </p:nvSpPr>
            <p:spPr bwMode="auto">
              <a:xfrm>
                <a:off x="3136" y="2361"/>
                <a:ext cx="79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14" name="Rectangle 1458"/>
              <p:cNvSpPr>
                <a:spLocks noChangeArrowheads="1"/>
              </p:cNvSpPr>
              <p:nvPr/>
            </p:nvSpPr>
            <p:spPr bwMode="auto">
              <a:xfrm>
                <a:off x="3466" y="2367"/>
                <a:ext cx="55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98.0%</a:t>
                </a:r>
                <a:endParaRPr lang="en-US"/>
              </a:p>
            </p:txBody>
          </p:sp>
          <p:sp>
            <p:nvSpPr>
              <p:cNvPr id="200115" name="Rectangle 1459"/>
              <p:cNvSpPr>
                <a:spLocks noChangeArrowheads="1"/>
              </p:cNvSpPr>
              <p:nvPr/>
            </p:nvSpPr>
            <p:spPr bwMode="auto">
              <a:xfrm>
                <a:off x="3930" y="2367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16" name="Rectangle 1460"/>
              <p:cNvSpPr>
                <a:spLocks noChangeArrowheads="1"/>
              </p:cNvSpPr>
              <p:nvPr/>
            </p:nvSpPr>
            <p:spPr bwMode="auto">
              <a:xfrm>
                <a:off x="3134" y="2320"/>
                <a:ext cx="798" cy="4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17" name="Rectangle 1461"/>
              <p:cNvSpPr>
                <a:spLocks noChangeArrowheads="1"/>
              </p:cNvSpPr>
              <p:nvPr/>
            </p:nvSpPr>
            <p:spPr bwMode="auto">
              <a:xfrm>
                <a:off x="3134" y="2361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18" name="Rectangle 1462"/>
              <p:cNvSpPr>
                <a:spLocks noChangeArrowheads="1"/>
              </p:cNvSpPr>
              <p:nvPr/>
            </p:nvSpPr>
            <p:spPr bwMode="auto">
              <a:xfrm>
                <a:off x="3930" y="2361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19" name="Rectangle 1463"/>
              <p:cNvSpPr>
                <a:spLocks noChangeArrowheads="1"/>
              </p:cNvSpPr>
              <p:nvPr/>
            </p:nvSpPr>
            <p:spPr bwMode="auto">
              <a:xfrm>
                <a:off x="3952" y="2361"/>
                <a:ext cx="785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20" name="Rectangle 1464"/>
              <p:cNvSpPr>
                <a:spLocks noChangeArrowheads="1"/>
              </p:cNvSpPr>
              <p:nvPr/>
            </p:nvSpPr>
            <p:spPr bwMode="auto">
              <a:xfrm>
                <a:off x="4179" y="2367"/>
                <a:ext cx="644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100.0%</a:t>
                </a:r>
                <a:endParaRPr lang="en-US"/>
              </a:p>
            </p:txBody>
          </p:sp>
          <p:sp>
            <p:nvSpPr>
              <p:cNvPr id="200121" name="Rectangle 1465"/>
              <p:cNvSpPr>
                <a:spLocks noChangeArrowheads="1"/>
              </p:cNvSpPr>
              <p:nvPr/>
            </p:nvSpPr>
            <p:spPr bwMode="auto">
              <a:xfrm>
                <a:off x="4737" y="2367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22" name="Rectangle 1466"/>
              <p:cNvSpPr>
                <a:spLocks noChangeArrowheads="1"/>
              </p:cNvSpPr>
              <p:nvPr/>
            </p:nvSpPr>
            <p:spPr bwMode="auto">
              <a:xfrm>
                <a:off x="3948" y="2320"/>
                <a:ext cx="793" cy="4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23" name="Rectangle 1467"/>
              <p:cNvSpPr>
                <a:spLocks noChangeArrowheads="1"/>
              </p:cNvSpPr>
              <p:nvPr/>
            </p:nvSpPr>
            <p:spPr bwMode="auto">
              <a:xfrm>
                <a:off x="3948" y="2361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24" name="Rectangle 1468"/>
              <p:cNvSpPr>
                <a:spLocks noChangeArrowheads="1"/>
              </p:cNvSpPr>
              <p:nvPr/>
            </p:nvSpPr>
            <p:spPr bwMode="auto">
              <a:xfrm>
                <a:off x="4737" y="2361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25" name="Rectangle 1469"/>
              <p:cNvSpPr>
                <a:spLocks noChangeArrowheads="1"/>
              </p:cNvSpPr>
              <p:nvPr/>
            </p:nvSpPr>
            <p:spPr bwMode="auto">
              <a:xfrm>
                <a:off x="4759" y="2361"/>
                <a:ext cx="78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26" name="Rectangle 1470"/>
              <p:cNvSpPr>
                <a:spLocks noChangeArrowheads="1"/>
              </p:cNvSpPr>
              <p:nvPr/>
            </p:nvSpPr>
            <p:spPr bwMode="auto">
              <a:xfrm>
                <a:off x="5079" y="2367"/>
                <a:ext cx="55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83.3%</a:t>
                </a:r>
                <a:endParaRPr lang="en-US"/>
              </a:p>
            </p:txBody>
          </p:sp>
          <p:sp>
            <p:nvSpPr>
              <p:cNvPr id="200127" name="Rectangle 1471"/>
              <p:cNvSpPr>
                <a:spLocks noChangeArrowheads="1"/>
              </p:cNvSpPr>
              <p:nvPr/>
            </p:nvSpPr>
            <p:spPr bwMode="auto">
              <a:xfrm>
                <a:off x="5543" y="2367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28" name="Rectangle 1472"/>
              <p:cNvSpPr>
                <a:spLocks noChangeArrowheads="1"/>
              </p:cNvSpPr>
              <p:nvPr/>
            </p:nvSpPr>
            <p:spPr bwMode="auto">
              <a:xfrm>
                <a:off x="4757" y="2320"/>
                <a:ext cx="790" cy="4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29" name="Rectangle 1473"/>
              <p:cNvSpPr>
                <a:spLocks noChangeArrowheads="1"/>
              </p:cNvSpPr>
              <p:nvPr/>
            </p:nvSpPr>
            <p:spPr bwMode="auto">
              <a:xfrm>
                <a:off x="4757" y="2361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30" name="Rectangle 1474"/>
              <p:cNvSpPr>
                <a:spLocks noChangeArrowheads="1"/>
              </p:cNvSpPr>
              <p:nvPr/>
            </p:nvSpPr>
            <p:spPr bwMode="auto">
              <a:xfrm>
                <a:off x="5543" y="2361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31" name="Rectangle 1475"/>
              <p:cNvSpPr>
                <a:spLocks noChangeArrowheads="1"/>
              </p:cNvSpPr>
              <p:nvPr/>
            </p:nvSpPr>
            <p:spPr bwMode="auto">
              <a:xfrm>
                <a:off x="146" y="231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32" name="Rectangle 1476"/>
              <p:cNvSpPr>
                <a:spLocks noChangeArrowheads="1"/>
              </p:cNvSpPr>
              <p:nvPr/>
            </p:nvSpPr>
            <p:spPr bwMode="auto">
              <a:xfrm>
                <a:off x="162" y="2318"/>
                <a:ext cx="2140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33" name="Rectangle 1477"/>
              <p:cNvSpPr>
                <a:spLocks noChangeArrowheads="1"/>
              </p:cNvSpPr>
              <p:nvPr/>
            </p:nvSpPr>
            <p:spPr bwMode="auto">
              <a:xfrm>
                <a:off x="2302" y="231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34" name="Rectangle 1478"/>
              <p:cNvSpPr>
                <a:spLocks noChangeArrowheads="1"/>
              </p:cNvSpPr>
              <p:nvPr/>
            </p:nvSpPr>
            <p:spPr bwMode="auto">
              <a:xfrm>
                <a:off x="2318" y="2318"/>
                <a:ext cx="800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35" name="Rectangle 1479"/>
              <p:cNvSpPr>
                <a:spLocks noChangeArrowheads="1"/>
              </p:cNvSpPr>
              <p:nvPr/>
            </p:nvSpPr>
            <p:spPr bwMode="auto">
              <a:xfrm>
                <a:off x="3118" y="231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36" name="Rectangle 1480"/>
              <p:cNvSpPr>
                <a:spLocks noChangeArrowheads="1"/>
              </p:cNvSpPr>
              <p:nvPr/>
            </p:nvSpPr>
            <p:spPr bwMode="auto">
              <a:xfrm>
                <a:off x="3134" y="2318"/>
                <a:ext cx="798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37" name="Rectangle 1481"/>
              <p:cNvSpPr>
                <a:spLocks noChangeArrowheads="1"/>
              </p:cNvSpPr>
              <p:nvPr/>
            </p:nvSpPr>
            <p:spPr bwMode="auto">
              <a:xfrm>
                <a:off x="3932" y="231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38" name="Rectangle 1482"/>
              <p:cNvSpPr>
                <a:spLocks noChangeArrowheads="1"/>
              </p:cNvSpPr>
              <p:nvPr/>
            </p:nvSpPr>
            <p:spPr bwMode="auto">
              <a:xfrm>
                <a:off x="3948" y="2318"/>
                <a:ext cx="793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39" name="Rectangle 1483"/>
              <p:cNvSpPr>
                <a:spLocks noChangeArrowheads="1"/>
              </p:cNvSpPr>
              <p:nvPr/>
            </p:nvSpPr>
            <p:spPr bwMode="auto">
              <a:xfrm>
                <a:off x="4741" y="231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40" name="Rectangle 1484"/>
              <p:cNvSpPr>
                <a:spLocks noChangeArrowheads="1"/>
              </p:cNvSpPr>
              <p:nvPr/>
            </p:nvSpPr>
            <p:spPr bwMode="auto">
              <a:xfrm>
                <a:off x="4757" y="2318"/>
                <a:ext cx="790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41" name="Rectangle 1485"/>
              <p:cNvSpPr>
                <a:spLocks noChangeArrowheads="1"/>
              </p:cNvSpPr>
              <p:nvPr/>
            </p:nvSpPr>
            <p:spPr bwMode="auto">
              <a:xfrm>
                <a:off x="5547" y="231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42" name="Rectangle 1486"/>
              <p:cNvSpPr>
                <a:spLocks noChangeArrowheads="1"/>
              </p:cNvSpPr>
              <p:nvPr/>
            </p:nvSpPr>
            <p:spPr bwMode="auto">
              <a:xfrm>
                <a:off x="146" y="2328"/>
                <a:ext cx="16" cy="22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43" name="Rectangle 1487"/>
              <p:cNvSpPr>
                <a:spLocks noChangeArrowheads="1"/>
              </p:cNvSpPr>
              <p:nvPr/>
            </p:nvSpPr>
            <p:spPr bwMode="auto">
              <a:xfrm>
                <a:off x="2302" y="2328"/>
                <a:ext cx="16" cy="22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44" name="Rectangle 1488"/>
              <p:cNvSpPr>
                <a:spLocks noChangeArrowheads="1"/>
              </p:cNvSpPr>
              <p:nvPr/>
            </p:nvSpPr>
            <p:spPr bwMode="auto">
              <a:xfrm>
                <a:off x="3118" y="2328"/>
                <a:ext cx="16" cy="22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45" name="Rectangle 1489"/>
              <p:cNvSpPr>
                <a:spLocks noChangeArrowheads="1"/>
              </p:cNvSpPr>
              <p:nvPr/>
            </p:nvSpPr>
            <p:spPr bwMode="auto">
              <a:xfrm>
                <a:off x="3932" y="2328"/>
                <a:ext cx="16" cy="22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46" name="Rectangle 1490"/>
              <p:cNvSpPr>
                <a:spLocks noChangeArrowheads="1"/>
              </p:cNvSpPr>
              <p:nvPr/>
            </p:nvSpPr>
            <p:spPr bwMode="auto">
              <a:xfrm>
                <a:off x="4741" y="2328"/>
                <a:ext cx="16" cy="22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47" name="Rectangle 1491"/>
              <p:cNvSpPr>
                <a:spLocks noChangeArrowheads="1"/>
              </p:cNvSpPr>
              <p:nvPr/>
            </p:nvSpPr>
            <p:spPr bwMode="auto">
              <a:xfrm>
                <a:off x="5547" y="2328"/>
                <a:ext cx="16" cy="22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48" name="Rectangle 1492"/>
              <p:cNvSpPr>
                <a:spLocks noChangeArrowheads="1"/>
              </p:cNvSpPr>
              <p:nvPr/>
            </p:nvSpPr>
            <p:spPr bwMode="auto">
              <a:xfrm>
                <a:off x="164" y="2589"/>
                <a:ext cx="2136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49" name="Rectangle 1493"/>
              <p:cNvSpPr>
                <a:spLocks noChangeArrowheads="1"/>
              </p:cNvSpPr>
              <p:nvPr/>
            </p:nvSpPr>
            <p:spPr bwMode="auto">
              <a:xfrm>
                <a:off x="1652" y="2595"/>
                <a:ext cx="661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Negative</a:t>
                </a:r>
                <a:endParaRPr lang="en-US"/>
              </a:p>
            </p:txBody>
          </p:sp>
          <p:sp>
            <p:nvSpPr>
              <p:cNvPr id="200150" name="Rectangle 1494"/>
              <p:cNvSpPr>
                <a:spLocks noChangeArrowheads="1"/>
              </p:cNvSpPr>
              <p:nvPr/>
            </p:nvSpPr>
            <p:spPr bwMode="auto">
              <a:xfrm>
                <a:off x="2300" y="259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51" name="Rectangle 1495"/>
              <p:cNvSpPr>
                <a:spLocks noChangeArrowheads="1"/>
              </p:cNvSpPr>
              <p:nvPr/>
            </p:nvSpPr>
            <p:spPr bwMode="auto">
              <a:xfrm>
                <a:off x="162" y="2559"/>
                <a:ext cx="2140" cy="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52" name="Rectangle 1496"/>
              <p:cNvSpPr>
                <a:spLocks noChangeArrowheads="1"/>
              </p:cNvSpPr>
              <p:nvPr/>
            </p:nvSpPr>
            <p:spPr bwMode="auto">
              <a:xfrm>
                <a:off x="162" y="2589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53" name="Rectangle 1497"/>
              <p:cNvSpPr>
                <a:spLocks noChangeArrowheads="1"/>
              </p:cNvSpPr>
              <p:nvPr/>
            </p:nvSpPr>
            <p:spPr bwMode="auto">
              <a:xfrm>
                <a:off x="2300" y="2589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54" name="Rectangle 1498"/>
              <p:cNvSpPr>
                <a:spLocks noChangeArrowheads="1"/>
              </p:cNvSpPr>
              <p:nvPr/>
            </p:nvSpPr>
            <p:spPr bwMode="auto">
              <a:xfrm>
                <a:off x="2322" y="2589"/>
                <a:ext cx="79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55" name="Rectangle 1499"/>
              <p:cNvSpPr>
                <a:spLocks noChangeArrowheads="1"/>
              </p:cNvSpPr>
              <p:nvPr/>
            </p:nvSpPr>
            <p:spPr bwMode="auto">
              <a:xfrm>
                <a:off x="3025" y="2595"/>
                <a:ext cx="16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1</a:t>
                </a:r>
                <a:endParaRPr lang="en-US"/>
              </a:p>
            </p:txBody>
          </p:sp>
          <p:sp>
            <p:nvSpPr>
              <p:cNvPr id="200156" name="Rectangle 1500"/>
              <p:cNvSpPr>
                <a:spLocks noChangeArrowheads="1"/>
              </p:cNvSpPr>
              <p:nvPr/>
            </p:nvSpPr>
            <p:spPr bwMode="auto">
              <a:xfrm>
                <a:off x="3116" y="259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57" name="Rectangle 1501"/>
              <p:cNvSpPr>
                <a:spLocks noChangeArrowheads="1"/>
              </p:cNvSpPr>
              <p:nvPr/>
            </p:nvSpPr>
            <p:spPr bwMode="auto">
              <a:xfrm>
                <a:off x="2318" y="2559"/>
                <a:ext cx="800" cy="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58" name="Rectangle 1502"/>
              <p:cNvSpPr>
                <a:spLocks noChangeArrowheads="1"/>
              </p:cNvSpPr>
              <p:nvPr/>
            </p:nvSpPr>
            <p:spPr bwMode="auto">
              <a:xfrm>
                <a:off x="2318" y="2589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59" name="Rectangle 1503"/>
              <p:cNvSpPr>
                <a:spLocks noChangeArrowheads="1"/>
              </p:cNvSpPr>
              <p:nvPr/>
            </p:nvSpPr>
            <p:spPr bwMode="auto">
              <a:xfrm>
                <a:off x="3116" y="2589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60" name="Rectangle 1504"/>
              <p:cNvSpPr>
                <a:spLocks noChangeArrowheads="1"/>
              </p:cNvSpPr>
              <p:nvPr/>
            </p:nvSpPr>
            <p:spPr bwMode="auto">
              <a:xfrm>
                <a:off x="3136" y="2589"/>
                <a:ext cx="79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61" name="Rectangle 1505"/>
              <p:cNvSpPr>
                <a:spLocks noChangeArrowheads="1"/>
              </p:cNvSpPr>
              <p:nvPr/>
            </p:nvSpPr>
            <p:spPr bwMode="auto">
              <a:xfrm>
                <a:off x="3840" y="2595"/>
                <a:ext cx="16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0</a:t>
                </a:r>
                <a:endParaRPr lang="en-US"/>
              </a:p>
            </p:txBody>
          </p:sp>
          <p:sp>
            <p:nvSpPr>
              <p:cNvPr id="200162" name="Rectangle 1506"/>
              <p:cNvSpPr>
                <a:spLocks noChangeArrowheads="1"/>
              </p:cNvSpPr>
              <p:nvPr/>
            </p:nvSpPr>
            <p:spPr bwMode="auto">
              <a:xfrm>
                <a:off x="3930" y="259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63" name="Rectangle 1507"/>
              <p:cNvSpPr>
                <a:spLocks noChangeArrowheads="1"/>
              </p:cNvSpPr>
              <p:nvPr/>
            </p:nvSpPr>
            <p:spPr bwMode="auto">
              <a:xfrm>
                <a:off x="3134" y="2559"/>
                <a:ext cx="798" cy="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64" name="Rectangle 1508"/>
              <p:cNvSpPr>
                <a:spLocks noChangeArrowheads="1"/>
              </p:cNvSpPr>
              <p:nvPr/>
            </p:nvSpPr>
            <p:spPr bwMode="auto">
              <a:xfrm>
                <a:off x="3134" y="2589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65" name="Rectangle 1509"/>
              <p:cNvSpPr>
                <a:spLocks noChangeArrowheads="1"/>
              </p:cNvSpPr>
              <p:nvPr/>
            </p:nvSpPr>
            <p:spPr bwMode="auto">
              <a:xfrm>
                <a:off x="3930" y="2589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66" name="Rectangle 1510"/>
              <p:cNvSpPr>
                <a:spLocks noChangeArrowheads="1"/>
              </p:cNvSpPr>
              <p:nvPr/>
            </p:nvSpPr>
            <p:spPr bwMode="auto">
              <a:xfrm>
                <a:off x="3952" y="2589"/>
                <a:ext cx="785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67" name="Rectangle 1511"/>
              <p:cNvSpPr>
                <a:spLocks noChangeArrowheads="1"/>
              </p:cNvSpPr>
              <p:nvPr/>
            </p:nvSpPr>
            <p:spPr bwMode="auto">
              <a:xfrm>
                <a:off x="4646" y="2595"/>
                <a:ext cx="16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0</a:t>
                </a:r>
                <a:endParaRPr lang="en-US"/>
              </a:p>
            </p:txBody>
          </p:sp>
          <p:sp>
            <p:nvSpPr>
              <p:cNvPr id="200168" name="Rectangle 1512"/>
              <p:cNvSpPr>
                <a:spLocks noChangeArrowheads="1"/>
              </p:cNvSpPr>
              <p:nvPr/>
            </p:nvSpPr>
            <p:spPr bwMode="auto">
              <a:xfrm>
                <a:off x="4737" y="259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69" name="Rectangle 1513"/>
              <p:cNvSpPr>
                <a:spLocks noChangeArrowheads="1"/>
              </p:cNvSpPr>
              <p:nvPr/>
            </p:nvSpPr>
            <p:spPr bwMode="auto">
              <a:xfrm>
                <a:off x="3948" y="2559"/>
                <a:ext cx="793" cy="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70" name="Rectangle 1514"/>
              <p:cNvSpPr>
                <a:spLocks noChangeArrowheads="1"/>
              </p:cNvSpPr>
              <p:nvPr/>
            </p:nvSpPr>
            <p:spPr bwMode="auto">
              <a:xfrm>
                <a:off x="3948" y="2589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71" name="Rectangle 1515"/>
              <p:cNvSpPr>
                <a:spLocks noChangeArrowheads="1"/>
              </p:cNvSpPr>
              <p:nvPr/>
            </p:nvSpPr>
            <p:spPr bwMode="auto">
              <a:xfrm>
                <a:off x="4737" y="2589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72" name="Rectangle 1516"/>
              <p:cNvSpPr>
                <a:spLocks noChangeArrowheads="1"/>
              </p:cNvSpPr>
              <p:nvPr/>
            </p:nvSpPr>
            <p:spPr bwMode="auto">
              <a:xfrm>
                <a:off x="4759" y="2589"/>
                <a:ext cx="78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73" name="Rectangle 1517"/>
              <p:cNvSpPr>
                <a:spLocks noChangeArrowheads="1"/>
              </p:cNvSpPr>
              <p:nvPr/>
            </p:nvSpPr>
            <p:spPr bwMode="auto">
              <a:xfrm>
                <a:off x="5452" y="2595"/>
                <a:ext cx="16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1</a:t>
                </a:r>
                <a:endParaRPr lang="en-US"/>
              </a:p>
            </p:txBody>
          </p:sp>
          <p:sp>
            <p:nvSpPr>
              <p:cNvPr id="200174" name="Rectangle 1518"/>
              <p:cNvSpPr>
                <a:spLocks noChangeArrowheads="1"/>
              </p:cNvSpPr>
              <p:nvPr/>
            </p:nvSpPr>
            <p:spPr bwMode="auto">
              <a:xfrm>
                <a:off x="5543" y="259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75" name="Rectangle 1519"/>
              <p:cNvSpPr>
                <a:spLocks noChangeArrowheads="1"/>
              </p:cNvSpPr>
              <p:nvPr/>
            </p:nvSpPr>
            <p:spPr bwMode="auto">
              <a:xfrm>
                <a:off x="4757" y="2559"/>
                <a:ext cx="790" cy="3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76" name="Rectangle 1520"/>
              <p:cNvSpPr>
                <a:spLocks noChangeArrowheads="1"/>
              </p:cNvSpPr>
              <p:nvPr/>
            </p:nvSpPr>
            <p:spPr bwMode="auto">
              <a:xfrm>
                <a:off x="4757" y="2589"/>
                <a:ext cx="2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77" name="Rectangle 1521"/>
              <p:cNvSpPr>
                <a:spLocks noChangeArrowheads="1"/>
              </p:cNvSpPr>
              <p:nvPr/>
            </p:nvSpPr>
            <p:spPr bwMode="auto">
              <a:xfrm>
                <a:off x="5543" y="2589"/>
                <a:ext cx="4" cy="18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78" name="Rectangle 1522"/>
              <p:cNvSpPr>
                <a:spLocks noChangeArrowheads="1"/>
              </p:cNvSpPr>
              <p:nvPr/>
            </p:nvSpPr>
            <p:spPr bwMode="auto">
              <a:xfrm>
                <a:off x="146" y="2551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79" name="Rectangle 1523"/>
              <p:cNvSpPr>
                <a:spLocks noChangeArrowheads="1"/>
              </p:cNvSpPr>
              <p:nvPr/>
            </p:nvSpPr>
            <p:spPr bwMode="auto">
              <a:xfrm>
                <a:off x="162" y="2551"/>
                <a:ext cx="2140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80" name="Rectangle 1524"/>
              <p:cNvSpPr>
                <a:spLocks noChangeArrowheads="1"/>
              </p:cNvSpPr>
              <p:nvPr/>
            </p:nvSpPr>
            <p:spPr bwMode="auto">
              <a:xfrm>
                <a:off x="2302" y="2551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81" name="Rectangle 1525"/>
              <p:cNvSpPr>
                <a:spLocks noChangeArrowheads="1"/>
              </p:cNvSpPr>
              <p:nvPr/>
            </p:nvSpPr>
            <p:spPr bwMode="auto">
              <a:xfrm>
                <a:off x="2318" y="2551"/>
                <a:ext cx="800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82" name="Rectangle 1526"/>
              <p:cNvSpPr>
                <a:spLocks noChangeArrowheads="1"/>
              </p:cNvSpPr>
              <p:nvPr/>
            </p:nvSpPr>
            <p:spPr bwMode="auto">
              <a:xfrm>
                <a:off x="3118" y="2551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83" name="Rectangle 1527"/>
              <p:cNvSpPr>
                <a:spLocks noChangeArrowheads="1"/>
              </p:cNvSpPr>
              <p:nvPr/>
            </p:nvSpPr>
            <p:spPr bwMode="auto">
              <a:xfrm>
                <a:off x="3134" y="2551"/>
                <a:ext cx="798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84" name="Rectangle 1528"/>
              <p:cNvSpPr>
                <a:spLocks noChangeArrowheads="1"/>
              </p:cNvSpPr>
              <p:nvPr/>
            </p:nvSpPr>
            <p:spPr bwMode="auto">
              <a:xfrm>
                <a:off x="3932" y="2551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85" name="Rectangle 1529"/>
              <p:cNvSpPr>
                <a:spLocks noChangeArrowheads="1"/>
              </p:cNvSpPr>
              <p:nvPr/>
            </p:nvSpPr>
            <p:spPr bwMode="auto">
              <a:xfrm>
                <a:off x="3948" y="2551"/>
                <a:ext cx="793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86" name="Rectangle 1530"/>
              <p:cNvSpPr>
                <a:spLocks noChangeArrowheads="1"/>
              </p:cNvSpPr>
              <p:nvPr/>
            </p:nvSpPr>
            <p:spPr bwMode="auto">
              <a:xfrm>
                <a:off x="4741" y="2551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87" name="Rectangle 1531"/>
              <p:cNvSpPr>
                <a:spLocks noChangeArrowheads="1"/>
              </p:cNvSpPr>
              <p:nvPr/>
            </p:nvSpPr>
            <p:spPr bwMode="auto">
              <a:xfrm>
                <a:off x="4757" y="2551"/>
                <a:ext cx="790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88" name="Rectangle 1532"/>
              <p:cNvSpPr>
                <a:spLocks noChangeArrowheads="1"/>
              </p:cNvSpPr>
              <p:nvPr/>
            </p:nvSpPr>
            <p:spPr bwMode="auto">
              <a:xfrm>
                <a:off x="5547" y="2551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89" name="Rectangle 1533"/>
              <p:cNvSpPr>
                <a:spLocks noChangeArrowheads="1"/>
              </p:cNvSpPr>
              <p:nvPr/>
            </p:nvSpPr>
            <p:spPr bwMode="auto">
              <a:xfrm>
                <a:off x="146" y="2567"/>
                <a:ext cx="16" cy="2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90" name="Rectangle 1534"/>
              <p:cNvSpPr>
                <a:spLocks noChangeArrowheads="1"/>
              </p:cNvSpPr>
              <p:nvPr/>
            </p:nvSpPr>
            <p:spPr bwMode="auto">
              <a:xfrm>
                <a:off x="2302" y="2567"/>
                <a:ext cx="16" cy="2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91" name="Rectangle 1535"/>
              <p:cNvSpPr>
                <a:spLocks noChangeArrowheads="1"/>
              </p:cNvSpPr>
              <p:nvPr/>
            </p:nvSpPr>
            <p:spPr bwMode="auto">
              <a:xfrm>
                <a:off x="3118" y="2567"/>
                <a:ext cx="16" cy="2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92" name="Rectangle 1536"/>
              <p:cNvSpPr>
                <a:spLocks noChangeArrowheads="1"/>
              </p:cNvSpPr>
              <p:nvPr/>
            </p:nvSpPr>
            <p:spPr bwMode="auto">
              <a:xfrm>
                <a:off x="3932" y="2567"/>
                <a:ext cx="16" cy="2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93" name="Rectangle 1537"/>
              <p:cNvSpPr>
                <a:spLocks noChangeArrowheads="1"/>
              </p:cNvSpPr>
              <p:nvPr/>
            </p:nvSpPr>
            <p:spPr bwMode="auto">
              <a:xfrm>
                <a:off x="4741" y="2567"/>
                <a:ext cx="16" cy="2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94" name="Rectangle 1538"/>
              <p:cNvSpPr>
                <a:spLocks noChangeArrowheads="1"/>
              </p:cNvSpPr>
              <p:nvPr/>
            </p:nvSpPr>
            <p:spPr bwMode="auto">
              <a:xfrm>
                <a:off x="5547" y="2567"/>
                <a:ext cx="16" cy="2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95" name="Rectangle 1539"/>
              <p:cNvSpPr>
                <a:spLocks noChangeArrowheads="1"/>
              </p:cNvSpPr>
              <p:nvPr/>
            </p:nvSpPr>
            <p:spPr bwMode="auto">
              <a:xfrm>
                <a:off x="164" y="2822"/>
                <a:ext cx="2136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96" name="Rectangle 1540"/>
              <p:cNvSpPr>
                <a:spLocks noChangeArrowheads="1"/>
              </p:cNvSpPr>
              <p:nvPr/>
            </p:nvSpPr>
            <p:spPr bwMode="auto">
              <a:xfrm>
                <a:off x="164" y="2828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97" name="Rectangle 1541"/>
              <p:cNvSpPr>
                <a:spLocks noChangeArrowheads="1"/>
              </p:cNvSpPr>
              <p:nvPr/>
            </p:nvSpPr>
            <p:spPr bwMode="auto">
              <a:xfrm>
                <a:off x="209" y="2828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198" name="Rectangle 1542"/>
              <p:cNvSpPr>
                <a:spLocks noChangeArrowheads="1"/>
              </p:cNvSpPr>
              <p:nvPr/>
            </p:nvSpPr>
            <p:spPr bwMode="auto">
              <a:xfrm>
                <a:off x="162" y="2778"/>
                <a:ext cx="2140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199" name="Rectangle 1543"/>
              <p:cNvSpPr>
                <a:spLocks noChangeArrowheads="1"/>
              </p:cNvSpPr>
              <p:nvPr/>
            </p:nvSpPr>
            <p:spPr bwMode="auto">
              <a:xfrm>
                <a:off x="162" y="2822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00" name="Rectangle 1544"/>
              <p:cNvSpPr>
                <a:spLocks noChangeArrowheads="1"/>
              </p:cNvSpPr>
              <p:nvPr/>
            </p:nvSpPr>
            <p:spPr bwMode="auto">
              <a:xfrm>
                <a:off x="2300" y="2822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01" name="Rectangle 1545"/>
              <p:cNvSpPr>
                <a:spLocks noChangeArrowheads="1"/>
              </p:cNvSpPr>
              <p:nvPr/>
            </p:nvSpPr>
            <p:spPr bwMode="auto">
              <a:xfrm>
                <a:off x="2322" y="2822"/>
                <a:ext cx="79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02" name="Rectangle 1546"/>
              <p:cNvSpPr>
                <a:spLocks noChangeArrowheads="1"/>
              </p:cNvSpPr>
              <p:nvPr/>
            </p:nvSpPr>
            <p:spPr bwMode="auto">
              <a:xfrm>
                <a:off x="2743" y="2828"/>
                <a:ext cx="45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2.2%</a:t>
                </a:r>
                <a:endParaRPr lang="en-US"/>
              </a:p>
            </p:txBody>
          </p:sp>
          <p:sp>
            <p:nvSpPr>
              <p:cNvPr id="200203" name="Rectangle 1547"/>
              <p:cNvSpPr>
                <a:spLocks noChangeArrowheads="1"/>
              </p:cNvSpPr>
              <p:nvPr/>
            </p:nvSpPr>
            <p:spPr bwMode="auto">
              <a:xfrm>
                <a:off x="3116" y="2828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204" name="Rectangle 1548"/>
              <p:cNvSpPr>
                <a:spLocks noChangeArrowheads="1"/>
              </p:cNvSpPr>
              <p:nvPr/>
            </p:nvSpPr>
            <p:spPr bwMode="auto">
              <a:xfrm>
                <a:off x="2318" y="2778"/>
                <a:ext cx="800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05" name="Rectangle 1549"/>
              <p:cNvSpPr>
                <a:spLocks noChangeArrowheads="1"/>
              </p:cNvSpPr>
              <p:nvPr/>
            </p:nvSpPr>
            <p:spPr bwMode="auto">
              <a:xfrm>
                <a:off x="2318" y="2822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06" name="Rectangle 1550"/>
              <p:cNvSpPr>
                <a:spLocks noChangeArrowheads="1"/>
              </p:cNvSpPr>
              <p:nvPr/>
            </p:nvSpPr>
            <p:spPr bwMode="auto">
              <a:xfrm>
                <a:off x="3116" y="2822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07" name="Rectangle 1551"/>
              <p:cNvSpPr>
                <a:spLocks noChangeArrowheads="1"/>
              </p:cNvSpPr>
              <p:nvPr/>
            </p:nvSpPr>
            <p:spPr bwMode="auto">
              <a:xfrm>
                <a:off x="3136" y="2822"/>
                <a:ext cx="79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08" name="Rectangle 1552"/>
              <p:cNvSpPr>
                <a:spLocks noChangeArrowheads="1"/>
              </p:cNvSpPr>
              <p:nvPr/>
            </p:nvSpPr>
            <p:spPr bwMode="auto">
              <a:xfrm>
                <a:off x="3557" y="2828"/>
                <a:ext cx="45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0.0%</a:t>
                </a:r>
                <a:endParaRPr lang="en-US"/>
              </a:p>
            </p:txBody>
          </p:sp>
          <p:sp>
            <p:nvSpPr>
              <p:cNvPr id="200209" name="Rectangle 1553"/>
              <p:cNvSpPr>
                <a:spLocks noChangeArrowheads="1"/>
              </p:cNvSpPr>
              <p:nvPr/>
            </p:nvSpPr>
            <p:spPr bwMode="auto">
              <a:xfrm>
                <a:off x="3930" y="2828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210" name="Rectangle 1554"/>
              <p:cNvSpPr>
                <a:spLocks noChangeArrowheads="1"/>
              </p:cNvSpPr>
              <p:nvPr/>
            </p:nvSpPr>
            <p:spPr bwMode="auto">
              <a:xfrm>
                <a:off x="3134" y="2778"/>
                <a:ext cx="798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11" name="Rectangle 1555"/>
              <p:cNvSpPr>
                <a:spLocks noChangeArrowheads="1"/>
              </p:cNvSpPr>
              <p:nvPr/>
            </p:nvSpPr>
            <p:spPr bwMode="auto">
              <a:xfrm>
                <a:off x="3134" y="2822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12" name="Rectangle 1556"/>
              <p:cNvSpPr>
                <a:spLocks noChangeArrowheads="1"/>
              </p:cNvSpPr>
              <p:nvPr/>
            </p:nvSpPr>
            <p:spPr bwMode="auto">
              <a:xfrm>
                <a:off x="3930" y="2822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13" name="Rectangle 1557"/>
              <p:cNvSpPr>
                <a:spLocks noChangeArrowheads="1"/>
              </p:cNvSpPr>
              <p:nvPr/>
            </p:nvSpPr>
            <p:spPr bwMode="auto">
              <a:xfrm>
                <a:off x="3952" y="2822"/>
                <a:ext cx="785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14" name="Rectangle 1558"/>
              <p:cNvSpPr>
                <a:spLocks noChangeArrowheads="1"/>
              </p:cNvSpPr>
              <p:nvPr/>
            </p:nvSpPr>
            <p:spPr bwMode="auto">
              <a:xfrm>
                <a:off x="4363" y="2828"/>
                <a:ext cx="30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0.0</a:t>
                </a:r>
                <a:endParaRPr lang="en-US"/>
              </a:p>
            </p:txBody>
          </p:sp>
          <p:sp>
            <p:nvSpPr>
              <p:cNvPr id="200215" name="Rectangle 1559"/>
              <p:cNvSpPr>
                <a:spLocks noChangeArrowheads="1"/>
              </p:cNvSpPr>
              <p:nvPr/>
            </p:nvSpPr>
            <p:spPr bwMode="auto">
              <a:xfrm>
                <a:off x="4591" y="2828"/>
                <a:ext cx="225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%</a:t>
                </a:r>
                <a:endParaRPr lang="en-US"/>
              </a:p>
            </p:txBody>
          </p:sp>
          <p:sp>
            <p:nvSpPr>
              <p:cNvPr id="200216" name="Rectangle 1560"/>
              <p:cNvSpPr>
                <a:spLocks noChangeArrowheads="1"/>
              </p:cNvSpPr>
              <p:nvPr/>
            </p:nvSpPr>
            <p:spPr bwMode="auto">
              <a:xfrm>
                <a:off x="4737" y="2828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217" name="Rectangle 1561"/>
              <p:cNvSpPr>
                <a:spLocks noChangeArrowheads="1"/>
              </p:cNvSpPr>
              <p:nvPr/>
            </p:nvSpPr>
            <p:spPr bwMode="auto">
              <a:xfrm>
                <a:off x="3948" y="2778"/>
                <a:ext cx="793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18" name="Rectangle 1562"/>
              <p:cNvSpPr>
                <a:spLocks noChangeArrowheads="1"/>
              </p:cNvSpPr>
              <p:nvPr/>
            </p:nvSpPr>
            <p:spPr bwMode="auto">
              <a:xfrm>
                <a:off x="3948" y="2822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19" name="Rectangle 1563"/>
              <p:cNvSpPr>
                <a:spLocks noChangeArrowheads="1"/>
              </p:cNvSpPr>
              <p:nvPr/>
            </p:nvSpPr>
            <p:spPr bwMode="auto">
              <a:xfrm>
                <a:off x="4737" y="2822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20" name="Rectangle 1564"/>
              <p:cNvSpPr>
                <a:spLocks noChangeArrowheads="1"/>
              </p:cNvSpPr>
              <p:nvPr/>
            </p:nvSpPr>
            <p:spPr bwMode="auto">
              <a:xfrm>
                <a:off x="4759" y="2822"/>
                <a:ext cx="78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21" name="Rectangle 1565"/>
              <p:cNvSpPr>
                <a:spLocks noChangeArrowheads="1"/>
              </p:cNvSpPr>
              <p:nvPr/>
            </p:nvSpPr>
            <p:spPr bwMode="auto">
              <a:xfrm>
                <a:off x="5170" y="2828"/>
                <a:ext cx="458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3.3%</a:t>
                </a:r>
                <a:endParaRPr lang="en-US"/>
              </a:p>
            </p:txBody>
          </p:sp>
          <p:sp>
            <p:nvSpPr>
              <p:cNvPr id="200222" name="Rectangle 1566"/>
              <p:cNvSpPr>
                <a:spLocks noChangeArrowheads="1"/>
              </p:cNvSpPr>
              <p:nvPr/>
            </p:nvSpPr>
            <p:spPr bwMode="auto">
              <a:xfrm>
                <a:off x="5543" y="2828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223" name="Rectangle 1567"/>
              <p:cNvSpPr>
                <a:spLocks noChangeArrowheads="1"/>
              </p:cNvSpPr>
              <p:nvPr/>
            </p:nvSpPr>
            <p:spPr bwMode="auto">
              <a:xfrm>
                <a:off x="4757" y="2778"/>
                <a:ext cx="790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24" name="Rectangle 1568"/>
              <p:cNvSpPr>
                <a:spLocks noChangeArrowheads="1"/>
              </p:cNvSpPr>
              <p:nvPr/>
            </p:nvSpPr>
            <p:spPr bwMode="auto">
              <a:xfrm>
                <a:off x="4757" y="2822"/>
                <a:ext cx="2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25" name="Rectangle 1569"/>
              <p:cNvSpPr>
                <a:spLocks noChangeArrowheads="1"/>
              </p:cNvSpPr>
              <p:nvPr/>
            </p:nvSpPr>
            <p:spPr bwMode="auto">
              <a:xfrm>
                <a:off x="5543" y="2822"/>
                <a:ext cx="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26" name="Rectangle 1570"/>
              <p:cNvSpPr>
                <a:spLocks noChangeArrowheads="1"/>
              </p:cNvSpPr>
              <p:nvPr/>
            </p:nvSpPr>
            <p:spPr bwMode="auto">
              <a:xfrm>
                <a:off x="146" y="277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27" name="Rectangle 1571"/>
              <p:cNvSpPr>
                <a:spLocks noChangeArrowheads="1"/>
              </p:cNvSpPr>
              <p:nvPr/>
            </p:nvSpPr>
            <p:spPr bwMode="auto">
              <a:xfrm>
                <a:off x="162" y="2778"/>
                <a:ext cx="2140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28" name="Rectangle 1572"/>
              <p:cNvSpPr>
                <a:spLocks noChangeArrowheads="1"/>
              </p:cNvSpPr>
              <p:nvPr/>
            </p:nvSpPr>
            <p:spPr bwMode="auto">
              <a:xfrm>
                <a:off x="2302" y="277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29" name="Rectangle 1573"/>
              <p:cNvSpPr>
                <a:spLocks noChangeArrowheads="1"/>
              </p:cNvSpPr>
              <p:nvPr/>
            </p:nvSpPr>
            <p:spPr bwMode="auto">
              <a:xfrm>
                <a:off x="2318" y="2778"/>
                <a:ext cx="800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30" name="Rectangle 1574"/>
              <p:cNvSpPr>
                <a:spLocks noChangeArrowheads="1"/>
              </p:cNvSpPr>
              <p:nvPr/>
            </p:nvSpPr>
            <p:spPr bwMode="auto">
              <a:xfrm>
                <a:off x="3118" y="277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31" name="Rectangle 1575"/>
              <p:cNvSpPr>
                <a:spLocks noChangeArrowheads="1"/>
              </p:cNvSpPr>
              <p:nvPr/>
            </p:nvSpPr>
            <p:spPr bwMode="auto">
              <a:xfrm>
                <a:off x="3134" y="2778"/>
                <a:ext cx="798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32" name="Rectangle 1576"/>
              <p:cNvSpPr>
                <a:spLocks noChangeArrowheads="1"/>
              </p:cNvSpPr>
              <p:nvPr/>
            </p:nvSpPr>
            <p:spPr bwMode="auto">
              <a:xfrm>
                <a:off x="3932" y="277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33" name="Rectangle 1577"/>
              <p:cNvSpPr>
                <a:spLocks noChangeArrowheads="1"/>
              </p:cNvSpPr>
              <p:nvPr/>
            </p:nvSpPr>
            <p:spPr bwMode="auto">
              <a:xfrm>
                <a:off x="3948" y="2778"/>
                <a:ext cx="793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34" name="Rectangle 1578"/>
              <p:cNvSpPr>
                <a:spLocks noChangeArrowheads="1"/>
              </p:cNvSpPr>
              <p:nvPr/>
            </p:nvSpPr>
            <p:spPr bwMode="auto">
              <a:xfrm>
                <a:off x="4741" y="277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35" name="Rectangle 1579"/>
              <p:cNvSpPr>
                <a:spLocks noChangeArrowheads="1"/>
              </p:cNvSpPr>
              <p:nvPr/>
            </p:nvSpPr>
            <p:spPr bwMode="auto">
              <a:xfrm>
                <a:off x="4757" y="2778"/>
                <a:ext cx="790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36" name="Rectangle 1580"/>
              <p:cNvSpPr>
                <a:spLocks noChangeArrowheads="1"/>
              </p:cNvSpPr>
              <p:nvPr/>
            </p:nvSpPr>
            <p:spPr bwMode="auto">
              <a:xfrm>
                <a:off x="5547" y="2778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37" name="Rectangle 1581"/>
              <p:cNvSpPr>
                <a:spLocks noChangeArrowheads="1"/>
              </p:cNvSpPr>
              <p:nvPr/>
            </p:nvSpPr>
            <p:spPr bwMode="auto">
              <a:xfrm>
                <a:off x="146" y="2788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38" name="Rectangle 1582"/>
              <p:cNvSpPr>
                <a:spLocks noChangeArrowheads="1"/>
              </p:cNvSpPr>
              <p:nvPr/>
            </p:nvSpPr>
            <p:spPr bwMode="auto">
              <a:xfrm>
                <a:off x="2302" y="2788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39" name="Rectangle 1583"/>
              <p:cNvSpPr>
                <a:spLocks noChangeArrowheads="1"/>
              </p:cNvSpPr>
              <p:nvPr/>
            </p:nvSpPr>
            <p:spPr bwMode="auto">
              <a:xfrm>
                <a:off x="3118" y="2788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40" name="Rectangle 1584"/>
              <p:cNvSpPr>
                <a:spLocks noChangeArrowheads="1"/>
              </p:cNvSpPr>
              <p:nvPr/>
            </p:nvSpPr>
            <p:spPr bwMode="auto">
              <a:xfrm>
                <a:off x="3932" y="2788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41" name="Rectangle 1585"/>
              <p:cNvSpPr>
                <a:spLocks noChangeArrowheads="1"/>
              </p:cNvSpPr>
              <p:nvPr/>
            </p:nvSpPr>
            <p:spPr bwMode="auto">
              <a:xfrm>
                <a:off x="4741" y="2788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42" name="Rectangle 1586"/>
              <p:cNvSpPr>
                <a:spLocks noChangeArrowheads="1"/>
              </p:cNvSpPr>
              <p:nvPr/>
            </p:nvSpPr>
            <p:spPr bwMode="auto">
              <a:xfrm>
                <a:off x="5547" y="2788"/>
                <a:ext cx="16" cy="2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43" name="Rectangle 1587"/>
              <p:cNvSpPr>
                <a:spLocks noChangeArrowheads="1"/>
              </p:cNvSpPr>
              <p:nvPr/>
            </p:nvSpPr>
            <p:spPr bwMode="auto">
              <a:xfrm>
                <a:off x="164" y="3049"/>
                <a:ext cx="2136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44" name="Rectangle 1588"/>
              <p:cNvSpPr>
                <a:spLocks noChangeArrowheads="1"/>
              </p:cNvSpPr>
              <p:nvPr/>
            </p:nvSpPr>
            <p:spPr bwMode="auto">
              <a:xfrm>
                <a:off x="1934" y="3055"/>
                <a:ext cx="449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Total</a:t>
                </a:r>
                <a:endParaRPr lang="en-US"/>
              </a:p>
            </p:txBody>
          </p:sp>
          <p:sp>
            <p:nvSpPr>
              <p:cNvPr id="200245" name="Rectangle 1589"/>
              <p:cNvSpPr>
                <a:spLocks noChangeArrowheads="1"/>
              </p:cNvSpPr>
              <p:nvPr/>
            </p:nvSpPr>
            <p:spPr bwMode="auto">
              <a:xfrm>
                <a:off x="2300" y="305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246" name="Rectangle 1590"/>
              <p:cNvSpPr>
                <a:spLocks noChangeArrowheads="1"/>
              </p:cNvSpPr>
              <p:nvPr/>
            </p:nvSpPr>
            <p:spPr bwMode="auto">
              <a:xfrm>
                <a:off x="162" y="3017"/>
                <a:ext cx="2140" cy="3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47" name="Rectangle 1591"/>
              <p:cNvSpPr>
                <a:spLocks noChangeArrowheads="1"/>
              </p:cNvSpPr>
              <p:nvPr/>
            </p:nvSpPr>
            <p:spPr bwMode="auto">
              <a:xfrm>
                <a:off x="162" y="3049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48" name="Rectangle 1592"/>
              <p:cNvSpPr>
                <a:spLocks noChangeArrowheads="1"/>
              </p:cNvSpPr>
              <p:nvPr/>
            </p:nvSpPr>
            <p:spPr bwMode="auto">
              <a:xfrm>
                <a:off x="2300" y="3049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49" name="Rectangle 1593"/>
              <p:cNvSpPr>
                <a:spLocks noChangeArrowheads="1"/>
              </p:cNvSpPr>
              <p:nvPr/>
            </p:nvSpPr>
            <p:spPr bwMode="auto">
              <a:xfrm>
                <a:off x="2322" y="3049"/>
                <a:ext cx="79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50" name="Rectangle 1594"/>
              <p:cNvSpPr>
                <a:spLocks noChangeArrowheads="1"/>
              </p:cNvSpPr>
              <p:nvPr/>
            </p:nvSpPr>
            <p:spPr bwMode="auto">
              <a:xfrm>
                <a:off x="2934" y="3055"/>
                <a:ext cx="26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46</a:t>
                </a:r>
                <a:endParaRPr lang="en-US"/>
              </a:p>
            </p:txBody>
          </p:sp>
          <p:sp>
            <p:nvSpPr>
              <p:cNvPr id="200251" name="Rectangle 1595"/>
              <p:cNvSpPr>
                <a:spLocks noChangeArrowheads="1"/>
              </p:cNvSpPr>
              <p:nvPr/>
            </p:nvSpPr>
            <p:spPr bwMode="auto">
              <a:xfrm>
                <a:off x="3116" y="305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252" name="Rectangle 1596"/>
              <p:cNvSpPr>
                <a:spLocks noChangeArrowheads="1"/>
              </p:cNvSpPr>
              <p:nvPr/>
            </p:nvSpPr>
            <p:spPr bwMode="auto">
              <a:xfrm>
                <a:off x="2318" y="3017"/>
                <a:ext cx="800" cy="3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53" name="Rectangle 1597"/>
              <p:cNvSpPr>
                <a:spLocks noChangeArrowheads="1"/>
              </p:cNvSpPr>
              <p:nvPr/>
            </p:nvSpPr>
            <p:spPr bwMode="auto">
              <a:xfrm>
                <a:off x="2318" y="3049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54" name="Rectangle 1598"/>
              <p:cNvSpPr>
                <a:spLocks noChangeArrowheads="1"/>
              </p:cNvSpPr>
              <p:nvPr/>
            </p:nvSpPr>
            <p:spPr bwMode="auto">
              <a:xfrm>
                <a:off x="3116" y="3049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55" name="Rectangle 1599"/>
              <p:cNvSpPr>
                <a:spLocks noChangeArrowheads="1"/>
              </p:cNvSpPr>
              <p:nvPr/>
            </p:nvSpPr>
            <p:spPr bwMode="auto">
              <a:xfrm>
                <a:off x="3136" y="3049"/>
                <a:ext cx="79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56" name="Rectangle 1600"/>
              <p:cNvSpPr>
                <a:spLocks noChangeArrowheads="1"/>
              </p:cNvSpPr>
              <p:nvPr/>
            </p:nvSpPr>
            <p:spPr bwMode="auto">
              <a:xfrm>
                <a:off x="3658" y="3055"/>
                <a:ext cx="354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152</a:t>
                </a:r>
                <a:endParaRPr lang="en-US"/>
              </a:p>
            </p:txBody>
          </p:sp>
          <p:sp>
            <p:nvSpPr>
              <p:cNvPr id="200257" name="Rectangle 1601"/>
              <p:cNvSpPr>
                <a:spLocks noChangeArrowheads="1"/>
              </p:cNvSpPr>
              <p:nvPr/>
            </p:nvSpPr>
            <p:spPr bwMode="auto">
              <a:xfrm>
                <a:off x="3930" y="305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258" name="Rectangle 1602"/>
              <p:cNvSpPr>
                <a:spLocks noChangeArrowheads="1"/>
              </p:cNvSpPr>
              <p:nvPr/>
            </p:nvSpPr>
            <p:spPr bwMode="auto">
              <a:xfrm>
                <a:off x="3134" y="3017"/>
                <a:ext cx="798" cy="3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59" name="Rectangle 1603"/>
              <p:cNvSpPr>
                <a:spLocks noChangeArrowheads="1"/>
              </p:cNvSpPr>
              <p:nvPr/>
            </p:nvSpPr>
            <p:spPr bwMode="auto">
              <a:xfrm>
                <a:off x="3134" y="3049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60" name="Rectangle 1604"/>
              <p:cNvSpPr>
                <a:spLocks noChangeArrowheads="1"/>
              </p:cNvSpPr>
              <p:nvPr/>
            </p:nvSpPr>
            <p:spPr bwMode="auto">
              <a:xfrm>
                <a:off x="3930" y="3049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61" name="Rectangle 1605"/>
              <p:cNvSpPr>
                <a:spLocks noChangeArrowheads="1"/>
              </p:cNvSpPr>
              <p:nvPr/>
            </p:nvSpPr>
            <p:spPr bwMode="auto">
              <a:xfrm>
                <a:off x="3952" y="3049"/>
                <a:ext cx="785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62" name="Rectangle 1606"/>
              <p:cNvSpPr>
                <a:spLocks noChangeArrowheads="1"/>
              </p:cNvSpPr>
              <p:nvPr/>
            </p:nvSpPr>
            <p:spPr bwMode="auto">
              <a:xfrm>
                <a:off x="4555" y="3055"/>
                <a:ext cx="26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51</a:t>
                </a:r>
                <a:endParaRPr lang="en-US"/>
              </a:p>
            </p:txBody>
          </p:sp>
          <p:sp>
            <p:nvSpPr>
              <p:cNvPr id="200263" name="Rectangle 1607"/>
              <p:cNvSpPr>
                <a:spLocks noChangeArrowheads="1"/>
              </p:cNvSpPr>
              <p:nvPr/>
            </p:nvSpPr>
            <p:spPr bwMode="auto">
              <a:xfrm>
                <a:off x="4737" y="305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200264" name="Rectangle 1608"/>
              <p:cNvSpPr>
                <a:spLocks noChangeArrowheads="1"/>
              </p:cNvSpPr>
              <p:nvPr/>
            </p:nvSpPr>
            <p:spPr bwMode="auto">
              <a:xfrm>
                <a:off x="3948" y="3017"/>
                <a:ext cx="793" cy="3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65" name="Rectangle 1609"/>
              <p:cNvSpPr>
                <a:spLocks noChangeArrowheads="1"/>
              </p:cNvSpPr>
              <p:nvPr/>
            </p:nvSpPr>
            <p:spPr bwMode="auto">
              <a:xfrm>
                <a:off x="3948" y="3049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66" name="Rectangle 1610"/>
              <p:cNvSpPr>
                <a:spLocks noChangeArrowheads="1"/>
              </p:cNvSpPr>
              <p:nvPr/>
            </p:nvSpPr>
            <p:spPr bwMode="auto">
              <a:xfrm>
                <a:off x="4737" y="3049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67" name="Rectangle 1611"/>
              <p:cNvSpPr>
                <a:spLocks noChangeArrowheads="1"/>
              </p:cNvSpPr>
              <p:nvPr/>
            </p:nvSpPr>
            <p:spPr bwMode="auto">
              <a:xfrm>
                <a:off x="4759" y="3049"/>
                <a:ext cx="784" cy="19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268" name="Rectangle 1612"/>
              <p:cNvSpPr>
                <a:spLocks noChangeArrowheads="1"/>
              </p:cNvSpPr>
              <p:nvPr/>
            </p:nvSpPr>
            <p:spPr bwMode="auto">
              <a:xfrm>
                <a:off x="5361" y="3055"/>
                <a:ext cx="261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30</a:t>
                </a:r>
                <a:endParaRPr lang="en-US"/>
              </a:p>
            </p:txBody>
          </p:sp>
          <p:sp>
            <p:nvSpPr>
              <p:cNvPr id="200269" name="Rectangle 1613"/>
              <p:cNvSpPr>
                <a:spLocks noChangeArrowheads="1"/>
              </p:cNvSpPr>
              <p:nvPr/>
            </p:nvSpPr>
            <p:spPr bwMode="auto">
              <a:xfrm>
                <a:off x="5543" y="3055"/>
                <a:ext cx="123" cy="2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1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</p:grpSp>
        <p:sp>
          <p:nvSpPr>
            <p:cNvPr id="200271" name="Rectangle 1615"/>
            <p:cNvSpPr>
              <a:spLocks noChangeArrowheads="1"/>
            </p:cNvSpPr>
            <p:nvPr/>
          </p:nvSpPr>
          <p:spPr bwMode="auto">
            <a:xfrm>
              <a:off x="4757" y="3017"/>
              <a:ext cx="790" cy="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72" name="Rectangle 1616"/>
            <p:cNvSpPr>
              <a:spLocks noChangeArrowheads="1"/>
            </p:cNvSpPr>
            <p:nvPr/>
          </p:nvSpPr>
          <p:spPr bwMode="auto">
            <a:xfrm>
              <a:off x="4757" y="3049"/>
              <a:ext cx="2" cy="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74" name="Rectangle 1618"/>
            <p:cNvSpPr>
              <a:spLocks noChangeArrowheads="1"/>
            </p:cNvSpPr>
            <p:nvPr/>
          </p:nvSpPr>
          <p:spPr bwMode="auto">
            <a:xfrm>
              <a:off x="146" y="3012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75" name="Rectangle 1619"/>
            <p:cNvSpPr>
              <a:spLocks noChangeArrowheads="1"/>
            </p:cNvSpPr>
            <p:nvPr/>
          </p:nvSpPr>
          <p:spPr bwMode="auto">
            <a:xfrm>
              <a:off x="162" y="3012"/>
              <a:ext cx="2140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76" name="Rectangle 1620"/>
            <p:cNvSpPr>
              <a:spLocks noChangeArrowheads="1"/>
            </p:cNvSpPr>
            <p:nvPr/>
          </p:nvSpPr>
          <p:spPr bwMode="auto">
            <a:xfrm>
              <a:off x="2302" y="3012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77" name="Rectangle 1621"/>
            <p:cNvSpPr>
              <a:spLocks noChangeArrowheads="1"/>
            </p:cNvSpPr>
            <p:nvPr/>
          </p:nvSpPr>
          <p:spPr bwMode="auto">
            <a:xfrm>
              <a:off x="2318" y="3012"/>
              <a:ext cx="800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78" name="Rectangle 1622"/>
            <p:cNvSpPr>
              <a:spLocks noChangeArrowheads="1"/>
            </p:cNvSpPr>
            <p:nvPr/>
          </p:nvSpPr>
          <p:spPr bwMode="auto">
            <a:xfrm>
              <a:off x="3118" y="3012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79" name="Rectangle 1623"/>
            <p:cNvSpPr>
              <a:spLocks noChangeArrowheads="1"/>
            </p:cNvSpPr>
            <p:nvPr/>
          </p:nvSpPr>
          <p:spPr bwMode="auto">
            <a:xfrm>
              <a:off x="3134" y="3012"/>
              <a:ext cx="798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80" name="Rectangle 1624"/>
            <p:cNvSpPr>
              <a:spLocks noChangeArrowheads="1"/>
            </p:cNvSpPr>
            <p:nvPr/>
          </p:nvSpPr>
          <p:spPr bwMode="auto">
            <a:xfrm>
              <a:off x="3932" y="3012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81" name="Rectangle 1625"/>
            <p:cNvSpPr>
              <a:spLocks noChangeArrowheads="1"/>
            </p:cNvSpPr>
            <p:nvPr/>
          </p:nvSpPr>
          <p:spPr bwMode="auto">
            <a:xfrm>
              <a:off x="3948" y="3012"/>
              <a:ext cx="793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82" name="Rectangle 1626"/>
            <p:cNvSpPr>
              <a:spLocks noChangeArrowheads="1"/>
            </p:cNvSpPr>
            <p:nvPr/>
          </p:nvSpPr>
          <p:spPr bwMode="auto">
            <a:xfrm>
              <a:off x="4741" y="3012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83" name="Rectangle 1627"/>
            <p:cNvSpPr>
              <a:spLocks noChangeArrowheads="1"/>
            </p:cNvSpPr>
            <p:nvPr/>
          </p:nvSpPr>
          <p:spPr bwMode="auto">
            <a:xfrm>
              <a:off x="4757" y="3012"/>
              <a:ext cx="790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84" name="Rectangle 1628"/>
            <p:cNvSpPr>
              <a:spLocks noChangeArrowheads="1"/>
            </p:cNvSpPr>
            <p:nvPr/>
          </p:nvSpPr>
          <p:spPr bwMode="auto">
            <a:xfrm>
              <a:off x="5547" y="3012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85" name="Rectangle 1629"/>
            <p:cNvSpPr>
              <a:spLocks noChangeArrowheads="1"/>
            </p:cNvSpPr>
            <p:nvPr/>
          </p:nvSpPr>
          <p:spPr bwMode="auto">
            <a:xfrm>
              <a:off x="146" y="3027"/>
              <a:ext cx="16" cy="2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86" name="Rectangle 1630"/>
            <p:cNvSpPr>
              <a:spLocks noChangeArrowheads="1"/>
            </p:cNvSpPr>
            <p:nvPr/>
          </p:nvSpPr>
          <p:spPr bwMode="auto">
            <a:xfrm>
              <a:off x="2302" y="3027"/>
              <a:ext cx="16" cy="2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87" name="Rectangle 1631"/>
            <p:cNvSpPr>
              <a:spLocks noChangeArrowheads="1"/>
            </p:cNvSpPr>
            <p:nvPr/>
          </p:nvSpPr>
          <p:spPr bwMode="auto">
            <a:xfrm>
              <a:off x="3118" y="3027"/>
              <a:ext cx="16" cy="2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88" name="Rectangle 1632"/>
            <p:cNvSpPr>
              <a:spLocks noChangeArrowheads="1"/>
            </p:cNvSpPr>
            <p:nvPr/>
          </p:nvSpPr>
          <p:spPr bwMode="auto">
            <a:xfrm>
              <a:off x="3932" y="3027"/>
              <a:ext cx="16" cy="2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89" name="Rectangle 1633"/>
            <p:cNvSpPr>
              <a:spLocks noChangeArrowheads="1"/>
            </p:cNvSpPr>
            <p:nvPr/>
          </p:nvSpPr>
          <p:spPr bwMode="auto">
            <a:xfrm>
              <a:off x="4741" y="3027"/>
              <a:ext cx="16" cy="2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90" name="Rectangle 1634"/>
            <p:cNvSpPr>
              <a:spLocks noChangeArrowheads="1"/>
            </p:cNvSpPr>
            <p:nvPr/>
          </p:nvSpPr>
          <p:spPr bwMode="auto">
            <a:xfrm>
              <a:off x="5547" y="3027"/>
              <a:ext cx="16" cy="2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91" name="Rectangle 1635"/>
            <p:cNvSpPr>
              <a:spLocks noChangeArrowheads="1"/>
            </p:cNvSpPr>
            <p:nvPr/>
          </p:nvSpPr>
          <p:spPr bwMode="auto">
            <a:xfrm>
              <a:off x="164" y="3280"/>
              <a:ext cx="2136" cy="1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92" name="Rectangle 1636"/>
            <p:cNvSpPr>
              <a:spLocks noChangeArrowheads="1"/>
            </p:cNvSpPr>
            <p:nvPr/>
          </p:nvSpPr>
          <p:spPr bwMode="auto">
            <a:xfrm>
              <a:off x="2255" y="3286"/>
              <a:ext cx="123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1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200293" name="Rectangle 1637"/>
            <p:cNvSpPr>
              <a:spLocks noChangeArrowheads="1"/>
            </p:cNvSpPr>
            <p:nvPr/>
          </p:nvSpPr>
          <p:spPr bwMode="auto">
            <a:xfrm>
              <a:off x="2300" y="3286"/>
              <a:ext cx="123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1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200294" name="Rectangle 1638"/>
            <p:cNvSpPr>
              <a:spLocks noChangeArrowheads="1"/>
            </p:cNvSpPr>
            <p:nvPr/>
          </p:nvSpPr>
          <p:spPr bwMode="auto">
            <a:xfrm>
              <a:off x="162" y="3239"/>
              <a:ext cx="2140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95" name="Rectangle 1639"/>
            <p:cNvSpPr>
              <a:spLocks noChangeArrowheads="1"/>
            </p:cNvSpPr>
            <p:nvPr/>
          </p:nvSpPr>
          <p:spPr bwMode="auto">
            <a:xfrm>
              <a:off x="162" y="3280"/>
              <a:ext cx="2" cy="1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97" name="Rectangle 1641"/>
            <p:cNvSpPr>
              <a:spLocks noChangeArrowheads="1"/>
            </p:cNvSpPr>
            <p:nvPr/>
          </p:nvSpPr>
          <p:spPr bwMode="auto">
            <a:xfrm>
              <a:off x="2322" y="3280"/>
              <a:ext cx="794" cy="1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298" name="Rectangle 1642"/>
            <p:cNvSpPr>
              <a:spLocks noChangeArrowheads="1"/>
            </p:cNvSpPr>
            <p:nvPr/>
          </p:nvSpPr>
          <p:spPr bwMode="auto">
            <a:xfrm>
              <a:off x="2559" y="3286"/>
              <a:ext cx="64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100">
                  <a:solidFill>
                    <a:srgbClr val="010000"/>
                  </a:solidFill>
                  <a:latin typeface="Arial" pitchFamily="34" charset="0"/>
                </a:rPr>
                <a:t>100.0%</a:t>
              </a:r>
              <a:endParaRPr lang="en-US"/>
            </a:p>
          </p:txBody>
        </p:sp>
        <p:sp>
          <p:nvSpPr>
            <p:cNvPr id="200299" name="Rectangle 1643"/>
            <p:cNvSpPr>
              <a:spLocks noChangeArrowheads="1"/>
            </p:cNvSpPr>
            <p:nvPr/>
          </p:nvSpPr>
          <p:spPr bwMode="auto">
            <a:xfrm>
              <a:off x="3116" y="3286"/>
              <a:ext cx="123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1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200300" name="Rectangle 1644"/>
            <p:cNvSpPr>
              <a:spLocks noChangeArrowheads="1"/>
            </p:cNvSpPr>
            <p:nvPr/>
          </p:nvSpPr>
          <p:spPr bwMode="auto">
            <a:xfrm>
              <a:off x="2318" y="3239"/>
              <a:ext cx="800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1" name="Rectangle 1645"/>
            <p:cNvSpPr>
              <a:spLocks noChangeArrowheads="1"/>
            </p:cNvSpPr>
            <p:nvPr/>
          </p:nvSpPr>
          <p:spPr bwMode="auto">
            <a:xfrm>
              <a:off x="2318" y="3280"/>
              <a:ext cx="4" cy="1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3" name="Rectangle 1647"/>
            <p:cNvSpPr>
              <a:spLocks noChangeArrowheads="1"/>
            </p:cNvSpPr>
            <p:nvPr/>
          </p:nvSpPr>
          <p:spPr bwMode="auto">
            <a:xfrm>
              <a:off x="3136" y="3280"/>
              <a:ext cx="794" cy="1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4" name="Rectangle 1648"/>
            <p:cNvSpPr>
              <a:spLocks noChangeArrowheads="1"/>
            </p:cNvSpPr>
            <p:nvPr/>
          </p:nvSpPr>
          <p:spPr bwMode="auto">
            <a:xfrm>
              <a:off x="3373" y="3286"/>
              <a:ext cx="64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100">
                  <a:solidFill>
                    <a:srgbClr val="010000"/>
                  </a:solidFill>
                  <a:latin typeface="Arial" pitchFamily="34" charset="0"/>
                </a:rPr>
                <a:t>100.0%</a:t>
              </a:r>
              <a:endParaRPr lang="en-US"/>
            </a:p>
          </p:txBody>
        </p:sp>
        <p:sp>
          <p:nvSpPr>
            <p:cNvPr id="200305" name="Rectangle 1649"/>
            <p:cNvSpPr>
              <a:spLocks noChangeArrowheads="1"/>
            </p:cNvSpPr>
            <p:nvPr/>
          </p:nvSpPr>
          <p:spPr bwMode="auto">
            <a:xfrm>
              <a:off x="3930" y="3286"/>
              <a:ext cx="123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1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200306" name="Rectangle 1650"/>
            <p:cNvSpPr>
              <a:spLocks noChangeArrowheads="1"/>
            </p:cNvSpPr>
            <p:nvPr/>
          </p:nvSpPr>
          <p:spPr bwMode="auto">
            <a:xfrm>
              <a:off x="3134" y="3239"/>
              <a:ext cx="798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8" name="Rectangle 1652"/>
            <p:cNvSpPr>
              <a:spLocks noChangeArrowheads="1"/>
            </p:cNvSpPr>
            <p:nvPr/>
          </p:nvSpPr>
          <p:spPr bwMode="auto">
            <a:xfrm>
              <a:off x="3930" y="3280"/>
              <a:ext cx="2" cy="1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09" name="Rectangle 1653"/>
            <p:cNvSpPr>
              <a:spLocks noChangeArrowheads="1"/>
            </p:cNvSpPr>
            <p:nvPr/>
          </p:nvSpPr>
          <p:spPr bwMode="auto">
            <a:xfrm>
              <a:off x="3952" y="3280"/>
              <a:ext cx="785" cy="1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10" name="Rectangle 1654"/>
            <p:cNvSpPr>
              <a:spLocks noChangeArrowheads="1"/>
            </p:cNvSpPr>
            <p:nvPr/>
          </p:nvSpPr>
          <p:spPr bwMode="auto">
            <a:xfrm>
              <a:off x="4179" y="3286"/>
              <a:ext cx="64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100">
                  <a:solidFill>
                    <a:srgbClr val="010000"/>
                  </a:solidFill>
                  <a:latin typeface="Arial" pitchFamily="34" charset="0"/>
                </a:rPr>
                <a:t>100.0%</a:t>
              </a:r>
              <a:endParaRPr lang="en-US"/>
            </a:p>
          </p:txBody>
        </p:sp>
        <p:sp>
          <p:nvSpPr>
            <p:cNvPr id="200311" name="Rectangle 1655"/>
            <p:cNvSpPr>
              <a:spLocks noChangeArrowheads="1"/>
            </p:cNvSpPr>
            <p:nvPr/>
          </p:nvSpPr>
          <p:spPr bwMode="auto">
            <a:xfrm>
              <a:off x="4737" y="3286"/>
              <a:ext cx="123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1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200312" name="Rectangle 1656"/>
            <p:cNvSpPr>
              <a:spLocks noChangeArrowheads="1"/>
            </p:cNvSpPr>
            <p:nvPr/>
          </p:nvSpPr>
          <p:spPr bwMode="auto">
            <a:xfrm>
              <a:off x="3948" y="3239"/>
              <a:ext cx="793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15" name="Rectangle 1659"/>
            <p:cNvSpPr>
              <a:spLocks noChangeArrowheads="1"/>
            </p:cNvSpPr>
            <p:nvPr/>
          </p:nvSpPr>
          <p:spPr bwMode="auto">
            <a:xfrm>
              <a:off x="4759" y="3280"/>
              <a:ext cx="784" cy="1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16" name="Rectangle 1660"/>
            <p:cNvSpPr>
              <a:spLocks noChangeArrowheads="1"/>
            </p:cNvSpPr>
            <p:nvPr/>
          </p:nvSpPr>
          <p:spPr bwMode="auto">
            <a:xfrm>
              <a:off x="4986" y="3286"/>
              <a:ext cx="644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100">
                  <a:solidFill>
                    <a:srgbClr val="010000"/>
                  </a:solidFill>
                  <a:latin typeface="Arial" pitchFamily="34" charset="0"/>
                </a:rPr>
                <a:t>100.0%</a:t>
              </a:r>
              <a:endParaRPr lang="en-US"/>
            </a:p>
          </p:txBody>
        </p:sp>
        <p:sp>
          <p:nvSpPr>
            <p:cNvPr id="200317" name="Rectangle 1661"/>
            <p:cNvSpPr>
              <a:spLocks noChangeArrowheads="1"/>
            </p:cNvSpPr>
            <p:nvPr/>
          </p:nvSpPr>
          <p:spPr bwMode="auto">
            <a:xfrm>
              <a:off x="5543" y="3286"/>
              <a:ext cx="123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1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200318" name="Rectangle 1662"/>
            <p:cNvSpPr>
              <a:spLocks noChangeArrowheads="1"/>
            </p:cNvSpPr>
            <p:nvPr/>
          </p:nvSpPr>
          <p:spPr bwMode="auto">
            <a:xfrm>
              <a:off x="4757" y="3239"/>
              <a:ext cx="790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19" name="Rectangle 1663"/>
            <p:cNvSpPr>
              <a:spLocks noChangeArrowheads="1"/>
            </p:cNvSpPr>
            <p:nvPr/>
          </p:nvSpPr>
          <p:spPr bwMode="auto">
            <a:xfrm>
              <a:off x="4757" y="3280"/>
              <a:ext cx="2" cy="1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21" name="Rectangle 1665"/>
            <p:cNvSpPr>
              <a:spLocks noChangeArrowheads="1"/>
            </p:cNvSpPr>
            <p:nvPr/>
          </p:nvSpPr>
          <p:spPr bwMode="auto">
            <a:xfrm>
              <a:off x="146" y="3237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22" name="Rectangle 1666"/>
            <p:cNvSpPr>
              <a:spLocks noChangeArrowheads="1"/>
            </p:cNvSpPr>
            <p:nvPr/>
          </p:nvSpPr>
          <p:spPr bwMode="auto">
            <a:xfrm>
              <a:off x="162" y="3237"/>
              <a:ext cx="2140" cy="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23" name="Rectangle 1667"/>
            <p:cNvSpPr>
              <a:spLocks noChangeArrowheads="1"/>
            </p:cNvSpPr>
            <p:nvPr/>
          </p:nvSpPr>
          <p:spPr bwMode="auto">
            <a:xfrm>
              <a:off x="2302" y="3237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24" name="Rectangle 1668"/>
            <p:cNvSpPr>
              <a:spLocks noChangeArrowheads="1"/>
            </p:cNvSpPr>
            <p:nvPr/>
          </p:nvSpPr>
          <p:spPr bwMode="auto">
            <a:xfrm>
              <a:off x="2318" y="3237"/>
              <a:ext cx="800" cy="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25" name="Rectangle 1669"/>
            <p:cNvSpPr>
              <a:spLocks noChangeArrowheads="1"/>
            </p:cNvSpPr>
            <p:nvPr/>
          </p:nvSpPr>
          <p:spPr bwMode="auto">
            <a:xfrm>
              <a:off x="3118" y="3237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26" name="Rectangle 1670"/>
            <p:cNvSpPr>
              <a:spLocks noChangeArrowheads="1"/>
            </p:cNvSpPr>
            <p:nvPr/>
          </p:nvSpPr>
          <p:spPr bwMode="auto">
            <a:xfrm>
              <a:off x="3134" y="3237"/>
              <a:ext cx="798" cy="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27" name="Rectangle 1671"/>
            <p:cNvSpPr>
              <a:spLocks noChangeArrowheads="1"/>
            </p:cNvSpPr>
            <p:nvPr/>
          </p:nvSpPr>
          <p:spPr bwMode="auto">
            <a:xfrm>
              <a:off x="3932" y="3237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28" name="Rectangle 1672"/>
            <p:cNvSpPr>
              <a:spLocks noChangeArrowheads="1"/>
            </p:cNvSpPr>
            <p:nvPr/>
          </p:nvSpPr>
          <p:spPr bwMode="auto">
            <a:xfrm>
              <a:off x="3948" y="3237"/>
              <a:ext cx="793" cy="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29" name="Rectangle 1673"/>
            <p:cNvSpPr>
              <a:spLocks noChangeArrowheads="1"/>
            </p:cNvSpPr>
            <p:nvPr/>
          </p:nvSpPr>
          <p:spPr bwMode="auto">
            <a:xfrm>
              <a:off x="4741" y="3237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30" name="Rectangle 1674"/>
            <p:cNvSpPr>
              <a:spLocks noChangeArrowheads="1"/>
            </p:cNvSpPr>
            <p:nvPr/>
          </p:nvSpPr>
          <p:spPr bwMode="auto">
            <a:xfrm>
              <a:off x="4757" y="3237"/>
              <a:ext cx="790" cy="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31" name="Rectangle 1675"/>
            <p:cNvSpPr>
              <a:spLocks noChangeArrowheads="1"/>
            </p:cNvSpPr>
            <p:nvPr/>
          </p:nvSpPr>
          <p:spPr bwMode="auto">
            <a:xfrm>
              <a:off x="5547" y="3237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32" name="Rectangle 1676"/>
            <p:cNvSpPr>
              <a:spLocks noChangeArrowheads="1"/>
            </p:cNvSpPr>
            <p:nvPr/>
          </p:nvSpPr>
          <p:spPr bwMode="auto">
            <a:xfrm>
              <a:off x="146" y="3247"/>
              <a:ext cx="16" cy="2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33" name="Rectangle 1677"/>
            <p:cNvSpPr>
              <a:spLocks noChangeArrowheads="1"/>
            </p:cNvSpPr>
            <p:nvPr/>
          </p:nvSpPr>
          <p:spPr bwMode="auto">
            <a:xfrm>
              <a:off x="146" y="3472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34" name="Rectangle 1678"/>
            <p:cNvSpPr>
              <a:spLocks noChangeArrowheads="1"/>
            </p:cNvSpPr>
            <p:nvPr/>
          </p:nvSpPr>
          <p:spPr bwMode="auto">
            <a:xfrm>
              <a:off x="146" y="3472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35" name="Rectangle 1679"/>
            <p:cNvSpPr>
              <a:spLocks noChangeArrowheads="1"/>
            </p:cNvSpPr>
            <p:nvPr/>
          </p:nvSpPr>
          <p:spPr bwMode="auto">
            <a:xfrm>
              <a:off x="162" y="3472"/>
              <a:ext cx="2140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36" name="Rectangle 1680"/>
            <p:cNvSpPr>
              <a:spLocks noChangeArrowheads="1"/>
            </p:cNvSpPr>
            <p:nvPr/>
          </p:nvSpPr>
          <p:spPr bwMode="auto">
            <a:xfrm>
              <a:off x="2302" y="3247"/>
              <a:ext cx="16" cy="2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37" name="Rectangle 1681"/>
            <p:cNvSpPr>
              <a:spLocks noChangeArrowheads="1"/>
            </p:cNvSpPr>
            <p:nvPr/>
          </p:nvSpPr>
          <p:spPr bwMode="auto">
            <a:xfrm>
              <a:off x="2302" y="3472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38" name="Rectangle 1682"/>
            <p:cNvSpPr>
              <a:spLocks noChangeArrowheads="1"/>
            </p:cNvSpPr>
            <p:nvPr/>
          </p:nvSpPr>
          <p:spPr bwMode="auto">
            <a:xfrm>
              <a:off x="2318" y="3472"/>
              <a:ext cx="800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39" name="Rectangle 1683"/>
            <p:cNvSpPr>
              <a:spLocks noChangeArrowheads="1"/>
            </p:cNvSpPr>
            <p:nvPr/>
          </p:nvSpPr>
          <p:spPr bwMode="auto">
            <a:xfrm>
              <a:off x="3118" y="3247"/>
              <a:ext cx="16" cy="2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40" name="Rectangle 1684"/>
            <p:cNvSpPr>
              <a:spLocks noChangeArrowheads="1"/>
            </p:cNvSpPr>
            <p:nvPr/>
          </p:nvSpPr>
          <p:spPr bwMode="auto">
            <a:xfrm>
              <a:off x="3118" y="3472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41" name="Rectangle 1685"/>
            <p:cNvSpPr>
              <a:spLocks noChangeArrowheads="1"/>
            </p:cNvSpPr>
            <p:nvPr/>
          </p:nvSpPr>
          <p:spPr bwMode="auto">
            <a:xfrm>
              <a:off x="3134" y="3472"/>
              <a:ext cx="798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42" name="Rectangle 1686"/>
            <p:cNvSpPr>
              <a:spLocks noChangeArrowheads="1"/>
            </p:cNvSpPr>
            <p:nvPr/>
          </p:nvSpPr>
          <p:spPr bwMode="auto">
            <a:xfrm>
              <a:off x="3932" y="3247"/>
              <a:ext cx="16" cy="2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43" name="Rectangle 1687"/>
            <p:cNvSpPr>
              <a:spLocks noChangeArrowheads="1"/>
            </p:cNvSpPr>
            <p:nvPr/>
          </p:nvSpPr>
          <p:spPr bwMode="auto">
            <a:xfrm>
              <a:off x="3932" y="3472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44" name="Rectangle 1688"/>
            <p:cNvSpPr>
              <a:spLocks noChangeArrowheads="1"/>
            </p:cNvSpPr>
            <p:nvPr/>
          </p:nvSpPr>
          <p:spPr bwMode="auto">
            <a:xfrm>
              <a:off x="3948" y="3472"/>
              <a:ext cx="793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45" name="Rectangle 1689"/>
            <p:cNvSpPr>
              <a:spLocks noChangeArrowheads="1"/>
            </p:cNvSpPr>
            <p:nvPr/>
          </p:nvSpPr>
          <p:spPr bwMode="auto">
            <a:xfrm>
              <a:off x="4741" y="3247"/>
              <a:ext cx="16" cy="2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46" name="Rectangle 1690"/>
            <p:cNvSpPr>
              <a:spLocks noChangeArrowheads="1"/>
            </p:cNvSpPr>
            <p:nvPr/>
          </p:nvSpPr>
          <p:spPr bwMode="auto">
            <a:xfrm>
              <a:off x="4741" y="3472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47" name="Rectangle 1691"/>
            <p:cNvSpPr>
              <a:spLocks noChangeArrowheads="1"/>
            </p:cNvSpPr>
            <p:nvPr/>
          </p:nvSpPr>
          <p:spPr bwMode="auto">
            <a:xfrm>
              <a:off x="4757" y="3472"/>
              <a:ext cx="790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48" name="Rectangle 1692"/>
            <p:cNvSpPr>
              <a:spLocks noChangeArrowheads="1"/>
            </p:cNvSpPr>
            <p:nvPr/>
          </p:nvSpPr>
          <p:spPr bwMode="auto">
            <a:xfrm>
              <a:off x="5547" y="3247"/>
              <a:ext cx="16" cy="2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49" name="Rectangle 1693"/>
            <p:cNvSpPr>
              <a:spLocks noChangeArrowheads="1"/>
            </p:cNvSpPr>
            <p:nvPr/>
          </p:nvSpPr>
          <p:spPr bwMode="auto">
            <a:xfrm>
              <a:off x="5547" y="3472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50" name="Rectangle 1694"/>
            <p:cNvSpPr>
              <a:spLocks noChangeArrowheads="1"/>
            </p:cNvSpPr>
            <p:nvPr/>
          </p:nvSpPr>
          <p:spPr bwMode="auto">
            <a:xfrm>
              <a:off x="5547" y="3472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351" name="Rectangle 1695"/>
            <p:cNvSpPr>
              <a:spLocks noChangeArrowheads="1"/>
            </p:cNvSpPr>
            <p:nvPr/>
          </p:nvSpPr>
          <p:spPr bwMode="auto">
            <a:xfrm>
              <a:off x="164" y="3488"/>
              <a:ext cx="128" cy="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500">
                  <a:solidFill>
                    <a:srgbClr val="010000"/>
                  </a:solidFill>
                  <a:latin typeface="Times New Roman" pitchFamily="18" charset="0"/>
                </a:rPr>
                <a:t> </a:t>
              </a:r>
              <a:endParaRPr 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 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497888" cy="4953000"/>
          </a:xfrm>
        </p:spPr>
        <p:txBody>
          <a:bodyPr/>
          <a:lstStyle/>
          <a:p>
            <a:pPr algn="just">
              <a:spcAft>
                <a:spcPct val="20000"/>
              </a:spcAft>
            </a:pPr>
            <a:r>
              <a:rPr lang="en-US">
                <a:cs typeface="Times New Roman" pitchFamily="18" charset="0"/>
              </a:rPr>
              <a:t>Collateral versus Lending Group</a:t>
            </a:r>
          </a:p>
          <a:p>
            <a:pPr lvl="1" algn="just">
              <a:spcAft>
                <a:spcPct val="20000"/>
              </a:spcAft>
            </a:pPr>
            <a:r>
              <a:rPr lang="en-US">
                <a:cs typeface="Times New Roman" pitchFamily="18" charset="0"/>
              </a:rPr>
              <a:t>Determinant of the outreach</a:t>
            </a:r>
          </a:p>
          <a:p>
            <a:pPr lvl="1" algn="just">
              <a:spcAft>
                <a:spcPct val="20000"/>
              </a:spcAft>
            </a:pPr>
            <a:r>
              <a:rPr lang="en-US">
                <a:cs typeface="Times New Roman" pitchFamily="18" charset="0"/>
              </a:rPr>
              <a:t>Policy: Fix the incentives in a way that lending group be a common practices</a:t>
            </a:r>
          </a:p>
          <a:p>
            <a:pPr algn="just">
              <a:spcAft>
                <a:spcPct val="20000"/>
              </a:spcAft>
            </a:pPr>
            <a:r>
              <a:rPr lang="en-US">
                <a:cs typeface="Times New Roman" pitchFamily="18" charset="0"/>
              </a:rPr>
              <a:t>Education and Training Programs are not as important as we expected</a:t>
            </a:r>
          </a:p>
          <a:p>
            <a:pPr algn="just">
              <a:spcAft>
                <a:spcPct val="20000"/>
              </a:spcAft>
            </a:pPr>
            <a:r>
              <a:rPr lang="en-US">
                <a:cs typeface="Times New Roman" pitchFamily="18" charset="0"/>
              </a:rPr>
              <a:t>The impact of the microcredit is positive, especially in Brazil.</a:t>
            </a:r>
          </a:p>
          <a:p>
            <a:pPr lvl="1" algn="just">
              <a:spcAft>
                <a:spcPct val="20000"/>
              </a:spcAft>
            </a:pPr>
            <a:r>
              <a:rPr lang="en-US">
                <a:cs typeface="Times New Roman" pitchFamily="18" charset="0"/>
              </a:rPr>
              <a:t>Policy: Increase the size of the microcredit industry.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 and aim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17713"/>
            <a:ext cx="8269288" cy="41148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>
                <a:cs typeface="Times New Roman" pitchFamily="18" charset="0"/>
              </a:rPr>
              <a:t>Current characteristics:</a:t>
            </a:r>
          </a:p>
          <a:p>
            <a:pPr lvl="1">
              <a:spcAft>
                <a:spcPct val="20000"/>
              </a:spcAft>
            </a:pPr>
            <a:r>
              <a:rPr lang="en-US"/>
              <a:t>Outreach – Who are getting the micro-credit?</a:t>
            </a:r>
          </a:p>
          <a:p>
            <a:pPr lvl="1">
              <a:spcAft>
                <a:spcPct val="20000"/>
              </a:spcAft>
            </a:pPr>
            <a:r>
              <a:rPr lang="en-US"/>
              <a:t>Practices -  Are the MFI using the best practices?</a:t>
            </a:r>
          </a:p>
          <a:p>
            <a:pPr lvl="1">
              <a:spcAft>
                <a:spcPct val="20000"/>
              </a:spcAft>
              <a:buFont typeface="Wingdings" pitchFamily="2" charset="2"/>
              <a:buNone/>
            </a:pPr>
            <a:endParaRPr lang="en-US"/>
          </a:p>
          <a:p>
            <a:pPr>
              <a:spcAft>
                <a:spcPct val="20000"/>
              </a:spcAft>
            </a:pPr>
            <a:r>
              <a:rPr lang="en-US">
                <a:cs typeface="Times New Roman" pitchFamily="18" charset="0"/>
              </a:rPr>
              <a:t>This work attempts to asses the direct impact of microcredit programs on the micro entrepreneurs and the economy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6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Microcredit Market</a:t>
            </a:r>
          </a:p>
        </p:txBody>
      </p:sp>
      <p:sp>
        <p:nvSpPr>
          <p:cNvPr id="17306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269288" cy="4800600"/>
          </a:xfrm>
        </p:spPr>
        <p:txBody>
          <a:bodyPr/>
          <a:lstStyle/>
          <a:p>
            <a:r>
              <a:rPr lang="en-US"/>
              <a:t>Distribution of Income</a:t>
            </a:r>
          </a:p>
          <a:p>
            <a:pPr lvl="1"/>
            <a:r>
              <a:rPr lang="en-US"/>
              <a:t>Bank Clients (Graph 1: Chile)</a:t>
            </a:r>
          </a:p>
          <a:p>
            <a:pPr lvl="1"/>
            <a:r>
              <a:rPr lang="en-US"/>
              <a:t>NGO Clients (Graph 2: Chile)</a:t>
            </a:r>
          </a:p>
          <a:p>
            <a:pPr lvl="1"/>
            <a:r>
              <a:rPr lang="en-US"/>
              <a:t>NGO v/s Bank (Graph 3: Chile)</a:t>
            </a:r>
          </a:p>
          <a:p>
            <a:pPr lvl="1"/>
            <a:r>
              <a:rPr lang="en-US"/>
              <a:t>NGO, Bank, Control Group, Total (Graph 4: Brazil)</a:t>
            </a:r>
          </a:p>
          <a:p>
            <a:endParaRPr lang="en-US"/>
          </a:p>
          <a:p>
            <a:r>
              <a:rPr lang="en-US"/>
              <a:t>Best Practices: Lending/Saving Group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Bank Clients (Graph 1: Chile)</a:t>
            </a:r>
          </a:p>
        </p:txBody>
      </p:sp>
      <p:sp>
        <p:nvSpPr>
          <p:cNvPr id="191494" name="Rectangle 6"/>
          <p:cNvSpPr>
            <a:spLocks noChangeArrowheads="1"/>
          </p:cNvSpPr>
          <p:nvPr/>
        </p:nvSpPr>
        <p:spPr bwMode="auto">
          <a:xfrm>
            <a:off x="2343150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914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73200"/>
            <a:ext cx="8077200" cy="538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NGO Clients (Graph 2: Chile)</a:t>
            </a:r>
          </a:p>
        </p:txBody>
      </p:sp>
      <p:pic>
        <p:nvPicPr>
          <p:cNvPr id="196611" name="Picture 1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7924800" cy="528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NGO v/s Bank (Graph 3: Chile)</a:t>
            </a:r>
          </a:p>
        </p:txBody>
      </p:sp>
      <p:sp>
        <p:nvSpPr>
          <p:cNvPr id="197636" name="Rectangle 1028"/>
          <p:cNvSpPr>
            <a:spLocks noChangeArrowheads="1"/>
          </p:cNvSpPr>
          <p:nvPr/>
        </p:nvSpPr>
        <p:spPr bwMode="auto">
          <a:xfrm>
            <a:off x="2286000" y="1885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97635" name="Picture 1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7772400" cy="5246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94625" cy="1295400"/>
          </a:xfrm>
        </p:spPr>
        <p:txBody>
          <a:bodyPr/>
          <a:lstStyle/>
          <a:p>
            <a:r>
              <a:rPr lang="en-US" sz="3600"/>
              <a:t>NGO, Bank, Control Group, Total (Graph 4: Brazil)</a:t>
            </a:r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2343150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986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76388"/>
            <a:ext cx="7924800" cy="5281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Best Practices: Lending Group </a:t>
            </a:r>
          </a:p>
        </p:txBody>
      </p:sp>
      <p:sp>
        <p:nvSpPr>
          <p:cNvPr id="195935" name="Rectangle 351"/>
          <p:cNvSpPr>
            <a:spLocks noChangeArrowheads="1"/>
          </p:cNvSpPr>
          <p:nvPr/>
        </p:nvSpPr>
        <p:spPr bwMode="auto">
          <a:xfrm>
            <a:off x="6181725" y="4124325"/>
            <a:ext cx="6350" cy="2936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40" name="Rectangle 356"/>
          <p:cNvSpPr>
            <a:spLocks noChangeArrowheads="1"/>
          </p:cNvSpPr>
          <p:nvPr/>
        </p:nvSpPr>
        <p:spPr bwMode="auto">
          <a:xfrm>
            <a:off x="6213475" y="4124325"/>
            <a:ext cx="3175" cy="2936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41" name="Rectangle 357"/>
          <p:cNvSpPr>
            <a:spLocks noChangeArrowheads="1"/>
          </p:cNvSpPr>
          <p:nvPr/>
        </p:nvSpPr>
        <p:spPr bwMode="auto">
          <a:xfrm>
            <a:off x="7419975" y="4124325"/>
            <a:ext cx="6350" cy="2936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69" name="Rectangle 385"/>
          <p:cNvSpPr>
            <a:spLocks noChangeArrowheads="1"/>
          </p:cNvSpPr>
          <p:nvPr/>
        </p:nvSpPr>
        <p:spPr bwMode="auto">
          <a:xfrm>
            <a:off x="333375" y="4486275"/>
            <a:ext cx="1588" cy="296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70" name="Rectangle 386"/>
          <p:cNvSpPr>
            <a:spLocks noChangeArrowheads="1"/>
          </p:cNvSpPr>
          <p:nvPr/>
        </p:nvSpPr>
        <p:spPr bwMode="auto">
          <a:xfrm>
            <a:off x="3681413" y="4486275"/>
            <a:ext cx="3175" cy="296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75" name="Rectangle 391"/>
          <p:cNvSpPr>
            <a:spLocks noChangeArrowheads="1"/>
          </p:cNvSpPr>
          <p:nvPr/>
        </p:nvSpPr>
        <p:spPr bwMode="auto">
          <a:xfrm>
            <a:off x="3709988" y="4486275"/>
            <a:ext cx="6350" cy="296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76" name="Rectangle 392"/>
          <p:cNvSpPr>
            <a:spLocks noChangeArrowheads="1"/>
          </p:cNvSpPr>
          <p:nvPr/>
        </p:nvSpPr>
        <p:spPr bwMode="auto">
          <a:xfrm>
            <a:off x="4932363" y="4486275"/>
            <a:ext cx="3175" cy="296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82" name="Rectangle 398"/>
          <p:cNvSpPr>
            <a:spLocks noChangeArrowheads="1"/>
          </p:cNvSpPr>
          <p:nvPr/>
        </p:nvSpPr>
        <p:spPr bwMode="auto">
          <a:xfrm>
            <a:off x="6181725" y="4486275"/>
            <a:ext cx="6350" cy="296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87" name="Rectangle 403"/>
          <p:cNvSpPr>
            <a:spLocks noChangeArrowheads="1"/>
          </p:cNvSpPr>
          <p:nvPr/>
        </p:nvSpPr>
        <p:spPr bwMode="auto">
          <a:xfrm>
            <a:off x="6213475" y="4486275"/>
            <a:ext cx="3175" cy="296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88" name="Rectangle 404"/>
          <p:cNvSpPr>
            <a:spLocks noChangeArrowheads="1"/>
          </p:cNvSpPr>
          <p:nvPr/>
        </p:nvSpPr>
        <p:spPr bwMode="auto">
          <a:xfrm>
            <a:off x="7419975" y="4486275"/>
            <a:ext cx="6350" cy="2968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95" name="Rectangle 411"/>
          <p:cNvSpPr>
            <a:spLocks noChangeArrowheads="1"/>
          </p:cNvSpPr>
          <p:nvPr/>
        </p:nvSpPr>
        <p:spPr bwMode="auto">
          <a:xfrm>
            <a:off x="307975" y="4418013"/>
            <a:ext cx="25400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96" name="Rectangle 412"/>
          <p:cNvSpPr>
            <a:spLocks noChangeArrowheads="1"/>
          </p:cNvSpPr>
          <p:nvPr/>
        </p:nvSpPr>
        <p:spPr bwMode="auto">
          <a:xfrm>
            <a:off x="333375" y="4418013"/>
            <a:ext cx="3351213" cy="1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97" name="Rectangle 413"/>
          <p:cNvSpPr>
            <a:spLocks noChangeArrowheads="1"/>
          </p:cNvSpPr>
          <p:nvPr/>
        </p:nvSpPr>
        <p:spPr bwMode="auto">
          <a:xfrm>
            <a:off x="3684588" y="4418013"/>
            <a:ext cx="25400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98" name="Rectangle 414"/>
          <p:cNvSpPr>
            <a:spLocks noChangeArrowheads="1"/>
          </p:cNvSpPr>
          <p:nvPr/>
        </p:nvSpPr>
        <p:spPr bwMode="auto">
          <a:xfrm>
            <a:off x="3709988" y="4418013"/>
            <a:ext cx="1225550" cy="1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5999" name="Rectangle 415"/>
          <p:cNvSpPr>
            <a:spLocks noChangeArrowheads="1"/>
          </p:cNvSpPr>
          <p:nvPr/>
        </p:nvSpPr>
        <p:spPr bwMode="auto">
          <a:xfrm>
            <a:off x="4935538" y="4418013"/>
            <a:ext cx="23812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00" name="Rectangle 416"/>
          <p:cNvSpPr>
            <a:spLocks noChangeArrowheads="1"/>
          </p:cNvSpPr>
          <p:nvPr/>
        </p:nvSpPr>
        <p:spPr bwMode="auto">
          <a:xfrm>
            <a:off x="4959350" y="4418013"/>
            <a:ext cx="1228725" cy="1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01" name="Rectangle 417"/>
          <p:cNvSpPr>
            <a:spLocks noChangeArrowheads="1"/>
          </p:cNvSpPr>
          <p:nvPr/>
        </p:nvSpPr>
        <p:spPr bwMode="auto">
          <a:xfrm>
            <a:off x="6188075" y="4418013"/>
            <a:ext cx="25400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02" name="Rectangle 418"/>
          <p:cNvSpPr>
            <a:spLocks noChangeArrowheads="1"/>
          </p:cNvSpPr>
          <p:nvPr/>
        </p:nvSpPr>
        <p:spPr bwMode="auto">
          <a:xfrm>
            <a:off x="6213475" y="4418013"/>
            <a:ext cx="1212850" cy="1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03" name="Rectangle 419"/>
          <p:cNvSpPr>
            <a:spLocks noChangeArrowheads="1"/>
          </p:cNvSpPr>
          <p:nvPr/>
        </p:nvSpPr>
        <p:spPr bwMode="auto">
          <a:xfrm>
            <a:off x="7426325" y="4418013"/>
            <a:ext cx="25400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04" name="Rectangle 420"/>
          <p:cNvSpPr>
            <a:spLocks noChangeArrowheads="1"/>
          </p:cNvSpPr>
          <p:nvPr/>
        </p:nvSpPr>
        <p:spPr bwMode="auto">
          <a:xfrm>
            <a:off x="7451725" y="4418013"/>
            <a:ext cx="1212850" cy="1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05" name="Rectangle 421"/>
          <p:cNvSpPr>
            <a:spLocks noChangeArrowheads="1"/>
          </p:cNvSpPr>
          <p:nvPr/>
        </p:nvSpPr>
        <p:spPr bwMode="auto">
          <a:xfrm>
            <a:off x="8664575" y="4418013"/>
            <a:ext cx="25400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16" name="Rectangle 432"/>
          <p:cNvSpPr>
            <a:spLocks noChangeArrowheads="1"/>
          </p:cNvSpPr>
          <p:nvPr/>
        </p:nvSpPr>
        <p:spPr bwMode="auto">
          <a:xfrm>
            <a:off x="333375" y="4841875"/>
            <a:ext cx="1588" cy="298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17" name="Rectangle 433"/>
          <p:cNvSpPr>
            <a:spLocks noChangeArrowheads="1"/>
          </p:cNvSpPr>
          <p:nvPr/>
        </p:nvSpPr>
        <p:spPr bwMode="auto">
          <a:xfrm>
            <a:off x="3681413" y="4841875"/>
            <a:ext cx="3175" cy="298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22" name="Rectangle 438"/>
          <p:cNvSpPr>
            <a:spLocks noChangeArrowheads="1"/>
          </p:cNvSpPr>
          <p:nvPr/>
        </p:nvSpPr>
        <p:spPr bwMode="auto">
          <a:xfrm>
            <a:off x="3709988" y="4841875"/>
            <a:ext cx="6350" cy="298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23" name="Rectangle 439"/>
          <p:cNvSpPr>
            <a:spLocks noChangeArrowheads="1"/>
          </p:cNvSpPr>
          <p:nvPr/>
        </p:nvSpPr>
        <p:spPr bwMode="auto">
          <a:xfrm>
            <a:off x="4932363" y="4841875"/>
            <a:ext cx="3175" cy="298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29" name="Rectangle 445"/>
          <p:cNvSpPr>
            <a:spLocks noChangeArrowheads="1"/>
          </p:cNvSpPr>
          <p:nvPr/>
        </p:nvSpPr>
        <p:spPr bwMode="auto">
          <a:xfrm>
            <a:off x="6181725" y="4841875"/>
            <a:ext cx="6350" cy="298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34" name="Rectangle 450"/>
          <p:cNvSpPr>
            <a:spLocks noChangeArrowheads="1"/>
          </p:cNvSpPr>
          <p:nvPr/>
        </p:nvSpPr>
        <p:spPr bwMode="auto">
          <a:xfrm>
            <a:off x="6213475" y="4841875"/>
            <a:ext cx="3175" cy="298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35" name="Rectangle 451"/>
          <p:cNvSpPr>
            <a:spLocks noChangeArrowheads="1"/>
          </p:cNvSpPr>
          <p:nvPr/>
        </p:nvSpPr>
        <p:spPr bwMode="auto">
          <a:xfrm>
            <a:off x="7419975" y="4841875"/>
            <a:ext cx="6350" cy="298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63" name="Rectangle 479"/>
          <p:cNvSpPr>
            <a:spLocks noChangeArrowheads="1"/>
          </p:cNvSpPr>
          <p:nvPr/>
        </p:nvSpPr>
        <p:spPr bwMode="auto">
          <a:xfrm>
            <a:off x="333375" y="5208588"/>
            <a:ext cx="1588" cy="2968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64" name="Rectangle 480"/>
          <p:cNvSpPr>
            <a:spLocks noChangeArrowheads="1"/>
          </p:cNvSpPr>
          <p:nvPr/>
        </p:nvSpPr>
        <p:spPr bwMode="auto">
          <a:xfrm>
            <a:off x="3681413" y="5208588"/>
            <a:ext cx="3175" cy="2968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69" name="Rectangle 485"/>
          <p:cNvSpPr>
            <a:spLocks noChangeArrowheads="1"/>
          </p:cNvSpPr>
          <p:nvPr/>
        </p:nvSpPr>
        <p:spPr bwMode="auto">
          <a:xfrm>
            <a:off x="3709988" y="5208588"/>
            <a:ext cx="6350" cy="2968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70" name="Rectangle 486"/>
          <p:cNvSpPr>
            <a:spLocks noChangeArrowheads="1"/>
          </p:cNvSpPr>
          <p:nvPr/>
        </p:nvSpPr>
        <p:spPr bwMode="auto">
          <a:xfrm>
            <a:off x="4932363" y="5208588"/>
            <a:ext cx="3175" cy="2968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76" name="Rectangle 492"/>
          <p:cNvSpPr>
            <a:spLocks noChangeArrowheads="1"/>
          </p:cNvSpPr>
          <p:nvPr/>
        </p:nvSpPr>
        <p:spPr bwMode="auto">
          <a:xfrm>
            <a:off x="6181725" y="5208588"/>
            <a:ext cx="6350" cy="2968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81" name="Rectangle 497"/>
          <p:cNvSpPr>
            <a:spLocks noChangeArrowheads="1"/>
          </p:cNvSpPr>
          <p:nvPr/>
        </p:nvSpPr>
        <p:spPr bwMode="auto">
          <a:xfrm>
            <a:off x="6213475" y="5208588"/>
            <a:ext cx="3175" cy="2968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6082" name="Rectangle 498"/>
          <p:cNvSpPr>
            <a:spLocks noChangeArrowheads="1"/>
          </p:cNvSpPr>
          <p:nvPr/>
        </p:nvSpPr>
        <p:spPr bwMode="auto">
          <a:xfrm>
            <a:off x="7419975" y="5208588"/>
            <a:ext cx="6350" cy="2968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96120" name="Group 536"/>
          <p:cNvGrpSpPr>
            <a:grpSpLocks/>
          </p:cNvGrpSpPr>
          <p:nvPr/>
        </p:nvGrpSpPr>
        <p:grpSpPr bwMode="auto">
          <a:xfrm>
            <a:off x="307975" y="2590800"/>
            <a:ext cx="8542338" cy="3379788"/>
            <a:chOff x="194" y="1632"/>
            <a:chExt cx="5381" cy="2129"/>
          </a:xfrm>
        </p:grpSpPr>
        <p:grpSp>
          <p:nvGrpSpPr>
            <p:cNvPr id="195933" name="Group 349"/>
            <p:cNvGrpSpPr>
              <a:grpSpLocks/>
            </p:cNvGrpSpPr>
            <p:nvPr/>
          </p:nvGrpSpPr>
          <p:grpSpPr bwMode="auto">
            <a:xfrm>
              <a:off x="194" y="1632"/>
              <a:ext cx="5381" cy="1196"/>
              <a:chOff x="194" y="1632"/>
              <a:chExt cx="5381" cy="1196"/>
            </a:xfrm>
          </p:grpSpPr>
          <p:sp>
            <p:nvSpPr>
              <p:cNvPr id="195733" name="Rectangle 149"/>
              <p:cNvSpPr>
                <a:spLocks noChangeArrowheads="1"/>
              </p:cNvSpPr>
              <p:nvPr/>
            </p:nvSpPr>
            <p:spPr bwMode="auto">
              <a:xfrm>
                <a:off x="211" y="1679"/>
                <a:ext cx="2108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34" name="Rectangle 150"/>
              <p:cNvSpPr>
                <a:spLocks noChangeArrowheads="1"/>
              </p:cNvSpPr>
              <p:nvPr/>
            </p:nvSpPr>
            <p:spPr bwMode="auto">
              <a:xfrm>
                <a:off x="211" y="1685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0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735" name="Rectangle 151"/>
              <p:cNvSpPr>
                <a:spLocks noChangeArrowheads="1"/>
              </p:cNvSpPr>
              <p:nvPr/>
            </p:nvSpPr>
            <p:spPr bwMode="auto">
              <a:xfrm>
                <a:off x="256" y="1685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0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736" name="Rectangle 152"/>
              <p:cNvSpPr>
                <a:spLocks noChangeArrowheads="1"/>
              </p:cNvSpPr>
              <p:nvPr/>
            </p:nvSpPr>
            <p:spPr bwMode="auto">
              <a:xfrm>
                <a:off x="210" y="1650"/>
                <a:ext cx="2111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37" name="Rectangle 153"/>
              <p:cNvSpPr>
                <a:spLocks noChangeArrowheads="1"/>
              </p:cNvSpPr>
              <p:nvPr/>
            </p:nvSpPr>
            <p:spPr bwMode="auto">
              <a:xfrm>
                <a:off x="210" y="1679"/>
                <a:ext cx="1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38" name="Rectangle 154"/>
              <p:cNvSpPr>
                <a:spLocks noChangeArrowheads="1"/>
              </p:cNvSpPr>
              <p:nvPr/>
            </p:nvSpPr>
            <p:spPr bwMode="auto">
              <a:xfrm>
                <a:off x="2319" y="1679"/>
                <a:ext cx="2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39" name="Rectangle 155"/>
              <p:cNvSpPr>
                <a:spLocks noChangeArrowheads="1"/>
              </p:cNvSpPr>
              <p:nvPr/>
            </p:nvSpPr>
            <p:spPr bwMode="auto">
              <a:xfrm>
                <a:off x="2341" y="1679"/>
                <a:ext cx="1553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40" name="Rectangle 156"/>
              <p:cNvSpPr>
                <a:spLocks noChangeArrowheads="1"/>
              </p:cNvSpPr>
              <p:nvPr/>
            </p:nvSpPr>
            <p:spPr bwMode="auto">
              <a:xfrm>
                <a:off x="2916" y="1685"/>
                <a:ext cx="40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Brazil</a:t>
                </a:r>
                <a:endParaRPr lang="en-US"/>
              </a:p>
            </p:txBody>
          </p:sp>
          <p:sp>
            <p:nvSpPr>
              <p:cNvPr id="195741" name="Rectangle 157"/>
              <p:cNvSpPr>
                <a:spLocks noChangeArrowheads="1"/>
              </p:cNvSpPr>
              <p:nvPr/>
            </p:nvSpPr>
            <p:spPr bwMode="auto">
              <a:xfrm>
                <a:off x="3319" y="1685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742" name="Rectangle 158"/>
              <p:cNvSpPr>
                <a:spLocks noChangeArrowheads="1"/>
              </p:cNvSpPr>
              <p:nvPr/>
            </p:nvSpPr>
            <p:spPr bwMode="auto">
              <a:xfrm>
                <a:off x="2337" y="1650"/>
                <a:ext cx="1561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43" name="Rectangle 159"/>
              <p:cNvSpPr>
                <a:spLocks noChangeArrowheads="1"/>
              </p:cNvSpPr>
              <p:nvPr/>
            </p:nvSpPr>
            <p:spPr bwMode="auto">
              <a:xfrm>
                <a:off x="2337" y="1679"/>
                <a:ext cx="4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44" name="Rectangle 160"/>
              <p:cNvSpPr>
                <a:spLocks noChangeArrowheads="1"/>
              </p:cNvSpPr>
              <p:nvPr/>
            </p:nvSpPr>
            <p:spPr bwMode="auto">
              <a:xfrm>
                <a:off x="3894" y="1679"/>
                <a:ext cx="4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45" name="Rectangle 161"/>
              <p:cNvSpPr>
                <a:spLocks noChangeArrowheads="1"/>
              </p:cNvSpPr>
              <p:nvPr/>
            </p:nvSpPr>
            <p:spPr bwMode="auto">
              <a:xfrm>
                <a:off x="3916" y="1679"/>
                <a:ext cx="1538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46" name="Rectangle 162"/>
              <p:cNvSpPr>
                <a:spLocks noChangeArrowheads="1"/>
              </p:cNvSpPr>
              <p:nvPr/>
            </p:nvSpPr>
            <p:spPr bwMode="auto">
              <a:xfrm>
                <a:off x="4501" y="1685"/>
                <a:ext cx="456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Chile</a:t>
                </a:r>
                <a:endParaRPr lang="en-US"/>
              </a:p>
            </p:txBody>
          </p:sp>
          <p:sp>
            <p:nvSpPr>
              <p:cNvPr id="195747" name="Rectangle 163"/>
              <p:cNvSpPr>
                <a:spLocks noChangeArrowheads="1"/>
              </p:cNvSpPr>
              <p:nvPr/>
            </p:nvSpPr>
            <p:spPr bwMode="auto">
              <a:xfrm>
                <a:off x="4869" y="1685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748" name="Rectangle 164"/>
              <p:cNvSpPr>
                <a:spLocks noChangeArrowheads="1"/>
              </p:cNvSpPr>
              <p:nvPr/>
            </p:nvSpPr>
            <p:spPr bwMode="auto">
              <a:xfrm>
                <a:off x="3914" y="1650"/>
                <a:ext cx="1544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49" name="Rectangle 165"/>
              <p:cNvSpPr>
                <a:spLocks noChangeArrowheads="1"/>
              </p:cNvSpPr>
              <p:nvPr/>
            </p:nvSpPr>
            <p:spPr bwMode="auto">
              <a:xfrm>
                <a:off x="3914" y="1679"/>
                <a:ext cx="2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50" name="Rectangle 166"/>
              <p:cNvSpPr>
                <a:spLocks noChangeArrowheads="1"/>
              </p:cNvSpPr>
              <p:nvPr/>
            </p:nvSpPr>
            <p:spPr bwMode="auto">
              <a:xfrm>
                <a:off x="5454" y="1679"/>
                <a:ext cx="4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51" name="Rectangle 167"/>
              <p:cNvSpPr>
                <a:spLocks noChangeArrowheads="1"/>
              </p:cNvSpPr>
              <p:nvPr/>
            </p:nvSpPr>
            <p:spPr bwMode="auto">
              <a:xfrm>
                <a:off x="194" y="1632"/>
                <a:ext cx="1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52" name="Rectangle 168"/>
              <p:cNvSpPr>
                <a:spLocks noChangeArrowheads="1"/>
              </p:cNvSpPr>
              <p:nvPr/>
            </p:nvSpPr>
            <p:spPr bwMode="auto">
              <a:xfrm>
                <a:off x="194" y="163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53" name="Rectangle 169"/>
              <p:cNvSpPr>
                <a:spLocks noChangeArrowheads="1"/>
              </p:cNvSpPr>
              <p:nvPr/>
            </p:nvSpPr>
            <p:spPr bwMode="auto">
              <a:xfrm>
                <a:off x="210" y="1632"/>
                <a:ext cx="2111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54" name="Rectangle 170"/>
              <p:cNvSpPr>
                <a:spLocks noChangeArrowheads="1"/>
              </p:cNvSpPr>
              <p:nvPr/>
            </p:nvSpPr>
            <p:spPr bwMode="auto">
              <a:xfrm>
                <a:off x="210" y="1648"/>
                <a:ext cx="2111" cy="1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55" name="Rectangle 171"/>
              <p:cNvSpPr>
                <a:spLocks noChangeArrowheads="1"/>
              </p:cNvSpPr>
              <p:nvPr/>
            </p:nvSpPr>
            <p:spPr bwMode="auto">
              <a:xfrm>
                <a:off x="2321" y="1648"/>
                <a:ext cx="16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56" name="Rectangle 172"/>
              <p:cNvSpPr>
                <a:spLocks noChangeArrowheads="1"/>
              </p:cNvSpPr>
              <p:nvPr/>
            </p:nvSpPr>
            <p:spPr bwMode="auto">
              <a:xfrm>
                <a:off x="2321" y="163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57" name="Rectangle 173"/>
              <p:cNvSpPr>
                <a:spLocks noChangeArrowheads="1"/>
              </p:cNvSpPr>
              <p:nvPr/>
            </p:nvSpPr>
            <p:spPr bwMode="auto">
              <a:xfrm>
                <a:off x="2337" y="1632"/>
                <a:ext cx="1561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58" name="Rectangle 174"/>
              <p:cNvSpPr>
                <a:spLocks noChangeArrowheads="1"/>
              </p:cNvSpPr>
              <p:nvPr/>
            </p:nvSpPr>
            <p:spPr bwMode="auto">
              <a:xfrm>
                <a:off x="2337" y="1648"/>
                <a:ext cx="1561" cy="1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59" name="Rectangle 175"/>
              <p:cNvSpPr>
                <a:spLocks noChangeArrowheads="1"/>
              </p:cNvSpPr>
              <p:nvPr/>
            </p:nvSpPr>
            <p:spPr bwMode="auto">
              <a:xfrm>
                <a:off x="3898" y="1648"/>
                <a:ext cx="16" cy="1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60" name="Rectangle 176"/>
              <p:cNvSpPr>
                <a:spLocks noChangeArrowheads="1"/>
              </p:cNvSpPr>
              <p:nvPr/>
            </p:nvSpPr>
            <p:spPr bwMode="auto">
              <a:xfrm>
                <a:off x="3898" y="163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61" name="Rectangle 177"/>
              <p:cNvSpPr>
                <a:spLocks noChangeArrowheads="1"/>
              </p:cNvSpPr>
              <p:nvPr/>
            </p:nvSpPr>
            <p:spPr bwMode="auto">
              <a:xfrm>
                <a:off x="3914" y="1632"/>
                <a:ext cx="1544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62" name="Rectangle 178"/>
              <p:cNvSpPr>
                <a:spLocks noChangeArrowheads="1"/>
              </p:cNvSpPr>
              <p:nvPr/>
            </p:nvSpPr>
            <p:spPr bwMode="auto">
              <a:xfrm>
                <a:off x="3914" y="1648"/>
                <a:ext cx="1544" cy="1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63" name="Rectangle 179"/>
              <p:cNvSpPr>
                <a:spLocks noChangeArrowheads="1"/>
              </p:cNvSpPr>
              <p:nvPr/>
            </p:nvSpPr>
            <p:spPr bwMode="auto">
              <a:xfrm>
                <a:off x="5458" y="1632"/>
                <a:ext cx="1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64" name="Rectangle 180"/>
              <p:cNvSpPr>
                <a:spLocks noChangeArrowheads="1"/>
              </p:cNvSpPr>
              <p:nvPr/>
            </p:nvSpPr>
            <p:spPr bwMode="auto">
              <a:xfrm>
                <a:off x="5458" y="1632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65" name="Rectangle 181"/>
              <p:cNvSpPr>
                <a:spLocks noChangeArrowheads="1"/>
              </p:cNvSpPr>
              <p:nvPr/>
            </p:nvSpPr>
            <p:spPr bwMode="auto">
              <a:xfrm>
                <a:off x="194" y="1659"/>
                <a:ext cx="16" cy="2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66" name="Rectangle 182"/>
              <p:cNvSpPr>
                <a:spLocks noChangeArrowheads="1"/>
              </p:cNvSpPr>
              <p:nvPr/>
            </p:nvSpPr>
            <p:spPr bwMode="auto">
              <a:xfrm>
                <a:off x="2321" y="1659"/>
                <a:ext cx="16" cy="2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67" name="Rectangle 183"/>
              <p:cNvSpPr>
                <a:spLocks noChangeArrowheads="1"/>
              </p:cNvSpPr>
              <p:nvPr/>
            </p:nvSpPr>
            <p:spPr bwMode="auto">
              <a:xfrm>
                <a:off x="3898" y="1659"/>
                <a:ext cx="16" cy="2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68" name="Rectangle 184"/>
              <p:cNvSpPr>
                <a:spLocks noChangeArrowheads="1"/>
              </p:cNvSpPr>
              <p:nvPr/>
            </p:nvSpPr>
            <p:spPr bwMode="auto">
              <a:xfrm>
                <a:off x="5458" y="1659"/>
                <a:ext cx="16" cy="2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69" name="Rectangle 185"/>
              <p:cNvSpPr>
                <a:spLocks noChangeArrowheads="1"/>
              </p:cNvSpPr>
              <p:nvPr/>
            </p:nvSpPr>
            <p:spPr bwMode="auto">
              <a:xfrm>
                <a:off x="211" y="1909"/>
                <a:ext cx="2108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70" name="Rectangle 186"/>
              <p:cNvSpPr>
                <a:spLocks noChangeArrowheads="1"/>
              </p:cNvSpPr>
              <p:nvPr/>
            </p:nvSpPr>
            <p:spPr bwMode="auto">
              <a:xfrm>
                <a:off x="211" y="1915"/>
                <a:ext cx="168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Lending Group Member</a:t>
                </a:r>
                <a:endParaRPr lang="en-US"/>
              </a:p>
            </p:txBody>
          </p:sp>
          <p:sp>
            <p:nvSpPr>
              <p:cNvPr id="195771" name="Rectangle 187"/>
              <p:cNvSpPr>
                <a:spLocks noChangeArrowheads="1"/>
              </p:cNvSpPr>
              <p:nvPr/>
            </p:nvSpPr>
            <p:spPr bwMode="auto">
              <a:xfrm>
                <a:off x="1953" y="1915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772" name="Rectangle 188"/>
              <p:cNvSpPr>
                <a:spLocks noChangeArrowheads="1"/>
              </p:cNvSpPr>
              <p:nvPr/>
            </p:nvSpPr>
            <p:spPr bwMode="auto">
              <a:xfrm>
                <a:off x="210" y="1866"/>
                <a:ext cx="2111" cy="4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73" name="Rectangle 189"/>
              <p:cNvSpPr>
                <a:spLocks noChangeArrowheads="1"/>
              </p:cNvSpPr>
              <p:nvPr/>
            </p:nvSpPr>
            <p:spPr bwMode="auto">
              <a:xfrm>
                <a:off x="210" y="1909"/>
                <a:ext cx="1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74" name="Rectangle 190"/>
              <p:cNvSpPr>
                <a:spLocks noChangeArrowheads="1"/>
              </p:cNvSpPr>
              <p:nvPr/>
            </p:nvSpPr>
            <p:spPr bwMode="auto">
              <a:xfrm>
                <a:off x="2319" y="1909"/>
                <a:ext cx="2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75" name="Rectangle 191"/>
              <p:cNvSpPr>
                <a:spLocks noChangeArrowheads="1"/>
              </p:cNvSpPr>
              <p:nvPr/>
            </p:nvSpPr>
            <p:spPr bwMode="auto">
              <a:xfrm>
                <a:off x="2341" y="1909"/>
                <a:ext cx="766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76" name="Rectangle 192"/>
              <p:cNvSpPr>
                <a:spLocks noChangeArrowheads="1"/>
              </p:cNvSpPr>
              <p:nvPr/>
            </p:nvSpPr>
            <p:spPr bwMode="auto">
              <a:xfrm>
                <a:off x="2567" y="1915"/>
                <a:ext cx="44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Banks</a:t>
                </a:r>
                <a:endParaRPr lang="en-US"/>
              </a:p>
            </p:txBody>
          </p:sp>
          <p:sp>
            <p:nvSpPr>
              <p:cNvPr id="195777" name="Rectangle 193"/>
              <p:cNvSpPr>
                <a:spLocks noChangeArrowheads="1"/>
              </p:cNvSpPr>
              <p:nvPr/>
            </p:nvSpPr>
            <p:spPr bwMode="auto">
              <a:xfrm>
                <a:off x="3107" y="1915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778" name="Rectangle 194"/>
              <p:cNvSpPr>
                <a:spLocks noChangeArrowheads="1"/>
              </p:cNvSpPr>
              <p:nvPr/>
            </p:nvSpPr>
            <p:spPr bwMode="auto">
              <a:xfrm>
                <a:off x="2337" y="1866"/>
                <a:ext cx="774" cy="4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79" name="Rectangle 195"/>
              <p:cNvSpPr>
                <a:spLocks noChangeArrowheads="1"/>
              </p:cNvSpPr>
              <p:nvPr/>
            </p:nvSpPr>
            <p:spPr bwMode="auto">
              <a:xfrm>
                <a:off x="2337" y="1909"/>
                <a:ext cx="4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80" name="Rectangle 196"/>
              <p:cNvSpPr>
                <a:spLocks noChangeArrowheads="1"/>
              </p:cNvSpPr>
              <p:nvPr/>
            </p:nvSpPr>
            <p:spPr bwMode="auto">
              <a:xfrm>
                <a:off x="3107" y="1909"/>
                <a:ext cx="4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81" name="Rectangle 197"/>
              <p:cNvSpPr>
                <a:spLocks noChangeArrowheads="1"/>
              </p:cNvSpPr>
              <p:nvPr/>
            </p:nvSpPr>
            <p:spPr bwMode="auto">
              <a:xfrm>
                <a:off x="3128" y="1909"/>
                <a:ext cx="766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82" name="Rectangle 198"/>
              <p:cNvSpPr>
                <a:spLocks noChangeArrowheads="1"/>
              </p:cNvSpPr>
              <p:nvPr/>
            </p:nvSpPr>
            <p:spPr bwMode="auto">
              <a:xfrm>
                <a:off x="3442" y="1915"/>
                <a:ext cx="540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NGOs</a:t>
                </a:r>
                <a:endParaRPr lang="en-US"/>
              </a:p>
            </p:txBody>
          </p:sp>
          <p:sp>
            <p:nvSpPr>
              <p:cNvPr id="195783" name="Rectangle 199"/>
              <p:cNvSpPr>
                <a:spLocks noChangeArrowheads="1"/>
              </p:cNvSpPr>
              <p:nvPr/>
            </p:nvSpPr>
            <p:spPr bwMode="auto">
              <a:xfrm>
                <a:off x="3894" y="1915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784" name="Rectangle 200"/>
              <p:cNvSpPr>
                <a:spLocks noChangeArrowheads="1"/>
              </p:cNvSpPr>
              <p:nvPr/>
            </p:nvSpPr>
            <p:spPr bwMode="auto">
              <a:xfrm>
                <a:off x="3111" y="1866"/>
                <a:ext cx="787" cy="4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85" name="Rectangle 201"/>
              <p:cNvSpPr>
                <a:spLocks noChangeArrowheads="1"/>
              </p:cNvSpPr>
              <p:nvPr/>
            </p:nvSpPr>
            <p:spPr bwMode="auto">
              <a:xfrm>
                <a:off x="3111" y="1909"/>
                <a:ext cx="17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86" name="Rectangle 202"/>
              <p:cNvSpPr>
                <a:spLocks noChangeArrowheads="1"/>
              </p:cNvSpPr>
              <p:nvPr/>
            </p:nvSpPr>
            <p:spPr bwMode="auto">
              <a:xfrm>
                <a:off x="3894" y="1909"/>
                <a:ext cx="4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87" name="Rectangle 203"/>
              <p:cNvSpPr>
                <a:spLocks noChangeArrowheads="1"/>
              </p:cNvSpPr>
              <p:nvPr/>
            </p:nvSpPr>
            <p:spPr bwMode="auto">
              <a:xfrm>
                <a:off x="3916" y="1909"/>
                <a:ext cx="758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88" name="Rectangle 204"/>
              <p:cNvSpPr>
                <a:spLocks noChangeArrowheads="1"/>
              </p:cNvSpPr>
              <p:nvPr/>
            </p:nvSpPr>
            <p:spPr bwMode="auto">
              <a:xfrm>
                <a:off x="4216" y="1915"/>
                <a:ext cx="44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Banks</a:t>
                </a:r>
                <a:endParaRPr lang="en-US"/>
              </a:p>
            </p:txBody>
          </p:sp>
          <p:sp>
            <p:nvSpPr>
              <p:cNvPr id="195789" name="Rectangle 205"/>
              <p:cNvSpPr>
                <a:spLocks noChangeArrowheads="1"/>
              </p:cNvSpPr>
              <p:nvPr/>
            </p:nvSpPr>
            <p:spPr bwMode="auto">
              <a:xfrm>
                <a:off x="4674" y="1915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790" name="Rectangle 206"/>
              <p:cNvSpPr>
                <a:spLocks noChangeArrowheads="1"/>
              </p:cNvSpPr>
              <p:nvPr/>
            </p:nvSpPr>
            <p:spPr bwMode="auto">
              <a:xfrm>
                <a:off x="3914" y="1866"/>
                <a:ext cx="766" cy="4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91" name="Rectangle 207"/>
              <p:cNvSpPr>
                <a:spLocks noChangeArrowheads="1"/>
              </p:cNvSpPr>
              <p:nvPr/>
            </p:nvSpPr>
            <p:spPr bwMode="auto">
              <a:xfrm>
                <a:off x="3914" y="1909"/>
                <a:ext cx="2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92" name="Rectangle 208"/>
              <p:cNvSpPr>
                <a:spLocks noChangeArrowheads="1"/>
              </p:cNvSpPr>
              <p:nvPr/>
            </p:nvSpPr>
            <p:spPr bwMode="auto">
              <a:xfrm>
                <a:off x="4674" y="1909"/>
                <a:ext cx="6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93" name="Rectangle 209"/>
              <p:cNvSpPr>
                <a:spLocks noChangeArrowheads="1"/>
              </p:cNvSpPr>
              <p:nvPr/>
            </p:nvSpPr>
            <p:spPr bwMode="auto">
              <a:xfrm>
                <a:off x="4696" y="1909"/>
                <a:ext cx="758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94" name="Rectangle 210"/>
              <p:cNvSpPr>
                <a:spLocks noChangeArrowheads="1"/>
              </p:cNvSpPr>
              <p:nvPr/>
            </p:nvSpPr>
            <p:spPr bwMode="auto">
              <a:xfrm>
                <a:off x="5084" y="1915"/>
                <a:ext cx="456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NGO</a:t>
                </a:r>
                <a:endParaRPr lang="en-US"/>
              </a:p>
            </p:txBody>
          </p:sp>
          <p:sp>
            <p:nvSpPr>
              <p:cNvPr id="195795" name="Rectangle 211"/>
              <p:cNvSpPr>
                <a:spLocks noChangeArrowheads="1"/>
              </p:cNvSpPr>
              <p:nvPr/>
            </p:nvSpPr>
            <p:spPr bwMode="auto">
              <a:xfrm>
                <a:off x="5454" y="1915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796" name="Rectangle 212"/>
              <p:cNvSpPr>
                <a:spLocks noChangeArrowheads="1"/>
              </p:cNvSpPr>
              <p:nvPr/>
            </p:nvSpPr>
            <p:spPr bwMode="auto">
              <a:xfrm>
                <a:off x="4680" y="1866"/>
                <a:ext cx="778" cy="4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97" name="Rectangle 213"/>
              <p:cNvSpPr>
                <a:spLocks noChangeArrowheads="1"/>
              </p:cNvSpPr>
              <p:nvPr/>
            </p:nvSpPr>
            <p:spPr bwMode="auto">
              <a:xfrm>
                <a:off x="4680" y="1909"/>
                <a:ext cx="16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98" name="Rectangle 214"/>
              <p:cNvSpPr>
                <a:spLocks noChangeArrowheads="1"/>
              </p:cNvSpPr>
              <p:nvPr/>
            </p:nvSpPr>
            <p:spPr bwMode="auto">
              <a:xfrm>
                <a:off x="5454" y="1909"/>
                <a:ext cx="4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799" name="Rectangle 215"/>
              <p:cNvSpPr>
                <a:spLocks noChangeArrowheads="1"/>
              </p:cNvSpPr>
              <p:nvPr/>
            </p:nvSpPr>
            <p:spPr bwMode="auto">
              <a:xfrm>
                <a:off x="194" y="1866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00" name="Rectangle 216"/>
              <p:cNvSpPr>
                <a:spLocks noChangeArrowheads="1"/>
              </p:cNvSpPr>
              <p:nvPr/>
            </p:nvSpPr>
            <p:spPr bwMode="auto">
              <a:xfrm>
                <a:off x="210" y="1866"/>
                <a:ext cx="2111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01" name="Rectangle 217"/>
              <p:cNvSpPr>
                <a:spLocks noChangeArrowheads="1"/>
              </p:cNvSpPr>
              <p:nvPr/>
            </p:nvSpPr>
            <p:spPr bwMode="auto">
              <a:xfrm>
                <a:off x="2321" y="1866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02" name="Rectangle 218"/>
              <p:cNvSpPr>
                <a:spLocks noChangeArrowheads="1"/>
              </p:cNvSpPr>
              <p:nvPr/>
            </p:nvSpPr>
            <p:spPr bwMode="auto">
              <a:xfrm>
                <a:off x="2337" y="1866"/>
                <a:ext cx="774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03" name="Rectangle 219"/>
              <p:cNvSpPr>
                <a:spLocks noChangeArrowheads="1"/>
              </p:cNvSpPr>
              <p:nvPr/>
            </p:nvSpPr>
            <p:spPr bwMode="auto">
              <a:xfrm>
                <a:off x="3111" y="1866"/>
                <a:ext cx="787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04" name="Rectangle 220"/>
              <p:cNvSpPr>
                <a:spLocks noChangeArrowheads="1"/>
              </p:cNvSpPr>
              <p:nvPr/>
            </p:nvSpPr>
            <p:spPr bwMode="auto">
              <a:xfrm>
                <a:off x="3898" y="1866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05" name="Rectangle 221"/>
              <p:cNvSpPr>
                <a:spLocks noChangeArrowheads="1"/>
              </p:cNvSpPr>
              <p:nvPr/>
            </p:nvSpPr>
            <p:spPr bwMode="auto">
              <a:xfrm>
                <a:off x="3914" y="1866"/>
                <a:ext cx="766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06" name="Rectangle 222"/>
              <p:cNvSpPr>
                <a:spLocks noChangeArrowheads="1"/>
              </p:cNvSpPr>
              <p:nvPr/>
            </p:nvSpPr>
            <p:spPr bwMode="auto">
              <a:xfrm>
                <a:off x="4680" y="1866"/>
                <a:ext cx="778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07" name="Rectangle 223"/>
              <p:cNvSpPr>
                <a:spLocks noChangeArrowheads="1"/>
              </p:cNvSpPr>
              <p:nvPr/>
            </p:nvSpPr>
            <p:spPr bwMode="auto">
              <a:xfrm>
                <a:off x="5458" y="1866"/>
                <a:ext cx="16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08" name="Rectangle 224"/>
              <p:cNvSpPr>
                <a:spLocks noChangeArrowheads="1"/>
              </p:cNvSpPr>
              <p:nvPr/>
            </p:nvSpPr>
            <p:spPr bwMode="auto">
              <a:xfrm>
                <a:off x="194" y="1876"/>
                <a:ext cx="16" cy="22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09" name="Rectangle 225"/>
              <p:cNvSpPr>
                <a:spLocks noChangeArrowheads="1"/>
              </p:cNvSpPr>
              <p:nvPr/>
            </p:nvSpPr>
            <p:spPr bwMode="auto">
              <a:xfrm>
                <a:off x="2321" y="1876"/>
                <a:ext cx="16" cy="22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10" name="Rectangle 226"/>
              <p:cNvSpPr>
                <a:spLocks noChangeArrowheads="1"/>
              </p:cNvSpPr>
              <p:nvPr/>
            </p:nvSpPr>
            <p:spPr bwMode="auto">
              <a:xfrm>
                <a:off x="3898" y="1876"/>
                <a:ext cx="16" cy="22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11" name="Rectangle 227"/>
              <p:cNvSpPr>
                <a:spLocks noChangeArrowheads="1"/>
              </p:cNvSpPr>
              <p:nvPr/>
            </p:nvSpPr>
            <p:spPr bwMode="auto">
              <a:xfrm>
                <a:off x="5458" y="1876"/>
                <a:ext cx="16" cy="22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12" name="Rectangle 228"/>
              <p:cNvSpPr>
                <a:spLocks noChangeArrowheads="1"/>
              </p:cNvSpPr>
              <p:nvPr/>
            </p:nvSpPr>
            <p:spPr bwMode="auto">
              <a:xfrm>
                <a:off x="211" y="2143"/>
                <a:ext cx="2108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13" name="Rectangle 229"/>
              <p:cNvSpPr>
                <a:spLocks noChangeArrowheads="1"/>
              </p:cNvSpPr>
              <p:nvPr/>
            </p:nvSpPr>
            <p:spPr bwMode="auto">
              <a:xfrm>
                <a:off x="2112" y="2149"/>
                <a:ext cx="289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No</a:t>
                </a:r>
                <a:endParaRPr lang="en-US"/>
              </a:p>
            </p:txBody>
          </p:sp>
          <p:sp>
            <p:nvSpPr>
              <p:cNvPr id="195814" name="Rectangle 230"/>
              <p:cNvSpPr>
                <a:spLocks noChangeArrowheads="1"/>
              </p:cNvSpPr>
              <p:nvPr/>
            </p:nvSpPr>
            <p:spPr bwMode="auto">
              <a:xfrm>
                <a:off x="2319" y="214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15" name="Rectangle 231"/>
              <p:cNvSpPr>
                <a:spLocks noChangeArrowheads="1"/>
              </p:cNvSpPr>
              <p:nvPr/>
            </p:nvSpPr>
            <p:spPr bwMode="auto">
              <a:xfrm>
                <a:off x="210" y="2114"/>
                <a:ext cx="2111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16" name="Rectangle 232"/>
              <p:cNvSpPr>
                <a:spLocks noChangeArrowheads="1"/>
              </p:cNvSpPr>
              <p:nvPr/>
            </p:nvSpPr>
            <p:spPr bwMode="auto">
              <a:xfrm>
                <a:off x="210" y="2143"/>
                <a:ext cx="1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17" name="Rectangle 233"/>
              <p:cNvSpPr>
                <a:spLocks noChangeArrowheads="1"/>
              </p:cNvSpPr>
              <p:nvPr/>
            </p:nvSpPr>
            <p:spPr bwMode="auto">
              <a:xfrm>
                <a:off x="2319" y="2143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18" name="Rectangle 234"/>
              <p:cNvSpPr>
                <a:spLocks noChangeArrowheads="1"/>
              </p:cNvSpPr>
              <p:nvPr/>
            </p:nvSpPr>
            <p:spPr bwMode="auto">
              <a:xfrm>
                <a:off x="2341" y="2143"/>
                <a:ext cx="766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19" name="Rectangle 235"/>
              <p:cNvSpPr>
                <a:spLocks noChangeArrowheads="1"/>
              </p:cNvSpPr>
              <p:nvPr/>
            </p:nvSpPr>
            <p:spPr bwMode="auto">
              <a:xfrm>
                <a:off x="2927" y="2149"/>
                <a:ext cx="26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46</a:t>
                </a:r>
                <a:endParaRPr lang="en-US"/>
              </a:p>
            </p:txBody>
          </p:sp>
          <p:sp>
            <p:nvSpPr>
              <p:cNvPr id="195820" name="Rectangle 236"/>
              <p:cNvSpPr>
                <a:spLocks noChangeArrowheads="1"/>
              </p:cNvSpPr>
              <p:nvPr/>
            </p:nvSpPr>
            <p:spPr bwMode="auto">
              <a:xfrm>
                <a:off x="3107" y="214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21" name="Rectangle 237"/>
              <p:cNvSpPr>
                <a:spLocks noChangeArrowheads="1"/>
              </p:cNvSpPr>
              <p:nvPr/>
            </p:nvSpPr>
            <p:spPr bwMode="auto">
              <a:xfrm>
                <a:off x="2337" y="2114"/>
                <a:ext cx="772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22" name="Rectangle 238"/>
              <p:cNvSpPr>
                <a:spLocks noChangeArrowheads="1"/>
              </p:cNvSpPr>
              <p:nvPr/>
            </p:nvSpPr>
            <p:spPr bwMode="auto">
              <a:xfrm>
                <a:off x="2337" y="2143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23" name="Rectangle 239"/>
              <p:cNvSpPr>
                <a:spLocks noChangeArrowheads="1"/>
              </p:cNvSpPr>
              <p:nvPr/>
            </p:nvSpPr>
            <p:spPr bwMode="auto">
              <a:xfrm>
                <a:off x="3107" y="2143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24" name="Rectangle 240"/>
              <p:cNvSpPr>
                <a:spLocks noChangeArrowheads="1"/>
              </p:cNvSpPr>
              <p:nvPr/>
            </p:nvSpPr>
            <p:spPr bwMode="auto">
              <a:xfrm>
                <a:off x="3128" y="2143"/>
                <a:ext cx="766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25" name="Rectangle 241"/>
              <p:cNvSpPr>
                <a:spLocks noChangeArrowheads="1"/>
              </p:cNvSpPr>
              <p:nvPr/>
            </p:nvSpPr>
            <p:spPr bwMode="auto">
              <a:xfrm>
                <a:off x="3625" y="2149"/>
                <a:ext cx="355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134</a:t>
                </a:r>
                <a:endParaRPr lang="en-US"/>
              </a:p>
            </p:txBody>
          </p:sp>
          <p:sp>
            <p:nvSpPr>
              <p:cNvPr id="195826" name="Rectangle 242"/>
              <p:cNvSpPr>
                <a:spLocks noChangeArrowheads="1"/>
              </p:cNvSpPr>
              <p:nvPr/>
            </p:nvSpPr>
            <p:spPr bwMode="auto">
              <a:xfrm>
                <a:off x="3894" y="214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27" name="Rectangle 243"/>
              <p:cNvSpPr>
                <a:spLocks noChangeArrowheads="1"/>
              </p:cNvSpPr>
              <p:nvPr/>
            </p:nvSpPr>
            <p:spPr bwMode="auto">
              <a:xfrm>
                <a:off x="3124" y="2114"/>
                <a:ext cx="774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28" name="Rectangle 244"/>
              <p:cNvSpPr>
                <a:spLocks noChangeArrowheads="1"/>
              </p:cNvSpPr>
              <p:nvPr/>
            </p:nvSpPr>
            <p:spPr bwMode="auto">
              <a:xfrm>
                <a:off x="3124" y="2143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29" name="Rectangle 245"/>
              <p:cNvSpPr>
                <a:spLocks noChangeArrowheads="1"/>
              </p:cNvSpPr>
              <p:nvPr/>
            </p:nvSpPr>
            <p:spPr bwMode="auto">
              <a:xfrm>
                <a:off x="3894" y="2143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30" name="Rectangle 246"/>
              <p:cNvSpPr>
                <a:spLocks noChangeArrowheads="1"/>
              </p:cNvSpPr>
              <p:nvPr/>
            </p:nvSpPr>
            <p:spPr bwMode="auto">
              <a:xfrm>
                <a:off x="3916" y="2143"/>
                <a:ext cx="758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31" name="Rectangle 247"/>
              <p:cNvSpPr>
                <a:spLocks noChangeArrowheads="1"/>
              </p:cNvSpPr>
              <p:nvPr/>
            </p:nvSpPr>
            <p:spPr bwMode="auto">
              <a:xfrm>
                <a:off x="4495" y="2149"/>
                <a:ext cx="26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56</a:t>
                </a:r>
                <a:endParaRPr lang="en-US"/>
              </a:p>
            </p:txBody>
          </p:sp>
          <p:sp>
            <p:nvSpPr>
              <p:cNvPr id="195832" name="Rectangle 248"/>
              <p:cNvSpPr>
                <a:spLocks noChangeArrowheads="1"/>
              </p:cNvSpPr>
              <p:nvPr/>
            </p:nvSpPr>
            <p:spPr bwMode="auto">
              <a:xfrm>
                <a:off x="4674" y="214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33" name="Rectangle 249"/>
              <p:cNvSpPr>
                <a:spLocks noChangeArrowheads="1"/>
              </p:cNvSpPr>
              <p:nvPr/>
            </p:nvSpPr>
            <p:spPr bwMode="auto">
              <a:xfrm>
                <a:off x="3914" y="2114"/>
                <a:ext cx="764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34" name="Rectangle 250"/>
              <p:cNvSpPr>
                <a:spLocks noChangeArrowheads="1"/>
              </p:cNvSpPr>
              <p:nvPr/>
            </p:nvSpPr>
            <p:spPr bwMode="auto">
              <a:xfrm>
                <a:off x="3914" y="2143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35" name="Rectangle 251"/>
              <p:cNvSpPr>
                <a:spLocks noChangeArrowheads="1"/>
              </p:cNvSpPr>
              <p:nvPr/>
            </p:nvSpPr>
            <p:spPr bwMode="auto">
              <a:xfrm>
                <a:off x="4674" y="2143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36" name="Rectangle 252"/>
              <p:cNvSpPr>
                <a:spLocks noChangeArrowheads="1"/>
              </p:cNvSpPr>
              <p:nvPr/>
            </p:nvSpPr>
            <p:spPr bwMode="auto">
              <a:xfrm>
                <a:off x="4696" y="2143"/>
                <a:ext cx="758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37" name="Rectangle 253"/>
              <p:cNvSpPr>
                <a:spLocks noChangeArrowheads="1"/>
              </p:cNvSpPr>
              <p:nvPr/>
            </p:nvSpPr>
            <p:spPr bwMode="auto">
              <a:xfrm>
                <a:off x="5275" y="2149"/>
                <a:ext cx="26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20</a:t>
                </a:r>
                <a:endParaRPr lang="en-US"/>
              </a:p>
            </p:txBody>
          </p:sp>
          <p:sp>
            <p:nvSpPr>
              <p:cNvPr id="195838" name="Rectangle 254"/>
              <p:cNvSpPr>
                <a:spLocks noChangeArrowheads="1"/>
              </p:cNvSpPr>
              <p:nvPr/>
            </p:nvSpPr>
            <p:spPr bwMode="auto">
              <a:xfrm>
                <a:off x="5454" y="214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39" name="Rectangle 255"/>
              <p:cNvSpPr>
                <a:spLocks noChangeArrowheads="1"/>
              </p:cNvSpPr>
              <p:nvPr/>
            </p:nvSpPr>
            <p:spPr bwMode="auto">
              <a:xfrm>
                <a:off x="4694" y="2114"/>
                <a:ext cx="764" cy="2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40" name="Rectangle 256"/>
              <p:cNvSpPr>
                <a:spLocks noChangeArrowheads="1"/>
              </p:cNvSpPr>
              <p:nvPr/>
            </p:nvSpPr>
            <p:spPr bwMode="auto">
              <a:xfrm>
                <a:off x="4694" y="2143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41" name="Rectangle 257"/>
              <p:cNvSpPr>
                <a:spLocks noChangeArrowheads="1"/>
              </p:cNvSpPr>
              <p:nvPr/>
            </p:nvSpPr>
            <p:spPr bwMode="auto">
              <a:xfrm>
                <a:off x="5454" y="2143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42" name="Rectangle 258"/>
              <p:cNvSpPr>
                <a:spLocks noChangeArrowheads="1"/>
              </p:cNvSpPr>
              <p:nvPr/>
            </p:nvSpPr>
            <p:spPr bwMode="auto">
              <a:xfrm>
                <a:off x="194" y="2096"/>
                <a:ext cx="16" cy="2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43" name="Rectangle 259"/>
              <p:cNvSpPr>
                <a:spLocks noChangeArrowheads="1"/>
              </p:cNvSpPr>
              <p:nvPr/>
            </p:nvSpPr>
            <p:spPr bwMode="auto">
              <a:xfrm>
                <a:off x="210" y="2096"/>
                <a:ext cx="2111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44" name="Rectangle 260"/>
              <p:cNvSpPr>
                <a:spLocks noChangeArrowheads="1"/>
              </p:cNvSpPr>
              <p:nvPr/>
            </p:nvSpPr>
            <p:spPr bwMode="auto">
              <a:xfrm>
                <a:off x="210" y="2112"/>
                <a:ext cx="2111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45" name="Rectangle 261"/>
              <p:cNvSpPr>
                <a:spLocks noChangeArrowheads="1"/>
              </p:cNvSpPr>
              <p:nvPr/>
            </p:nvSpPr>
            <p:spPr bwMode="auto">
              <a:xfrm>
                <a:off x="2321" y="2096"/>
                <a:ext cx="16" cy="2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46" name="Rectangle 262"/>
              <p:cNvSpPr>
                <a:spLocks noChangeArrowheads="1"/>
              </p:cNvSpPr>
              <p:nvPr/>
            </p:nvSpPr>
            <p:spPr bwMode="auto">
              <a:xfrm>
                <a:off x="2337" y="2096"/>
                <a:ext cx="772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47" name="Rectangle 263"/>
              <p:cNvSpPr>
                <a:spLocks noChangeArrowheads="1"/>
              </p:cNvSpPr>
              <p:nvPr/>
            </p:nvSpPr>
            <p:spPr bwMode="auto">
              <a:xfrm>
                <a:off x="2337" y="2112"/>
                <a:ext cx="772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48" name="Rectangle 264"/>
              <p:cNvSpPr>
                <a:spLocks noChangeArrowheads="1"/>
              </p:cNvSpPr>
              <p:nvPr/>
            </p:nvSpPr>
            <p:spPr bwMode="auto">
              <a:xfrm>
                <a:off x="3109" y="2112"/>
                <a:ext cx="15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49" name="Rectangle 265"/>
              <p:cNvSpPr>
                <a:spLocks noChangeArrowheads="1"/>
              </p:cNvSpPr>
              <p:nvPr/>
            </p:nvSpPr>
            <p:spPr bwMode="auto">
              <a:xfrm>
                <a:off x="3109" y="2096"/>
                <a:ext cx="15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50" name="Rectangle 266"/>
              <p:cNvSpPr>
                <a:spLocks noChangeArrowheads="1"/>
              </p:cNvSpPr>
              <p:nvPr/>
            </p:nvSpPr>
            <p:spPr bwMode="auto">
              <a:xfrm>
                <a:off x="3124" y="2112"/>
                <a:ext cx="16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51" name="Rectangle 267"/>
              <p:cNvSpPr>
                <a:spLocks noChangeArrowheads="1"/>
              </p:cNvSpPr>
              <p:nvPr/>
            </p:nvSpPr>
            <p:spPr bwMode="auto">
              <a:xfrm>
                <a:off x="3124" y="2096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52" name="Rectangle 268"/>
              <p:cNvSpPr>
                <a:spLocks noChangeArrowheads="1"/>
              </p:cNvSpPr>
              <p:nvPr/>
            </p:nvSpPr>
            <p:spPr bwMode="auto">
              <a:xfrm>
                <a:off x="3140" y="2096"/>
                <a:ext cx="758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53" name="Rectangle 269"/>
              <p:cNvSpPr>
                <a:spLocks noChangeArrowheads="1"/>
              </p:cNvSpPr>
              <p:nvPr/>
            </p:nvSpPr>
            <p:spPr bwMode="auto">
              <a:xfrm>
                <a:off x="3140" y="2112"/>
                <a:ext cx="758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54" name="Rectangle 270"/>
              <p:cNvSpPr>
                <a:spLocks noChangeArrowheads="1"/>
              </p:cNvSpPr>
              <p:nvPr/>
            </p:nvSpPr>
            <p:spPr bwMode="auto">
              <a:xfrm>
                <a:off x="3898" y="2096"/>
                <a:ext cx="16" cy="2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55" name="Rectangle 271"/>
              <p:cNvSpPr>
                <a:spLocks noChangeArrowheads="1"/>
              </p:cNvSpPr>
              <p:nvPr/>
            </p:nvSpPr>
            <p:spPr bwMode="auto">
              <a:xfrm>
                <a:off x="3914" y="2096"/>
                <a:ext cx="764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56" name="Rectangle 272"/>
              <p:cNvSpPr>
                <a:spLocks noChangeArrowheads="1"/>
              </p:cNvSpPr>
              <p:nvPr/>
            </p:nvSpPr>
            <p:spPr bwMode="auto">
              <a:xfrm>
                <a:off x="3914" y="2112"/>
                <a:ext cx="764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57" name="Rectangle 273"/>
              <p:cNvSpPr>
                <a:spLocks noChangeArrowheads="1"/>
              </p:cNvSpPr>
              <p:nvPr/>
            </p:nvSpPr>
            <p:spPr bwMode="auto">
              <a:xfrm>
                <a:off x="4678" y="2112"/>
                <a:ext cx="1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58" name="Rectangle 274"/>
              <p:cNvSpPr>
                <a:spLocks noChangeArrowheads="1"/>
              </p:cNvSpPr>
              <p:nvPr/>
            </p:nvSpPr>
            <p:spPr bwMode="auto">
              <a:xfrm>
                <a:off x="4678" y="2096"/>
                <a:ext cx="16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59" name="Rectangle 275"/>
              <p:cNvSpPr>
                <a:spLocks noChangeArrowheads="1"/>
              </p:cNvSpPr>
              <p:nvPr/>
            </p:nvSpPr>
            <p:spPr bwMode="auto">
              <a:xfrm>
                <a:off x="4694" y="2112"/>
                <a:ext cx="15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60" name="Rectangle 276"/>
              <p:cNvSpPr>
                <a:spLocks noChangeArrowheads="1"/>
              </p:cNvSpPr>
              <p:nvPr/>
            </p:nvSpPr>
            <p:spPr bwMode="auto">
              <a:xfrm>
                <a:off x="4694" y="2096"/>
                <a:ext cx="15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61" name="Rectangle 277"/>
              <p:cNvSpPr>
                <a:spLocks noChangeArrowheads="1"/>
              </p:cNvSpPr>
              <p:nvPr/>
            </p:nvSpPr>
            <p:spPr bwMode="auto">
              <a:xfrm>
                <a:off x="4709" y="2096"/>
                <a:ext cx="749" cy="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62" name="Rectangle 278"/>
              <p:cNvSpPr>
                <a:spLocks noChangeArrowheads="1"/>
              </p:cNvSpPr>
              <p:nvPr/>
            </p:nvSpPr>
            <p:spPr bwMode="auto">
              <a:xfrm>
                <a:off x="4709" y="2112"/>
                <a:ext cx="749" cy="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63" name="Rectangle 279"/>
              <p:cNvSpPr>
                <a:spLocks noChangeArrowheads="1"/>
              </p:cNvSpPr>
              <p:nvPr/>
            </p:nvSpPr>
            <p:spPr bwMode="auto">
              <a:xfrm>
                <a:off x="5458" y="2096"/>
                <a:ext cx="16" cy="2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64" name="Rectangle 280"/>
              <p:cNvSpPr>
                <a:spLocks noChangeArrowheads="1"/>
              </p:cNvSpPr>
              <p:nvPr/>
            </p:nvSpPr>
            <p:spPr bwMode="auto">
              <a:xfrm>
                <a:off x="194" y="2124"/>
                <a:ext cx="16" cy="2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65" name="Rectangle 281"/>
              <p:cNvSpPr>
                <a:spLocks noChangeArrowheads="1"/>
              </p:cNvSpPr>
              <p:nvPr/>
            </p:nvSpPr>
            <p:spPr bwMode="auto">
              <a:xfrm>
                <a:off x="2321" y="2124"/>
                <a:ext cx="16" cy="2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66" name="Rectangle 282"/>
              <p:cNvSpPr>
                <a:spLocks noChangeArrowheads="1"/>
              </p:cNvSpPr>
              <p:nvPr/>
            </p:nvSpPr>
            <p:spPr bwMode="auto">
              <a:xfrm>
                <a:off x="3109" y="2124"/>
                <a:ext cx="15" cy="2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67" name="Rectangle 283"/>
              <p:cNvSpPr>
                <a:spLocks noChangeArrowheads="1"/>
              </p:cNvSpPr>
              <p:nvPr/>
            </p:nvSpPr>
            <p:spPr bwMode="auto">
              <a:xfrm>
                <a:off x="3898" y="2124"/>
                <a:ext cx="16" cy="2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68" name="Rectangle 284"/>
              <p:cNvSpPr>
                <a:spLocks noChangeArrowheads="1"/>
              </p:cNvSpPr>
              <p:nvPr/>
            </p:nvSpPr>
            <p:spPr bwMode="auto">
              <a:xfrm>
                <a:off x="4678" y="2124"/>
                <a:ext cx="16" cy="2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69" name="Rectangle 285"/>
              <p:cNvSpPr>
                <a:spLocks noChangeArrowheads="1"/>
              </p:cNvSpPr>
              <p:nvPr/>
            </p:nvSpPr>
            <p:spPr bwMode="auto">
              <a:xfrm>
                <a:off x="5458" y="2124"/>
                <a:ext cx="16" cy="20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70" name="Rectangle 286"/>
              <p:cNvSpPr>
                <a:spLocks noChangeArrowheads="1"/>
              </p:cNvSpPr>
              <p:nvPr/>
            </p:nvSpPr>
            <p:spPr bwMode="auto">
              <a:xfrm>
                <a:off x="211" y="2373"/>
                <a:ext cx="2108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71" name="Rectangle 287"/>
              <p:cNvSpPr>
                <a:spLocks noChangeArrowheads="1"/>
              </p:cNvSpPr>
              <p:nvPr/>
            </p:nvSpPr>
            <p:spPr bwMode="auto">
              <a:xfrm>
                <a:off x="2274" y="237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72" name="Rectangle 288"/>
              <p:cNvSpPr>
                <a:spLocks noChangeArrowheads="1"/>
              </p:cNvSpPr>
              <p:nvPr/>
            </p:nvSpPr>
            <p:spPr bwMode="auto">
              <a:xfrm>
                <a:off x="2319" y="237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73" name="Rectangle 289"/>
              <p:cNvSpPr>
                <a:spLocks noChangeArrowheads="1"/>
              </p:cNvSpPr>
              <p:nvPr/>
            </p:nvSpPr>
            <p:spPr bwMode="auto">
              <a:xfrm>
                <a:off x="210" y="2331"/>
                <a:ext cx="2111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74" name="Rectangle 290"/>
              <p:cNvSpPr>
                <a:spLocks noChangeArrowheads="1"/>
              </p:cNvSpPr>
              <p:nvPr/>
            </p:nvSpPr>
            <p:spPr bwMode="auto">
              <a:xfrm>
                <a:off x="210" y="2373"/>
                <a:ext cx="1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75" name="Rectangle 291"/>
              <p:cNvSpPr>
                <a:spLocks noChangeArrowheads="1"/>
              </p:cNvSpPr>
              <p:nvPr/>
            </p:nvSpPr>
            <p:spPr bwMode="auto">
              <a:xfrm>
                <a:off x="2319" y="2373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76" name="Rectangle 292"/>
              <p:cNvSpPr>
                <a:spLocks noChangeArrowheads="1"/>
              </p:cNvSpPr>
              <p:nvPr/>
            </p:nvSpPr>
            <p:spPr bwMode="auto">
              <a:xfrm>
                <a:off x="2341" y="2373"/>
                <a:ext cx="766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77" name="Rectangle 293"/>
              <p:cNvSpPr>
                <a:spLocks noChangeArrowheads="1"/>
              </p:cNvSpPr>
              <p:nvPr/>
            </p:nvSpPr>
            <p:spPr bwMode="auto">
              <a:xfrm>
                <a:off x="2557" y="2379"/>
                <a:ext cx="643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100.0%</a:t>
                </a:r>
                <a:endParaRPr lang="en-US"/>
              </a:p>
            </p:txBody>
          </p:sp>
          <p:sp>
            <p:nvSpPr>
              <p:cNvPr id="195878" name="Rectangle 294"/>
              <p:cNvSpPr>
                <a:spLocks noChangeArrowheads="1"/>
              </p:cNvSpPr>
              <p:nvPr/>
            </p:nvSpPr>
            <p:spPr bwMode="auto">
              <a:xfrm>
                <a:off x="3107" y="237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79" name="Rectangle 295"/>
              <p:cNvSpPr>
                <a:spLocks noChangeArrowheads="1"/>
              </p:cNvSpPr>
              <p:nvPr/>
            </p:nvSpPr>
            <p:spPr bwMode="auto">
              <a:xfrm>
                <a:off x="2337" y="2331"/>
                <a:ext cx="772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80" name="Rectangle 296"/>
              <p:cNvSpPr>
                <a:spLocks noChangeArrowheads="1"/>
              </p:cNvSpPr>
              <p:nvPr/>
            </p:nvSpPr>
            <p:spPr bwMode="auto">
              <a:xfrm>
                <a:off x="2337" y="2373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81" name="Rectangle 297"/>
              <p:cNvSpPr>
                <a:spLocks noChangeArrowheads="1"/>
              </p:cNvSpPr>
              <p:nvPr/>
            </p:nvSpPr>
            <p:spPr bwMode="auto">
              <a:xfrm>
                <a:off x="3107" y="2373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82" name="Rectangle 298"/>
              <p:cNvSpPr>
                <a:spLocks noChangeArrowheads="1"/>
              </p:cNvSpPr>
              <p:nvPr/>
            </p:nvSpPr>
            <p:spPr bwMode="auto">
              <a:xfrm>
                <a:off x="3128" y="2373"/>
                <a:ext cx="766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83" name="Rectangle 299"/>
              <p:cNvSpPr>
                <a:spLocks noChangeArrowheads="1"/>
              </p:cNvSpPr>
              <p:nvPr/>
            </p:nvSpPr>
            <p:spPr bwMode="auto">
              <a:xfrm>
                <a:off x="3436" y="2379"/>
                <a:ext cx="550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88.2%</a:t>
                </a:r>
                <a:endParaRPr lang="en-US"/>
              </a:p>
            </p:txBody>
          </p:sp>
          <p:sp>
            <p:nvSpPr>
              <p:cNvPr id="195884" name="Rectangle 300"/>
              <p:cNvSpPr>
                <a:spLocks noChangeArrowheads="1"/>
              </p:cNvSpPr>
              <p:nvPr/>
            </p:nvSpPr>
            <p:spPr bwMode="auto">
              <a:xfrm>
                <a:off x="3894" y="237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85" name="Rectangle 301"/>
              <p:cNvSpPr>
                <a:spLocks noChangeArrowheads="1"/>
              </p:cNvSpPr>
              <p:nvPr/>
            </p:nvSpPr>
            <p:spPr bwMode="auto">
              <a:xfrm>
                <a:off x="3124" y="2331"/>
                <a:ext cx="774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86" name="Rectangle 302"/>
              <p:cNvSpPr>
                <a:spLocks noChangeArrowheads="1"/>
              </p:cNvSpPr>
              <p:nvPr/>
            </p:nvSpPr>
            <p:spPr bwMode="auto">
              <a:xfrm>
                <a:off x="3124" y="2373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87" name="Rectangle 303"/>
              <p:cNvSpPr>
                <a:spLocks noChangeArrowheads="1"/>
              </p:cNvSpPr>
              <p:nvPr/>
            </p:nvSpPr>
            <p:spPr bwMode="auto">
              <a:xfrm>
                <a:off x="3894" y="2373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88" name="Rectangle 304"/>
              <p:cNvSpPr>
                <a:spLocks noChangeArrowheads="1"/>
              </p:cNvSpPr>
              <p:nvPr/>
            </p:nvSpPr>
            <p:spPr bwMode="auto">
              <a:xfrm>
                <a:off x="3916" y="2373"/>
                <a:ext cx="758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89" name="Rectangle 305"/>
              <p:cNvSpPr>
                <a:spLocks noChangeArrowheads="1"/>
              </p:cNvSpPr>
              <p:nvPr/>
            </p:nvSpPr>
            <p:spPr bwMode="auto">
              <a:xfrm>
                <a:off x="4125" y="2379"/>
                <a:ext cx="643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100.0%</a:t>
                </a:r>
                <a:endParaRPr lang="en-US"/>
              </a:p>
            </p:txBody>
          </p:sp>
          <p:sp>
            <p:nvSpPr>
              <p:cNvPr id="195890" name="Rectangle 306"/>
              <p:cNvSpPr>
                <a:spLocks noChangeArrowheads="1"/>
              </p:cNvSpPr>
              <p:nvPr/>
            </p:nvSpPr>
            <p:spPr bwMode="auto">
              <a:xfrm>
                <a:off x="4674" y="237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91" name="Rectangle 307"/>
              <p:cNvSpPr>
                <a:spLocks noChangeArrowheads="1"/>
              </p:cNvSpPr>
              <p:nvPr/>
            </p:nvSpPr>
            <p:spPr bwMode="auto">
              <a:xfrm>
                <a:off x="3914" y="2331"/>
                <a:ext cx="764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92" name="Rectangle 308"/>
              <p:cNvSpPr>
                <a:spLocks noChangeArrowheads="1"/>
              </p:cNvSpPr>
              <p:nvPr/>
            </p:nvSpPr>
            <p:spPr bwMode="auto">
              <a:xfrm>
                <a:off x="3914" y="2373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93" name="Rectangle 309"/>
              <p:cNvSpPr>
                <a:spLocks noChangeArrowheads="1"/>
              </p:cNvSpPr>
              <p:nvPr/>
            </p:nvSpPr>
            <p:spPr bwMode="auto">
              <a:xfrm>
                <a:off x="4674" y="2373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94" name="Rectangle 310"/>
              <p:cNvSpPr>
                <a:spLocks noChangeArrowheads="1"/>
              </p:cNvSpPr>
              <p:nvPr/>
            </p:nvSpPr>
            <p:spPr bwMode="auto">
              <a:xfrm>
                <a:off x="4696" y="2373"/>
                <a:ext cx="758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95" name="Rectangle 311"/>
              <p:cNvSpPr>
                <a:spLocks noChangeArrowheads="1"/>
              </p:cNvSpPr>
              <p:nvPr/>
            </p:nvSpPr>
            <p:spPr bwMode="auto">
              <a:xfrm>
                <a:off x="4996" y="2379"/>
                <a:ext cx="550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66.7%</a:t>
                </a:r>
                <a:endParaRPr lang="en-US"/>
              </a:p>
            </p:txBody>
          </p:sp>
          <p:sp>
            <p:nvSpPr>
              <p:cNvPr id="195896" name="Rectangle 312"/>
              <p:cNvSpPr>
                <a:spLocks noChangeArrowheads="1"/>
              </p:cNvSpPr>
              <p:nvPr/>
            </p:nvSpPr>
            <p:spPr bwMode="auto">
              <a:xfrm>
                <a:off x="5454" y="2379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897" name="Rectangle 313"/>
              <p:cNvSpPr>
                <a:spLocks noChangeArrowheads="1"/>
              </p:cNvSpPr>
              <p:nvPr/>
            </p:nvSpPr>
            <p:spPr bwMode="auto">
              <a:xfrm>
                <a:off x="4694" y="2331"/>
                <a:ext cx="764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98" name="Rectangle 314"/>
              <p:cNvSpPr>
                <a:spLocks noChangeArrowheads="1"/>
              </p:cNvSpPr>
              <p:nvPr/>
            </p:nvSpPr>
            <p:spPr bwMode="auto">
              <a:xfrm>
                <a:off x="4694" y="2373"/>
                <a:ext cx="2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899" name="Rectangle 315"/>
              <p:cNvSpPr>
                <a:spLocks noChangeArrowheads="1"/>
              </p:cNvSpPr>
              <p:nvPr/>
            </p:nvSpPr>
            <p:spPr bwMode="auto">
              <a:xfrm>
                <a:off x="5454" y="2373"/>
                <a:ext cx="4" cy="18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00" name="Rectangle 316"/>
              <p:cNvSpPr>
                <a:spLocks noChangeArrowheads="1"/>
              </p:cNvSpPr>
              <p:nvPr/>
            </p:nvSpPr>
            <p:spPr bwMode="auto">
              <a:xfrm>
                <a:off x="194" y="2331"/>
                <a:ext cx="16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01" name="Rectangle 317"/>
              <p:cNvSpPr>
                <a:spLocks noChangeArrowheads="1"/>
              </p:cNvSpPr>
              <p:nvPr/>
            </p:nvSpPr>
            <p:spPr bwMode="auto">
              <a:xfrm>
                <a:off x="210" y="2331"/>
                <a:ext cx="2111" cy="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02" name="Rectangle 318"/>
              <p:cNvSpPr>
                <a:spLocks noChangeArrowheads="1"/>
              </p:cNvSpPr>
              <p:nvPr/>
            </p:nvSpPr>
            <p:spPr bwMode="auto">
              <a:xfrm>
                <a:off x="2321" y="2331"/>
                <a:ext cx="16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03" name="Rectangle 319"/>
              <p:cNvSpPr>
                <a:spLocks noChangeArrowheads="1"/>
              </p:cNvSpPr>
              <p:nvPr/>
            </p:nvSpPr>
            <p:spPr bwMode="auto">
              <a:xfrm>
                <a:off x="2337" y="2331"/>
                <a:ext cx="772" cy="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04" name="Rectangle 320"/>
              <p:cNvSpPr>
                <a:spLocks noChangeArrowheads="1"/>
              </p:cNvSpPr>
              <p:nvPr/>
            </p:nvSpPr>
            <p:spPr bwMode="auto">
              <a:xfrm>
                <a:off x="3109" y="2331"/>
                <a:ext cx="1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05" name="Rectangle 321"/>
              <p:cNvSpPr>
                <a:spLocks noChangeArrowheads="1"/>
              </p:cNvSpPr>
              <p:nvPr/>
            </p:nvSpPr>
            <p:spPr bwMode="auto">
              <a:xfrm>
                <a:off x="3124" y="2331"/>
                <a:ext cx="774" cy="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06" name="Rectangle 322"/>
              <p:cNvSpPr>
                <a:spLocks noChangeArrowheads="1"/>
              </p:cNvSpPr>
              <p:nvPr/>
            </p:nvSpPr>
            <p:spPr bwMode="auto">
              <a:xfrm>
                <a:off x="3898" y="2331"/>
                <a:ext cx="16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07" name="Rectangle 323"/>
              <p:cNvSpPr>
                <a:spLocks noChangeArrowheads="1"/>
              </p:cNvSpPr>
              <p:nvPr/>
            </p:nvSpPr>
            <p:spPr bwMode="auto">
              <a:xfrm>
                <a:off x="3914" y="2331"/>
                <a:ext cx="764" cy="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08" name="Rectangle 324"/>
              <p:cNvSpPr>
                <a:spLocks noChangeArrowheads="1"/>
              </p:cNvSpPr>
              <p:nvPr/>
            </p:nvSpPr>
            <p:spPr bwMode="auto">
              <a:xfrm>
                <a:off x="4678" y="2331"/>
                <a:ext cx="16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09" name="Rectangle 325"/>
              <p:cNvSpPr>
                <a:spLocks noChangeArrowheads="1"/>
              </p:cNvSpPr>
              <p:nvPr/>
            </p:nvSpPr>
            <p:spPr bwMode="auto">
              <a:xfrm>
                <a:off x="4694" y="2331"/>
                <a:ext cx="764" cy="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10" name="Rectangle 326"/>
              <p:cNvSpPr>
                <a:spLocks noChangeArrowheads="1"/>
              </p:cNvSpPr>
              <p:nvPr/>
            </p:nvSpPr>
            <p:spPr bwMode="auto">
              <a:xfrm>
                <a:off x="5458" y="2331"/>
                <a:ext cx="16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11" name="Rectangle 327"/>
              <p:cNvSpPr>
                <a:spLocks noChangeArrowheads="1"/>
              </p:cNvSpPr>
              <p:nvPr/>
            </p:nvSpPr>
            <p:spPr bwMode="auto">
              <a:xfrm>
                <a:off x="194" y="2340"/>
                <a:ext cx="16" cy="22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12" name="Rectangle 328"/>
              <p:cNvSpPr>
                <a:spLocks noChangeArrowheads="1"/>
              </p:cNvSpPr>
              <p:nvPr/>
            </p:nvSpPr>
            <p:spPr bwMode="auto">
              <a:xfrm>
                <a:off x="2321" y="2340"/>
                <a:ext cx="16" cy="22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13" name="Rectangle 329"/>
              <p:cNvSpPr>
                <a:spLocks noChangeArrowheads="1"/>
              </p:cNvSpPr>
              <p:nvPr/>
            </p:nvSpPr>
            <p:spPr bwMode="auto">
              <a:xfrm>
                <a:off x="3109" y="2340"/>
                <a:ext cx="15" cy="22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14" name="Rectangle 330"/>
              <p:cNvSpPr>
                <a:spLocks noChangeArrowheads="1"/>
              </p:cNvSpPr>
              <p:nvPr/>
            </p:nvSpPr>
            <p:spPr bwMode="auto">
              <a:xfrm>
                <a:off x="3898" y="2340"/>
                <a:ext cx="16" cy="22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15" name="Rectangle 331"/>
              <p:cNvSpPr>
                <a:spLocks noChangeArrowheads="1"/>
              </p:cNvSpPr>
              <p:nvPr/>
            </p:nvSpPr>
            <p:spPr bwMode="auto">
              <a:xfrm>
                <a:off x="4678" y="2340"/>
                <a:ext cx="16" cy="22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16" name="Rectangle 332"/>
              <p:cNvSpPr>
                <a:spLocks noChangeArrowheads="1"/>
              </p:cNvSpPr>
              <p:nvPr/>
            </p:nvSpPr>
            <p:spPr bwMode="auto">
              <a:xfrm>
                <a:off x="5458" y="2340"/>
                <a:ext cx="16" cy="221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17" name="Rectangle 333"/>
              <p:cNvSpPr>
                <a:spLocks noChangeArrowheads="1"/>
              </p:cNvSpPr>
              <p:nvPr/>
            </p:nvSpPr>
            <p:spPr bwMode="auto">
              <a:xfrm>
                <a:off x="211" y="2598"/>
                <a:ext cx="2108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18" name="Rectangle 334"/>
              <p:cNvSpPr>
                <a:spLocks noChangeArrowheads="1"/>
              </p:cNvSpPr>
              <p:nvPr/>
            </p:nvSpPr>
            <p:spPr bwMode="auto">
              <a:xfrm>
                <a:off x="2040" y="2604"/>
                <a:ext cx="36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Yes</a:t>
                </a:r>
                <a:endParaRPr lang="en-US"/>
              </a:p>
            </p:txBody>
          </p:sp>
          <p:sp>
            <p:nvSpPr>
              <p:cNvPr id="195919" name="Rectangle 335"/>
              <p:cNvSpPr>
                <a:spLocks noChangeArrowheads="1"/>
              </p:cNvSpPr>
              <p:nvPr/>
            </p:nvSpPr>
            <p:spPr bwMode="auto">
              <a:xfrm>
                <a:off x="2319" y="2604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920" name="Rectangle 336"/>
              <p:cNvSpPr>
                <a:spLocks noChangeArrowheads="1"/>
              </p:cNvSpPr>
              <p:nvPr/>
            </p:nvSpPr>
            <p:spPr bwMode="auto">
              <a:xfrm>
                <a:off x="210" y="2567"/>
                <a:ext cx="2111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21" name="Rectangle 337"/>
              <p:cNvSpPr>
                <a:spLocks noChangeArrowheads="1"/>
              </p:cNvSpPr>
              <p:nvPr/>
            </p:nvSpPr>
            <p:spPr bwMode="auto">
              <a:xfrm>
                <a:off x="210" y="2598"/>
                <a:ext cx="1" cy="1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22" name="Rectangle 338"/>
              <p:cNvSpPr>
                <a:spLocks noChangeArrowheads="1"/>
              </p:cNvSpPr>
              <p:nvPr/>
            </p:nvSpPr>
            <p:spPr bwMode="auto">
              <a:xfrm>
                <a:off x="2319" y="2598"/>
                <a:ext cx="2" cy="1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23" name="Rectangle 339"/>
              <p:cNvSpPr>
                <a:spLocks noChangeArrowheads="1"/>
              </p:cNvSpPr>
              <p:nvPr/>
            </p:nvSpPr>
            <p:spPr bwMode="auto">
              <a:xfrm>
                <a:off x="2341" y="2598"/>
                <a:ext cx="766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24" name="Rectangle 340"/>
              <p:cNvSpPr>
                <a:spLocks noChangeArrowheads="1"/>
              </p:cNvSpPr>
              <p:nvPr/>
            </p:nvSpPr>
            <p:spPr bwMode="auto">
              <a:xfrm>
                <a:off x="2341" y="2604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925" name="Rectangle 341"/>
              <p:cNvSpPr>
                <a:spLocks noChangeArrowheads="1"/>
              </p:cNvSpPr>
              <p:nvPr/>
            </p:nvSpPr>
            <p:spPr bwMode="auto">
              <a:xfrm>
                <a:off x="2385" y="2604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926" name="Rectangle 342"/>
              <p:cNvSpPr>
                <a:spLocks noChangeArrowheads="1"/>
              </p:cNvSpPr>
              <p:nvPr/>
            </p:nvSpPr>
            <p:spPr bwMode="auto">
              <a:xfrm>
                <a:off x="2337" y="2567"/>
                <a:ext cx="772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27" name="Rectangle 343"/>
              <p:cNvSpPr>
                <a:spLocks noChangeArrowheads="1"/>
              </p:cNvSpPr>
              <p:nvPr/>
            </p:nvSpPr>
            <p:spPr bwMode="auto">
              <a:xfrm>
                <a:off x="2337" y="2598"/>
                <a:ext cx="4" cy="1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28" name="Rectangle 344"/>
              <p:cNvSpPr>
                <a:spLocks noChangeArrowheads="1"/>
              </p:cNvSpPr>
              <p:nvPr/>
            </p:nvSpPr>
            <p:spPr bwMode="auto">
              <a:xfrm>
                <a:off x="3107" y="2598"/>
                <a:ext cx="2" cy="1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29" name="Rectangle 345"/>
              <p:cNvSpPr>
                <a:spLocks noChangeArrowheads="1"/>
              </p:cNvSpPr>
              <p:nvPr/>
            </p:nvSpPr>
            <p:spPr bwMode="auto">
              <a:xfrm>
                <a:off x="3128" y="2598"/>
                <a:ext cx="766" cy="18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930" name="Rectangle 346"/>
              <p:cNvSpPr>
                <a:spLocks noChangeArrowheads="1"/>
              </p:cNvSpPr>
              <p:nvPr/>
            </p:nvSpPr>
            <p:spPr bwMode="auto">
              <a:xfrm>
                <a:off x="3715" y="2604"/>
                <a:ext cx="26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18</a:t>
                </a:r>
                <a:endParaRPr lang="en-US"/>
              </a:p>
            </p:txBody>
          </p:sp>
          <p:sp>
            <p:nvSpPr>
              <p:cNvPr id="195931" name="Rectangle 347"/>
              <p:cNvSpPr>
                <a:spLocks noChangeArrowheads="1"/>
              </p:cNvSpPr>
              <p:nvPr/>
            </p:nvSpPr>
            <p:spPr bwMode="auto">
              <a:xfrm>
                <a:off x="3894" y="2604"/>
                <a:ext cx="121" cy="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>
                    <a:solidFill>
                      <a:srgbClr val="010000"/>
                    </a:solidFill>
                    <a:latin typeface="Arial" pitchFamily="34" charset="0"/>
                  </a:rPr>
                  <a:t> </a:t>
                </a:r>
                <a:endParaRPr lang="en-US"/>
              </a:p>
            </p:txBody>
          </p:sp>
          <p:sp>
            <p:nvSpPr>
              <p:cNvPr id="195932" name="Rectangle 348"/>
              <p:cNvSpPr>
                <a:spLocks noChangeArrowheads="1"/>
              </p:cNvSpPr>
              <p:nvPr/>
            </p:nvSpPr>
            <p:spPr bwMode="auto">
              <a:xfrm>
                <a:off x="3124" y="2567"/>
                <a:ext cx="774" cy="3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5934" name="Rectangle 350"/>
            <p:cNvSpPr>
              <a:spLocks noChangeArrowheads="1"/>
            </p:cNvSpPr>
            <p:nvPr/>
          </p:nvSpPr>
          <p:spPr bwMode="auto">
            <a:xfrm>
              <a:off x="3124" y="2598"/>
              <a:ext cx="4" cy="18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36" name="Rectangle 352"/>
            <p:cNvSpPr>
              <a:spLocks noChangeArrowheads="1"/>
            </p:cNvSpPr>
            <p:nvPr/>
          </p:nvSpPr>
          <p:spPr bwMode="auto">
            <a:xfrm>
              <a:off x="3916" y="2598"/>
              <a:ext cx="758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37" name="Rectangle 353"/>
            <p:cNvSpPr>
              <a:spLocks noChangeArrowheads="1"/>
            </p:cNvSpPr>
            <p:nvPr/>
          </p:nvSpPr>
          <p:spPr bwMode="auto">
            <a:xfrm>
              <a:off x="3916" y="2604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5938" name="Rectangle 354"/>
            <p:cNvSpPr>
              <a:spLocks noChangeArrowheads="1"/>
            </p:cNvSpPr>
            <p:nvPr/>
          </p:nvSpPr>
          <p:spPr bwMode="auto">
            <a:xfrm>
              <a:off x="3961" y="2604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5939" name="Rectangle 355"/>
            <p:cNvSpPr>
              <a:spLocks noChangeArrowheads="1"/>
            </p:cNvSpPr>
            <p:nvPr/>
          </p:nvSpPr>
          <p:spPr bwMode="auto">
            <a:xfrm>
              <a:off x="3914" y="2567"/>
              <a:ext cx="764" cy="3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42" name="Rectangle 358"/>
            <p:cNvSpPr>
              <a:spLocks noChangeArrowheads="1"/>
            </p:cNvSpPr>
            <p:nvPr/>
          </p:nvSpPr>
          <p:spPr bwMode="auto">
            <a:xfrm>
              <a:off x="4696" y="2598"/>
              <a:ext cx="758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43" name="Rectangle 359"/>
            <p:cNvSpPr>
              <a:spLocks noChangeArrowheads="1"/>
            </p:cNvSpPr>
            <p:nvPr/>
          </p:nvSpPr>
          <p:spPr bwMode="auto">
            <a:xfrm>
              <a:off x="5275" y="2604"/>
              <a:ext cx="26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10</a:t>
              </a:r>
              <a:endParaRPr lang="en-US"/>
            </a:p>
          </p:txBody>
        </p:sp>
        <p:sp>
          <p:nvSpPr>
            <p:cNvPr id="195944" name="Rectangle 360"/>
            <p:cNvSpPr>
              <a:spLocks noChangeArrowheads="1"/>
            </p:cNvSpPr>
            <p:nvPr/>
          </p:nvSpPr>
          <p:spPr bwMode="auto">
            <a:xfrm>
              <a:off x="5454" y="2604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5945" name="Rectangle 361"/>
            <p:cNvSpPr>
              <a:spLocks noChangeArrowheads="1"/>
            </p:cNvSpPr>
            <p:nvPr/>
          </p:nvSpPr>
          <p:spPr bwMode="auto">
            <a:xfrm>
              <a:off x="4694" y="2567"/>
              <a:ext cx="764" cy="3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46" name="Rectangle 362"/>
            <p:cNvSpPr>
              <a:spLocks noChangeArrowheads="1"/>
            </p:cNvSpPr>
            <p:nvPr/>
          </p:nvSpPr>
          <p:spPr bwMode="auto">
            <a:xfrm>
              <a:off x="4694" y="2598"/>
              <a:ext cx="2" cy="18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47" name="Rectangle 363"/>
            <p:cNvSpPr>
              <a:spLocks noChangeArrowheads="1"/>
            </p:cNvSpPr>
            <p:nvPr/>
          </p:nvSpPr>
          <p:spPr bwMode="auto">
            <a:xfrm>
              <a:off x="5454" y="2598"/>
              <a:ext cx="4" cy="18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48" name="Rectangle 364"/>
            <p:cNvSpPr>
              <a:spLocks noChangeArrowheads="1"/>
            </p:cNvSpPr>
            <p:nvPr/>
          </p:nvSpPr>
          <p:spPr bwMode="auto">
            <a:xfrm>
              <a:off x="194" y="2561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49" name="Rectangle 365"/>
            <p:cNvSpPr>
              <a:spLocks noChangeArrowheads="1"/>
            </p:cNvSpPr>
            <p:nvPr/>
          </p:nvSpPr>
          <p:spPr bwMode="auto">
            <a:xfrm>
              <a:off x="210" y="2561"/>
              <a:ext cx="2111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50" name="Rectangle 366"/>
            <p:cNvSpPr>
              <a:spLocks noChangeArrowheads="1"/>
            </p:cNvSpPr>
            <p:nvPr/>
          </p:nvSpPr>
          <p:spPr bwMode="auto">
            <a:xfrm>
              <a:off x="2321" y="2561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51" name="Rectangle 367"/>
            <p:cNvSpPr>
              <a:spLocks noChangeArrowheads="1"/>
            </p:cNvSpPr>
            <p:nvPr/>
          </p:nvSpPr>
          <p:spPr bwMode="auto">
            <a:xfrm>
              <a:off x="2337" y="2561"/>
              <a:ext cx="772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52" name="Rectangle 368"/>
            <p:cNvSpPr>
              <a:spLocks noChangeArrowheads="1"/>
            </p:cNvSpPr>
            <p:nvPr/>
          </p:nvSpPr>
          <p:spPr bwMode="auto">
            <a:xfrm>
              <a:off x="3109" y="2561"/>
              <a:ext cx="15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53" name="Rectangle 369"/>
            <p:cNvSpPr>
              <a:spLocks noChangeArrowheads="1"/>
            </p:cNvSpPr>
            <p:nvPr/>
          </p:nvSpPr>
          <p:spPr bwMode="auto">
            <a:xfrm>
              <a:off x="3124" y="2561"/>
              <a:ext cx="774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54" name="Rectangle 370"/>
            <p:cNvSpPr>
              <a:spLocks noChangeArrowheads="1"/>
            </p:cNvSpPr>
            <p:nvPr/>
          </p:nvSpPr>
          <p:spPr bwMode="auto">
            <a:xfrm>
              <a:off x="3898" y="2561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55" name="Rectangle 371"/>
            <p:cNvSpPr>
              <a:spLocks noChangeArrowheads="1"/>
            </p:cNvSpPr>
            <p:nvPr/>
          </p:nvSpPr>
          <p:spPr bwMode="auto">
            <a:xfrm>
              <a:off x="3914" y="2561"/>
              <a:ext cx="764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56" name="Rectangle 372"/>
            <p:cNvSpPr>
              <a:spLocks noChangeArrowheads="1"/>
            </p:cNvSpPr>
            <p:nvPr/>
          </p:nvSpPr>
          <p:spPr bwMode="auto">
            <a:xfrm>
              <a:off x="4678" y="2561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57" name="Rectangle 373"/>
            <p:cNvSpPr>
              <a:spLocks noChangeArrowheads="1"/>
            </p:cNvSpPr>
            <p:nvPr/>
          </p:nvSpPr>
          <p:spPr bwMode="auto">
            <a:xfrm>
              <a:off x="4694" y="2561"/>
              <a:ext cx="764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58" name="Rectangle 374"/>
            <p:cNvSpPr>
              <a:spLocks noChangeArrowheads="1"/>
            </p:cNvSpPr>
            <p:nvPr/>
          </p:nvSpPr>
          <p:spPr bwMode="auto">
            <a:xfrm>
              <a:off x="5458" y="2561"/>
              <a:ext cx="16" cy="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59" name="Rectangle 375"/>
            <p:cNvSpPr>
              <a:spLocks noChangeArrowheads="1"/>
            </p:cNvSpPr>
            <p:nvPr/>
          </p:nvSpPr>
          <p:spPr bwMode="auto">
            <a:xfrm>
              <a:off x="194" y="2576"/>
              <a:ext cx="16" cy="20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60" name="Rectangle 376"/>
            <p:cNvSpPr>
              <a:spLocks noChangeArrowheads="1"/>
            </p:cNvSpPr>
            <p:nvPr/>
          </p:nvSpPr>
          <p:spPr bwMode="auto">
            <a:xfrm>
              <a:off x="2321" y="2576"/>
              <a:ext cx="16" cy="20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61" name="Rectangle 377"/>
            <p:cNvSpPr>
              <a:spLocks noChangeArrowheads="1"/>
            </p:cNvSpPr>
            <p:nvPr/>
          </p:nvSpPr>
          <p:spPr bwMode="auto">
            <a:xfrm>
              <a:off x="3109" y="2576"/>
              <a:ext cx="15" cy="20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62" name="Rectangle 378"/>
            <p:cNvSpPr>
              <a:spLocks noChangeArrowheads="1"/>
            </p:cNvSpPr>
            <p:nvPr/>
          </p:nvSpPr>
          <p:spPr bwMode="auto">
            <a:xfrm>
              <a:off x="3898" y="2576"/>
              <a:ext cx="16" cy="20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63" name="Rectangle 379"/>
            <p:cNvSpPr>
              <a:spLocks noChangeArrowheads="1"/>
            </p:cNvSpPr>
            <p:nvPr/>
          </p:nvSpPr>
          <p:spPr bwMode="auto">
            <a:xfrm>
              <a:off x="4678" y="2576"/>
              <a:ext cx="16" cy="20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64" name="Rectangle 380"/>
            <p:cNvSpPr>
              <a:spLocks noChangeArrowheads="1"/>
            </p:cNvSpPr>
            <p:nvPr/>
          </p:nvSpPr>
          <p:spPr bwMode="auto">
            <a:xfrm>
              <a:off x="5458" y="2576"/>
              <a:ext cx="16" cy="20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65" name="Rectangle 381"/>
            <p:cNvSpPr>
              <a:spLocks noChangeArrowheads="1"/>
            </p:cNvSpPr>
            <p:nvPr/>
          </p:nvSpPr>
          <p:spPr bwMode="auto">
            <a:xfrm>
              <a:off x="211" y="2826"/>
              <a:ext cx="2108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66" name="Rectangle 382"/>
            <p:cNvSpPr>
              <a:spLocks noChangeArrowheads="1"/>
            </p:cNvSpPr>
            <p:nvPr/>
          </p:nvSpPr>
          <p:spPr bwMode="auto">
            <a:xfrm>
              <a:off x="211" y="2832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5967" name="Rectangle 383"/>
            <p:cNvSpPr>
              <a:spLocks noChangeArrowheads="1"/>
            </p:cNvSpPr>
            <p:nvPr/>
          </p:nvSpPr>
          <p:spPr bwMode="auto">
            <a:xfrm>
              <a:off x="256" y="2832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5968" name="Rectangle 384"/>
            <p:cNvSpPr>
              <a:spLocks noChangeArrowheads="1"/>
            </p:cNvSpPr>
            <p:nvPr/>
          </p:nvSpPr>
          <p:spPr bwMode="auto">
            <a:xfrm>
              <a:off x="210" y="2785"/>
              <a:ext cx="2111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71" name="Rectangle 387"/>
            <p:cNvSpPr>
              <a:spLocks noChangeArrowheads="1"/>
            </p:cNvSpPr>
            <p:nvPr/>
          </p:nvSpPr>
          <p:spPr bwMode="auto">
            <a:xfrm>
              <a:off x="2341" y="2826"/>
              <a:ext cx="766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72" name="Rectangle 388"/>
            <p:cNvSpPr>
              <a:spLocks noChangeArrowheads="1"/>
            </p:cNvSpPr>
            <p:nvPr/>
          </p:nvSpPr>
          <p:spPr bwMode="auto">
            <a:xfrm>
              <a:off x="2738" y="2832"/>
              <a:ext cx="45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0.0%</a:t>
              </a:r>
              <a:endParaRPr lang="en-US"/>
            </a:p>
          </p:txBody>
        </p:sp>
        <p:sp>
          <p:nvSpPr>
            <p:cNvPr id="195973" name="Rectangle 389"/>
            <p:cNvSpPr>
              <a:spLocks noChangeArrowheads="1"/>
            </p:cNvSpPr>
            <p:nvPr/>
          </p:nvSpPr>
          <p:spPr bwMode="auto">
            <a:xfrm>
              <a:off x="3107" y="2832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5974" name="Rectangle 390"/>
            <p:cNvSpPr>
              <a:spLocks noChangeArrowheads="1"/>
            </p:cNvSpPr>
            <p:nvPr/>
          </p:nvSpPr>
          <p:spPr bwMode="auto">
            <a:xfrm>
              <a:off x="2337" y="2785"/>
              <a:ext cx="772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77" name="Rectangle 393"/>
            <p:cNvSpPr>
              <a:spLocks noChangeArrowheads="1"/>
            </p:cNvSpPr>
            <p:nvPr/>
          </p:nvSpPr>
          <p:spPr bwMode="auto">
            <a:xfrm>
              <a:off x="3128" y="2826"/>
              <a:ext cx="766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78" name="Rectangle 394"/>
            <p:cNvSpPr>
              <a:spLocks noChangeArrowheads="1"/>
            </p:cNvSpPr>
            <p:nvPr/>
          </p:nvSpPr>
          <p:spPr bwMode="auto">
            <a:xfrm>
              <a:off x="3436" y="2832"/>
              <a:ext cx="550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11.8%</a:t>
              </a:r>
              <a:endParaRPr lang="en-US"/>
            </a:p>
          </p:txBody>
        </p:sp>
        <p:sp>
          <p:nvSpPr>
            <p:cNvPr id="195979" name="Rectangle 395"/>
            <p:cNvSpPr>
              <a:spLocks noChangeArrowheads="1"/>
            </p:cNvSpPr>
            <p:nvPr/>
          </p:nvSpPr>
          <p:spPr bwMode="auto">
            <a:xfrm>
              <a:off x="3894" y="2832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5980" name="Rectangle 396"/>
            <p:cNvSpPr>
              <a:spLocks noChangeArrowheads="1"/>
            </p:cNvSpPr>
            <p:nvPr/>
          </p:nvSpPr>
          <p:spPr bwMode="auto">
            <a:xfrm>
              <a:off x="3124" y="2785"/>
              <a:ext cx="774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81" name="Rectangle 397"/>
            <p:cNvSpPr>
              <a:spLocks noChangeArrowheads="1"/>
            </p:cNvSpPr>
            <p:nvPr/>
          </p:nvSpPr>
          <p:spPr bwMode="auto">
            <a:xfrm>
              <a:off x="3124" y="2826"/>
              <a:ext cx="4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83" name="Rectangle 399"/>
            <p:cNvSpPr>
              <a:spLocks noChangeArrowheads="1"/>
            </p:cNvSpPr>
            <p:nvPr/>
          </p:nvSpPr>
          <p:spPr bwMode="auto">
            <a:xfrm>
              <a:off x="3916" y="2826"/>
              <a:ext cx="758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84" name="Rectangle 400"/>
            <p:cNvSpPr>
              <a:spLocks noChangeArrowheads="1"/>
            </p:cNvSpPr>
            <p:nvPr/>
          </p:nvSpPr>
          <p:spPr bwMode="auto">
            <a:xfrm>
              <a:off x="4306" y="2832"/>
              <a:ext cx="45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0.0%</a:t>
              </a:r>
              <a:endParaRPr lang="en-US"/>
            </a:p>
          </p:txBody>
        </p:sp>
        <p:sp>
          <p:nvSpPr>
            <p:cNvPr id="195985" name="Rectangle 401"/>
            <p:cNvSpPr>
              <a:spLocks noChangeArrowheads="1"/>
            </p:cNvSpPr>
            <p:nvPr/>
          </p:nvSpPr>
          <p:spPr bwMode="auto">
            <a:xfrm>
              <a:off x="4674" y="2832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5986" name="Rectangle 402"/>
            <p:cNvSpPr>
              <a:spLocks noChangeArrowheads="1"/>
            </p:cNvSpPr>
            <p:nvPr/>
          </p:nvSpPr>
          <p:spPr bwMode="auto">
            <a:xfrm>
              <a:off x="3914" y="2785"/>
              <a:ext cx="764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89" name="Rectangle 405"/>
            <p:cNvSpPr>
              <a:spLocks noChangeArrowheads="1"/>
            </p:cNvSpPr>
            <p:nvPr/>
          </p:nvSpPr>
          <p:spPr bwMode="auto">
            <a:xfrm>
              <a:off x="4696" y="2826"/>
              <a:ext cx="758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90" name="Rectangle 406"/>
            <p:cNvSpPr>
              <a:spLocks noChangeArrowheads="1"/>
            </p:cNvSpPr>
            <p:nvPr/>
          </p:nvSpPr>
          <p:spPr bwMode="auto">
            <a:xfrm>
              <a:off x="4996" y="2832"/>
              <a:ext cx="550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33.3%</a:t>
              </a:r>
              <a:endParaRPr lang="en-US"/>
            </a:p>
          </p:txBody>
        </p:sp>
        <p:sp>
          <p:nvSpPr>
            <p:cNvPr id="195991" name="Rectangle 407"/>
            <p:cNvSpPr>
              <a:spLocks noChangeArrowheads="1"/>
            </p:cNvSpPr>
            <p:nvPr/>
          </p:nvSpPr>
          <p:spPr bwMode="auto">
            <a:xfrm>
              <a:off x="5454" y="2832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5992" name="Rectangle 408"/>
            <p:cNvSpPr>
              <a:spLocks noChangeArrowheads="1"/>
            </p:cNvSpPr>
            <p:nvPr/>
          </p:nvSpPr>
          <p:spPr bwMode="auto">
            <a:xfrm>
              <a:off x="4694" y="2785"/>
              <a:ext cx="764" cy="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93" name="Rectangle 409"/>
            <p:cNvSpPr>
              <a:spLocks noChangeArrowheads="1"/>
            </p:cNvSpPr>
            <p:nvPr/>
          </p:nvSpPr>
          <p:spPr bwMode="auto">
            <a:xfrm>
              <a:off x="4694" y="2826"/>
              <a:ext cx="2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994" name="Rectangle 410"/>
            <p:cNvSpPr>
              <a:spLocks noChangeArrowheads="1"/>
            </p:cNvSpPr>
            <p:nvPr/>
          </p:nvSpPr>
          <p:spPr bwMode="auto">
            <a:xfrm>
              <a:off x="5454" y="2826"/>
              <a:ext cx="4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06" name="Rectangle 422"/>
            <p:cNvSpPr>
              <a:spLocks noChangeArrowheads="1"/>
            </p:cNvSpPr>
            <p:nvPr/>
          </p:nvSpPr>
          <p:spPr bwMode="auto">
            <a:xfrm>
              <a:off x="194" y="2793"/>
              <a:ext cx="16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07" name="Rectangle 423"/>
            <p:cNvSpPr>
              <a:spLocks noChangeArrowheads="1"/>
            </p:cNvSpPr>
            <p:nvPr/>
          </p:nvSpPr>
          <p:spPr bwMode="auto">
            <a:xfrm>
              <a:off x="2321" y="2793"/>
              <a:ext cx="16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08" name="Rectangle 424"/>
            <p:cNvSpPr>
              <a:spLocks noChangeArrowheads="1"/>
            </p:cNvSpPr>
            <p:nvPr/>
          </p:nvSpPr>
          <p:spPr bwMode="auto">
            <a:xfrm>
              <a:off x="3109" y="2793"/>
              <a:ext cx="15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09" name="Rectangle 425"/>
            <p:cNvSpPr>
              <a:spLocks noChangeArrowheads="1"/>
            </p:cNvSpPr>
            <p:nvPr/>
          </p:nvSpPr>
          <p:spPr bwMode="auto">
            <a:xfrm>
              <a:off x="3898" y="2793"/>
              <a:ext cx="16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10" name="Rectangle 426"/>
            <p:cNvSpPr>
              <a:spLocks noChangeArrowheads="1"/>
            </p:cNvSpPr>
            <p:nvPr/>
          </p:nvSpPr>
          <p:spPr bwMode="auto">
            <a:xfrm>
              <a:off x="4678" y="2793"/>
              <a:ext cx="16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11" name="Rectangle 427"/>
            <p:cNvSpPr>
              <a:spLocks noChangeArrowheads="1"/>
            </p:cNvSpPr>
            <p:nvPr/>
          </p:nvSpPr>
          <p:spPr bwMode="auto">
            <a:xfrm>
              <a:off x="5458" y="2793"/>
              <a:ext cx="16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12" name="Rectangle 428"/>
            <p:cNvSpPr>
              <a:spLocks noChangeArrowheads="1"/>
            </p:cNvSpPr>
            <p:nvPr/>
          </p:nvSpPr>
          <p:spPr bwMode="auto">
            <a:xfrm>
              <a:off x="211" y="3050"/>
              <a:ext cx="2108" cy="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13" name="Rectangle 429"/>
            <p:cNvSpPr>
              <a:spLocks noChangeArrowheads="1"/>
            </p:cNvSpPr>
            <p:nvPr/>
          </p:nvSpPr>
          <p:spPr bwMode="auto">
            <a:xfrm>
              <a:off x="1958" y="3056"/>
              <a:ext cx="44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Total</a:t>
              </a:r>
              <a:endParaRPr lang="en-US"/>
            </a:p>
          </p:txBody>
        </p:sp>
        <p:sp>
          <p:nvSpPr>
            <p:cNvPr id="196014" name="Rectangle 430"/>
            <p:cNvSpPr>
              <a:spLocks noChangeArrowheads="1"/>
            </p:cNvSpPr>
            <p:nvPr/>
          </p:nvSpPr>
          <p:spPr bwMode="auto">
            <a:xfrm>
              <a:off x="2319" y="3056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15" name="Rectangle 431"/>
            <p:cNvSpPr>
              <a:spLocks noChangeArrowheads="1"/>
            </p:cNvSpPr>
            <p:nvPr/>
          </p:nvSpPr>
          <p:spPr bwMode="auto">
            <a:xfrm>
              <a:off x="210" y="3021"/>
              <a:ext cx="2111" cy="2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18" name="Rectangle 434"/>
            <p:cNvSpPr>
              <a:spLocks noChangeArrowheads="1"/>
            </p:cNvSpPr>
            <p:nvPr/>
          </p:nvSpPr>
          <p:spPr bwMode="auto">
            <a:xfrm>
              <a:off x="2341" y="3050"/>
              <a:ext cx="766" cy="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19" name="Rectangle 435"/>
            <p:cNvSpPr>
              <a:spLocks noChangeArrowheads="1"/>
            </p:cNvSpPr>
            <p:nvPr/>
          </p:nvSpPr>
          <p:spPr bwMode="auto">
            <a:xfrm>
              <a:off x="2927" y="3056"/>
              <a:ext cx="26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46</a:t>
              </a:r>
              <a:endParaRPr lang="en-US"/>
            </a:p>
          </p:txBody>
        </p:sp>
        <p:sp>
          <p:nvSpPr>
            <p:cNvPr id="196020" name="Rectangle 436"/>
            <p:cNvSpPr>
              <a:spLocks noChangeArrowheads="1"/>
            </p:cNvSpPr>
            <p:nvPr/>
          </p:nvSpPr>
          <p:spPr bwMode="auto">
            <a:xfrm>
              <a:off x="3107" y="3056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21" name="Rectangle 437"/>
            <p:cNvSpPr>
              <a:spLocks noChangeArrowheads="1"/>
            </p:cNvSpPr>
            <p:nvPr/>
          </p:nvSpPr>
          <p:spPr bwMode="auto">
            <a:xfrm>
              <a:off x="2337" y="3021"/>
              <a:ext cx="772" cy="2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24" name="Rectangle 440"/>
            <p:cNvSpPr>
              <a:spLocks noChangeArrowheads="1"/>
            </p:cNvSpPr>
            <p:nvPr/>
          </p:nvSpPr>
          <p:spPr bwMode="auto">
            <a:xfrm>
              <a:off x="3128" y="3050"/>
              <a:ext cx="766" cy="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25" name="Rectangle 441"/>
            <p:cNvSpPr>
              <a:spLocks noChangeArrowheads="1"/>
            </p:cNvSpPr>
            <p:nvPr/>
          </p:nvSpPr>
          <p:spPr bwMode="auto">
            <a:xfrm>
              <a:off x="3625" y="3056"/>
              <a:ext cx="355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152</a:t>
              </a:r>
              <a:endParaRPr lang="en-US"/>
            </a:p>
          </p:txBody>
        </p:sp>
        <p:sp>
          <p:nvSpPr>
            <p:cNvPr id="196026" name="Rectangle 442"/>
            <p:cNvSpPr>
              <a:spLocks noChangeArrowheads="1"/>
            </p:cNvSpPr>
            <p:nvPr/>
          </p:nvSpPr>
          <p:spPr bwMode="auto">
            <a:xfrm>
              <a:off x="3894" y="3056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27" name="Rectangle 443"/>
            <p:cNvSpPr>
              <a:spLocks noChangeArrowheads="1"/>
            </p:cNvSpPr>
            <p:nvPr/>
          </p:nvSpPr>
          <p:spPr bwMode="auto">
            <a:xfrm>
              <a:off x="3124" y="3021"/>
              <a:ext cx="774" cy="2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28" name="Rectangle 444"/>
            <p:cNvSpPr>
              <a:spLocks noChangeArrowheads="1"/>
            </p:cNvSpPr>
            <p:nvPr/>
          </p:nvSpPr>
          <p:spPr bwMode="auto">
            <a:xfrm>
              <a:off x="3124" y="3050"/>
              <a:ext cx="4" cy="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30" name="Rectangle 446"/>
            <p:cNvSpPr>
              <a:spLocks noChangeArrowheads="1"/>
            </p:cNvSpPr>
            <p:nvPr/>
          </p:nvSpPr>
          <p:spPr bwMode="auto">
            <a:xfrm>
              <a:off x="3916" y="3050"/>
              <a:ext cx="758" cy="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31" name="Rectangle 447"/>
            <p:cNvSpPr>
              <a:spLocks noChangeArrowheads="1"/>
            </p:cNvSpPr>
            <p:nvPr/>
          </p:nvSpPr>
          <p:spPr bwMode="auto">
            <a:xfrm>
              <a:off x="4495" y="3056"/>
              <a:ext cx="26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56</a:t>
              </a:r>
              <a:endParaRPr lang="en-US"/>
            </a:p>
          </p:txBody>
        </p:sp>
        <p:sp>
          <p:nvSpPr>
            <p:cNvPr id="196032" name="Rectangle 448"/>
            <p:cNvSpPr>
              <a:spLocks noChangeArrowheads="1"/>
            </p:cNvSpPr>
            <p:nvPr/>
          </p:nvSpPr>
          <p:spPr bwMode="auto">
            <a:xfrm>
              <a:off x="4674" y="3056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33" name="Rectangle 449"/>
            <p:cNvSpPr>
              <a:spLocks noChangeArrowheads="1"/>
            </p:cNvSpPr>
            <p:nvPr/>
          </p:nvSpPr>
          <p:spPr bwMode="auto">
            <a:xfrm>
              <a:off x="3914" y="3021"/>
              <a:ext cx="764" cy="2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36" name="Rectangle 452"/>
            <p:cNvSpPr>
              <a:spLocks noChangeArrowheads="1"/>
            </p:cNvSpPr>
            <p:nvPr/>
          </p:nvSpPr>
          <p:spPr bwMode="auto">
            <a:xfrm>
              <a:off x="4696" y="3050"/>
              <a:ext cx="758" cy="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37" name="Rectangle 453"/>
            <p:cNvSpPr>
              <a:spLocks noChangeArrowheads="1"/>
            </p:cNvSpPr>
            <p:nvPr/>
          </p:nvSpPr>
          <p:spPr bwMode="auto">
            <a:xfrm>
              <a:off x="5275" y="3056"/>
              <a:ext cx="26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30</a:t>
              </a:r>
              <a:endParaRPr lang="en-US"/>
            </a:p>
          </p:txBody>
        </p:sp>
        <p:sp>
          <p:nvSpPr>
            <p:cNvPr id="196038" name="Rectangle 454"/>
            <p:cNvSpPr>
              <a:spLocks noChangeArrowheads="1"/>
            </p:cNvSpPr>
            <p:nvPr/>
          </p:nvSpPr>
          <p:spPr bwMode="auto">
            <a:xfrm>
              <a:off x="5454" y="3056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39" name="Rectangle 455"/>
            <p:cNvSpPr>
              <a:spLocks noChangeArrowheads="1"/>
            </p:cNvSpPr>
            <p:nvPr/>
          </p:nvSpPr>
          <p:spPr bwMode="auto">
            <a:xfrm>
              <a:off x="4694" y="3021"/>
              <a:ext cx="764" cy="2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40" name="Rectangle 456"/>
            <p:cNvSpPr>
              <a:spLocks noChangeArrowheads="1"/>
            </p:cNvSpPr>
            <p:nvPr/>
          </p:nvSpPr>
          <p:spPr bwMode="auto">
            <a:xfrm>
              <a:off x="4694" y="3050"/>
              <a:ext cx="2" cy="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41" name="Rectangle 457"/>
            <p:cNvSpPr>
              <a:spLocks noChangeArrowheads="1"/>
            </p:cNvSpPr>
            <p:nvPr/>
          </p:nvSpPr>
          <p:spPr bwMode="auto">
            <a:xfrm>
              <a:off x="5454" y="3050"/>
              <a:ext cx="4" cy="1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42" name="Rectangle 458"/>
            <p:cNvSpPr>
              <a:spLocks noChangeArrowheads="1"/>
            </p:cNvSpPr>
            <p:nvPr/>
          </p:nvSpPr>
          <p:spPr bwMode="auto">
            <a:xfrm>
              <a:off x="194" y="3013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43" name="Rectangle 459"/>
            <p:cNvSpPr>
              <a:spLocks noChangeArrowheads="1"/>
            </p:cNvSpPr>
            <p:nvPr/>
          </p:nvSpPr>
          <p:spPr bwMode="auto">
            <a:xfrm>
              <a:off x="210" y="3013"/>
              <a:ext cx="2111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44" name="Rectangle 460"/>
            <p:cNvSpPr>
              <a:spLocks noChangeArrowheads="1"/>
            </p:cNvSpPr>
            <p:nvPr/>
          </p:nvSpPr>
          <p:spPr bwMode="auto">
            <a:xfrm>
              <a:off x="2321" y="3013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45" name="Rectangle 461"/>
            <p:cNvSpPr>
              <a:spLocks noChangeArrowheads="1"/>
            </p:cNvSpPr>
            <p:nvPr/>
          </p:nvSpPr>
          <p:spPr bwMode="auto">
            <a:xfrm>
              <a:off x="2337" y="3013"/>
              <a:ext cx="772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46" name="Rectangle 462"/>
            <p:cNvSpPr>
              <a:spLocks noChangeArrowheads="1"/>
            </p:cNvSpPr>
            <p:nvPr/>
          </p:nvSpPr>
          <p:spPr bwMode="auto">
            <a:xfrm>
              <a:off x="3109" y="3013"/>
              <a:ext cx="15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47" name="Rectangle 463"/>
            <p:cNvSpPr>
              <a:spLocks noChangeArrowheads="1"/>
            </p:cNvSpPr>
            <p:nvPr/>
          </p:nvSpPr>
          <p:spPr bwMode="auto">
            <a:xfrm>
              <a:off x="3124" y="3013"/>
              <a:ext cx="774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48" name="Rectangle 464"/>
            <p:cNvSpPr>
              <a:spLocks noChangeArrowheads="1"/>
            </p:cNvSpPr>
            <p:nvPr/>
          </p:nvSpPr>
          <p:spPr bwMode="auto">
            <a:xfrm>
              <a:off x="3898" y="3013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49" name="Rectangle 465"/>
            <p:cNvSpPr>
              <a:spLocks noChangeArrowheads="1"/>
            </p:cNvSpPr>
            <p:nvPr/>
          </p:nvSpPr>
          <p:spPr bwMode="auto">
            <a:xfrm>
              <a:off x="3914" y="3013"/>
              <a:ext cx="764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50" name="Rectangle 466"/>
            <p:cNvSpPr>
              <a:spLocks noChangeArrowheads="1"/>
            </p:cNvSpPr>
            <p:nvPr/>
          </p:nvSpPr>
          <p:spPr bwMode="auto">
            <a:xfrm>
              <a:off x="4678" y="3013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51" name="Rectangle 467"/>
            <p:cNvSpPr>
              <a:spLocks noChangeArrowheads="1"/>
            </p:cNvSpPr>
            <p:nvPr/>
          </p:nvSpPr>
          <p:spPr bwMode="auto">
            <a:xfrm>
              <a:off x="4694" y="3013"/>
              <a:ext cx="764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52" name="Rectangle 468"/>
            <p:cNvSpPr>
              <a:spLocks noChangeArrowheads="1"/>
            </p:cNvSpPr>
            <p:nvPr/>
          </p:nvSpPr>
          <p:spPr bwMode="auto">
            <a:xfrm>
              <a:off x="5458" y="3013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53" name="Rectangle 469"/>
            <p:cNvSpPr>
              <a:spLocks noChangeArrowheads="1"/>
            </p:cNvSpPr>
            <p:nvPr/>
          </p:nvSpPr>
          <p:spPr bwMode="auto">
            <a:xfrm>
              <a:off x="194" y="3029"/>
              <a:ext cx="16" cy="2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54" name="Rectangle 470"/>
            <p:cNvSpPr>
              <a:spLocks noChangeArrowheads="1"/>
            </p:cNvSpPr>
            <p:nvPr/>
          </p:nvSpPr>
          <p:spPr bwMode="auto">
            <a:xfrm>
              <a:off x="2321" y="3029"/>
              <a:ext cx="16" cy="2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55" name="Rectangle 471"/>
            <p:cNvSpPr>
              <a:spLocks noChangeArrowheads="1"/>
            </p:cNvSpPr>
            <p:nvPr/>
          </p:nvSpPr>
          <p:spPr bwMode="auto">
            <a:xfrm>
              <a:off x="3109" y="3029"/>
              <a:ext cx="15" cy="2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56" name="Rectangle 472"/>
            <p:cNvSpPr>
              <a:spLocks noChangeArrowheads="1"/>
            </p:cNvSpPr>
            <p:nvPr/>
          </p:nvSpPr>
          <p:spPr bwMode="auto">
            <a:xfrm>
              <a:off x="3898" y="3029"/>
              <a:ext cx="16" cy="2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57" name="Rectangle 473"/>
            <p:cNvSpPr>
              <a:spLocks noChangeArrowheads="1"/>
            </p:cNvSpPr>
            <p:nvPr/>
          </p:nvSpPr>
          <p:spPr bwMode="auto">
            <a:xfrm>
              <a:off x="4678" y="3029"/>
              <a:ext cx="16" cy="2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58" name="Rectangle 474"/>
            <p:cNvSpPr>
              <a:spLocks noChangeArrowheads="1"/>
            </p:cNvSpPr>
            <p:nvPr/>
          </p:nvSpPr>
          <p:spPr bwMode="auto">
            <a:xfrm>
              <a:off x="5458" y="3029"/>
              <a:ext cx="16" cy="20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59" name="Rectangle 475"/>
            <p:cNvSpPr>
              <a:spLocks noChangeArrowheads="1"/>
            </p:cNvSpPr>
            <p:nvPr/>
          </p:nvSpPr>
          <p:spPr bwMode="auto">
            <a:xfrm>
              <a:off x="211" y="3281"/>
              <a:ext cx="2108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60" name="Rectangle 476"/>
            <p:cNvSpPr>
              <a:spLocks noChangeArrowheads="1"/>
            </p:cNvSpPr>
            <p:nvPr/>
          </p:nvSpPr>
          <p:spPr bwMode="auto">
            <a:xfrm>
              <a:off x="2274" y="3287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61" name="Rectangle 477"/>
            <p:cNvSpPr>
              <a:spLocks noChangeArrowheads="1"/>
            </p:cNvSpPr>
            <p:nvPr/>
          </p:nvSpPr>
          <p:spPr bwMode="auto">
            <a:xfrm>
              <a:off x="2319" y="3287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62" name="Rectangle 478"/>
            <p:cNvSpPr>
              <a:spLocks noChangeArrowheads="1"/>
            </p:cNvSpPr>
            <p:nvPr/>
          </p:nvSpPr>
          <p:spPr bwMode="auto">
            <a:xfrm>
              <a:off x="210" y="3238"/>
              <a:ext cx="2111" cy="4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65" name="Rectangle 481"/>
            <p:cNvSpPr>
              <a:spLocks noChangeArrowheads="1"/>
            </p:cNvSpPr>
            <p:nvPr/>
          </p:nvSpPr>
          <p:spPr bwMode="auto">
            <a:xfrm>
              <a:off x="2341" y="3281"/>
              <a:ext cx="766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66" name="Rectangle 482"/>
            <p:cNvSpPr>
              <a:spLocks noChangeArrowheads="1"/>
            </p:cNvSpPr>
            <p:nvPr/>
          </p:nvSpPr>
          <p:spPr bwMode="auto">
            <a:xfrm>
              <a:off x="2557" y="3287"/>
              <a:ext cx="643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100.0%</a:t>
              </a:r>
              <a:endParaRPr lang="en-US"/>
            </a:p>
          </p:txBody>
        </p:sp>
        <p:sp>
          <p:nvSpPr>
            <p:cNvPr id="196067" name="Rectangle 483"/>
            <p:cNvSpPr>
              <a:spLocks noChangeArrowheads="1"/>
            </p:cNvSpPr>
            <p:nvPr/>
          </p:nvSpPr>
          <p:spPr bwMode="auto">
            <a:xfrm>
              <a:off x="3107" y="3287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68" name="Rectangle 484"/>
            <p:cNvSpPr>
              <a:spLocks noChangeArrowheads="1"/>
            </p:cNvSpPr>
            <p:nvPr/>
          </p:nvSpPr>
          <p:spPr bwMode="auto">
            <a:xfrm>
              <a:off x="2337" y="3238"/>
              <a:ext cx="772" cy="4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71" name="Rectangle 487"/>
            <p:cNvSpPr>
              <a:spLocks noChangeArrowheads="1"/>
            </p:cNvSpPr>
            <p:nvPr/>
          </p:nvSpPr>
          <p:spPr bwMode="auto">
            <a:xfrm>
              <a:off x="3128" y="3281"/>
              <a:ext cx="766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72" name="Rectangle 488"/>
            <p:cNvSpPr>
              <a:spLocks noChangeArrowheads="1"/>
            </p:cNvSpPr>
            <p:nvPr/>
          </p:nvSpPr>
          <p:spPr bwMode="auto">
            <a:xfrm>
              <a:off x="3345" y="3287"/>
              <a:ext cx="643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100.0%</a:t>
              </a:r>
              <a:endParaRPr lang="en-US"/>
            </a:p>
          </p:txBody>
        </p:sp>
        <p:sp>
          <p:nvSpPr>
            <p:cNvPr id="196073" name="Rectangle 489"/>
            <p:cNvSpPr>
              <a:spLocks noChangeArrowheads="1"/>
            </p:cNvSpPr>
            <p:nvPr/>
          </p:nvSpPr>
          <p:spPr bwMode="auto">
            <a:xfrm>
              <a:off x="3894" y="3287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74" name="Rectangle 490"/>
            <p:cNvSpPr>
              <a:spLocks noChangeArrowheads="1"/>
            </p:cNvSpPr>
            <p:nvPr/>
          </p:nvSpPr>
          <p:spPr bwMode="auto">
            <a:xfrm>
              <a:off x="3124" y="3238"/>
              <a:ext cx="774" cy="4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75" name="Rectangle 491"/>
            <p:cNvSpPr>
              <a:spLocks noChangeArrowheads="1"/>
            </p:cNvSpPr>
            <p:nvPr/>
          </p:nvSpPr>
          <p:spPr bwMode="auto">
            <a:xfrm>
              <a:off x="3124" y="3281"/>
              <a:ext cx="4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77" name="Rectangle 493"/>
            <p:cNvSpPr>
              <a:spLocks noChangeArrowheads="1"/>
            </p:cNvSpPr>
            <p:nvPr/>
          </p:nvSpPr>
          <p:spPr bwMode="auto">
            <a:xfrm>
              <a:off x="3916" y="3281"/>
              <a:ext cx="758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78" name="Rectangle 494"/>
            <p:cNvSpPr>
              <a:spLocks noChangeArrowheads="1"/>
            </p:cNvSpPr>
            <p:nvPr/>
          </p:nvSpPr>
          <p:spPr bwMode="auto">
            <a:xfrm>
              <a:off x="4125" y="3287"/>
              <a:ext cx="643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100.0%</a:t>
              </a:r>
              <a:endParaRPr lang="en-US"/>
            </a:p>
          </p:txBody>
        </p:sp>
        <p:sp>
          <p:nvSpPr>
            <p:cNvPr id="196079" name="Rectangle 495"/>
            <p:cNvSpPr>
              <a:spLocks noChangeArrowheads="1"/>
            </p:cNvSpPr>
            <p:nvPr/>
          </p:nvSpPr>
          <p:spPr bwMode="auto">
            <a:xfrm>
              <a:off x="4674" y="3287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80" name="Rectangle 496"/>
            <p:cNvSpPr>
              <a:spLocks noChangeArrowheads="1"/>
            </p:cNvSpPr>
            <p:nvPr/>
          </p:nvSpPr>
          <p:spPr bwMode="auto">
            <a:xfrm>
              <a:off x="3914" y="3238"/>
              <a:ext cx="764" cy="4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83" name="Rectangle 499"/>
            <p:cNvSpPr>
              <a:spLocks noChangeArrowheads="1"/>
            </p:cNvSpPr>
            <p:nvPr/>
          </p:nvSpPr>
          <p:spPr bwMode="auto">
            <a:xfrm>
              <a:off x="4696" y="3281"/>
              <a:ext cx="758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84" name="Rectangle 500"/>
            <p:cNvSpPr>
              <a:spLocks noChangeArrowheads="1"/>
            </p:cNvSpPr>
            <p:nvPr/>
          </p:nvSpPr>
          <p:spPr bwMode="auto">
            <a:xfrm>
              <a:off x="4904" y="3287"/>
              <a:ext cx="643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100.0%</a:t>
              </a:r>
              <a:endParaRPr lang="en-US"/>
            </a:p>
          </p:txBody>
        </p:sp>
        <p:sp>
          <p:nvSpPr>
            <p:cNvPr id="196085" name="Rectangle 501"/>
            <p:cNvSpPr>
              <a:spLocks noChangeArrowheads="1"/>
            </p:cNvSpPr>
            <p:nvPr/>
          </p:nvSpPr>
          <p:spPr bwMode="auto">
            <a:xfrm>
              <a:off x="5454" y="3287"/>
              <a:ext cx="121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000">
                  <a:solidFill>
                    <a:srgbClr val="010000"/>
                  </a:solidFill>
                  <a:latin typeface="Arial" pitchFamily="34" charset="0"/>
                </a:rPr>
                <a:t> </a:t>
              </a:r>
              <a:endParaRPr lang="en-US"/>
            </a:p>
          </p:txBody>
        </p:sp>
        <p:sp>
          <p:nvSpPr>
            <p:cNvPr id="196086" name="Rectangle 502"/>
            <p:cNvSpPr>
              <a:spLocks noChangeArrowheads="1"/>
            </p:cNvSpPr>
            <p:nvPr/>
          </p:nvSpPr>
          <p:spPr bwMode="auto">
            <a:xfrm>
              <a:off x="4694" y="3238"/>
              <a:ext cx="764" cy="4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87" name="Rectangle 503"/>
            <p:cNvSpPr>
              <a:spLocks noChangeArrowheads="1"/>
            </p:cNvSpPr>
            <p:nvPr/>
          </p:nvSpPr>
          <p:spPr bwMode="auto">
            <a:xfrm>
              <a:off x="4694" y="3281"/>
              <a:ext cx="2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88" name="Rectangle 504"/>
            <p:cNvSpPr>
              <a:spLocks noChangeArrowheads="1"/>
            </p:cNvSpPr>
            <p:nvPr/>
          </p:nvSpPr>
          <p:spPr bwMode="auto">
            <a:xfrm>
              <a:off x="5454" y="3281"/>
              <a:ext cx="4" cy="1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89" name="Rectangle 505"/>
            <p:cNvSpPr>
              <a:spLocks noChangeArrowheads="1"/>
            </p:cNvSpPr>
            <p:nvPr/>
          </p:nvSpPr>
          <p:spPr bwMode="auto">
            <a:xfrm>
              <a:off x="194" y="3238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90" name="Rectangle 506"/>
            <p:cNvSpPr>
              <a:spLocks noChangeArrowheads="1"/>
            </p:cNvSpPr>
            <p:nvPr/>
          </p:nvSpPr>
          <p:spPr bwMode="auto">
            <a:xfrm>
              <a:off x="210" y="3238"/>
              <a:ext cx="2111" cy="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91" name="Rectangle 507"/>
            <p:cNvSpPr>
              <a:spLocks noChangeArrowheads="1"/>
            </p:cNvSpPr>
            <p:nvPr/>
          </p:nvSpPr>
          <p:spPr bwMode="auto">
            <a:xfrm>
              <a:off x="2321" y="3238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92" name="Rectangle 508"/>
            <p:cNvSpPr>
              <a:spLocks noChangeArrowheads="1"/>
            </p:cNvSpPr>
            <p:nvPr/>
          </p:nvSpPr>
          <p:spPr bwMode="auto">
            <a:xfrm>
              <a:off x="2337" y="3238"/>
              <a:ext cx="772" cy="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93" name="Rectangle 509"/>
            <p:cNvSpPr>
              <a:spLocks noChangeArrowheads="1"/>
            </p:cNvSpPr>
            <p:nvPr/>
          </p:nvSpPr>
          <p:spPr bwMode="auto">
            <a:xfrm>
              <a:off x="3109" y="3238"/>
              <a:ext cx="15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94" name="Rectangle 510"/>
            <p:cNvSpPr>
              <a:spLocks noChangeArrowheads="1"/>
            </p:cNvSpPr>
            <p:nvPr/>
          </p:nvSpPr>
          <p:spPr bwMode="auto">
            <a:xfrm>
              <a:off x="3124" y="3238"/>
              <a:ext cx="774" cy="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95" name="Rectangle 511"/>
            <p:cNvSpPr>
              <a:spLocks noChangeArrowheads="1"/>
            </p:cNvSpPr>
            <p:nvPr/>
          </p:nvSpPr>
          <p:spPr bwMode="auto">
            <a:xfrm>
              <a:off x="3898" y="3238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96" name="Rectangle 512"/>
            <p:cNvSpPr>
              <a:spLocks noChangeArrowheads="1"/>
            </p:cNvSpPr>
            <p:nvPr/>
          </p:nvSpPr>
          <p:spPr bwMode="auto">
            <a:xfrm>
              <a:off x="3914" y="3238"/>
              <a:ext cx="764" cy="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97" name="Rectangle 513"/>
            <p:cNvSpPr>
              <a:spLocks noChangeArrowheads="1"/>
            </p:cNvSpPr>
            <p:nvPr/>
          </p:nvSpPr>
          <p:spPr bwMode="auto">
            <a:xfrm>
              <a:off x="4678" y="3238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98" name="Rectangle 514"/>
            <p:cNvSpPr>
              <a:spLocks noChangeArrowheads="1"/>
            </p:cNvSpPr>
            <p:nvPr/>
          </p:nvSpPr>
          <p:spPr bwMode="auto">
            <a:xfrm>
              <a:off x="4694" y="3238"/>
              <a:ext cx="764" cy="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099" name="Rectangle 515"/>
            <p:cNvSpPr>
              <a:spLocks noChangeArrowheads="1"/>
            </p:cNvSpPr>
            <p:nvPr/>
          </p:nvSpPr>
          <p:spPr bwMode="auto">
            <a:xfrm>
              <a:off x="5458" y="3238"/>
              <a:ext cx="16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00" name="Rectangle 516"/>
            <p:cNvSpPr>
              <a:spLocks noChangeArrowheads="1"/>
            </p:cNvSpPr>
            <p:nvPr/>
          </p:nvSpPr>
          <p:spPr bwMode="auto">
            <a:xfrm>
              <a:off x="194" y="3248"/>
              <a:ext cx="16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01" name="Rectangle 517"/>
            <p:cNvSpPr>
              <a:spLocks noChangeArrowheads="1"/>
            </p:cNvSpPr>
            <p:nvPr/>
          </p:nvSpPr>
          <p:spPr bwMode="auto">
            <a:xfrm>
              <a:off x="194" y="3468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02" name="Rectangle 518"/>
            <p:cNvSpPr>
              <a:spLocks noChangeArrowheads="1"/>
            </p:cNvSpPr>
            <p:nvPr/>
          </p:nvSpPr>
          <p:spPr bwMode="auto">
            <a:xfrm>
              <a:off x="194" y="3468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03" name="Rectangle 519"/>
            <p:cNvSpPr>
              <a:spLocks noChangeArrowheads="1"/>
            </p:cNvSpPr>
            <p:nvPr/>
          </p:nvSpPr>
          <p:spPr bwMode="auto">
            <a:xfrm>
              <a:off x="210" y="3468"/>
              <a:ext cx="2111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04" name="Rectangle 520"/>
            <p:cNvSpPr>
              <a:spLocks noChangeArrowheads="1"/>
            </p:cNvSpPr>
            <p:nvPr/>
          </p:nvSpPr>
          <p:spPr bwMode="auto">
            <a:xfrm>
              <a:off x="2321" y="3248"/>
              <a:ext cx="16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05" name="Rectangle 521"/>
            <p:cNvSpPr>
              <a:spLocks noChangeArrowheads="1"/>
            </p:cNvSpPr>
            <p:nvPr/>
          </p:nvSpPr>
          <p:spPr bwMode="auto">
            <a:xfrm>
              <a:off x="2321" y="3468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06" name="Rectangle 522"/>
            <p:cNvSpPr>
              <a:spLocks noChangeArrowheads="1"/>
            </p:cNvSpPr>
            <p:nvPr/>
          </p:nvSpPr>
          <p:spPr bwMode="auto">
            <a:xfrm>
              <a:off x="2337" y="3468"/>
              <a:ext cx="772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07" name="Rectangle 523"/>
            <p:cNvSpPr>
              <a:spLocks noChangeArrowheads="1"/>
            </p:cNvSpPr>
            <p:nvPr/>
          </p:nvSpPr>
          <p:spPr bwMode="auto">
            <a:xfrm>
              <a:off x="3109" y="3248"/>
              <a:ext cx="15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08" name="Rectangle 524"/>
            <p:cNvSpPr>
              <a:spLocks noChangeArrowheads="1"/>
            </p:cNvSpPr>
            <p:nvPr/>
          </p:nvSpPr>
          <p:spPr bwMode="auto">
            <a:xfrm>
              <a:off x="3109" y="3468"/>
              <a:ext cx="15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09" name="Rectangle 525"/>
            <p:cNvSpPr>
              <a:spLocks noChangeArrowheads="1"/>
            </p:cNvSpPr>
            <p:nvPr/>
          </p:nvSpPr>
          <p:spPr bwMode="auto">
            <a:xfrm>
              <a:off x="3124" y="3468"/>
              <a:ext cx="774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10" name="Rectangle 526"/>
            <p:cNvSpPr>
              <a:spLocks noChangeArrowheads="1"/>
            </p:cNvSpPr>
            <p:nvPr/>
          </p:nvSpPr>
          <p:spPr bwMode="auto">
            <a:xfrm>
              <a:off x="3898" y="3248"/>
              <a:ext cx="16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11" name="Rectangle 527"/>
            <p:cNvSpPr>
              <a:spLocks noChangeArrowheads="1"/>
            </p:cNvSpPr>
            <p:nvPr/>
          </p:nvSpPr>
          <p:spPr bwMode="auto">
            <a:xfrm>
              <a:off x="3898" y="3468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12" name="Rectangle 528"/>
            <p:cNvSpPr>
              <a:spLocks noChangeArrowheads="1"/>
            </p:cNvSpPr>
            <p:nvPr/>
          </p:nvSpPr>
          <p:spPr bwMode="auto">
            <a:xfrm>
              <a:off x="3914" y="3468"/>
              <a:ext cx="764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13" name="Rectangle 529"/>
            <p:cNvSpPr>
              <a:spLocks noChangeArrowheads="1"/>
            </p:cNvSpPr>
            <p:nvPr/>
          </p:nvSpPr>
          <p:spPr bwMode="auto">
            <a:xfrm>
              <a:off x="4678" y="3248"/>
              <a:ext cx="16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14" name="Rectangle 530"/>
            <p:cNvSpPr>
              <a:spLocks noChangeArrowheads="1"/>
            </p:cNvSpPr>
            <p:nvPr/>
          </p:nvSpPr>
          <p:spPr bwMode="auto">
            <a:xfrm>
              <a:off x="4678" y="3468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15" name="Rectangle 531"/>
            <p:cNvSpPr>
              <a:spLocks noChangeArrowheads="1"/>
            </p:cNvSpPr>
            <p:nvPr/>
          </p:nvSpPr>
          <p:spPr bwMode="auto">
            <a:xfrm>
              <a:off x="4694" y="3468"/>
              <a:ext cx="764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16" name="Rectangle 532"/>
            <p:cNvSpPr>
              <a:spLocks noChangeArrowheads="1"/>
            </p:cNvSpPr>
            <p:nvPr/>
          </p:nvSpPr>
          <p:spPr bwMode="auto">
            <a:xfrm>
              <a:off x="5458" y="3248"/>
              <a:ext cx="16" cy="2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17" name="Rectangle 533"/>
            <p:cNvSpPr>
              <a:spLocks noChangeArrowheads="1"/>
            </p:cNvSpPr>
            <p:nvPr/>
          </p:nvSpPr>
          <p:spPr bwMode="auto">
            <a:xfrm>
              <a:off x="5458" y="3468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18" name="Rectangle 534"/>
            <p:cNvSpPr>
              <a:spLocks noChangeArrowheads="1"/>
            </p:cNvSpPr>
            <p:nvPr/>
          </p:nvSpPr>
          <p:spPr bwMode="auto">
            <a:xfrm>
              <a:off x="5458" y="3468"/>
              <a:ext cx="16" cy="1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6119" name="Rectangle 535"/>
            <p:cNvSpPr>
              <a:spLocks noChangeArrowheads="1"/>
            </p:cNvSpPr>
            <p:nvPr/>
          </p:nvSpPr>
          <p:spPr bwMode="auto">
            <a:xfrm>
              <a:off x="211" y="3484"/>
              <a:ext cx="131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10000"/>
                  </a:solidFill>
                  <a:latin typeface="Times New Roman" pitchFamily="18" charset="0"/>
                </a:rPr>
                <a:t> </a:t>
              </a:r>
              <a:endParaRPr 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Education</a:t>
            </a:r>
          </a:p>
        </p:txBody>
      </p:sp>
      <p:pic>
        <p:nvPicPr>
          <p:cNvPr id="2007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572000" cy="3668713"/>
          </a:xfrm>
          <a:prstGeom prst="rect">
            <a:avLst/>
          </a:prstGeom>
          <a:noFill/>
        </p:spPr>
      </p:pic>
      <p:pic>
        <p:nvPicPr>
          <p:cNvPr id="2007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043113"/>
            <a:ext cx="4800600" cy="3832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2460</TotalTime>
  <Words>480</Words>
  <Application>Microsoft Office PowerPoint</Application>
  <PresentationFormat>On-screen Show (4:3)</PresentationFormat>
  <Paragraphs>221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Tahoma</vt:lpstr>
      <vt:lpstr>Wingdings</vt:lpstr>
      <vt:lpstr>Times New Roman</vt:lpstr>
      <vt:lpstr>TimesNewRomanPSMT</vt:lpstr>
      <vt:lpstr>Blends</vt:lpstr>
      <vt:lpstr>Microsoft Excel Worksheet</vt:lpstr>
      <vt:lpstr>Microcredit: Brazilian and Chilean Cases</vt:lpstr>
      <vt:lpstr>Motivation and aim</vt:lpstr>
      <vt:lpstr>The Microcredit Market</vt:lpstr>
      <vt:lpstr>Bank Clients (Graph 1: Chile)</vt:lpstr>
      <vt:lpstr>NGO Clients (Graph 2: Chile)</vt:lpstr>
      <vt:lpstr>NGO v/s Bank (Graph 3: Chile)</vt:lpstr>
      <vt:lpstr>NGO, Bank, Control Group, Total (Graph 4: Brazil)</vt:lpstr>
      <vt:lpstr>Best Practices: Lending Group </vt:lpstr>
      <vt:lpstr>Education</vt:lpstr>
      <vt:lpstr>Methodology</vt:lpstr>
      <vt:lpstr>Results for Brazil</vt:lpstr>
      <vt:lpstr>Microcredit Program Evaluation</vt:lpstr>
      <vt:lpstr>Conclusion </vt:lpstr>
    </vt:vector>
  </TitlesOfParts>
  <Company>IDEAR - UCN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 MARKET ADJUSTMENT AND REGIONAL GROWTH IN CHILE 1982-1992 </dc:title>
  <dc:creator>Patricio A. Aroca-Gonzalez</dc:creator>
  <cp:lastModifiedBy>anarod</cp:lastModifiedBy>
  <cp:revision>30</cp:revision>
  <cp:lastPrinted>1601-01-01T00:00:00Z</cp:lastPrinted>
  <dcterms:created xsi:type="dcterms:W3CDTF">2001-02-20T06:52:07Z</dcterms:created>
  <dcterms:modified xsi:type="dcterms:W3CDTF">2010-07-12T02:18:12Z</dcterms:modified>
</cp:coreProperties>
</file>