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53"/>
  </p:notesMasterIdLst>
  <p:handoutMasterIdLst>
    <p:handoutMasterId r:id="rId54"/>
  </p:handoutMasterIdLst>
  <p:sldIdLst>
    <p:sldId id="3426" r:id="rId2"/>
    <p:sldId id="3422" r:id="rId3"/>
    <p:sldId id="3425" r:id="rId4"/>
    <p:sldId id="3347" r:id="rId5"/>
    <p:sldId id="3351" r:id="rId6"/>
    <p:sldId id="3421" r:id="rId7"/>
    <p:sldId id="3353" r:id="rId8"/>
    <p:sldId id="3355" r:id="rId9"/>
    <p:sldId id="3358" r:id="rId10"/>
    <p:sldId id="3360" r:id="rId11"/>
    <p:sldId id="3361" r:id="rId12"/>
    <p:sldId id="3362" r:id="rId13"/>
    <p:sldId id="3363" r:id="rId14"/>
    <p:sldId id="3367" r:id="rId15"/>
    <p:sldId id="3429" r:id="rId16"/>
    <p:sldId id="3430" r:id="rId17"/>
    <p:sldId id="3431" r:id="rId18"/>
    <p:sldId id="3432" r:id="rId19"/>
    <p:sldId id="3371" r:id="rId20"/>
    <p:sldId id="3372" r:id="rId21"/>
    <p:sldId id="3373" r:id="rId22"/>
    <p:sldId id="3374" r:id="rId23"/>
    <p:sldId id="3375" r:id="rId24"/>
    <p:sldId id="3376" r:id="rId25"/>
    <p:sldId id="3380" r:id="rId26"/>
    <p:sldId id="3382" r:id="rId27"/>
    <p:sldId id="3383" r:id="rId28"/>
    <p:sldId id="3384" r:id="rId29"/>
    <p:sldId id="3385" r:id="rId30"/>
    <p:sldId id="3386" r:id="rId31"/>
    <p:sldId id="3392" r:id="rId32"/>
    <p:sldId id="3393" r:id="rId33"/>
    <p:sldId id="3395" r:id="rId34"/>
    <p:sldId id="3397" r:id="rId35"/>
    <p:sldId id="3398" r:id="rId36"/>
    <p:sldId id="3399" r:id="rId37"/>
    <p:sldId id="3401" r:id="rId38"/>
    <p:sldId id="3403" r:id="rId39"/>
    <p:sldId id="3404" r:id="rId40"/>
    <p:sldId id="3406" r:id="rId41"/>
    <p:sldId id="3407" r:id="rId42"/>
    <p:sldId id="3408" r:id="rId43"/>
    <p:sldId id="3410" r:id="rId44"/>
    <p:sldId id="3412" r:id="rId45"/>
    <p:sldId id="3413" r:id="rId46"/>
    <p:sldId id="3414" r:id="rId47"/>
    <p:sldId id="3415" r:id="rId48"/>
    <p:sldId id="3416" r:id="rId49"/>
    <p:sldId id="3418" r:id="rId50"/>
    <p:sldId id="3419" r:id="rId51"/>
    <p:sldId id="3428" r:id="rId52"/>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s-ES_tradnl"/>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66CC"/>
    <a:srgbClr val="00FF00"/>
    <a:srgbClr val="FF9933"/>
    <a:srgbClr val="FF6600"/>
    <a:srgbClr val="CCFFFF"/>
    <a:srgbClr val="FFCC00"/>
    <a:srgbClr val="FFFFFF"/>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59" autoAdjust="0"/>
    <p:restoredTop sz="94737" autoAdjust="0"/>
  </p:normalViewPr>
  <p:slideViewPr>
    <p:cSldViewPr>
      <p:cViewPr>
        <p:scale>
          <a:sx n="50" d="100"/>
          <a:sy n="50" d="100"/>
        </p:scale>
        <p:origin x="-75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25" d="100"/>
          <a:sy n="25" d="100"/>
        </p:scale>
        <p:origin x="-1332"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noTextEdit="1"/>
          </p:cNvSpPr>
          <p:nvPr>
            <p:ph type="sldImg" idx="2"/>
          </p:nvPr>
        </p:nvSpPr>
        <p:spPr bwMode="auto">
          <a:xfrm>
            <a:off x="1149350" y="692150"/>
            <a:ext cx="4559300" cy="3416300"/>
          </a:xfrm>
          <a:prstGeom prst="rect">
            <a:avLst/>
          </a:prstGeom>
          <a:noFill/>
          <a:ln w="12700">
            <a:solidFill>
              <a:srgbClr val="000000"/>
            </a:solidFill>
            <a:miter lim="800000"/>
            <a:headEnd/>
            <a:tailEnd/>
          </a:ln>
          <a:effec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2850" name="Rectangle 2"/>
          <p:cNvSpPr>
            <a:spLocks noChangeArrowheads="1" noTextEdit="1"/>
          </p:cNvSpPr>
          <p:nvPr>
            <p:ph type="sldImg"/>
          </p:nvPr>
        </p:nvSpPr>
        <p:spPr>
          <a:xfrm>
            <a:off x="1152525" y="692150"/>
            <a:ext cx="4554538" cy="3416300"/>
          </a:xfrm>
          <a:ln/>
        </p:spPr>
      </p:sp>
      <p:sp>
        <p:nvSpPr>
          <p:cNvPr id="558285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9490" name="Rectangle 2"/>
          <p:cNvSpPr>
            <a:spLocks noChangeArrowheads="1" noTextEdit="1"/>
          </p:cNvSpPr>
          <p:nvPr>
            <p:ph type="sldImg"/>
          </p:nvPr>
        </p:nvSpPr>
        <p:spPr>
          <a:xfrm>
            <a:off x="1152525" y="692150"/>
            <a:ext cx="4554538" cy="3416300"/>
          </a:xfrm>
          <a:ln/>
        </p:spPr>
      </p:sp>
      <p:sp>
        <p:nvSpPr>
          <p:cNvPr id="543949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1538" name="Rectangle 2"/>
          <p:cNvSpPr>
            <a:spLocks noChangeArrowheads="1" noTextEdit="1"/>
          </p:cNvSpPr>
          <p:nvPr>
            <p:ph type="sldImg"/>
          </p:nvPr>
        </p:nvSpPr>
        <p:spPr>
          <a:xfrm>
            <a:off x="1152525" y="692150"/>
            <a:ext cx="4554538" cy="3416300"/>
          </a:xfrm>
          <a:ln/>
        </p:spPr>
      </p:sp>
      <p:sp>
        <p:nvSpPr>
          <p:cNvPr id="544153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3586" name="Rectangle 2"/>
          <p:cNvSpPr>
            <a:spLocks noChangeArrowheads="1" noTextEdit="1"/>
          </p:cNvSpPr>
          <p:nvPr>
            <p:ph type="sldImg"/>
          </p:nvPr>
        </p:nvSpPr>
        <p:spPr>
          <a:xfrm>
            <a:off x="1152525" y="692150"/>
            <a:ext cx="4554538" cy="3416300"/>
          </a:xfrm>
          <a:ln/>
        </p:spPr>
      </p:sp>
      <p:sp>
        <p:nvSpPr>
          <p:cNvPr id="544358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5634" name="Rectangle 2"/>
          <p:cNvSpPr>
            <a:spLocks noChangeArrowheads="1" noTextEdit="1"/>
          </p:cNvSpPr>
          <p:nvPr>
            <p:ph type="sldImg"/>
          </p:nvPr>
        </p:nvSpPr>
        <p:spPr>
          <a:xfrm>
            <a:off x="1152525" y="692150"/>
            <a:ext cx="4554538" cy="3416300"/>
          </a:xfrm>
          <a:ln/>
        </p:spPr>
      </p:sp>
      <p:sp>
        <p:nvSpPr>
          <p:cNvPr id="544563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3826" name="Rectangle 2"/>
          <p:cNvSpPr>
            <a:spLocks noChangeArrowheads="1" noTextEdit="1"/>
          </p:cNvSpPr>
          <p:nvPr>
            <p:ph type="sldImg"/>
          </p:nvPr>
        </p:nvSpPr>
        <p:spPr>
          <a:xfrm>
            <a:off x="1152525" y="692150"/>
            <a:ext cx="4554538" cy="3416300"/>
          </a:xfrm>
          <a:ln/>
        </p:spPr>
      </p:sp>
      <p:sp>
        <p:nvSpPr>
          <p:cNvPr id="545382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8994" name="Rectangle 2"/>
          <p:cNvSpPr>
            <a:spLocks noChangeArrowheads="1" noTextEdit="1"/>
          </p:cNvSpPr>
          <p:nvPr>
            <p:ph type="sldImg"/>
          </p:nvPr>
        </p:nvSpPr>
        <p:spPr>
          <a:xfrm>
            <a:off x="1152525" y="692150"/>
            <a:ext cx="4554538" cy="3416300"/>
          </a:xfrm>
          <a:ln/>
        </p:spPr>
      </p:sp>
      <p:sp>
        <p:nvSpPr>
          <p:cNvPr id="558899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42" name="Rectangle 2"/>
          <p:cNvSpPr>
            <a:spLocks noChangeArrowheads="1" noTextEdit="1"/>
          </p:cNvSpPr>
          <p:nvPr>
            <p:ph type="sldImg"/>
          </p:nvPr>
        </p:nvSpPr>
        <p:spPr>
          <a:xfrm>
            <a:off x="1152525" y="692150"/>
            <a:ext cx="4554538" cy="3416300"/>
          </a:xfrm>
          <a:ln/>
        </p:spPr>
      </p:sp>
      <p:sp>
        <p:nvSpPr>
          <p:cNvPr id="559104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3090" name="Rectangle 2"/>
          <p:cNvSpPr>
            <a:spLocks noChangeArrowheads="1" noTextEdit="1"/>
          </p:cNvSpPr>
          <p:nvPr>
            <p:ph type="sldImg"/>
          </p:nvPr>
        </p:nvSpPr>
        <p:spPr>
          <a:xfrm>
            <a:off x="1152525" y="692150"/>
            <a:ext cx="4554538" cy="3416300"/>
          </a:xfrm>
          <a:ln/>
        </p:spPr>
      </p:sp>
      <p:sp>
        <p:nvSpPr>
          <p:cNvPr id="559309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5138" name="Rectangle 2"/>
          <p:cNvSpPr>
            <a:spLocks noChangeArrowheads="1" noTextEdit="1"/>
          </p:cNvSpPr>
          <p:nvPr>
            <p:ph type="sldImg"/>
          </p:nvPr>
        </p:nvSpPr>
        <p:spPr>
          <a:xfrm>
            <a:off x="1152525" y="692150"/>
            <a:ext cx="4554538" cy="3416300"/>
          </a:xfrm>
          <a:ln/>
        </p:spPr>
      </p:sp>
      <p:sp>
        <p:nvSpPr>
          <p:cNvPr id="559513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2018" name="Rectangle 2"/>
          <p:cNvSpPr>
            <a:spLocks noChangeArrowheads="1" noTextEdit="1"/>
          </p:cNvSpPr>
          <p:nvPr>
            <p:ph type="sldImg"/>
          </p:nvPr>
        </p:nvSpPr>
        <p:spPr>
          <a:xfrm>
            <a:off x="1152525" y="692150"/>
            <a:ext cx="4554538" cy="3416300"/>
          </a:xfrm>
          <a:ln/>
        </p:spPr>
      </p:sp>
      <p:sp>
        <p:nvSpPr>
          <p:cNvPr id="546201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2610" name="Rectangle 2"/>
          <p:cNvSpPr>
            <a:spLocks noChangeArrowheads="1" noTextEdit="1"/>
          </p:cNvSpPr>
          <p:nvPr>
            <p:ph type="sldImg"/>
          </p:nvPr>
        </p:nvSpPr>
        <p:spPr>
          <a:xfrm>
            <a:off x="1152525" y="692150"/>
            <a:ext cx="4554538" cy="3416300"/>
          </a:xfrm>
          <a:ln/>
        </p:spPr>
      </p:sp>
      <p:sp>
        <p:nvSpPr>
          <p:cNvPr id="557261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4066" name="Rectangle 2"/>
          <p:cNvSpPr>
            <a:spLocks noChangeArrowheads="1" noTextEdit="1"/>
          </p:cNvSpPr>
          <p:nvPr>
            <p:ph type="sldImg"/>
          </p:nvPr>
        </p:nvSpPr>
        <p:spPr>
          <a:xfrm>
            <a:off x="1152525" y="692150"/>
            <a:ext cx="4554538" cy="3416300"/>
          </a:xfrm>
          <a:ln/>
        </p:spPr>
      </p:sp>
      <p:sp>
        <p:nvSpPr>
          <p:cNvPr id="546406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6114" name="Rectangle 2"/>
          <p:cNvSpPr>
            <a:spLocks noChangeArrowheads="1" noTextEdit="1"/>
          </p:cNvSpPr>
          <p:nvPr>
            <p:ph type="sldImg"/>
          </p:nvPr>
        </p:nvSpPr>
        <p:spPr>
          <a:xfrm>
            <a:off x="1152525" y="692150"/>
            <a:ext cx="4554538" cy="3416300"/>
          </a:xfrm>
          <a:ln/>
        </p:spPr>
      </p:sp>
      <p:sp>
        <p:nvSpPr>
          <p:cNvPr id="546611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62" name="Rectangle 2"/>
          <p:cNvSpPr>
            <a:spLocks noChangeArrowheads="1" noTextEdit="1"/>
          </p:cNvSpPr>
          <p:nvPr>
            <p:ph type="sldImg"/>
          </p:nvPr>
        </p:nvSpPr>
        <p:spPr>
          <a:xfrm>
            <a:off x="1152525" y="692150"/>
            <a:ext cx="4554538" cy="3416300"/>
          </a:xfrm>
          <a:ln/>
        </p:spPr>
      </p:sp>
      <p:sp>
        <p:nvSpPr>
          <p:cNvPr id="546816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0210" name="Rectangle 2"/>
          <p:cNvSpPr>
            <a:spLocks noChangeArrowheads="1" noTextEdit="1"/>
          </p:cNvSpPr>
          <p:nvPr>
            <p:ph type="sldImg"/>
          </p:nvPr>
        </p:nvSpPr>
        <p:spPr>
          <a:xfrm>
            <a:off x="1152525" y="692150"/>
            <a:ext cx="4554538" cy="3416300"/>
          </a:xfrm>
          <a:ln/>
        </p:spPr>
      </p:sp>
      <p:sp>
        <p:nvSpPr>
          <p:cNvPr id="547021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2258" name="Rectangle 2"/>
          <p:cNvSpPr>
            <a:spLocks noChangeArrowheads="1" noTextEdit="1"/>
          </p:cNvSpPr>
          <p:nvPr>
            <p:ph type="sldImg"/>
          </p:nvPr>
        </p:nvSpPr>
        <p:spPr>
          <a:xfrm>
            <a:off x="1152525" y="692150"/>
            <a:ext cx="4554538" cy="3416300"/>
          </a:xfrm>
          <a:ln/>
        </p:spPr>
      </p:sp>
      <p:sp>
        <p:nvSpPr>
          <p:cNvPr id="547225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0450" name="Rectangle 2"/>
          <p:cNvSpPr>
            <a:spLocks noChangeArrowheads="1" noTextEdit="1"/>
          </p:cNvSpPr>
          <p:nvPr>
            <p:ph type="sldImg"/>
          </p:nvPr>
        </p:nvSpPr>
        <p:spPr>
          <a:xfrm>
            <a:off x="1152525" y="692150"/>
            <a:ext cx="4554538" cy="3416300"/>
          </a:xfrm>
          <a:ln/>
        </p:spPr>
      </p:sp>
      <p:sp>
        <p:nvSpPr>
          <p:cNvPr id="548045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5570" name="Rectangle 2"/>
          <p:cNvSpPr>
            <a:spLocks noChangeArrowheads="1" noTextEdit="1"/>
          </p:cNvSpPr>
          <p:nvPr>
            <p:ph type="sldImg"/>
          </p:nvPr>
        </p:nvSpPr>
        <p:spPr>
          <a:xfrm>
            <a:off x="1152525" y="692150"/>
            <a:ext cx="4554538" cy="3416300"/>
          </a:xfrm>
          <a:ln/>
        </p:spPr>
      </p:sp>
      <p:sp>
        <p:nvSpPr>
          <p:cNvPr id="548557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7618" name="Rectangle 2"/>
          <p:cNvSpPr>
            <a:spLocks noChangeArrowheads="1" noTextEdit="1"/>
          </p:cNvSpPr>
          <p:nvPr>
            <p:ph type="sldImg"/>
          </p:nvPr>
        </p:nvSpPr>
        <p:spPr>
          <a:xfrm>
            <a:off x="1152525" y="692150"/>
            <a:ext cx="4554538" cy="3416300"/>
          </a:xfrm>
          <a:ln/>
        </p:spPr>
      </p:sp>
      <p:sp>
        <p:nvSpPr>
          <p:cNvPr id="548761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9666" name="Rectangle 2"/>
          <p:cNvSpPr>
            <a:spLocks noChangeArrowheads="1" noTextEdit="1"/>
          </p:cNvSpPr>
          <p:nvPr>
            <p:ph type="sldImg"/>
          </p:nvPr>
        </p:nvSpPr>
        <p:spPr>
          <a:xfrm>
            <a:off x="1152525" y="692150"/>
            <a:ext cx="4554538" cy="3416300"/>
          </a:xfrm>
          <a:ln/>
        </p:spPr>
      </p:sp>
      <p:sp>
        <p:nvSpPr>
          <p:cNvPr id="548966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1714" name="Rectangle 2"/>
          <p:cNvSpPr>
            <a:spLocks noChangeArrowheads="1" noTextEdit="1"/>
          </p:cNvSpPr>
          <p:nvPr>
            <p:ph type="sldImg"/>
          </p:nvPr>
        </p:nvSpPr>
        <p:spPr>
          <a:xfrm>
            <a:off x="1152525" y="692150"/>
            <a:ext cx="4554538" cy="3416300"/>
          </a:xfrm>
          <a:ln/>
        </p:spPr>
      </p:sp>
      <p:sp>
        <p:nvSpPr>
          <p:cNvPr id="549171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8754" name="Rectangle 2"/>
          <p:cNvSpPr>
            <a:spLocks noChangeArrowheads="1" noTextEdit="1"/>
          </p:cNvSpPr>
          <p:nvPr>
            <p:ph type="sldImg"/>
          </p:nvPr>
        </p:nvSpPr>
        <p:spPr>
          <a:xfrm>
            <a:off x="1152525" y="692150"/>
            <a:ext cx="4554538" cy="3416300"/>
          </a:xfrm>
          <a:ln/>
        </p:spPr>
      </p:sp>
      <p:sp>
        <p:nvSpPr>
          <p:cNvPr id="557875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3762" name="Rectangle 2"/>
          <p:cNvSpPr>
            <a:spLocks noChangeArrowheads="1" noTextEdit="1"/>
          </p:cNvSpPr>
          <p:nvPr>
            <p:ph type="sldImg"/>
          </p:nvPr>
        </p:nvSpPr>
        <p:spPr>
          <a:xfrm>
            <a:off x="1152525" y="692150"/>
            <a:ext cx="4554538" cy="3416300"/>
          </a:xfrm>
          <a:ln/>
        </p:spPr>
      </p:sp>
      <p:sp>
        <p:nvSpPr>
          <p:cNvPr id="549376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6050" name="Rectangle 2"/>
          <p:cNvSpPr>
            <a:spLocks noChangeArrowheads="1" noTextEdit="1"/>
          </p:cNvSpPr>
          <p:nvPr>
            <p:ph type="sldImg"/>
          </p:nvPr>
        </p:nvSpPr>
        <p:spPr>
          <a:xfrm>
            <a:off x="1152525" y="692150"/>
            <a:ext cx="4554538" cy="3416300"/>
          </a:xfrm>
          <a:ln/>
        </p:spPr>
      </p:sp>
      <p:sp>
        <p:nvSpPr>
          <p:cNvPr id="550605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8098" name="Rectangle 2"/>
          <p:cNvSpPr>
            <a:spLocks noChangeArrowheads="1" noTextEdit="1"/>
          </p:cNvSpPr>
          <p:nvPr>
            <p:ph type="sldImg"/>
          </p:nvPr>
        </p:nvSpPr>
        <p:spPr>
          <a:xfrm>
            <a:off x="1152525" y="692150"/>
            <a:ext cx="4554538" cy="3416300"/>
          </a:xfrm>
          <a:ln/>
        </p:spPr>
      </p:sp>
      <p:sp>
        <p:nvSpPr>
          <p:cNvPr id="550809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2194" name="Rectangle 2"/>
          <p:cNvSpPr>
            <a:spLocks noChangeArrowheads="1" noTextEdit="1"/>
          </p:cNvSpPr>
          <p:nvPr>
            <p:ph type="sldImg"/>
          </p:nvPr>
        </p:nvSpPr>
        <p:spPr>
          <a:xfrm>
            <a:off x="1152525" y="692150"/>
            <a:ext cx="4554538" cy="3416300"/>
          </a:xfrm>
          <a:ln/>
        </p:spPr>
      </p:sp>
      <p:sp>
        <p:nvSpPr>
          <p:cNvPr id="551219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6290" name="Rectangle 2"/>
          <p:cNvSpPr>
            <a:spLocks noChangeArrowheads="1" noTextEdit="1"/>
          </p:cNvSpPr>
          <p:nvPr>
            <p:ph type="sldImg"/>
          </p:nvPr>
        </p:nvSpPr>
        <p:spPr>
          <a:xfrm>
            <a:off x="1152525" y="692150"/>
            <a:ext cx="4554538" cy="3416300"/>
          </a:xfrm>
          <a:ln/>
        </p:spPr>
      </p:sp>
      <p:sp>
        <p:nvSpPr>
          <p:cNvPr id="551629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8338" name="Rectangle 2"/>
          <p:cNvSpPr>
            <a:spLocks noChangeArrowheads="1" noTextEdit="1"/>
          </p:cNvSpPr>
          <p:nvPr>
            <p:ph type="sldImg"/>
          </p:nvPr>
        </p:nvSpPr>
        <p:spPr>
          <a:xfrm>
            <a:off x="1152525" y="692150"/>
            <a:ext cx="4554538" cy="3416300"/>
          </a:xfrm>
          <a:ln/>
        </p:spPr>
      </p:sp>
      <p:sp>
        <p:nvSpPr>
          <p:cNvPr id="551833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0386" name="Rectangle 2"/>
          <p:cNvSpPr>
            <a:spLocks noChangeArrowheads="1" noTextEdit="1"/>
          </p:cNvSpPr>
          <p:nvPr>
            <p:ph type="sldImg"/>
          </p:nvPr>
        </p:nvSpPr>
        <p:spPr>
          <a:xfrm>
            <a:off x="1152525" y="692150"/>
            <a:ext cx="4554538" cy="3416300"/>
          </a:xfrm>
          <a:ln/>
        </p:spPr>
      </p:sp>
      <p:sp>
        <p:nvSpPr>
          <p:cNvPr id="552038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4482" name="Rectangle 2"/>
          <p:cNvSpPr>
            <a:spLocks noChangeArrowheads="1" noTextEdit="1"/>
          </p:cNvSpPr>
          <p:nvPr>
            <p:ph type="sldImg"/>
          </p:nvPr>
        </p:nvSpPr>
        <p:spPr>
          <a:xfrm>
            <a:off x="1152525" y="692150"/>
            <a:ext cx="4554538" cy="3416300"/>
          </a:xfrm>
          <a:ln/>
        </p:spPr>
      </p:sp>
      <p:sp>
        <p:nvSpPr>
          <p:cNvPr id="552448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8578" name="Rectangle 2"/>
          <p:cNvSpPr>
            <a:spLocks noChangeArrowheads="1" noTextEdit="1"/>
          </p:cNvSpPr>
          <p:nvPr>
            <p:ph type="sldImg"/>
          </p:nvPr>
        </p:nvSpPr>
        <p:spPr>
          <a:xfrm>
            <a:off x="1152525" y="692150"/>
            <a:ext cx="4554538" cy="3416300"/>
          </a:xfrm>
          <a:ln/>
        </p:spPr>
      </p:sp>
      <p:sp>
        <p:nvSpPr>
          <p:cNvPr id="552857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2674" name="Rectangle 2"/>
          <p:cNvSpPr>
            <a:spLocks noChangeArrowheads="1" noTextEdit="1"/>
          </p:cNvSpPr>
          <p:nvPr>
            <p:ph type="sldImg"/>
          </p:nvPr>
        </p:nvSpPr>
        <p:spPr>
          <a:xfrm>
            <a:off x="1152525" y="692150"/>
            <a:ext cx="4554538" cy="3416300"/>
          </a:xfrm>
          <a:ln/>
        </p:spPr>
      </p:sp>
      <p:sp>
        <p:nvSpPr>
          <p:cNvPr id="553267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1842" name="Rectangle 2"/>
          <p:cNvSpPr>
            <a:spLocks noChangeArrowheads="1" noTextEdit="1"/>
          </p:cNvSpPr>
          <p:nvPr>
            <p:ph type="sldImg"/>
          </p:nvPr>
        </p:nvSpPr>
        <p:spPr>
          <a:xfrm>
            <a:off x="1152525" y="692150"/>
            <a:ext cx="4554538" cy="3416300"/>
          </a:xfrm>
          <a:ln/>
        </p:spPr>
      </p:sp>
      <p:sp>
        <p:nvSpPr>
          <p:cNvPr id="541184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6770" name="Rectangle 2"/>
          <p:cNvSpPr>
            <a:spLocks noChangeArrowheads="1" noTextEdit="1"/>
          </p:cNvSpPr>
          <p:nvPr>
            <p:ph type="sldImg"/>
          </p:nvPr>
        </p:nvSpPr>
        <p:spPr>
          <a:xfrm>
            <a:off x="1152525" y="692150"/>
            <a:ext cx="4554538" cy="3416300"/>
          </a:xfrm>
          <a:ln/>
        </p:spPr>
      </p:sp>
      <p:sp>
        <p:nvSpPr>
          <p:cNvPr id="553677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8818" name="Rectangle 2"/>
          <p:cNvSpPr>
            <a:spLocks noChangeArrowheads="1" noTextEdit="1"/>
          </p:cNvSpPr>
          <p:nvPr>
            <p:ph type="sldImg"/>
          </p:nvPr>
        </p:nvSpPr>
        <p:spPr>
          <a:xfrm>
            <a:off x="1152525" y="692150"/>
            <a:ext cx="4554538" cy="3416300"/>
          </a:xfrm>
          <a:ln/>
        </p:spPr>
      </p:sp>
      <p:sp>
        <p:nvSpPr>
          <p:cNvPr id="553881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40866" name="Rectangle 2"/>
          <p:cNvSpPr>
            <a:spLocks noChangeArrowheads="1" noTextEdit="1"/>
          </p:cNvSpPr>
          <p:nvPr>
            <p:ph type="sldImg"/>
          </p:nvPr>
        </p:nvSpPr>
        <p:spPr>
          <a:xfrm>
            <a:off x="1152525" y="692150"/>
            <a:ext cx="4554538" cy="3416300"/>
          </a:xfrm>
          <a:ln/>
        </p:spPr>
      </p:sp>
      <p:sp>
        <p:nvSpPr>
          <p:cNvPr id="554086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44962" name="Rectangle 2"/>
          <p:cNvSpPr>
            <a:spLocks noChangeArrowheads="1" noTextEdit="1"/>
          </p:cNvSpPr>
          <p:nvPr>
            <p:ph type="sldImg"/>
          </p:nvPr>
        </p:nvSpPr>
        <p:spPr>
          <a:xfrm>
            <a:off x="1152525" y="692150"/>
            <a:ext cx="4554538" cy="3416300"/>
          </a:xfrm>
          <a:ln/>
        </p:spPr>
      </p:sp>
      <p:sp>
        <p:nvSpPr>
          <p:cNvPr id="554496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49058" name="Rectangle 2"/>
          <p:cNvSpPr>
            <a:spLocks noChangeArrowheads="1" noTextEdit="1"/>
          </p:cNvSpPr>
          <p:nvPr>
            <p:ph type="sldImg"/>
          </p:nvPr>
        </p:nvSpPr>
        <p:spPr>
          <a:xfrm>
            <a:off x="1152525" y="692150"/>
            <a:ext cx="4554538" cy="3416300"/>
          </a:xfrm>
          <a:ln/>
        </p:spPr>
      </p:sp>
      <p:sp>
        <p:nvSpPr>
          <p:cNvPr id="554905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1106" name="Rectangle 2"/>
          <p:cNvSpPr>
            <a:spLocks noChangeArrowheads="1" noTextEdit="1"/>
          </p:cNvSpPr>
          <p:nvPr>
            <p:ph type="sldImg"/>
          </p:nvPr>
        </p:nvSpPr>
        <p:spPr>
          <a:xfrm>
            <a:off x="1152525" y="692150"/>
            <a:ext cx="4554538" cy="3416300"/>
          </a:xfrm>
          <a:ln/>
        </p:spPr>
      </p:sp>
      <p:sp>
        <p:nvSpPr>
          <p:cNvPr id="555110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3154" name="Rectangle 2"/>
          <p:cNvSpPr>
            <a:spLocks noChangeArrowheads="1" noTextEdit="1"/>
          </p:cNvSpPr>
          <p:nvPr>
            <p:ph type="sldImg"/>
          </p:nvPr>
        </p:nvSpPr>
        <p:spPr>
          <a:xfrm>
            <a:off x="1152525" y="692150"/>
            <a:ext cx="4554538" cy="3416300"/>
          </a:xfrm>
          <a:ln/>
        </p:spPr>
      </p:sp>
      <p:sp>
        <p:nvSpPr>
          <p:cNvPr id="555315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5202" name="Rectangle 2"/>
          <p:cNvSpPr>
            <a:spLocks noChangeArrowheads="1" noTextEdit="1"/>
          </p:cNvSpPr>
          <p:nvPr>
            <p:ph type="sldImg"/>
          </p:nvPr>
        </p:nvSpPr>
        <p:spPr>
          <a:xfrm>
            <a:off x="1152525" y="692150"/>
            <a:ext cx="4554538" cy="3416300"/>
          </a:xfrm>
          <a:ln/>
        </p:spPr>
      </p:sp>
      <p:sp>
        <p:nvSpPr>
          <p:cNvPr id="555520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7250" name="Rectangle 2"/>
          <p:cNvSpPr>
            <a:spLocks noChangeArrowheads="1" noTextEdit="1"/>
          </p:cNvSpPr>
          <p:nvPr>
            <p:ph type="sldImg"/>
          </p:nvPr>
        </p:nvSpPr>
        <p:spPr>
          <a:xfrm>
            <a:off x="1152525" y="692150"/>
            <a:ext cx="4554538" cy="3416300"/>
          </a:xfrm>
          <a:ln/>
        </p:spPr>
      </p:sp>
      <p:sp>
        <p:nvSpPr>
          <p:cNvPr id="555725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1346" name="Rectangle 2"/>
          <p:cNvSpPr>
            <a:spLocks noChangeArrowheads="1" noTextEdit="1"/>
          </p:cNvSpPr>
          <p:nvPr>
            <p:ph type="sldImg"/>
          </p:nvPr>
        </p:nvSpPr>
        <p:spPr>
          <a:xfrm>
            <a:off x="1152525" y="692150"/>
            <a:ext cx="4554538" cy="3416300"/>
          </a:xfrm>
          <a:ln/>
        </p:spPr>
      </p:sp>
      <p:sp>
        <p:nvSpPr>
          <p:cNvPr id="556134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1058" name="Rectangle 2"/>
          <p:cNvSpPr>
            <a:spLocks noChangeArrowheads="1" noTextEdit="1"/>
          </p:cNvSpPr>
          <p:nvPr>
            <p:ph type="sldImg"/>
          </p:nvPr>
        </p:nvSpPr>
        <p:spPr>
          <a:xfrm>
            <a:off x="1152525" y="692150"/>
            <a:ext cx="4554538" cy="3416300"/>
          </a:xfrm>
          <a:ln/>
        </p:spPr>
      </p:sp>
      <p:sp>
        <p:nvSpPr>
          <p:cNvPr id="542105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3394" name="Rectangle 2"/>
          <p:cNvSpPr>
            <a:spLocks noChangeArrowheads="1" noTextEdit="1"/>
          </p:cNvSpPr>
          <p:nvPr>
            <p:ph type="sldImg"/>
          </p:nvPr>
        </p:nvSpPr>
        <p:spPr>
          <a:xfrm>
            <a:off x="1152525" y="692150"/>
            <a:ext cx="4554538" cy="3416300"/>
          </a:xfrm>
          <a:ln/>
        </p:spPr>
      </p:sp>
      <p:sp>
        <p:nvSpPr>
          <p:cNvPr id="556339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6946" name="Rectangle 2"/>
          <p:cNvSpPr>
            <a:spLocks noChangeArrowheads="1" noTextEdit="1"/>
          </p:cNvSpPr>
          <p:nvPr>
            <p:ph type="sldImg"/>
          </p:nvPr>
        </p:nvSpPr>
        <p:spPr bwMode="auto">
          <a:xfrm>
            <a:off x="1152525" y="692150"/>
            <a:ext cx="4554538" cy="3416300"/>
          </a:xfrm>
          <a:prstGeom prst="rect">
            <a:avLst/>
          </a:prstGeom>
          <a:solidFill>
            <a:srgbClr val="FFFFFF"/>
          </a:solidFill>
          <a:ln>
            <a:solidFill>
              <a:srgbClr val="000000"/>
            </a:solidFill>
            <a:miter lim="800000"/>
            <a:headEnd/>
            <a:tailEnd/>
          </a:ln>
        </p:spPr>
      </p:sp>
      <p:sp>
        <p:nvSpPr>
          <p:cNvPr id="558694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9538" name="Rectangle 2"/>
          <p:cNvSpPr>
            <a:spLocks noChangeArrowheads="1" noTextEdit="1"/>
          </p:cNvSpPr>
          <p:nvPr>
            <p:ph type="sldImg"/>
          </p:nvPr>
        </p:nvSpPr>
        <p:spPr>
          <a:xfrm>
            <a:off x="1152525" y="692150"/>
            <a:ext cx="4554538" cy="3416300"/>
          </a:xfrm>
          <a:ln/>
        </p:spPr>
      </p:sp>
      <p:sp>
        <p:nvSpPr>
          <p:cNvPr id="556953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5154" name="Rectangle 2"/>
          <p:cNvSpPr>
            <a:spLocks noChangeArrowheads="1" noTextEdit="1"/>
          </p:cNvSpPr>
          <p:nvPr>
            <p:ph type="sldImg"/>
          </p:nvPr>
        </p:nvSpPr>
        <p:spPr>
          <a:xfrm>
            <a:off x="1152525" y="692150"/>
            <a:ext cx="4554538" cy="3416300"/>
          </a:xfrm>
          <a:ln/>
        </p:spPr>
      </p:sp>
      <p:sp>
        <p:nvSpPr>
          <p:cNvPr id="542515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9250" name="Rectangle 2"/>
          <p:cNvSpPr>
            <a:spLocks noChangeArrowheads="1" noTextEdit="1"/>
          </p:cNvSpPr>
          <p:nvPr>
            <p:ph type="sldImg"/>
          </p:nvPr>
        </p:nvSpPr>
        <p:spPr>
          <a:xfrm>
            <a:off x="1152525" y="692150"/>
            <a:ext cx="4554538" cy="3416300"/>
          </a:xfrm>
          <a:ln/>
        </p:spPr>
      </p:sp>
      <p:sp>
        <p:nvSpPr>
          <p:cNvPr id="542925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5394" name="Rectangle 2"/>
          <p:cNvSpPr>
            <a:spLocks noChangeArrowheads="1" noTextEdit="1"/>
          </p:cNvSpPr>
          <p:nvPr>
            <p:ph type="sldImg"/>
          </p:nvPr>
        </p:nvSpPr>
        <p:spPr>
          <a:xfrm>
            <a:off x="1152525" y="692150"/>
            <a:ext cx="4554538" cy="3416300"/>
          </a:xfrm>
          <a:ln/>
        </p:spPr>
      </p:sp>
      <p:sp>
        <p:nvSpPr>
          <p:cNvPr id="5435395" name="Rectangle 3"/>
          <p:cNvSpPr>
            <a:spLocks noGrp="1" noChangeArrowheads="1"/>
          </p:cNvSpPr>
          <p:nvPr>
            <p:ph type="body"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White">
      <p:bgPr>
        <a:gradFill rotWithShape="0">
          <a:gsLst>
            <a:gs pos="0">
              <a:srgbClr val="333399"/>
            </a:gs>
            <a:gs pos="100000">
              <a:srgbClr val="17174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s-ES_tradnl" smtClean="0"/>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027">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0"/>
                                          </p:stCondLst>
                                        </p:cTn>
                                        <p:tgtEl>
                                          <p:spTgt spid="102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027">
                                            <p:txEl>
                                              <p:pRg st="1" end="1"/>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0"/>
                                          </p:stCondLst>
                                        </p:cTn>
                                        <p:tgtEl>
                                          <p:spTgt spid="102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027">
                                            <p:txEl>
                                              <p:pRg st="2" end="2"/>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0"/>
                                          </p:stCondLst>
                                        </p:cTn>
                                        <p:tgtEl>
                                          <p:spTgt spid="102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027">
                                            <p:txEl>
                                              <p:pRg st="3" end="3"/>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0"/>
                                          </p:stCondLst>
                                        </p:cTn>
                                        <p:tgtEl>
                                          <p:spTgt spid="102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027">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subTnLst>
                    <p:animClr>
                      <p:cBhvr override="childStyle">
                        <p:cTn dur="1" fill="hold" display="0" masterRel="nextClick" afterEffect="1"/>
                        <p:tgtEl>
                          <p:spTgt spid="1027"/>
                        </p:tgtEl>
                        <p:attrNameLst>
                          <p:attrName>ppt_c</p:attrName>
                        </p:attrNameLst>
                      </p:cBhvr>
                      <p:to>
                        <a:schemeClr val="bg2"/>
                      </p:to>
                    </p:animClr>
                  </p:subTnLst>
                </p:cTn>
              </p:par>
            </p:tnLst>
          </p:tmpl>
          <p:tmpl lvl="2">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subTnLst>
                    <p:animClr>
                      <p:cBhvr override="childStyle">
                        <p:cTn dur="1" fill="hold" display="0" masterRel="nextClick" afterEffect="1"/>
                        <p:tgtEl>
                          <p:spTgt spid="1027"/>
                        </p:tgtEl>
                        <p:attrNameLst>
                          <p:attrName>ppt_c</p:attrName>
                        </p:attrNameLst>
                      </p:cBhvr>
                      <p:to>
                        <a:schemeClr val="bg2"/>
                      </p:to>
                    </p:animClr>
                  </p:subTnLst>
                </p:cTn>
              </p:par>
            </p:tnLst>
          </p:tmpl>
          <p:tmpl lvl="3">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subTnLst>
                    <p:animClr>
                      <p:cBhvr override="childStyle">
                        <p:cTn dur="1" fill="hold" display="0" masterRel="nextClick" afterEffect="1"/>
                        <p:tgtEl>
                          <p:spTgt spid="1027"/>
                        </p:tgtEl>
                        <p:attrNameLst>
                          <p:attrName>ppt_c</p:attrName>
                        </p:attrNameLst>
                      </p:cBhvr>
                      <p:to>
                        <a:schemeClr val="bg2"/>
                      </p:to>
                    </p:animClr>
                  </p:subTnLst>
                </p:cTn>
              </p:par>
            </p:tnLst>
          </p:tmpl>
          <p:tmpl lvl="4">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subTnLst>
                    <p:animClr>
                      <p:cBhvr override="childStyle">
                        <p:cTn dur="1" fill="hold" display="0" masterRel="nextClick" afterEffect="1"/>
                        <p:tgtEl>
                          <p:spTgt spid="1027"/>
                        </p:tgtEl>
                        <p:attrNameLst>
                          <p:attrName>ppt_c</p:attrName>
                        </p:attrNameLst>
                      </p:cBhvr>
                      <p:to>
                        <a:schemeClr val="bg2"/>
                      </p:to>
                    </p:animClr>
                  </p:subTnLst>
                </p:cTn>
              </p:par>
            </p:tnLst>
          </p:tmpl>
          <p:tmpl lvl="5">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subTnLst>
                    <p:animClr>
                      <p:cBhvr override="childStyle">
                        <p:cTn dur="1" fill="hold" display="0" masterRel="nextClick" afterEffect="1"/>
                        <p:tgtEl>
                          <p:spTgt spid="1027"/>
                        </p:tgtEl>
                        <p:attrNameLst>
                          <p:attrName>ppt_c</p:attrName>
                        </p:attrNameLst>
                      </p:cBhvr>
                      <p:to>
                        <a:schemeClr val="bg2"/>
                      </p:to>
                    </p:animClr>
                  </p:subTnLst>
                </p:cTn>
              </p:par>
            </p:tnLst>
          </p:tmpl>
        </p:tmplLst>
      </p:bldP>
    </p:bldLst>
  </p:timing>
  <p:txStyles>
    <p:titleStyle>
      <a:lvl1pPr algn="ctr" rtl="0" eaLnBrk="0" fontAlgn="base" hangingPunct="0">
        <a:spcBef>
          <a:spcPct val="0"/>
        </a:spcBef>
        <a:spcAft>
          <a:spcPct val="0"/>
        </a:spcAft>
        <a:defRPr sz="4400">
          <a:solidFill>
            <a:srgbClr val="FAFD00"/>
          </a:solidFill>
          <a:latin typeface="+mj-lt"/>
          <a:ea typeface="+mj-ea"/>
          <a:cs typeface="+mj-cs"/>
        </a:defRPr>
      </a:lvl1pPr>
      <a:lvl2pPr algn="ctr" rtl="0" eaLnBrk="0" fontAlgn="base" hangingPunct="0">
        <a:spcBef>
          <a:spcPct val="0"/>
        </a:spcBef>
        <a:spcAft>
          <a:spcPct val="0"/>
        </a:spcAft>
        <a:defRPr sz="4400">
          <a:solidFill>
            <a:srgbClr val="FAFD00"/>
          </a:solidFill>
          <a:latin typeface="Times New Roman" pitchFamily="18" charset="0"/>
        </a:defRPr>
      </a:lvl2pPr>
      <a:lvl3pPr algn="ctr" rtl="0" eaLnBrk="0" fontAlgn="base" hangingPunct="0">
        <a:spcBef>
          <a:spcPct val="0"/>
        </a:spcBef>
        <a:spcAft>
          <a:spcPct val="0"/>
        </a:spcAft>
        <a:defRPr sz="4400">
          <a:solidFill>
            <a:srgbClr val="FAFD00"/>
          </a:solidFill>
          <a:latin typeface="Times New Roman" pitchFamily="18" charset="0"/>
        </a:defRPr>
      </a:lvl3pPr>
      <a:lvl4pPr algn="ctr" rtl="0" eaLnBrk="0" fontAlgn="base" hangingPunct="0">
        <a:spcBef>
          <a:spcPct val="0"/>
        </a:spcBef>
        <a:spcAft>
          <a:spcPct val="0"/>
        </a:spcAft>
        <a:defRPr sz="4400">
          <a:solidFill>
            <a:srgbClr val="FAFD00"/>
          </a:solidFill>
          <a:latin typeface="Times New Roman" pitchFamily="18" charset="0"/>
        </a:defRPr>
      </a:lvl4pPr>
      <a:lvl5pPr algn="ctr" rtl="0" eaLnBrk="0" fontAlgn="base" hangingPunct="0">
        <a:spcBef>
          <a:spcPct val="0"/>
        </a:spcBef>
        <a:spcAft>
          <a:spcPct val="0"/>
        </a:spcAft>
        <a:defRPr sz="4400">
          <a:solidFill>
            <a:srgbClr val="FAFD00"/>
          </a:solidFill>
          <a:latin typeface="Times New Roman" pitchFamily="18" charset="0"/>
        </a:defRPr>
      </a:lvl5pPr>
      <a:lvl6pPr marL="457200" algn="ctr" rtl="0" eaLnBrk="0" fontAlgn="base" hangingPunct="0">
        <a:spcBef>
          <a:spcPct val="0"/>
        </a:spcBef>
        <a:spcAft>
          <a:spcPct val="0"/>
        </a:spcAft>
        <a:defRPr sz="4400">
          <a:solidFill>
            <a:srgbClr val="FAFD00"/>
          </a:solidFill>
          <a:latin typeface="Times New Roman" pitchFamily="18" charset="0"/>
        </a:defRPr>
      </a:lvl6pPr>
      <a:lvl7pPr marL="914400" algn="ctr" rtl="0" eaLnBrk="0" fontAlgn="base" hangingPunct="0">
        <a:spcBef>
          <a:spcPct val="0"/>
        </a:spcBef>
        <a:spcAft>
          <a:spcPct val="0"/>
        </a:spcAft>
        <a:defRPr sz="4400">
          <a:solidFill>
            <a:srgbClr val="FAFD00"/>
          </a:solidFill>
          <a:latin typeface="Times New Roman" pitchFamily="18" charset="0"/>
        </a:defRPr>
      </a:lvl7pPr>
      <a:lvl8pPr marL="1371600" algn="ctr" rtl="0" eaLnBrk="0" fontAlgn="base" hangingPunct="0">
        <a:spcBef>
          <a:spcPct val="0"/>
        </a:spcBef>
        <a:spcAft>
          <a:spcPct val="0"/>
        </a:spcAft>
        <a:defRPr sz="4400">
          <a:solidFill>
            <a:srgbClr val="FAFD00"/>
          </a:solidFill>
          <a:latin typeface="Times New Roman" pitchFamily="18" charset="0"/>
        </a:defRPr>
      </a:lvl8pPr>
      <a:lvl9pPr marL="1828800" algn="ctr" rtl="0" eaLnBrk="0" fontAlgn="base" hangingPunct="0">
        <a:spcBef>
          <a:spcPct val="0"/>
        </a:spcBef>
        <a:spcAft>
          <a:spcPct val="0"/>
        </a:spcAft>
        <a:defRPr sz="4400">
          <a:solidFill>
            <a:srgbClr val="FAFD00"/>
          </a:solidFill>
          <a:latin typeface="Times New Roman" pitchFamily="18" charset="0"/>
        </a:defRPr>
      </a:lvl9pPr>
    </p:titleStyle>
    <p:bodyStyle>
      <a:lvl1pPr marL="342900" indent="-342900" algn="l" rtl="0" eaLnBrk="0" fontAlgn="base" hangingPunct="0">
        <a:spcBef>
          <a:spcPct val="20000"/>
        </a:spcBef>
        <a:spcAft>
          <a:spcPct val="0"/>
        </a:spcAft>
        <a:buClr>
          <a:srgbClr val="FF0000"/>
        </a:buClr>
        <a:buSzPct val="100000"/>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lr>
          <a:srgbClr val="FF0000"/>
        </a:buClr>
        <a:buSzPct val="100000"/>
        <a:buChar char="–"/>
        <a:defRPr sz="2800">
          <a:solidFill>
            <a:schemeClr val="bg1"/>
          </a:solidFill>
          <a:latin typeface="+mn-lt"/>
        </a:defRPr>
      </a:lvl2pPr>
      <a:lvl3pPr marL="1143000" indent="-228600" algn="l" rtl="0" eaLnBrk="0" fontAlgn="base" hangingPunct="0">
        <a:spcBef>
          <a:spcPct val="20000"/>
        </a:spcBef>
        <a:spcAft>
          <a:spcPct val="0"/>
        </a:spcAft>
        <a:buClr>
          <a:srgbClr val="FF0000"/>
        </a:buClr>
        <a:buSzPct val="100000"/>
        <a:buChar char="•"/>
        <a:defRPr sz="2400">
          <a:solidFill>
            <a:schemeClr val="bg1"/>
          </a:solidFill>
          <a:latin typeface="+mn-lt"/>
        </a:defRPr>
      </a:lvl3pPr>
      <a:lvl4pPr marL="1600200" indent="-228600" algn="l" rtl="0" eaLnBrk="0" fontAlgn="base" hangingPunct="0">
        <a:spcBef>
          <a:spcPct val="20000"/>
        </a:spcBef>
        <a:spcAft>
          <a:spcPct val="0"/>
        </a:spcAft>
        <a:buClr>
          <a:srgbClr val="FF0000"/>
        </a:buClr>
        <a:buSzPct val="100000"/>
        <a:buChar char="–"/>
        <a:defRPr sz="2000">
          <a:solidFill>
            <a:schemeClr val="bg1"/>
          </a:solidFill>
          <a:latin typeface="+mn-lt"/>
        </a:defRPr>
      </a:lvl4pPr>
      <a:lvl5pPr marL="2057400" indent="-228600" algn="l" rtl="0" eaLnBrk="0" fontAlgn="base" hangingPunct="0">
        <a:spcBef>
          <a:spcPct val="20000"/>
        </a:spcBef>
        <a:spcAft>
          <a:spcPct val="0"/>
        </a:spcAft>
        <a:buClr>
          <a:srgbClr val="FF0000"/>
        </a:buClr>
        <a:buSzPct val="100000"/>
        <a:buChar char="»"/>
        <a:defRPr sz="2000">
          <a:solidFill>
            <a:schemeClr val="bg1"/>
          </a:solidFill>
          <a:latin typeface="+mn-lt"/>
        </a:defRPr>
      </a:lvl5pPr>
      <a:lvl6pPr marL="2514600" indent="-228600" algn="l" rtl="0" eaLnBrk="0" fontAlgn="base" hangingPunct="0">
        <a:spcBef>
          <a:spcPct val="20000"/>
        </a:spcBef>
        <a:spcAft>
          <a:spcPct val="0"/>
        </a:spcAft>
        <a:buClr>
          <a:srgbClr val="FF0000"/>
        </a:buClr>
        <a:buSzPct val="100000"/>
        <a:buChar char="»"/>
        <a:defRPr sz="2000">
          <a:solidFill>
            <a:schemeClr val="bg1"/>
          </a:solidFill>
          <a:latin typeface="+mn-lt"/>
        </a:defRPr>
      </a:lvl6pPr>
      <a:lvl7pPr marL="2971800" indent="-228600" algn="l" rtl="0" eaLnBrk="0" fontAlgn="base" hangingPunct="0">
        <a:spcBef>
          <a:spcPct val="20000"/>
        </a:spcBef>
        <a:spcAft>
          <a:spcPct val="0"/>
        </a:spcAft>
        <a:buClr>
          <a:srgbClr val="FF0000"/>
        </a:buClr>
        <a:buSzPct val="100000"/>
        <a:buChar char="»"/>
        <a:defRPr sz="2000">
          <a:solidFill>
            <a:schemeClr val="bg1"/>
          </a:solidFill>
          <a:latin typeface="+mn-lt"/>
        </a:defRPr>
      </a:lvl7pPr>
      <a:lvl8pPr marL="3429000" indent="-228600" algn="l" rtl="0" eaLnBrk="0" fontAlgn="base" hangingPunct="0">
        <a:spcBef>
          <a:spcPct val="20000"/>
        </a:spcBef>
        <a:spcAft>
          <a:spcPct val="0"/>
        </a:spcAft>
        <a:buClr>
          <a:srgbClr val="FF0000"/>
        </a:buClr>
        <a:buSzPct val="100000"/>
        <a:buChar char="»"/>
        <a:defRPr sz="2000">
          <a:solidFill>
            <a:schemeClr val="bg1"/>
          </a:solidFill>
          <a:latin typeface="+mn-lt"/>
        </a:defRPr>
      </a:lvl8pPr>
      <a:lvl9pPr marL="3886200" indent="-228600" algn="l" rtl="0" eaLnBrk="0" fontAlgn="base" hangingPunct="0">
        <a:spcBef>
          <a:spcPct val="20000"/>
        </a:spcBef>
        <a:spcAft>
          <a:spcPct val="0"/>
        </a:spcAft>
        <a:buClr>
          <a:srgbClr val="FF0000"/>
        </a:buClr>
        <a:buSzPct val="100000"/>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81828" name="Picture 4"/>
          <p:cNvPicPr>
            <a:picLocks noChangeAspect="1" noChangeArrowheads="1"/>
          </p:cNvPicPr>
          <p:nvPr/>
        </p:nvPicPr>
        <p:blipFill>
          <a:blip r:embed="rId3" cstate="print"/>
          <a:srcRect/>
          <a:stretch>
            <a:fillRect/>
          </a:stretch>
        </p:blipFill>
        <p:spPr bwMode="auto">
          <a:xfrm>
            <a:off x="1066800" y="5056188"/>
            <a:ext cx="8153400" cy="887412"/>
          </a:xfrm>
          <a:prstGeom prst="rect">
            <a:avLst/>
          </a:prstGeom>
          <a:noFill/>
          <a:ln w="9525">
            <a:noFill/>
            <a:miter lim="800000"/>
            <a:headEnd/>
            <a:tailEnd/>
          </a:ln>
          <a:effectLst/>
        </p:spPr>
      </p:pic>
      <p:sp>
        <p:nvSpPr>
          <p:cNvPr id="5581829" name="Text Box 5"/>
          <p:cNvSpPr txBox="1">
            <a:spLocks noChangeArrowheads="1"/>
          </p:cNvSpPr>
          <p:nvPr/>
        </p:nvSpPr>
        <p:spPr bwMode="auto">
          <a:xfrm>
            <a:off x="2552700" y="5954713"/>
            <a:ext cx="6667500" cy="304800"/>
          </a:xfrm>
          <a:prstGeom prst="rect">
            <a:avLst/>
          </a:prstGeom>
          <a:noFill/>
          <a:ln w="9525">
            <a:noFill/>
            <a:miter lim="800000"/>
            <a:headEnd/>
            <a:tailEnd/>
          </a:ln>
          <a:effectLst/>
        </p:spPr>
        <p:txBody>
          <a:bodyPr wrap="none">
            <a:spAutoFit/>
          </a:bodyPr>
          <a:lstStyle/>
          <a:p>
            <a:pPr algn="l"/>
            <a:r>
              <a:rPr lang="es-ES_tradnl" sz="1400" b="1" i="1">
                <a:solidFill>
                  <a:schemeClr val="folHlink"/>
                </a:solidFill>
              </a:rPr>
              <a:t>Av. Ricardo Lyon 222 of. 1701    Fono: 333 2985     Santiago    Chile    www.zahleryco.cl</a:t>
            </a:r>
          </a:p>
        </p:txBody>
      </p:sp>
      <p:sp>
        <p:nvSpPr>
          <p:cNvPr id="5581830" name="Line 6"/>
          <p:cNvSpPr>
            <a:spLocks noChangeShapeType="1"/>
          </p:cNvSpPr>
          <p:nvPr/>
        </p:nvSpPr>
        <p:spPr bwMode="auto">
          <a:xfrm flipH="1">
            <a:off x="1066800" y="6248400"/>
            <a:ext cx="8077200" cy="1588"/>
          </a:xfrm>
          <a:prstGeom prst="line">
            <a:avLst/>
          </a:prstGeom>
          <a:noFill/>
          <a:ln w="9525">
            <a:solidFill>
              <a:schemeClr val="bg1"/>
            </a:solidFill>
            <a:round/>
            <a:headEnd/>
            <a:tailEnd/>
          </a:ln>
          <a:effectLst/>
        </p:spPr>
        <p:txBody>
          <a:bodyPr wrap="none" anchor="ctr"/>
          <a:lstStyle/>
          <a:p>
            <a:endParaRPr lang="en-US"/>
          </a:p>
        </p:txBody>
      </p:sp>
      <p:sp>
        <p:nvSpPr>
          <p:cNvPr id="5581832" name="Text Box 8"/>
          <p:cNvSpPr txBox="1">
            <a:spLocks noChangeArrowheads="1"/>
          </p:cNvSpPr>
          <p:nvPr/>
        </p:nvSpPr>
        <p:spPr bwMode="auto">
          <a:xfrm>
            <a:off x="827088" y="2205038"/>
            <a:ext cx="7129462" cy="365125"/>
          </a:xfrm>
          <a:prstGeom prst="rect">
            <a:avLst/>
          </a:prstGeom>
          <a:noFill/>
          <a:ln w="9525">
            <a:noFill/>
            <a:miter lim="800000"/>
            <a:headEnd/>
            <a:tailEnd/>
          </a:ln>
          <a:effectLst/>
        </p:spPr>
        <p:txBody>
          <a:bodyPr lIns="0" tIns="0" rIns="0" bIns="0">
            <a:spAutoFit/>
          </a:bodyPr>
          <a:lstStyle/>
          <a:p>
            <a:pPr>
              <a:spcBef>
                <a:spcPct val="50000"/>
              </a:spcBef>
            </a:pPr>
            <a:endParaRPr lang="es-CL"/>
          </a:p>
        </p:txBody>
      </p:sp>
      <p:sp>
        <p:nvSpPr>
          <p:cNvPr id="5581833" name="Rectangle 9"/>
          <p:cNvSpPr>
            <a:spLocks noChangeArrowheads="1"/>
          </p:cNvSpPr>
          <p:nvPr/>
        </p:nvSpPr>
        <p:spPr bwMode="auto">
          <a:xfrm>
            <a:off x="755650" y="2133600"/>
            <a:ext cx="7632700" cy="914400"/>
          </a:xfrm>
          <a:prstGeom prst="rect">
            <a:avLst/>
          </a:prstGeom>
          <a:noFill/>
          <a:ln w="9525">
            <a:noFill/>
            <a:miter lim="800000"/>
            <a:headEnd/>
            <a:tailEnd/>
          </a:ln>
          <a:effectLst/>
        </p:spPr>
        <p:txBody>
          <a:bodyPr lIns="0" tIns="0" rIns="0" bIns="0">
            <a:spAutoFit/>
          </a:bodyPr>
          <a:lstStyle/>
          <a:p>
            <a:r>
              <a:rPr lang="en-US" sz="3000" b="1" i="1">
                <a:solidFill>
                  <a:srgbClr val="FFFF00"/>
                </a:solidFill>
                <a:effectLst>
                  <a:outerShdw blurRad="38100" dist="38100" dir="2700000" algn="tl">
                    <a:srgbClr val="000000"/>
                  </a:outerShdw>
                </a:effectLst>
                <a:cs typeface="Times New Roman" pitchFamily="18" charset="0"/>
              </a:rPr>
              <a:t>Methodology for Negotiations in the Area of Financial Services</a:t>
            </a:r>
            <a:r>
              <a:rPr lang="es-CL" sz="3000" b="1" i="1">
                <a:solidFill>
                  <a:srgbClr val="FFFF00"/>
                </a:solidFill>
                <a:effectLst>
                  <a:outerShdw blurRad="38100" dist="38100" dir="2700000" algn="tl">
                    <a:srgbClr val="000000"/>
                  </a:outerShdw>
                </a:effectLst>
                <a:cs typeface="Times New Roman" pitchFamily="18" charset="0"/>
              </a:rPr>
              <a:t> (FSN)</a:t>
            </a:r>
            <a:endParaRPr lang="ar-SA" sz="3000" b="1" i="1">
              <a:solidFill>
                <a:srgbClr val="FFFF00"/>
              </a:solidFill>
              <a:effectLst>
                <a:outerShdw blurRad="38100" dist="38100" dir="2700000" algn="tl">
                  <a:srgbClr val="000000"/>
                </a:outerShdw>
              </a:effectLst>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8466"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438467"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438468" name="Rectangle 4"/>
          <p:cNvSpPr>
            <a:spLocks noGrp="1" noChangeArrowheads="1"/>
          </p:cNvSpPr>
          <p:nvPr>
            <p:ph type="title"/>
          </p:nvPr>
        </p:nvSpPr>
        <p:spPr>
          <a:xfrm>
            <a:off x="360363" y="0"/>
            <a:ext cx="8459787" cy="1628775"/>
          </a:xfrm>
        </p:spPr>
        <p:txBody>
          <a:bodyPr/>
          <a:lstStyle/>
          <a:p>
            <a:pPr algn="l"/>
            <a:r>
              <a:rPr lang="en-US" sz="3600" b="1" i="1">
                <a:effectLst>
                  <a:outerShdw blurRad="38100" dist="38100" dir="2700000" algn="tl">
                    <a:srgbClr val="000000"/>
                  </a:outerShdw>
                </a:effectLst>
              </a:rPr>
              <a:t>3. Strategic Considerations in FSNs</a:t>
            </a:r>
          </a:p>
        </p:txBody>
      </p:sp>
      <p:sp>
        <p:nvSpPr>
          <p:cNvPr id="5438470" name="Rectangle 6"/>
          <p:cNvSpPr>
            <a:spLocks noGrp="1" noChangeArrowheads="1"/>
          </p:cNvSpPr>
          <p:nvPr>
            <p:ph type="body" idx="1"/>
          </p:nvPr>
        </p:nvSpPr>
        <p:spPr>
          <a:xfrm>
            <a:off x="468313" y="1628775"/>
            <a:ext cx="8280400" cy="4467225"/>
          </a:xfrm>
        </p:spPr>
        <p:txBody>
          <a:bodyPr/>
          <a:lstStyle/>
          <a:p>
            <a:pPr>
              <a:buClr>
                <a:srgbClr val="99CCFF"/>
              </a:buClr>
              <a:buFont typeface="Wingdings" pitchFamily="2" charset="2"/>
              <a:buChar char="§"/>
            </a:pPr>
            <a:r>
              <a:rPr lang="en-US" sz="2600">
                <a:solidFill>
                  <a:srgbClr val="FFFFFF"/>
                </a:solidFill>
                <a:cs typeface="Times New Roman" pitchFamily="18" charset="0"/>
              </a:rPr>
              <a:t>Among the benefits of Agreements on Trade in Financial Services are the </a:t>
            </a:r>
            <a:r>
              <a:rPr lang="en-US" sz="2600" u="sng">
                <a:solidFill>
                  <a:srgbClr val="FFFFFF"/>
                </a:solidFill>
                <a:cs typeface="Times New Roman" pitchFamily="18" charset="0"/>
              </a:rPr>
              <a:t>stimulation of these services</a:t>
            </a:r>
            <a:r>
              <a:rPr lang="en-US" sz="2600">
                <a:solidFill>
                  <a:srgbClr val="FFFFFF"/>
                </a:solidFill>
                <a:cs typeface="Times New Roman" pitchFamily="18" charset="0"/>
              </a:rPr>
              <a:t>, </a:t>
            </a:r>
            <a:r>
              <a:rPr lang="en-US" sz="2600" u="sng">
                <a:solidFill>
                  <a:srgbClr val="FFFFFF"/>
                </a:solidFill>
                <a:cs typeface="Times New Roman" pitchFamily="18" charset="0"/>
              </a:rPr>
              <a:t>facilitation of trade in goods</a:t>
            </a:r>
            <a:r>
              <a:rPr lang="en-US" sz="2600">
                <a:solidFill>
                  <a:srgbClr val="FFFFFF"/>
                </a:solidFill>
                <a:cs typeface="Times New Roman" pitchFamily="18" charset="0"/>
              </a:rPr>
              <a:t>, contribution to </a:t>
            </a:r>
            <a:r>
              <a:rPr lang="en-US" sz="2600" u="sng">
                <a:solidFill>
                  <a:srgbClr val="FFFFFF"/>
                </a:solidFill>
                <a:cs typeface="Times New Roman" pitchFamily="18" charset="0"/>
              </a:rPr>
              <a:t>creation of stable and transparent policies</a:t>
            </a:r>
            <a:r>
              <a:rPr lang="en-US" sz="2600">
                <a:solidFill>
                  <a:srgbClr val="FFFFFF"/>
                </a:solidFill>
                <a:cs typeface="Times New Roman" pitchFamily="18" charset="0"/>
              </a:rPr>
              <a:t>, and presentation of a “sign” of the country’s “seriousness” to potential foreign investors</a:t>
            </a:r>
            <a:r>
              <a:rPr lang="en-US" sz="2600">
                <a:solidFill>
                  <a:srgbClr val="FFFFFF"/>
                </a:solidFill>
              </a:rPr>
              <a:t>.</a:t>
            </a:r>
          </a:p>
          <a:p>
            <a:pPr>
              <a:buClr>
                <a:srgbClr val="99CCFF"/>
              </a:buClr>
              <a:buFont typeface="Wingdings" pitchFamily="2" charset="2"/>
              <a:buChar char="§"/>
            </a:pPr>
            <a:endParaRPr lang="en-US" sz="2600">
              <a:solidFill>
                <a:srgbClr val="FFFFFF"/>
              </a:solidFill>
            </a:endParaRPr>
          </a:p>
          <a:p>
            <a:pPr>
              <a:buClr>
                <a:srgbClr val="99CCFF"/>
              </a:buClr>
              <a:buFont typeface="Wingdings" pitchFamily="2" charset="2"/>
              <a:buChar char="§"/>
            </a:pPr>
            <a:r>
              <a:rPr lang="en-US" sz="2600">
                <a:solidFill>
                  <a:srgbClr val="FFFFFF"/>
                </a:solidFill>
                <a:cs typeface="Times New Roman" pitchFamily="18" charset="0"/>
              </a:rPr>
              <a:t>Besides, these agreements may be considered positive to </a:t>
            </a:r>
            <a:r>
              <a:rPr lang="en-US" sz="2600" u="sng">
                <a:solidFill>
                  <a:srgbClr val="FFFFFF"/>
                </a:solidFill>
                <a:cs typeface="Times New Roman" pitchFamily="18" charset="0"/>
              </a:rPr>
              <a:t>economic growth</a:t>
            </a:r>
            <a:r>
              <a:rPr lang="en-US" sz="2600">
                <a:solidFill>
                  <a:srgbClr val="FFFFFF"/>
                </a:solidFill>
                <a:cs typeface="Times New Roman" pitchFamily="18" charset="0"/>
              </a:rPr>
              <a:t> and </a:t>
            </a:r>
            <a:r>
              <a:rPr lang="en-US" sz="2600" u="sng">
                <a:solidFill>
                  <a:srgbClr val="FFFFFF"/>
                </a:solidFill>
                <a:cs typeface="Times New Roman" pitchFamily="18" charset="0"/>
              </a:rPr>
              <a:t>financial stability</a:t>
            </a:r>
            <a:r>
              <a:rPr lang="en-US" sz="2600">
                <a:solidFill>
                  <a:srgbClr val="FFFFFF"/>
                </a:solidFill>
                <a:cs typeface="Times New Roman" pitchFamily="18" charset="0"/>
              </a:rPr>
              <a:t>, as they reduce uncertainty. </a:t>
            </a:r>
            <a:endParaRPr lang="en-US" sz="2600">
              <a:solidFill>
                <a:srgbClr val="FFFFFF"/>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0514"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440515"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440516" name="Rectangle 4"/>
          <p:cNvSpPr>
            <a:spLocks noGrp="1" noChangeArrowheads="1"/>
          </p:cNvSpPr>
          <p:nvPr>
            <p:ph type="title"/>
          </p:nvPr>
        </p:nvSpPr>
        <p:spPr>
          <a:xfrm>
            <a:off x="360363" y="0"/>
            <a:ext cx="8459787" cy="1628775"/>
          </a:xfrm>
        </p:spPr>
        <p:txBody>
          <a:bodyPr/>
          <a:lstStyle/>
          <a:p>
            <a:pPr algn="l"/>
            <a:r>
              <a:rPr lang="en-US" sz="3600" b="1" i="1">
                <a:effectLst>
                  <a:outerShdw blurRad="38100" dist="38100" dir="2700000" algn="tl">
                    <a:srgbClr val="000000"/>
                  </a:outerShdw>
                </a:effectLst>
              </a:rPr>
              <a:t>3. Strategic Considerations in FSNs</a:t>
            </a:r>
          </a:p>
        </p:txBody>
      </p:sp>
      <p:sp>
        <p:nvSpPr>
          <p:cNvPr id="5440517" name="Rectangle 5"/>
          <p:cNvSpPr>
            <a:spLocks noGrp="1" noChangeArrowheads="1"/>
          </p:cNvSpPr>
          <p:nvPr>
            <p:ph type="body" idx="1"/>
          </p:nvPr>
        </p:nvSpPr>
        <p:spPr>
          <a:xfrm>
            <a:off x="395288" y="1949450"/>
            <a:ext cx="8353425" cy="4679950"/>
          </a:xfrm>
        </p:spPr>
        <p:txBody>
          <a:bodyPr/>
          <a:lstStyle/>
          <a:p>
            <a:pPr algn="just">
              <a:buClr>
                <a:srgbClr val="99CCFF"/>
              </a:buClr>
              <a:buFont typeface="Wingdings" pitchFamily="2" charset="2"/>
              <a:buChar char="§"/>
            </a:pPr>
            <a:r>
              <a:rPr lang="en-US" sz="2600">
                <a:solidFill>
                  <a:srgbClr val="FFFFFF"/>
                </a:solidFill>
                <a:cs typeface="Times New Roman" pitchFamily="18" charset="0"/>
              </a:rPr>
              <a:t>FSNs must take place with </a:t>
            </a:r>
            <a:r>
              <a:rPr lang="en-US" sz="2600" u="sng">
                <a:solidFill>
                  <a:srgbClr val="FFFFFF"/>
                </a:solidFill>
                <a:cs typeface="Times New Roman" pitchFamily="18" charset="0"/>
              </a:rPr>
              <a:t>progressive, careful and adequately sequenced liberalization, </a:t>
            </a:r>
            <a:r>
              <a:rPr lang="en-US" sz="2600">
                <a:solidFill>
                  <a:srgbClr val="FFFFFF"/>
                </a:solidFill>
                <a:cs typeface="Times New Roman" pitchFamily="18" charset="0"/>
              </a:rPr>
              <a:t>in which each stage’s evaluation criteria must be the domestic financial system’s degree of stability.</a:t>
            </a:r>
            <a:endParaRPr lang="ar-SA" sz="2600">
              <a:solidFill>
                <a:srgbClr val="FFFFFF"/>
              </a:solidFill>
              <a:cs typeface="Times New Roman" pitchFamily="18" charset="0"/>
            </a:endParaRPr>
          </a:p>
          <a:p>
            <a:pPr>
              <a:buClr>
                <a:srgbClr val="99CCFF"/>
              </a:buClr>
              <a:buFont typeface="Wingdings" pitchFamily="2" charset="2"/>
              <a:buChar char="§"/>
            </a:pPr>
            <a:endParaRPr lang="es-CL" sz="2600">
              <a:solidFill>
                <a:srgbClr val="FFFFFF"/>
              </a:solidFill>
            </a:endParaRPr>
          </a:p>
          <a:p>
            <a:pPr>
              <a:buClr>
                <a:srgbClr val="99CCFF"/>
              </a:buClr>
              <a:buFont typeface="Wingdings" pitchFamily="2" charset="2"/>
              <a:buChar char="§"/>
            </a:pPr>
            <a:r>
              <a:rPr lang="es-CL" sz="2600">
                <a:solidFill>
                  <a:srgbClr val="FFFFFF"/>
                </a:solidFill>
                <a:cs typeface="Times New Roman" pitchFamily="18" charset="0"/>
              </a:rPr>
              <a:t>In the case of</a:t>
            </a:r>
            <a:r>
              <a:rPr lang="es-CL" sz="2600" u="sng">
                <a:solidFill>
                  <a:srgbClr val="FFFFFF"/>
                </a:solidFill>
                <a:cs typeface="Times New Roman" pitchFamily="18" charset="0"/>
              </a:rPr>
              <a:t> less developed countries, </a:t>
            </a:r>
            <a:r>
              <a:rPr lang="es-CL" sz="2600">
                <a:solidFill>
                  <a:srgbClr val="FFFFFF"/>
                </a:solidFill>
                <a:cs typeface="Times New Roman" pitchFamily="18" charset="0"/>
              </a:rPr>
              <a:t>these Agreements may represent serious problems for local providers of financial services, as they often hold a weaker position than their international competitors. </a:t>
            </a:r>
            <a:endParaRPr lang="es-CL" sz="2600">
              <a:solidFill>
                <a:srgbClr val="FFFFFF"/>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2562"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442563"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442564" name="Rectangle 4"/>
          <p:cNvSpPr>
            <a:spLocks noGrp="1" noChangeArrowheads="1"/>
          </p:cNvSpPr>
          <p:nvPr>
            <p:ph type="title"/>
          </p:nvPr>
        </p:nvSpPr>
        <p:spPr>
          <a:xfrm>
            <a:off x="360363" y="0"/>
            <a:ext cx="8459787" cy="1628775"/>
          </a:xfrm>
        </p:spPr>
        <p:txBody>
          <a:bodyPr/>
          <a:lstStyle/>
          <a:p>
            <a:pPr algn="l"/>
            <a:r>
              <a:rPr lang="en-US" sz="3600" b="1" i="1">
                <a:effectLst>
                  <a:outerShdw blurRad="38100" dist="38100" dir="2700000" algn="tl">
                    <a:srgbClr val="000000"/>
                  </a:outerShdw>
                </a:effectLst>
              </a:rPr>
              <a:t>3. Strategic Considerations in FSNs</a:t>
            </a:r>
          </a:p>
        </p:txBody>
      </p:sp>
      <p:sp>
        <p:nvSpPr>
          <p:cNvPr id="5442565" name="Rectangle 5"/>
          <p:cNvSpPr>
            <a:spLocks noGrp="1" noChangeArrowheads="1"/>
          </p:cNvSpPr>
          <p:nvPr>
            <p:ph type="body" idx="1"/>
          </p:nvPr>
        </p:nvSpPr>
        <p:spPr>
          <a:xfrm>
            <a:off x="395288" y="1676400"/>
            <a:ext cx="8280400" cy="4114800"/>
          </a:xfrm>
        </p:spPr>
        <p:txBody>
          <a:bodyPr/>
          <a:lstStyle/>
          <a:p>
            <a:pPr>
              <a:lnSpc>
                <a:spcPct val="90000"/>
              </a:lnSpc>
              <a:buClr>
                <a:srgbClr val="99CCFF"/>
              </a:buClr>
              <a:buFont typeface="Wingdings" pitchFamily="2" charset="2"/>
              <a:buChar char="§"/>
            </a:pPr>
            <a:r>
              <a:rPr lang="en-US" sz="2600">
                <a:solidFill>
                  <a:srgbClr val="FFFFFF"/>
                </a:solidFill>
                <a:cs typeface="Times New Roman" pitchFamily="18" charset="0"/>
              </a:rPr>
              <a:t>A </a:t>
            </a:r>
            <a:r>
              <a:rPr lang="en-US" sz="2600" u="sng">
                <a:solidFill>
                  <a:srgbClr val="FFFFFF"/>
                </a:solidFill>
                <a:cs typeface="Times New Roman" pitchFamily="18" charset="0"/>
              </a:rPr>
              <a:t>first</a:t>
            </a:r>
            <a:r>
              <a:rPr lang="en-US" sz="2600">
                <a:solidFill>
                  <a:srgbClr val="FFFFFF"/>
                </a:solidFill>
                <a:cs typeface="Times New Roman" pitchFamily="18" charset="0"/>
              </a:rPr>
              <a:t> general question that must be considered in a FSN is the acceptance or consolidation, that local issuers of financial instruments may trade them in the foreign counterpart</a:t>
            </a:r>
            <a:r>
              <a:rPr lang="es-CL" sz="2600">
                <a:solidFill>
                  <a:srgbClr val="FFFFFF"/>
                </a:solidFill>
              </a:rPr>
              <a:t>.</a:t>
            </a:r>
          </a:p>
          <a:p>
            <a:pPr>
              <a:lnSpc>
                <a:spcPct val="90000"/>
              </a:lnSpc>
              <a:buClr>
                <a:srgbClr val="99CCFF"/>
              </a:buClr>
              <a:buFont typeface="Wingdings" pitchFamily="2" charset="2"/>
              <a:buChar char="§"/>
            </a:pPr>
            <a:endParaRPr lang="es-CL" sz="2600">
              <a:solidFill>
                <a:srgbClr val="FFFFFF"/>
              </a:solidFill>
            </a:endParaRPr>
          </a:p>
          <a:p>
            <a:pPr algn="just">
              <a:lnSpc>
                <a:spcPct val="90000"/>
              </a:lnSpc>
              <a:buClr>
                <a:srgbClr val="99CCFF"/>
              </a:buClr>
              <a:buFont typeface="Wingdings" pitchFamily="2" charset="2"/>
              <a:buChar char="§"/>
            </a:pPr>
            <a:r>
              <a:rPr lang="es-CL" sz="2600">
                <a:solidFill>
                  <a:srgbClr val="FFFFFF"/>
                </a:solidFill>
                <a:cs typeface="Times New Roman" pitchFamily="18" charset="0"/>
              </a:rPr>
              <a:t>In addition, that institutional investors of the counterpart receive authorization to invest on eligible financial instruments of local enterprises.</a:t>
            </a:r>
            <a:endParaRPr lang="ar-SA" sz="2600">
              <a:solidFill>
                <a:srgbClr val="FFFFFF"/>
              </a:solidFill>
              <a:cs typeface="Times New Roman" pitchFamily="18" charset="0"/>
            </a:endParaRPr>
          </a:p>
          <a:p>
            <a:pPr>
              <a:lnSpc>
                <a:spcPct val="90000"/>
              </a:lnSpc>
              <a:buClr>
                <a:srgbClr val="99CCFF"/>
              </a:buClr>
              <a:buFont typeface="Wingdings" pitchFamily="2" charset="2"/>
              <a:buChar char="§"/>
            </a:pPr>
            <a:endParaRPr lang="es-ES" sz="2600">
              <a:solidFill>
                <a:srgbClr val="FFFFFF"/>
              </a:solidFill>
            </a:endParaRPr>
          </a:p>
          <a:p>
            <a:pPr>
              <a:lnSpc>
                <a:spcPct val="90000"/>
              </a:lnSpc>
              <a:buClr>
                <a:srgbClr val="99CCFF"/>
              </a:buClr>
              <a:buFont typeface="Wingdings" pitchFamily="2" charset="2"/>
              <a:buChar char="§"/>
            </a:pPr>
            <a:r>
              <a:rPr lang="es-ES" sz="2600">
                <a:solidFill>
                  <a:srgbClr val="FFFFFF"/>
                </a:solidFill>
                <a:cs typeface="Times New Roman" pitchFamily="18" charset="0"/>
              </a:rPr>
              <a:t>A </a:t>
            </a:r>
            <a:r>
              <a:rPr lang="es-ES" sz="2600" u="sng">
                <a:solidFill>
                  <a:srgbClr val="FFFFFF"/>
                </a:solidFill>
                <a:cs typeface="Times New Roman" pitchFamily="18" charset="0"/>
              </a:rPr>
              <a:t>second</a:t>
            </a:r>
            <a:r>
              <a:rPr lang="es-ES" sz="2600">
                <a:solidFill>
                  <a:srgbClr val="FFFFFF"/>
                </a:solidFill>
                <a:cs typeface="Times New Roman" pitchFamily="18" charset="0"/>
              </a:rPr>
              <a:t> question </a:t>
            </a:r>
            <a:r>
              <a:rPr lang="es-CL" sz="2600">
                <a:solidFill>
                  <a:srgbClr val="FFFFFF"/>
                </a:solidFill>
                <a:cs typeface="Times New Roman" pitchFamily="18" charset="0"/>
              </a:rPr>
              <a:t>is that NFS imposes </a:t>
            </a:r>
            <a:r>
              <a:rPr lang="es-CL" sz="2600" u="sng">
                <a:solidFill>
                  <a:srgbClr val="FFFFFF"/>
                </a:solidFill>
                <a:cs typeface="Times New Roman" pitchFamily="18" charset="0"/>
              </a:rPr>
              <a:t>pressure on local regulators and supervisors</a:t>
            </a:r>
            <a:r>
              <a:rPr lang="es-CL" sz="2600">
                <a:solidFill>
                  <a:srgbClr val="FFFFFF"/>
                </a:solidFill>
                <a:cs typeface="Times New Roman" pitchFamily="18" charset="0"/>
              </a:rPr>
              <a:t>, which tends to make local financial markets more dynamic and modern. </a:t>
            </a:r>
            <a:endParaRPr lang="es-CL" sz="2600">
              <a:solidFill>
                <a:srgbClr val="FFFFFF"/>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4610"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444611"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444612" name="Rectangle 4"/>
          <p:cNvSpPr>
            <a:spLocks noGrp="1" noChangeArrowheads="1"/>
          </p:cNvSpPr>
          <p:nvPr>
            <p:ph type="title"/>
          </p:nvPr>
        </p:nvSpPr>
        <p:spPr>
          <a:xfrm>
            <a:off x="360363" y="0"/>
            <a:ext cx="8459787" cy="1628775"/>
          </a:xfrm>
        </p:spPr>
        <p:txBody>
          <a:bodyPr/>
          <a:lstStyle/>
          <a:p>
            <a:pPr algn="l"/>
            <a:r>
              <a:rPr lang="en-US" sz="3600" b="1" i="1">
                <a:effectLst>
                  <a:outerShdw blurRad="38100" dist="38100" dir="2700000" algn="tl">
                    <a:srgbClr val="000000"/>
                  </a:outerShdw>
                </a:effectLst>
              </a:rPr>
              <a:t>3. Strategic Considerations in FSNs</a:t>
            </a:r>
          </a:p>
        </p:txBody>
      </p:sp>
      <p:sp>
        <p:nvSpPr>
          <p:cNvPr id="5444613" name="Rectangle 5"/>
          <p:cNvSpPr>
            <a:spLocks noGrp="1" noChangeArrowheads="1"/>
          </p:cNvSpPr>
          <p:nvPr>
            <p:ph type="body" idx="1"/>
          </p:nvPr>
        </p:nvSpPr>
        <p:spPr>
          <a:xfrm>
            <a:off x="395288" y="1700213"/>
            <a:ext cx="8353425" cy="4114800"/>
          </a:xfrm>
        </p:spPr>
        <p:txBody>
          <a:bodyPr/>
          <a:lstStyle/>
          <a:p>
            <a:pPr>
              <a:lnSpc>
                <a:spcPct val="80000"/>
              </a:lnSpc>
              <a:buClr>
                <a:srgbClr val="99CCFF"/>
              </a:buClr>
              <a:buFont typeface="Wingdings" pitchFamily="2" charset="2"/>
              <a:buChar char="§"/>
            </a:pPr>
            <a:r>
              <a:rPr lang="en-US" sz="2600" u="sng">
                <a:solidFill>
                  <a:srgbClr val="FFFFFF"/>
                </a:solidFill>
              </a:rPr>
              <a:t>Third, </a:t>
            </a:r>
            <a:r>
              <a:rPr lang="en-US" sz="2600">
                <a:solidFill>
                  <a:srgbClr val="FFFFFF"/>
                </a:solidFill>
              </a:rPr>
              <a:t>it is indispensable that national negotiators consider the eventual fiscal impact of the different transactions subject of negotiation.</a:t>
            </a:r>
          </a:p>
          <a:p>
            <a:pPr>
              <a:lnSpc>
                <a:spcPct val="80000"/>
              </a:lnSpc>
              <a:buClr>
                <a:srgbClr val="99CCFF"/>
              </a:buClr>
              <a:buFont typeface="Wingdings" pitchFamily="2" charset="2"/>
              <a:buChar char="§"/>
            </a:pPr>
            <a:endParaRPr lang="en-US" sz="2600">
              <a:solidFill>
                <a:srgbClr val="FFFFFF"/>
              </a:solidFill>
            </a:endParaRPr>
          </a:p>
          <a:p>
            <a:pPr>
              <a:lnSpc>
                <a:spcPct val="80000"/>
              </a:lnSpc>
              <a:buClr>
                <a:srgbClr val="99CCFF"/>
              </a:buClr>
              <a:buFont typeface="Wingdings" pitchFamily="2" charset="2"/>
              <a:buChar char="§"/>
            </a:pPr>
            <a:r>
              <a:rPr lang="en-US" sz="2600" u="sng">
                <a:solidFill>
                  <a:srgbClr val="FFFFFF"/>
                </a:solidFill>
              </a:rPr>
              <a:t>Fourthly</a:t>
            </a:r>
            <a:r>
              <a:rPr lang="en-US" sz="2600">
                <a:solidFill>
                  <a:srgbClr val="FFFFFF"/>
                </a:solidFill>
              </a:rPr>
              <a:t>, it is understood that as public faith is at stake, as there are important externalities, as governmental guarantees compromised, aside from their macroeconomic implications, FSNs require special protection. </a:t>
            </a:r>
          </a:p>
          <a:p>
            <a:pPr>
              <a:lnSpc>
                <a:spcPct val="80000"/>
              </a:lnSpc>
              <a:buClr>
                <a:srgbClr val="99CCFF"/>
              </a:buClr>
              <a:buFont typeface="Wingdings" pitchFamily="2" charset="2"/>
              <a:buChar char="§"/>
            </a:pPr>
            <a:endParaRPr lang="en-US" sz="2600" u="sng">
              <a:solidFill>
                <a:srgbClr val="FFFFFF"/>
              </a:solidFill>
            </a:endParaRPr>
          </a:p>
          <a:p>
            <a:pPr>
              <a:lnSpc>
                <a:spcPct val="80000"/>
              </a:lnSpc>
              <a:buClr>
                <a:srgbClr val="99CCFF"/>
              </a:buClr>
              <a:buFont typeface="Wingdings" pitchFamily="2" charset="2"/>
              <a:buChar char="§"/>
            </a:pPr>
            <a:r>
              <a:rPr lang="en-US" sz="2600">
                <a:solidFill>
                  <a:srgbClr val="FFFFFF"/>
                </a:solidFill>
              </a:rPr>
              <a:t>In </a:t>
            </a:r>
            <a:r>
              <a:rPr lang="en-US" sz="2600" u="sng">
                <a:solidFill>
                  <a:srgbClr val="FFFFFF"/>
                </a:solidFill>
              </a:rPr>
              <a:t>fifth</a:t>
            </a:r>
            <a:r>
              <a:rPr lang="en-US" sz="2600">
                <a:solidFill>
                  <a:srgbClr val="FFFFFF"/>
                </a:solidFill>
              </a:rPr>
              <a:t> place, in practice, especially in a FTA, in FSNs the counterpart requests the highest openness possible of the local financial system. </a:t>
            </a:r>
            <a:endParaRPr lang="en-US" sz="2600" u="sng">
              <a:solidFill>
                <a:srgbClr val="FFFFFF"/>
              </a:solidFill>
            </a:endParaRPr>
          </a:p>
          <a:p>
            <a:pPr>
              <a:lnSpc>
                <a:spcPct val="80000"/>
              </a:lnSpc>
              <a:buClr>
                <a:srgbClr val="99CCFF"/>
              </a:buClr>
              <a:buFont typeface="Wingdings" pitchFamily="2" charset="2"/>
              <a:buChar char="§"/>
            </a:pPr>
            <a:endParaRPr lang="en-US" sz="2600">
              <a:solidFill>
                <a:srgbClr val="FFFFFF"/>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2802"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452803"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452804" name="Rectangle 4"/>
          <p:cNvSpPr>
            <a:spLocks noGrp="1" noChangeArrowheads="1"/>
          </p:cNvSpPr>
          <p:nvPr>
            <p:ph type="title"/>
          </p:nvPr>
        </p:nvSpPr>
        <p:spPr>
          <a:xfrm>
            <a:off x="360363" y="0"/>
            <a:ext cx="8459787" cy="1628775"/>
          </a:xfrm>
        </p:spPr>
        <p:txBody>
          <a:bodyPr/>
          <a:lstStyle/>
          <a:p>
            <a:pPr algn="l"/>
            <a:r>
              <a:rPr lang="en-US" sz="3600" b="1" i="1">
                <a:effectLst>
                  <a:outerShdw blurRad="38100" dist="38100" dir="2700000" algn="tl">
                    <a:srgbClr val="000000"/>
                  </a:outerShdw>
                </a:effectLst>
              </a:rPr>
              <a:t>3. Strategic Considerations in FSNs</a:t>
            </a:r>
          </a:p>
        </p:txBody>
      </p:sp>
      <p:sp>
        <p:nvSpPr>
          <p:cNvPr id="5452806" name="Rectangle 6"/>
          <p:cNvSpPr>
            <a:spLocks noGrp="1" noChangeArrowheads="1"/>
          </p:cNvSpPr>
          <p:nvPr>
            <p:ph type="body" idx="1"/>
          </p:nvPr>
        </p:nvSpPr>
        <p:spPr>
          <a:xfrm>
            <a:off x="468313" y="1554163"/>
            <a:ext cx="8207375" cy="4611687"/>
          </a:xfrm>
        </p:spPr>
        <p:txBody>
          <a:bodyPr/>
          <a:lstStyle/>
          <a:p>
            <a:pPr>
              <a:lnSpc>
                <a:spcPct val="80000"/>
              </a:lnSpc>
              <a:buClr>
                <a:srgbClr val="99CCFF"/>
              </a:buClr>
              <a:buFont typeface="Wingdings" pitchFamily="2" charset="2"/>
              <a:buChar char="§"/>
            </a:pPr>
            <a:r>
              <a:rPr lang="en-US" sz="2600" u="sng">
                <a:solidFill>
                  <a:srgbClr val="FFFFFF"/>
                </a:solidFill>
              </a:rPr>
              <a:t>In Sixth place</a:t>
            </a:r>
            <a:r>
              <a:rPr lang="en-US" sz="2600">
                <a:solidFill>
                  <a:srgbClr val="FFFFFF"/>
                </a:solidFill>
              </a:rPr>
              <a:t>, it must be considered that in the foreseeable future the main benefit of the FTA for the country in the region will not come from its incursion in its counterpart’s financial system, but from what is achieved in other areas of the FTA. </a:t>
            </a:r>
          </a:p>
          <a:p>
            <a:pPr>
              <a:lnSpc>
                <a:spcPct val="80000"/>
              </a:lnSpc>
              <a:buClr>
                <a:srgbClr val="99CCFF"/>
              </a:buClr>
              <a:buFont typeface="Wingdings" pitchFamily="2" charset="2"/>
              <a:buChar char="§"/>
            </a:pPr>
            <a:endParaRPr lang="es-CL" sz="2600">
              <a:solidFill>
                <a:srgbClr val="FFFFFF"/>
              </a:solidFill>
            </a:endParaRPr>
          </a:p>
          <a:p>
            <a:pPr>
              <a:lnSpc>
                <a:spcPct val="80000"/>
              </a:lnSpc>
              <a:buClr>
                <a:srgbClr val="99CCFF"/>
              </a:buClr>
              <a:buFont typeface="Wingdings" pitchFamily="2" charset="2"/>
              <a:buChar char="§"/>
            </a:pPr>
            <a:r>
              <a:rPr lang="en-US" sz="2600">
                <a:solidFill>
                  <a:srgbClr val="FFFFFF"/>
                </a:solidFill>
              </a:rPr>
              <a:t>And even though reciprocity regarding liberalization in the financial environment must be demanded, </a:t>
            </a:r>
            <a:r>
              <a:rPr lang="en-US" sz="2600" u="sng">
                <a:solidFill>
                  <a:srgbClr val="FFFFFF"/>
                </a:solidFill>
              </a:rPr>
              <a:t>it is fundamental to deeply understand the domestic financial sector</a:t>
            </a:r>
            <a:r>
              <a:rPr lang="en-US" sz="2600">
                <a:solidFill>
                  <a:srgbClr val="FFFFFF"/>
                </a:solidFill>
              </a:rPr>
              <a:t> </a:t>
            </a:r>
          </a:p>
          <a:p>
            <a:pPr>
              <a:lnSpc>
                <a:spcPct val="80000"/>
              </a:lnSpc>
              <a:buClr>
                <a:srgbClr val="99CCFF"/>
              </a:buClr>
              <a:buFont typeface="Wingdings" pitchFamily="2" charset="2"/>
              <a:buChar char="§"/>
            </a:pPr>
            <a:endParaRPr lang="es-ES_tradnl" sz="2600">
              <a:solidFill>
                <a:srgbClr val="FFFFFF"/>
              </a:solidFill>
            </a:endParaRPr>
          </a:p>
          <a:p>
            <a:pPr>
              <a:lnSpc>
                <a:spcPct val="80000"/>
              </a:lnSpc>
              <a:buClr>
                <a:srgbClr val="99CCFF"/>
              </a:buClr>
              <a:buFont typeface="Wingdings" pitchFamily="2" charset="2"/>
              <a:buChar char="§"/>
            </a:pPr>
            <a:r>
              <a:rPr lang="en-US" sz="2600">
                <a:solidFill>
                  <a:srgbClr val="FFFFFF"/>
                </a:solidFill>
              </a:rPr>
              <a:t>In general, negotiation on the basis of </a:t>
            </a:r>
            <a:r>
              <a:rPr lang="en-US" sz="2600" u="sng">
                <a:solidFill>
                  <a:srgbClr val="FFFFFF"/>
                </a:solidFill>
              </a:rPr>
              <a:t>positive lists</a:t>
            </a:r>
            <a:r>
              <a:rPr lang="es-CL" sz="2600">
                <a:solidFill>
                  <a:srgbClr val="FFFFFF"/>
                </a:solidFill>
              </a:rPr>
              <a:t> </a:t>
            </a:r>
            <a:r>
              <a:rPr lang="en-US" sz="2600">
                <a:solidFill>
                  <a:srgbClr val="FFFFFF"/>
                </a:solidFill>
              </a:rPr>
              <a:t>and</a:t>
            </a:r>
            <a:r>
              <a:rPr lang="es-CL" sz="2600">
                <a:solidFill>
                  <a:srgbClr val="FFFFFF"/>
                </a:solidFill>
              </a:rPr>
              <a:t> </a:t>
            </a:r>
            <a:r>
              <a:rPr lang="en-US" sz="2600" u="sng">
                <a:solidFill>
                  <a:srgbClr val="FFFFFF"/>
                </a:solidFill>
              </a:rPr>
              <a:t>strategic defenses</a:t>
            </a:r>
            <a:r>
              <a:rPr lang="es-CL" sz="2600">
                <a:solidFill>
                  <a:srgbClr val="FFFFFF"/>
                </a:solidFill>
              </a:rPr>
              <a:t> </a:t>
            </a:r>
            <a:r>
              <a:rPr lang="en-US" sz="2600">
                <a:solidFill>
                  <a:srgbClr val="FFFFFF"/>
                </a:solidFill>
              </a:rPr>
              <a:t>is most convenient for the countries of the region.</a:t>
            </a:r>
            <a:r>
              <a:rPr lang="es-CL" sz="2600">
                <a:solidFill>
                  <a:srgbClr val="FFFFFF"/>
                </a:solidFill>
              </a:rPr>
              <a:t>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7970"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587971"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587972" name="Rectangle 4"/>
          <p:cNvSpPr>
            <a:spLocks noGrp="1" noChangeArrowheads="1"/>
          </p:cNvSpPr>
          <p:nvPr>
            <p:ph type="title"/>
          </p:nvPr>
        </p:nvSpPr>
        <p:spPr>
          <a:xfrm>
            <a:off x="250825" y="0"/>
            <a:ext cx="8783638" cy="1628775"/>
          </a:xfrm>
        </p:spPr>
        <p:txBody>
          <a:bodyPr/>
          <a:lstStyle/>
          <a:p>
            <a:pPr algn="l"/>
            <a:r>
              <a:rPr lang="es-ES" sz="3600" b="1" i="1">
                <a:effectLst>
                  <a:outerShdw blurRad="38100" dist="38100" dir="2700000" algn="tl">
                    <a:srgbClr val="000000"/>
                  </a:outerShdw>
                </a:effectLst>
              </a:rPr>
              <a:t>4. </a:t>
            </a:r>
            <a:r>
              <a:rPr lang="en-US" sz="3800" b="1" i="1">
                <a:effectLst>
                  <a:outerShdw blurRad="38100" dist="38100" dir="2700000" algn="tl">
                    <a:srgbClr val="000000"/>
                  </a:outerShdw>
                </a:effectLst>
              </a:rPr>
              <a:t>Financial Services Negotiations in FTAs</a:t>
            </a:r>
            <a:endParaRPr lang="es-CL" sz="3800" b="1" i="1">
              <a:effectLst>
                <a:outerShdw blurRad="38100" dist="38100" dir="2700000" algn="tl">
                  <a:srgbClr val="000000"/>
                </a:outerShdw>
              </a:effectLst>
            </a:endParaRPr>
          </a:p>
        </p:txBody>
      </p:sp>
      <p:sp>
        <p:nvSpPr>
          <p:cNvPr id="5587973" name="Rectangle 5"/>
          <p:cNvSpPr>
            <a:spLocks noGrp="1" noChangeArrowheads="1"/>
          </p:cNvSpPr>
          <p:nvPr>
            <p:ph type="body" idx="1"/>
          </p:nvPr>
        </p:nvSpPr>
        <p:spPr>
          <a:xfrm>
            <a:off x="395288" y="1700213"/>
            <a:ext cx="8497887" cy="4114800"/>
          </a:xfrm>
        </p:spPr>
        <p:txBody>
          <a:bodyPr/>
          <a:lstStyle/>
          <a:p>
            <a:pPr>
              <a:lnSpc>
                <a:spcPct val="80000"/>
              </a:lnSpc>
              <a:buClr>
                <a:srgbClr val="99CCFF"/>
              </a:buClr>
              <a:buFont typeface="Wingdings" pitchFamily="2" charset="2"/>
              <a:buChar char="§"/>
            </a:pPr>
            <a:r>
              <a:rPr lang="en-US" sz="2600">
                <a:solidFill>
                  <a:srgbClr val="FFFFFF"/>
                </a:solidFill>
              </a:rPr>
              <a:t>FSNs in FTAs have been structured on the distinction between C</a:t>
            </a:r>
            <a:r>
              <a:rPr lang="en-US" sz="2600" u="sng">
                <a:solidFill>
                  <a:srgbClr val="FFFFFF"/>
                </a:solidFill>
              </a:rPr>
              <a:t>ross-border Trade</a:t>
            </a:r>
            <a:r>
              <a:rPr lang="en-US" sz="2600">
                <a:solidFill>
                  <a:srgbClr val="FFFFFF"/>
                </a:solidFill>
              </a:rPr>
              <a:t> in financial services and the </a:t>
            </a:r>
            <a:r>
              <a:rPr lang="en-US" sz="2600" u="sng">
                <a:solidFill>
                  <a:srgbClr val="FFFFFF"/>
                </a:solidFill>
              </a:rPr>
              <a:t>Establishment</a:t>
            </a:r>
            <a:r>
              <a:rPr lang="en-US" sz="2600">
                <a:solidFill>
                  <a:srgbClr val="FFFFFF"/>
                </a:solidFill>
              </a:rPr>
              <a:t> </a:t>
            </a:r>
          </a:p>
          <a:p>
            <a:pPr>
              <a:lnSpc>
                <a:spcPct val="80000"/>
              </a:lnSpc>
              <a:buClr>
                <a:srgbClr val="99CCFF"/>
              </a:buClr>
              <a:buFont typeface="Wingdings" pitchFamily="2" charset="2"/>
              <a:buChar char="§"/>
            </a:pPr>
            <a:endParaRPr lang="en-US" sz="2600">
              <a:solidFill>
                <a:srgbClr val="FFFFFF"/>
              </a:solidFill>
            </a:endParaRPr>
          </a:p>
          <a:p>
            <a:pPr>
              <a:lnSpc>
                <a:spcPct val="80000"/>
              </a:lnSpc>
              <a:buClr>
                <a:srgbClr val="99CCFF"/>
              </a:buClr>
              <a:buFont typeface="Wingdings" pitchFamily="2" charset="2"/>
              <a:buChar char="§"/>
            </a:pPr>
            <a:r>
              <a:rPr lang="en-US" sz="2600">
                <a:solidFill>
                  <a:srgbClr val="FFFFFF"/>
                </a:solidFill>
              </a:rPr>
              <a:t>If the financial institution is not established in the country, it can only perform, under certain circumstances, cross-border trade of </a:t>
            </a:r>
            <a:r>
              <a:rPr lang="en-US" sz="2600" u="sng">
                <a:solidFill>
                  <a:srgbClr val="FFFFFF"/>
                </a:solidFill>
              </a:rPr>
              <a:t>certain</a:t>
            </a:r>
            <a:r>
              <a:rPr lang="en-US" sz="2600">
                <a:solidFill>
                  <a:srgbClr val="FFFFFF"/>
                </a:solidFill>
              </a:rPr>
              <a:t> activities. </a:t>
            </a:r>
          </a:p>
          <a:p>
            <a:pPr>
              <a:lnSpc>
                <a:spcPct val="80000"/>
              </a:lnSpc>
              <a:buClr>
                <a:srgbClr val="99CCFF"/>
              </a:buClr>
              <a:buFont typeface="Wingdings" pitchFamily="2" charset="2"/>
              <a:buChar char="§"/>
            </a:pPr>
            <a:endParaRPr lang="en-US" sz="2600">
              <a:solidFill>
                <a:srgbClr val="FFFFFF"/>
              </a:solidFill>
            </a:endParaRPr>
          </a:p>
          <a:p>
            <a:pPr>
              <a:lnSpc>
                <a:spcPct val="80000"/>
              </a:lnSpc>
              <a:buClr>
                <a:srgbClr val="99CCFF"/>
              </a:buClr>
              <a:buFont typeface="Wingdings" pitchFamily="2" charset="2"/>
              <a:buChar char="§"/>
            </a:pPr>
            <a:r>
              <a:rPr lang="en-US" sz="2600">
                <a:solidFill>
                  <a:srgbClr val="FFFFFF"/>
                </a:solidFill>
              </a:rPr>
              <a:t>However, if the financial institution is established or becomes established in the country, the FTAs </a:t>
            </a:r>
            <a:r>
              <a:rPr lang="en-US" sz="2600" u="sng">
                <a:solidFill>
                  <a:srgbClr val="FFFFFF"/>
                </a:solidFill>
              </a:rPr>
              <a:t>consolidate the existing situation</a:t>
            </a:r>
            <a:r>
              <a:rPr lang="en-US" sz="2600">
                <a:solidFill>
                  <a:srgbClr val="FFFFFF"/>
                </a:solidFill>
              </a:rPr>
              <a:t>.</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0018"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590019"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590020" name="Rectangle 4"/>
          <p:cNvSpPr>
            <a:spLocks noGrp="1" noChangeArrowheads="1"/>
          </p:cNvSpPr>
          <p:nvPr>
            <p:ph type="title"/>
          </p:nvPr>
        </p:nvSpPr>
        <p:spPr>
          <a:xfrm>
            <a:off x="179388" y="0"/>
            <a:ext cx="8783637" cy="1628775"/>
          </a:xfrm>
        </p:spPr>
        <p:txBody>
          <a:bodyPr/>
          <a:lstStyle/>
          <a:p>
            <a:pPr algn="l"/>
            <a:r>
              <a:rPr lang="es-ES" sz="3800" b="1" i="1">
                <a:effectLst>
                  <a:outerShdw blurRad="38100" dist="38100" dir="2700000" algn="tl">
                    <a:srgbClr val="000000"/>
                  </a:outerShdw>
                </a:effectLst>
              </a:rPr>
              <a:t>4. </a:t>
            </a:r>
            <a:r>
              <a:rPr lang="en-US" sz="3800" b="1" i="1">
                <a:effectLst>
                  <a:outerShdw blurRad="38100" dist="38100" dir="2700000" algn="tl">
                    <a:srgbClr val="000000"/>
                  </a:outerShdw>
                </a:effectLst>
              </a:rPr>
              <a:t>Financial Services Negotiations in FTAs</a:t>
            </a:r>
            <a:endParaRPr lang="es-CL" sz="3800" b="1" i="1">
              <a:effectLst>
                <a:outerShdw blurRad="38100" dist="38100" dir="2700000" algn="tl">
                  <a:srgbClr val="000000"/>
                </a:outerShdw>
              </a:effectLst>
            </a:endParaRPr>
          </a:p>
        </p:txBody>
      </p:sp>
      <p:sp>
        <p:nvSpPr>
          <p:cNvPr id="5590021" name="Rectangle 5"/>
          <p:cNvSpPr>
            <a:spLocks noGrp="1" noChangeArrowheads="1"/>
          </p:cNvSpPr>
          <p:nvPr>
            <p:ph type="body" idx="1"/>
          </p:nvPr>
        </p:nvSpPr>
        <p:spPr>
          <a:xfrm>
            <a:off x="395288" y="1771650"/>
            <a:ext cx="8497887" cy="4537075"/>
          </a:xfrm>
        </p:spPr>
        <p:txBody>
          <a:bodyPr/>
          <a:lstStyle/>
          <a:p>
            <a:pPr marL="609600" indent="-609600">
              <a:lnSpc>
                <a:spcPct val="80000"/>
              </a:lnSpc>
              <a:buClr>
                <a:srgbClr val="99CCFF"/>
              </a:buClr>
              <a:buFont typeface="Wingdings" pitchFamily="2" charset="2"/>
              <a:buChar char="§"/>
            </a:pPr>
            <a:r>
              <a:rPr lang="en-US" sz="2600" u="sng">
                <a:solidFill>
                  <a:srgbClr val="FFFFFF"/>
                </a:solidFill>
              </a:rPr>
              <a:t>Cross-border trade</a:t>
            </a:r>
            <a:r>
              <a:rPr lang="en-US" sz="2600">
                <a:solidFill>
                  <a:srgbClr val="FFFFFF"/>
                </a:solidFill>
              </a:rPr>
              <a:t> is the offering (sale) of a financial services by institutions that are not established in the country. The main modalities are:</a:t>
            </a:r>
          </a:p>
          <a:p>
            <a:pPr marL="609600" indent="-609600">
              <a:lnSpc>
                <a:spcPct val="80000"/>
              </a:lnSpc>
              <a:buClr>
                <a:srgbClr val="99CCFF"/>
              </a:buClr>
              <a:buFont typeface="Wingdings" pitchFamily="2" charset="2"/>
              <a:buChar char="§"/>
            </a:pPr>
            <a:endParaRPr lang="en-US" sz="2600">
              <a:solidFill>
                <a:srgbClr val="FFFFFF"/>
              </a:solidFill>
            </a:endParaRPr>
          </a:p>
          <a:p>
            <a:pPr marL="609600" indent="-609600">
              <a:lnSpc>
                <a:spcPct val="80000"/>
              </a:lnSpc>
              <a:buClr>
                <a:srgbClr val="99CCFF"/>
              </a:buClr>
              <a:buFontTx/>
              <a:buAutoNum type="alphaLcParenR"/>
            </a:pPr>
            <a:r>
              <a:rPr lang="en-US" sz="2600">
                <a:solidFill>
                  <a:srgbClr val="FFFFFF"/>
                </a:solidFill>
              </a:rPr>
              <a:t>A national contracts a financial service in the counterpart</a:t>
            </a:r>
          </a:p>
          <a:p>
            <a:pPr marL="609600" indent="-609600">
              <a:lnSpc>
                <a:spcPct val="80000"/>
              </a:lnSpc>
              <a:buClr>
                <a:srgbClr val="99CCFF"/>
              </a:buClr>
              <a:buFontTx/>
              <a:buAutoNum type="alphaLcParenR"/>
            </a:pPr>
            <a:r>
              <a:rPr lang="en-US" sz="2600">
                <a:solidFill>
                  <a:srgbClr val="FFFFFF"/>
                </a:solidFill>
              </a:rPr>
              <a:t>The counterpart’s providers offer financial services to country residents (“public offering” y/o “soliciting”) </a:t>
            </a:r>
          </a:p>
          <a:p>
            <a:pPr marL="609600" indent="-609600">
              <a:lnSpc>
                <a:spcPct val="80000"/>
              </a:lnSpc>
              <a:buClr>
                <a:srgbClr val="99CCFF"/>
              </a:buClr>
            </a:pPr>
            <a:endParaRPr lang="en-US" sz="2600">
              <a:solidFill>
                <a:srgbClr val="FFFFFF"/>
              </a:solidFill>
            </a:endParaRPr>
          </a:p>
          <a:p>
            <a:pPr marL="609600" indent="-609600">
              <a:lnSpc>
                <a:spcPct val="80000"/>
              </a:lnSpc>
              <a:buClr>
                <a:srgbClr val="99CCFF"/>
              </a:buClr>
              <a:buFont typeface="Wingdings" pitchFamily="2" charset="2"/>
              <a:buChar char="§"/>
            </a:pPr>
            <a:r>
              <a:rPr lang="en-US" sz="2600">
                <a:solidFill>
                  <a:srgbClr val="FFFFFF"/>
                </a:solidFill>
              </a:rPr>
              <a:t>Even though the general principle is that there will be no restrictions on bilateral cross-border trade that is authorized upon entry into force of the FTA, as a rule (there are some exceptions) </a:t>
            </a:r>
            <a:r>
              <a:rPr lang="en-US" sz="2600" u="sng">
                <a:solidFill>
                  <a:srgbClr val="FFFFFF"/>
                </a:solidFill>
              </a:rPr>
              <a:t>modality b) becomes forbidden</a:t>
            </a:r>
            <a:r>
              <a:rPr lang="en-US" sz="2600">
                <a:solidFill>
                  <a:srgbClr val="FFFFFF"/>
                </a:solidFill>
              </a:rPr>
              <a:t>. </a:t>
            </a:r>
            <a:endParaRPr lang="en-US" sz="2600" u="sng">
              <a:solidFill>
                <a:srgbClr val="FFFFFF"/>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2066"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592067"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592068" name="Rectangle 4"/>
          <p:cNvSpPr>
            <a:spLocks noGrp="1" noChangeArrowheads="1"/>
          </p:cNvSpPr>
          <p:nvPr>
            <p:ph type="title"/>
          </p:nvPr>
        </p:nvSpPr>
        <p:spPr>
          <a:xfrm>
            <a:off x="179388" y="0"/>
            <a:ext cx="8783637" cy="1628775"/>
          </a:xfrm>
        </p:spPr>
        <p:txBody>
          <a:bodyPr/>
          <a:lstStyle/>
          <a:p>
            <a:pPr algn="l"/>
            <a:r>
              <a:rPr lang="es-ES" sz="3800" b="1" i="1">
                <a:effectLst>
                  <a:outerShdw blurRad="38100" dist="38100" dir="2700000" algn="tl">
                    <a:srgbClr val="000000"/>
                  </a:outerShdw>
                </a:effectLst>
              </a:rPr>
              <a:t>4. </a:t>
            </a:r>
            <a:r>
              <a:rPr lang="en-US" sz="3800" b="1" i="1">
                <a:effectLst>
                  <a:outerShdw blurRad="38100" dist="38100" dir="2700000" algn="tl">
                    <a:srgbClr val="000000"/>
                  </a:outerShdw>
                </a:effectLst>
              </a:rPr>
              <a:t>Financial Services Negotiations in FTAs</a:t>
            </a:r>
            <a:endParaRPr lang="es-CL" sz="3800" b="1" i="1">
              <a:effectLst>
                <a:outerShdw blurRad="38100" dist="38100" dir="2700000" algn="tl">
                  <a:srgbClr val="000000"/>
                </a:outerShdw>
              </a:effectLst>
            </a:endParaRPr>
          </a:p>
        </p:txBody>
      </p:sp>
      <p:sp>
        <p:nvSpPr>
          <p:cNvPr id="5592069" name="Rectangle 5"/>
          <p:cNvSpPr>
            <a:spLocks noGrp="1" noChangeArrowheads="1"/>
          </p:cNvSpPr>
          <p:nvPr>
            <p:ph type="body" idx="1"/>
          </p:nvPr>
        </p:nvSpPr>
        <p:spPr>
          <a:xfrm>
            <a:off x="395288" y="1700213"/>
            <a:ext cx="8497887" cy="5157787"/>
          </a:xfrm>
        </p:spPr>
        <p:txBody>
          <a:bodyPr/>
          <a:lstStyle/>
          <a:p>
            <a:pPr>
              <a:lnSpc>
                <a:spcPct val="90000"/>
              </a:lnSpc>
              <a:buClr>
                <a:srgbClr val="99CCFF"/>
              </a:buClr>
              <a:buFont typeface="Wingdings" pitchFamily="2" charset="2"/>
              <a:buChar char="§"/>
            </a:pPr>
            <a:r>
              <a:rPr lang="en-US" sz="2600">
                <a:solidFill>
                  <a:srgbClr val="FFFFFF"/>
                </a:solidFill>
              </a:rPr>
              <a:t>The right to </a:t>
            </a:r>
            <a:r>
              <a:rPr lang="en-US" sz="2600" u="sng">
                <a:solidFill>
                  <a:srgbClr val="FFFFFF"/>
                </a:solidFill>
              </a:rPr>
              <a:t>Establishment</a:t>
            </a:r>
            <a:r>
              <a:rPr lang="en-US" sz="2600">
                <a:solidFill>
                  <a:srgbClr val="FFFFFF"/>
                </a:solidFill>
              </a:rPr>
              <a:t> allows counterpart investors to chose the legal modality to install their financial institution in the country. The main principles negotiated in relation to the right to establishment are:</a:t>
            </a:r>
          </a:p>
          <a:p>
            <a:pPr>
              <a:lnSpc>
                <a:spcPct val="90000"/>
              </a:lnSpc>
              <a:buClr>
                <a:srgbClr val="99CCFF"/>
              </a:buClr>
              <a:buFont typeface="Wingdings" pitchFamily="2" charset="2"/>
              <a:buChar char="§"/>
            </a:pPr>
            <a:endParaRPr lang="en-US" sz="2600">
              <a:solidFill>
                <a:srgbClr val="FFFFFF"/>
              </a:solidFill>
            </a:endParaRPr>
          </a:p>
          <a:p>
            <a:pPr lvl="2">
              <a:lnSpc>
                <a:spcPct val="90000"/>
              </a:lnSpc>
              <a:buClr>
                <a:srgbClr val="99CCFF"/>
              </a:buClr>
              <a:buFont typeface="Wingdings" pitchFamily="2" charset="2"/>
              <a:buNone/>
            </a:pPr>
            <a:r>
              <a:rPr lang="en-US" sz="2600">
                <a:solidFill>
                  <a:srgbClr val="FFFFFF"/>
                </a:solidFill>
              </a:rPr>
              <a:t>     </a:t>
            </a:r>
            <a:r>
              <a:rPr lang="en-US" sz="2600" u="sng">
                <a:solidFill>
                  <a:srgbClr val="FFFFFF"/>
                </a:solidFill>
              </a:rPr>
              <a:t>National Treatment</a:t>
            </a:r>
            <a:r>
              <a:rPr lang="en-US" sz="2600">
                <a:solidFill>
                  <a:srgbClr val="FFFFFF"/>
                </a:solidFill>
              </a:rPr>
              <a:t>. </a:t>
            </a:r>
            <a:endParaRPr lang="en-US" sz="2600" u="sng">
              <a:solidFill>
                <a:srgbClr val="FFFFFF"/>
              </a:solidFill>
            </a:endParaRPr>
          </a:p>
          <a:p>
            <a:pPr lvl="3">
              <a:lnSpc>
                <a:spcPct val="90000"/>
              </a:lnSpc>
              <a:buFontTx/>
              <a:buNone/>
            </a:pPr>
            <a:r>
              <a:rPr lang="en-US" sz="2600" u="sng">
                <a:solidFill>
                  <a:srgbClr val="FFFFFF"/>
                </a:solidFill>
              </a:rPr>
              <a:t>Most Favored Nation Treatment.</a:t>
            </a:r>
            <a:r>
              <a:rPr lang="en-US" sz="2600">
                <a:solidFill>
                  <a:srgbClr val="FFFFFF"/>
                </a:solidFill>
              </a:rPr>
              <a:t> </a:t>
            </a:r>
            <a:endParaRPr lang="en-US" sz="2600" u="sng">
              <a:solidFill>
                <a:srgbClr val="FFFFFF"/>
              </a:solidFill>
            </a:endParaRPr>
          </a:p>
          <a:p>
            <a:pPr lvl="3">
              <a:lnSpc>
                <a:spcPct val="90000"/>
              </a:lnSpc>
              <a:buFontTx/>
              <a:buNone/>
            </a:pPr>
            <a:r>
              <a:rPr lang="en-US" sz="2600" u="sng">
                <a:solidFill>
                  <a:srgbClr val="FFFFFF"/>
                </a:solidFill>
              </a:rPr>
              <a:t>New Financial Services.</a:t>
            </a:r>
            <a:r>
              <a:rPr lang="en-US" sz="2600">
                <a:solidFill>
                  <a:srgbClr val="FFFFFF"/>
                </a:solidFill>
              </a:rPr>
              <a:t> </a:t>
            </a:r>
            <a:endParaRPr lang="en-US" sz="2600" u="sng">
              <a:solidFill>
                <a:srgbClr val="FFFFFF"/>
              </a:solidFill>
            </a:endParaRPr>
          </a:p>
          <a:p>
            <a:pPr lvl="3">
              <a:lnSpc>
                <a:spcPct val="90000"/>
              </a:lnSpc>
              <a:buFontTx/>
              <a:buNone/>
            </a:pPr>
            <a:r>
              <a:rPr lang="en-US" sz="2600" u="sng">
                <a:solidFill>
                  <a:srgbClr val="FFFFFF"/>
                </a:solidFill>
              </a:rPr>
              <a:t>Safeguard of the Regulatory Framework.</a:t>
            </a:r>
            <a:r>
              <a:rPr lang="en-US" sz="2600">
                <a:solidFill>
                  <a:srgbClr val="FFFFFF"/>
                </a:solidFill>
              </a:rPr>
              <a:t>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4114"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594115"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594116" name="Rectangle 4"/>
          <p:cNvSpPr>
            <a:spLocks noGrp="1" noChangeArrowheads="1"/>
          </p:cNvSpPr>
          <p:nvPr>
            <p:ph type="title"/>
          </p:nvPr>
        </p:nvSpPr>
        <p:spPr>
          <a:xfrm>
            <a:off x="250825" y="0"/>
            <a:ext cx="8783638" cy="1628775"/>
          </a:xfrm>
        </p:spPr>
        <p:txBody>
          <a:bodyPr/>
          <a:lstStyle/>
          <a:p>
            <a:pPr algn="l"/>
            <a:r>
              <a:rPr lang="es-ES" sz="3800" b="1" i="1">
                <a:effectLst>
                  <a:outerShdw blurRad="38100" dist="38100" dir="2700000" algn="tl">
                    <a:srgbClr val="000000"/>
                  </a:outerShdw>
                </a:effectLst>
              </a:rPr>
              <a:t>4. </a:t>
            </a:r>
            <a:r>
              <a:rPr lang="en-US" sz="3800" b="1" i="1">
                <a:effectLst>
                  <a:outerShdw blurRad="38100" dist="38100" dir="2700000" algn="tl">
                    <a:srgbClr val="000000"/>
                  </a:outerShdw>
                </a:effectLst>
              </a:rPr>
              <a:t>Financial Services Negotiations in FTAs</a:t>
            </a:r>
            <a:endParaRPr lang="es-CL" sz="3800" b="1" i="1">
              <a:effectLst>
                <a:outerShdw blurRad="38100" dist="38100" dir="2700000" algn="tl">
                  <a:srgbClr val="000000"/>
                </a:outerShdw>
              </a:effectLst>
            </a:endParaRPr>
          </a:p>
        </p:txBody>
      </p:sp>
      <p:sp>
        <p:nvSpPr>
          <p:cNvPr id="5594117" name="Rectangle 5"/>
          <p:cNvSpPr>
            <a:spLocks noGrp="1" noChangeArrowheads="1"/>
          </p:cNvSpPr>
          <p:nvPr>
            <p:ph type="body" idx="1"/>
          </p:nvPr>
        </p:nvSpPr>
        <p:spPr>
          <a:xfrm>
            <a:off x="250825" y="1916113"/>
            <a:ext cx="8424863" cy="4114800"/>
          </a:xfrm>
        </p:spPr>
        <p:txBody>
          <a:bodyPr/>
          <a:lstStyle/>
          <a:p>
            <a:pPr>
              <a:buClr>
                <a:srgbClr val="99CCFF"/>
              </a:buClr>
              <a:buFont typeface="Wingdings" pitchFamily="2" charset="2"/>
              <a:buChar char="§"/>
            </a:pPr>
            <a:r>
              <a:rPr lang="en-US" sz="2600">
                <a:solidFill>
                  <a:srgbClr val="FFFFFF"/>
                </a:solidFill>
              </a:rPr>
              <a:t>In the </a:t>
            </a:r>
            <a:r>
              <a:rPr lang="en-US" sz="2600" u="sng">
                <a:solidFill>
                  <a:srgbClr val="FFFFFF"/>
                </a:solidFill>
              </a:rPr>
              <a:t>macroeconomic area</a:t>
            </a:r>
            <a:r>
              <a:rPr lang="en-US" sz="2600">
                <a:solidFill>
                  <a:srgbClr val="FFFFFF"/>
                </a:solidFill>
              </a:rPr>
              <a:t>, the FTA should not limit the country’s capacity to apply its exchange rate and monetary policy. </a:t>
            </a:r>
          </a:p>
          <a:p>
            <a:pPr>
              <a:buClr>
                <a:srgbClr val="99CCFF"/>
              </a:buClr>
              <a:buFont typeface="Wingdings" pitchFamily="2" charset="2"/>
              <a:buChar char="§"/>
            </a:pPr>
            <a:r>
              <a:rPr lang="en-US" sz="2600">
                <a:solidFill>
                  <a:srgbClr val="FFFFFF"/>
                </a:solidFill>
              </a:rPr>
              <a:t>Furthermore, it seems indispensable that each country may, under certain circumstances, in relation to significant instabilities of its financial markets, impose restrictions to short-term capital flows for a certain period of time, with no penalty, as long as outflows of capital are not seriously encumbered.</a:t>
            </a:r>
            <a:br>
              <a:rPr lang="en-US" sz="2600">
                <a:solidFill>
                  <a:srgbClr val="FFFFFF"/>
                </a:solidFill>
              </a:rPr>
            </a:br>
            <a:endParaRPr lang="es-CL" sz="2600">
              <a:solidFill>
                <a:srgbClr val="FFFFFF"/>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0994"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460995"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460996" name="Rectangle 4"/>
          <p:cNvSpPr>
            <a:spLocks noGrp="1" noChangeArrowheads="1"/>
          </p:cNvSpPr>
          <p:nvPr>
            <p:ph type="title"/>
          </p:nvPr>
        </p:nvSpPr>
        <p:spPr>
          <a:xfrm>
            <a:off x="360363" y="0"/>
            <a:ext cx="8459787" cy="1628775"/>
          </a:xfrm>
        </p:spPr>
        <p:txBody>
          <a:bodyPr/>
          <a:lstStyle/>
          <a:p>
            <a:pPr algn="l"/>
            <a:r>
              <a:rPr lang="en-US" b="1" i="1">
                <a:effectLst>
                  <a:outerShdw blurRad="38100" dist="38100" dir="2700000" algn="tl">
                    <a:srgbClr val="000000"/>
                  </a:outerShdw>
                </a:effectLst>
              </a:rPr>
              <a:t>5. </a:t>
            </a:r>
            <a:r>
              <a:rPr lang="en-US" b="1" i="1">
                <a:solidFill>
                  <a:srgbClr val="FFFF00"/>
                </a:solidFill>
                <a:effectLst>
                  <a:outerShdw blurRad="38100" dist="38100" dir="2700000" algn="tl">
                    <a:srgbClr val="000000"/>
                  </a:outerShdw>
                </a:effectLst>
              </a:rPr>
              <a:t>Methodology for a FSN</a:t>
            </a:r>
            <a:endParaRPr lang="en-US" b="1" i="1">
              <a:effectLst>
                <a:outerShdw blurRad="38100" dist="38100" dir="2700000" algn="tl">
                  <a:srgbClr val="000000"/>
                </a:outerShdw>
              </a:effectLst>
            </a:endParaRPr>
          </a:p>
        </p:txBody>
      </p:sp>
      <p:sp>
        <p:nvSpPr>
          <p:cNvPr id="5460998" name="Rectangle 6"/>
          <p:cNvSpPr>
            <a:spLocks noGrp="1" noChangeArrowheads="1"/>
          </p:cNvSpPr>
          <p:nvPr>
            <p:ph type="body" idx="1"/>
          </p:nvPr>
        </p:nvSpPr>
        <p:spPr>
          <a:xfrm>
            <a:off x="468313" y="1916113"/>
            <a:ext cx="8280400" cy="4114800"/>
          </a:xfrm>
        </p:spPr>
        <p:txBody>
          <a:bodyPr/>
          <a:lstStyle/>
          <a:p>
            <a:pPr>
              <a:lnSpc>
                <a:spcPct val="90000"/>
              </a:lnSpc>
              <a:buClr>
                <a:srgbClr val="99CCFF"/>
              </a:buClr>
              <a:buFont typeface="Wingdings" pitchFamily="2" charset="2"/>
              <a:buChar char="§"/>
            </a:pPr>
            <a:r>
              <a:rPr lang="en-US" sz="2600">
                <a:solidFill>
                  <a:srgbClr val="FFFFFF"/>
                </a:solidFill>
              </a:rPr>
              <a:t>An essential requirement to carry out a FSN is to obtain and analyze the relevant information relating to the financial services industry located in the country</a:t>
            </a:r>
            <a:r>
              <a:rPr lang="es-CL" sz="2600">
                <a:solidFill>
                  <a:srgbClr val="FFFFFF"/>
                </a:solidFill>
              </a:rPr>
              <a:t> </a:t>
            </a:r>
            <a:r>
              <a:rPr lang="en-US" sz="2600">
                <a:solidFill>
                  <a:srgbClr val="FFFFFF"/>
                </a:solidFill>
              </a:rPr>
              <a:t>distinguishing </a:t>
            </a:r>
            <a:r>
              <a:rPr lang="en-US" sz="2600" u="sng">
                <a:solidFill>
                  <a:srgbClr val="FFFFFF"/>
                </a:solidFill>
              </a:rPr>
              <a:t>the main sub-sectors</a:t>
            </a:r>
            <a:r>
              <a:rPr lang="en-US" sz="2600">
                <a:solidFill>
                  <a:srgbClr val="FFFFFF"/>
                </a:solidFill>
              </a:rPr>
              <a:t> of the activity.</a:t>
            </a:r>
            <a:endParaRPr lang="es-CL" sz="2600">
              <a:solidFill>
                <a:srgbClr val="FFFFFF"/>
              </a:solidFill>
            </a:endParaRPr>
          </a:p>
          <a:p>
            <a:pPr>
              <a:lnSpc>
                <a:spcPct val="90000"/>
              </a:lnSpc>
              <a:buClr>
                <a:srgbClr val="99CCFF"/>
              </a:buClr>
              <a:buFont typeface="Wingdings" pitchFamily="2" charset="2"/>
              <a:buChar char="§"/>
            </a:pPr>
            <a:endParaRPr lang="es-CL" sz="2600">
              <a:solidFill>
                <a:srgbClr val="FFFFFF"/>
              </a:solidFill>
            </a:endParaRPr>
          </a:p>
          <a:p>
            <a:pPr>
              <a:lnSpc>
                <a:spcPct val="90000"/>
              </a:lnSpc>
              <a:buClr>
                <a:srgbClr val="99CCFF"/>
              </a:buClr>
              <a:buFont typeface="Wingdings" pitchFamily="2" charset="2"/>
              <a:buChar char="§"/>
            </a:pPr>
            <a:r>
              <a:rPr lang="en-US" sz="2600">
                <a:solidFill>
                  <a:srgbClr val="FFFFFF"/>
                </a:solidFill>
              </a:rPr>
              <a:t>It is expected that the national financial sector show more concern for the effects the FSN may have on the national industry, than interest for doing business with the counterpart.</a:t>
            </a:r>
            <a:r>
              <a:rPr lang="es-CL" sz="2600">
                <a:solidFill>
                  <a:srgbClr val="FFFFFF"/>
                </a:solidFill>
              </a:rPr>
              <a:t>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1586" name="Rectangle 2"/>
          <p:cNvSpPr>
            <a:spLocks noGrp="1" noChangeArrowheads="1"/>
          </p:cNvSpPr>
          <p:nvPr>
            <p:ph type="ctrTitle"/>
          </p:nvPr>
        </p:nvSpPr>
        <p:spPr>
          <a:xfrm>
            <a:off x="-180975" y="620713"/>
            <a:ext cx="8820150" cy="5184775"/>
          </a:xfrm>
          <a:noFill/>
        </p:spPr>
        <p:txBody>
          <a:bodyPr/>
          <a:lstStyle/>
          <a:p>
            <a:pPr marL="838200" indent="-838200" algn="l">
              <a:lnSpc>
                <a:spcPct val="150000"/>
              </a:lnSpc>
            </a:pPr>
            <a:r>
              <a:rPr lang="en-US" sz="3000" b="1" i="1">
                <a:solidFill>
                  <a:srgbClr val="FFFF00"/>
                </a:solidFill>
                <a:effectLst>
                  <a:outerShdw blurRad="38100" dist="38100" dir="2700000" algn="tl">
                    <a:srgbClr val="000000"/>
                  </a:outerShdw>
                </a:effectLst>
              </a:rPr>
              <a:t>	</a:t>
            </a:r>
            <a:r>
              <a:rPr lang="en-US" sz="4000" b="1" i="1" u="sng">
                <a:solidFill>
                  <a:srgbClr val="FFFF00"/>
                </a:solidFill>
                <a:effectLst>
                  <a:outerShdw blurRad="38100" dist="38100" dir="2700000" algn="tl">
                    <a:srgbClr val="000000"/>
                  </a:outerShdw>
                </a:effectLst>
              </a:rPr>
              <a:t>Index:</a:t>
            </a:r>
            <a:r>
              <a:rPr lang="en-US" sz="3000" b="1" i="1" u="sng">
                <a:solidFill>
                  <a:srgbClr val="FFFF00"/>
                </a:solidFill>
                <a:effectLst>
                  <a:outerShdw blurRad="38100" dist="38100" dir="2700000" algn="tl">
                    <a:srgbClr val="000000"/>
                  </a:outerShdw>
                </a:effectLst>
              </a:rPr>
              <a:t/>
            </a:r>
            <a:br>
              <a:rPr lang="en-US" sz="3000" b="1" i="1" u="sng">
                <a:solidFill>
                  <a:srgbClr val="FFFF00"/>
                </a:solidFill>
                <a:effectLst>
                  <a:outerShdw blurRad="38100" dist="38100" dir="2700000" algn="tl">
                    <a:srgbClr val="000000"/>
                  </a:outerShdw>
                </a:effectLst>
              </a:rPr>
            </a:br>
            <a:r>
              <a:rPr lang="en-US" sz="3000" b="1" i="1">
                <a:solidFill>
                  <a:srgbClr val="FFFF00"/>
                </a:solidFill>
                <a:effectLst>
                  <a:outerShdw blurRad="38100" dist="38100" dir="2700000" algn="tl">
                    <a:srgbClr val="000000"/>
                  </a:outerShdw>
                </a:effectLst>
              </a:rPr>
              <a:t>1. Introduction</a:t>
            </a:r>
            <a:br>
              <a:rPr lang="en-US" sz="3000" b="1" i="1">
                <a:solidFill>
                  <a:srgbClr val="FFFF00"/>
                </a:solidFill>
                <a:effectLst>
                  <a:outerShdw blurRad="38100" dist="38100" dir="2700000" algn="tl">
                    <a:srgbClr val="000000"/>
                  </a:outerShdw>
                </a:effectLst>
              </a:rPr>
            </a:br>
            <a:r>
              <a:rPr lang="en-US" sz="3000" b="1" i="1">
                <a:solidFill>
                  <a:srgbClr val="FFFF00"/>
                </a:solidFill>
                <a:effectLst>
                  <a:outerShdw blurRad="38100" dist="38100" dir="2700000" algn="tl">
                    <a:srgbClr val="000000"/>
                  </a:outerShdw>
                </a:effectLst>
              </a:rPr>
              <a:t>2. Multilateral Agreements</a:t>
            </a:r>
            <a:br>
              <a:rPr lang="en-US" sz="3000" b="1" i="1">
                <a:solidFill>
                  <a:srgbClr val="FFFF00"/>
                </a:solidFill>
                <a:effectLst>
                  <a:outerShdw blurRad="38100" dist="38100" dir="2700000" algn="tl">
                    <a:srgbClr val="000000"/>
                  </a:outerShdw>
                </a:effectLst>
              </a:rPr>
            </a:br>
            <a:r>
              <a:rPr lang="en-US" sz="3000" b="1" i="1">
                <a:solidFill>
                  <a:srgbClr val="FFFF00"/>
                </a:solidFill>
                <a:effectLst>
                  <a:outerShdw blurRad="38100" dist="38100" dir="2700000" algn="tl">
                    <a:srgbClr val="000000"/>
                  </a:outerShdw>
                </a:effectLst>
              </a:rPr>
              <a:t>3. Strategic Considerations in FSNs</a:t>
            </a:r>
            <a:br>
              <a:rPr lang="en-US" sz="3000" b="1" i="1">
                <a:solidFill>
                  <a:srgbClr val="FFFF00"/>
                </a:solidFill>
                <a:effectLst>
                  <a:outerShdw blurRad="38100" dist="38100" dir="2700000" algn="tl">
                    <a:srgbClr val="000000"/>
                  </a:outerShdw>
                </a:effectLst>
              </a:rPr>
            </a:br>
            <a:r>
              <a:rPr lang="en-US" sz="3000" b="1" i="1">
                <a:solidFill>
                  <a:srgbClr val="FFFF00"/>
                </a:solidFill>
                <a:effectLst>
                  <a:outerShdw blurRad="38100" dist="38100" dir="2700000" algn="tl">
                    <a:srgbClr val="000000"/>
                  </a:outerShdw>
                </a:effectLst>
              </a:rPr>
              <a:t>4. Financial Services </a:t>
            </a:r>
            <a:r>
              <a:rPr lang="en-US" sz="3000" b="1" i="1">
                <a:effectLst>
                  <a:outerShdw blurRad="38100" dist="38100" dir="2700000" algn="tl">
                    <a:srgbClr val="000000"/>
                  </a:outerShdw>
                </a:effectLst>
              </a:rPr>
              <a:t>Negotiations in FTAs</a:t>
            </a:r>
            <a:r>
              <a:rPr lang="en-US" sz="3000" b="1" i="1">
                <a:solidFill>
                  <a:srgbClr val="FFFF00"/>
                </a:solidFill>
                <a:effectLst>
                  <a:outerShdw blurRad="38100" dist="38100" dir="2700000" algn="tl">
                    <a:srgbClr val="000000"/>
                  </a:outerShdw>
                </a:effectLst>
              </a:rPr>
              <a:t>  </a:t>
            </a:r>
            <a:br>
              <a:rPr lang="en-US" sz="3000" b="1" i="1">
                <a:solidFill>
                  <a:srgbClr val="FFFF00"/>
                </a:solidFill>
                <a:effectLst>
                  <a:outerShdw blurRad="38100" dist="38100" dir="2700000" algn="tl">
                    <a:srgbClr val="000000"/>
                  </a:outerShdw>
                </a:effectLst>
              </a:rPr>
            </a:br>
            <a:r>
              <a:rPr lang="en-US" sz="3000" b="1" i="1">
                <a:solidFill>
                  <a:srgbClr val="FFFF00"/>
                </a:solidFill>
                <a:effectLst>
                  <a:outerShdw blurRad="38100" dist="38100" dir="2700000" algn="tl">
                    <a:srgbClr val="000000"/>
                  </a:outerShdw>
                </a:effectLst>
              </a:rPr>
              <a:t>5. Methodology for a FSN</a:t>
            </a:r>
            <a:br>
              <a:rPr lang="en-US" sz="3000" b="1" i="1">
                <a:solidFill>
                  <a:srgbClr val="FFFF00"/>
                </a:solidFill>
                <a:effectLst>
                  <a:outerShdw blurRad="38100" dist="38100" dir="2700000" algn="tl">
                    <a:srgbClr val="000000"/>
                  </a:outerShdw>
                </a:effectLst>
              </a:rPr>
            </a:br>
            <a:r>
              <a:rPr lang="en-US" sz="3000" b="1" i="1">
                <a:solidFill>
                  <a:srgbClr val="FFFF00"/>
                </a:solidFill>
                <a:effectLst>
                  <a:outerShdw blurRad="38100" dist="38100" dir="2700000" algn="tl">
                    <a:srgbClr val="000000"/>
                  </a:outerShdw>
                </a:effectLst>
              </a:rPr>
              <a:t>		</a:t>
            </a:r>
            <a:r>
              <a:rPr lang="en-US" sz="3000" b="1" i="1">
                <a:solidFill>
                  <a:srgbClr val="FFFF00"/>
                </a:solidFill>
                <a:effectLst>
                  <a:outerShdw blurRad="38100" dist="38100" dir="2700000" algn="tl">
                    <a:srgbClr val="000000"/>
                  </a:outerShdw>
                </a:effectLst>
                <a:sym typeface="Wingdings" pitchFamily="2" charset="2"/>
              </a:rPr>
              <a:t> </a:t>
            </a:r>
            <a:r>
              <a:rPr lang="en-US" sz="3000" b="1" i="1">
                <a:solidFill>
                  <a:srgbClr val="FFFF00"/>
                </a:solidFill>
                <a:effectLst>
                  <a:outerShdw blurRad="38100" dist="38100" dir="2700000" algn="tl">
                    <a:srgbClr val="000000"/>
                  </a:outerShdw>
                </a:effectLst>
              </a:rPr>
              <a:t>Examples</a:t>
            </a:r>
            <a:br>
              <a:rPr lang="en-US" sz="3000" b="1" i="1">
                <a:solidFill>
                  <a:srgbClr val="FFFF00"/>
                </a:solidFill>
                <a:effectLst>
                  <a:outerShdw blurRad="38100" dist="38100" dir="2700000" algn="tl">
                    <a:srgbClr val="000000"/>
                  </a:outerShdw>
                </a:effectLst>
              </a:rPr>
            </a:br>
            <a:endParaRPr lang="en-US" sz="3000" b="1" i="1">
              <a:solidFill>
                <a:srgbClr val="FFFF00"/>
              </a:solidFill>
              <a:effectLst>
                <a:outerShdw blurRad="38100" dist="38100" dir="2700000" algn="tl">
                  <a:srgbClr val="000000"/>
                </a:outerShdw>
              </a:effectLst>
            </a:endParaRPr>
          </a:p>
        </p:txBody>
      </p:sp>
      <p:sp>
        <p:nvSpPr>
          <p:cNvPr id="5571587"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571588" name="Text Box 4"/>
          <p:cNvSpPr txBox="1">
            <a:spLocks noChangeArrowheads="1"/>
          </p:cNvSpPr>
          <p:nvPr/>
        </p:nvSpPr>
        <p:spPr bwMode="auto">
          <a:xfrm>
            <a:off x="5292725" y="5157788"/>
            <a:ext cx="3095625" cy="365125"/>
          </a:xfrm>
          <a:prstGeom prst="rect">
            <a:avLst/>
          </a:prstGeom>
          <a:noFill/>
          <a:ln w="9525">
            <a:noFill/>
            <a:miter lim="800000"/>
            <a:headEnd/>
            <a:tailEnd/>
          </a:ln>
          <a:effectLst/>
        </p:spPr>
        <p:txBody>
          <a:bodyPr lIns="0" tIns="0" rIns="0" bIns="0">
            <a:spAutoFit/>
          </a:bodyPr>
          <a:lstStyle/>
          <a:p>
            <a:pPr>
              <a:spcBef>
                <a:spcPct val="50000"/>
              </a:spcBef>
            </a:pPr>
            <a:endParaRPr lang="es-CL" b="1" i="1">
              <a:solidFill>
                <a:srgbClr val="FFFFFF"/>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3042"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463043"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463044" name="Rectangle 4"/>
          <p:cNvSpPr>
            <a:spLocks noGrp="1" noChangeArrowheads="1"/>
          </p:cNvSpPr>
          <p:nvPr>
            <p:ph type="title"/>
          </p:nvPr>
        </p:nvSpPr>
        <p:spPr>
          <a:xfrm>
            <a:off x="360363" y="0"/>
            <a:ext cx="8459787" cy="1628775"/>
          </a:xfrm>
        </p:spPr>
        <p:txBody>
          <a:bodyPr/>
          <a:lstStyle/>
          <a:p>
            <a:pPr algn="l"/>
            <a:r>
              <a:rPr lang="en-US" b="1" i="1">
                <a:effectLst>
                  <a:outerShdw blurRad="38100" dist="38100" dir="2700000" algn="tl">
                    <a:srgbClr val="000000"/>
                  </a:outerShdw>
                </a:effectLst>
              </a:rPr>
              <a:t>5. </a:t>
            </a:r>
            <a:r>
              <a:rPr lang="en-US" b="1" i="1">
                <a:solidFill>
                  <a:srgbClr val="FFFF00"/>
                </a:solidFill>
                <a:effectLst>
                  <a:outerShdw blurRad="38100" dist="38100" dir="2700000" algn="tl">
                    <a:srgbClr val="000000"/>
                  </a:outerShdw>
                </a:effectLst>
              </a:rPr>
              <a:t>Methodology for a FSN</a:t>
            </a:r>
            <a:endParaRPr lang="en-US" b="1" i="1">
              <a:effectLst>
                <a:outerShdw blurRad="38100" dist="38100" dir="2700000" algn="tl">
                  <a:srgbClr val="000000"/>
                </a:outerShdw>
              </a:effectLst>
            </a:endParaRPr>
          </a:p>
        </p:txBody>
      </p:sp>
      <p:sp>
        <p:nvSpPr>
          <p:cNvPr id="5463045" name="Rectangle 5"/>
          <p:cNvSpPr>
            <a:spLocks noGrp="1" noChangeArrowheads="1"/>
          </p:cNvSpPr>
          <p:nvPr>
            <p:ph type="body" idx="1"/>
          </p:nvPr>
        </p:nvSpPr>
        <p:spPr>
          <a:xfrm>
            <a:off x="468313" y="1700213"/>
            <a:ext cx="8351837" cy="4395787"/>
          </a:xfrm>
        </p:spPr>
        <p:txBody>
          <a:bodyPr/>
          <a:lstStyle/>
          <a:p>
            <a:pPr marL="609600" indent="-609600">
              <a:lnSpc>
                <a:spcPct val="90000"/>
              </a:lnSpc>
              <a:buClr>
                <a:srgbClr val="99CCFF"/>
              </a:buClr>
              <a:buFont typeface="Wingdings" pitchFamily="2" charset="2"/>
              <a:buChar char="§"/>
            </a:pPr>
            <a:r>
              <a:rPr lang="en-US" sz="2600">
                <a:solidFill>
                  <a:srgbClr val="FFFFFF"/>
                </a:solidFill>
              </a:rPr>
              <a:t>The methodology of preparation for FSNs consists on undertaking the following stages:</a:t>
            </a:r>
          </a:p>
          <a:p>
            <a:pPr marL="609600" indent="-609600">
              <a:lnSpc>
                <a:spcPct val="90000"/>
              </a:lnSpc>
              <a:buClr>
                <a:srgbClr val="99CCFF"/>
              </a:buClr>
              <a:buFont typeface="Wingdings" pitchFamily="2" charset="2"/>
              <a:buChar char="§"/>
            </a:pPr>
            <a:endParaRPr lang="es-CL" sz="2600">
              <a:solidFill>
                <a:srgbClr val="FFFFFF"/>
              </a:solidFill>
            </a:endParaRPr>
          </a:p>
          <a:p>
            <a:pPr marL="609600" indent="-609600">
              <a:lnSpc>
                <a:spcPct val="90000"/>
              </a:lnSpc>
              <a:buClr>
                <a:srgbClr val="99CCFF"/>
              </a:buClr>
              <a:buFont typeface="Wingdings" pitchFamily="2" charset="2"/>
              <a:buAutoNum type="arabicPeriod"/>
            </a:pPr>
            <a:r>
              <a:rPr lang="en-US" sz="2600">
                <a:solidFill>
                  <a:srgbClr val="FFFFFF"/>
                </a:solidFill>
              </a:rPr>
              <a:t>Deeply understand the financial services issues to be negotiated and, in particular, the counterpart’s requests of openness.</a:t>
            </a:r>
            <a:endParaRPr lang="es-CL" sz="2600">
              <a:solidFill>
                <a:srgbClr val="FFFFFF"/>
              </a:solidFill>
            </a:endParaRPr>
          </a:p>
          <a:p>
            <a:pPr marL="609600" indent="-609600">
              <a:lnSpc>
                <a:spcPct val="90000"/>
              </a:lnSpc>
              <a:buClr>
                <a:srgbClr val="99CCFF"/>
              </a:buClr>
              <a:buFont typeface="Wingdings" pitchFamily="2" charset="2"/>
              <a:buAutoNum type="arabicPeriod"/>
            </a:pPr>
            <a:endParaRPr lang="es-CL" sz="2600">
              <a:solidFill>
                <a:srgbClr val="FFFFFF"/>
              </a:solidFill>
            </a:endParaRPr>
          </a:p>
          <a:p>
            <a:pPr marL="609600" indent="-609600">
              <a:lnSpc>
                <a:spcPct val="90000"/>
              </a:lnSpc>
              <a:buClr>
                <a:srgbClr val="99CCFF"/>
              </a:buClr>
              <a:buFont typeface="Wingdings" pitchFamily="2" charset="2"/>
              <a:buAutoNum type="arabicPeriod"/>
            </a:pPr>
            <a:r>
              <a:rPr lang="en-US" sz="2600">
                <a:solidFill>
                  <a:srgbClr val="FFFFFF"/>
                </a:solidFill>
              </a:rPr>
              <a:t>Prepare a document that describes and explains these issues, lists the counterpart’s requests for openness and contains a questionnaire with specific questions, to be presented to the various sub-sectors of the national financial system.</a:t>
            </a:r>
            <a:endParaRPr lang="es-CL" sz="2600">
              <a:solidFill>
                <a:srgbClr val="FFFFFF"/>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5090"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465091"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465092" name="Rectangle 4"/>
          <p:cNvSpPr>
            <a:spLocks noGrp="1" noChangeArrowheads="1"/>
          </p:cNvSpPr>
          <p:nvPr>
            <p:ph type="title"/>
          </p:nvPr>
        </p:nvSpPr>
        <p:spPr>
          <a:xfrm>
            <a:off x="360363" y="0"/>
            <a:ext cx="8459787" cy="1628775"/>
          </a:xfrm>
        </p:spPr>
        <p:txBody>
          <a:bodyPr/>
          <a:lstStyle/>
          <a:p>
            <a:pPr algn="l"/>
            <a:r>
              <a:rPr lang="en-US" b="1" i="1">
                <a:effectLst>
                  <a:outerShdw blurRad="38100" dist="38100" dir="2700000" algn="tl">
                    <a:srgbClr val="000000"/>
                  </a:outerShdw>
                </a:effectLst>
              </a:rPr>
              <a:t>5. </a:t>
            </a:r>
            <a:r>
              <a:rPr lang="en-US" b="1" i="1">
                <a:solidFill>
                  <a:srgbClr val="FFFF00"/>
                </a:solidFill>
                <a:effectLst>
                  <a:outerShdw blurRad="38100" dist="38100" dir="2700000" algn="tl">
                    <a:srgbClr val="000000"/>
                  </a:outerShdw>
                </a:effectLst>
              </a:rPr>
              <a:t>Methodology for a FSN</a:t>
            </a:r>
            <a:endParaRPr lang="en-US" b="1" i="1">
              <a:effectLst>
                <a:outerShdw blurRad="38100" dist="38100" dir="2700000" algn="tl">
                  <a:srgbClr val="000000"/>
                </a:outerShdw>
              </a:effectLst>
            </a:endParaRPr>
          </a:p>
        </p:txBody>
      </p:sp>
      <p:sp>
        <p:nvSpPr>
          <p:cNvPr id="5465093" name="Rectangle 5"/>
          <p:cNvSpPr>
            <a:spLocks noGrp="1" noChangeArrowheads="1"/>
          </p:cNvSpPr>
          <p:nvPr>
            <p:ph type="body" idx="1"/>
          </p:nvPr>
        </p:nvSpPr>
        <p:spPr>
          <a:xfrm>
            <a:off x="468313" y="1906588"/>
            <a:ext cx="8280400" cy="4114800"/>
          </a:xfrm>
        </p:spPr>
        <p:txBody>
          <a:bodyPr/>
          <a:lstStyle/>
          <a:p>
            <a:pPr marL="609600" indent="-609600">
              <a:lnSpc>
                <a:spcPct val="90000"/>
              </a:lnSpc>
              <a:buClr>
                <a:srgbClr val="99CCFF"/>
              </a:buClr>
              <a:buFontTx/>
              <a:buAutoNum type="arabicPeriod" startAt="3"/>
            </a:pPr>
            <a:r>
              <a:rPr lang="en-US" sz="2600">
                <a:solidFill>
                  <a:srgbClr val="FFFFFF"/>
                </a:solidFill>
              </a:rPr>
              <a:t>Select a representative group of institutions from each of the sub-sectors in the financial system, to perform a field study.</a:t>
            </a:r>
            <a:r>
              <a:rPr lang="es-CL" sz="2600">
                <a:solidFill>
                  <a:srgbClr val="FFFFFF"/>
                </a:solidFill>
              </a:rPr>
              <a:t> </a:t>
            </a:r>
          </a:p>
          <a:p>
            <a:pPr marL="609600" indent="-609600">
              <a:lnSpc>
                <a:spcPct val="90000"/>
              </a:lnSpc>
              <a:buClr>
                <a:srgbClr val="99CCFF"/>
              </a:buClr>
              <a:buFontTx/>
              <a:buAutoNum type="arabicPeriod" startAt="3"/>
            </a:pPr>
            <a:endParaRPr lang="es-CL" sz="2600">
              <a:solidFill>
                <a:srgbClr val="FFFFFF"/>
              </a:solidFill>
            </a:endParaRPr>
          </a:p>
          <a:p>
            <a:pPr marL="609600" indent="-609600">
              <a:lnSpc>
                <a:spcPct val="90000"/>
              </a:lnSpc>
              <a:buClr>
                <a:srgbClr val="99CCFF"/>
              </a:buClr>
              <a:buFontTx/>
              <a:buAutoNum type="arabicPeriod" startAt="3"/>
            </a:pPr>
            <a:r>
              <a:rPr lang="en-US" sz="2600">
                <a:solidFill>
                  <a:srgbClr val="FFFFFF"/>
                </a:solidFill>
              </a:rPr>
              <a:t>Meet with the highest executives of the selected enterprises in each financial system sub-sector. In each meeting, there must be:  a delivery, explanation and commentary on the questions in the document to be answered</a:t>
            </a:r>
            <a:r>
              <a:rPr lang="es-CL" sz="2600">
                <a:solidFill>
                  <a:srgbClr val="FFFFFF"/>
                </a:solidFill>
              </a:rPr>
              <a:t>.</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7138"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467139"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467140" name="Rectangle 4"/>
          <p:cNvSpPr>
            <a:spLocks noGrp="1" noChangeArrowheads="1"/>
          </p:cNvSpPr>
          <p:nvPr>
            <p:ph type="title"/>
          </p:nvPr>
        </p:nvSpPr>
        <p:spPr>
          <a:xfrm>
            <a:off x="360363" y="0"/>
            <a:ext cx="8459787" cy="1628775"/>
          </a:xfrm>
        </p:spPr>
        <p:txBody>
          <a:bodyPr/>
          <a:lstStyle/>
          <a:p>
            <a:pPr algn="l"/>
            <a:r>
              <a:rPr lang="en-US" b="1" i="1">
                <a:effectLst>
                  <a:outerShdw blurRad="38100" dist="38100" dir="2700000" algn="tl">
                    <a:srgbClr val="000000"/>
                  </a:outerShdw>
                </a:effectLst>
              </a:rPr>
              <a:t>5. </a:t>
            </a:r>
            <a:r>
              <a:rPr lang="en-US" b="1" i="1">
                <a:solidFill>
                  <a:srgbClr val="FFFF00"/>
                </a:solidFill>
                <a:effectLst>
                  <a:outerShdw blurRad="38100" dist="38100" dir="2700000" algn="tl">
                    <a:srgbClr val="000000"/>
                  </a:outerShdw>
                </a:effectLst>
              </a:rPr>
              <a:t>Methodology for a FSN</a:t>
            </a:r>
            <a:endParaRPr lang="en-US" b="1" i="1">
              <a:effectLst>
                <a:outerShdw blurRad="38100" dist="38100" dir="2700000" algn="tl">
                  <a:srgbClr val="000000"/>
                </a:outerShdw>
              </a:effectLst>
            </a:endParaRPr>
          </a:p>
        </p:txBody>
      </p:sp>
      <p:sp>
        <p:nvSpPr>
          <p:cNvPr id="5467142" name="Rectangle 6"/>
          <p:cNvSpPr>
            <a:spLocks noGrp="1" noChangeArrowheads="1"/>
          </p:cNvSpPr>
          <p:nvPr>
            <p:ph type="body" idx="1"/>
          </p:nvPr>
        </p:nvSpPr>
        <p:spPr>
          <a:xfrm>
            <a:off x="395288" y="1700213"/>
            <a:ext cx="8280400" cy="4114800"/>
          </a:xfrm>
        </p:spPr>
        <p:txBody>
          <a:bodyPr/>
          <a:lstStyle/>
          <a:p>
            <a:pPr marL="533400" indent="-533400">
              <a:lnSpc>
                <a:spcPct val="80000"/>
              </a:lnSpc>
              <a:buClr>
                <a:srgbClr val="99CCFF"/>
              </a:buClr>
              <a:buFont typeface="Wingdings" pitchFamily="2" charset="2"/>
              <a:buChar char="§"/>
            </a:pPr>
            <a:r>
              <a:rPr lang="en-US" sz="2600">
                <a:solidFill>
                  <a:srgbClr val="FFFFFF"/>
                </a:solidFill>
              </a:rPr>
              <a:t>Questions in the document to be answered, must center on the following four topics:</a:t>
            </a:r>
            <a:r>
              <a:rPr lang="es-CL" sz="2600">
                <a:solidFill>
                  <a:srgbClr val="FFFFFF"/>
                </a:solidFill>
              </a:rPr>
              <a:t> </a:t>
            </a:r>
          </a:p>
          <a:p>
            <a:pPr marL="533400" indent="-533400">
              <a:lnSpc>
                <a:spcPct val="80000"/>
              </a:lnSpc>
              <a:buClr>
                <a:srgbClr val="99CCFF"/>
              </a:buClr>
              <a:buFontTx/>
              <a:buNone/>
            </a:pPr>
            <a:endParaRPr lang="es-CL" sz="2600">
              <a:solidFill>
                <a:srgbClr val="FFFFFF"/>
              </a:solidFill>
            </a:endParaRPr>
          </a:p>
          <a:p>
            <a:pPr marL="533400" indent="-533400">
              <a:lnSpc>
                <a:spcPct val="80000"/>
              </a:lnSpc>
              <a:buClr>
                <a:srgbClr val="99CCFF"/>
              </a:buClr>
              <a:buFontTx/>
              <a:buAutoNum type="alphaLcPeriod"/>
            </a:pPr>
            <a:r>
              <a:rPr lang="en-US" sz="2600">
                <a:solidFill>
                  <a:srgbClr val="FFFFFF"/>
                </a:solidFill>
              </a:rPr>
              <a:t>Their opinion on the effect on their sub-sector and institution if his country accepts the counterpart’s request of openness.</a:t>
            </a:r>
          </a:p>
          <a:p>
            <a:pPr marL="533400" indent="-533400">
              <a:lnSpc>
                <a:spcPct val="80000"/>
              </a:lnSpc>
              <a:buClr>
                <a:srgbClr val="99CCFF"/>
              </a:buClr>
              <a:buFontTx/>
              <a:buAutoNum type="alphaLcPeriod"/>
            </a:pPr>
            <a:endParaRPr lang="es-CL" sz="2600">
              <a:solidFill>
                <a:srgbClr val="FFFFFF"/>
              </a:solidFill>
            </a:endParaRPr>
          </a:p>
          <a:p>
            <a:pPr marL="533400" indent="-533400">
              <a:lnSpc>
                <a:spcPct val="80000"/>
              </a:lnSpc>
              <a:buClr>
                <a:srgbClr val="99CCFF"/>
              </a:buClr>
              <a:buFontTx/>
              <a:buAutoNum type="alphaLcPeriod"/>
            </a:pPr>
            <a:r>
              <a:rPr lang="en-US" sz="2600">
                <a:solidFill>
                  <a:srgbClr val="FFFFFF"/>
                </a:solidFill>
              </a:rPr>
              <a:t>What business is carried out by the institutions in his sub-sector with the counterpart, and what requests of openness they would make to the counterpart</a:t>
            </a:r>
            <a:r>
              <a:rPr lang="es-CL" sz="2600">
                <a:solidFill>
                  <a:srgbClr val="FFFFFF"/>
                </a:solidFill>
              </a:rPr>
              <a:t>.</a:t>
            </a:r>
          </a:p>
          <a:p>
            <a:pPr marL="533400" indent="-533400">
              <a:lnSpc>
                <a:spcPct val="80000"/>
              </a:lnSpc>
              <a:buClr>
                <a:srgbClr val="99CCFF"/>
              </a:buClr>
              <a:buFontTx/>
              <a:buAutoNum type="alphaLcPeriod"/>
            </a:pPr>
            <a:endParaRPr lang="es-CL" sz="2600">
              <a:solidFill>
                <a:srgbClr val="FFFFFF"/>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9186"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469187"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469188" name="Rectangle 4"/>
          <p:cNvSpPr>
            <a:spLocks noGrp="1" noChangeArrowheads="1"/>
          </p:cNvSpPr>
          <p:nvPr>
            <p:ph type="title"/>
          </p:nvPr>
        </p:nvSpPr>
        <p:spPr>
          <a:xfrm>
            <a:off x="360363" y="0"/>
            <a:ext cx="8459787" cy="1628775"/>
          </a:xfrm>
        </p:spPr>
        <p:txBody>
          <a:bodyPr/>
          <a:lstStyle/>
          <a:p>
            <a:pPr algn="l"/>
            <a:r>
              <a:rPr lang="en-US" b="1" i="1">
                <a:effectLst>
                  <a:outerShdw blurRad="38100" dist="38100" dir="2700000" algn="tl">
                    <a:srgbClr val="000000"/>
                  </a:outerShdw>
                </a:effectLst>
              </a:rPr>
              <a:t>5. </a:t>
            </a:r>
            <a:r>
              <a:rPr lang="en-US" b="1" i="1">
                <a:solidFill>
                  <a:srgbClr val="FFFF00"/>
                </a:solidFill>
                <a:effectLst>
                  <a:outerShdw blurRad="38100" dist="38100" dir="2700000" algn="tl">
                    <a:srgbClr val="000000"/>
                  </a:outerShdw>
                </a:effectLst>
              </a:rPr>
              <a:t>Methodology for a FSN</a:t>
            </a:r>
            <a:endParaRPr lang="en-US" b="1" i="1">
              <a:effectLst>
                <a:outerShdw blurRad="38100" dist="38100" dir="2700000" algn="tl">
                  <a:srgbClr val="000000"/>
                </a:outerShdw>
              </a:effectLst>
            </a:endParaRPr>
          </a:p>
        </p:txBody>
      </p:sp>
      <p:sp>
        <p:nvSpPr>
          <p:cNvPr id="5469190" name="Rectangle 6"/>
          <p:cNvSpPr>
            <a:spLocks noGrp="1" noChangeArrowheads="1"/>
          </p:cNvSpPr>
          <p:nvPr>
            <p:ph type="body" idx="1"/>
          </p:nvPr>
        </p:nvSpPr>
        <p:spPr>
          <a:xfrm>
            <a:off x="395288" y="2338388"/>
            <a:ext cx="8353425" cy="4114800"/>
          </a:xfrm>
        </p:spPr>
        <p:txBody>
          <a:bodyPr/>
          <a:lstStyle/>
          <a:p>
            <a:pPr marL="609600" indent="-609600">
              <a:lnSpc>
                <a:spcPct val="80000"/>
              </a:lnSpc>
              <a:buClr>
                <a:srgbClr val="99CCFF"/>
              </a:buClr>
              <a:buFont typeface="Wingdings" pitchFamily="2" charset="2"/>
              <a:buAutoNum type="alphaLcPeriod" startAt="3"/>
            </a:pPr>
            <a:r>
              <a:rPr lang="en-US" sz="2600">
                <a:solidFill>
                  <a:srgbClr val="FFFFFF"/>
                </a:solidFill>
              </a:rPr>
              <a:t>What legal or administrative barriers does his business face or would it face if it wanted to invest (locate) or provide financial services in the counterpart. </a:t>
            </a:r>
          </a:p>
          <a:p>
            <a:pPr marL="609600" indent="-609600">
              <a:lnSpc>
                <a:spcPct val="80000"/>
              </a:lnSpc>
              <a:buClr>
                <a:srgbClr val="99CCFF"/>
              </a:buClr>
              <a:buFont typeface="Wingdings" pitchFamily="2" charset="2"/>
              <a:buAutoNum type="alphaLcPeriod" startAt="3"/>
            </a:pPr>
            <a:endParaRPr lang="es-CL" sz="2600">
              <a:solidFill>
                <a:srgbClr val="FFFFFF"/>
              </a:solidFill>
            </a:endParaRPr>
          </a:p>
          <a:p>
            <a:pPr marL="609600" indent="-609600">
              <a:lnSpc>
                <a:spcPct val="80000"/>
              </a:lnSpc>
              <a:buClr>
                <a:srgbClr val="99CCFF"/>
              </a:buClr>
              <a:buFont typeface="Wingdings" pitchFamily="2" charset="2"/>
              <a:buAutoNum type="alphaLcPeriod" startAt="3"/>
            </a:pPr>
            <a:r>
              <a:rPr lang="en-US" sz="2600">
                <a:solidFill>
                  <a:srgbClr val="FFFFFF"/>
                </a:solidFill>
              </a:rPr>
              <a:t>Financial institutions located in the country will be asked if they see discrimination in the national financial system regulation, relating to national treatment or the right of establishment</a:t>
            </a:r>
            <a:r>
              <a:rPr lang="es-CL" sz="2600">
                <a:solidFill>
                  <a:srgbClr val="FFFFFF"/>
                </a:solidFill>
              </a:rPr>
              <a:t> </a:t>
            </a:r>
          </a:p>
          <a:p>
            <a:pPr marL="609600" indent="-609600">
              <a:lnSpc>
                <a:spcPct val="80000"/>
              </a:lnSpc>
              <a:buClr>
                <a:srgbClr val="99CCFF"/>
              </a:buClr>
              <a:buFont typeface="Wingdings" pitchFamily="2" charset="2"/>
              <a:buAutoNum type="alphaLcPeriod" startAt="3"/>
            </a:pPr>
            <a:endParaRPr lang="es-CL" sz="2600">
              <a:solidFill>
                <a:srgbClr val="FFFFFF"/>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1234"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471235"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471236" name="Rectangle 4"/>
          <p:cNvSpPr>
            <a:spLocks noGrp="1" noChangeArrowheads="1"/>
          </p:cNvSpPr>
          <p:nvPr>
            <p:ph type="title"/>
          </p:nvPr>
        </p:nvSpPr>
        <p:spPr>
          <a:xfrm>
            <a:off x="360363" y="0"/>
            <a:ext cx="8459787" cy="1628775"/>
          </a:xfrm>
        </p:spPr>
        <p:txBody>
          <a:bodyPr/>
          <a:lstStyle/>
          <a:p>
            <a:pPr algn="l"/>
            <a:r>
              <a:rPr lang="en-US" b="1" i="1">
                <a:effectLst>
                  <a:outerShdw blurRad="38100" dist="38100" dir="2700000" algn="tl">
                    <a:srgbClr val="000000"/>
                  </a:outerShdw>
                </a:effectLst>
              </a:rPr>
              <a:t>5. </a:t>
            </a:r>
            <a:r>
              <a:rPr lang="en-US" b="1" i="1">
                <a:solidFill>
                  <a:srgbClr val="FFFF00"/>
                </a:solidFill>
                <a:effectLst>
                  <a:outerShdw blurRad="38100" dist="38100" dir="2700000" algn="tl">
                    <a:srgbClr val="000000"/>
                  </a:outerShdw>
                </a:effectLst>
              </a:rPr>
              <a:t>Methodology for a FSN</a:t>
            </a:r>
          </a:p>
        </p:txBody>
      </p:sp>
      <p:sp>
        <p:nvSpPr>
          <p:cNvPr id="5471238" name="Rectangle 6"/>
          <p:cNvSpPr>
            <a:spLocks noGrp="1" noChangeArrowheads="1"/>
          </p:cNvSpPr>
          <p:nvPr>
            <p:ph type="body" idx="1"/>
          </p:nvPr>
        </p:nvSpPr>
        <p:spPr>
          <a:xfrm>
            <a:off x="468313" y="2051050"/>
            <a:ext cx="7989887" cy="4114800"/>
          </a:xfrm>
        </p:spPr>
        <p:txBody>
          <a:bodyPr/>
          <a:lstStyle/>
          <a:p>
            <a:pPr marL="609600" indent="-609600" algn="just">
              <a:lnSpc>
                <a:spcPct val="80000"/>
              </a:lnSpc>
              <a:buClr>
                <a:srgbClr val="99CCFF"/>
              </a:buClr>
              <a:buFont typeface="Symbol" pitchFamily="18" charset="2"/>
              <a:buAutoNum type="arabicPeriod" startAt="5"/>
            </a:pPr>
            <a:r>
              <a:rPr lang="en-US" sz="2600">
                <a:solidFill>
                  <a:srgbClr val="FFFFFF"/>
                </a:solidFill>
              </a:rPr>
              <a:t>Compile responses based on two orders: by type of activity and according to the main issues in negotiation.</a:t>
            </a:r>
          </a:p>
          <a:p>
            <a:pPr marL="609600" indent="-609600" algn="just">
              <a:lnSpc>
                <a:spcPct val="80000"/>
              </a:lnSpc>
              <a:buClr>
                <a:srgbClr val="99CCFF"/>
              </a:buClr>
              <a:buFont typeface="Symbol" pitchFamily="18" charset="2"/>
              <a:buAutoNum type="arabicPeriod" startAt="5"/>
            </a:pPr>
            <a:endParaRPr lang="es-CL" sz="2600">
              <a:solidFill>
                <a:srgbClr val="FFFFFF"/>
              </a:solidFill>
            </a:endParaRPr>
          </a:p>
          <a:p>
            <a:pPr marL="609600" indent="-609600">
              <a:lnSpc>
                <a:spcPct val="80000"/>
              </a:lnSpc>
              <a:buClr>
                <a:srgbClr val="99CCFF"/>
              </a:buClr>
              <a:buFontTx/>
              <a:buAutoNum type="arabicPeriod" startAt="5"/>
            </a:pPr>
            <a:r>
              <a:rPr lang="en-US" sz="2600">
                <a:solidFill>
                  <a:srgbClr val="FFFFFF"/>
                </a:solidFill>
              </a:rPr>
              <a:t>Analyze the responses and develop conclusions</a:t>
            </a:r>
            <a:r>
              <a:rPr lang="es-CL" sz="2600">
                <a:solidFill>
                  <a:srgbClr val="FFFFFF"/>
                </a:solidFill>
              </a:rPr>
              <a:t>.</a:t>
            </a:r>
          </a:p>
          <a:p>
            <a:pPr marL="609600" indent="-609600">
              <a:lnSpc>
                <a:spcPct val="80000"/>
              </a:lnSpc>
              <a:buClr>
                <a:srgbClr val="99CCFF"/>
              </a:buClr>
              <a:buFontTx/>
              <a:buAutoNum type="arabicPeriod" startAt="5"/>
            </a:pPr>
            <a:endParaRPr lang="es-ES_tradnl" sz="2600">
              <a:solidFill>
                <a:srgbClr val="FFFFFF"/>
              </a:solidFill>
            </a:endParaRPr>
          </a:p>
          <a:p>
            <a:pPr marL="609600" indent="-609600">
              <a:lnSpc>
                <a:spcPct val="80000"/>
              </a:lnSpc>
              <a:buClr>
                <a:srgbClr val="99CCFF"/>
              </a:buClr>
              <a:buFontTx/>
              <a:buAutoNum type="arabicPeriod" startAt="5"/>
            </a:pPr>
            <a:r>
              <a:rPr lang="en-US" sz="2600">
                <a:solidFill>
                  <a:srgbClr val="FFFFFF"/>
                </a:solidFill>
              </a:rPr>
              <a:t>To analyze the effect the FSN will have both upon users as well as upon the national financial industry services providers. </a:t>
            </a:r>
            <a:endParaRPr lang="es-CL" sz="2600">
              <a:solidFill>
                <a:srgbClr val="FFFFFF"/>
              </a:solidFill>
            </a:endParaRPr>
          </a:p>
          <a:p>
            <a:pPr marL="609600" indent="-609600">
              <a:lnSpc>
                <a:spcPct val="80000"/>
              </a:lnSpc>
              <a:buClr>
                <a:srgbClr val="99CCFF"/>
              </a:buClr>
              <a:buFontTx/>
              <a:buAutoNum type="arabicPeriod" startAt="5"/>
            </a:pPr>
            <a:endParaRPr lang="es-ES_tradnl" sz="2600">
              <a:solidFill>
                <a:srgbClr val="FFFFFF"/>
              </a:solidFill>
            </a:endParaRPr>
          </a:p>
          <a:p>
            <a:pPr marL="609600" indent="-609600">
              <a:lnSpc>
                <a:spcPct val="80000"/>
              </a:lnSpc>
              <a:buClr>
                <a:srgbClr val="99CCFF"/>
              </a:buClr>
              <a:buFontTx/>
              <a:buAutoNum type="arabicPeriod" startAt="5"/>
            </a:pPr>
            <a:endParaRPr lang="es-CL" sz="2600">
              <a:solidFill>
                <a:srgbClr val="FFFFFF"/>
              </a:solidFill>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9426"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479427"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479428" name="Rectangle 4"/>
          <p:cNvSpPr>
            <a:spLocks noGrp="1" noChangeArrowheads="1"/>
          </p:cNvSpPr>
          <p:nvPr>
            <p:ph type="title"/>
          </p:nvPr>
        </p:nvSpPr>
        <p:spPr>
          <a:xfrm>
            <a:off x="539750" y="260350"/>
            <a:ext cx="7772400" cy="1143000"/>
          </a:xfrm>
        </p:spPr>
        <p:txBody>
          <a:bodyPr/>
          <a:lstStyle/>
          <a:p>
            <a:pPr algn="l"/>
            <a:r>
              <a:rPr lang="en-US" b="1" i="1">
                <a:effectLst>
                  <a:outerShdw blurRad="38100" dist="38100" dir="2700000" algn="tl">
                    <a:srgbClr val="000000"/>
                  </a:outerShdw>
                </a:effectLst>
              </a:rPr>
              <a:t>5. </a:t>
            </a:r>
            <a:r>
              <a:rPr lang="en-US" b="1" i="1">
                <a:solidFill>
                  <a:srgbClr val="FFFF00"/>
                </a:solidFill>
                <a:effectLst>
                  <a:outerShdw blurRad="38100" dist="38100" dir="2700000" algn="tl">
                    <a:srgbClr val="000000"/>
                  </a:outerShdw>
                </a:effectLst>
              </a:rPr>
              <a:t>Methodology for a FSN</a:t>
            </a:r>
          </a:p>
        </p:txBody>
      </p:sp>
      <p:sp>
        <p:nvSpPr>
          <p:cNvPr id="5479430" name="Rectangle 6"/>
          <p:cNvSpPr>
            <a:spLocks noGrp="1" noChangeArrowheads="1"/>
          </p:cNvSpPr>
          <p:nvPr>
            <p:ph type="body" sz="half" idx="1"/>
          </p:nvPr>
        </p:nvSpPr>
        <p:spPr>
          <a:xfrm>
            <a:off x="323850" y="1700213"/>
            <a:ext cx="8208963" cy="1231900"/>
          </a:xfrm>
        </p:spPr>
        <p:txBody>
          <a:bodyPr/>
          <a:lstStyle/>
          <a:p>
            <a:pPr>
              <a:buClr>
                <a:srgbClr val="99CCFF"/>
              </a:buClr>
              <a:buFont typeface="Wingdings" pitchFamily="2" charset="2"/>
              <a:buChar char="§"/>
            </a:pPr>
            <a:r>
              <a:rPr lang="en-US" sz="2600">
                <a:solidFill>
                  <a:srgbClr val="FFFFFF"/>
                </a:solidFill>
              </a:rPr>
              <a:t>The analysis on each sub-sector of the financial industry is made with a matrix of eight principles by three effects:</a:t>
            </a:r>
            <a:endParaRPr lang="es-CL" sz="2600">
              <a:solidFill>
                <a:srgbClr val="FFFFFF"/>
              </a:solidFill>
            </a:endParaRPr>
          </a:p>
        </p:txBody>
      </p:sp>
      <p:graphicFrame>
        <p:nvGraphicFramePr>
          <p:cNvPr id="5479489" name="Group 65"/>
          <p:cNvGraphicFramePr>
            <a:graphicFrameLocks noGrp="1"/>
          </p:cNvGraphicFramePr>
          <p:nvPr>
            <p:ph sz="half" idx="2"/>
          </p:nvPr>
        </p:nvGraphicFramePr>
        <p:xfrm>
          <a:off x="755650" y="3141663"/>
          <a:ext cx="7488238" cy="3106737"/>
        </p:xfrm>
        <a:graphic>
          <a:graphicData uri="http://schemas.openxmlformats.org/drawingml/2006/table">
            <a:tbl>
              <a:tblPr/>
              <a:tblGrid>
                <a:gridCol w="2982913"/>
                <a:gridCol w="1441450"/>
                <a:gridCol w="1617662"/>
                <a:gridCol w="1446213"/>
              </a:tblGrid>
              <a:tr h="342900">
                <a:tc>
                  <a:txBody>
                    <a:bodyPr/>
                    <a:lstStyle/>
                    <a:p>
                      <a:pPr marL="0" marR="0" lvl="0" indent="0" algn="l" defTabSz="914400" rtl="0" eaLnBrk="0" fontAlgn="base" latinLnBrk="0" hangingPunct="0">
                        <a:lnSpc>
                          <a:spcPct val="100000"/>
                        </a:lnSpc>
                        <a:spcBef>
                          <a:spcPct val="20000"/>
                        </a:spcBef>
                        <a:spcAft>
                          <a:spcPct val="0"/>
                        </a:spcAft>
                        <a:buClr>
                          <a:srgbClr val="FF0000"/>
                        </a:buClr>
                        <a:buSzPct val="100000"/>
                        <a:buFontTx/>
                        <a:buNone/>
                        <a:tabLst/>
                      </a:pPr>
                      <a:r>
                        <a:rPr kumimoji="0" lang="en-US" sz="1800" b="1" i="0" u="none" strike="noStrike" cap="none" normalizeH="0" baseline="0" smtClean="0">
                          <a:ln>
                            <a:noFill/>
                          </a:ln>
                          <a:solidFill>
                            <a:schemeClr val="bg1"/>
                          </a:solidFill>
                          <a:effectLst/>
                          <a:latin typeface="Times New Roman" pitchFamily="18" charset="0"/>
                        </a:rPr>
                        <a:t>     </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bg1"/>
                          </a:solidFill>
                          <a:effectLst>
                            <a:outerShdw blurRad="38100" dist="38100" dir="2700000" algn="tl">
                              <a:srgbClr val="C0C0C0"/>
                            </a:outerShdw>
                          </a:effectLst>
                          <a:latin typeface="Times New Roman" pitchFamily="18" charset="0"/>
                          <a:cs typeface="Times New Roman" pitchFamily="18" charset="0"/>
                        </a:rPr>
                        <a:t>Efficiency</a:t>
                      </a:r>
                      <a:endParaRPr kumimoji="0" lang="en-US" sz="1800" b="1" i="1" u="none" strike="noStrike" cap="none" normalizeH="0" baseline="0" smtClean="0">
                        <a:ln>
                          <a:noFill/>
                        </a:ln>
                        <a:solidFill>
                          <a:schemeClr val="bg1"/>
                        </a:solidFill>
                        <a:effectLst>
                          <a:outerShdw blurRad="38100" dist="38100" dir="2700000" algn="tl">
                            <a:srgbClr val="C0C0C0"/>
                          </a:outerShdw>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bg1"/>
                          </a:solidFill>
                          <a:effectLst>
                            <a:outerShdw blurRad="38100" dist="38100" dir="2700000" algn="tl">
                              <a:srgbClr val="C0C0C0"/>
                            </a:outerShdw>
                          </a:effectLst>
                          <a:latin typeface="Times New Roman" pitchFamily="18" charset="0"/>
                          <a:cs typeface="Times New Roman" pitchFamily="18" charset="0"/>
                        </a:rPr>
                        <a:t>Production</a:t>
                      </a:r>
                      <a:endParaRPr kumimoji="0" lang="en-US" sz="1800" b="1" i="1" u="none" strike="noStrike" cap="none" normalizeH="0" baseline="0" smtClean="0">
                        <a:ln>
                          <a:noFill/>
                        </a:ln>
                        <a:solidFill>
                          <a:schemeClr val="bg1"/>
                        </a:solidFill>
                        <a:effectLst>
                          <a:outerShdw blurRad="38100" dist="38100" dir="2700000" algn="tl">
                            <a:srgbClr val="C0C0C0"/>
                          </a:outerShdw>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bg1"/>
                          </a:solidFill>
                          <a:effectLst>
                            <a:outerShdw blurRad="38100" dist="38100" dir="2700000" algn="tl">
                              <a:srgbClr val="C0C0C0"/>
                            </a:outerShdw>
                          </a:effectLst>
                          <a:latin typeface="Times New Roman" pitchFamily="18" charset="0"/>
                          <a:cs typeface="Times New Roman" pitchFamily="18" charset="0"/>
                        </a:rPr>
                        <a:t>Stability</a:t>
                      </a:r>
                      <a:endParaRPr kumimoji="0" lang="en-US" sz="1800" b="1" i="1" u="none" strike="noStrike" cap="none" normalizeH="0" baseline="0" smtClean="0">
                        <a:ln>
                          <a:noFill/>
                        </a:ln>
                        <a:solidFill>
                          <a:schemeClr val="bg1"/>
                        </a:solidFill>
                        <a:effectLst>
                          <a:outerShdw blurRad="38100" dist="38100" dir="2700000" algn="tl">
                            <a:srgbClr val="C0C0C0"/>
                          </a:outerShdw>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4448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bg1"/>
                          </a:solidFill>
                          <a:effectLst>
                            <a:outerShdw blurRad="38100" dist="38100" dir="2700000" algn="tl">
                              <a:srgbClr val="C0C0C0"/>
                            </a:outerShdw>
                          </a:effectLst>
                          <a:latin typeface="Times New Roman" pitchFamily="18" charset="0"/>
                          <a:cs typeface="Times New Roman" pitchFamily="18" charset="0"/>
                        </a:rPr>
                        <a:t>  Right to Installation</a:t>
                      </a:r>
                      <a:endParaRPr kumimoji="0" lang="en-US" sz="1800" b="1" i="1" u="none" strike="noStrike" cap="none" normalizeH="0" baseline="0" smtClean="0">
                        <a:ln>
                          <a:noFill/>
                        </a:ln>
                        <a:solidFill>
                          <a:schemeClr val="bg1"/>
                        </a:solidFill>
                        <a:effectLst>
                          <a:outerShdw blurRad="38100" dist="38100" dir="2700000" algn="tl">
                            <a:srgbClr val="C0C0C0"/>
                          </a:outerShdw>
                        </a:effectLst>
                        <a:latin typeface="Arial" pitchFamily="34" charset="0"/>
                        <a:cs typeface="Arial" pitchFamily="34"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Pct val="100000"/>
                        <a:buFontTx/>
                        <a:buNone/>
                        <a:tabLst/>
                      </a:pPr>
                      <a:endParaRPr kumimoji="0" lang="en-US" sz="1800" b="0" i="0" u="none" strike="noStrike" cap="none" normalizeH="0" baseline="0" smtClean="0">
                        <a:ln>
                          <a:noFill/>
                        </a:ln>
                        <a:solidFill>
                          <a:schemeClr val="bg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Pct val="100000"/>
                        <a:buFontTx/>
                        <a:buNone/>
                        <a:tabLst/>
                      </a:pPr>
                      <a:endParaRPr kumimoji="0" lang="en-US" sz="1800" b="0" i="0" u="none" strike="noStrike" cap="none" normalizeH="0" baseline="0" smtClean="0">
                        <a:ln>
                          <a:noFill/>
                        </a:ln>
                        <a:solidFill>
                          <a:schemeClr val="bg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Pct val="100000"/>
                        <a:buFontTx/>
                        <a:buNone/>
                        <a:tabLst/>
                      </a:pPr>
                      <a:endParaRPr kumimoji="0" lang="en-US" sz="1800" b="0" i="0" u="none" strike="noStrike" cap="none" normalizeH="0" baseline="0" smtClean="0">
                        <a:ln>
                          <a:noFill/>
                        </a:ln>
                        <a:solidFill>
                          <a:schemeClr val="bg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429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bg1"/>
                          </a:solidFill>
                          <a:effectLst>
                            <a:outerShdw blurRad="38100" dist="38100" dir="2700000" algn="tl">
                              <a:srgbClr val="C0C0C0"/>
                            </a:outerShdw>
                          </a:effectLst>
                          <a:latin typeface="Times New Roman" pitchFamily="18" charset="0"/>
                          <a:cs typeface="Times New Roman" pitchFamily="18" charset="0"/>
                        </a:rPr>
                        <a:t>  National Treatment</a:t>
                      </a:r>
                      <a:endParaRPr kumimoji="0" lang="en-US" sz="1800" b="1" i="1" u="none" strike="noStrike" cap="none" normalizeH="0" baseline="0" smtClean="0">
                        <a:ln>
                          <a:noFill/>
                        </a:ln>
                        <a:solidFill>
                          <a:schemeClr val="bg1"/>
                        </a:solidFill>
                        <a:effectLst>
                          <a:outerShdw blurRad="38100" dist="38100" dir="2700000" algn="tl">
                            <a:srgbClr val="C0C0C0"/>
                          </a:outerShdw>
                        </a:effectLst>
                        <a:latin typeface="Arial" pitchFamily="34" charset="0"/>
                        <a:cs typeface="Arial" pitchFamily="34"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Pct val="100000"/>
                        <a:buFontTx/>
                        <a:buNone/>
                        <a:tabLst/>
                      </a:pPr>
                      <a:endParaRPr kumimoji="0" lang="en-US" sz="1800" b="0" i="0" u="none" strike="noStrike" cap="none" normalizeH="0" baseline="0" smtClean="0">
                        <a:ln>
                          <a:noFill/>
                        </a:ln>
                        <a:solidFill>
                          <a:schemeClr val="bg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Pct val="100000"/>
                        <a:buFontTx/>
                        <a:buNone/>
                        <a:tabLst/>
                      </a:pPr>
                      <a:endParaRPr kumimoji="0" lang="en-US" sz="1800" b="0" i="0" u="none" strike="noStrike" cap="none" normalizeH="0" baseline="0" smtClean="0">
                        <a:ln>
                          <a:noFill/>
                        </a:ln>
                        <a:solidFill>
                          <a:schemeClr val="bg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Pct val="100000"/>
                        <a:buFontTx/>
                        <a:buNone/>
                        <a:tabLst/>
                      </a:pPr>
                      <a:endParaRPr kumimoji="0" lang="en-US" sz="1800" b="0" i="0" u="none" strike="noStrike" cap="none" normalizeH="0" baseline="0" smtClean="0">
                        <a:ln>
                          <a:noFill/>
                        </a:ln>
                        <a:solidFill>
                          <a:schemeClr val="bg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429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bg1"/>
                          </a:solidFill>
                          <a:effectLst>
                            <a:outerShdw blurRad="38100" dist="38100" dir="2700000" algn="tl">
                              <a:srgbClr val="C0C0C0"/>
                            </a:outerShdw>
                          </a:effectLst>
                          <a:latin typeface="Times New Roman" pitchFamily="18" charset="0"/>
                          <a:cs typeface="Times New Roman" pitchFamily="18" charset="0"/>
                        </a:rPr>
                        <a:t>  Most favored Nation</a:t>
                      </a:r>
                      <a:endParaRPr kumimoji="0" lang="en-US" sz="1800" b="1" i="1" u="none" strike="noStrike" cap="none" normalizeH="0" baseline="0" smtClean="0">
                        <a:ln>
                          <a:noFill/>
                        </a:ln>
                        <a:solidFill>
                          <a:schemeClr val="bg1"/>
                        </a:solidFill>
                        <a:effectLst>
                          <a:outerShdw blurRad="38100" dist="38100" dir="2700000" algn="tl">
                            <a:srgbClr val="C0C0C0"/>
                          </a:outerShdw>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Pct val="100000"/>
                        <a:buFontTx/>
                        <a:buNone/>
                        <a:tabLst/>
                      </a:pPr>
                      <a:endParaRPr kumimoji="0" lang="en-US" sz="1800" b="0" i="0" u="none" strike="noStrike" cap="none" normalizeH="0" baseline="0" smtClean="0">
                        <a:ln>
                          <a:noFill/>
                        </a:ln>
                        <a:solidFill>
                          <a:schemeClr val="bg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Pct val="100000"/>
                        <a:buFontTx/>
                        <a:buNone/>
                        <a:tabLst/>
                      </a:pPr>
                      <a:endParaRPr kumimoji="0" lang="en-US" sz="1800" b="0" i="0" u="none" strike="noStrike" cap="none" normalizeH="0" baseline="0" smtClean="0">
                        <a:ln>
                          <a:noFill/>
                        </a:ln>
                        <a:solidFill>
                          <a:schemeClr val="bg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Pct val="100000"/>
                        <a:buFontTx/>
                        <a:buNone/>
                        <a:tabLst/>
                      </a:pPr>
                      <a:endParaRPr kumimoji="0" lang="en-US" sz="1800" b="0" i="0" u="none" strike="noStrike" cap="none" normalizeH="0" baseline="0" smtClean="0">
                        <a:ln>
                          <a:noFill/>
                        </a:ln>
                        <a:solidFill>
                          <a:schemeClr val="bg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429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bg1"/>
                          </a:solidFill>
                          <a:effectLst>
                            <a:outerShdw blurRad="38100" dist="38100" dir="2700000" algn="tl">
                              <a:srgbClr val="C0C0C0"/>
                            </a:outerShdw>
                          </a:effectLst>
                          <a:latin typeface="Times New Roman" pitchFamily="18" charset="0"/>
                          <a:cs typeface="Times New Roman" pitchFamily="18" charset="0"/>
                        </a:rPr>
                        <a:t>  Right of Establishment</a:t>
                      </a:r>
                      <a:endParaRPr kumimoji="0" lang="en-US" sz="1800" b="1" i="1" u="none" strike="noStrike" cap="none" normalizeH="0" baseline="0" smtClean="0">
                        <a:ln>
                          <a:noFill/>
                        </a:ln>
                        <a:solidFill>
                          <a:schemeClr val="bg1"/>
                        </a:solidFill>
                        <a:effectLst>
                          <a:outerShdw blurRad="38100" dist="38100" dir="2700000" algn="tl">
                            <a:srgbClr val="C0C0C0"/>
                          </a:outerShdw>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Pct val="100000"/>
                        <a:buFontTx/>
                        <a:buNone/>
                        <a:tabLst/>
                      </a:pPr>
                      <a:endParaRPr kumimoji="0" lang="en-US" sz="1800" b="0" i="0" u="none" strike="noStrike" cap="none" normalizeH="0" baseline="0" smtClean="0">
                        <a:ln>
                          <a:noFill/>
                        </a:ln>
                        <a:solidFill>
                          <a:schemeClr val="bg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Pct val="100000"/>
                        <a:buFontTx/>
                        <a:buNone/>
                        <a:tabLst/>
                      </a:pPr>
                      <a:endParaRPr kumimoji="0" lang="en-US" sz="1800" b="0" i="0" u="none" strike="noStrike" cap="none" normalizeH="0" baseline="0" smtClean="0">
                        <a:ln>
                          <a:noFill/>
                        </a:ln>
                        <a:solidFill>
                          <a:schemeClr val="bg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Pct val="100000"/>
                        <a:buFontTx/>
                        <a:buNone/>
                        <a:tabLst/>
                      </a:pPr>
                      <a:endParaRPr kumimoji="0" lang="en-US" sz="1800" b="0" i="0" u="none" strike="noStrike" cap="none" normalizeH="0" baseline="0" smtClean="0">
                        <a:ln>
                          <a:noFill/>
                        </a:ln>
                        <a:solidFill>
                          <a:schemeClr val="bg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4448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bg1"/>
                          </a:solidFill>
                          <a:effectLst>
                            <a:outerShdw blurRad="38100" dist="38100" dir="2700000" algn="tl">
                              <a:srgbClr val="C0C0C0"/>
                            </a:outerShdw>
                          </a:effectLst>
                          <a:latin typeface="Times New Roman" pitchFamily="18" charset="0"/>
                          <a:cs typeface="Times New Roman" pitchFamily="18" charset="0"/>
                        </a:rPr>
                        <a:t>  Cross-border Trade</a:t>
                      </a:r>
                      <a:endParaRPr kumimoji="0" lang="en-US" sz="1800" b="1" i="1" u="none" strike="noStrike" cap="none" normalizeH="0" baseline="0" smtClean="0">
                        <a:ln>
                          <a:noFill/>
                        </a:ln>
                        <a:solidFill>
                          <a:schemeClr val="bg1"/>
                        </a:solidFill>
                        <a:effectLst>
                          <a:outerShdw blurRad="38100" dist="38100" dir="2700000" algn="tl">
                            <a:srgbClr val="C0C0C0"/>
                          </a:outerShdw>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Pct val="100000"/>
                        <a:buFontTx/>
                        <a:buNone/>
                        <a:tabLst/>
                      </a:pPr>
                      <a:endParaRPr kumimoji="0" lang="en-US" sz="1800" b="0" i="0" u="none" strike="noStrike" cap="none" normalizeH="0" baseline="0" smtClean="0">
                        <a:ln>
                          <a:noFill/>
                        </a:ln>
                        <a:solidFill>
                          <a:schemeClr val="bg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Pct val="100000"/>
                        <a:buFontTx/>
                        <a:buNone/>
                        <a:tabLst/>
                      </a:pPr>
                      <a:endParaRPr kumimoji="0" lang="en-US" sz="1800" b="0" i="0" u="none" strike="noStrike" cap="none" normalizeH="0" baseline="0" smtClean="0">
                        <a:ln>
                          <a:noFill/>
                        </a:ln>
                        <a:solidFill>
                          <a:schemeClr val="bg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Pct val="100000"/>
                        <a:buFontTx/>
                        <a:buNone/>
                        <a:tabLst/>
                      </a:pPr>
                      <a:endParaRPr kumimoji="0" lang="en-US" sz="1800" b="0" i="0" u="none" strike="noStrike" cap="none" normalizeH="0" baseline="0" smtClean="0">
                        <a:ln>
                          <a:noFill/>
                        </a:ln>
                        <a:solidFill>
                          <a:schemeClr val="bg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429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bg1"/>
                          </a:solidFill>
                          <a:effectLst>
                            <a:outerShdw blurRad="38100" dist="38100" dir="2700000" algn="tl">
                              <a:srgbClr val="C0C0C0"/>
                            </a:outerShdw>
                          </a:effectLst>
                          <a:latin typeface="Times New Roman" pitchFamily="18" charset="0"/>
                          <a:cs typeface="Times New Roman" pitchFamily="18" charset="0"/>
                        </a:rPr>
                        <a:t>  New Financial Services</a:t>
                      </a:r>
                      <a:endParaRPr kumimoji="0" lang="en-US" sz="1800" b="1" i="1" u="none" strike="noStrike" cap="none" normalizeH="0" baseline="0" smtClean="0">
                        <a:ln>
                          <a:noFill/>
                        </a:ln>
                        <a:solidFill>
                          <a:schemeClr val="bg1"/>
                        </a:solidFill>
                        <a:effectLst>
                          <a:outerShdw blurRad="38100" dist="38100" dir="2700000" algn="tl">
                            <a:srgbClr val="C0C0C0"/>
                          </a:outerShdw>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Pct val="100000"/>
                        <a:buFontTx/>
                        <a:buNone/>
                        <a:tabLst/>
                      </a:pPr>
                      <a:endParaRPr kumimoji="0" lang="en-US" sz="1800" b="0" i="0" u="none" strike="noStrike" cap="none" normalizeH="0" baseline="0" smtClean="0">
                        <a:ln>
                          <a:noFill/>
                        </a:ln>
                        <a:solidFill>
                          <a:schemeClr val="bg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Pct val="100000"/>
                        <a:buFontTx/>
                        <a:buNone/>
                        <a:tabLst/>
                      </a:pPr>
                      <a:endParaRPr kumimoji="0" lang="en-US" sz="1800" b="0" i="0" u="none" strike="noStrike" cap="none" normalizeH="0" baseline="0" smtClean="0">
                        <a:ln>
                          <a:noFill/>
                        </a:ln>
                        <a:solidFill>
                          <a:schemeClr val="bg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Pct val="100000"/>
                        <a:buFontTx/>
                        <a:buNone/>
                        <a:tabLst/>
                      </a:pPr>
                      <a:endParaRPr kumimoji="0" lang="en-US" sz="1800" b="0" i="0" u="none" strike="noStrike" cap="none" normalizeH="0" baseline="0" smtClean="0">
                        <a:ln>
                          <a:noFill/>
                        </a:ln>
                        <a:solidFill>
                          <a:schemeClr val="bg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6036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bg1"/>
                          </a:solidFill>
                          <a:effectLst>
                            <a:outerShdw blurRad="38100" dist="38100" dir="2700000" algn="tl">
                              <a:srgbClr val="C0C0C0"/>
                            </a:outerShdw>
                          </a:effectLst>
                          <a:latin typeface="Times New Roman" pitchFamily="18" charset="0"/>
                          <a:cs typeface="Times New Roman" pitchFamily="18" charset="0"/>
                        </a:rPr>
                        <a:t>  Regulatory Framework</a:t>
                      </a:r>
                      <a:endParaRPr kumimoji="0" lang="en-US" sz="1800" b="1" i="1" u="none" strike="noStrike" cap="none" normalizeH="0" baseline="0" smtClean="0">
                        <a:ln>
                          <a:noFill/>
                        </a:ln>
                        <a:solidFill>
                          <a:schemeClr val="bg1"/>
                        </a:solidFill>
                        <a:effectLst>
                          <a:outerShdw blurRad="38100" dist="38100" dir="2700000" algn="tl">
                            <a:srgbClr val="C0C0C0"/>
                          </a:outerShdw>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Pct val="100000"/>
                        <a:buFontTx/>
                        <a:buNone/>
                        <a:tabLst/>
                      </a:pPr>
                      <a:endParaRPr kumimoji="0" lang="en-US" sz="1800" b="0" i="0" u="none" strike="noStrike" cap="none" normalizeH="0" baseline="0" smtClean="0">
                        <a:ln>
                          <a:noFill/>
                        </a:ln>
                        <a:solidFill>
                          <a:schemeClr val="bg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Pct val="100000"/>
                        <a:buFontTx/>
                        <a:buNone/>
                        <a:tabLst/>
                      </a:pPr>
                      <a:endParaRPr kumimoji="0" lang="en-US" sz="1800" b="0" i="0" u="none" strike="noStrike" cap="none" normalizeH="0" baseline="0" smtClean="0">
                        <a:ln>
                          <a:noFill/>
                        </a:ln>
                        <a:solidFill>
                          <a:schemeClr val="bg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Pct val="100000"/>
                        <a:buFontTx/>
                        <a:buNone/>
                        <a:tabLst/>
                      </a:pPr>
                      <a:endParaRPr kumimoji="0" lang="en-US" sz="1800" b="0" i="0" u="none" strike="noStrike" cap="none" normalizeH="0" baseline="0" smtClean="0">
                        <a:ln>
                          <a:noFill/>
                        </a:ln>
                        <a:solidFill>
                          <a:schemeClr val="bg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429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bg1"/>
                          </a:solidFill>
                          <a:effectLst>
                            <a:outerShdw blurRad="38100" dist="38100" dir="2700000" algn="tl">
                              <a:srgbClr val="C0C0C0"/>
                            </a:outerShdw>
                          </a:effectLst>
                          <a:latin typeface="Times New Roman" pitchFamily="18" charset="0"/>
                          <a:cs typeface="Times New Roman" pitchFamily="18" charset="0"/>
                        </a:rPr>
                        <a:t>  Fiscal Treatment</a:t>
                      </a:r>
                      <a:endParaRPr kumimoji="0" lang="en-US" sz="1800" b="1" i="1" u="none" strike="noStrike" cap="none" normalizeH="0" baseline="0" smtClean="0">
                        <a:ln>
                          <a:noFill/>
                        </a:ln>
                        <a:solidFill>
                          <a:schemeClr val="bg1"/>
                        </a:solidFill>
                        <a:effectLst>
                          <a:outerShdw blurRad="38100" dist="38100" dir="2700000" algn="tl">
                            <a:srgbClr val="C0C0C0"/>
                          </a:outerShdw>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Pct val="100000"/>
                        <a:buFontTx/>
                        <a:buNone/>
                        <a:tabLst/>
                      </a:pPr>
                      <a:endParaRPr kumimoji="0" lang="en-US" sz="1800" b="0" i="0" u="none" strike="noStrike" cap="none" normalizeH="0" baseline="0" smtClean="0">
                        <a:ln>
                          <a:noFill/>
                        </a:ln>
                        <a:solidFill>
                          <a:schemeClr val="bg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Pct val="100000"/>
                        <a:buFontTx/>
                        <a:buNone/>
                        <a:tabLst/>
                      </a:pPr>
                      <a:endParaRPr kumimoji="0" lang="en-US" sz="1800" b="0" i="0" u="none" strike="noStrike" cap="none" normalizeH="0" baseline="0" smtClean="0">
                        <a:ln>
                          <a:noFill/>
                        </a:ln>
                        <a:solidFill>
                          <a:schemeClr val="bg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Pct val="100000"/>
                        <a:buFontTx/>
                        <a:buNone/>
                        <a:tabLst/>
                      </a:pPr>
                      <a:endParaRPr kumimoji="0" lang="en-US" sz="1800" b="0" i="0" u="none" strike="noStrike" cap="none" normalizeH="0" baseline="0" smtClean="0">
                        <a:ln>
                          <a:noFill/>
                        </a:ln>
                        <a:solidFill>
                          <a:schemeClr val="bg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4546"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484547"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484548" name="Rectangle 4"/>
          <p:cNvSpPr>
            <a:spLocks noGrp="1" noChangeArrowheads="1"/>
          </p:cNvSpPr>
          <p:nvPr>
            <p:ph type="title"/>
          </p:nvPr>
        </p:nvSpPr>
        <p:spPr>
          <a:xfrm>
            <a:off x="360363" y="0"/>
            <a:ext cx="8459787" cy="1628775"/>
          </a:xfrm>
        </p:spPr>
        <p:txBody>
          <a:bodyPr/>
          <a:lstStyle/>
          <a:p>
            <a:pPr algn="l"/>
            <a:r>
              <a:rPr lang="en-US" b="1" i="1">
                <a:effectLst>
                  <a:outerShdw blurRad="38100" dist="38100" dir="2700000" algn="tl">
                    <a:srgbClr val="000000"/>
                  </a:outerShdw>
                </a:effectLst>
              </a:rPr>
              <a:t>5. </a:t>
            </a:r>
            <a:r>
              <a:rPr lang="en-US" b="1" i="1">
                <a:solidFill>
                  <a:srgbClr val="FFFF00"/>
                </a:solidFill>
                <a:effectLst>
                  <a:outerShdw blurRad="38100" dist="38100" dir="2700000" algn="tl">
                    <a:srgbClr val="000000"/>
                  </a:outerShdw>
                </a:effectLst>
              </a:rPr>
              <a:t>Methodology for a FSN</a:t>
            </a:r>
          </a:p>
        </p:txBody>
      </p:sp>
      <p:sp>
        <p:nvSpPr>
          <p:cNvPr id="5484550" name="Rectangle 6"/>
          <p:cNvSpPr>
            <a:spLocks noGrp="1" noChangeArrowheads="1"/>
          </p:cNvSpPr>
          <p:nvPr>
            <p:ph type="body" idx="1"/>
          </p:nvPr>
        </p:nvSpPr>
        <p:spPr>
          <a:xfrm>
            <a:off x="685800" y="1835150"/>
            <a:ext cx="7772400" cy="4114800"/>
          </a:xfrm>
        </p:spPr>
        <p:txBody>
          <a:bodyPr/>
          <a:lstStyle/>
          <a:p>
            <a:pPr>
              <a:lnSpc>
                <a:spcPct val="90000"/>
              </a:lnSpc>
              <a:buClr>
                <a:srgbClr val="99CCFF"/>
              </a:buClr>
              <a:buFont typeface="Wingdings" pitchFamily="2" charset="2"/>
              <a:buNone/>
            </a:pPr>
            <a:r>
              <a:rPr lang="en-US" sz="2600" u="sng">
                <a:solidFill>
                  <a:srgbClr val="FFFFFF"/>
                </a:solidFill>
              </a:rPr>
              <a:t>Efficiency</a:t>
            </a:r>
            <a:r>
              <a:rPr lang="es-CL" sz="2600">
                <a:solidFill>
                  <a:srgbClr val="FFFFFF"/>
                </a:solidFill>
              </a:rPr>
              <a:t> </a:t>
            </a:r>
          </a:p>
          <a:p>
            <a:pPr>
              <a:lnSpc>
                <a:spcPct val="90000"/>
              </a:lnSpc>
              <a:buClr>
                <a:srgbClr val="99CCFF"/>
              </a:buClr>
              <a:buFont typeface="Wingdings" pitchFamily="2" charset="2"/>
              <a:buNone/>
            </a:pPr>
            <a:endParaRPr lang="es-CL" sz="2600">
              <a:solidFill>
                <a:srgbClr val="FFFFFF"/>
              </a:solidFill>
            </a:endParaRPr>
          </a:p>
          <a:p>
            <a:pPr>
              <a:lnSpc>
                <a:spcPct val="90000"/>
              </a:lnSpc>
              <a:buClr>
                <a:srgbClr val="99CCFF"/>
              </a:buClr>
              <a:buFont typeface="Wingdings" pitchFamily="2" charset="2"/>
              <a:buChar char="§"/>
            </a:pPr>
            <a:r>
              <a:rPr lang="en-US" sz="2600">
                <a:solidFill>
                  <a:srgbClr val="FFFFFF"/>
                </a:solidFill>
              </a:rPr>
              <a:t>International trade in financial services allows gains on efficiency</a:t>
            </a:r>
            <a:r>
              <a:rPr lang="es-CL" sz="2600">
                <a:solidFill>
                  <a:srgbClr val="FFFFFF"/>
                </a:solidFill>
              </a:rPr>
              <a:t>.</a:t>
            </a:r>
          </a:p>
          <a:p>
            <a:pPr>
              <a:lnSpc>
                <a:spcPct val="90000"/>
              </a:lnSpc>
              <a:buClr>
                <a:srgbClr val="99CCFF"/>
              </a:buClr>
              <a:buFont typeface="Wingdings" pitchFamily="2" charset="2"/>
              <a:buChar char="§"/>
            </a:pPr>
            <a:endParaRPr lang="es-CL" sz="2600">
              <a:solidFill>
                <a:srgbClr val="FFFFFF"/>
              </a:solidFill>
            </a:endParaRPr>
          </a:p>
          <a:p>
            <a:pPr>
              <a:lnSpc>
                <a:spcPct val="90000"/>
              </a:lnSpc>
              <a:buClr>
                <a:srgbClr val="99CCFF"/>
              </a:buClr>
              <a:buFont typeface="Wingdings" pitchFamily="2" charset="2"/>
              <a:buChar char="§"/>
            </a:pPr>
            <a:r>
              <a:rPr lang="en-US" sz="2600">
                <a:solidFill>
                  <a:srgbClr val="FFFFFF"/>
                </a:solidFill>
              </a:rPr>
              <a:t>To evaluate the expected efficiency gains,</a:t>
            </a:r>
            <a:r>
              <a:rPr lang="es-CL" sz="2600">
                <a:solidFill>
                  <a:srgbClr val="FFFFFF"/>
                </a:solidFill>
              </a:rPr>
              <a:t> </a:t>
            </a:r>
            <a:r>
              <a:rPr lang="en-US" sz="2600">
                <a:solidFill>
                  <a:srgbClr val="FFFFFF"/>
                </a:solidFill>
              </a:rPr>
              <a:t>available indicators must be used. Typically they include the industry’s degree of internationalization, the relative cost of the financial service and the relative coverage of the service.</a:t>
            </a:r>
            <a:endParaRPr lang="es-CL" sz="2600">
              <a:solidFill>
                <a:srgbClr val="FFFFFF"/>
              </a:solidFill>
            </a:endParaRPr>
          </a:p>
          <a:p>
            <a:pPr>
              <a:lnSpc>
                <a:spcPct val="90000"/>
              </a:lnSpc>
              <a:buClr>
                <a:srgbClr val="99CCFF"/>
              </a:buClr>
              <a:buFont typeface="Wingdings" pitchFamily="2" charset="2"/>
              <a:buChar char="§"/>
            </a:pPr>
            <a:endParaRPr lang="es-CL" sz="2600">
              <a:solidFill>
                <a:srgbClr val="FFFFFF"/>
              </a:solidFill>
            </a:endParaRPr>
          </a:p>
          <a:p>
            <a:pPr>
              <a:lnSpc>
                <a:spcPct val="90000"/>
              </a:lnSpc>
              <a:buClr>
                <a:srgbClr val="99CCFF"/>
              </a:buClr>
              <a:buFont typeface="Wingdings" pitchFamily="2" charset="2"/>
              <a:buChar char="§"/>
            </a:pPr>
            <a:endParaRPr lang="es-CL" sz="2600">
              <a:solidFill>
                <a:srgbClr val="FFFFFF"/>
              </a:solidFill>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6594"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486595"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486596" name="Rectangle 4"/>
          <p:cNvSpPr>
            <a:spLocks noGrp="1" noChangeArrowheads="1"/>
          </p:cNvSpPr>
          <p:nvPr>
            <p:ph type="title"/>
          </p:nvPr>
        </p:nvSpPr>
        <p:spPr>
          <a:xfrm>
            <a:off x="360363" y="0"/>
            <a:ext cx="8459787" cy="1628775"/>
          </a:xfrm>
        </p:spPr>
        <p:txBody>
          <a:bodyPr/>
          <a:lstStyle/>
          <a:p>
            <a:pPr algn="l"/>
            <a:r>
              <a:rPr lang="en-US" b="1" i="1">
                <a:effectLst>
                  <a:outerShdw blurRad="38100" dist="38100" dir="2700000" algn="tl">
                    <a:srgbClr val="000000"/>
                  </a:outerShdw>
                </a:effectLst>
              </a:rPr>
              <a:t>5. </a:t>
            </a:r>
            <a:r>
              <a:rPr lang="en-US" b="1" i="1">
                <a:solidFill>
                  <a:srgbClr val="FFFF00"/>
                </a:solidFill>
                <a:effectLst>
                  <a:outerShdw blurRad="38100" dist="38100" dir="2700000" algn="tl">
                    <a:srgbClr val="000000"/>
                  </a:outerShdw>
                </a:effectLst>
              </a:rPr>
              <a:t>Methodology for a FSN</a:t>
            </a:r>
            <a:endParaRPr lang="en-US" b="1" i="1">
              <a:effectLst>
                <a:outerShdw blurRad="38100" dist="38100" dir="2700000" algn="tl">
                  <a:srgbClr val="000000"/>
                </a:outerShdw>
              </a:effectLst>
            </a:endParaRPr>
          </a:p>
        </p:txBody>
      </p:sp>
      <p:sp>
        <p:nvSpPr>
          <p:cNvPr id="5486598" name="Rectangle 6"/>
          <p:cNvSpPr>
            <a:spLocks noGrp="1" noChangeArrowheads="1"/>
          </p:cNvSpPr>
          <p:nvPr>
            <p:ph type="body" idx="1"/>
          </p:nvPr>
        </p:nvSpPr>
        <p:spPr>
          <a:xfrm>
            <a:off x="685800" y="1773238"/>
            <a:ext cx="8134350" cy="4114800"/>
          </a:xfrm>
        </p:spPr>
        <p:txBody>
          <a:bodyPr/>
          <a:lstStyle/>
          <a:p>
            <a:pPr>
              <a:lnSpc>
                <a:spcPct val="90000"/>
              </a:lnSpc>
              <a:buClr>
                <a:srgbClr val="99CCFF"/>
              </a:buClr>
              <a:buFont typeface="Wingdings" pitchFamily="2" charset="2"/>
              <a:buNone/>
            </a:pPr>
            <a:r>
              <a:rPr lang="en-US" sz="2600" u="sng">
                <a:solidFill>
                  <a:srgbClr val="FFFFFF"/>
                </a:solidFill>
              </a:rPr>
              <a:t>Local Production</a:t>
            </a:r>
          </a:p>
          <a:p>
            <a:pPr>
              <a:lnSpc>
                <a:spcPct val="90000"/>
              </a:lnSpc>
              <a:buClr>
                <a:srgbClr val="99CCFF"/>
              </a:buClr>
              <a:buFont typeface="Wingdings" pitchFamily="2" charset="2"/>
              <a:buChar char="§"/>
            </a:pPr>
            <a:endParaRPr lang="en-US" sz="2600" u="sng">
              <a:solidFill>
                <a:srgbClr val="FFFFFF"/>
              </a:solidFill>
            </a:endParaRPr>
          </a:p>
          <a:p>
            <a:pPr>
              <a:lnSpc>
                <a:spcPct val="90000"/>
              </a:lnSpc>
              <a:buClr>
                <a:srgbClr val="99CCFF"/>
              </a:buClr>
              <a:buFont typeface="Wingdings" pitchFamily="2" charset="2"/>
              <a:buChar char="§"/>
            </a:pPr>
            <a:r>
              <a:rPr lang="en-US" sz="2600">
                <a:solidFill>
                  <a:srgbClr val="FFFFFF"/>
                </a:solidFill>
              </a:rPr>
              <a:t>International trade in financial services may mean the displacement of the national industry. </a:t>
            </a:r>
          </a:p>
          <a:p>
            <a:pPr>
              <a:lnSpc>
                <a:spcPct val="90000"/>
              </a:lnSpc>
              <a:buClr>
                <a:srgbClr val="99CCFF"/>
              </a:buClr>
              <a:buFont typeface="Wingdings" pitchFamily="2" charset="2"/>
              <a:buChar char="§"/>
            </a:pPr>
            <a:endParaRPr lang="en-US" sz="2600">
              <a:solidFill>
                <a:srgbClr val="FFFFFF"/>
              </a:solidFill>
            </a:endParaRPr>
          </a:p>
          <a:p>
            <a:pPr>
              <a:lnSpc>
                <a:spcPct val="90000"/>
              </a:lnSpc>
              <a:buClr>
                <a:srgbClr val="99CCFF"/>
              </a:buClr>
              <a:buFont typeface="Wingdings" pitchFamily="2" charset="2"/>
              <a:buChar char="§"/>
            </a:pPr>
            <a:r>
              <a:rPr lang="en-US" sz="2600">
                <a:solidFill>
                  <a:srgbClr val="FFFFFF"/>
                </a:solidFill>
              </a:rPr>
              <a:t>To evaluate the effect on domestic providers of financial services the same indicators may be used as those for measuring efficiency gains.</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42"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488643"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488644" name="Rectangle 4"/>
          <p:cNvSpPr>
            <a:spLocks noGrp="1" noChangeArrowheads="1"/>
          </p:cNvSpPr>
          <p:nvPr>
            <p:ph type="title"/>
          </p:nvPr>
        </p:nvSpPr>
        <p:spPr>
          <a:xfrm>
            <a:off x="360363" y="0"/>
            <a:ext cx="8459787" cy="1628775"/>
          </a:xfrm>
        </p:spPr>
        <p:txBody>
          <a:bodyPr/>
          <a:lstStyle/>
          <a:p>
            <a:pPr algn="l"/>
            <a:r>
              <a:rPr lang="en-US" b="1" i="1">
                <a:effectLst>
                  <a:outerShdw blurRad="38100" dist="38100" dir="2700000" algn="tl">
                    <a:srgbClr val="000000"/>
                  </a:outerShdw>
                </a:effectLst>
              </a:rPr>
              <a:t>5. </a:t>
            </a:r>
            <a:r>
              <a:rPr lang="en-US" b="1" i="1">
                <a:solidFill>
                  <a:srgbClr val="FFFF00"/>
                </a:solidFill>
                <a:effectLst>
                  <a:outerShdw blurRad="38100" dist="38100" dir="2700000" algn="tl">
                    <a:srgbClr val="000000"/>
                  </a:outerShdw>
                </a:effectLst>
              </a:rPr>
              <a:t>Methodology for a FSN</a:t>
            </a:r>
            <a:endParaRPr lang="en-US" b="1" i="1">
              <a:effectLst>
                <a:outerShdw blurRad="38100" dist="38100" dir="2700000" algn="tl">
                  <a:srgbClr val="000000"/>
                </a:outerShdw>
              </a:effectLst>
            </a:endParaRPr>
          </a:p>
        </p:txBody>
      </p:sp>
      <p:sp>
        <p:nvSpPr>
          <p:cNvPr id="5488646" name="Rectangle 6"/>
          <p:cNvSpPr>
            <a:spLocks noGrp="1" noChangeArrowheads="1"/>
          </p:cNvSpPr>
          <p:nvPr>
            <p:ph type="body" idx="1"/>
          </p:nvPr>
        </p:nvSpPr>
        <p:spPr>
          <a:xfrm>
            <a:off x="323850" y="2051050"/>
            <a:ext cx="8134350" cy="4114800"/>
          </a:xfrm>
        </p:spPr>
        <p:txBody>
          <a:bodyPr/>
          <a:lstStyle/>
          <a:p>
            <a:pPr>
              <a:buFontTx/>
              <a:buNone/>
            </a:pPr>
            <a:r>
              <a:rPr lang="en-US" sz="2600" u="sng">
                <a:solidFill>
                  <a:srgbClr val="FFFFFF"/>
                </a:solidFill>
              </a:rPr>
              <a:t>Financial System Stability</a:t>
            </a:r>
          </a:p>
          <a:p>
            <a:pPr>
              <a:buFontTx/>
              <a:buNone/>
            </a:pPr>
            <a:endParaRPr lang="en-US" sz="2600" u="sng">
              <a:solidFill>
                <a:srgbClr val="FFFFFF"/>
              </a:solidFill>
            </a:endParaRPr>
          </a:p>
          <a:p>
            <a:pPr>
              <a:buClr>
                <a:srgbClr val="99CCFF"/>
              </a:buClr>
              <a:buFont typeface="Wingdings" pitchFamily="2" charset="2"/>
              <a:buChar char="§"/>
            </a:pPr>
            <a:r>
              <a:rPr lang="en-US" sz="2600">
                <a:solidFill>
                  <a:srgbClr val="FFFFFF"/>
                </a:solidFill>
              </a:rPr>
              <a:t>International trade in financial services may produce effects on public goods provision, such as security of deposits, the access to a minimum pension, the integrity of the system and user confidence.</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0690"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490691"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490692" name="Rectangle 4"/>
          <p:cNvSpPr>
            <a:spLocks noGrp="1" noChangeArrowheads="1"/>
          </p:cNvSpPr>
          <p:nvPr>
            <p:ph type="title"/>
          </p:nvPr>
        </p:nvSpPr>
        <p:spPr>
          <a:xfrm>
            <a:off x="360363" y="0"/>
            <a:ext cx="8459787" cy="1628775"/>
          </a:xfrm>
        </p:spPr>
        <p:txBody>
          <a:bodyPr/>
          <a:lstStyle/>
          <a:p>
            <a:pPr algn="l"/>
            <a:r>
              <a:rPr lang="en-US" b="1" i="1">
                <a:effectLst>
                  <a:outerShdw blurRad="38100" dist="38100" dir="2700000" algn="tl">
                    <a:srgbClr val="000000"/>
                  </a:outerShdw>
                </a:effectLst>
              </a:rPr>
              <a:t>5. </a:t>
            </a:r>
            <a:r>
              <a:rPr lang="en-US" b="1" i="1">
                <a:solidFill>
                  <a:srgbClr val="FFFF00"/>
                </a:solidFill>
                <a:effectLst>
                  <a:outerShdw blurRad="38100" dist="38100" dir="2700000" algn="tl">
                    <a:srgbClr val="000000"/>
                  </a:outerShdw>
                </a:effectLst>
              </a:rPr>
              <a:t>Methodology for a FSN</a:t>
            </a:r>
            <a:endParaRPr lang="en-US" b="1" i="1">
              <a:effectLst>
                <a:outerShdw blurRad="38100" dist="38100" dir="2700000" algn="tl">
                  <a:srgbClr val="000000"/>
                </a:outerShdw>
              </a:effectLst>
            </a:endParaRPr>
          </a:p>
        </p:txBody>
      </p:sp>
      <p:sp>
        <p:nvSpPr>
          <p:cNvPr id="5490694" name="Rectangle 6"/>
          <p:cNvSpPr>
            <a:spLocks noGrp="1" noChangeArrowheads="1"/>
          </p:cNvSpPr>
          <p:nvPr>
            <p:ph type="body" idx="1"/>
          </p:nvPr>
        </p:nvSpPr>
        <p:spPr>
          <a:xfrm>
            <a:off x="469900" y="1484313"/>
            <a:ext cx="8205788" cy="4330700"/>
          </a:xfrm>
        </p:spPr>
        <p:txBody>
          <a:bodyPr/>
          <a:lstStyle/>
          <a:p>
            <a:pPr>
              <a:lnSpc>
                <a:spcPct val="80000"/>
              </a:lnSpc>
              <a:buFontTx/>
              <a:buNone/>
            </a:pPr>
            <a:r>
              <a:rPr lang="en-US" sz="2600" u="sng">
                <a:solidFill>
                  <a:srgbClr val="FFFFFF"/>
                </a:solidFill>
              </a:rPr>
              <a:t>Macroeconomic Effects</a:t>
            </a:r>
          </a:p>
          <a:p>
            <a:pPr>
              <a:lnSpc>
                <a:spcPct val="80000"/>
              </a:lnSpc>
              <a:buFontTx/>
              <a:buNone/>
            </a:pPr>
            <a:endParaRPr lang="en-US" sz="2600" u="sng">
              <a:solidFill>
                <a:srgbClr val="FFFFFF"/>
              </a:solidFill>
            </a:endParaRPr>
          </a:p>
          <a:p>
            <a:pPr>
              <a:lnSpc>
                <a:spcPct val="80000"/>
              </a:lnSpc>
              <a:buClr>
                <a:srgbClr val="99CCFF"/>
              </a:buClr>
              <a:buFont typeface="Wingdings" pitchFamily="2" charset="2"/>
              <a:buChar char="§"/>
            </a:pPr>
            <a:r>
              <a:rPr lang="en-US" sz="2600">
                <a:solidFill>
                  <a:srgbClr val="FFFFFF"/>
                </a:solidFill>
              </a:rPr>
              <a:t>Financial markets that are more integrated with the rest of the world improve, in theory, the intertemporal assignment of resources and well-being of the population.</a:t>
            </a:r>
          </a:p>
          <a:p>
            <a:pPr>
              <a:lnSpc>
                <a:spcPct val="80000"/>
              </a:lnSpc>
              <a:buClr>
                <a:srgbClr val="99CCFF"/>
              </a:buClr>
              <a:buFont typeface="Wingdings" pitchFamily="2" charset="2"/>
              <a:buNone/>
            </a:pPr>
            <a:r>
              <a:rPr lang="en-US" sz="2600">
                <a:solidFill>
                  <a:srgbClr val="FFFFFF"/>
                </a:solidFill>
              </a:rPr>
              <a:t> </a:t>
            </a:r>
          </a:p>
          <a:p>
            <a:pPr>
              <a:lnSpc>
                <a:spcPct val="80000"/>
              </a:lnSpc>
              <a:buClr>
                <a:srgbClr val="99CCFF"/>
              </a:buClr>
              <a:buFont typeface="Wingdings" pitchFamily="2" charset="2"/>
              <a:buChar char="§"/>
            </a:pPr>
            <a:r>
              <a:rPr lang="en-US" sz="2600">
                <a:solidFill>
                  <a:srgbClr val="FFFFFF"/>
                </a:solidFill>
              </a:rPr>
              <a:t>Competition among financial institutions and the rise of innovative forms of savings and financing tend to promote saving and investing, and therefore, the country’s growth. </a:t>
            </a:r>
          </a:p>
          <a:p>
            <a:pPr>
              <a:lnSpc>
                <a:spcPct val="80000"/>
              </a:lnSpc>
              <a:buClr>
                <a:srgbClr val="99CCFF"/>
              </a:buClr>
              <a:buFont typeface="Wingdings" pitchFamily="2" charset="2"/>
              <a:buChar char="§"/>
            </a:pPr>
            <a:endParaRPr lang="en-US" sz="2600">
              <a:solidFill>
                <a:srgbClr val="FFFFFF"/>
              </a:solidFill>
            </a:endParaRPr>
          </a:p>
          <a:p>
            <a:pPr>
              <a:lnSpc>
                <a:spcPct val="80000"/>
              </a:lnSpc>
              <a:buClr>
                <a:srgbClr val="99CCFF"/>
              </a:buClr>
              <a:buFont typeface="Wingdings" pitchFamily="2" charset="2"/>
              <a:buChar char="§"/>
            </a:pPr>
            <a:r>
              <a:rPr lang="en-US" sz="2600">
                <a:solidFill>
                  <a:srgbClr val="FFFFFF"/>
                </a:solidFill>
              </a:rPr>
              <a:t>Also, increases the possibilities to administer risk more efficiently. </a:t>
            </a:r>
          </a:p>
          <a:p>
            <a:pPr>
              <a:lnSpc>
                <a:spcPct val="80000"/>
              </a:lnSpc>
              <a:buClr>
                <a:srgbClr val="99CCFF"/>
              </a:buClr>
              <a:buFont typeface="Wingdings" pitchFamily="2" charset="2"/>
              <a:buChar char="§"/>
            </a:pPr>
            <a:endParaRPr lang="en-US" sz="2600">
              <a:solidFill>
                <a:srgbClr val="FFFFFF"/>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7730"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577731"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577732" name="Rectangle 4"/>
          <p:cNvSpPr>
            <a:spLocks noGrp="1" noChangeArrowheads="1"/>
          </p:cNvSpPr>
          <p:nvPr>
            <p:ph type="body" idx="1"/>
          </p:nvPr>
        </p:nvSpPr>
        <p:spPr>
          <a:xfrm>
            <a:off x="323850" y="1916113"/>
            <a:ext cx="8424863" cy="4464050"/>
          </a:xfrm>
        </p:spPr>
        <p:txBody>
          <a:bodyPr/>
          <a:lstStyle/>
          <a:p>
            <a:pPr>
              <a:buClr>
                <a:srgbClr val="99CCFF"/>
              </a:buClr>
              <a:buFont typeface="Wingdings" pitchFamily="2" charset="2"/>
              <a:buChar char="§"/>
            </a:pPr>
            <a:r>
              <a:rPr lang="en-US" sz="2600">
                <a:solidFill>
                  <a:srgbClr val="FFFFFF"/>
                </a:solidFill>
                <a:cs typeface="Times New Roman" pitchFamily="18" charset="0"/>
              </a:rPr>
              <a:t>Financial Services Negotiations (FSN) </a:t>
            </a:r>
            <a:r>
              <a:rPr lang="es-CL" sz="2600">
                <a:solidFill>
                  <a:srgbClr val="FFFFFF"/>
                </a:solidFill>
                <a:cs typeface="Times New Roman" pitchFamily="18" charset="0"/>
              </a:rPr>
              <a:t>are a relatively new issue</a:t>
            </a:r>
            <a:r>
              <a:rPr lang="es-ES_tradnl" sz="2600">
                <a:solidFill>
                  <a:srgbClr val="FFFFFF"/>
                </a:solidFill>
              </a:rPr>
              <a:t>.</a:t>
            </a:r>
          </a:p>
          <a:p>
            <a:pPr>
              <a:buClr>
                <a:srgbClr val="99CCFF"/>
              </a:buClr>
              <a:buFont typeface="Wingdings" pitchFamily="2" charset="2"/>
              <a:buChar char="§"/>
            </a:pPr>
            <a:endParaRPr lang="es-ES_tradnl" sz="2600">
              <a:solidFill>
                <a:srgbClr val="FFFFFF"/>
              </a:solidFill>
            </a:endParaRPr>
          </a:p>
          <a:p>
            <a:pPr>
              <a:buClr>
                <a:srgbClr val="99CCFF"/>
              </a:buClr>
              <a:buFont typeface="Wingdings" pitchFamily="2" charset="2"/>
              <a:buChar char="§"/>
            </a:pPr>
            <a:r>
              <a:rPr lang="es-ES_tradnl" sz="2600">
                <a:solidFill>
                  <a:srgbClr val="FFFFFF"/>
                </a:solidFill>
                <a:cs typeface="Times New Roman" pitchFamily="18" charset="0"/>
              </a:rPr>
              <a:t>This paper presents principles and a methodology that may contribute to improve the preparation and negotiation of financial services in countries in the region</a:t>
            </a:r>
            <a:r>
              <a:rPr lang="es-CL" sz="2600">
                <a:solidFill>
                  <a:srgbClr val="FFFFFF"/>
                </a:solidFill>
                <a:cs typeface="Times New Roman" pitchFamily="18" charset="0"/>
              </a:rPr>
              <a:t>.</a:t>
            </a:r>
            <a:endParaRPr lang="es-CL" sz="2600">
              <a:solidFill>
                <a:srgbClr val="FFFFFF"/>
              </a:solidFill>
            </a:endParaRPr>
          </a:p>
        </p:txBody>
      </p:sp>
      <p:sp>
        <p:nvSpPr>
          <p:cNvPr id="5577733" name="Rectangle 5"/>
          <p:cNvSpPr>
            <a:spLocks noGrp="1" noChangeArrowheads="1"/>
          </p:cNvSpPr>
          <p:nvPr>
            <p:ph type="title"/>
          </p:nvPr>
        </p:nvSpPr>
        <p:spPr>
          <a:xfrm>
            <a:off x="395288" y="269875"/>
            <a:ext cx="7772400" cy="1143000"/>
          </a:xfrm>
        </p:spPr>
        <p:txBody>
          <a:bodyPr/>
          <a:lstStyle/>
          <a:p>
            <a:pPr algn="l"/>
            <a:r>
              <a:rPr lang="es-CL" sz="4000" b="1" i="1">
                <a:effectLst>
                  <a:outerShdw blurRad="38100" dist="38100" dir="2700000" algn="tl">
                    <a:srgbClr val="000000"/>
                  </a:outerShdw>
                </a:effectLst>
              </a:rPr>
              <a:t>1. </a:t>
            </a:r>
            <a:r>
              <a:rPr lang="en-US" sz="4000" b="1" i="1">
                <a:effectLst>
                  <a:outerShdw blurRad="38100" dist="38100" dir="2700000" algn="tl">
                    <a:srgbClr val="000000"/>
                  </a:outerShdw>
                </a:effectLst>
              </a:rPr>
              <a:t>Introduction</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2738"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492739"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492740" name="Rectangle 4"/>
          <p:cNvSpPr>
            <a:spLocks noGrp="1" noChangeArrowheads="1"/>
          </p:cNvSpPr>
          <p:nvPr>
            <p:ph type="title"/>
          </p:nvPr>
        </p:nvSpPr>
        <p:spPr>
          <a:xfrm>
            <a:off x="360363" y="0"/>
            <a:ext cx="8459787" cy="1628775"/>
          </a:xfrm>
        </p:spPr>
        <p:txBody>
          <a:bodyPr/>
          <a:lstStyle/>
          <a:p>
            <a:pPr algn="l"/>
            <a:r>
              <a:rPr lang="en-US" b="1" i="1">
                <a:effectLst>
                  <a:outerShdw blurRad="38100" dist="38100" dir="2700000" algn="tl">
                    <a:srgbClr val="000000"/>
                  </a:outerShdw>
                </a:effectLst>
              </a:rPr>
              <a:t>5. </a:t>
            </a:r>
            <a:r>
              <a:rPr lang="en-US" b="1" i="1">
                <a:solidFill>
                  <a:srgbClr val="FFFF00"/>
                </a:solidFill>
                <a:effectLst>
                  <a:outerShdw blurRad="38100" dist="38100" dir="2700000" algn="tl">
                    <a:srgbClr val="000000"/>
                  </a:outerShdw>
                </a:effectLst>
              </a:rPr>
              <a:t>Methodology for a FSN</a:t>
            </a:r>
            <a:endParaRPr lang="en-US" b="1" i="1">
              <a:effectLst>
                <a:outerShdw blurRad="38100" dist="38100" dir="2700000" algn="tl">
                  <a:srgbClr val="000000"/>
                </a:outerShdw>
              </a:effectLst>
            </a:endParaRPr>
          </a:p>
        </p:txBody>
      </p:sp>
      <p:sp>
        <p:nvSpPr>
          <p:cNvPr id="5492742" name="Rectangle 6"/>
          <p:cNvSpPr>
            <a:spLocks noGrp="1" noChangeArrowheads="1"/>
          </p:cNvSpPr>
          <p:nvPr>
            <p:ph type="body" idx="1"/>
          </p:nvPr>
        </p:nvSpPr>
        <p:spPr>
          <a:xfrm>
            <a:off x="395288" y="1912938"/>
            <a:ext cx="8424862" cy="4395787"/>
          </a:xfrm>
        </p:spPr>
        <p:txBody>
          <a:bodyPr/>
          <a:lstStyle/>
          <a:p>
            <a:pPr>
              <a:buClr>
                <a:srgbClr val="99CCFF"/>
              </a:buClr>
              <a:buFont typeface="Wingdings" pitchFamily="2" charset="2"/>
              <a:buChar char="§"/>
            </a:pPr>
            <a:r>
              <a:rPr lang="en-US" sz="2600">
                <a:solidFill>
                  <a:srgbClr val="FFFFFF"/>
                </a:solidFill>
              </a:rPr>
              <a:t>However, may decrease the country’s savings and turn its economy more vulnerable to foreign economic shocks.</a:t>
            </a:r>
            <a:r>
              <a:rPr lang="es-CL" sz="2600">
                <a:solidFill>
                  <a:srgbClr val="FFFFFF"/>
                </a:solidFill>
              </a:rPr>
              <a:t> </a:t>
            </a:r>
          </a:p>
          <a:p>
            <a:pPr>
              <a:buClr>
                <a:srgbClr val="99CCFF"/>
              </a:buClr>
              <a:buFont typeface="Wingdings" pitchFamily="2" charset="2"/>
              <a:buChar char="§"/>
            </a:pPr>
            <a:r>
              <a:rPr lang="en-US" sz="2600">
                <a:solidFill>
                  <a:srgbClr val="FFFFFF"/>
                </a:solidFill>
              </a:rPr>
              <a:t>In addition, financial and foreign exchange markets of a “small” size country can and often do become seriously affected by relative significance, velocity and pro-cyclic behavior of international short-term financial movements.</a:t>
            </a:r>
            <a:r>
              <a:rPr lang="es-CL" sz="2600">
                <a:solidFill>
                  <a:srgbClr val="FFFFFF"/>
                </a:solidFill>
              </a:rPr>
              <a:t> </a:t>
            </a:r>
          </a:p>
          <a:p>
            <a:pPr>
              <a:buClr>
                <a:srgbClr val="99CCFF"/>
              </a:buClr>
              <a:buFont typeface="Wingdings" pitchFamily="2" charset="2"/>
              <a:buChar char="§"/>
            </a:pPr>
            <a:r>
              <a:rPr lang="en-US" sz="2600" u="sng">
                <a:solidFill>
                  <a:srgbClr val="FFFFFF"/>
                </a:solidFill>
              </a:rPr>
              <a:t>In the FSN there must be protection of the national prerogative to safeguard the domestic economy from this type of shocks.</a:t>
            </a:r>
            <a:r>
              <a:rPr lang="es-CL" sz="2600">
                <a:solidFill>
                  <a:srgbClr val="FFFFFF"/>
                </a:solidFill>
              </a:rPr>
              <a:t> </a:t>
            </a:r>
          </a:p>
          <a:p>
            <a:pPr>
              <a:buClr>
                <a:srgbClr val="99CCFF"/>
              </a:buClr>
              <a:buFont typeface="Wingdings" pitchFamily="2" charset="2"/>
              <a:buChar char="§"/>
            </a:pPr>
            <a:endParaRPr lang="es-CL" sz="2600">
              <a:solidFill>
                <a:srgbClr val="FFFFFF"/>
              </a:solidFill>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5026"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505027"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505028" name="Rectangle 4"/>
          <p:cNvSpPr>
            <a:spLocks noGrp="1" noChangeArrowheads="1"/>
          </p:cNvSpPr>
          <p:nvPr>
            <p:ph type="title"/>
          </p:nvPr>
        </p:nvSpPr>
        <p:spPr>
          <a:xfrm>
            <a:off x="360363" y="0"/>
            <a:ext cx="8459787" cy="1628775"/>
          </a:xfrm>
        </p:spPr>
        <p:txBody>
          <a:bodyPr/>
          <a:lstStyle/>
          <a:p>
            <a:pPr algn="l"/>
            <a:r>
              <a:rPr lang="en-US" b="1" i="1">
                <a:effectLst>
                  <a:outerShdw blurRad="38100" dist="38100" dir="2700000" algn="tl">
                    <a:srgbClr val="000000"/>
                  </a:outerShdw>
                </a:effectLst>
              </a:rPr>
              <a:t>Example 1: The Banking System</a:t>
            </a:r>
            <a:endParaRPr lang="en-US" sz="3800" b="1" i="1">
              <a:effectLst>
                <a:outerShdw blurRad="38100" dist="38100" dir="2700000" algn="tl">
                  <a:srgbClr val="000000"/>
                </a:outerShdw>
              </a:effectLst>
            </a:endParaRPr>
          </a:p>
        </p:txBody>
      </p:sp>
      <p:sp>
        <p:nvSpPr>
          <p:cNvPr id="5505029" name="Rectangle 5"/>
          <p:cNvSpPr>
            <a:spLocks noGrp="1" noChangeArrowheads="1"/>
          </p:cNvSpPr>
          <p:nvPr>
            <p:ph type="body" idx="1"/>
          </p:nvPr>
        </p:nvSpPr>
        <p:spPr>
          <a:xfrm>
            <a:off x="395288" y="2057400"/>
            <a:ext cx="8424862" cy="4395788"/>
          </a:xfrm>
        </p:spPr>
        <p:txBody>
          <a:bodyPr/>
          <a:lstStyle/>
          <a:p>
            <a:pPr>
              <a:lnSpc>
                <a:spcPct val="80000"/>
              </a:lnSpc>
              <a:buClr>
                <a:srgbClr val="99CCFF"/>
              </a:buClr>
              <a:buFont typeface="Wingdings" pitchFamily="2" charset="2"/>
              <a:buChar char="§"/>
            </a:pPr>
            <a:r>
              <a:rPr lang="en-US" sz="2600">
                <a:solidFill>
                  <a:srgbClr val="FFFFFF"/>
                </a:solidFill>
              </a:rPr>
              <a:t>If the country is sufficiently liberalized to international competition, and confronts this competition from the counterpart’s banks, the size difference is not so relevant in analyzing the impact of the FSN on local industry. </a:t>
            </a:r>
            <a:endParaRPr lang="es-CL" sz="2600">
              <a:solidFill>
                <a:srgbClr val="FFFFFF"/>
              </a:solidFill>
            </a:endParaRPr>
          </a:p>
          <a:p>
            <a:pPr>
              <a:lnSpc>
                <a:spcPct val="80000"/>
              </a:lnSpc>
              <a:buClr>
                <a:srgbClr val="99CCFF"/>
              </a:buClr>
              <a:buFont typeface="Wingdings" pitchFamily="2" charset="2"/>
              <a:buChar char="§"/>
            </a:pPr>
            <a:endParaRPr lang="es-CL" sz="2600">
              <a:solidFill>
                <a:srgbClr val="FFFFFF"/>
              </a:solidFill>
            </a:endParaRPr>
          </a:p>
          <a:p>
            <a:pPr>
              <a:lnSpc>
                <a:spcPct val="80000"/>
              </a:lnSpc>
              <a:buClr>
                <a:srgbClr val="99CCFF"/>
              </a:buClr>
              <a:buFont typeface="Wingdings" pitchFamily="2" charset="2"/>
              <a:buChar char="§"/>
            </a:pPr>
            <a:r>
              <a:rPr lang="en-US" sz="2600">
                <a:solidFill>
                  <a:srgbClr val="FFFFFF"/>
                </a:solidFill>
              </a:rPr>
              <a:t>The impact may be analyzed by comparing, for example, the ROA and the ROE in the country’s and counterpart’s banks. Thus, if these indicators are similar, it is most likely that there will be no significant gains in efficiency.</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7074"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507075"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507076" name="Rectangle 4"/>
          <p:cNvSpPr>
            <a:spLocks noGrp="1" noChangeArrowheads="1"/>
          </p:cNvSpPr>
          <p:nvPr>
            <p:ph type="title"/>
          </p:nvPr>
        </p:nvSpPr>
        <p:spPr>
          <a:xfrm>
            <a:off x="360363" y="0"/>
            <a:ext cx="8459787" cy="1628775"/>
          </a:xfrm>
        </p:spPr>
        <p:txBody>
          <a:bodyPr/>
          <a:lstStyle/>
          <a:p>
            <a:pPr algn="l"/>
            <a:r>
              <a:rPr lang="en-US" b="1" i="1">
                <a:effectLst>
                  <a:outerShdw blurRad="38100" dist="38100" dir="2700000" algn="tl">
                    <a:srgbClr val="000000"/>
                  </a:outerShdw>
                </a:effectLst>
              </a:rPr>
              <a:t>Example 1: The Banking System</a:t>
            </a:r>
            <a:endParaRPr lang="es-CL" b="1" i="1">
              <a:effectLst>
                <a:outerShdw blurRad="38100" dist="38100" dir="2700000" algn="tl">
                  <a:srgbClr val="000000"/>
                </a:outerShdw>
              </a:effectLst>
            </a:endParaRPr>
          </a:p>
        </p:txBody>
      </p:sp>
      <p:sp>
        <p:nvSpPr>
          <p:cNvPr id="5507077" name="Rectangle 5"/>
          <p:cNvSpPr>
            <a:spLocks noGrp="1" noChangeArrowheads="1"/>
          </p:cNvSpPr>
          <p:nvPr>
            <p:ph type="body" idx="1"/>
          </p:nvPr>
        </p:nvSpPr>
        <p:spPr>
          <a:xfrm>
            <a:off x="685800" y="1698625"/>
            <a:ext cx="7772400" cy="4538663"/>
          </a:xfrm>
        </p:spPr>
        <p:txBody>
          <a:bodyPr/>
          <a:lstStyle/>
          <a:p>
            <a:pPr>
              <a:buFontTx/>
              <a:buNone/>
            </a:pPr>
            <a:r>
              <a:rPr lang="en-US" sz="2600" u="sng">
                <a:solidFill>
                  <a:srgbClr val="FFFFFF"/>
                </a:solidFill>
              </a:rPr>
              <a:t>Right of Installation</a:t>
            </a:r>
            <a:r>
              <a:rPr lang="en-US" sz="2600">
                <a:solidFill>
                  <a:srgbClr val="FFFFFF"/>
                </a:solidFill>
              </a:rPr>
              <a:t> </a:t>
            </a:r>
          </a:p>
          <a:p>
            <a:pPr>
              <a:buClr>
                <a:srgbClr val="99CCFF"/>
              </a:buClr>
              <a:buFont typeface="Wingdings" pitchFamily="2" charset="2"/>
              <a:buChar char="§"/>
            </a:pPr>
            <a:r>
              <a:rPr lang="en-US" sz="2600">
                <a:solidFill>
                  <a:srgbClr val="FFFFFF"/>
                </a:solidFill>
              </a:rPr>
              <a:t>If the FSN assures of the possibility of locating in the country, their effect on the sector will depend on initial conditions regarding this right and on the degree of initial openness of the national banking sector with respect to external competition.</a:t>
            </a:r>
          </a:p>
          <a:p>
            <a:pPr>
              <a:buClr>
                <a:srgbClr val="99CCFF"/>
              </a:buClr>
              <a:buFont typeface="Wingdings" pitchFamily="2" charset="2"/>
              <a:buChar char="§"/>
            </a:pPr>
            <a:endParaRPr lang="en-US" sz="2600">
              <a:solidFill>
                <a:srgbClr val="FFFFFF"/>
              </a:solidFill>
            </a:endParaRPr>
          </a:p>
          <a:p>
            <a:pPr>
              <a:buClr>
                <a:srgbClr val="99CCFF"/>
              </a:buClr>
              <a:buFont typeface="Wingdings" pitchFamily="2" charset="2"/>
              <a:buChar char="§"/>
            </a:pPr>
            <a:r>
              <a:rPr lang="en-US" sz="2600">
                <a:solidFill>
                  <a:srgbClr val="FFFFFF"/>
                </a:solidFill>
              </a:rPr>
              <a:t>US often request </a:t>
            </a:r>
            <a:r>
              <a:rPr lang="en-US" sz="2600" u="sng">
                <a:solidFill>
                  <a:srgbClr val="FFFFFF"/>
                </a:solidFill>
              </a:rPr>
              <a:t>that their head office capital be considered regarding regulatory credit limits and others</a:t>
            </a:r>
            <a:r>
              <a:rPr lang="en-US" sz="2600">
                <a:solidFill>
                  <a:srgbClr val="FFFFFF"/>
                </a:solidFill>
              </a:rPr>
              <a:t>. This measure’s effect is generally quite negative for the local banking industry</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1170"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511171"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511172" name="Rectangle 4"/>
          <p:cNvSpPr>
            <a:spLocks noGrp="1" noChangeArrowheads="1"/>
          </p:cNvSpPr>
          <p:nvPr>
            <p:ph type="title"/>
          </p:nvPr>
        </p:nvSpPr>
        <p:spPr>
          <a:xfrm>
            <a:off x="360363" y="0"/>
            <a:ext cx="8459787" cy="1628775"/>
          </a:xfrm>
        </p:spPr>
        <p:txBody>
          <a:bodyPr/>
          <a:lstStyle/>
          <a:p>
            <a:pPr algn="l"/>
            <a:r>
              <a:rPr lang="en-US" b="1" i="1">
                <a:effectLst>
                  <a:outerShdw blurRad="38100" dist="38100" dir="2700000" algn="tl">
                    <a:srgbClr val="000000"/>
                  </a:outerShdw>
                </a:effectLst>
              </a:rPr>
              <a:t>Example 1: The Banking System</a:t>
            </a:r>
            <a:endParaRPr lang="es-CL" b="1" i="1">
              <a:effectLst>
                <a:outerShdw blurRad="38100" dist="38100" dir="2700000" algn="tl">
                  <a:srgbClr val="000000"/>
                </a:outerShdw>
              </a:effectLst>
            </a:endParaRPr>
          </a:p>
        </p:txBody>
      </p:sp>
      <p:sp>
        <p:nvSpPr>
          <p:cNvPr id="5511174" name="Rectangle 6"/>
          <p:cNvSpPr>
            <a:spLocks noGrp="1" noChangeArrowheads="1"/>
          </p:cNvSpPr>
          <p:nvPr>
            <p:ph type="body" idx="1"/>
          </p:nvPr>
        </p:nvSpPr>
        <p:spPr>
          <a:xfrm>
            <a:off x="250825" y="1773238"/>
            <a:ext cx="8207375" cy="4114800"/>
          </a:xfrm>
        </p:spPr>
        <p:txBody>
          <a:bodyPr/>
          <a:lstStyle/>
          <a:p>
            <a:pPr>
              <a:lnSpc>
                <a:spcPct val="90000"/>
              </a:lnSpc>
              <a:buClr>
                <a:srgbClr val="99CCFF"/>
              </a:buClr>
              <a:buFont typeface="Wingdings" pitchFamily="2" charset="2"/>
              <a:buChar char="§"/>
            </a:pPr>
            <a:r>
              <a:rPr lang="en-US" sz="2600">
                <a:solidFill>
                  <a:srgbClr val="FFFFFF"/>
                </a:solidFill>
              </a:rPr>
              <a:t>Regarding installation of local banks in the counterpart, if there are restrictions that obstruct operations in that country, these should be negotiated in relation to the most likely activity in the counterpart, as a complement of the services offered to their clients in their own country, more so that by way of direct competition in that country.</a:t>
            </a:r>
          </a:p>
          <a:p>
            <a:pPr>
              <a:lnSpc>
                <a:spcPct val="90000"/>
              </a:lnSpc>
              <a:buClr>
                <a:srgbClr val="99CCFF"/>
              </a:buClr>
              <a:buFont typeface="Wingdings" pitchFamily="2" charset="2"/>
              <a:buChar char="§"/>
            </a:pPr>
            <a:endParaRPr lang="en-US" sz="2600">
              <a:solidFill>
                <a:srgbClr val="FFFFFF"/>
              </a:solidFill>
            </a:endParaRPr>
          </a:p>
          <a:p>
            <a:pPr>
              <a:lnSpc>
                <a:spcPct val="90000"/>
              </a:lnSpc>
              <a:buClr>
                <a:srgbClr val="99CCFF"/>
              </a:buClr>
              <a:buFont typeface="Wingdings" pitchFamily="2" charset="2"/>
              <a:buChar char="§"/>
            </a:pPr>
            <a:endParaRPr lang="es-CL" sz="2600">
              <a:solidFill>
                <a:srgbClr val="FFFFFF"/>
              </a:solidFill>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5266"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515267"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515268" name="Rectangle 4"/>
          <p:cNvSpPr>
            <a:spLocks noGrp="1" noChangeArrowheads="1"/>
          </p:cNvSpPr>
          <p:nvPr>
            <p:ph type="title"/>
          </p:nvPr>
        </p:nvSpPr>
        <p:spPr>
          <a:xfrm>
            <a:off x="360363" y="0"/>
            <a:ext cx="8459787" cy="1628775"/>
          </a:xfrm>
        </p:spPr>
        <p:txBody>
          <a:bodyPr/>
          <a:lstStyle/>
          <a:p>
            <a:pPr algn="l"/>
            <a:r>
              <a:rPr lang="en-US" b="1" i="1">
                <a:effectLst>
                  <a:outerShdw blurRad="38100" dist="38100" dir="2700000" algn="tl">
                    <a:srgbClr val="000000"/>
                  </a:outerShdw>
                </a:effectLst>
              </a:rPr>
              <a:t>Example 1: The Banking System</a:t>
            </a:r>
            <a:endParaRPr lang="es-CL" b="1" i="1">
              <a:effectLst>
                <a:outerShdw blurRad="38100" dist="38100" dir="2700000" algn="tl">
                  <a:srgbClr val="000000"/>
                </a:outerShdw>
              </a:effectLst>
            </a:endParaRPr>
          </a:p>
        </p:txBody>
      </p:sp>
      <p:sp>
        <p:nvSpPr>
          <p:cNvPr id="5515270" name="Rectangle 6"/>
          <p:cNvSpPr>
            <a:spLocks noGrp="1" noChangeArrowheads="1"/>
          </p:cNvSpPr>
          <p:nvPr>
            <p:ph type="body" idx="1"/>
          </p:nvPr>
        </p:nvSpPr>
        <p:spPr>
          <a:xfrm>
            <a:off x="468313" y="1978025"/>
            <a:ext cx="8207375" cy="4114800"/>
          </a:xfrm>
        </p:spPr>
        <p:txBody>
          <a:bodyPr/>
          <a:lstStyle/>
          <a:p>
            <a:pPr>
              <a:buFontTx/>
              <a:buNone/>
            </a:pPr>
            <a:r>
              <a:rPr lang="en-US" sz="2600" u="sng">
                <a:solidFill>
                  <a:srgbClr val="FFFFFF"/>
                </a:solidFill>
              </a:rPr>
              <a:t>National Treatment</a:t>
            </a:r>
          </a:p>
          <a:p>
            <a:pPr>
              <a:buClr>
                <a:srgbClr val="99CCFF"/>
              </a:buClr>
              <a:buFont typeface="Wingdings" pitchFamily="2" charset="2"/>
              <a:buChar char="§"/>
            </a:pPr>
            <a:r>
              <a:rPr lang="en-US" sz="2600">
                <a:solidFill>
                  <a:srgbClr val="FFFFFF"/>
                </a:solidFill>
              </a:rPr>
              <a:t>The effect of the FSN on the local banking system will depend on whether the local banking system regulations provide national treatment to foreign banks.</a:t>
            </a:r>
          </a:p>
          <a:p>
            <a:pPr>
              <a:buClr>
                <a:srgbClr val="99CCFF"/>
              </a:buClr>
              <a:buFont typeface="Wingdings" pitchFamily="2" charset="2"/>
              <a:buChar char="§"/>
            </a:pPr>
            <a:endParaRPr lang="en-US" sz="2600">
              <a:solidFill>
                <a:srgbClr val="FFFFFF"/>
              </a:solidFill>
            </a:endParaRPr>
          </a:p>
          <a:p>
            <a:pPr>
              <a:buClr>
                <a:srgbClr val="99CCFF"/>
              </a:buClr>
              <a:buFont typeface="Wingdings" pitchFamily="2" charset="2"/>
              <a:buChar char="§"/>
            </a:pPr>
            <a:r>
              <a:rPr lang="en-US" sz="2600">
                <a:solidFill>
                  <a:srgbClr val="FFFFFF"/>
                </a:solidFill>
              </a:rPr>
              <a:t>In the case of the US, its banking system has a complex regulatory structure, therefore even though there may be </a:t>
            </a:r>
            <a:r>
              <a:rPr lang="en-US" sz="2600" i="1">
                <a:solidFill>
                  <a:srgbClr val="FFFFFF"/>
                </a:solidFill>
              </a:rPr>
              <a:t>de</a:t>
            </a:r>
            <a:r>
              <a:rPr lang="en-US" sz="2600">
                <a:solidFill>
                  <a:srgbClr val="FFFFFF"/>
                </a:solidFill>
              </a:rPr>
              <a:t> </a:t>
            </a:r>
            <a:r>
              <a:rPr lang="en-US" sz="2600" i="1">
                <a:solidFill>
                  <a:srgbClr val="FFFFFF"/>
                </a:solidFill>
              </a:rPr>
              <a:t>jure</a:t>
            </a:r>
            <a:r>
              <a:rPr lang="en-US" sz="2600">
                <a:solidFill>
                  <a:srgbClr val="FFFFFF"/>
                </a:solidFill>
              </a:rPr>
              <a:t> national treatment, it is not </a:t>
            </a:r>
            <a:r>
              <a:rPr lang="en-US" sz="2600" i="1">
                <a:solidFill>
                  <a:srgbClr val="FFFFFF"/>
                </a:solidFill>
              </a:rPr>
              <a:t>de</a:t>
            </a:r>
            <a:r>
              <a:rPr lang="en-US" sz="2600">
                <a:solidFill>
                  <a:srgbClr val="FFFFFF"/>
                </a:solidFill>
              </a:rPr>
              <a:t> </a:t>
            </a:r>
            <a:r>
              <a:rPr lang="en-US" sz="2600" i="1">
                <a:solidFill>
                  <a:srgbClr val="FFFFFF"/>
                </a:solidFill>
              </a:rPr>
              <a:t>facto</a:t>
            </a:r>
            <a:r>
              <a:rPr lang="en-US" sz="2600">
                <a:solidFill>
                  <a:srgbClr val="FFFFFF"/>
                </a:solidFill>
              </a:rPr>
              <a:t>. </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7314"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517315"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517316" name="Rectangle 4"/>
          <p:cNvSpPr>
            <a:spLocks noGrp="1" noChangeArrowheads="1"/>
          </p:cNvSpPr>
          <p:nvPr>
            <p:ph type="title"/>
          </p:nvPr>
        </p:nvSpPr>
        <p:spPr>
          <a:xfrm>
            <a:off x="360363" y="0"/>
            <a:ext cx="8459787" cy="1628775"/>
          </a:xfrm>
        </p:spPr>
        <p:txBody>
          <a:bodyPr/>
          <a:lstStyle/>
          <a:p>
            <a:pPr algn="l"/>
            <a:r>
              <a:rPr lang="en-US" b="1" i="1">
                <a:effectLst>
                  <a:outerShdw blurRad="38100" dist="38100" dir="2700000" algn="tl">
                    <a:srgbClr val="000000"/>
                  </a:outerShdw>
                </a:effectLst>
              </a:rPr>
              <a:t>Example 1: The Banking System</a:t>
            </a:r>
            <a:endParaRPr lang="es-CL" b="1" i="1">
              <a:effectLst>
                <a:outerShdw blurRad="38100" dist="38100" dir="2700000" algn="tl">
                  <a:srgbClr val="000000"/>
                </a:outerShdw>
              </a:effectLst>
            </a:endParaRPr>
          </a:p>
        </p:txBody>
      </p:sp>
      <p:sp>
        <p:nvSpPr>
          <p:cNvPr id="5517318" name="Rectangle 6"/>
          <p:cNvSpPr>
            <a:spLocks noGrp="1" noChangeArrowheads="1"/>
          </p:cNvSpPr>
          <p:nvPr>
            <p:ph type="body" idx="1"/>
          </p:nvPr>
        </p:nvSpPr>
        <p:spPr>
          <a:xfrm>
            <a:off x="395288" y="1773238"/>
            <a:ext cx="8353425" cy="4114800"/>
          </a:xfrm>
        </p:spPr>
        <p:txBody>
          <a:bodyPr/>
          <a:lstStyle/>
          <a:p>
            <a:pPr>
              <a:buFontTx/>
              <a:buNone/>
            </a:pPr>
            <a:r>
              <a:rPr lang="en-US" sz="2600" u="sng">
                <a:solidFill>
                  <a:srgbClr val="FFFFFF"/>
                </a:solidFill>
              </a:rPr>
              <a:t>Most Favored Nation Principle</a:t>
            </a:r>
          </a:p>
          <a:p>
            <a:pPr>
              <a:buClr>
                <a:srgbClr val="99CCFF"/>
              </a:buClr>
              <a:buFont typeface="Wingdings" pitchFamily="2" charset="2"/>
              <a:buChar char="§"/>
            </a:pPr>
            <a:r>
              <a:rPr lang="en-US" sz="2600">
                <a:solidFill>
                  <a:srgbClr val="FFFFFF"/>
                </a:solidFill>
              </a:rPr>
              <a:t>To evaluate if its application would affect the local banking system’s efficiency, production or stability, it is necessary to analyze if the principle will entail a change in the conditions by which the counterpart’s banks install in the country when the FSN is carried out.</a:t>
            </a:r>
          </a:p>
          <a:p>
            <a:pPr>
              <a:buClr>
                <a:srgbClr val="99CCFF"/>
              </a:buClr>
              <a:buFont typeface="Wingdings" pitchFamily="2" charset="2"/>
              <a:buChar char="§"/>
            </a:pPr>
            <a:endParaRPr lang="en-US" sz="2600">
              <a:solidFill>
                <a:srgbClr val="FFFFFF"/>
              </a:solidFill>
            </a:endParaRPr>
          </a:p>
          <a:p>
            <a:pPr>
              <a:buClr>
                <a:srgbClr val="99CCFF"/>
              </a:buClr>
              <a:buFont typeface="Wingdings" pitchFamily="2" charset="2"/>
              <a:buChar char="§"/>
            </a:pPr>
            <a:r>
              <a:rPr lang="en-US" sz="2600">
                <a:solidFill>
                  <a:srgbClr val="FFFFFF"/>
                </a:solidFill>
              </a:rPr>
              <a:t>This principle may limit the country’s negotiation capacity to offer more openness in banking services to other countries.</a:t>
            </a:r>
          </a:p>
          <a:p>
            <a:pPr>
              <a:buClr>
                <a:srgbClr val="99CCFF"/>
              </a:buClr>
              <a:buFont typeface="Wingdings" pitchFamily="2" charset="2"/>
              <a:buChar char="§"/>
            </a:pPr>
            <a:endParaRPr lang="en-US" sz="2600">
              <a:solidFill>
                <a:srgbClr val="FFFFFF"/>
              </a:solidFill>
            </a:endParaRPr>
          </a:p>
          <a:p>
            <a:pPr>
              <a:buClr>
                <a:srgbClr val="99CCFF"/>
              </a:buClr>
              <a:buFont typeface="Wingdings" pitchFamily="2" charset="2"/>
              <a:buNone/>
            </a:pPr>
            <a:endParaRPr lang="en-US" sz="2600">
              <a:solidFill>
                <a:srgbClr val="FFFFFF"/>
              </a:solidFill>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62"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519363"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519364" name="Rectangle 4"/>
          <p:cNvSpPr>
            <a:spLocks noGrp="1" noChangeArrowheads="1"/>
          </p:cNvSpPr>
          <p:nvPr>
            <p:ph type="title"/>
          </p:nvPr>
        </p:nvSpPr>
        <p:spPr>
          <a:xfrm>
            <a:off x="360363" y="0"/>
            <a:ext cx="8459787" cy="1628775"/>
          </a:xfrm>
        </p:spPr>
        <p:txBody>
          <a:bodyPr/>
          <a:lstStyle/>
          <a:p>
            <a:pPr algn="l"/>
            <a:r>
              <a:rPr lang="en-US" b="1" i="1">
                <a:effectLst>
                  <a:outerShdw blurRad="38100" dist="38100" dir="2700000" algn="tl">
                    <a:srgbClr val="000000"/>
                  </a:outerShdw>
                </a:effectLst>
              </a:rPr>
              <a:t>Example 1: The Banking System</a:t>
            </a:r>
            <a:endParaRPr lang="es-CL" b="1" i="1">
              <a:effectLst>
                <a:outerShdw blurRad="38100" dist="38100" dir="2700000" algn="tl">
                  <a:srgbClr val="000000"/>
                </a:outerShdw>
              </a:effectLst>
            </a:endParaRPr>
          </a:p>
        </p:txBody>
      </p:sp>
      <p:sp>
        <p:nvSpPr>
          <p:cNvPr id="5519366" name="Rectangle 6"/>
          <p:cNvSpPr>
            <a:spLocks noGrp="1" noChangeArrowheads="1"/>
          </p:cNvSpPr>
          <p:nvPr>
            <p:ph type="body" idx="1"/>
          </p:nvPr>
        </p:nvSpPr>
        <p:spPr>
          <a:xfrm>
            <a:off x="323850" y="1628775"/>
            <a:ext cx="8424863" cy="4114800"/>
          </a:xfrm>
        </p:spPr>
        <p:txBody>
          <a:bodyPr/>
          <a:lstStyle/>
          <a:p>
            <a:pPr>
              <a:buFontTx/>
              <a:buNone/>
            </a:pPr>
            <a:r>
              <a:rPr lang="en-US" sz="2600" u="sng">
                <a:solidFill>
                  <a:srgbClr val="FFFFFF"/>
                </a:solidFill>
              </a:rPr>
              <a:t>Right of Establishment.</a:t>
            </a:r>
            <a:endParaRPr lang="en-US" sz="2600">
              <a:solidFill>
                <a:srgbClr val="FFFFFF"/>
              </a:solidFill>
            </a:endParaRPr>
          </a:p>
          <a:p>
            <a:pPr>
              <a:buClr>
                <a:srgbClr val="99CCFF"/>
              </a:buClr>
              <a:buFont typeface="Wingdings" pitchFamily="2" charset="2"/>
              <a:buChar char="§"/>
            </a:pPr>
            <a:r>
              <a:rPr lang="en-US" sz="2600">
                <a:solidFill>
                  <a:srgbClr val="FFFFFF"/>
                </a:solidFill>
              </a:rPr>
              <a:t>Generally, unless local regulations are modified due to the FSN, there will be no changes in incentives for installation of the counterpart’s banks in the country, thus there will be no effect on the local banking system’s efficiency, production or stability.</a:t>
            </a:r>
          </a:p>
          <a:p>
            <a:pPr>
              <a:buClr>
                <a:srgbClr val="99CCFF"/>
              </a:buClr>
              <a:buFont typeface="Wingdings" pitchFamily="2" charset="2"/>
              <a:buChar char="§"/>
            </a:pPr>
            <a:endParaRPr lang="en-US" sz="2600">
              <a:solidFill>
                <a:srgbClr val="FFFFFF"/>
              </a:solidFill>
            </a:endParaRPr>
          </a:p>
          <a:p>
            <a:pPr>
              <a:buFontTx/>
              <a:buNone/>
            </a:pPr>
            <a:r>
              <a:rPr lang="en-US" sz="2600" u="sng">
                <a:solidFill>
                  <a:srgbClr val="FFFFFF"/>
                </a:solidFill>
              </a:rPr>
              <a:t>Cross-border Trade.</a:t>
            </a:r>
          </a:p>
          <a:p>
            <a:pPr>
              <a:buClr>
                <a:srgbClr val="99CCFF"/>
              </a:buClr>
              <a:buFont typeface="Wingdings" pitchFamily="2" charset="2"/>
              <a:buChar char="§"/>
            </a:pPr>
            <a:r>
              <a:rPr lang="en-US" sz="2600">
                <a:solidFill>
                  <a:srgbClr val="FFFFFF"/>
                </a:solidFill>
              </a:rPr>
              <a:t>Generally it is not regarded as inconvenient that FSNs provide a possibility to trade certain banking services across borders. </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3458"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523459"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523460" name="Rectangle 4"/>
          <p:cNvSpPr>
            <a:spLocks noGrp="1" noChangeArrowheads="1"/>
          </p:cNvSpPr>
          <p:nvPr>
            <p:ph type="title"/>
          </p:nvPr>
        </p:nvSpPr>
        <p:spPr>
          <a:xfrm>
            <a:off x="360363" y="0"/>
            <a:ext cx="8459787" cy="1628775"/>
          </a:xfrm>
        </p:spPr>
        <p:txBody>
          <a:bodyPr/>
          <a:lstStyle/>
          <a:p>
            <a:pPr algn="l"/>
            <a:r>
              <a:rPr lang="en-US" b="1" i="1">
                <a:effectLst>
                  <a:outerShdw blurRad="38100" dist="38100" dir="2700000" algn="tl">
                    <a:srgbClr val="000000"/>
                  </a:outerShdw>
                </a:effectLst>
              </a:rPr>
              <a:t>Example 1: The Banking System</a:t>
            </a:r>
            <a:endParaRPr lang="es-CL" b="1" i="1">
              <a:effectLst>
                <a:outerShdw blurRad="38100" dist="38100" dir="2700000" algn="tl">
                  <a:srgbClr val="000000"/>
                </a:outerShdw>
              </a:effectLst>
            </a:endParaRPr>
          </a:p>
        </p:txBody>
      </p:sp>
      <p:sp>
        <p:nvSpPr>
          <p:cNvPr id="5523462" name="Rectangle 6"/>
          <p:cNvSpPr>
            <a:spLocks noGrp="1" noChangeArrowheads="1"/>
          </p:cNvSpPr>
          <p:nvPr>
            <p:ph type="body" idx="1"/>
          </p:nvPr>
        </p:nvSpPr>
        <p:spPr>
          <a:xfrm>
            <a:off x="323850" y="1557338"/>
            <a:ext cx="8496300" cy="4114800"/>
          </a:xfrm>
        </p:spPr>
        <p:txBody>
          <a:bodyPr/>
          <a:lstStyle/>
          <a:p>
            <a:pPr>
              <a:lnSpc>
                <a:spcPct val="90000"/>
              </a:lnSpc>
              <a:buFontTx/>
              <a:buNone/>
            </a:pPr>
            <a:r>
              <a:rPr lang="en-US" sz="2600" u="sng">
                <a:solidFill>
                  <a:srgbClr val="FFFFFF"/>
                </a:solidFill>
              </a:rPr>
              <a:t>New Financial Services. </a:t>
            </a:r>
            <a:endParaRPr lang="en-US" sz="2600">
              <a:solidFill>
                <a:srgbClr val="FFFFFF"/>
              </a:solidFill>
            </a:endParaRPr>
          </a:p>
          <a:p>
            <a:pPr>
              <a:lnSpc>
                <a:spcPct val="90000"/>
              </a:lnSpc>
              <a:buClr>
                <a:srgbClr val="99CCFF"/>
              </a:buClr>
              <a:buFont typeface="Wingdings" pitchFamily="2" charset="2"/>
              <a:buChar char="§"/>
            </a:pPr>
            <a:r>
              <a:rPr lang="en-US" sz="2600">
                <a:solidFill>
                  <a:srgbClr val="FFFFFF"/>
                </a:solidFill>
              </a:rPr>
              <a:t>FSNs tend to accelerate pressure on local regulators for approval of innovations on the offering of financial services in the country, and also likely for approval of trade in new banking services. </a:t>
            </a:r>
          </a:p>
          <a:p>
            <a:pPr>
              <a:lnSpc>
                <a:spcPct val="90000"/>
              </a:lnSpc>
              <a:buClr>
                <a:srgbClr val="99CCFF"/>
              </a:buClr>
              <a:buFont typeface="Wingdings" pitchFamily="2" charset="2"/>
              <a:buChar char="§"/>
            </a:pPr>
            <a:endParaRPr lang="en-US" sz="2600">
              <a:solidFill>
                <a:srgbClr val="FFFFFF"/>
              </a:solidFill>
            </a:endParaRPr>
          </a:p>
          <a:p>
            <a:pPr>
              <a:lnSpc>
                <a:spcPct val="90000"/>
              </a:lnSpc>
              <a:buClr>
                <a:srgbClr val="99CCFF"/>
              </a:buClr>
              <a:buFont typeface="Wingdings" pitchFamily="2" charset="2"/>
              <a:buChar char="§"/>
            </a:pPr>
            <a:r>
              <a:rPr lang="en-US" sz="2600">
                <a:solidFill>
                  <a:srgbClr val="FFFFFF"/>
                </a:solidFill>
              </a:rPr>
              <a:t>This will have a positive effect on the industry’s efficiency. </a:t>
            </a:r>
          </a:p>
          <a:p>
            <a:pPr>
              <a:lnSpc>
                <a:spcPct val="90000"/>
              </a:lnSpc>
              <a:buClr>
                <a:srgbClr val="99CCFF"/>
              </a:buClr>
              <a:buFont typeface="Wingdings" pitchFamily="2" charset="2"/>
              <a:buChar char="§"/>
            </a:pPr>
            <a:endParaRPr lang="en-US" sz="2600">
              <a:solidFill>
                <a:srgbClr val="FFFFFF"/>
              </a:solidFill>
            </a:endParaRPr>
          </a:p>
          <a:p>
            <a:pPr>
              <a:lnSpc>
                <a:spcPct val="90000"/>
              </a:lnSpc>
              <a:buClr>
                <a:srgbClr val="99CCFF"/>
              </a:buClr>
              <a:buFont typeface="Wingdings" pitchFamily="2" charset="2"/>
              <a:buChar char="§"/>
            </a:pPr>
            <a:r>
              <a:rPr lang="en-US" sz="2600">
                <a:solidFill>
                  <a:srgbClr val="FFFFFF"/>
                </a:solidFill>
              </a:rPr>
              <a:t>But, for national banks, this will probably generate some pressure to lower its margins and some displacement of certain banking products that will be provided by the counterpart’s banks. </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7554"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527555"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527556" name="Rectangle 4"/>
          <p:cNvSpPr>
            <a:spLocks noGrp="1" noChangeArrowheads="1"/>
          </p:cNvSpPr>
          <p:nvPr>
            <p:ph type="title"/>
          </p:nvPr>
        </p:nvSpPr>
        <p:spPr>
          <a:xfrm>
            <a:off x="360363" y="0"/>
            <a:ext cx="8459787" cy="1628775"/>
          </a:xfrm>
        </p:spPr>
        <p:txBody>
          <a:bodyPr/>
          <a:lstStyle/>
          <a:p>
            <a:pPr algn="l"/>
            <a:r>
              <a:rPr lang="en-US" b="1" i="1">
                <a:effectLst>
                  <a:outerShdw blurRad="38100" dist="38100" dir="2700000" algn="tl">
                    <a:srgbClr val="000000"/>
                  </a:outerShdw>
                </a:effectLst>
              </a:rPr>
              <a:t>Example 1: The Banking System</a:t>
            </a:r>
            <a:endParaRPr lang="es-CL" b="1" i="1">
              <a:effectLst>
                <a:outerShdw blurRad="38100" dist="38100" dir="2700000" algn="tl">
                  <a:srgbClr val="000000"/>
                </a:outerShdw>
              </a:effectLst>
            </a:endParaRPr>
          </a:p>
        </p:txBody>
      </p:sp>
      <p:sp>
        <p:nvSpPr>
          <p:cNvPr id="5527558" name="Rectangle 6"/>
          <p:cNvSpPr>
            <a:spLocks noGrp="1" noChangeArrowheads="1"/>
          </p:cNvSpPr>
          <p:nvPr>
            <p:ph type="body" idx="1"/>
          </p:nvPr>
        </p:nvSpPr>
        <p:spPr>
          <a:xfrm>
            <a:off x="323850" y="1484313"/>
            <a:ext cx="8424863" cy="4114800"/>
          </a:xfrm>
        </p:spPr>
        <p:txBody>
          <a:bodyPr/>
          <a:lstStyle/>
          <a:p>
            <a:pPr>
              <a:buFontTx/>
              <a:buNone/>
            </a:pPr>
            <a:r>
              <a:rPr lang="en-US" sz="2600" u="sng">
                <a:solidFill>
                  <a:srgbClr val="FFFFFF"/>
                </a:solidFill>
              </a:rPr>
              <a:t>Regulatory Framework</a:t>
            </a:r>
          </a:p>
          <a:p>
            <a:pPr>
              <a:buClr>
                <a:srgbClr val="99CCFF"/>
              </a:buClr>
              <a:buFont typeface="Wingdings" pitchFamily="2" charset="2"/>
              <a:buChar char="§"/>
            </a:pPr>
            <a:r>
              <a:rPr lang="en-US" sz="2600">
                <a:solidFill>
                  <a:srgbClr val="FFFFFF"/>
                </a:solidFill>
              </a:rPr>
              <a:t>Countries that fulfill most basic principles for an effective supervision on banks must maintain their independence to regulate and supervise banks that operate in the local market.</a:t>
            </a:r>
          </a:p>
          <a:p>
            <a:pPr>
              <a:buClr>
                <a:srgbClr val="99CCFF"/>
              </a:buClr>
              <a:buFont typeface="Wingdings" pitchFamily="2" charset="2"/>
              <a:buChar char="§"/>
            </a:pPr>
            <a:endParaRPr lang="en-US" sz="2600" u="sng">
              <a:solidFill>
                <a:srgbClr val="FFFFFF"/>
              </a:solidFill>
            </a:endParaRPr>
          </a:p>
          <a:p>
            <a:pPr>
              <a:buClr>
                <a:srgbClr val="99CCFF"/>
              </a:buClr>
              <a:buFont typeface="Wingdings" pitchFamily="2" charset="2"/>
              <a:buNone/>
            </a:pPr>
            <a:r>
              <a:rPr lang="en-US" sz="2600" u="sng">
                <a:solidFill>
                  <a:srgbClr val="FFFFFF"/>
                </a:solidFill>
              </a:rPr>
              <a:t>Fiscal Treatment</a:t>
            </a:r>
            <a:endParaRPr lang="en-US" sz="2600">
              <a:solidFill>
                <a:srgbClr val="FFFFFF"/>
              </a:solidFill>
            </a:endParaRPr>
          </a:p>
          <a:p>
            <a:pPr>
              <a:buClr>
                <a:srgbClr val="99CCFF"/>
              </a:buClr>
              <a:buFont typeface="Wingdings" pitchFamily="2" charset="2"/>
              <a:buChar char="§"/>
            </a:pPr>
            <a:r>
              <a:rPr lang="en-US" sz="2600">
                <a:solidFill>
                  <a:srgbClr val="FFFFFF"/>
                </a:solidFill>
              </a:rPr>
              <a:t>Cross-border trade in banking services may generate tax evasion mechanisms that provide a comparative advantage to the counterpart’s banks. Therefore, it is important that FSNs strive to prevent these fiscal discretions. </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1650"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531651"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531652" name="Rectangle 4"/>
          <p:cNvSpPr>
            <a:spLocks noGrp="1" noChangeArrowheads="1"/>
          </p:cNvSpPr>
          <p:nvPr>
            <p:ph type="title"/>
          </p:nvPr>
        </p:nvSpPr>
        <p:spPr>
          <a:xfrm>
            <a:off x="360363" y="0"/>
            <a:ext cx="8459787" cy="1628775"/>
          </a:xfrm>
        </p:spPr>
        <p:txBody>
          <a:bodyPr/>
          <a:lstStyle/>
          <a:p>
            <a:pPr algn="l"/>
            <a:r>
              <a:rPr lang="en-US" b="1" i="1">
                <a:effectLst>
                  <a:outerShdw blurRad="38100" dist="38100" dir="2700000" algn="tl">
                    <a:srgbClr val="000000"/>
                  </a:outerShdw>
                </a:effectLst>
              </a:rPr>
              <a:t>Example 2: Pension Funds</a:t>
            </a:r>
          </a:p>
        </p:txBody>
      </p:sp>
      <p:sp>
        <p:nvSpPr>
          <p:cNvPr id="5531654" name="Rectangle 6"/>
          <p:cNvSpPr>
            <a:spLocks noGrp="1" noChangeArrowheads="1"/>
          </p:cNvSpPr>
          <p:nvPr>
            <p:ph type="body" idx="1"/>
          </p:nvPr>
        </p:nvSpPr>
        <p:spPr>
          <a:xfrm>
            <a:off x="468313" y="1628775"/>
            <a:ext cx="8207375" cy="4114800"/>
          </a:xfrm>
        </p:spPr>
        <p:txBody>
          <a:bodyPr/>
          <a:lstStyle/>
          <a:p>
            <a:pPr>
              <a:buClr>
                <a:srgbClr val="99CCFF"/>
              </a:buClr>
              <a:buFont typeface="Wingdings" pitchFamily="2" charset="2"/>
              <a:buChar char="§"/>
            </a:pPr>
            <a:r>
              <a:rPr lang="en-US" sz="2600">
                <a:solidFill>
                  <a:srgbClr val="FFFFFF"/>
                </a:solidFill>
              </a:rPr>
              <a:t>The local pension funds sector is usually not directly comparable with that of the counterpart, as they generally function differently. </a:t>
            </a:r>
          </a:p>
          <a:p>
            <a:pPr>
              <a:buClr>
                <a:srgbClr val="99CCFF"/>
              </a:buClr>
              <a:buFont typeface="Wingdings" pitchFamily="2" charset="2"/>
              <a:buChar char="§"/>
            </a:pPr>
            <a:endParaRPr lang="en-US" sz="2600">
              <a:solidFill>
                <a:srgbClr val="FFFFFF"/>
              </a:solidFill>
            </a:endParaRPr>
          </a:p>
          <a:p>
            <a:pPr>
              <a:buFontTx/>
              <a:buNone/>
            </a:pPr>
            <a:r>
              <a:rPr lang="en-US" sz="2600" u="sng">
                <a:solidFill>
                  <a:srgbClr val="FFFFFF"/>
                </a:solidFill>
              </a:rPr>
              <a:t>Right of Installation</a:t>
            </a:r>
            <a:r>
              <a:rPr lang="en-US" sz="2600">
                <a:solidFill>
                  <a:srgbClr val="FFFFFF"/>
                </a:solidFill>
              </a:rPr>
              <a:t>.</a:t>
            </a:r>
          </a:p>
          <a:p>
            <a:pPr>
              <a:buClr>
                <a:srgbClr val="99CCFF"/>
              </a:buClr>
              <a:buFont typeface="Wingdings" pitchFamily="2" charset="2"/>
              <a:buChar char="§"/>
            </a:pPr>
            <a:r>
              <a:rPr lang="en-US" sz="2600">
                <a:solidFill>
                  <a:srgbClr val="FFFFFF"/>
                </a:solidFill>
              </a:rPr>
              <a:t>The more extensive restrictions for businesses to administer these funds may be owned by the counterpart or not  are, the higher the incentive will be for the installation of new enterprises from the counterpart in the country, which will tend to affect local efficiency and production.</a:t>
            </a:r>
          </a:p>
          <a:p>
            <a:endParaRPr lang="en-US" sz="2600">
              <a:solidFill>
                <a:srgbClr val="FFFFFF"/>
              </a:solidFill>
            </a:endParaRPr>
          </a:p>
          <a:p>
            <a:pPr>
              <a:buFontTx/>
              <a:buNone/>
            </a:pPr>
            <a:endParaRPr lang="en-US" sz="2600">
              <a:solidFill>
                <a:srgbClr val="FFFFFF"/>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0818"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410820" name="Rectangle 4"/>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410822" name="Rectangle 6"/>
          <p:cNvSpPr>
            <a:spLocks noGrp="1" noChangeArrowheads="1"/>
          </p:cNvSpPr>
          <p:nvPr>
            <p:ph type="body" idx="1"/>
          </p:nvPr>
        </p:nvSpPr>
        <p:spPr>
          <a:xfrm>
            <a:off x="323850" y="1628775"/>
            <a:ext cx="8424863" cy="4464050"/>
          </a:xfrm>
        </p:spPr>
        <p:txBody>
          <a:bodyPr/>
          <a:lstStyle/>
          <a:p>
            <a:pPr>
              <a:buClr>
                <a:srgbClr val="99CCFF"/>
              </a:buClr>
              <a:buFont typeface="Wingdings" pitchFamily="2" charset="2"/>
              <a:buChar char="§"/>
            </a:pPr>
            <a:r>
              <a:rPr lang="en-US" sz="2600">
                <a:solidFill>
                  <a:srgbClr val="FFFFFF"/>
                </a:solidFill>
                <a:cs typeface="Times New Roman" pitchFamily="18" charset="0"/>
              </a:rPr>
              <a:t>There is only one multilateral, obligatory and legally applicable Agreement related to trade in financial services:</a:t>
            </a:r>
            <a:r>
              <a:rPr lang="en-US" sz="2600" u="sng">
                <a:solidFill>
                  <a:srgbClr val="FFFFFF"/>
                </a:solidFill>
                <a:cs typeface="Times New Roman" pitchFamily="18" charset="0"/>
              </a:rPr>
              <a:t> the General Agreement on Trade in Services (GATS) of the WTO</a:t>
            </a:r>
            <a:r>
              <a:rPr lang="en-US" sz="2600" u="sng">
                <a:solidFill>
                  <a:srgbClr val="FFFFFF"/>
                </a:solidFill>
              </a:rPr>
              <a:t>,</a:t>
            </a:r>
            <a:r>
              <a:rPr lang="en-US" sz="2600">
                <a:solidFill>
                  <a:srgbClr val="FFFFFF"/>
                </a:solidFill>
              </a:rPr>
              <a:t> </a:t>
            </a:r>
            <a:r>
              <a:rPr lang="en-US" sz="2600">
                <a:solidFill>
                  <a:srgbClr val="FFFFFF"/>
                </a:solidFill>
                <a:cs typeface="Times New Roman" pitchFamily="18" charset="0"/>
              </a:rPr>
              <a:t>it started to operate on January 1995.</a:t>
            </a:r>
            <a:endParaRPr lang="ar-SA" sz="2600">
              <a:solidFill>
                <a:srgbClr val="FFFFFF"/>
              </a:solidFill>
              <a:cs typeface="Times New Roman" pitchFamily="18" charset="0"/>
            </a:endParaRPr>
          </a:p>
          <a:p>
            <a:pPr>
              <a:buClr>
                <a:srgbClr val="99CCFF"/>
              </a:buClr>
              <a:buFont typeface="Wingdings" pitchFamily="2" charset="2"/>
              <a:buChar char="§"/>
            </a:pPr>
            <a:endParaRPr lang="en-US" sz="2600">
              <a:solidFill>
                <a:srgbClr val="FFFFFF"/>
              </a:solidFill>
            </a:endParaRPr>
          </a:p>
          <a:p>
            <a:pPr>
              <a:buClr>
                <a:srgbClr val="99CCFF"/>
              </a:buClr>
              <a:buFont typeface="Wingdings" pitchFamily="2" charset="2"/>
              <a:buChar char="§"/>
            </a:pPr>
            <a:r>
              <a:rPr lang="en-US" sz="2600">
                <a:solidFill>
                  <a:srgbClr val="FFFFFF"/>
                </a:solidFill>
                <a:cs typeface="Times New Roman" pitchFamily="18" charset="0"/>
              </a:rPr>
              <a:t>Moreover, many developing countries have committed to a unilateral liberalization process in services trade, including financial services, outside the WTO, often within programs supported by the IMF and the World Bank</a:t>
            </a:r>
            <a:r>
              <a:rPr lang="es-CL" sz="2600">
                <a:solidFill>
                  <a:srgbClr val="FFFFFF"/>
                </a:solidFill>
              </a:rPr>
              <a:t>. </a:t>
            </a:r>
          </a:p>
          <a:p>
            <a:pPr>
              <a:buClr>
                <a:srgbClr val="99CCFF"/>
              </a:buClr>
              <a:buFont typeface="Wingdings" pitchFamily="2" charset="2"/>
              <a:buChar char="§"/>
            </a:pPr>
            <a:endParaRPr lang="es-CL" sz="2600">
              <a:solidFill>
                <a:srgbClr val="FFFFFF"/>
              </a:solidFill>
            </a:endParaRPr>
          </a:p>
          <a:p>
            <a:pPr>
              <a:buClr>
                <a:srgbClr val="99CCFF"/>
              </a:buClr>
              <a:buFont typeface="Wingdings" pitchFamily="2" charset="2"/>
              <a:buChar char="§"/>
            </a:pPr>
            <a:endParaRPr lang="es-CL" sz="2600">
              <a:solidFill>
                <a:srgbClr val="FFFFFF"/>
              </a:solidFill>
            </a:endParaRPr>
          </a:p>
          <a:p>
            <a:pPr>
              <a:buClr>
                <a:srgbClr val="99CCFF"/>
              </a:buClr>
              <a:buFont typeface="Wingdings" pitchFamily="2" charset="2"/>
              <a:buNone/>
            </a:pPr>
            <a:endParaRPr lang="es-CL" sz="2600">
              <a:solidFill>
                <a:srgbClr val="FFFFFF"/>
              </a:solidFill>
            </a:endParaRPr>
          </a:p>
        </p:txBody>
      </p:sp>
      <p:sp>
        <p:nvSpPr>
          <p:cNvPr id="5410823" name="Rectangle 7"/>
          <p:cNvSpPr>
            <a:spLocks noGrp="1" noChangeArrowheads="1"/>
          </p:cNvSpPr>
          <p:nvPr>
            <p:ph type="title"/>
          </p:nvPr>
        </p:nvSpPr>
        <p:spPr>
          <a:xfrm>
            <a:off x="395288" y="269875"/>
            <a:ext cx="7772400" cy="1143000"/>
          </a:xfrm>
        </p:spPr>
        <p:txBody>
          <a:bodyPr/>
          <a:lstStyle/>
          <a:p>
            <a:pPr algn="l"/>
            <a:r>
              <a:rPr lang="es-CL" sz="4000" b="1" i="1">
                <a:effectLst>
                  <a:outerShdw blurRad="38100" dist="38100" dir="2700000" algn="tl">
                    <a:srgbClr val="000000"/>
                  </a:outerShdw>
                </a:effectLst>
              </a:rPr>
              <a:t>2. Multilateral </a:t>
            </a:r>
            <a:r>
              <a:rPr lang="en-US" sz="4000" b="1" i="1">
                <a:effectLst>
                  <a:outerShdw blurRad="38100" dist="38100" dir="2700000" algn="tl">
                    <a:srgbClr val="000000"/>
                  </a:outerShdw>
                </a:effectLst>
              </a:rPr>
              <a:t>Agreements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5746"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535747"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535748" name="Rectangle 4"/>
          <p:cNvSpPr>
            <a:spLocks noGrp="1" noChangeArrowheads="1"/>
          </p:cNvSpPr>
          <p:nvPr>
            <p:ph type="title"/>
          </p:nvPr>
        </p:nvSpPr>
        <p:spPr>
          <a:xfrm>
            <a:off x="360363" y="0"/>
            <a:ext cx="8459787" cy="1628775"/>
          </a:xfrm>
        </p:spPr>
        <p:txBody>
          <a:bodyPr/>
          <a:lstStyle/>
          <a:p>
            <a:pPr algn="l"/>
            <a:r>
              <a:rPr lang="en-US" b="1" i="1">
                <a:effectLst>
                  <a:outerShdw blurRad="38100" dist="38100" dir="2700000" algn="tl">
                    <a:srgbClr val="000000"/>
                  </a:outerShdw>
                </a:effectLst>
              </a:rPr>
              <a:t>Example 2: Pension Funds</a:t>
            </a:r>
            <a:endParaRPr lang="es-CL" b="1" i="1">
              <a:effectLst>
                <a:outerShdw blurRad="38100" dist="38100" dir="2700000" algn="tl">
                  <a:srgbClr val="000000"/>
                </a:outerShdw>
              </a:effectLst>
            </a:endParaRPr>
          </a:p>
        </p:txBody>
      </p:sp>
      <p:sp>
        <p:nvSpPr>
          <p:cNvPr id="5535750" name="Rectangle 6"/>
          <p:cNvSpPr>
            <a:spLocks noGrp="1" noChangeArrowheads="1"/>
          </p:cNvSpPr>
          <p:nvPr>
            <p:ph type="body" idx="1"/>
          </p:nvPr>
        </p:nvSpPr>
        <p:spPr>
          <a:xfrm>
            <a:off x="395288" y="1700213"/>
            <a:ext cx="8280400" cy="4114800"/>
          </a:xfrm>
        </p:spPr>
        <p:txBody>
          <a:bodyPr/>
          <a:lstStyle/>
          <a:p>
            <a:pPr>
              <a:lnSpc>
                <a:spcPct val="90000"/>
              </a:lnSpc>
              <a:buFontTx/>
              <a:buNone/>
            </a:pPr>
            <a:r>
              <a:rPr lang="en-US" sz="2600" u="sng">
                <a:solidFill>
                  <a:srgbClr val="FFFFFF"/>
                </a:solidFill>
              </a:rPr>
              <a:t>National Treatment</a:t>
            </a:r>
            <a:r>
              <a:rPr lang="en-US" sz="2600">
                <a:solidFill>
                  <a:srgbClr val="FFFFFF"/>
                </a:solidFill>
              </a:rPr>
              <a:t>.</a:t>
            </a:r>
          </a:p>
          <a:p>
            <a:pPr>
              <a:lnSpc>
                <a:spcPct val="90000"/>
              </a:lnSpc>
              <a:buClr>
                <a:srgbClr val="99CCFF"/>
              </a:buClr>
              <a:buFont typeface="Wingdings" pitchFamily="2" charset="2"/>
              <a:buChar char="§"/>
            </a:pPr>
            <a:r>
              <a:rPr lang="en-US" sz="2600">
                <a:solidFill>
                  <a:srgbClr val="FFFFFF"/>
                </a:solidFill>
              </a:rPr>
              <a:t>The effect of the FSN will depend on whether at the time of the FSN pension system regulations give national treatment or not to the counterpart’s pension funds.</a:t>
            </a:r>
            <a:endParaRPr lang="en-US" sz="2600" u="sng">
              <a:solidFill>
                <a:srgbClr val="FFFFFF"/>
              </a:solidFill>
            </a:endParaRPr>
          </a:p>
          <a:p>
            <a:pPr>
              <a:lnSpc>
                <a:spcPct val="90000"/>
              </a:lnSpc>
              <a:buFontTx/>
              <a:buNone/>
            </a:pPr>
            <a:endParaRPr lang="en-US" sz="2600" u="sng">
              <a:solidFill>
                <a:srgbClr val="FFFFFF"/>
              </a:solidFill>
            </a:endParaRPr>
          </a:p>
          <a:p>
            <a:pPr>
              <a:lnSpc>
                <a:spcPct val="90000"/>
              </a:lnSpc>
              <a:buFontTx/>
              <a:buNone/>
            </a:pPr>
            <a:r>
              <a:rPr lang="en-US" sz="2600" u="sng">
                <a:solidFill>
                  <a:srgbClr val="FFFFFF"/>
                </a:solidFill>
              </a:rPr>
              <a:t>Most Favored Nation Principle.</a:t>
            </a:r>
            <a:endParaRPr lang="en-US" sz="2600">
              <a:solidFill>
                <a:srgbClr val="FFFFFF"/>
              </a:solidFill>
            </a:endParaRPr>
          </a:p>
          <a:p>
            <a:pPr>
              <a:lnSpc>
                <a:spcPct val="90000"/>
              </a:lnSpc>
              <a:buClr>
                <a:srgbClr val="99CCFF"/>
              </a:buClr>
              <a:buFont typeface="Wingdings" pitchFamily="2" charset="2"/>
              <a:buChar char="§"/>
            </a:pPr>
            <a:r>
              <a:rPr lang="en-US" sz="2600">
                <a:solidFill>
                  <a:srgbClr val="FFFFFF"/>
                </a:solidFill>
              </a:rPr>
              <a:t>Similarly to the situation of the banking system, application of this principle may limit the country’s capacity to offer more openness to pension fund services to other countries. </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7794"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537795"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537796" name="Rectangle 4"/>
          <p:cNvSpPr>
            <a:spLocks noGrp="1" noChangeArrowheads="1"/>
          </p:cNvSpPr>
          <p:nvPr>
            <p:ph type="title"/>
          </p:nvPr>
        </p:nvSpPr>
        <p:spPr>
          <a:xfrm>
            <a:off x="360363" y="0"/>
            <a:ext cx="8459787" cy="1628775"/>
          </a:xfrm>
        </p:spPr>
        <p:txBody>
          <a:bodyPr/>
          <a:lstStyle/>
          <a:p>
            <a:pPr algn="l"/>
            <a:r>
              <a:rPr lang="en-US" b="1" i="1">
                <a:effectLst>
                  <a:outerShdw blurRad="38100" dist="38100" dir="2700000" algn="tl">
                    <a:srgbClr val="000000"/>
                  </a:outerShdw>
                </a:effectLst>
              </a:rPr>
              <a:t>Example 2: Pension Funds</a:t>
            </a:r>
            <a:endParaRPr lang="es-CL" b="1" i="1">
              <a:effectLst>
                <a:outerShdw blurRad="38100" dist="38100" dir="2700000" algn="tl">
                  <a:srgbClr val="000000"/>
                </a:outerShdw>
              </a:effectLst>
            </a:endParaRPr>
          </a:p>
        </p:txBody>
      </p:sp>
      <p:sp>
        <p:nvSpPr>
          <p:cNvPr id="5537798" name="Rectangle 6"/>
          <p:cNvSpPr>
            <a:spLocks noGrp="1" noChangeArrowheads="1"/>
          </p:cNvSpPr>
          <p:nvPr>
            <p:ph type="body" idx="1"/>
          </p:nvPr>
        </p:nvSpPr>
        <p:spPr>
          <a:xfrm>
            <a:off x="611188" y="1762125"/>
            <a:ext cx="7772400" cy="4114800"/>
          </a:xfrm>
        </p:spPr>
        <p:txBody>
          <a:bodyPr/>
          <a:lstStyle/>
          <a:p>
            <a:pPr>
              <a:lnSpc>
                <a:spcPct val="80000"/>
              </a:lnSpc>
              <a:buFontTx/>
              <a:buNone/>
            </a:pPr>
            <a:r>
              <a:rPr lang="en-US" sz="2600" u="sng">
                <a:solidFill>
                  <a:srgbClr val="FFFFFF"/>
                </a:solidFill>
              </a:rPr>
              <a:t>Right of Establishment</a:t>
            </a:r>
            <a:endParaRPr lang="en-US" sz="2600">
              <a:solidFill>
                <a:srgbClr val="FFFFFF"/>
              </a:solidFill>
            </a:endParaRPr>
          </a:p>
          <a:p>
            <a:pPr>
              <a:lnSpc>
                <a:spcPct val="80000"/>
              </a:lnSpc>
              <a:buClr>
                <a:srgbClr val="99CCFF"/>
              </a:buClr>
              <a:buFont typeface="Wingdings" pitchFamily="2" charset="2"/>
              <a:buChar char="§"/>
            </a:pPr>
            <a:r>
              <a:rPr lang="en-US" sz="2600">
                <a:solidFill>
                  <a:srgbClr val="FFFFFF"/>
                </a:solidFill>
              </a:rPr>
              <a:t>National laws and regulations are often very precise and strict regarding the legal form in which pension fund administrating enterprises must be established. </a:t>
            </a:r>
          </a:p>
          <a:p>
            <a:pPr>
              <a:lnSpc>
                <a:spcPct val="80000"/>
              </a:lnSpc>
              <a:buClr>
                <a:srgbClr val="99CCFF"/>
              </a:buClr>
              <a:buFont typeface="Wingdings" pitchFamily="2" charset="2"/>
              <a:buChar char="§"/>
            </a:pPr>
            <a:endParaRPr lang="en-US" sz="2600">
              <a:solidFill>
                <a:srgbClr val="FFFFFF"/>
              </a:solidFill>
            </a:endParaRPr>
          </a:p>
          <a:p>
            <a:pPr>
              <a:lnSpc>
                <a:spcPct val="80000"/>
              </a:lnSpc>
              <a:buClr>
                <a:srgbClr val="99CCFF"/>
              </a:buClr>
              <a:buFont typeface="Wingdings" pitchFamily="2" charset="2"/>
              <a:buChar char="§"/>
            </a:pPr>
            <a:r>
              <a:rPr lang="en-US" sz="2600">
                <a:solidFill>
                  <a:srgbClr val="FFFFFF"/>
                </a:solidFill>
              </a:rPr>
              <a:t>In cases where the right of establishment is very limited, its application will not significantly affect the national pension fund system efficiency, production or stability. </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42"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539843"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539844" name="Rectangle 4"/>
          <p:cNvSpPr>
            <a:spLocks noGrp="1" noChangeArrowheads="1"/>
          </p:cNvSpPr>
          <p:nvPr>
            <p:ph type="title"/>
          </p:nvPr>
        </p:nvSpPr>
        <p:spPr>
          <a:xfrm>
            <a:off x="360363" y="0"/>
            <a:ext cx="8459787" cy="1628775"/>
          </a:xfrm>
        </p:spPr>
        <p:txBody>
          <a:bodyPr/>
          <a:lstStyle/>
          <a:p>
            <a:pPr algn="l"/>
            <a:r>
              <a:rPr lang="en-US" b="1" i="1">
                <a:effectLst>
                  <a:outerShdw blurRad="38100" dist="38100" dir="2700000" algn="tl">
                    <a:srgbClr val="000000"/>
                  </a:outerShdw>
                </a:effectLst>
              </a:rPr>
              <a:t>Example 2: Pension Funds</a:t>
            </a:r>
            <a:endParaRPr lang="es-CL" b="1" i="1">
              <a:effectLst>
                <a:outerShdw blurRad="38100" dist="38100" dir="2700000" algn="tl">
                  <a:srgbClr val="000000"/>
                </a:outerShdw>
              </a:effectLst>
            </a:endParaRPr>
          </a:p>
        </p:txBody>
      </p:sp>
      <p:sp>
        <p:nvSpPr>
          <p:cNvPr id="5539846" name="Rectangle 6"/>
          <p:cNvSpPr>
            <a:spLocks noGrp="1" noChangeArrowheads="1"/>
          </p:cNvSpPr>
          <p:nvPr>
            <p:ph type="body" idx="1"/>
          </p:nvPr>
        </p:nvSpPr>
        <p:spPr>
          <a:xfrm>
            <a:off x="395288" y="1628775"/>
            <a:ext cx="8208962" cy="4114800"/>
          </a:xfrm>
        </p:spPr>
        <p:txBody>
          <a:bodyPr/>
          <a:lstStyle/>
          <a:p>
            <a:pPr>
              <a:lnSpc>
                <a:spcPct val="80000"/>
              </a:lnSpc>
              <a:buFontTx/>
              <a:buNone/>
            </a:pPr>
            <a:r>
              <a:rPr lang="en-US" sz="2600" u="sng">
                <a:solidFill>
                  <a:srgbClr val="FFFFFF"/>
                </a:solidFill>
              </a:rPr>
              <a:t>Cross-border Trade</a:t>
            </a:r>
            <a:r>
              <a:rPr lang="en-US" sz="2600">
                <a:solidFill>
                  <a:srgbClr val="FFFFFF"/>
                </a:solidFill>
              </a:rPr>
              <a:t>.</a:t>
            </a:r>
          </a:p>
          <a:p>
            <a:pPr>
              <a:lnSpc>
                <a:spcPct val="80000"/>
              </a:lnSpc>
              <a:buClr>
                <a:srgbClr val="99CCFF"/>
              </a:buClr>
              <a:buFont typeface="Wingdings" pitchFamily="2" charset="2"/>
              <a:buChar char="§"/>
            </a:pPr>
            <a:r>
              <a:rPr lang="en-US" sz="2600">
                <a:solidFill>
                  <a:srgbClr val="FFFFFF"/>
                </a:solidFill>
              </a:rPr>
              <a:t>If the counterpart requests to provide the service of provisional funds administration from its country, this could have important effects on the system’s stability (governmental guarantee)</a:t>
            </a:r>
          </a:p>
          <a:p>
            <a:pPr>
              <a:lnSpc>
                <a:spcPct val="80000"/>
              </a:lnSpc>
              <a:buClr>
                <a:srgbClr val="99CCFF"/>
              </a:buClr>
              <a:buFont typeface="Wingdings" pitchFamily="2" charset="2"/>
              <a:buChar char="§"/>
            </a:pPr>
            <a:endParaRPr lang="en-US" sz="2600">
              <a:solidFill>
                <a:srgbClr val="FFFFFF"/>
              </a:solidFill>
            </a:endParaRPr>
          </a:p>
          <a:p>
            <a:pPr>
              <a:lnSpc>
                <a:spcPct val="80000"/>
              </a:lnSpc>
              <a:buClr>
                <a:srgbClr val="99CCFF"/>
              </a:buClr>
              <a:buFont typeface="Wingdings" pitchFamily="2" charset="2"/>
              <a:buChar char="§"/>
            </a:pPr>
            <a:r>
              <a:rPr lang="en-US" sz="2600">
                <a:solidFill>
                  <a:srgbClr val="FFFFFF"/>
                </a:solidFill>
              </a:rPr>
              <a:t>On the other hand, if the FSN entails installation in the country of new pension fund administrators property of the counterpart, and they will be governed by the same regulations as those already installed in the country, the public asset will no be altered. </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43938"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543939"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543940" name="Rectangle 4"/>
          <p:cNvSpPr>
            <a:spLocks noGrp="1" noChangeArrowheads="1"/>
          </p:cNvSpPr>
          <p:nvPr>
            <p:ph type="title"/>
          </p:nvPr>
        </p:nvSpPr>
        <p:spPr>
          <a:xfrm>
            <a:off x="360363" y="0"/>
            <a:ext cx="8459787" cy="1628775"/>
          </a:xfrm>
        </p:spPr>
        <p:txBody>
          <a:bodyPr/>
          <a:lstStyle/>
          <a:p>
            <a:pPr algn="l"/>
            <a:r>
              <a:rPr lang="en-US" b="1" i="1">
                <a:effectLst>
                  <a:outerShdw blurRad="38100" dist="38100" dir="2700000" algn="tl">
                    <a:srgbClr val="000000"/>
                  </a:outerShdw>
                </a:effectLst>
              </a:rPr>
              <a:t>Example 2: Pension Funds</a:t>
            </a:r>
            <a:endParaRPr lang="es-CL" b="1" i="1">
              <a:effectLst>
                <a:outerShdw blurRad="38100" dist="38100" dir="2700000" algn="tl">
                  <a:srgbClr val="000000"/>
                </a:outerShdw>
              </a:effectLst>
            </a:endParaRPr>
          </a:p>
        </p:txBody>
      </p:sp>
      <p:sp>
        <p:nvSpPr>
          <p:cNvPr id="5543941" name="Rectangle 5"/>
          <p:cNvSpPr>
            <a:spLocks noGrp="1" noChangeArrowheads="1"/>
          </p:cNvSpPr>
          <p:nvPr>
            <p:ph type="body" idx="1"/>
          </p:nvPr>
        </p:nvSpPr>
        <p:spPr>
          <a:xfrm>
            <a:off x="468313" y="1484313"/>
            <a:ext cx="8351837" cy="4114800"/>
          </a:xfrm>
        </p:spPr>
        <p:txBody>
          <a:bodyPr/>
          <a:lstStyle/>
          <a:p>
            <a:pPr>
              <a:lnSpc>
                <a:spcPct val="80000"/>
              </a:lnSpc>
              <a:buFontTx/>
              <a:buNone/>
            </a:pPr>
            <a:r>
              <a:rPr lang="en-US" sz="2600" u="sng">
                <a:solidFill>
                  <a:srgbClr val="FFFFFF"/>
                </a:solidFill>
              </a:rPr>
              <a:t>New Financial Services</a:t>
            </a:r>
            <a:r>
              <a:rPr lang="en-US" sz="2600">
                <a:solidFill>
                  <a:srgbClr val="FFFFFF"/>
                </a:solidFill>
              </a:rPr>
              <a:t>.</a:t>
            </a:r>
          </a:p>
          <a:p>
            <a:pPr>
              <a:lnSpc>
                <a:spcPct val="80000"/>
              </a:lnSpc>
              <a:buClr>
                <a:srgbClr val="99CCFF"/>
              </a:buClr>
              <a:buFont typeface="Wingdings" pitchFamily="2" charset="2"/>
              <a:buChar char="§"/>
            </a:pPr>
            <a:r>
              <a:rPr lang="en-US" sz="2600">
                <a:solidFill>
                  <a:srgbClr val="FFFFFF"/>
                </a:solidFill>
              </a:rPr>
              <a:t>The offer of new services would present a challenge to national producers of pension fund services. The industry as a whole would benefit due to increased efficiency gains derived from the offering of new services. </a:t>
            </a:r>
          </a:p>
          <a:p>
            <a:pPr>
              <a:lnSpc>
                <a:spcPct val="80000"/>
              </a:lnSpc>
              <a:buClr>
                <a:srgbClr val="99CCFF"/>
              </a:buClr>
              <a:buFont typeface="Wingdings" pitchFamily="2" charset="2"/>
              <a:buChar char="§"/>
            </a:pPr>
            <a:endParaRPr lang="en-US" sz="2600">
              <a:solidFill>
                <a:srgbClr val="FFFFFF"/>
              </a:solidFill>
            </a:endParaRPr>
          </a:p>
          <a:p>
            <a:pPr>
              <a:lnSpc>
                <a:spcPct val="80000"/>
              </a:lnSpc>
              <a:buFontTx/>
              <a:buNone/>
            </a:pPr>
            <a:r>
              <a:rPr lang="en-US" sz="2600" u="sng">
                <a:solidFill>
                  <a:srgbClr val="FFFFFF"/>
                </a:solidFill>
              </a:rPr>
              <a:t>Regulatory Framework.</a:t>
            </a:r>
            <a:endParaRPr lang="en-US" sz="2600">
              <a:solidFill>
                <a:srgbClr val="FFFFFF"/>
              </a:solidFill>
            </a:endParaRPr>
          </a:p>
          <a:p>
            <a:pPr>
              <a:lnSpc>
                <a:spcPct val="80000"/>
              </a:lnSpc>
              <a:buClr>
                <a:srgbClr val="99CCFF"/>
              </a:buClr>
              <a:buFont typeface="Wingdings" pitchFamily="2" charset="2"/>
              <a:buChar char="§"/>
            </a:pPr>
            <a:r>
              <a:rPr lang="en-US" sz="2600">
                <a:solidFill>
                  <a:srgbClr val="FFFFFF"/>
                </a:solidFill>
              </a:rPr>
              <a:t>The main regulatory issue that is the liberalization of the maximum limit of foreign investment.</a:t>
            </a:r>
          </a:p>
          <a:p>
            <a:pPr>
              <a:lnSpc>
                <a:spcPct val="80000"/>
              </a:lnSpc>
              <a:buClr>
                <a:srgbClr val="99CCFF"/>
              </a:buClr>
              <a:buFont typeface="Wingdings" pitchFamily="2" charset="2"/>
              <a:buChar char="§"/>
            </a:pPr>
            <a:endParaRPr lang="en-US" sz="2600">
              <a:solidFill>
                <a:srgbClr val="FFFFFF"/>
              </a:solidFill>
            </a:endParaRPr>
          </a:p>
          <a:p>
            <a:pPr>
              <a:lnSpc>
                <a:spcPct val="80000"/>
              </a:lnSpc>
              <a:buClr>
                <a:srgbClr val="99CCFF"/>
              </a:buClr>
              <a:buFont typeface="Wingdings" pitchFamily="2" charset="2"/>
              <a:buChar char="§"/>
            </a:pPr>
            <a:r>
              <a:rPr lang="en-US" sz="2600">
                <a:solidFill>
                  <a:srgbClr val="FFFFFF"/>
                </a:solidFill>
              </a:rPr>
              <a:t>It is fundamental that the national regulator keeps the prerogative of deciding what percentage of the funds accumulated in the system may be invested abroad, and on what type of instruments, currencies, etc.</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48034"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548035"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548036" name="Rectangle 4"/>
          <p:cNvSpPr>
            <a:spLocks noGrp="1" noChangeArrowheads="1"/>
          </p:cNvSpPr>
          <p:nvPr>
            <p:ph type="title"/>
          </p:nvPr>
        </p:nvSpPr>
        <p:spPr>
          <a:xfrm>
            <a:off x="360363" y="0"/>
            <a:ext cx="8459787" cy="1628775"/>
          </a:xfrm>
        </p:spPr>
        <p:txBody>
          <a:bodyPr/>
          <a:lstStyle/>
          <a:p>
            <a:pPr algn="l"/>
            <a:r>
              <a:rPr lang="en-US" b="1" i="1">
                <a:effectLst>
                  <a:outerShdw blurRad="38100" dist="38100" dir="2700000" algn="tl">
                    <a:srgbClr val="000000"/>
                  </a:outerShdw>
                </a:effectLst>
              </a:rPr>
              <a:t>Example 2: Pension Funds</a:t>
            </a:r>
            <a:endParaRPr lang="es-CL" b="1" i="1">
              <a:effectLst>
                <a:outerShdw blurRad="38100" dist="38100" dir="2700000" algn="tl">
                  <a:srgbClr val="000000"/>
                </a:outerShdw>
              </a:effectLst>
            </a:endParaRPr>
          </a:p>
        </p:txBody>
      </p:sp>
      <p:sp>
        <p:nvSpPr>
          <p:cNvPr id="5548038" name="Rectangle 6"/>
          <p:cNvSpPr>
            <a:spLocks noGrp="1" noChangeArrowheads="1"/>
          </p:cNvSpPr>
          <p:nvPr>
            <p:ph type="body" idx="1"/>
          </p:nvPr>
        </p:nvSpPr>
        <p:spPr>
          <a:xfrm>
            <a:off x="468313" y="1700213"/>
            <a:ext cx="8424862" cy="4114800"/>
          </a:xfrm>
        </p:spPr>
        <p:txBody>
          <a:bodyPr/>
          <a:lstStyle/>
          <a:p>
            <a:pPr>
              <a:lnSpc>
                <a:spcPct val="90000"/>
              </a:lnSpc>
              <a:buFontTx/>
              <a:buNone/>
            </a:pPr>
            <a:r>
              <a:rPr lang="en-US" sz="2600" u="sng">
                <a:solidFill>
                  <a:srgbClr val="FFFFFF"/>
                </a:solidFill>
              </a:rPr>
              <a:t>Fiscal Treatment.</a:t>
            </a:r>
            <a:endParaRPr lang="en-US" sz="2600">
              <a:solidFill>
                <a:srgbClr val="FFFFFF"/>
              </a:solidFill>
            </a:endParaRPr>
          </a:p>
          <a:p>
            <a:pPr>
              <a:lnSpc>
                <a:spcPct val="90000"/>
              </a:lnSpc>
              <a:buClr>
                <a:srgbClr val="99CCFF"/>
              </a:buClr>
              <a:buFont typeface="Wingdings" pitchFamily="2" charset="2"/>
              <a:buChar char="§"/>
            </a:pPr>
            <a:r>
              <a:rPr lang="en-US" sz="2600">
                <a:solidFill>
                  <a:srgbClr val="FFFFFF"/>
                </a:solidFill>
              </a:rPr>
              <a:t>Even though it would not provide efficiency gains, nor would it produce effects on producers or the stability of the local pensions system, it is to the country’s benefit that the tax on returns is eliminated for pension funds invested in the counterpart. </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082"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550083"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550084" name="Rectangle 4"/>
          <p:cNvSpPr>
            <a:spLocks noGrp="1" noChangeArrowheads="1"/>
          </p:cNvSpPr>
          <p:nvPr>
            <p:ph type="title"/>
          </p:nvPr>
        </p:nvSpPr>
        <p:spPr>
          <a:xfrm>
            <a:off x="323850" y="0"/>
            <a:ext cx="8820150" cy="1628775"/>
          </a:xfrm>
        </p:spPr>
        <p:txBody>
          <a:bodyPr/>
          <a:lstStyle/>
          <a:p>
            <a:pPr algn="l"/>
            <a:r>
              <a:rPr lang="en-US" sz="3800" b="1" i="1">
                <a:effectLst>
                  <a:outerShdw blurRad="38100" dist="38100" dir="2700000" algn="tl">
                    <a:srgbClr val="000000"/>
                  </a:outerShdw>
                </a:effectLst>
              </a:rPr>
              <a:t>Example 3: Mutual and Investment Funds</a:t>
            </a:r>
          </a:p>
        </p:txBody>
      </p:sp>
      <p:sp>
        <p:nvSpPr>
          <p:cNvPr id="5550086" name="Rectangle 6"/>
          <p:cNvSpPr>
            <a:spLocks noGrp="1" noChangeArrowheads="1"/>
          </p:cNvSpPr>
          <p:nvPr>
            <p:ph type="body" idx="1"/>
          </p:nvPr>
        </p:nvSpPr>
        <p:spPr>
          <a:xfrm>
            <a:off x="468313" y="2338388"/>
            <a:ext cx="8207375" cy="4114800"/>
          </a:xfrm>
        </p:spPr>
        <p:txBody>
          <a:bodyPr/>
          <a:lstStyle/>
          <a:p>
            <a:pPr>
              <a:lnSpc>
                <a:spcPct val="80000"/>
              </a:lnSpc>
              <a:buClr>
                <a:srgbClr val="99CCFF"/>
              </a:buClr>
              <a:buFont typeface="Wingdings" pitchFamily="2" charset="2"/>
              <a:buChar char="§"/>
            </a:pPr>
            <a:r>
              <a:rPr lang="en-US" sz="2600">
                <a:solidFill>
                  <a:srgbClr val="FFFFFF"/>
                </a:solidFill>
              </a:rPr>
              <a:t>Empirical evidence indicates that these types of funds in most countries of the region are significantly more expensive and less efficient that in the US.</a:t>
            </a:r>
          </a:p>
          <a:p>
            <a:pPr>
              <a:lnSpc>
                <a:spcPct val="80000"/>
              </a:lnSpc>
              <a:buClr>
                <a:srgbClr val="99CCFF"/>
              </a:buClr>
              <a:buFont typeface="Wingdings" pitchFamily="2" charset="2"/>
              <a:buChar char="§"/>
            </a:pPr>
            <a:endParaRPr lang="es-ES" sz="2600">
              <a:solidFill>
                <a:srgbClr val="FFFFFF"/>
              </a:solidFill>
            </a:endParaRPr>
          </a:p>
          <a:p>
            <a:pPr>
              <a:lnSpc>
                <a:spcPct val="80000"/>
              </a:lnSpc>
              <a:buClr>
                <a:srgbClr val="99CCFF"/>
              </a:buClr>
              <a:buFont typeface="Wingdings" pitchFamily="2" charset="2"/>
              <a:buChar char="§"/>
            </a:pPr>
            <a:r>
              <a:rPr lang="en-US" sz="2600">
                <a:solidFill>
                  <a:srgbClr val="FFFFFF"/>
                </a:solidFill>
              </a:rPr>
              <a:t>This indicates that if due to FSNs this type of funds may be provided to the country, there would be a gain in efficiency in the industry.</a:t>
            </a:r>
            <a:endParaRPr lang="es-CL" sz="2600">
              <a:solidFill>
                <a:srgbClr val="FFFFFF"/>
              </a:solidFill>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2130"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552131"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552134" name="Rectangle 6"/>
          <p:cNvSpPr>
            <a:spLocks noGrp="1" noChangeArrowheads="1"/>
          </p:cNvSpPr>
          <p:nvPr>
            <p:ph type="body" idx="1"/>
          </p:nvPr>
        </p:nvSpPr>
        <p:spPr>
          <a:xfrm>
            <a:off x="685800" y="1773238"/>
            <a:ext cx="8134350" cy="4114800"/>
          </a:xfrm>
        </p:spPr>
        <p:txBody>
          <a:bodyPr/>
          <a:lstStyle/>
          <a:p>
            <a:pPr>
              <a:lnSpc>
                <a:spcPct val="80000"/>
              </a:lnSpc>
              <a:buClr>
                <a:srgbClr val="99CCFF"/>
              </a:buClr>
              <a:buFont typeface="Wingdings" pitchFamily="2" charset="2"/>
              <a:buNone/>
            </a:pPr>
            <a:r>
              <a:rPr lang="en-US" sz="2600" u="sng">
                <a:solidFill>
                  <a:srgbClr val="FFFFFF"/>
                </a:solidFill>
              </a:rPr>
              <a:t>Right to Installation</a:t>
            </a:r>
            <a:r>
              <a:rPr lang="en-US" sz="2600">
                <a:solidFill>
                  <a:srgbClr val="FFFFFF"/>
                </a:solidFill>
              </a:rPr>
              <a:t>.</a:t>
            </a:r>
          </a:p>
          <a:p>
            <a:pPr>
              <a:lnSpc>
                <a:spcPct val="80000"/>
              </a:lnSpc>
              <a:buClr>
                <a:srgbClr val="99CCFF"/>
              </a:buClr>
              <a:buFont typeface="Wingdings" pitchFamily="2" charset="2"/>
              <a:buChar char="§"/>
            </a:pPr>
            <a:r>
              <a:rPr lang="en-US" sz="2600">
                <a:solidFill>
                  <a:srgbClr val="FFFFFF"/>
                </a:solidFill>
              </a:rPr>
              <a:t>There needs to be an evaluation of whether there are barriers to install these foreign funds in the country.</a:t>
            </a:r>
          </a:p>
          <a:p>
            <a:pPr>
              <a:lnSpc>
                <a:spcPct val="80000"/>
              </a:lnSpc>
              <a:buClr>
                <a:srgbClr val="99CCFF"/>
              </a:buClr>
              <a:buFont typeface="Wingdings" pitchFamily="2" charset="2"/>
              <a:buChar char="§"/>
            </a:pPr>
            <a:endParaRPr lang="en-US" sz="2600">
              <a:solidFill>
                <a:srgbClr val="FFFFFF"/>
              </a:solidFill>
            </a:endParaRPr>
          </a:p>
          <a:p>
            <a:pPr>
              <a:lnSpc>
                <a:spcPct val="80000"/>
              </a:lnSpc>
              <a:buClr>
                <a:srgbClr val="99CCFF"/>
              </a:buClr>
              <a:buFont typeface="Wingdings" pitchFamily="2" charset="2"/>
              <a:buChar char="§"/>
            </a:pPr>
            <a:r>
              <a:rPr lang="en-US" sz="2600">
                <a:solidFill>
                  <a:srgbClr val="FFFFFF"/>
                </a:solidFill>
              </a:rPr>
              <a:t>But even where there are no restrictions, FSNs could not significantly affect incentives for establishing these institutions in the country as in most cases FSN does not eliminate the complexity of developing a local distribution channel. </a:t>
            </a:r>
          </a:p>
        </p:txBody>
      </p:sp>
      <p:sp>
        <p:nvSpPr>
          <p:cNvPr id="5552136" name="Rectangle 8"/>
          <p:cNvSpPr>
            <a:spLocks noChangeArrowheads="1"/>
          </p:cNvSpPr>
          <p:nvPr/>
        </p:nvSpPr>
        <p:spPr bwMode="auto">
          <a:xfrm>
            <a:off x="323850" y="-26988"/>
            <a:ext cx="8820150" cy="1628776"/>
          </a:xfrm>
          <a:prstGeom prst="rect">
            <a:avLst/>
          </a:prstGeom>
          <a:noFill/>
          <a:ln w="12700">
            <a:noFill/>
            <a:miter lim="800000"/>
            <a:headEnd/>
            <a:tailEnd/>
          </a:ln>
          <a:effectLst/>
        </p:spPr>
        <p:txBody>
          <a:bodyPr lIns="90488" tIns="44450" rIns="90488" bIns="44450" anchor="ctr"/>
          <a:lstStyle/>
          <a:p>
            <a:pPr algn="l"/>
            <a:r>
              <a:rPr lang="en-US" sz="3800" b="1" i="1">
                <a:solidFill>
                  <a:srgbClr val="FAFD00"/>
                </a:solidFill>
                <a:effectLst>
                  <a:outerShdw blurRad="38100" dist="38100" dir="2700000" algn="tl">
                    <a:srgbClr val="000000"/>
                  </a:outerShdw>
                </a:effectLst>
              </a:rPr>
              <a:t>Example 3: Mutual and Investment Funds</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4178"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554179"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554182" name="Rectangle 6"/>
          <p:cNvSpPr>
            <a:spLocks noGrp="1" noChangeArrowheads="1"/>
          </p:cNvSpPr>
          <p:nvPr>
            <p:ph type="body" idx="1"/>
          </p:nvPr>
        </p:nvSpPr>
        <p:spPr>
          <a:xfrm>
            <a:off x="395288" y="1557338"/>
            <a:ext cx="8280400" cy="4114800"/>
          </a:xfrm>
        </p:spPr>
        <p:txBody>
          <a:bodyPr/>
          <a:lstStyle/>
          <a:p>
            <a:pPr>
              <a:lnSpc>
                <a:spcPct val="80000"/>
              </a:lnSpc>
              <a:buFontTx/>
              <a:buNone/>
            </a:pPr>
            <a:r>
              <a:rPr lang="en-US" sz="2600" u="sng">
                <a:solidFill>
                  <a:srgbClr val="FFFFFF"/>
                </a:solidFill>
              </a:rPr>
              <a:t>National Treatment.</a:t>
            </a:r>
            <a:endParaRPr lang="en-US" sz="2600">
              <a:solidFill>
                <a:srgbClr val="FFFFFF"/>
              </a:solidFill>
            </a:endParaRPr>
          </a:p>
          <a:p>
            <a:pPr>
              <a:lnSpc>
                <a:spcPct val="80000"/>
              </a:lnSpc>
              <a:buClr>
                <a:srgbClr val="99CCFF"/>
              </a:buClr>
              <a:buFont typeface="Wingdings" pitchFamily="2" charset="2"/>
              <a:buChar char="§"/>
            </a:pPr>
            <a:r>
              <a:rPr lang="en-US" sz="2600">
                <a:solidFill>
                  <a:srgbClr val="FFFFFF"/>
                </a:solidFill>
              </a:rPr>
              <a:t>There must be an evaluation of the eventual impact of national treatment to mutual and investment funds in the counterpart in those cases where there was no such treatment prior to the FSN.</a:t>
            </a:r>
          </a:p>
          <a:p>
            <a:pPr>
              <a:lnSpc>
                <a:spcPct val="80000"/>
              </a:lnSpc>
              <a:buClr>
                <a:srgbClr val="99CCFF"/>
              </a:buClr>
              <a:buFont typeface="Wingdings" pitchFamily="2" charset="2"/>
              <a:buChar char="§"/>
            </a:pPr>
            <a:endParaRPr lang="en-US" sz="2600" u="sng">
              <a:solidFill>
                <a:srgbClr val="FFFFFF"/>
              </a:solidFill>
            </a:endParaRPr>
          </a:p>
          <a:p>
            <a:pPr>
              <a:lnSpc>
                <a:spcPct val="80000"/>
              </a:lnSpc>
              <a:buFontTx/>
              <a:buNone/>
            </a:pPr>
            <a:r>
              <a:rPr lang="en-US" sz="2600" u="sng">
                <a:solidFill>
                  <a:srgbClr val="FFFFFF"/>
                </a:solidFill>
              </a:rPr>
              <a:t>Most Favored Nation Principle </a:t>
            </a:r>
            <a:endParaRPr lang="en-US" sz="2600">
              <a:solidFill>
                <a:srgbClr val="FFFFFF"/>
              </a:solidFill>
            </a:endParaRPr>
          </a:p>
          <a:p>
            <a:pPr>
              <a:lnSpc>
                <a:spcPct val="80000"/>
              </a:lnSpc>
              <a:buClr>
                <a:srgbClr val="99CCFF"/>
              </a:buClr>
              <a:buFont typeface="Wingdings" pitchFamily="2" charset="2"/>
              <a:buChar char="§"/>
            </a:pPr>
            <a:r>
              <a:rPr lang="en-US" sz="2600">
                <a:solidFill>
                  <a:srgbClr val="FFFFFF"/>
                </a:solidFill>
              </a:rPr>
              <a:t>Application of this principle may limit the country’s capacity to offer greater openness to this type of services to other countries, as it would also have to be given to the counterpart.</a:t>
            </a:r>
          </a:p>
        </p:txBody>
      </p:sp>
      <p:sp>
        <p:nvSpPr>
          <p:cNvPr id="5554183" name="Rectangle 7"/>
          <p:cNvSpPr>
            <a:spLocks noChangeArrowheads="1"/>
          </p:cNvSpPr>
          <p:nvPr/>
        </p:nvSpPr>
        <p:spPr bwMode="auto">
          <a:xfrm>
            <a:off x="323850" y="-100013"/>
            <a:ext cx="8820150" cy="1628776"/>
          </a:xfrm>
          <a:prstGeom prst="rect">
            <a:avLst/>
          </a:prstGeom>
          <a:noFill/>
          <a:ln w="12700">
            <a:noFill/>
            <a:miter lim="800000"/>
            <a:headEnd/>
            <a:tailEnd/>
          </a:ln>
          <a:effectLst/>
        </p:spPr>
        <p:txBody>
          <a:bodyPr lIns="90488" tIns="44450" rIns="90488" bIns="44450" anchor="ctr"/>
          <a:lstStyle/>
          <a:p>
            <a:pPr algn="l"/>
            <a:r>
              <a:rPr lang="en-US" sz="3800" b="1" i="1">
                <a:solidFill>
                  <a:srgbClr val="FAFD00"/>
                </a:solidFill>
                <a:effectLst>
                  <a:outerShdw blurRad="38100" dist="38100" dir="2700000" algn="tl">
                    <a:srgbClr val="000000"/>
                  </a:outerShdw>
                </a:effectLst>
              </a:rPr>
              <a:t>Example 3: Mutual and Investment Funds</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6226"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556227"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556228" name="Rectangle 4"/>
          <p:cNvSpPr>
            <a:spLocks noGrp="1" noChangeArrowheads="1"/>
          </p:cNvSpPr>
          <p:nvPr>
            <p:ph type="title"/>
          </p:nvPr>
        </p:nvSpPr>
        <p:spPr>
          <a:xfrm>
            <a:off x="250825" y="-100013"/>
            <a:ext cx="8893175" cy="1628776"/>
          </a:xfrm>
        </p:spPr>
        <p:txBody>
          <a:bodyPr/>
          <a:lstStyle/>
          <a:p>
            <a:pPr algn="l"/>
            <a:r>
              <a:rPr lang="en-US" sz="3400" b="1" i="1">
                <a:effectLst>
                  <a:outerShdw blurRad="38100" dist="38100" dir="2700000" algn="tl">
                    <a:srgbClr val="000000"/>
                  </a:outerShdw>
                </a:effectLst>
              </a:rPr>
              <a:t/>
            </a:r>
            <a:br>
              <a:rPr lang="en-US" sz="3400" b="1" i="1">
                <a:effectLst>
                  <a:outerShdw blurRad="38100" dist="38100" dir="2700000" algn="tl">
                    <a:srgbClr val="000000"/>
                  </a:outerShdw>
                </a:effectLst>
              </a:rPr>
            </a:br>
            <a:r>
              <a:rPr lang="en-US" sz="3800" b="1" i="1">
                <a:effectLst>
                  <a:outerShdw blurRad="38100" dist="38100" dir="2700000" algn="tl">
                    <a:srgbClr val="000000"/>
                  </a:outerShdw>
                </a:effectLst>
              </a:rPr>
              <a:t>Example 3: Mutual and Investment Funds</a:t>
            </a:r>
            <a:r>
              <a:rPr lang="es-CL" sz="3800" b="1" i="1">
                <a:effectLst>
                  <a:outerShdw blurRad="38100" dist="38100" dir="2700000" algn="tl">
                    <a:srgbClr val="000000"/>
                  </a:outerShdw>
                </a:effectLst>
              </a:rPr>
              <a:t> </a:t>
            </a:r>
            <a:br>
              <a:rPr lang="es-CL" sz="3800" b="1" i="1">
                <a:effectLst>
                  <a:outerShdw blurRad="38100" dist="38100" dir="2700000" algn="tl">
                    <a:srgbClr val="000000"/>
                  </a:outerShdw>
                </a:effectLst>
              </a:rPr>
            </a:br>
            <a:endParaRPr lang="es-CL" sz="3800" b="1" i="1">
              <a:effectLst>
                <a:outerShdw blurRad="38100" dist="38100" dir="2700000" algn="tl">
                  <a:srgbClr val="000000"/>
                </a:outerShdw>
              </a:effectLst>
            </a:endParaRPr>
          </a:p>
        </p:txBody>
      </p:sp>
      <p:sp>
        <p:nvSpPr>
          <p:cNvPr id="5556230" name="Rectangle 6"/>
          <p:cNvSpPr>
            <a:spLocks noGrp="1" noChangeArrowheads="1"/>
          </p:cNvSpPr>
          <p:nvPr>
            <p:ph type="body" idx="1"/>
          </p:nvPr>
        </p:nvSpPr>
        <p:spPr>
          <a:xfrm>
            <a:off x="468313" y="1484313"/>
            <a:ext cx="8280400" cy="4114800"/>
          </a:xfrm>
        </p:spPr>
        <p:txBody>
          <a:bodyPr/>
          <a:lstStyle/>
          <a:p>
            <a:pPr>
              <a:lnSpc>
                <a:spcPct val="80000"/>
              </a:lnSpc>
              <a:buFontTx/>
              <a:buNone/>
            </a:pPr>
            <a:r>
              <a:rPr lang="en-US" sz="2600" u="sng">
                <a:solidFill>
                  <a:srgbClr val="FFFFFF"/>
                </a:solidFill>
              </a:rPr>
              <a:t>Right of Establishment. </a:t>
            </a:r>
            <a:endParaRPr lang="en-US" sz="2600">
              <a:solidFill>
                <a:srgbClr val="FFFFFF"/>
              </a:solidFill>
            </a:endParaRPr>
          </a:p>
          <a:p>
            <a:pPr>
              <a:lnSpc>
                <a:spcPct val="80000"/>
              </a:lnSpc>
              <a:buClr>
                <a:srgbClr val="99CCFF"/>
              </a:buClr>
              <a:buFont typeface="Wingdings" pitchFamily="2" charset="2"/>
              <a:buChar char="§"/>
            </a:pPr>
            <a:r>
              <a:rPr lang="en-US" sz="2600">
                <a:solidFill>
                  <a:srgbClr val="FFFFFF"/>
                </a:solidFill>
              </a:rPr>
              <a:t>In cases where the right of establishment is very limited, its application will not significantly affect the efficiency, production or stability of the mutual and investment funds sector.</a:t>
            </a:r>
          </a:p>
          <a:p>
            <a:pPr>
              <a:lnSpc>
                <a:spcPct val="80000"/>
              </a:lnSpc>
              <a:buClr>
                <a:srgbClr val="99CCFF"/>
              </a:buClr>
              <a:buFont typeface="Wingdings" pitchFamily="2" charset="2"/>
              <a:buChar char="§"/>
            </a:pPr>
            <a:endParaRPr lang="en-US" sz="2600">
              <a:solidFill>
                <a:srgbClr val="FFFFFF"/>
              </a:solidFill>
            </a:endParaRPr>
          </a:p>
          <a:p>
            <a:pPr>
              <a:lnSpc>
                <a:spcPct val="80000"/>
              </a:lnSpc>
              <a:buFontTx/>
              <a:buNone/>
            </a:pPr>
            <a:r>
              <a:rPr lang="en-US" sz="2600" u="sng">
                <a:solidFill>
                  <a:srgbClr val="FFFFFF"/>
                </a:solidFill>
              </a:rPr>
              <a:t>Cross-border Trade. </a:t>
            </a:r>
            <a:endParaRPr lang="en-US" sz="2600">
              <a:solidFill>
                <a:srgbClr val="FFFFFF"/>
              </a:solidFill>
            </a:endParaRPr>
          </a:p>
          <a:p>
            <a:pPr>
              <a:lnSpc>
                <a:spcPct val="80000"/>
              </a:lnSpc>
              <a:buClr>
                <a:srgbClr val="99CCFF"/>
              </a:buClr>
              <a:buFont typeface="Wingdings" pitchFamily="2" charset="2"/>
              <a:buChar char="§"/>
            </a:pPr>
            <a:r>
              <a:rPr lang="en-US" sz="2600">
                <a:solidFill>
                  <a:srgbClr val="FFFFFF"/>
                </a:solidFill>
              </a:rPr>
              <a:t>The FSN would significantly affect competition if it is allowed that counterpart funds be traded across borders in the country. This could displace an important part of the national activity, and would reflect on a reduction of commissions and quality, as well as on a larger variety of products.</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22"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560323"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560324" name="Rectangle 4"/>
          <p:cNvSpPr>
            <a:spLocks noGrp="1" noChangeArrowheads="1"/>
          </p:cNvSpPr>
          <p:nvPr>
            <p:ph type="title"/>
          </p:nvPr>
        </p:nvSpPr>
        <p:spPr>
          <a:xfrm>
            <a:off x="287338" y="0"/>
            <a:ext cx="8893175" cy="1628775"/>
          </a:xfrm>
        </p:spPr>
        <p:txBody>
          <a:bodyPr/>
          <a:lstStyle/>
          <a:p>
            <a:pPr algn="l"/>
            <a:r>
              <a:rPr lang="en-US" sz="3800" b="1" i="1">
                <a:effectLst>
                  <a:outerShdw blurRad="38100" dist="38100" dir="2700000" algn="tl">
                    <a:srgbClr val="000000"/>
                  </a:outerShdw>
                </a:effectLst>
              </a:rPr>
              <a:t/>
            </a:r>
            <a:br>
              <a:rPr lang="en-US" sz="3800" b="1" i="1">
                <a:effectLst>
                  <a:outerShdw blurRad="38100" dist="38100" dir="2700000" algn="tl">
                    <a:srgbClr val="000000"/>
                  </a:outerShdw>
                </a:effectLst>
              </a:rPr>
            </a:br>
            <a:r>
              <a:rPr lang="en-US" sz="3800" b="1" i="1">
                <a:effectLst>
                  <a:outerShdw blurRad="38100" dist="38100" dir="2700000" algn="tl">
                    <a:srgbClr val="000000"/>
                  </a:outerShdw>
                </a:effectLst>
              </a:rPr>
              <a:t>Example 3: Mutual and Investment Funds</a:t>
            </a:r>
            <a:r>
              <a:rPr lang="es-CL" sz="3800" b="1" i="1">
                <a:effectLst>
                  <a:outerShdw blurRad="38100" dist="38100" dir="2700000" algn="tl">
                    <a:srgbClr val="000000"/>
                  </a:outerShdw>
                </a:effectLst>
              </a:rPr>
              <a:t> </a:t>
            </a:r>
            <a:br>
              <a:rPr lang="es-CL" sz="3800" b="1" i="1">
                <a:effectLst>
                  <a:outerShdw blurRad="38100" dist="38100" dir="2700000" algn="tl">
                    <a:srgbClr val="000000"/>
                  </a:outerShdw>
                </a:effectLst>
              </a:rPr>
            </a:br>
            <a:endParaRPr lang="es-CL" sz="3800" b="1" i="1">
              <a:effectLst>
                <a:outerShdw blurRad="38100" dist="38100" dir="2700000" algn="tl">
                  <a:srgbClr val="000000"/>
                </a:outerShdw>
              </a:effectLst>
            </a:endParaRPr>
          </a:p>
        </p:txBody>
      </p:sp>
      <p:sp>
        <p:nvSpPr>
          <p:cNvPr id="5560326" name="Rectangle 6"/>
          <p:cNvSpPr>
            <a:spLocks noGrp="1" noChangeArrowheads="1"/>
          </p:cNvSpPr>
          <p:nvPr>
            <p:ph type="body" idx="1"/>
          </p:nvPr>
        </p:nvSpPr>
        <p:spPr>
          <a:xfrm>
            <a:off x="468313" y="1835150"/>
            <a:ext cx="8280400" cy="4114800"/>
          </a:xfrm>
        </p:spPr>
        <p:txBody>
          <a:bodyPr/>
          <a:lstStyle/>
          <a:p>
            <a:pPr>
              <a:lnSpc>
                <a:spcPct val="90000"/>
              </a:lnSpc>
              <a:buFontTx/>
              <a:buNone/>
            </a:pPr>
            <a:r>
              <a:rPr lang="en-US" sz="2600" u="sng">
                <a:solidFill>
                  <a:srgbClr val="FFFFFF"/>
                </a:solidFill>
              </a:rPr>
              <a:t>New Financial Services.</a:t>
            </a:r>
            <a:endParaRPr lang="en-US" sz="2600">
              <a:solidFill>
                <a:srgbClr val="FFFFFF"/>
              </a:solidFill>
            </a:endParaRPr>
          </a:p>
          <a:p>
            <a:pPr>
              <a:lnSpc>
                <a:spcPct val="90000"/>
              </a:lnSpc>
              <a:buClr>
                <a:srgbClr val="99CCFF"/>
              </a:buClr>
              <a:buFont typeface="Wingdings" pitchFamily="2" charset="2"/>
              <a:buChar char="§"/>
            </a:pPr>
            <a:r>
              <a:rPr lang="en-US" sz="2600">
                <a:solidFill>
                  <a:srgbClr val="FFFFFF"/>
                </a:solidFill>
              </a:rPr>
              <a:t>The mutual and investment funds administration industry is one of the most innovative in countries such as the United States.</a:t>
            </a:r>
          </a:p>
          <a:p>
            <a:pPr>
              <a:lnSpc>
                <a:spcPct val="90000"/>
              </a:lnSpc>
              <a:buClr>
                <a:srgbClr val="99CCFF"/>
              </a:buClr>
              <a:buFont typeface="Wingdings" pitchFamily="2" charset="2"/>
              <a:buChar char="§"/>
            </a:pPr>
            <a:endParaRPr lang="en-US" sz="2600">
              <a:solidFill>
                <a:srgbClr val="FFFFFF"/>
              </a:solidFill>
            </a:endParaRPr>
          </a:p>
          <a:p>
            <a:pPr>
              <a:lnSpc>
                <a:spcPct val="90000"/>
              </a:lnSpc>
              <a:buClr>
                <a:srgbClr val="99CCFF"/>
              </a:buClr>
              <a:buFont typeface="Wingdings" pitchFamily="2" charset="2"/>
              <a:buChar char="§"/>
            </a:pPr>
            <a:r>
              <a:rPr lang="en-US" sz="2600">
                <a:solidFill>
                  <a:srgbClr val="FFFFFF"/>
                </a:solidFill>
              </a:rPr>
              <a:t>For the country going to the FSN it will be a challenge to maintain its regulations up to date and to allow these innovations to be passed onto the national industry without putting the industry’s stability at risk.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0034"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420035"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420036" name="Rectangle 4"/>
          <p:cNvSpPr>
            <a:spLocks noGrp="1" noChangeArrowheads="1"/>
          </p:cNvSpPr>
          <p:nvPr>
            <p:ph type="title"/>
          </p:nvPr>
        </p:nvSpPr>
        <p:spPr>
          <a:xfrm>
            <a:off x="395288" y="269875"/>
            <a:ext cx="7772400" cy="1143000"/>
          </a:xfrm>
        </p:spPr>
        <p:txBody>
          <a:bodyPr/>
          <a:lstStyle/>
          <a:p>
            <a:pPr algn="l"/>
            <a:r>
              <a:rPr lang="es-CL" b="1" i="1">
                <a:effectLst>
                  <a:outerShdw blurRad="38100" dist="38100" dir="2700000" algn="tl">
                    <a:srgbClr val="000000"/>
                  </a:outerShdw>
                </a:effectLst>
              </a:rPr>
              <a:t>2. Multilateral </a:t>
            </a:r>
            <a:r>
              <a:rPr lang="en-US" b="1" i="1">
                <a:effectLst>
                  <a:outerShdw blurRad="38100" dist="38100" dir="2700000" algn="tl">
                    <a:srgbClr val="000000"/>
                  </a:outerShdw>
                </a:effectLst>
              </a:rPr>
              <a:t>Agreements</a:t>
            </a:r>
            <a:r>
              <a:rPr lang="es-CL" b="1" i="1">
                <a:effectLst>
                  <a:outerShdw blurRad="38100" dist="38100" dir="2700000" algn="tl">
                    <a:srgbClr val="000000"/>
                  </a:outerShdw>
                </a:effectLst>
              </a:rPr>
              <a:t> </a:t>
            </a:r>
          </a:p>
        </p:txBody>
      </p:sp>
      <p:sp>
        <p:nvSpPr>
          <p:cNvPr id="5420037" name="Rectangle 5"/>
          <p:cNvSpPr>
            <a:spLocks noGrp="1" noChangeArrowheads="1"/>
          </p:cNvSpPr>
          <p:nvPr>
            <p:ph type="body" idx="1"/>
          </p:nvPr>
        </p:nvSpPr>
        <p:spPr>
          <a:xfrm>
            <a:off x="323850" y="2590800"/>
            <a:ext cx="8569325" cy="1908175"/>
          </a:xfrm>
        </p:spPr>
        <p:txBody>
          <a:bodyPr/>
          <a:lstStyle/>
          <a:p>
            <a:pPr>
              <a:buClr>
                <a:srgbClr val="99CCFF"/>
              </a:buClr>
              <a:buFont typeface="Wingdings" pitchFamily="2" charset="2"/>
              <a:buChar char="§"/>
            </a:pPr>
            <a:r>
              <a:rPr lang="en-US" sz="2600">
                <a:solidFill>
                  <a:srgbClr val="FFFFFF"/>
                </a:solidFill>
                <a:cs typeface="Times New Roman" pitchFamily="18" charset="0"/>
              </a:rPr>
              <a:t>The GATS establishes a normative framework to ensure that services regulations are administered reasonably, objectively and impartially, and that they do not become obstacles for trade</a:t>
            </a:r>
            <a:r>
              <a:rPr lang="es-ES" sz="2600">
                <a:solidFill>
                  <a:srgbClr val="FFFFFF"/>
                </a:solidFill>
              </a:rPr>
              <a:t> </a:t>
            </a:r>
            <a:endParaRPr lang="es-CL" sz="2600">
              <a:solidFill>
                <a:srgbClr val="FFFFFF"/>
              </a:solidFill>
            </a:endParaRPr>
          </a:p>
          <a:p>
            <a:pPr>
              <a:buClr>
                <a:srgbClr val="99CCFF"/>
              </a:buClr>
              <a:buFont typeface="Wingdings" pitchFamily="2" charset="2"/>
              <a:buNone/>
            </a:pPr>
            <a:endParaRPr lang="es-CL" sz="2600">
              <a:solidFill>
                <a:srgbClr val="FFFFFF"/>
              </a:solidFill>
            </a:endParaRPr>
          </a:p>
          <a:p>
            <a:pPr>
              <a:buClr>
                <a:srgbClr val="99CCFF"/>
              </a:buClr>
              <a:buFont typeface="Wingdings" pitchFamily="2" charset="2"/>
              <a:buChar char="§"/>
            </a:pPr>
            <a:endParaRPr lang="es-CL" sz="2600">
              <a:solidFill>
                <a:srgbClr val="FFFFFF"/>
              </a:solidFill>
            </a:endParaRPr>
          </a:p>
          <a:p>
            <a:pPr>
              <a:buClr>
                <a:srgbClr val="99CCFF"/>
              </a:buClr>
              <a:buFont typeface="Wingdings" pitchFamily="2" charset="2"/>
              <a:buChar char="§"/>
            </a:pPr>
            <a:endParaRPr lang="es-CL" sz="2600">
              <a:solidFill>
                <a:srgbClr val="FFFFFF"/>
              </a:solidFill>
            </a:endParaRPr>
          </a:p>
          <a:p>
            <a:pPr>
              <a:lnSpc>
                <a:spcPct val="80000"/>
              </a:lnSpc>
              <a:buClr>
                <a:srgbClr val="99CCFF"/>
              </a:buClr>
              <a:buFont typeface="Wingdings" pitchFamily="2" charset="2"/>
              <a:buChar char="§"/>
            </a:pPr>
            <a:endParaRPr lang="es-CL" sz="2600">
              <a:solidFill>
                <a:srgbClr val="FFFFFF"/>
              </a:solidFill>
            </a:endParaRP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2370"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562371"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562372" name="Rectangle 4"/>
          <p:cNvSpPr>
            <a:spLocks noGrp="1" noChangeArrowheads="1"/>
          </p:cNvSpPr>
          <p:nvPr>
            <p:ph type="title"/>
          </p:nvPr>
        </p:nvSpPr>
        <p:spPr>
          <a:xfrm>
            <a:off x="250825" y="215900"/>
            <a:ext cx="8893175" cy="1628775"/>
          </a:xfrm>
        </p:spPr>
        <p:txBody>
          <a:bodyPr/>
          <a:lstStyle/>
          <a:p>
            <a:pPr algn="l"/>
            <a:r>
              <a:rPr lang="en-US" sz="3800" b="1" i="1">
                <a:effectLst>
                  <a:outerShdw blurRad="38100" dist="38100" dir="2700000" algn="tl">
                    <a:srgbClr val="000000"/>
                  </a:outerShdw>
                </a:effectLst>
              </a:rPr>
              <a:t>Example 3: Mutual and Investment Funds</a:t>
            </a:r>
            <a:r>
              <a:rPr lang="es-CL" sz="3800" b="1" i="1">
                <a:effectLst>
                  <a:outerShdw blurRad="38100" dist="38100" dir="2700000" algn="tl">
                    <a:srgbClr val="000000"/>
                  </a:outerShdw>
                </a:effectLst>
              </a:rPr>
              <a:t> </a:t>
            </a:r>
            <a:br>
              <a:rPr lang="es-CL" sz="3800" b="1" i="1">
                <a:effectLst>
                  <a:outerShdw blurRad="38100" dist="38100" dir="2700000" algn="tl">
                    <a:srgbClr val="000000"/>
                  </a:outerShdw>
                </a:effectLst>
              </a:rPr>
            </a:br>
            <a:endParaRPr lang="es-CL" sz="3800" b="1" i="1">
              <a:effectLst>
                <a:outerShdw blurRad="38100" dist="38100" dir="2700000" algn="tl">
                  <a:srgbClr val="000000"/>
                </a:outerShdw>
              </a:effectLst>
            </a:endParaRPr>
          </a:p>
        </p:txBody>
      </p:sp>
      <p:sp>
        <p:nvSpPr>
          <p:cNvPr id="5562374" name="Rectangle 6"/>
          <p:cNvSpPr>
            <a:spLocks noGrp="1" noChangeArrowheads="1"/>
          </p:cNvSpPr>
          <p:nvPr>
            <p:ph type="body" idx="1"/>
          </p:nvPr>
        </p:nvSpPr>
        <p:spPr>
          <a:xfrm>
            <a:off x="468313" y="1557338"/>
            <a:ext cx="8280400" cy="4679950"/>
          </a:xfrm>
        </p:spPr>
        <p:txBody>
          <a:bodyPr/>
          <a:lstStyle/>
          <a:p>
            <a:pPr>
              <a:lnSpc>
                <a:spcPct val="80000"/>
              </a:lnSpc>
              <a:buFontTx/>
              <a:buNone/>
            </a:pPr>
            <a:r>
              <a:rPr lang="en-US" sz="2600" u="sng">
                <a:solidFill>
                  <a:srgbClr val="FFFFFF"/>
                </a:solidFill>
              </a:rPr>
              <a:t>Regulatory Framework.</a:t>
            </a:r>
            <a:endParaRPr lang="en-US" sz="2600">
              <a:solidFill>
                <a:srgbClr val="FFFFFF"/>
              </a:solidFill>
            </a:endParaRPr>
          </a:p>
          <a:p>
            <a:pPr>
              <a:lnSpc>
                <a:spcPct val="80000"/>
              </a:lnSpc>
              <a:buClr>
                <a:srgbClr val="99CCFF"/>
              </a:buClr>
              <a:buFont typeface="Wingdings" pitchFamily="2" charset="2"/>
              <a:buChar char="§"/>
            </a:pPr>
            <a:r>
              <a:rPr lang="en-US" sz="2600">
                <a:solidFill>
                  <a:srgbClr val="FFFFFF"/>
                </a:solidFill>
              </a:rPr>
              <a:t>Investors are generally quite sophisticated and are able to manage their own risks. This means that faced with the option of higher efficiency or higher safeguards, the FSN should favor the first alternative.</a:t>
            </a:r>
          </a:p>
          <a:p>
            <a:pPr>
              <a:lnSpc>
                <a:spcPct val="80000"/>
              </a:lnSpc>
              <a:buClr>
                <a:srgbClr val="99CCFF"/>
              </a:buClr>
              <a:buFont typeface="Wingdings" pitchFamily="2" charset="2"/>
              <a:buChar char="§"/>
            </a:pPr>
            <a:endParaRPr lang="en-US" sz="2600">
              <a:solidFill>
                <a:srgbClr val="FFFFFF"/>
              </a:solidFill>
            </a:endParaRPr>
          </a:p>
          <a:p>
            <a:pPr>
              <a:lnSpc>
                <a:spcPct val="80000"/>
              </a:lnSpc>
              <a:buFontTx/>
              <a:buNone/>
            </a:pPr>
            <a:r>
              <a:rPr lang="en-US" sz="2600" u="sng">
                <a:solidFill>
                  <a:srgbClr val="FFFFFF"/>
                </a:solidFill>
              </a:rPr>
              <a:t>Fiscal Treatment.</a:t>
            </a:r>
            <a:endParaRPr lang="en-US" sz="2600">
              <a:solidFill>
                <a:srgbClr val="FFFFFF"/>
              </a:solidFill>
            </a:endParaRPr>
          </a:p>
          <a:p>
            <a:pPr>
              <a:lnSpc>
                <a:spcPct val="80000"/>
              </a:lnSpc>
              <a:buClr>
                <a:srgbClr val="99CCFF"/>
              </a:buClr>
              <a:buFont typeface="Wingdings" pitchFamily="2" charset="2"/>
              <a:buChar char="§"/>
            </a:pPr>
            <a:r>
              <a:rPr lang="en-US" sz="2600">
                <a:solidFill>
                  <a:srgbClr val="FFFFFF"/>
                </a:solidFill>
              </a:rPr>
              <a:t>To allow cross-border trade in this type of services fiscal systems of the country and the counterpart must be modified so that the same fiscal treatment is given to local and counterpart investments in local funds.</a:t>
            </a:r>
          </a:p>
          <a:p>
            <a:pPr>
              <a:lnSpc>
                <a:spcPct val="80000"/>
              </a:lnSpc>
              <a:buClr>
                <a:srgbClr val="99CCFF"/>
              </a:buClr>
              <a:buFont typeface="Wingdings" pitchFamily="2" charset="2"/>
              <a:buChar char="§"/>
            </a:pPr>
            <a:endParaRPr lang="en-US" sz="2600">
              <a:solidFill>
                <a:srgbClr val="FFFFFF"/>
              </a:solidFill>
            </a:endParaRP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85922" name="Picture 2"/>
          <p:cNvPicPr>
            <a:picLocks noChangeAspect="1" noChangeArrowheads="1"/>
          </p:cNvPicPr>
          <p:nvPr/>
        </p:nvPicPr>
        <p:blipFill>
          <a:blip r:embed="rId3" cstate="print"/>
          <a:srcRect/>
          <a:stretch>
            <a:fillRect/>
          </a:stretch>
        </p:blipFill>
        <p:spPr bwMode="auto">
          <a:xfrm>
            <a:off x="1066800" y="5056188"/>
            <a:ext cx="8153400" cy="887412"/>
          </a:xfrm>
          <a:prstGeom prst="rect">
            <a:avLst/>
          </a:prstGeom>
          <a:noFill/>
          <a:ln w="9525">
            <a:noFill/>
            <a:miter lim="800000"/>
            <a:headEnd/>
            <a:tailEnd/>
          </a:ln>
          <a:effectLst/>
        </p:spPr>
      </p:pic>
      <p:sp>
        <p:nvSpPr>
          <p:cNvPr id="5585923" name="Text Box 3"/>
          <p:cNvSpPr txBox="1">
            <a:spLocks noChangeArrowheads="1"/>
          </p:cNvSpPr>
          <p:nvPr/>
        </p:nvSpPr>
        <p:spPr bwMode="auto">
          <a:xfrm>
            <a:off x="2552700" y="5954713"/>
            <a:ext cx="6667500" cy="304800"/>
          </a:xfrm>
          <a:prstGeom prst="rect">
            <a:avLst/>
          </a:prstGeom>
          <a:noFill/>
          <a:ln w="9525">
            <a:noFill/>
            <a:miter lim="800000"/>
            <a:headEnd/>
            <a:tailEnd/>
          </a:ln>
          <a:effectLst/>
        </p:spPr>
        <p:txBody>
          <a:bodyPr wrap="none">
            <a:spAutoFit/>
          </a:bodyPr>
          <a:lstStyle/>
          <a:p>
            <a:pPr algn="l"/>
            <a:r>
              <a:rPr lang="es-ES_tradnl" sz="1400" b="1" i="1">
                <a:solidFill>
                  <a:schemeClr val="folHlink"/>
                </a:solidFill>
              </a:rPr>
              <a:t>Av. Ricardo Lyon 222 of. 1701    Fono: 333 2985     Santiago    Chile    www.zahleryco.cl</a:t>
            </a:r>
          </a:p>
        </p:txBody>
      </p:sp>
      <p:sp>
        <p:nvSpPr>
          <p:cNvPr id="5585924" name="Line 4"/>
          <p:cNvSpPr>
            <a:spLocks noChangeShapeType="1"/>
          </p:cNvSpPr>
          <p:nvPr/>
        </p:nvSpPr>
        <p:spPr bwMode="auto">
          <a:xfrm flipH="1">
            <a:off x="1066800" y="6248400"/>
            <a:ext cx="8077200" cy="1588"/>
          </a:xfrm>
          <a:prstGeom prst="line">
            <a:avLst/>
          </a:prstGeom>
          <a:noFill/>
          <a:ln w="9525">
            <a:solidFill>
              <a:schemeClr val="bg1"/>
            </a:solidFill>
            <a:round/>
            <a:headEnd/>
            <a:tailEnd/>
          </a:ln>
          <a:effectLst/>
        </p:spPr>
        <p:txBody>
          <a:bodyPr wrap="none" anchor="ctr"/>
          <a:lstStyle/>
          <a:p>
            <a:endParaRPr lang="en-US"/>
          </a:p>
        </p:txBody>
      </p:sp>
      <p:sp>
        <p:nvSpPr>
          <p:cNvPr id="5585925" name="Text Box 5"/>
          <p:cNvSpPr txBox="1">
            <a:spLocks noChangeArrowheads="1"/>
          </p:cNvSpPr>
          <p:nvPr/>
        </p:nvSpPr>
        <p:spPr bwMode="auto">
          <a:xfrm>
            <a:off x="827088" y="2205038"/>
            <a:ext cx="7129462" cy="365125"/>
          </a:xfrm>
          <a:prstGeom prst="rect">
            <a:avLst/>
          </a:prstGeom>
          <a:noFill/>
          <a:ln w="9525">
            <a:noFill/>
            <a:miter lim="800000"/>
            <a:headEnd/>
            <a:tailEnd/>
          </a:ln>
          <a:effectLst/>
        </p:spPr>
        <p:txBody>
          <a:bodyPr lIns="0" tIns="0" rIns="0" bIns="0">
            <a:spAutoFit/>
          </a:bodyPr>
          <a:lstStyle/>
          <a:p>
            <a:pPr>
              <a:spcBef>
                <a:spcPct val="50000"/>
              </a:spcBef>
            </a:pPr>
            <a:endParaRPr lang="es-CL"/>
          </a:p>
        </p:txBody>
      </p:sp>
      <p:sp>
        <p:nvSpPr>
          <p:cNvPr id="5585926" name="Rectangle 6"/>
          <p:cNvSpPr>
            <a:spLocks noChangeArrowheads="1"/>
          </p:cNvSpPr>
          <p:nvPr/>
        </p:nvSpPr>
        <p:spPr bwMode="auto">
          <a:xfrm>
            <a:off x="1042988" y="2133600"/>
            <a:ext cx="7632700" cy="914400"/>
          </a:xfrm>
          <a:prstGeom prst="rect">
            <a:avLst/>
          </a:prstGeom>
          <a:noFill/>
          <a:ln w="9525">
            <a:noFill/>
            <a:miter lim="800000"/>
            <a:headEnd/>
            <a:tailEnd/>
          </a:ln>
          <a:effectLst/>
        </p:spPr>
        <p:txBody>
          <a:bodyPr lIns="0" tIns="0" rIns="0" bIns="0">
            <a:spAutoFit/>
          </a:bodyPr>
          <a:lstStyle/>
          <a:p>
            <a:r>
              <a:rPr lang="en-US" sz="3000" b="1" i="1">
                <a:solidFill>
                  <a:srgbClr val="FFFF00"/>
                </a:solidFill>
                <a:effectLst>
                  <a:outerShdw blurRad="38100" dist="38100" dir="2700000" algn="tl">
                    <a:srgbClr val="000000"/>
                  </a:outerShdw>
                </a:effectLst>
                <a:cs typeface="Times New Roman" pitchFamily="18" charset="0"/>
              </a:rPr>
              <a:t>Methodology for Negotiations in the Area of Financial Services</a:t>
            </a:r>
            <a:r>
              <a:rPr lang="es-CL" sz="3000" b="1" i="1">
                <a:solidFill>
                  <a:srgbClr val="FFFF00"/>
                </a:solidFill>
                <a:effectLst>
                  <a:outerShdw blurRad="38100" dist="38100" dir="2700000" algn="tl">
                    <a:srgbClr val="000000"/>
                  </a:outerShdw>
                </a:effectLst>
                <a:cs typeface="Times New Roman" pitchFamily="18" charset="0"/>
              </a:rPr>
              <a:t> (NFS)</a:t>
            </a:r>
            <a:endParaRPr lang="ar-SA" sz="3000" b="1" i="1">
              <a:solidFill>
                <a:srgbClr val="FFFF00"/>
              </a:solidFill>
              <a:effectLst>
                <a:outerShdw blurRad="38100" dist="38100" dir="2700000" algn="tl">
                  <a:srgbClr val="000000"/>
                </a:outerShdw>
              </a:effectLst>
              <a:cs typeface="Times New Roman"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8514"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568515"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568516" name="Rectangle 4"/>
          <p:cNvSpPr>
            <a:spLocks noGrp="1" noChangeArrowheads="1"/>
          </p:cNvSpPr>
          <p:nvPr>
            <p:ph type="title"/>
          </p:nvPr>
        </p:nvSpPr>
        <p:spPr>
          <a:xfrm>
            <a:off x="468313" y="269875"/>
            <a:ext cx="7772400" cy="1143000"/>
          </a:xfrm>
        </p:spPr>
        <p:txBody>
          <a:bodyPr/>
          <a:lstStyle/>
          <a:p>
            <a:pPr algn="l"/>
            <a:r>
              <a:rPr lang="en-US" b="1" i="1">
                <a:effectLst>
                  <a:outerShdw blurRad="38100" dist="38100" dir="2700000" algn="tl">
                    <a:srgbClr val="000000"/>
                  </a:outerShdw>
                </a:effectLst>
              </a:rPr>
              <a:t>2. Multilateral Agreements </a:t>
            </a:r>
          </a:p>
        </p:txBody>
      </p:sp>
      <p:sp>
        <p:nvSpPr>
          <p:cNvPr id="5568517" name="Rectangle 5"/>
          <p:cNvSpPr>
            <a:spLocks noGrp="1" noChangeArrowheads="1"/>
          </p:cNvSpPr>
          <p:nvPr>
            <p:ph type="body" idx="1"/>
          </p:nvPr>
        </p:nvSpPr>
        <p:spPr>
          <a:xfrm>
            <a:off x="468313" y="1628775"/>
            <a:ext cx="8351837" cy="4114800"/>
          </a:xfrm>
        </p:spPr>
        <p:txBody>
          <a:bodyPr/>
          <a:lstStyle/>
          <a:p>
            <a:pPr>
              <a:lnSpc>
                <a:spcPct val="80000"/>
              </a:lnSpc>
              <a:buClr>
                <a:srgbClr val="99CCFF"/>
              </a:buClr>
              <a:buFont typeface="Wingdings" pitchFamily="2" charset="2"/>
              <a:buChar char="§"/>
            </a:pPr>
            <a:r>
              <a:rPr lang="en-US" sz="2600">
                <a:solidFill>
                  <a:srgbClr val="FFFFFF"/>
                </a:solidFill>
                <a:cs typeface="Times New Roman" pitchFamily="18" charset="0"/>
              </a:rPr>
              <a:t>The </a:t>
            </a:r>
            <a:r>
              <a:rPr lang="en-US" sz="2600" u="sng">
                <a:solidFill>
                  <a:srgbClr val="FFFFFF"/>
                </a:solidFill>
                <a:cs typeface="Times New Roman" pitchFamily="18" charset="0"/>
              </a:rPr>
              <a:t>objectives</a:t>
            </a:r>
            <a:r>
              <a:rPr lang="en-US" sz="2600">
                <a:solidFill>
                  <a:srgbClr val="FFFFFF"/>
                </a:solidFill>
                <a:cs typeface="Times New Roman" pitchFamily="18" charset="0"/>
              </a:rPr>
              <a:t> of the GATS are</a:t>
            </a:r>
            <a:r>
              <a:rPr lang="en-US" sz="2600">
                <a:solidFill>
                  <a:srgbClr val="FFFFFF"/>
                </a:solidFill>
              </a:rPr>
              <a:t>:</a:t>
            </a:r>
          </a:p>
          <a:p>
            <a:pPr>
              <a:lnSpc>
                <a:spcPct val="80000"/>
              </a:lnSpc>
              <a:buClr>
                <a:srgbClr val="99CCFF"/>
              </a:buClr>
              <a:buFont typeface="Wingdings" pitchFamily="2" charset="2"/>
              <a:buChar char="§"/>
            </a:pPr>
            <a:endParaRPr lang="en-US" sz="2600">
              <a:solidFill>
                <a:srgbClr val="FFFFFF"/>
              </a:solidFill>
            </a:endParaRPr>
          </a:p>
          <a:p>
            <a:pPr>
              <a:lnSpc>
                <a:spcPct val="90000"/>
              </a:lnSpc>
              <a:buClr>
                <a:srgbClr val="99CCFF"/>
              </a:buClr>
              <a:buFont typeface="Wingdings" pitchFamily="2" charset="2"/>
              <a:buNone/>
            </a:pPr>
            <a:r>
              <a:rPr lang="en-US" sz="2600">
                <a:solidFill>
                  <a:srgbClr val="FFFFFF"/>
                </a:solidFill>
                <a:sym typeface="Wingdings" pitchFamily="2" charset="2"/>
              </a:rPr>
              <a:t> T</a:t>
            </a:r>
            <a:r>
              <a:rPr lang="en-US" sz="2600">
                <a:solidFill>
                  <a:srgbClr val="FFFFFF"/>
                </a:solidFill>
                <a:cs typeface="Times New Roman" pitchFamily="18" charset="0"/>
                <a:sym typeface="Wingdings" pitchFamily="2" charset="2"/>
              </a:rPr>
              <a:t>o create a credible and reliable system of international trade rules</a:t>
            </a:r>
            <a:r>
              <a:rPr lang="en-US" sz="2600">
                <a:solidFill>
                  <a:srgbClr val="FFFFFF"/>
                </a:solidFill>
                <a:sym typeface="Wingdings" pitchFamily="2" charset="2"/>
              </a:rPr>
              <a:t>.</a:t>
            </a:r>
            <a:endParaRPr lang="en-US" sz="2600">
              <a:solidFill>
                <a:srgbClr val="FFFFFF"/>
              </a:solidFill>
            </a:endParaRPr>
          </a:p>
          <a:p>
            <a:pPr>
              <a:lnSpc>
                <a:spcPct val="90000"/>
              </a:lnSpc>
              <a:buClr>
                <a:srgbClr val="99CCFF"/>
              </a:buClr>
              <a:buFont typeface="Wingdings" pitchFamily="2" charset="2"/>
              <a:buNone/>
            </a:pPr>
            <a:r>
              <a:rPr lang="en-US" sz="2600">
                <a:solidFill>
                  <a:srgbClr val="FFFFFF"/>
                </a:solidFill>
                <a:sym typeface="Wingdings" pitchFamily="2" charset="2"/>
              </a:rPr>
              <a:t> T</a:t>
            </a:r>
            <a:r>
              <a:rPr lang="en-US" sz="2600">
                <a:solidFill>
                  <a:srgbClr val="FFFFFF"/>
                </a:solidFill>
                <a:cs typeface="Times New Roman" pitchFamily="18" charset="0"/>
                <a:sym typeface="Wingdings" pitchFamily="2" charset="2"/>
              </a:rPr>
              <a:t>o guarantee a fair and equitable treatment to all participants (principle of non-discrimination)</a:t>
            </a:r>
            <a:r>
              <a:rPr lang="en-US" sz="2600">
                <a:solidFill>
                  <a:srgbClr val="FFFFFF"/>
                </a:solidFill>
                <a:sym typeface="Wingdings" pitchFamily="2" charset="2"/>
              </a:rPr>
              <a:t> </a:t>
            </a:r>
          </a:p>
          <a:p>
            <a:pPr>
              <a:lnSpc>
                <a:spcPct val="90000"/>
              </a:lnSpc>
              <a:buClr>
                <a:srgbClr val="99CCFF"/>
              </a:buClr>
              <a:buFont typeface="Wingdings" pitchFamily="2" charset="2"/>
              <a:buNone/>
            </a:pPr>
            <a:r>
              <a:rPr lang="en-US" sz="2600">
                <a:solidFill>
                  <a:srgbClr val="FFFFFF"/>
                </a:solidFill>
                <a:sym typeface="Wingdings" pitchFamily="2" charset="2"/>
              </a:rPr>
              <a:t> T</a:t>
            </a:r>
            <a:r>
              <a:rPr lang="en-US" sz="2600">
                <a:solidFill>
                  <a:srgbClr val="FFFFFF"/>
                </a:solidFill>
                <a:cs typeface="Times New Roman" pitchFamily="18" charset="0"/>
                <a:sym typeface="Wingdings" pitchFamily="2" charset="2"/>
              </a:rPr>
              <a:t>o foster economic activity by means of warranted consolidations and</a:t>
            </a:r>
            <a:endParaRPr lang="en-US" sz="2600">
              <a:solidFill>
                <a:srgbClr val="FFFFFF"/>
              </a:solidFill>
            </a:endParaRPr>
          </a:p>
          <a:p>
            <a:pPr>
              <a:lnSpc>
                <a:spcPct val="90000"/>
              </a:lnSpc>
              <a:buClr>
                <a:srgbClr val="99CCFF"/>
              </a:buClr>
              <a:buFont typeface="Wingdings" pitchFamily="2" charset="2"/>
              <a:buNone/>
            </a:pPr>
            <a:r>
              <a:rPr lang="en-US" sz="2600">
                <a:solidFill>
                  <a:srgbClr val="FFFFFF"/>
                </a:solidFill>
                <a:sym typeface="Wingdings" pitchFamily="2" charset="2"/>
              </a:rPr>
              <a:t></a:t>
            </a:r>
            <a:r>
              <a:rPr lang="en-US" sz="2600">
                <a:solidFill>
                  <a:srgbClr val="FFFFFF"/>
                </a:solidFill>
              </a:rPr>
              <a:t> To f</a:t>
            </a:r>
            <a:r>
              <a:rPr lang="en-US" sz="2600">
                <a:solidFill>
                  <a:srgbClr val="FFFFFF"/>
                </a:solidFill>
                <a:cs typeface="Times New Roman" pitchFamily="18" charset="0"/>
              </a:rPr>
              <a:t>oment trade and development through progressive liberalization</a:t>
            </a:r>
            <a:r>
              <a:rPr lang="en-US" sz="2600">
                <a:solidFill>
                  <a:srgbClr val="FFFFFF"/>
                </a:solidFill>
              </a:rPr>
              <a:t>.</a:t>
            </a:r>
          </a:p>
          <a:p>
            <a:pPr>
              <a:lnSpc>
                <a:spcPct val="80000"/>
              </a:lnSpc>
              <a:buClr>
                <a:srgbClr val="99CCFF"/>
              </a:buClr>
              <a:buFont typeface="Wingdings" pitchFamily="2" charset="2"/>
              <a:buChar char="§"/>
            </a:pPr>
            <a:endParaRPr lang="en-US" sz="2600">
              <a:solidFill>
                <a:srgbClr val="FFFFFF"/>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4130"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424131"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424132" name="Rectangle 4"/>
          <p:cNvSpPr>
            <a:spLocks noGrp="1" noChangeArrowheads="1"/>
          </p:cNvSpPr>
          <p:nvPr>
            <p:ph type="title"/>
          </p:nvPr>
        </p:nvSpPr>
        <p:spPr>
          <a:xfrm>
            <a:off x="468313" y="269875"/>
            <a:ext cx="7772400" cy="1143000"/>
          </a:xfrm>
        </p:spPr>
        <p:txBody>
          <a:bodyPr/>
          <a:lstStyle/>
          <a:p>
            <a:pPr algn="l"/>
            <a:r>
              <a:rPr lang="en-US" b="1" i="1">
                <a:effectLst>
                  <a:outerShdw blurRad="38100" dist="38100" dir="2700000" algn="tl">
                    <a:srgbClr val="000000"/>
                  </a:outerShdw>
                </a:effectLst>
              </a:rPr>
              <a:t>2. Multilateral Agreements</a:t>
            </a:r>
          </a:p>
        </p:txBody>
      </p:sp>
      <p:sp>
        <p:nvSpPr>
          <p:cNvPr id="5424134" name="Rectangle 6"/>
          <p:cNvSpPr>
            <a:spLocks noGrp="1" noChangeArrowheads="1"/>
          </p:cNvSpPr>
          <p:nvPr>
            <p:ph type="body" idx="1"/>
          </p:nvPr>
        </p:nvSpPr>
        <p:spPr>
          <a:xfrm>
            <a:off x="323850" y="1773238"/>
            <a:ext cx="8496300" cy="4114800"/>
          </a:xfrm>
        </p:spPr>
        <p:txBody>
          <a:bodyPr/>
          <a:lstStyle/>
          <a:p>
            <a:pPr>
              <a:lnSpc>
                <a:spcPct val="90000"/>
              </a:lnSpc>
              <a:buClr>
                <a:srgbClr val="99CCFF"/>
              </a:buClr>
              <a:buFont typeface="Wingdings" pitchFamily="2" charset="2"/>
              <a:buChar char="§"/>
            </a:pPr>
            <a:r>
              <a:rPr lang="en-US" sz="2600">
                <a:solidFill>
                  <a:srgbClr val="FFFFFF"/>
                </a:solidFill>
                <a:cs typeface="Times New Roman" pitchFamily="18" charset="0"/>
              </a:rPr>
              <a:t>Obligations deriving from the GATS may be classified into two large categories: </a:t>
            </a:r>
          </a:p>
          <a:p>
            <a:pPr>
              <a:lnSpc>
                <a:spcPct val="90000"/>
              </a:lnSpc>
              <a:buClr>
                <a:srgbClr val="99CCFF"/>
              </a:buClr>
              <a:buFont typeface="Wingdings" pitchFamily="2" charset="2"/>
              <a:buChar char="§"/>
            </a:pPr>
            <a:endParaRPr lang="en-US" sz="2600">
              <a:solidFill>
                <a:srgbClr val="FFFFFF"/>
              </a:solidFill>
              <a:cs typeface="Times New Roman" pitchFamily="18" charset="0"/>
            </a:endParaRPr>
          </a:p>
          <a:p>
            <a:pPr>
              <a:lnSpc>
                <a:spcPct val="90000"/>
              </a:lnSpc>
              <a:buClr>
                <a:srgbClr val="99CCFF"/>
              </a:buClr>
              <a:buFont typeface="Wingdings" pitchFamily="2" charset="2"/>
              <a:buNone/>
            </a:pPr>
            <a:r>
              <a:rPr lang="en-US" sz="2600">
                <a:solidFill>
                  <a:srgbClr val="FFFFFF"/>
                </a:solidFill>
                <a:sym typeface="Wingdings" pitchFamily="2" charset="2"/>
              </a:rPr>
              <a:t>	 </a:t>
            </a:r>
            <a:r>
              <a:rPr lang="en-US" sz="2600" u="sng">
                <a:solidFill>
                  <a:srgbClr val="FFFFFF"/>
                </a:solidFill>
                <a:sym typeface="Wingdings" pitchFamily="2" charset="2"/>
              </a:rPr>
              <a:t>G</a:t>
            </a:r>
            <a:r>
              <a:rPr lang="en-US" sz="2600" u="sng">
                <a:solidFill>
                  <a:srgbClr val="FFFFFF"/>
                </a:solidFill>
                <a:cs typeface="Times New Roman" pitchFamily="18" charset="0"/>
                <a:sym typeface="Wingdings" pitchFamily="2" charset="2"/>
              </a:rPr>
              <a:t>eneral Obligations</a:t>
            </a:r>
            <a:r>
              <a:rPr lang="en-US" sz="2600">
                <a:solidFill>
                  <a:srgbClr val="FFFFFF"/>
                </a:solidFill>
                <a:cs typeface="Times New Roman" pitchFamily="18" charset="0"/>
                <a:sym typeface="Wingdings" pitchFamily="2" charset="2"/>
              </a:rPr>
              <a:t>, which consider the immediate grant of the Most Favored Nation (MFN) treatment to any other member, as well as obligations of transparency;</a:t>
            </a:r>
            <a:r>
              <a:rPr lang="en-US" sz="2600">
                <a:solidFill>
                  <a:srgbClr val="FFFFFF"/>
                </a:solidFill>
                <a:sym typeface="Wingdings" pitchFamily="2" charset="2"/>
              </a:rPr>
              <a:t> and</a:t>
            </a:r>
            <a:endParaRPr lang="en-US" sz="2600">
              <a:solidFill>
                <a:srgbClr val="FFFFFF"/>
              </a:solidFill>
            </a:endParaRPr>
          </a:p>
          <a:p>
            <a:pPr>
              <a:lnSpc>
                <a:spcPct val="90000"/>
              </a:lnSpc>
              <a:buFontTx/>
              <a:buNone/>
            </a:pPr>
            <a:endParaRPr lang="en-US" sz="2600">
              <a:solidFill>
                <a:srgbClr val="FFFFFF"/>
              </a:solidFill>
            </a:endParaRPr>
          </a:p>
          <a:p>
            <a:pPr>
              <a:lnSpc>
                <a:spcPct val="90000"/>
              </a:lnSpc>
              <a:buFontTx/>
              <a:buNone/>
            </a:pPr>
            <a:r>
              <a:rPr lang="en-US" sz="2600">
                <a:solidFill>
                  <a:srgbClr val="FFFFFF"/>
                </a:solidFill>
                <a:sym typeface="Wingdings" pitchFamily="2" charset="2"/>
              </a:rPr>
              <a:t>	 S</a:t>
            </a:r>
            <a:r>
              <a:rPr lang="en-US" sz="2600" u="sng">
                <a:solidFill>
                  <a:srgbClr val="FFFFFF"/>
                </a:solidFill>
                <a:cs typeface="Times New Roman" pitchFamily="18" charset="0"/>
                <a:sym typeface="Wingdings" pitchFamily="2" charset="2"/>
              </a:rPr>
              <a:t>pecific Obligations</a:t>
            </a:r>
            <a:r>
              <a:rPr lang="en-US" sz="2600">
                <a:solidFill>
                  <a:srgbClr val="FFFFFF"/>
                </a:solidFill>
                <a:cs typeface="Times New Roman" pitchFamily="18" charset="0"/>
                <a:sym typeface="Wingdings" pitchFamily="2" charset="2"/>
              </a:rPr>
              <a:t>, in which both market access as well as national treatment may be subject to limitations, requirements and reservations.</a:t>
            </a:r>
            <a:endParaRPr lang="ar-SA" sz="2600">
              <a:solidFill>
                <a:srgbClr val="FFFFFF"/>
              </a:solidFill>
              <a:cs typeface="Times New Roman" pitchFamily="18" charset="0"/>
              <a:sym typeface="Wingdings" pitchFamily="2" charset="2"/>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8226"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428227"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428228" name="Rectangle 4"/>
          <p:cNvSpPr>
            <a:spLocks noGrp="1" noChangeArrowheads="1"/>
          </p:cNvSpPr>
          <p:nvPr>
            <p:ph type="title"/>
          </p:nvPr>
        </p:nvSpPr>
        <p:spPr>
          <a:xfrm>
            <a:off x="360363" y="0"/>
            <a:ext cx="8459787" cy="1628775"/>
          </a:xfrm>
        </p:spPr>
        <p:txBody>
          <a:bodyPr/>
          <a:lstStyle/>
          <a:p>
            <a:pPr algn="l"/>
            <a:r>
              <a:rPr lang="es-CL" b="1" i="1">
                <a:effectLst>
                  <a:outerShdw blurRad="38100" dist="38100" dir="2700000" algn="tl">
                    <a:srgbClr val="000000"/>
                  </a:outerShdw>
                </a:effectLst>
              </a:rPr>
              <a:t>2. Multilateral </a:t>
            </a:r>
            <a:r>
              <a:rPr lang="en-US" b="1" i="1">
                <a:effectLst>
                  <a:outerShdw blurRad="38100" dist="38100" dir="2700000" algn="tl">
                    <a:srgbClr val="000000"/>
                  </a:outerShdw>
                </a:effectLst>
              </a:rPr>
              <a:t>Agreements</a:t>
            </a:r>
          </a:p>
        </p:txBody>
      </p:sp>
      <p:sp>
        <p:nvSpPr>
          <p:cNvPr id="5428230" name="Rectangle 6"/>
          <p:cNvSpPr>
            <a:spLocks noGrp="1" noChangeArrowheads="1"/>
          </p:cNvSpPr>
          <p:nvPr>
            <p:ph type="body" idx="1"/>
          </p:nvPr>
        </p:nvSpPr>
        <p:spPr>
          <a:xfrm>
            <a:off x="250825" y="1557338"/>
            <a:ext cx="8569325" cy="4538662"/>
          </a:xfrm>
        </p:spPr>
        <p:txBody>
          <a:bodyPr/>
          <a:lstStyle/>
          <a:p>
            <a:pPr>
              <a:buClr>
                <a:srgbClr val="99CCFF"/>
              </a:buClr>
              <a:buFont typeface="Wingdings" pitchFamily="2" charset="2"/>
              <a:buChar char="§"/>
            </a:pPr>
            <a:r>
              <a:rPr lang="en-US" sz="2600">
                <a:solidFill>
                  <a:srgbClr val="FFFFFF"/>
                </a:solidFill>
                <a:cs typeface="Times New Roman" pitchFamily="18" charset="0"/>
              </a:rPr>
              <a:t>According to the objectives of the GATS, negotiations must be conducted on the basis of </a:t>
            </a:r>
            <a:r>
              <a:rPr lang="en-US" sz="2600" u="sng">
                <a:solidFill>
                  <a:srgbClr val="FFFFFF"/>
                </a:solidFill>
                <a:cs typeface="Times New Roman" pitchFamily="18" charset="0"/>
              </a:rPr>
              <a:t>progressive liberalization</a:t>
            </a:r>
            <a:r>
              <a:rPr lang="en-US" sz="2600">
                <a:solidFill>
                  <a:srgbClr val="FFFFFF"/>
                </a:solidFill>
                <a:cs typeface="Times New Roman" pitchFamily="18" charset="0"/>
              </a:rPr>
              <a:t>, recognizing the countrie’</a:t>
            </a:r>
            <a:r>
              <a:rPr lang="es-CL" sz="2600">
                <a:solidFill>
                  <a:srgbClr val="FFFFFF"/>
                </a:solidFill>
                <a:cs typeface="Times New Roman" pitchFamily="18" charset="0"/>
              </a:rPr>
              <a:t>s right to regulate and introduce new regulations in the offer of services. </a:t>
            </a:r>
          </a:p>
          <a:p>
            <a:pPr>
              <a:buClr>
                <a:srgbClr val="99CCFF"/>
              </a:buClr>
              <a:buFont typeface="Wingdings" pitchFamily="2" charset="2"/>
              <a:buChar char="§"/>
            </a:pPr>
            <a:endParaRPr lang="es-CL" sz="2600">
              <a:solidFill>
                <a:srgbClr val="FFFFFF"/>
              </a:solidFill>
            </a:endParaRPr>
          </a:p>
          <a:p>
            <a:pPr algn="just">
              <a:buClr>
                <a:srgbClr val="99CCFF"/>
              </a:buClr>
              <a:buFont typeface="Wingdings" pitchFamily="2" charset="2"/>
              <a:buChar char="§"/>
            </a:pPr>
            <a:r>
              <a:rPr lang="es-CL" sz="2600">
                <a:solidFill>
                  <a:srgbClr val="FFFFFF"/>
                </a:solidFill>
                <a:cs typeface="Times New Roman" pitchFamily="18" charset="0"/>
              </a:rPr>
              <a:t>Special </a:t>
            </a:r>
            <a:r>
              <a:rPr lang="es-CL" sz="2600" u="sng">
                <a:solidFill>
                  <a:srgbClr val="FFFFFF"/>
                </a:solidFill>
                <a:cs typeface="Times New Roman" pitchFamily="18" charset="0"/>
              </a:rPr>
              <a:t>priority shall be given to less advanced countries</a:t>
            </a:r>
            <a:r>
              <a:rPr lang="es-CL" sz="2600">
                <a:solidFill>
                  <a:srgbClr val="FFFFFF"/>
                </a:solidFill>
                <a:cs typeface="Times New Roman" pitchFamily="18" charset="0"/>
              </a:rPr>
              <a:t>, and the process of liberalization must respect national policy objectives, development levels and the size of the economies, providing special consideration to the needs of </a:t>
            </a:r>
            <a:r>
              <a:rPr lang="es-CL" sz="2600" u="sng">
                <a:solidFill>
                  <a:srgbClr val="FFFFFF"/>
                </a:solidFill>
                <a:cs typeface="Times New Roman" pitchFamily="18" charset="0"/>
              </a:rPr>
              <a:t>small and medium services enterprises</a:t>
            </a:r>
            <a:r>
              <a:rPr lang="es-CL" sz="2600">
                <a:solidFill>
                  <a:srgbClr val="FFFFFF"/>
                </a:solidFill>
                <a:cs typeface="Times New Roman" pitchFamily="18" charset="0"/>
              </a:rPr>
              <a:t>.</a:t>
            </a:r>
            <a:endParaRPr lang="ar-SA" sz="2600">
              <a:solidFill>
                <a:srgbClr val="FFFFFF"/>
              </a:solidFill>
              <a:cs typeface="Times New Roman" pitchFamily="18" charset="0"/>
            </a:endParaRPr>
          </a:p>
          <a:p>
            <a:pPr>
              <a:buClr>
                <a:srgbClr val="99CCFF"/>
              </a:buClr>
              <a:buFont typeface="Wingdings" pitchFamily="2" charset="2"/>
              <a:buChar char="§"/>
            </a:pPr>
            <a:endParaRPr lang="es-CL" sz="2600">
              <a:solidFill>
                <a:srgbClr val="FFFFFF"/>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4370" name="Rectangle 2"/>
          <p:cNvSpPr>
            <a:spLocks noChangeArrowheads="1"/>
          </p:cNvSpPr>
          <p:nvPr/>
        </p:nvSpPr>
        <p:spPr bwMode="auto">
          <a:xfrm>
            <a:off x="0" y="304800"/>
            <a:ext cx="6400800" cy="1219200"/>
          </a:xfrm>
          <a:prstGeom prst="rect">
            <a:avLst/>
          </a:prstGeom>
          <a:gradFill rotWithShape="0">
            <a:gsLst>
              <a:gs pos="0">
                <a:srgbClr val="333399">
                  <a:gamma/>
                  <a:shade val="46275"/>
                  <a:invGamma/>
                </a:srgbClr>
              </a:gs>
              <a:gs pos="100000">
                <a:srgbClr val="333399"/>
              </a:gs>
            </a:gsLst>
            <a:lin ang="5400000" scaled="1"/>
          </a:gradFill>
          <a:ln w="9525">
            <a:noFill/>
            <a:miter lim="800000"/>
            <a:headEnd/>
            <a:tailEnd/>
          </a:ln>
          <a:effectLst/>
        </p:spPr>
        <p:txBody>
          <a:bodyPr wrap="none" anchor="ctr"/>
          <a:lstStyle/>
          <a:p>
            <a:endParaRPr lang="en-US"/>
          </a:p>
        </p:txBody>
      </p:sp>
      <p:sp>
        <p:nvSpPr>
          <p:cNvPr id="5434371" name="Rectangle 3"/>
          <p:cNvSpPr>
            <a:spLocks noChangeArrowheads="1"/>
          </p:cNvSpPr>
          <p:nvPr/>
        </p:nvSpPr>
        <p:spPr bwMode="auto">
          <a:xfrm>
            <a:off x="4832350" y="1574800"/>
            <a:ext cx="173038" cy="365125"/>
          </a:xfrm>
          <a:prstGeom prst="rect">
            <a:avLst/>
          </a:prstGeom>
          <a:noFill/>
          <a:ln w="9525">
            <a:noFill/>
            <a:miter lim="800000"/>
            <a:headEnd/>
            <a:tailEnd/>
          </a:ln>
        </p:spPr>
        <p:txBody>
          <a:bodyPr wrap="none" lIns="0" tIns="0" rIns="0" bIns="0">
            <a:spAutoFit/>
          </a:bodyPr>
          <a:lstStyle/>
          <a:p>
            <a:pPr algn="l"/>
            <a:r>
              <a:rPr lang="es-ES_tradnl" sz="1900">
                <a:solidFill>
                  <a:srgbClr val="000000"/>
                </a:solidFill>
              </a:rPr>
              <a:t> </a:t>
            </a:r>
            <a:endParaRPr lang="es-ES_tradnl">
              <a:effectLst>
                <a:outerShdw blurRad="38100" dist="38100" dir="2700000" algn="tl">
                  <a:srgbClr val="FFFFFF"/>
                </a:outerShdw>
              </a:effectLst>
            </a:endParaRPr>
          </a:p>
        </p:txBody>
      </p:sp>
      <p:sp>
        <p:nvSpPr>
          <p:cNvPr id="5434372" name="Rectangle 4"/>
          <p:cNvSpPr>
            <a:spLocks noGrp="1" noChangeArrowheads="1"/>
          </p:cNvSpPr>
          <p:nvPr>
            <p:ph type="title"/>
          </p:nvPr>
        </p:nvSpPr>
        <p:spPr>
          <a:xfrm>
            <a:off x="360363" y="0"/>
            <a:ext cx="8459787" cy="1628775"/>
          </a:xfrm>
        </p:spPr>
        <p:txBody>
          <a:bodyPr/>
          <a:lstStyle/>
          <a:p>
            <a:pPr algn="l"/>
            <a:r>
              <a:rPr lang="es-CL" b="1" i="1">
                <a:effectLst>
                  <a:outerShdw blurRad="38100" dist="38100" dir="2700000" algn="tl">
                    <a:srgbClr val="000000"/>
                  </a:outerShdw>
                </a:effectLst>
              </a:rPr>
              <a:t>2. Multilateral </a:t>
            </a:r>
            <a:r>
              <a:rPr lang="en-US" b="1" i="1">
                <a:effectLst>
                  <a:outerShdw blurRad="38100" dist="38100" dir="2700000" algn="tl">
                    <a:srgbClr val="000000"/>
                  </a:outerShdw>
                </a:effectLst>
              </a:rPr>
              <a:t>Agreements</a:t>
            </a:r>
          </a:p>
        </p:txBody>
      </p:sp>
      <p:sp>
        <p:nvSpPr>
          <p:cNvPr id="5434373" name="Rectangle 5"/>
          <p:cNvSpPr>
            <a:spLocks noGrp="1" noChangeArrowheads="1"/>
          </p:cNvSpPr>
          <p:nvPr>
            <p:ph type="body" idx="1"/>
          </p:nvPr>
        </p:nvSpPr>
        <p:spPr>
          <a:xfrm>
            <a:off x="395288" y="1770063"/>
            <a:ext cx="8351837" cy="4754562"/>
          </a:xfrm>
        </p:spPr>
        <p:txBody>
          <a:bodyPr/>
          <a:lstStyle/>
          <a:p>
            <a:pPr>
              <a:lnSpc>
                <a:spcPct val="110000"/>
              </a:lnSpc>
              <a:buClr>
                <a:srgbClr val="99CCFF"/>
              </a:buClr>
              <a:buFont typeface="Wingdings" pitchFamily="2" charset="2"/>
              <a:buChar char="§"/>
            </a:pPr>
            <a:r>
              <a:rPr lang="en-US" sz="2600">
                <a:solidFill>
                  <a:srgbClr val="FFFFFF"/>
                </a:solidFill>
                <a:cs typeface="Times New Roman" pitchFamily="18" charset="0"/>
              </a:rPr>
              <a:t>In the area of services</a:t>
            </a:r>
            <a:r>
              <a:rPr lang="es-CL" sz="2600">
                <a:solidFill>
                  <a:srgbClr val="FFFFFF"/>
                </a:solidFill>
              </a:rPr>
              <a:t>, e</a:t>
            </a:r>
            <a:r>
              <a:rPr lang="es-CL" sz="2600">
                <a:solidFill>
                  <a:srgbClr val="FFFFFF"/>
                </a:solidFill>
                <a:cs typeface="Times New Roman" pitchFamily="18" charset="0"/>
              </a:rPr>
              <a:t>ven though negotiations achieved the Agreement’s fundamental structure, the effects of liberalization have been relatively unimportant.</a:t>
            </a:r>
            <a:r>
              <a:rPr lang="es-CL" sz="2600">
                <a:solidFill>
                  <a:srgbClr val="FFFFFF"/>
                </a:solidFill>
              </a:rPr>
              <a:t> </a:t>
            </a:r>
          </a:p>
          <a:p>
            <a:pPr>
              <a:lnSpc>
                <a:spcPct val="110000"/>
              </a:lnSpc>
              <a:buClr>
                <a:srgbClr val="99CCFF"/>
              </a:buClr>
              <a:buFont typeface="Wingdings" pitchFamily="2" charset="2"/>
              <a:buChar char="§"/>
            </a:pPr>
            <a:r>
              <a:rPr lang="es-CL" sz="2600">
                <a:solidFill>
                  <a:srgbClr val="FFFFFF"/>
                </a:solidFill>
                <a:cs typeface="Times New Roman" pitchFamily="18" charset="0"/>
              </a:rPr>
              <a:t>This may be in part due to the Agreement’s novelty</a:t>
            </a:r>
            <a:r>
              <a:rPr lang="es-CL" sz="2600">
                <a:solidFill>
                  <a:srgbClr val="FFFFFF"/>
                </a:solidFill>
              </a:rPr>
              <a:t>.</a:t>
            </a:r>
          </a:p>
          <a:p>
            <a:pPr algn="just">
              <a:lnSpc>
                <a:spcPct val="110000"/>
              </a:lnSpc>
              <a:buClr>
                <a:srgbClr val="99CCFF"/>
              </a:buClr>
              <a:buFont typeface="Wingdings" pitchFamily="2" charset="2"/>
              <a:buChar char="§"/>
            </a:pPr>
            <a:r>
              <a:rPr lang="es-CL" sz="2600">
                <a:solidFill>
                  <a:srgbClr val="FFFFFF"/>
                </a:solidFill>
                <a:cs typeface="Times New Roman" pitchFamily="18" charset="0"/>
              </a:rPr>
              <a:t>Moreover, </a:t>
            </a:r>
            <a:r>
              <a:rPr lang="es-CL" sz="2600" u="sng">
                <a:solidFill>
                  <a:srgbClr val="FFFFFF"/>
                </a:solidFill>
                <a:cs typeface="Times New Roman" pitchFamily="18" charset="0"/>
              </a:rPr>
              <a:t>many governments have required time to prepare the necessary regulations that guarantee that external liberalization will be compatible to their fundamental political objectives</a:t>
            </a:r>
            <a:r>
              <a:rPr lang="es-CL" sz="2600">
                <a:solidFill>
                  <a:srgbClr val="FFFFFF"/>
                </a:solidFill>
                <a:cs typeface="Times New Roman" pitchFamily="18" charset="0"/>
              </a:rPr>
              <a:t>.</a:t>
            </a:r>
            <a:endParaRPr lang="ar-SA" sz="2600">
              <a:solidFill>
                <a:srgbClr val="FFFFFF"/>
              </a:solidFill>
              <a:cs typeface="Times New Roman" pitchFamily="18" charset="0"/>
            </a:endParaRPr>
          </a:p>
          <a:p>
            <a:pPr>
              <a:lnSpc>
                <a:spcPct val="110000"/>
              </a:lnSpc>
              <a:buClr>
                <a:srgbClr val="99CCFF"/>
              </a:buClr>
              <a:buFont typeface="Wingdings" pitchFamily="2" charset="2"/>
              <a:buChar char="§"/>
            </a:pPr>
            <a:endParaRPr lang="es-CL" sz="2600">
              <a:solidFill>
                <a:srgbClr val="FFFFFF"/>
              </a:solidFill>
            </a:endParaRPr>
          </a:p>
          <a:p>
            <a:pPr>
              <a:lnSpc>
                <a:spcPct val="110000"/>
              </a:lnSpc>
              <a:buClr>
                <a:srgbClr val="99CCFF"/>
              </a:buClr>
              <a:buFont typeface="Wingdings" pitchFamily="2" charset="2"/>
              <a:buChar char="§"/>
            </a:pPr>
            <a:endParaRPr lang="es-CL" sz="2600">
              <a:solidFill>
                <a:srgbClr val="FFFFFF"/>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Abanicos">
  <a:themeElements>
    <a:clrScheme name="">
      <a:dk1>
        <a:srgbClr val="000000"/>
      </a:dk1>
      <a:lt1>
        <a:srgbClr val="0004E0"/>
      </a:lt1>
      <a:dk2>
        <a:srgbClr val="000000"/>
      </a:dk2>
      <a:lt2>
        <a:srgbClr val="808080"/>
      </a:lt2>
      <a:accent1>
        <a:srgbClr val="00CC99"/>
      </a:accent1>
      <a:accent2>
        <a:srgbClr val="3333CC"/>
      </a:accent2>
      <a:accent3>
        <a:srgbClr val="AAAAED"/>
      </a:accent3>
      <a:accent4>
        <a:srgbClr val="000000"/>
      </a:accent4>
      <a:accent5>
        <a:srgbClr val="AAE2CA"/>
      </a:accent5>
      <a:accent6>
        <a:srgbClr val="2D2DB9"/>
      </a:accent6>
      <a:hlink>
        <a:srgbClr val="CCCCFF"/>
      </a:hlink>
      <a:folHlink>
        <a:srgbClr val="B2B2B2"/>
      </a:folHlink>
    </a:clrScheme>
    <a:fontScheme name="Abanico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0" tIns="0" rIns="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0" tIns="0" rIns="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banic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banic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banic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banic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banic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banic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banic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46360744</TotalTime>
  <Pages>24</Pages>
  <Words>3506</Words>
  <Application>Microsoft Office PowerPoint</Application>
  <PresentationFormat>On-screen Show (4:3)</PresentationFormat>
  <Paragraphs>313</Paragraphs>
  <Slides>51</Slides>
  <Notes>51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Times New Roman</vt:lpstr>
      <vt:lpstr>Wingdings</vt:lpstr>
      <vt:lpstr>Symbol</vt:lpstr>
      <vt:lpstr>Arial</vt:lpstr>
      <vt:lpstr>Abanicos</vt:lpstr>
      <vt:lpstr>Slide 1</vt:lpstr>
      <vt:lpstr> Index: 1. Introduction 2. Multilateral Agreements 3. Strategic Considerations in FSNs 4. Financial Services Negotiations in FTAs   5. Methodology for a FSN    Examples </vt:lpstr>
      <vt:lpstr>1. Introduction</vt:lpstr>
      <vt:lpstr>2. Multilateral Agreements</vt:lpstr>
      <vt:lpstr>2. Multilateral Agreements </vt:lpstr>
      <vt:lpstr>2. Multilateral Agreements </vt:lpstr>
      <vt:lpstr>2. Multilateral Agreements</vt:lpstr>
      <vt:lpstr>2. Multilateral Agreements</vt:lpstr>
      <vt:lpstr>2. Multilateral Agreements</vt:lpstr>
      <vt:lpstr>3. Strategic Considerations in FSNs</vt:lpstr>
      <vt:lpstr>3. Strategic Considerations in FSNs</vt:lpstr>
      <vt:lpstr>3. Strategic Considerations in FSNs</vt:lpstr>
      <vt:lpstr>3. Strategic Considerations in FSNs</vt:lpstr>
      <vt:lpstr>3. Strategic Considerations in FSNs</vt:lpstr>
      <vt:lpstr>4. Financial Services Negotiations in FTAs</vt:lpstr>
      <vt:lpstr>4. Financial Services Negotiations in FTAs</vt:lpstr>
      <vt:lpstr>4. Financial Services Negotiations in FTAs</vt:lpstr>
      <vt:lpstr>4. Financial Services Negotiations in FTAs</vt:lpstr>
      <vt:lpstr>5. Methodology for a FSN</vt:lpstr>
      <vt:lpstr>5. Methodology for a FSN</vt:lpstr>
      <vt:lpstr>5. Methodology for a FSN</vt:lpstr>
      <vt:lpstr>5. Methodology for a FSN</vt:lpstr>
      <vt:lpstr>5. Methodology for a FSN</vt:lpstr>
      <vt:lpstr>5. Methodology for a FSN</vt:lpstr>
      <vt:lpstr>5. Methodology for a FSN</vt:lpstr>
      <vt:lpstr>5. Methodology for a FSN</vt:lpstr>
      <vt:lpstr>5. Methodology for a FSN</vt:lpstr>
      <vt:lpstr>5. Methodology for a FSN</vt:lpstr>
      <vt:lpstr>5. Methodology for a FSN</vt:lpstr>
      <vt:lpstr>5. Methodology for a FSN</vt:lpstr>
      <vt:lpstr>Example 1: The Banking System</vt:lpstr>
      <vt:lpstr>Example 1: The Banking System</vt:lpstr>
      <vt:lpstr>Example 1: The Banking System</vt:lpstr>
      <vt:lpstr>Example 1: The Banking System</vt:lpstr>
      <vt:lpstr>Example 1: The Banking System</vt:lpstr>
      <vt:lpstr>Example 1: The Banking System</vt:lpstr>
      <vt:lpstr>Example 1: The Banking System</vt:lpstr>
      <vt:lpstr>Example 1: The Banking System</vt:lpstr>
      <vt:lpstr>Example 2: Pension Funds</vt:lpstr>
      <vt:lpstr>Example 2: Pension Funds</vt:lpstr>
      <vt:lpstr>Example 2: Pension Funds</vt:lpstr>
      <vt:lpstr>Example 2: Pension Funds</vt:lpstr>
      <vt:lpstr>Example 2: Pension Funds</vt:lpstr>
      <vt:lpstr>Example 2: Pension Funds</vt:lpstr>
      <vt:lpstr>Example 3: Mutual and Investment Funds</vt:lpstr>
      <vt:lpstr>Slide 46</vt:lpstr>
      <vt:lpstr>Slide 47</vt:lpstr>
      <vt:lpstr> Example 3: Mutual and Investment Funds  </vt:lpstr>
      <vt:lpstr> Example 3: Mutual and Investment Funds  </vt:lpstr>
      <vt:lpstr>Example 3: Mutual and Investment Funds  </vt:lpstr>
      <vt:lpstr>Slide 51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macroeconómico</dc:title>
  <dc:subject/>
  <dc:creator>Patricio Rojas R.</dc:creator>
  <cp:keywords/>
  <dc:description/>
  <cp:lastModifiedBy>anarod</cp:lastModifiedBy>
  <cp:revision>3717</cp:revision>
  <cp:lastPrinted>2001-11-20T21:58:13Z</cp:lastPrinted>
  <dcterms:created xsi:type="dcterms:W3CDTF">1997-12-01T16:40:42Z</dcterms:created>
  <dcterms:modified xsi:type="dcterms:W3CDTF">2010-07-12T01:19:36Z</dcterms:modified>
</cp:coreProperties>
</file>