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9" r:id="rId1"/>
  </p:sldMasterIdLst>
  <p:notesMasterIdLst>
    <p:notesMasterId r:id="rId47"/>
  </p:notesMasterIdLst>
  <p:handoutMasterIdLst>
    <p:handoutMasterId r:id="rId48"/>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9" r:id="rId42"/>
    <p:sldId id="296" r:id="rId43"/>
    <p:sldId id="297" r:id="rId44"/>
    <p:sldId id="298" r:id="rId45"/>
    <p:sldId id="300" r:id="rId46"/>
  </p:sldIdLst>
  <p:sldSz cx="9144000" cy="6858000" type="screen4x3"/>
  <p:notesSz cx="6858000" cy="9144000"/>
  <p:embeddedFontLst>
    <p:embeddedFont>
      <p:font typeface="Arial Unicode MS" pitchFamily="34" charset="-128"/>
      <p:regular r:id="rId49"/>
    </p:embeddedFont>
  </p:embeddedFontLst>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61" d="100"/>
          <a:sy n="61" d="100"/>
        </p:scale>
        <p:origin x="-15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818"/>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2" name="Rectangle 3074"/>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1203" name="Rectangle 3075"/>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1204" name="Rectangle 3076"/>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1205" name="Rectangle 3077"/>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8B0397E-FEED-4A40-AF4B-602B614E63AE}"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915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9156"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915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915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915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22C9BED-EA6D-4157-A197-1D8DAB3F87A8}"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130" name="Rectangle 34"/>
          <p:cNvSpPr>
            <a:spLocks noGrp="1" noChangeArrowheads="1"/>
          </p:cNvSpPr>
          <p:nvPr>
            <p:ph type="ctrTitle" sz="quarter"/>
          </p:nvPr>
        </p:nvSpPr>
        <p:spPr>
          <a:xfrm>
            <a:off x="1143000" y="2286000"/>
            <a:ext cx="7772400" cy="1143000"/>
          </a:xfrm>
        </p:spPr>
        <p:txBody>
          <a:bodyPr/>
          <a:lstStyle>
            <a:lvl1pPr algn="ctr">
              <a:defRPr>
                <a:solidFill>
                  <a:srgbClr val="00FFFF"/>
                </a:solidFill>
              </a:defRPr>
            </a:lvl1pPr>
          </a:lstStyle>
          <a:p>
            <a:r>
              <a:rPr lang="en-US"/>
              <a:t>Click to edit Master title style</a:t>
            </a:r>
          </a:p>
        </p:txBody>
      </p:sp>
      <p:sp>
        <p:nvSpPr>
          <p:cNvPr id="4131"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n-US"/>
              <a:t>Click to edit Master subtitle style</a:t>
            </a:r>
          </a:p>
        </p:txBody>
      </p:sp>
      <p:sp>
        <p:nvSpPr>
          <p:cNvPr id="4132" name="Rectangle 36"/>
          <p:cNvSpPr>
            <a:spLocks noGrp="1" noChangeArrowheads="1"/>
          </p:cNvSpPr>
          <p:nvPr>
            <p:ph type="dt" sz="quarter" idx="2"/>
          </p:nvPr>
        </p:nvSpPr>
        <p:spPr/>
        <p:txBody>
          <a:bodyPr/>
          <a:lstStyle>
            <a:lvl1pPr>
              <a:defRPr>
                <a:solidFill>
                  <a:srgbClr val="FFFFFF"/>
                </a:solidFill>
              </a:defRPr>
            </a:lvl1pPr>
          </a:lstStyle>
          <a:p>
            <a:endParaRPr lang="en-US"/>
          </a:p>
        </p:txBody>
      </p:sp>
      <p:sp>
        <p:nvSpPr>
          <p:cNvPr id="4133" name="Rectangle 37"/>
          <p:cNvSpPr>
            <a:spLocks noGrp="1" noChangeArrowheads="1"/>
          </p:cNvSpPr>
          <p:nvPr>
            <p:ph type="ftr" sz="quarter" idx="3"/>
          </p:nvPr>
        </p:nvSpPr>
        <p:spPr/>
        <p:txBody>
          <a:bodyPr/>
          <a:lstStyle>
            <a:lvl1pPr>
              <a:defRPr>
                <a:solidFill>
                  <a:srgbClr val="FFFFFF"/>
                </a:solidFill>
              </a:defRPr>
            </a:lvl1pPr>
          </a:lstStyle>
          <a:p>
            <a:endParaRPr lang="en-US"/>
          </a:p>
        </p:txBody>
      </p:sp>
      <p:sp>
        <p:nvSpPr>
          <p:cNvPr id="4134" name="Rectangle 38"/>
          <p:cNvSpPr>
            <a:spLocks noGrp="1" noChangeArrowheads="1"/>
          </p:cNvSpPr>
          <p:nvPr>
            <p:ph type="sldNum" sz="quarter" idx="4"/>
          </p:nvPr>
        </p:nvSpPr>
        <p:spPr/>
        <p:txBody>
          <a:bodyPr/>
          <a:lstStyle>
            <a:lvl1pPr>
              <a:defRPr>
                <a:solidFill>
                  <a:srgbClr val="FFFFFF"/>
                </a:solidFill>
              </a:defRPr>
            </a:lvl1pPr>
          </a:lstStyle>
          <a:p>
            <a:fld id="{CDF99218-4CAF-45CE-8FC3-16E54C46C253}"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33522FA-8376-49B8-97EE-6660F71BBBC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92938" y="609600"/>
            <a:ext cx="1949450" cy="5451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609600"/>
            <a:ext cx="5697538" cy="5451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6EABF58-1DC6-4594-B44F-D115095527A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E45F2AA-EE5F-4095-8EDA-C05D96ECD16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CBF5053-0D32-4ED6-AC40-1CE68C2D00DA}"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699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323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E7D3316-0172-4F85-B349-140903B1A18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6CF74E17-0E40-4C97-BA31-614EF6E17840}"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9762C1B-7DE0-4BF7-B7DB-96B861CA351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5F33315-B33A-4C9C-824F-941F6249BCA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B74F953-C97C-42F1-8B15-C22902CD7FF1}"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E2ECA03-1A6E-401A-B7FD-70B7DCE24E5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sp>
        <p:nvSpPr>
          <p:cNvPr id="3106" name="Rectangle 34"/>
          <p:cNvSpPr>
            <a:spLocks noGrp="1" noChangeArrowheads="1"/>
          </p:cNvSpPr>
          <p:nvPr>
            <p:ph type="title"/>
          </p:nvPr>
        </p:nvSpPr>
        <p:spPr bwMode="auto">
          <a:xfrm>
            <a:off x="11430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3107" name="Rectangle 35"/>
          <p:cNvSpPr>
            <a:spLocks noGrp="1" noChangeArrowheads="1"/>
          </p:cNvSpPr>
          <p:nvPr>
            <p:ph type="dt" sz="half" idx="2"/>
          </p:nvPr>
        </p:nvSpPr>
        <p:spPr bwMode="auto">
          <a:xfrm>
            <a:off x="11430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vl1pPr>
          </a:lstStyle>
          <a:p>
            <a:endParaRPr lang="en-US"/>
          </a:p>
        </p:txBody>
      </p:sp>
      <p:sp>
        <p:nvSpPr>
          <p:cNvPr id="3108" name="Rectangle 36"/>
          <p:cNvSpPr>
            <a:spLocks noGrp="1" noChangeArrowheads="1"/>
          </p:cNvSpPr>
          <p:nvPr>
            <p:ph type="ftr" sz="quarter" idx="3"/>
          </p:nvPr>
        </p:nvSpPr>
        <p:spPr bwMode="auto">
          <a:xfrm>
            <a:off x="35814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vl1pPr>
          </a:lstStyle>
          <a:p>
            <a:endParaRPr lang="en-US"/>
          </a:p>
        </p:txBody>
      </p:sp>
      <p:sp>
        <p:nvSpPr>
          <p:cNvPr id="3109" name="Rectangle 37"/>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a:lvl1pPr>
          </a:lstStyle>
          <a:p>
            <a:fld id="{2DBF4490-8D04-4E89-AB88-CFBFFD0D8873}" type="slidenum">
              <a:rPr lang="en-US"/>
              <a:pPr/>
              <a:t>‹#›</a:t>
            </a:fld>
            <a:endParaRPr lang="en-US"/>
          </a:p>
        </p:txBody>
      </p:sp>
      <p:sp>
        <p:nvSpPr>
          <p:cNvPr id="3110" name="Rectangle 38"/>
          <p:cNvSpPr>
            <a:spLocks noGrp="1" noChangeArrowheads="1"/>
          </p:cNvSpPr>
          <p:nvPr>
            <p:ph type="body" idx="1"/>
          </p:nvPr>
        </p:nvSpPr>
        <p:spPr bwMode="auto">
          <a:xfrm>
            <a:off x="1169988" y="1946275"/>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ftr="0" dt="0"/>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itchFamily="18" charset="0"/>
        </a:defRPr>
      </a:lvl2pPr>
      <a:lvl3pPr algn="l" rtl="0" fontAlgn="base">
        <a:spcBef>
          <a:spcPct val="0"/>
        </a:spcBef>
        <a:spcAft>
          <a:spcPct val="0"/>
        </a:spcAft>
        <a:defRPr sz="4400">
          <a:solidFill>
            <a:schemeClr val="tx2"/>
          </a:solidFill>
          <a:latin typeface="Times New Roman" pitchFamily="18" charset="0"/>
        </a:defRPr>
      </a:lvl3pPr>
      <a:lvl4pPr algn="l" rtl="0" fontAlgn="base">
        <a:spcBef>
          <a:spcPct val="0"/>
        </a:spcBef>
        <a:spcAft>
          <a:spcPct val="0"/>
        </a:spcAft>
        <a:defRPr sz="4400">
          <a:solidFill>
            <a:schemeClr val="tx2"/>
          </a:solidFill>
          <a:latin typeface="Times New Roman" pitchFamily="18" charset="0"/>
        </a:defRPr>
      </a:lvl4pPr>
      <a:lvl5pPr algn="l" rtl="0" fontAlgn="base">
        <a:spcBef>
          <a:spcPct val="0"/>
        </a:spcBef>
        <a:spcAft>
          <a:spcPct val="0"/>
        </a:spcAft>
        <a:defRPr sz="4400">
          <a:solidFill>
            <a:schemeClr val="tx2"/>
          </a:solidFill>
          <a:latin typeface="Times New Roman" pitchFamily="18" charset="0"/>
        </a:defRPr>
      </a:lvl5pPr>
      <a:lvl6pPr marL="457200" algn="l" rtl="0" fontAlgn="base">
        <a:spcBef>
          <a:spcPct val="0"/>
        </a:spcBef>
        <a:spcAft>
          <a:spcPct val="0"/>
        </a:spcAft>
        <a:defRPr sz="4400">
          <a:solidFill>
            <a:schemeClr val="tx2"/>
          </a:solidFill>
          <a:latin typeface="Times New Roman" pitchFamily="18" charset="0"/>
        </a:defRPr>
      </a:lvl6pPr>
      <a:lvl7pPr marL="914400" algn="l" rtl="0" fontAlgn="base">
        <a:spcBef>
          <a:spcPct val="0"/>
        </a:spcBef>
        <a:spcAft>
          <a:spcPct val="0"/>
        </a:spcAft>
        <a:defRPr sz="4400">
          <a:solidFill>
            <a:schemeClr val="tx2"/>
          </a:solidFill>
          <a:latin typeface="Times New Roman" pitchFamily="18" charset="0"/>
        </a:defRPr>
      </a:lvl7pPr>
      <a:lvl8pPr marL="1371600" algn="l" rtl="0" fontAlgn="base">
        <a:spcBef>
          <a:spcPct val="0"/>
        </a:spcBef>
        <a:spcAft>
          <a:spcPct val="0"/>
        </a:spcAft>
        <a:defRPr sz="4400">
          <a:solidFill>
            <a:schemeClr val="tx2"/>
          </a:solidFill>
          <a:latin typeface="Times New Roman" pitchFamily="18" charset="0"/>
        </a:defRPr>
      </a:lvl8pPr>
      <a:lvl9pPr marL="1828800" algn="l"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lr>
          <a:schemeClr val="tx2"/>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folHlink"/>
        </a:buClr>
        <a:buSzPct val="60000"/>
        <a:buFont typeface="Wingdings" pitchFamily="2" charset="2"/>
        <a:buChar char="u"/>
        <a:defRPr sz="32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2"/>
        </a:buClr>
        <a:buSzPct val="60000"/>
        <a:buFont typeface="Wingdings" pitchFamily="2" charset="2"/>
        <a:buChar char="t"/>
        <a:defRPr sz="32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8"/>
          <p:cNvSpPr>
            <a:spLocks noGrp="1" noChangeArrowheads="1"/>
          </p:cNvSpPr>
          <p:nvPr>
            <p:ph type="sldNum" sz="quarter" idx="4"/>
          </p:nvPr>
        </p:nvSpPr>
        <p:spPr/>
        <p:txBody>
          <a:bodyPr/>
          <a:lstStyle/>
          <a:p>
            <a:fld id="{DB149FF4-966A-4489-8588-736E6A92E620}" type="slidenum">
              <a:rPr lang="en-US"/>
              <a:pPr/>
              <a:t>1</a:t>
            </a:fld>
            <a:endParaRPr lang="en-US"/>
          </a:p>
        </p:txBody>
      </p:sp>
      <p:sp>
        <p:nvSpPr>
          <p:cNvPr id="2050" name="Rectangle 2"/>
          <p:cNvSpPr>
            <a:spLocks noGrp="1" noChangeArrowheads="1"/>
          </p:cNvSpPr>
          <p:nvPr>
            <p:ph type="ctrTitle"/>
          </p:nvPr>
        </p:nvSpPr>
        <p:spPr>
          <a:xfrm>
            <a:off x="685800" y="304800"/>
            <a:ext cx="7772400" cy="1600200"/>
          </a:xfrm>
        </p:spPr>
        <p:txBody>
          <a:bodyPr/>
          <a:lstStyle/>
          <a:p>
            <a:r>
              <a:rPr lang="en-US" sz="2800">
                <a:latin typeface="Arial Unicode MS" pitchFamily="34" charset="-128"/>
              </a:rPr>
              <a:t>Inter-American Development Bank</a:t>
            </a:r>
            <a:br>
              <a:rPr lang="en-US" sz="2800">
                <a:latin typeface="Arial Unicode MS" pitchFamily="34" charset="-128"/>
              </a:rPr>
            </a:br>
            <a:r>
              <a:rPr lang="en-US" sz="2800">
                <a:latin typeface="Arial Unicode MS" pitchFamily="34" charset="-128"/>
              </a:rPr>
              <a:t>Integration and Regional Programs Department</a:t>
            </a:r>
            <a:r>
              <a:rPr lang="en-US">
                <a:latin typeface="Arial Unicode MS" pitchFamily="34" charset="-128"/>
              </a:rPr>
              <a:t/>
            </a:r>
            <a:br>
              <a:rPr lang="en-US">
                <a:latin typeface="Arial Unicode MS" pitchFamily="34" charset="-128"/>
              </a:rPr>
            </a:br>
            <a:endParaRPr lang="en-US">
              <a:latin typeface="Arial Unicode MS" pitchFamily="34" charset="-128"/>
            </a:endParaRPr>
          </a:p>
        </p:txBody>
      </p:sp>
      <p:sp>
        <p:nvSpPr>
          <p:cNvPr id="2051" name="Rectangle 3"/>
          <p:cNvSpPr>
            <a:spLocks noGrp="1" noChangeArrowheads="1"/>
          </p:cNvSpPr>
          <p:nvPr>
            <p:ph type="subTitle" idx="1"/>
          </p:nvPr>
        </p:nvSpPr>
        <p:spPr>
          <a:xfrm>
            <a:off x="0" y="1295400"/>
            <a:ext cx="9144000" cy="5257800"/>
          </a:xfrm>
        </p:spPr>
        <p:txBody>
          <a:bodyPr/>
          <a:lstStyle/>
          <a:p>
            <a:endParaRPr lang="en-US"/>
          </a:p>
          <a:p>
            <a:endParaRPr lang="en-US"/>
          </a:p>
          <a:p>
            <a:r>
              <a:rPr lang="en-US" b="1" u="sng">
                <a:latin typeface="Arial Unicode MS" pitchFamily="34" charset="-128"/>
              </a:rPr>
              <a:t>Managing Asymmetries in Trade Agreements</a:t>
            </a:r>
          </a:p>
          <a:p>
            <a:r>
              <a:rPr lang="en-US" b="1" u="sng">
                <a:latin typeface="Arial Unicode MS" pitchFamily="34" charset="-128"/>
              </a:rPr>
              <a:t>in the Western Hemisphere</a:t>
            </a:r>
          </a:p>
          <a:p>
            <a:endParaRPr lang="en-US" sz="2800">
              <a:latin typeface="Arial Unicode MS" pitchFamily="34" charset="-128"/>
            </a:endParaRPr>
          </a:p>
          <a:p>
            <a:r>
              <a:rPr lang="en-US" sz="2800">
                <a:latin typeface="Arial Unicode MS" pitchFamily="34" charset="-128"/>
              </a:rPr>
              <a:t>Jaime Granados, Consultant</a:t>
            </a:r>
            <a:endParaRPr lang="en-US">
              <a:latin typeface="Arial Unicode MS" pitchFamily="34" charset="-128"/>
            </a:endParaRPr>
          </a:p>
          <a:p>
            <a:r>
              <a:rPr lang="en-US" sz="2800">
                <a:latin typeface="Arial Unicode MS" pitchFamily="34" charset="-128"/>
              </a:rPr>
              <a:t>Regional Policy Dialogue, Trade and Integration</a:t>
            </a:r>
          </a:p>
          <a:p>
            <a:r>
              <a:rPr lang="en-US" sz="2800">
                <a:latin typeface="Arial Unicode MS" pitchFamily="34" charset="-128"/>
              </a:rPr>
              <a:t>Subregional Meeting for Caribbean Trade Viceministers </a:t>
            </a:r>
          </a:p>
          <a:p>
            <a:r>
              <a:rPr lang="en-US" sz="2800">
                <a:latin typeface="Arial Unicode MS" pitchFamily="34" charset="-128"/>
              </a:rPr>
              <a:t>December 15 2004, Montego Bay, Jamaica</a:t>
            </a:r>
          </a:p>
          <a:p>
            <a:endParaRPr lang="en-US" sz="2800">
              <a:latin typeface="Arial Unicode MS" pitchFamily="34" charset="-128"/>
            </a:endParaRPr>
          </a:p>
        </p:txBody>
      </p:sp>
      <p:pic>
        <p:nvPicPr>
          <p:cNvPr id="2052" name="Picture 4"/>
          <p:cNvPicPr>
            <a:picLocks noChangeAspect="1" noChangeArrowheads="1"/>
          </p:cNvPicPr>
          <p:nvPr/>
        </p:nvPicPr>
        <p:blipFill>
          <a:blip r:embed="rId2" cstate="print"/>
          <a:srcRect/>
          <a:stretch>
            <a:fillRect/>
          </a:stretch>
        </p:blipFill>
        <p:spPr bwMode="auto">
          <a:xfrm>
            <a:off x="4267200" y="1447800"/>
            <a:ext cx="609600" cy="8382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32189A26-29D8-4876-9CD7-064C16ED1E14}" type="slidenum">
              <a:rPr lang="en-US"/>
              <a:pPr/>
              <a:t>10</a:t>
            </a:fld>
            <a:endParaRPr lang="en-US"/>
          </a:p>
        </p:txBody>
      </p:sp>
      <p:sp>
        <p:nvSpPr>
          <p:cNvPr id="12290" name="Rectangle 2"/>
          <p:cNvSpPr>
            <a:spLocks noGrp="1" noChangeArrowheads="1"/>
          </p:cNvSpPr>
          <p:nvPr>
            <p:ph type="title"/>
          </p:nvPr>
        </p:nvSpPr>
        <p:spPr>
          <a:xfrm>
            <a:off x="0" y="304800"/>
            <a:ext cx="9144000" cy="1143000"/>
          </a:xfrm>
        </p:spPr>
        <p:txBody>
          <a:bodyPr/>
          <a:lstStyle/>
          <a:p>
            <a:pPr algn="ctr"/>
            <a:r>
              <a:rPr lang="en-US" sz="3600">
                <a:latin typeface="Arial" pitchFamily="34" charset="0"/>
              </a:rPr>
              <a:t>SDT in the WH: MERCOSUR</a:t>
            </a:r>
          </a:p>
        </p:txBody>
      </p:sp>
      <p:sp>
        <p:nvSpPr>
          <p:cNvPr id="12291" name="Rectangle 3"/>
          <p:cNvSpPr>
            <a:spLocks noGrp="1" noChangeArrowheads="1"/>
          </p:cNvSpPr>
          <p:nvPr>
            <p:ph type="body" idx="1"/>
          </p:nvPr>
        </p:nvSpPr>
        <p:spPr>
          <a:xfrm>
            <a:off x="228600" y="1676400"/>
            <a:ext cx="8713788" cy="4876800"/>
          </a:xfrm>
        </p:spPr>
        <p:txBody>
          <a:bodyPr/>
          <a:lstStyle/>
          <a:p>
            <a:pPr>
              <a:lnSpc>
                <a:spcPct val="90000"/>
              </a:lnSpc>
            </a:pPr>
            <a:r>
              <a:rPr lang="en-US" sz="2800">
                <a:latin typeface="Arial" pitchFamily="34" charset="0"/>
                <a:cs typeface="Arial" pitchFamily="34" charset="0"/>
              </a:rPr>
              <a:t>Treaty of Asuncion established the principle of reciprocity of rights and obligations. Parties recognize certain differentials at which Paraguay and Uruguay will make the transition.</a:t>
            </a:r>
          </a:p>
          <a:p>
            <a:pPr>
              <a:lnSpc>
                <a:spcPct val="90000"/>
              </a:lnSpc>
            </a:pPr>
            <a:r>
              <a:rPr lang="en-US" sz="2800">
                <a:latin typeface="Arial" pitchFamily="34" charset="0"/>
                <a:cs typeface="Arial" pitchFamily="34" charset="0"/>
              </a:rPr>
              <a:t>Paraguay and Uruguay: 5 years, instead of 4, to eliminate tariffs on products included in the List of Exceptions</a:t>
            </a:r>
          </a:p>
          <a:p>
            <a:pPr>
              <a:lnSpc>
                <a:spcPct val="90000"/>
              </a:lnSpc>
            </a:pPr>
            <a:r>
              <a:rPr lang="en-US" sz="2800">
                <a:latin typeface="Arial" pitchFamily="34" charset="0"/>
                <a:cs typeface="Arial" pitchFamily="34" charset="0"/>
              </a:rPr>
              <a:t>Paraguay was permitted more exceptions to the CET. Convergence to the 14% tariff for capital goods is required to be in place by the year 2006 for Paraguay and Uruguay, and 2001 for Argentina and Brazil</a:t>
            </a:r>
          </a:p>
          <a:p>
            <a:pPr>
              <a:lnSpc>
                <a:spcPct val="90000"/>
              </a:lnSpc>
            </a:pPr>
            <a:endParaRPr lang="en-US" sz="2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CA30C329-F788-4C14-A48E-F050DE43A2FA}" type="slidenum">
              <a:rPr lang="en-US"/>
              <a:pPr/>
              <a:t>11</a:t>
            </a:fld>
            <a:endParaRPr lang="en-US"/>
          </a:p>
        </p:txBody>
      </p:sp>
      <p:sp>
        <p:nvSpPr>
          <p:cNvPr id="13314" name="Rectangle 2"/>
          <p:cNvSpPr>
            <a:spLocks noGrp="1" noChangeArrowheads="1"/>
          </p:cNvSpPr>
          <p:nvPr>
            <p:ph type="title"/>
          </p:nvPr>
        </p:nvSpPr>
        <p:spPr>
          <a:xfrm>
            <a:off x="0" y="838200"/>
            <a:ext cx="9144000" cy="914400"/>
          </a:xfrm>
        </p:spPr>
        <p:txBody>
          <a:bodyPr/>
          <a:lstStyle/>
          <a:p>
            <a:pPr algn="ctr"/>
            <a:r>
              <a:rPr lang="en-US" sz="3600">
                <a:latin typeface="Arial" pitchFamily="34" charset="0"/>
              </a:rPr>
              <a:t>SDT in the WH: CARICOM (1)</a:t>
            </a:r>
          </a:p>
        </p:txBody>
      </p:sp>
      <p:sp>
        <p:nvSpPr>
          <p:cNvPr id="13315" name="Rectangle 3"/>
          <p:cNvSpPr>
            <a:spLocks noGrp="1" noChangeArrowheads="1"/>
          </p:cNvSpPr>
          <p:nvPr>
            <p:ph type="body" idx="1"/>
          </p:nvPr>
        </p:nvSpPr>
        <p:spPr>
          <a:xfrm>
            <a:off x="381000" y="2362200"/>
            <a:ext cx="8561388" cy="3581400"/>
          </a:xfrm>
        </p:spPr>
        <p:txBody>
          <a:bodyPr/>
          <a:lstStyle/>
          <a:p>
            <a:r>
              <a:rPr lang="en-US">
                <a:latin typeface="Arial" pitchFamily="34" charset="0"/>
                <a:cs typeface="Arial" pitchFamily="34" charset="0"/>
              </a:rPr>
              <a:t>SDT firmly rooted in CARICOM legal texts. Two groups of countries are recognized: more developed countries and less developed countries (LDCs). Treaty of Chaguaramas: “special measures for less developed countries”</a:t>
            </a:r>
            <a:r>
              <a:rPr lang="en-US"/>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5342DE1B-FBD3-4E2F-8967-D12D4EAB0976}" type="slidenum">
              <a:rPr lang="en-US"/>
              <a:pPr/>
              <a:t>12</a:t>
            </a:fld>
            <a:endParaRPr lang="en-US"/>
          </a:p>
        </p:txBody>
      </p:sp>
      <p:sp>
        <p:nvSpPr>
          <p:cNvPr id="14338" name="Rectangle 2"/>
          <p:cNvSpPr>
            <a:spLocks noGrp="1" noChangeArrowheads="1"/>
          </p:cNvSpPr>
          <p:nvPr>
            <p:ph type="title"/>
          </p:nvPr>
        </p:nvSpPr>
        <p:spPr>
          <a:xfrm>
            <a:off x="0" y="0"/>
            <a:ext cx="9144000" cy="1219200"/>
          </a:xfrm>
        </p:spPr>
        <p:txBody>
          <a:bodyPr/>
          <a:lstStyle/>
          <a:p>
            <a:pPr algn="ctr"/>
            <a:r>
              <a:rPr lang="en-US" sz="3600">
                <a:latin typeface="Arial" pitchFamily="34" charset="0"/>
              </a:rPr>
              <a:t>SDT in the WH: CARICOM (2)</a:t>
            </a:r>
          </a:p>
        </p:txBody>
      </p:sp>
      <p:sp>
        <p:nvSpPr>
          <p:cNvPr id="14339" name="Rectangle 3"/>
          <p:cNvSpPr>
            <a:spLocks noGrp="1" noChangeArrowheads="1"/>
          </p:cNvSpPr>
          <p:nvPr>
            <p:ph type="body" idx="1"/>
          </p:nvPr>
        </p:nvSpPr>
        <p:spPr>
          <a:xfrm>
            <a:off x="381000" y="1371600"/>
            <a:ext cx="8561388" cy="5181600"/>
          </a:xfrm>
        </p:spPr>
        <p:txBody>
          <a:bodyPr/>
          <a:lstStyle/>
          <a:p>
            <a:pPr>
              <a:lnSpc>
                <a:spcPct val="90000"/>
              </a:lnSpc>
            </a:pPr>
            <a:r>
              <a:rPr lang="en-US" sz="2800">
                <a:latin typeface="Arial" pitchFamily="34" charset="0"/>
                <a:cs typeface="Arial" pitchFamily="34" charset="0"/>
              </a:rPr>
              <a:t>Origin regime: differentiated thresholds: 60% for LDCs, 50% for others. For repaired goods to be reimported: 80% of foreign materials can be foreign, 65% for the rest</a:t>
            </a:r>
          </a:p>
          <a:p>
            <a:pPr>
              <a:lnSpc>
                <a:spcPct val="90000"/>
              </a:lnSpc>
            </a:pPr>
            <a:r>
              <a:rPr lang="en-US" sz="2800">
                <a:latin typeface="Arial" pitchFamily="34" charset="0"/>
                <a:cs typeface="Arial" pitchFamily="34" charset="0"/>
              </a:rPr>
              <a:t>Safeguards: not allowed when products originate in an LDC, except when this country holds more than 20% of the market share. Duration of the safeguard in LDCs can be extended</a:t>
            </a:r>
          </a:p>
          <a:p>
            <a:pPr>
              <a:lnSpc>
                <a:spcPct val="90000"/>
              </a:lnSpc>
            </a:pPr>
            <a:r>
              <a:rPr lang="en-US" sz="2800">
                <a:latin typeface="Arial" pitchFamily="34" charset="0"/>
                <a:cs typeface="Arial" pitchFamily="34" charset="0"/>
              </a:rPr>
              <a:t>Tariffs: in cases of losses of revenue due to imports from CARICOM, the Council may impose import duties for a duration and under terms and conditions that it determines</a:t>
            </a:r>
            <a:endParaRPr lang="en-US" sz="2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E5A5D6E4-6AAE-4E50-B68E-F1B845776D2A}" type="slidenum">
              <a:rPr lang="en-US"/>
              <a:pPr/>
              <a:t>13</a:t>
            </a:fld>
            <a:endParaRPr lang="en-US"/>
          </a:p>
        </p:txBody>
      </p:sp>
      <p:sp>
        <p:nvSpPr>
          <p:cNvPr id="15362" name="Rectangle 2"/>
          <p:cNvSpPr>
            <a:spLocks noGrp="1" noChangeArrowheads="1"/>
          </p:cNvSpPr>
          <p:nvPr>
            <p:ph type="title"/>
          </p:nvPr>
        </p:nvSpPr>
        <p:spPr>
          <a:xfrm>
            <a:off x="0" y="304800"/>
            <a:ext cx="9144000" cy="1143000"/>
          </a:xfrm>
        </p:spPr>
        <p:txBody>
          <a:bodyPr/>
          <a:lstStyle/>
          <a:p>
            <a:pPr algn="ctr"/>
            <a:r>
              <a:rPr lang="en-US" sz="3200">
                <a:latin typeface="Arial" pitchFamily="34" charset="0"/>
              </a:rPr>
              <a:t>SDT in the WH: CARICOM (3)</a:t>
            </a:r>
          </a:p>
        </p:txBody>
      </p:sp>
      <p:sp>
        <p:nvSpPr>
          <p:cNvPr id="15363" name="Rectangle 3"/>
          <p:cNvSpPr>
            <a:spLocks noGrp="1" noChangeArrowheads="1"/>
          </p:cNvSpPr>
          <p:nvPr>
            <p:ph type="body" idx="1"/>
          </p:nvPr>
        </p:nvSpPr>
        <p:spPr>
          <a:xfrm>
            <a:off x="0" y="1524000"/>
            <a:ext cx="8942388" cy="5029200"/>
          </a:xfrm>
        </p:spPr>
        <p:txBody>
          <a:bodyPr/>
          <a:lstStyle/>
          <a:p>
            <a:r>
              <a:rPr lang="en-US">
                <a:latin typeface="Arial" pitchFamily="34" charset="0"/>
                <a:cs typeface="Arial" pitchFamily="34" charset="0"/>
              </a:rPr>
              <a:t>Import restrictions: when applying the industrial integration program, an LDC may, for a period specified by the Council, suspend origin to competing goods</a:t>
            </a:r>
          </a:p>
          <a:p>
            <a:r>
              <a:rPr lang="en-US">
                <a:latin typeface="Arial" pitchFamily="34" charset="0"/>
                <a:cs typeface="Times New Roman" pitchFamily="18" charset="0"/>
              </a:rPr>
              <a:t>Infant industry protection: the Council can authorize quantitative restrictions and the suspension of tariff preferences in order to develop an industry in one country.</a:t>
            </a:r>
            <a:r>
              <a:rPr lang="en-US">
                <a:latin typeface="Arial" pitchFamily="34" charset="0"/>
                <a:cs typeface="Arial" pitchFamily="34" charset="0"/>
              </a:rPr>
              <a:t> </a:t>
            </a:r>
          </a:p>
          <a:p>
            <a:endParaRPr lang="en-US">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20868B30-3485-4A38-AB5F-CBB8C61880F5}" type="slidenum">
              <a:rPr lang="en-US"/>
              <a:pPr/>
              <a:t>14</a:t>
            </a:fld>
            <a:endParaRPr lang="en-US"/>
          </a:p>
        </p:txBody>
      </p:sp>
      <p:sp>
        <p:nvSpPr>
          <p:cNvPr id="16386" name="Rectangle 2"/>
          <p:cNvSpPr>
            <a:spLocks noGrp="1" noChangeArrowheads="1"/>
          </p:cNvSpPr>
          <p:nvPr>
            <p:ph type="title"/>
          </p:nvPr>
        </p:nvSpPr>
        <p:spPr>
          <a:xfrm>
            <a:off x="0" y="304800"/>
            <a:ext cx="9144000" cy="1143000"/>
          </a:xfrm>
        </p:spPr>
        <p:txBody>
          <a:bodyPr/>
          <a:lstStyle/>
          <a:p>
            <a:pPr algn="ctr"/>
            <a:r>
              <a:rPr lang="en-US" sz="3600">
                <a:latin typeface="Arial" pitchFamily="34" charset="0"/>
              </a:rPr>
              <a:t>SDT in the WH: CARICOM (4)</a:t>
            </a:r>
          </a:p>
        </p:txBody>
      </p:sp>
      <p:sp>
        <p:nvSpPr>
          <p:cNvPr id="16387" name="Rectangle 3"/>
          <p:cNvSpPr>
            <a:spLocks noGrp="1" noChangeArrowheads="1"/>
          </p:cNvSpPr>
          <p:nvPr>
            <p:ph type="body" idx="1"/>
          </p:nvPr>
        </p:nvSpPr>
        <p:spPr>
          <a:xfrm>
            <a:off x="0" y="1946275"/>
            <a:ext cx="9144000" cy="4606925"/>
          </a:xfrm>
        </p:spPr>
        <p:txBody>
          <a:bodyPr/>
          <a:lstStyle/>
          <a:p>
            <a:r>
              <a:rPr lang="en-US" sz="2800">
                <a:latin typeface="Arial" pitchFamily="34" charset="0"/>
                <a:cs typeface="Arial" pitchFamily="34" charset="0"/>
              </a:rPr>
              <a:t>The Council shall apply, to the extent necessary, the provisions of the Special regime for the LDCs to Highly-Indebted Poor Countries</a:t>
            </a:r>
          </a:p>
          <a:p>
            <a:r>
              <a:rPr lang="en-US" sz="2800">
                <a:latin typeface="Arial" pitchFamily="34" charset="0"/>
                <a:cs typeface="Arial" pitchFamily="34" charset="0"/>
              </a:rPr>
              <a:t>LDCs will receive technical and financial assistance to allow them to participate in the Single Market and administer international trade agreements</a:t>
            </a:r>
          </a:p>
          <a:p>
            <a:r>
              <a:rPr lang="en-US" sz="2800">
                <a:latin typeface="Arial" pitchFamily="34" charset="0"/>
                <a:cs typeface="Arial" pitchFamily="34" charset="0"/>
              </a:rPr>
              <a:t>Promoting investment: more developed countries agree to help facilitate the flow of investment capital to LDCs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9FEBA415-34FC-49FE-9D8B-A2E3A1F75CDE}" type="slidenum">
              <a:rPr lang="en-US"/>
              <a:pPr/>
              <a:t>15</a:t>
            </a:fld>
            <a:endParaRPr lang="en-US"/>
          </a:p>
        </p:txBody>
      </p:sp>
      <p:sp>
        <p:nvSpPr>
          <p:cNvPr id="17410" name="Rectangle 2"/>
          <p:cNvSpPr>
            <a:spLocks noGrp="1" noChangeArrowheads="1"/>
          </p:cNvSpPr>
          <p:nvPr>
            <p:ph type="title"/>
          </p:nvPr>
        </p:nvSpPr>
        <p:spPr>
          <a:xfrm>
            <a:off x="0" y="304800"/>
            <a:ext cx="9144000" cy="1219200"/>
          </a:xfrm>
        </p:spPr>
        <p:txBody>
          <a:bodyPr/>
          <a:lstStyle/>
          <a:p>
            <a:pPr algn="ctr"/>
            <a:r>
              <a:rPr lang="en-US" sz="3600">
                <a:latin typeface="Arial" pitchFamily="34" charset="0"/>
              </a:rPr>
              <a:t>SDT in the WH: CARICOM (5)</a:t>
            </a:r>
          </a:p>
        </p:txBody>
      </p:sp>
      <p:sp>
        <p:nvSpPr>
          <p:cNvPr id="17411" name="Rectangle 3"/>
          <p:cNvSpPr>
            <a:spLocks noGrp="1" noChangeArrowheads="1"/>
          </p:cNvSpPr>
          <p:nvPr>
            <p:ph type="body" idx="1"/>
          </p:nvPr>
        </p:nvSpPr>
        <p:spPr>
          <a:xfrm>
            <a:off x="0" y="1946275"/>
            <a:ext cx="9144000" cy="4606925"/>
          </a:xfrm>
        </p:spPr>
        <p:txBody>
          <a:bodyPr/>
          <a:lstStyle/>
          <a:p>
            <a:pPr>
              <a:lnSpc>
                <a:spcPct val="90000"/>
              </a:lnSpc>
            </a:pPr>
            <a:r>
              <a:rPr lang="en-US">
                <a:latin typeface="Arial" pitchFamily="34" charset="0"/>
                <a:cs typeface="Arial" pitchFamily="34" charset="0"/>
              </a:rPr>
              <a:t>Oils and fats: differentiated thresholds when allocating production of oils and fats</a:t>
            </a:r>
          </a:p>
          <a:p>
            <a:pPr>
              <a:lnSpc>
                <a:spcPct val="90000"/>
              </a:lnSpc>
            </a:pPr>
            <a:r>
              <a:rPr lang="en-US">
                <a:latin typeface="Arial" pitchFamily="34" charset="0"/>
                <a:cs typeface="Arial" pitchFamily="34" charset="0"/>
              </a:rPr>
              <a:t>Services: greater flexibility in obligations and disciplines for LDCs with regards to the removal of barriers</a:t>
            </a:r>
          </a:p>
          <a:p>
            <a:pPr>
              <a:lnSpc>
                <a:spcPct val="90000"/>
              </a:lnSpc>
            </a:pPr>
            <a:r>
              <a:rPr lang="en-US">
                <a:latin typeface="Arial" pitchFamily="34" charset="0"/>
                <a:cs typeface="Arial" pitchFamily="34" charset="0"/>
              </a:rPr>
              <a:t>Investment: greater flexibility in undertaking obligations and disciplines on investment for LDCs, their special needs and circumstances are to be taken into account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4B8FEB28-554B-41F9-B4F7-2FC4D829E87B}" type="slidenum">
              <a:rPr lang="en-US"/>
              <a:pPr/>
              <a:t>16</a:t>
            </a:fld>
            <a:endParaRPr lang="en-US"/>
          </a:p>
        </p:txBody>
      </p:sp>
      <p:sp>
        <p:nvSpPr>
          <p:cNvPr id="18434" name="Rectangle 2"/>
          <p:cNvSpPr>
            <a:spLocks noGrp="1" noChangeArrowheads="1"/>
          </p:cNvSpPr>
          <p:nvPr>
            <p:ph type="title"/>
          </p:nvPr>
        </p:nvSpPr>
        <p:spPr>
          <a:xfrm>
            <a:off x="0" y="304800"/>
            <a:ext cx="9144000" cy="1219200"/>
          </a:xfrm>
        </p:spPr>
        <p:txBody>
          <a:bodyPr/>
          <a:lstStyle/>
          <a:p>
            <a:pPr algn="ctr"/>
            <a:r>
              <a:rPr lang="en-US" sz="3600">
                <a:latin typeface="Arial" pitchFamily="34" charset="0"/>
              </a:rPr>
              <a:t>SDT in the WH: CARICOM (6)</a:t>
            </a:r>
          </a:p>
        </p:txBody>
      </p:sp>
      <p:sp>
        <p:nvSpPr>
          <p:cNvPr id="18435" name="Rectangle 3"/>
          <p:cNvSpPr>
            <a:spLocks noGrp="1" noChangeArrowheads="1"/>
          </p:cNvSpPr>
          <p:nvPr>
            <p:ph type="body" idx="1"/>
          </p:nvPr>
        </p:nvSpPr>
        <p:spPr>
          <a:xfrm>
            <a:off x="762000" y="1946275"/>
            <a:ext cx="8180388" cy="4606925"/>
          </a:xfrm>
        </p:spPr>
        <p:txBody>
          <a:bodyPr/>
          <a:lstStyle/>
          <a:p>
            <a:pPr>
              <a:lnSpc>
                <a:spcPct val="90000"/>
              </a:lnSpc>
            </a:pPr>
            <a:r>
              <a:rPr lang="en-US">
                <a:latin typeface="Arial" pitchFamily="34" charset="0"/>
                <a:cs typeface="Arial" pitchFamily="34" charset="0"/>
              </a:rPr>
              <a:t>Investment and financial incentives</a:t>
            </a:r>
          </a:p>
          <a:p>
            <a:pPr>
              <a:lnSpc>
                <a:spcPct val="90000"/>
              </a:lnSpc>
            </a:pPr>
            <a:r>
              <a:rPr lang="en-US">
                <a:latin typeface="Arial" pitchFamily="34" charset="0"/>
                <a:cs typeface="Arial" pitchFamily="34" charset="0"/>
              </a:rPr>
              <a:t>Technical assistance</a:t>
            </a:r>
          </a:p>
          <a:p>
            <a:pPr>
              <a:lnSpc>
                <a:spcPct val="90000"/>
              </a:lnSpc>
            </a:pPr>
            <a:r>
              <a:rPr lang="en-US">
                <a:latin typeface="Arial" pitchFamily="34" charset="0"/>
                <a:cs typeface="Arial" pitchFamily="34" charset="0"/>
              </a:rPr>
              <a:t>Programs to facilitate private and public sector financial flows</a:t>
            </a:r>
          </a:p>
          <a:p>
            <a:pPr>
              <a:lnSpc>
                <a:spcPct val="90000"/>
              </a:lnSpc>
            </a:pPr>
            <a:r>
              <a:rPr lang="en-US">
                <a:latin typeface="Arial" pitchFamily="34" charset="0"/>
                <a:cs typeface="Arial" pitchFamily="34" charset="0"/>
              </a:rPr>
              <a:t>Shared use of technological and research facilities in the more developed countries</a:t>
            </a:r>
          </a:p>
          <a:p>
            <a:pPr>
              <a:lnSpc>
                <a:spcPct val="90000"/>
              </a:lnSpc>
            </a:pPr>
            <a:r>
              <a:rPr lang="en-US">
                <a:latin typeface="Arial" pitchFamily="34" charset="0"/>
                <a:cs typeface="Arial" pitchFamily="34" charset="0"/>
              </a:rPr>
              <a:t>Provisions under the 1992 </a:t>
            </a:r>
            <a:r>
              <a:rPr lang="en-US" i="1">
                <a:latin typeface="Arial" pitchFamily="34" charset="0"/>
                <a:cs typeface="Arial" pitchFamily="34" charset="0"/>
              </a:rPr>
              <a:t>Protocol on Disadvantaged Countries, Regions and Sectors</a:t>
            </a:r>
            <a:r>
              <a:rPr lang="en-US" i="1"/>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5C2AD594-9E36-4532-B07D-BDCD188B9DA8}" type="slidenum">
              <a:rPr lang="en-US"/>
              <a:pPr/>
              <a:t>17</a:t>
            </a:fld>
            <a:endParaRPr lang="en-US"/>
          </a:p>
        </p:txBody>
      </p:sp>
      <p:sp>
        <p:nvSpPr>
          <p:cNvPr id="19458" name="Rectangle 2"/>
          <p:cNvSpPr>
            <a:spLocks noGrp="1" noChangeArrowheads="1"/>
          </p:cNvSpPr>
          <p:nvPr>
            <p:ph type="title"/>
          </p:nvPr>
        </p:nvSpPr>
        <p:spPr>
          <a:xfrm>
            <a:off x="0" y="304800"/>
            <a:ext cx="9144000" cy="990600"/>
          </a:xfrm>
        </p:spPr>
        <p:txBody>
          <a:bodyPr/>
          <a:lstStyle/>
          <a:p>
            <a:pPr algn="ctr"/>
            <a:r>
              <a:rPr lang="en-US" sz="3600">
                <a:latin typeface="Arial" pitchFamily="34" charset="0"/>
              </a:rPr>
              <a:t>SDT in the WH: ALADI (1)</a:t>
            </a:r>
          </a:p>
        </p:txBody>
      </p:sp>
      <p:sp>
        <p:nvSpPr>
          <p:cNvPr id="19459" name="Rectangle 3"/>
          <p:cNvSpPr>
            <a:spLocks noGrp="1" noChangeArrowheads="1"/>
          </p:cNvSpPr>
          <p:nvPr>
            <p:ph type="body" idx="1"/>
          </p:nvPr>
        </p:nvSpPr>
        <p:spPr>
          <a:xfrm>
            <a:off x="838200" y="1600200"/>
            <a:ext cx="8104188" cy="4953000"/>
          </a:xfrm>
        </p:spPr>
        <p:txBody>
          <a:bodyPr/>
          <a:lstStyle/>
          <a:p>
            <a:r>
              <a:rPr lang="en-US">
                <a:latin typeface="Arial" pitchFamily="34" charset="0"/>
                <a:cs typeface="Arial" pitchFamily="34" charset="0"/>
              </a:rPr>
              <a:t>ALADI also contemplates a “System of Support for the Relatively Less Economically Developed Countries” (Chapter III of the Treaty of Montevideo) which purpose is “</a:t>
            </a:r>
            <a:r>
              <a:rPr lang="en-US" i="1">
                <a:latin typeface="Arial" pitchFamily="34" charset="0"/>
                <a:cs typeface="Arial" pitchFamily="34" charset="0"/>
              </a:rPr>
              <a:t>to establish favorable conditions for the participation of the relatively less economically developed countries (of ALADI) in the economic integration process</a:t>
            </a:r>
            <a:r>
              <a:rPr lang="en-US">
                <a:latin typeface="Arial" pitchFamily="34" charset="0"/>
                <a:cs typeface="Arial" pitchFamily="34" charset="0"/>
              </a:rPr>
              <a:t>”</a:t>
            </a:r>
            <a:r>
              <a:rPr lang="en-US"/>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63027F54-6103-43C8-BBB5-C48685013B47}" type="slidenum">
              <a:rPr lang="en-US"/>
              <a:pPr/>
              <a:t>18</a:t>
            </a:fld>
            <a:endParaRPr lang="en-US"/>
          </a:p>
        </p:txBody>
      </p:sp>
      <p:sp>
        <p:nvSpPr>
          <p:cNvPr id="20482" name="Rectangle 2"/>
          <p:cNvSpPr>
            <a:spLocks noGrp="1" noChangeArrowheads="1"/>
          </p:cNvSpPr>
          <p:nvPr>
            <p:ph type="title"/>
          </p:nvPr>
        </p:nvSpPr>
        <p:spPr>
          <a:xfrm>
            <a:off x="0" y="0"/>
            <a:ext cx="9144000" cy="1524000"/>
          </a:xfrm>
        </p:spPr>
        <p:txBody>
          <a:bodyPr/>
          <a:lstStyle/>
          <a:p>
            <a:pPr algn="ctr"/>
            <a:r>
              <a:rPr lang="en-US" sz="3600">
                <a:latin typeface="Arial" pitchFamily="34" charset="0"/>
              </a:rPr>
              <a:t>SDT in the WH: ALADI (2)</a:t>
            </a:r>
          </a:p>
        </p:txBody>
      </p:sp>
      <p:sp>
        <p:nvSpPr>
          <p:cNvPr id="20483" name="Rectangle 3"/>
          <p:cNvSpPr>
            <a:spLocks noGrp="1" noChangeArrowheads="1"/>
          </p:cNvSpPr>
          <p:nvPr>
            <p:ph type="body" idx="1"/>
          </p:nvPr>
        </p:nvSpPr>
        <p:spPr>
          <a:xfrm>
            <a:off x="0" y="1946275"/>
            <a:ext cx="8942388" cy="4606925"/>
          </a:xfrm>
        </p:spPr>
        <p:txBody>
          <a:bodyPr/>
          <a:lstStyle/>
          <a:p>
            <a:r>
              <a:rPr lang="en-US">
                <a:latin typeface="Arial" pitchFamily="34" charset="0"/>
                <a:cs typeface="Arial" pitchFamily="34" charset="0"/>
              </a:rPr>
              <a:t>A three-tier classification:</a:t>
            </a:r>
          </a:p>
          <a:p>
            <a:pPr lvl="1"/>
            <a:r>
              <a:rPr lang="en-US">
                <a:latin typeface="Arial" pitchFamily="34" charset="0"/>
                <a:cs typeface="Arial" pitchFamily="34" charset="0"/>
              </a:rPr>
              <a:t>-Relatively less developed countries (LDCs): 	Bolivia, Paraguay and Ecuador</a:t>
            </a:r>
          </a:p>
          <a:p>
            <a:r>
              <a:rPr lang="en-US">
                <a:latin typeface="Arial" pitchFamily="34" charset="0"/>
                <a:cs typeface="Arial" pitchFamily="34" charset="0"/>
              </a:rPr>
              <a:t>   -Intermediate developed countries: Chile, 	Colombia, Peru, Uruguay and Venezuela</a:t>
            </a:r>
          </a:p>
          <a:p>
            <a:pPr>
              <a:buFont typeface="Wingdings" pitchFamily="2" charset="2"/>
              <a:buNone/>
            </a:pPr>
            <a:r>
              <a:rPr lang="en-US">
                <a:latin typeface="Arial" pitchFamily="34" charset="0"/>
                <a:cs typeface="Arial" pitchFamily="34" charset="0"/>
              </a:rPr>
              <a:t>	   -Other member countries: Argentina, Brazil 	and Mexico</a:t>
            </a:r>
            <a:r>
              <a:rPr lang="en-US"/>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E249F568-E0BB-4C24-BEE6-42ACF9CC9DC7}" type="slidenum">
              <a:rPr lang="en-US"/>
              <a:pPr/>
              <a:t>19</a:t>
            </a:fld>
            <a:endParaRPr lang="en-US"/>
          </a:p>
        </p:txBody>
      </p:sp>
      <p:sp>
        <p:nvSpPr>
          <p:cNvPr id="21506" name="Rectangle 2"/>
          <p:cNvSpPr>
            <a:spLocks noGrp="1" noChangeArrowheads="1"/>
          </p:cNvSpPr>
          <p:nvPr>
            <p:ph type="title"/>
          </p:nvPr>
        </p:nvSpPr>
        <p:spPr>
          <a:xfrm>
            <a:off x="0" y="304800"/>
            <a:ext cx="9144000" cy="1066800"/>
          </a:xfrm>
        </p:spPr>
        <p:txBody>
          <a:bodyPr/>
          <a:lstStyle/>
          <a:p>
            <a:pPr algn="ctr"/>
            <a:r>
              <a:rPr lang="en-US" sz="3600">
                <a:latin typeface="Arial" pitchFamily="34" charset="0"/>
              </a:rPr>
              <a:t>SDT in the WH: ALADI (3)</a:t>
            </a:r>
          </a:p>
        </p:txBody>
      </p:sp>
      <p:sp>
        <p:nvSpPr>
          <p:cNvPr id="21507" name="Rectangle 3"/>
          <p:cNvSpPr>
            <a:spLocks noGrp="1" noChangeArrowheads="1"/>
          </p:cNvSpPr>
          <p:nvPr>
            <p:ph type="body" idx="1"/>
          </p:nvPr>
        </p:nvSpPr>
        <p:spPr>
          <a:xfrm>
            <a:off x="381000" y="1524000"/>
            <a:ext cx="8561388" cy="4876800"/>
          </a:xfrm>
        </p:spPr>
        <p:txBody>
          <a:bodyPr/>
          <a:lstStyle/>
          <a:p>
            <a:pPr>
              <a:lnSpc>
                <a:spcPct val="90000"/>
              </a:lnSpc>
            </a:pPr>
            <a:r>
              <a:rPr lang="en-US" sz="2800">
                <a:latin typeface="Arial" pitchFamily="34" charset="0"/>
                <a:cs typeface="Arial" pitchFamily="34" charset="0"/>
              </a:rPr>
              <a:t>Tariffs: members will grant non-reciprocal duty-free and barriers-free treatment to products from LDCs Preferences granted to other non-ALADI countries of Latin America, shall be extended to LDCs.</a:t>
            </a:r>
          </a:p>
          <a:p>
            <a:pPr>
              <a:lnSpc>
                <a:spcPct val="90000"/>
              </a:lnSpc>
            </a:pPr>
            <a:r>
              <a:rPr lang="en-US" sz="2800">
                <a:latin typeface="Arial" pitchFamily="34" charset="0"/>
                <a:cs typeface="Arial" pitchFamily="34" charset="0"/>
              </a:rPr>
              <a:t>Best endeavors: technical assistance and compensation mechanisms regarding the situation of land-locked countries</a:t>
            </a:r>
          </a:p>
          <a:p>
            <a:pPr>
              <a:lnSpc>
                <a:spcPct val="90000"/>
              </a:lnSpc>
            </a:pPr>
            <a:r>
              <a:rPr lang="en-US" sz="2800">
                <a:latin typeface="Arial" pitchFamily="34" charset="0"/>
                <a:cs typeface="Arial" pitchFamily="34" charset="0"/>
              </a:rPr>
              <a:t>Origin regime: products from LDCs benefit from better foreign value content rule: 60% as opposed to 50% for the rest</a:t>
            </a:r>
            <a:r>
              <a:rPr lang="en-US" sz="2800"/>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F5535F37-45B3-4972-9F30-D1F527567DD9}" type="slidenum">
              <a:rPr lang="en-US"/>
              <a:pPr/>
              <a:t>2</a:t>
            </a:fld>
            <a:endParaRPr lang="en-US"/>
          </a:p>
        </p:txBody>
      </p:sp>
      <p:sp>
        <p:nvSpPr>
          <p:cNvPr id="1026" name="Rectangle 2"/>
          <p:cNvSpPr>
            <a:spLocks noGrp="1" noChangeArrowheads="1"/>
          </p:cNvSpPr>
          <p:nvPr>
            <p:ph type="title"/>
          </p:nvPr>
        </p:nvSpPr>
        <p:spPr>
          <a:xfrm>
            <a:off x="228600" y="0"/>
            <a:ext cx="8686800" cy="1066800"/>
          </a:xfrm>
        </p:spPr>
        <p:txBody>
          <a:bodyPr/>
          <a:lstStyle/>
          <a:p>
            <a:pPr algn="ctr"/>
            <a:r>
              <a:rPr lang="en-US">
                <a:latin typeface="Arial Unicode MS" pitchFamily="34" charset="-128"/>
              </a:rPr>
              <a:t>The problem…</a:t>
            </a:r>
          </a:p>
        </p:txBody>
      </p:sp>
      <p:sp>
        <p:nvSpPr>
          <p:cNvPr id="1027" name="Rectangle 3"/>
          <p:cNvSpPr>
            <a:spLocks noGrp="1" noChangeArrowheads="1"/>
          </p:cNvSpPr>
          <p:nvPr>
            <p:ph type="body" idx="1"/>
          </p:nvPr>
        </p:nvSpPr>
        <p:spPr>
          <a:xfrm>
            <a:off x="304800" y="1219200"/>
            <a:ext cx="8637588" cy="5638800"/>
          </a:xfrm>
        </p:spPr>
        <p:txBody>
          <a:bodyPr/>
          <a:lstStyle/>
          <a:p>
            <a:r>
              <a:rPr lang="en-US" sz="2800" u="sng">
                <a:latin typeface="Arial Unicode MS" pitchFamily="34" charset="-128"/>
              </a:rPr>
              <a:t>Trend</a:t>
            </a:r>
            <a:r>
              <a:rPr lang="en-US" sz="2800">
                <a:latin typeface="Arial Unicode MS" pitchFamily="34" charset="-128"/>
              </a:rPr>
              <a:t>: developing countries (DC) participating in the global economy through trade agreements</a:t>
            </a:r>
          </a:p>
          <a:p>
            <a:r>
              <a:rPr lang="en-US" sz="2800" u="sng">
                <a:latin typeface="Arial Unicode MS" pitchFamily="34" charset="-128"/>
              </a:rPr>
              <a:t>Gains</a:t>
            </a:r>
            <a:r>
              <a:rPr lang="en-US" sz="2800">
                <a:latin typeface="Arial Unicode MS" pitchFamily="34" charset="-128"/>
              </a:rPr>
              <a:t>: trade and investment, structural reform, signaling, transparency and accountability</a:t>
            </a:r>
          </a:p>
          <a:p>
            <a:r>
              <a:rPr lang="en-US" sz="2800" u="sng">
                <a:latin typeface="Arial Unicode MS" pitchFamily="34" charset="-128"/>
              </a:rPr>
              <a:t>Risks</a:t>
            </a:r>
            <a:r>
              <a:rPr lang="en-US" sz="2800">
                <a:latin typeface="Arial Unicode MS" pitchFamily="34" charset="-128"/>
              </a:rPr>
              <a:t>: DC start from a vulnerable plateau: size, level of development, factor endowment, distance, natural disasters, weak institutions, etc</a:t>
            </a:r>
          </a:p>
          <a:p>
            <a:r>
              <a:rPr lang="en-US" sz="2800" u="sng">
                <a:latin typeface="Arial Unicode MS" pitchFamily="34" charset="-128"/>
              </a:rPr>
              <a:t>Response</a:t>
            </a:r>
            <a:r>
              <a:rPr lang="en-US" sz="2800">
                <a:latin typeface="Arial Unicode MS" pitchFamily="34" charset="-128"/>
              </a:rPr>
              <a:t>: </a:t>
            </a:r>
            <a:r>
              <a:rPr lang="en-US" sz="2800" i="1">
                <a:latin typeface="Arial Unicode MS" pitchFamily="34" charset="-128"/>
              </a:rPr>
              <a:t>some</a:t>
            </a:r>
            <a:r>
              <a:rPr lang="en-US" sz="2800">
                <a:latin typeface="Arial Unicode MS" pitchFamily="34" charset="-128"/>
              </a:rPr>
              <a:t> mechanisms in trade agreements to manage perceived asymmetries</a:t>
            </a:r>
          </a:p>
          <a:p>
            <a:r>
              <a:rPr lang="en-US" sz="2800" u="sng">
                <a:latin typeface="Arial Unicode MS" pitchFamily="34" charset="-128"/>
              </a:rPr>
              <a:t>Questions</a:t>
            </a:r>
            <a:r>
              <a:rPr lang="en-US" sz="2800">
                <a:latin typeface="Arial Unicode MS" pitchFamily="34" charset="-128"/>
              </a:rPr>
              <a:t>: what are those mechanisms and are they appropriate and enough?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4409D020-8499-4145-A888-0A04C8DA2A15}" type="slidenum">
              <a:rPr lang="en-US"/>
              <a:pPr/>
              <a:t>20</a:t>
            </a:fld>
            <a:endParaRPr lang="en-US"/>
          </a:p>
        </p:txBody>
      </p:sp>
      <p:sp>
        <p:nvSpPr>
          <p:cNvPr id="22530" name="Rectangle 2"/>
          <p:cNvSpPr>
            <a:spLocks noGrp="1" noChangeArrowheads="1"/>
          </p:cNvSpPr>
          <p:nvPr>
            <p:ph type="title"/>
          </p:nvPr>
        </p:nvSpPr>
        <p:spPr>
          <a:xfrm>
            <a:off x="0" y="609600"/>
            <a:ext cx="8915400" cy="1143000"/>
          </a:xfrm>
        </p:spPr>
        <p:txBody>
          <a:bodyPr/>
          <a:lstStyle/>
          <a:p>
            <a:pPr algn="ctr"/>
            <a:r>
              <a:rPr lang="en-US" sz="3600">
                <a:latin typeface="Arial" pitchFamily="34" charset="0"/>
              </a:rPr>
              <a:t>SDT in the WH: NAFTA</a:t>
            </a:r>
          </a:p>
        </p:txBody>
      </p:sp>
      <p:sp>
        <p:nvSpPr>
          <p:cNvPr id="22531" name="Rectangle 3"/>
          <p:cNvSpPr>
            <a:spLocks noGrp="1" noChangeArrowheads="1"/>
          </p:cNvSpPr>
          <p:nvPr>
            <p:ph type="body" idx="1"/>
          </p:nvPr>
        </p:nvSpPr>
        <p:spPr>
          <a:xfrm>
            <a:off x="762000" y="1946275"/>
            <a:ext cx="8180388" cy="4114800"/>
          </a:xfrm>
        </p:spPr>
        <p:txBody>
          <a:bodyPr/>
          <a:lstStyle/>
          <a:p>
            <a:r>
              <a:rPr lang="en-US">
                <a:latin typeface="Arial" pitchFamily="34" charset="0"/>
                <a:cs typeface="Arial" pitchFamily="34" charset="0"/>
              </a:rPr>
              <a:t>No specific provisions for differential treatment according to size or level of development</a:t>
            </a:r>
          </a:p>
          <a:p>
            <a:r>
              <a:rPr lang="en-US">
                <a:latin typeface="Arial" pitchFamily="34" charset="0"/>
                <a:cs typeface="Arial" pitchFamily="34" charset="0"/>
              </a:rPr>
              <a:t>Transitional measures that allow for different treatment among the parties, not based on considerations of a member’s level of development or size of economy, but the result of negotiations</a:t>
            </a:r>
            <a:r>
              <a:rPr lang="en-US"/>
              <a: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6EFAB72B-6260-4509-BE74-F8C079D8EE2B}" type="slidenum">
              <a:rPr lang="en-US"/>
              <a:pPr/>
              <a:t>21</a:t>
            </a:fld>
            <a:endParaRPr lang="en-US"/>
          </a:p>
        </p:txBody>
      </p:sp>
      <p:sp>
        <p:nvSpPr>
          <p:cNvPr id="23554" name="Rectangle 2"/>
          <p:cNvSpPr>
            <a:spLocks noGrp="1" noChangeArrowheads="1"/>
          </p:cNvSpPr>
          <p:nvPr>
            <p:ph type="title"/>
          </p:nvPr>
        </p:nvSpPr>
        <p:spPr>
          <a:xfrm>
            <a:off x="0" y="609600"/>
            <a:ext cx="9144000" cy="1143000"/>
          </a:xfrm>
        </p:spPr>
        <p:txBody>
          <a:bodyPr/>
          <a:lstStyle/>
          <a:p>
            <a:pPr algn="ctr"/>
            <a:r>
              <a:rPr lang="en-US" sz="3600">
                <a:latin typeface="Arial" pitchFamily="34" charset="0"/>
              </a:rPr>
              <a:t>SDT in the WH: Chile-US FTA (1)</a:t>
            </a:r>
          </a:p>
        </p:txBody>
      </p:sp>
      <p:sp>
        <p:nvSpPr>
          <p:cNvPr id="23555" name="Rectangle 3"/>
          <p:cNvSpPr>
            <a:spLocks noGrp="1" noChangeArrowheads="1"/>
          </p:cNvSpPr>
          <p:nvPr>
            <p:ph type="body" idx="1"/>
          </p:nvPr>
        </p:nvSpPr>
        <p:spPr>
          <a:xfrm>
            <a:off x="914400" y="2057400"/>
            <a:ext cx="7772400" cy="4495800"/>
          </a:xfrm>
        </p:spPr>
        <p:txBody>
          <a:bodyPr/>
          <a:lstStyle/>
          <a:p>
            <a:r>
              <a:rPr lang="en-US">
                <a:latin typeface="Arial" pitchFamily="34" charset="0"/>
                <a:cs typeface="Arial" pitchFamily="34" charset="0"/>
              </a:rPr>
              <a:t>No explicit recognition of the differences in size or level of development of the parties</a:t>
            </a:r>
          </a:p>
          <a:p>
            <a:r>
              <a:rPr lang="en-US">
                <a:latin typeface="Arial" pitchFamily="34" charset="0"/>
                <a:cs typeface="Arial" pitchFamily="34" charset="0"/>
              </a:rPr>
              <a:t>Chile was granted, however, longer timetables for the implementation of certain obligations in the following areas:</a:t>
            </a:r>
          </a:p>
          <a:p>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51A1A189-6973-4D6E-A880-E5382DCF617E}" type="slidenum">
              <a:rPr lang="en-US"/>
              <a:pPr/>
              <a:t>22</a:t>
            </a:fld>
            <a:endParaRPr lang="en-US"/>
          </a:p>
        </p:txBody>
      </p:sp>
      <p:sp>
        <p:nvSpPr>
          <p:cNvPr id="24578" name="Rectangle 2"/>
          <p:cNvSpPr>
            <a:spLocks noGrp="1" noChangeArrowheads="1"/>
          </p:cNvSpPr>
          <p:nvPr>
            <p:ph type="title"/>
          </p:nvPr>
        </p:nvSpPr>
        <p:spPr>
          <a:xfrm>
            <a:off x="457200" y="381000"/>
            <a:ext cx="8382000" cy="1143000"/>
          </a:xfrm>
        </p:spPr>
        <p:txBody>
          <a:bodyPr/>
          <a:lstStyle/>
          <a:p>
            <a:pPr algn="ctr"/>
            <a:r>
              <a:rPr lang="en-US" sz="3600">
                <a:latin typeface="Arial" pitchFamily="34" charset="0"/>
              </a:rPr>
              <a:t>SDT in the WH: Chile-US FTA (2)</a:t>
            </a:r>
          </a:p>
        </p:txBody>
      </p:sp>
      <p:sp>
        <p:nvSpPr>
          <p:cNvPr id="24579" name="Rectangle 3"/>
          <p:cNvSpPr>
            <a:spLocks noGrp="1" noChangeArrowheads="1"/>
          </p:cNvSpPr>
          <p:nvPr>
            <p:ph type="body" idx="1"/>
          </p:nvPr>
        </p:nvSpPr>
        <p:spPr>
          <a:xfrm>
            <a:off x="533400" y="1946275"/>
            <a:ext cx="8408988" cy="4114800"/>
          </a:xfrm>
        </p:spPr>
        <p:txBody>
          <a:bodyPr/>
          <a:lstStyle/>
          <a:p>
            <a:r>
              <a:rPr lang="en-US">
                <a:latin typeface="Arial" pitchFamily="34" charset="0"/>
                <a:cs typeface="Arial" pitchFamily="34" charset="0"/>
              </a:rPr>
              <a:t>Customs Administration: publication of regulations in Internet, designation of contact points, express shipments, advance rulings, and separate electronic manifests</a:t>
            </a:r>
          </a:p>
          <a:p>
            <a:r>
              <a:rPr lang="en-US">
                <a:latin typeface="Arial" pitchFamily="34" charset="0"/>
                <a:cs typeface="Arial" pitchFamily="34" charset="0"/>
              </a:rPr>
              <a:t>Intellectual Property: trademarks, geographical indications, copyrights and related rights, non-interactive digital transmissions, patents, enforcement</a:t>
            </a:r>
            <a:r>
              <a:rPr lang="en-US"/>
              <a: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64F8E189-69A1-479D-B9DE-C8634A9C4DE5}" type="slidenum">
              <a:rPr lang="en-US"/>
              <a:pPr/>
              <a:t>23</a:t>
            </a:fld>
            <a:endParaRPr lang="en-US"/>
          </a:p>
        </p:txBody>
      </p:sp>
      <p:sp>
        <p:nvSpPr>
          <p:cNvPr id="25602" name="Rectangle 2"/>
          <p:cNvSpPr>
            <a:spLocks noGrp="1" noChangeArrowheads="1"/>
          </p:cNvSpPr>
          <p:nvPr>
            <p:ph type="title"/>
          </p:nvPr>
        </p:nvSpPr>
        <p:spPr>
          <a:xfrm>
            <a:off x="381000" y="304800"/>
            <a:ext cx="8534400" cy="1143000"/>
          </a:xfrm>
        </p:spPr>
        <p:txBody>
          <a:bodyPr/>
          <a:lstStyle/>
          <a:p>
            <a:pPr algn="ctr"/>
            <a:r>
              <a:rPr lang="en-US" sz="3600">
                <a:latin typeface="Arial" pitchFamily="34" charset="0"/>
              </a:rPr>
              <a:t>SDT in the WH: Chile-US FTA (3)</a:t>
            </a:r>
          </a:p>
        </p:txBody>
      </p:sp>
      <p:sp>
        <p:nvSpPr>
          <p:cNvPr id="25603" name="Rectangle 3"/>
          <p:cNvSpPr>
            <a:spLocks noGrp="1" noChangeArrowheads="1"/>
          </p:cNvSpPr>
          <p:nvPr>
            <p:ph type="body" idx="1"/>
          </p:nvPr>
        </p:nvSpPr>
        <p:spPr>
          <a:xfrm>
            <a:off x="381000" y="1946275"/>
            <a:ext cx="8561388" cy="4378325"/>
          </a:xfrm>
        </p:spPr>
        <p:txBody>
          <a:bodyPr/>
          <a:lstStyle/>
          <a:p>
            <a:pPr>
              <a:lnSpc>
                <a:spcPct val="90000"/>
              </a:lnSpc>
            </a:pPr>
            <a:r>
              <a:rPr lang="en-US" sz="2800">
                <a:latin typeface="Arial" pitchFamily="34" charset="0"/>
                <a:cs typeface="Arial" pitchFamily="34" charset="0"/>
              </a:rPr>
              <a:t>Cooperation programs may be set in the following areas:</a:t>
            </a:r>
          </a:p>
          <a:p>
            <a:pPr lvl="1">
              <a:lnSpc>
                <a:spcPct val="90000"/>
              </a:lnSpc>
            </a:pPr>
            <a:r>
              <a:rPr lang="en-US" sz="2800">
                <a:latin typeface="Arial" pitchFamily="34" charset="0"/>
                <a:cs typeface="Arial" pitchFamily="34" charset="0"/>
              </a:rPr>
              <a:t>Customs Administration: technical assistance regarding  risk assessment techniques, simplification of procedures, upgrading personnel skills, advance rulings</a:t>
            </a:r>
          </a:p>
          <a:p>
            <a:pPr lvl="1">
              <a:lnSpc>
                <a:spcPct val="90000"/>
              </a:lnSpc>
            </a:pPr>
            <a:r>
              <a:rPr lang="en-US" sz="2800">
                <a:latin typeface="Arial" pitchFamily="34" charset="0"/>
                <a:cs typeface="Arial" pitchFamily="34" charset="0"/>
              </a:rPr>
              <a:t>Labor: capacity building programs may be established</a:t>
            </a:r>
          </a:p>
          <a:p>
            <a:pPr lvl="1">
              <a:lnSpc>
                <a:spcPct val="90000"/>
              </a:lnSpc>
            </a:pPr>
            <a:r>
              <a:rPr lang="en-US" sz="2800">
                <a:latin typeface="Arial" pitchFamily="34" charset="0"/>
                <a:cs typeface="Arial" pitchFamily="34" charset="0"/>
              </a:rPr>
              <a:t>Environment: identifies many cooperation projects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BF997945-F6D9-4221-A022-0EA3B1F266B9}" type="slidenum">
              <a:rPr lang="en-US"/>
              <a:pPr/>
              <a:t>24</a:t>
            </a:fld>
            <a:endParaRPr lang="en-US"/>
          </a:p>
        </p:txBody>
      </p:sp>
      <p:sp>
        <p:nvSpPr>
          <p:cNvPr id="26626" name="Rectangle 2"/>
          <p:cNvSpPr>
            <a:spLocks noGrp="1" noChangeArrowheads="1"/>
          </p:cNvSpPr>
          <p:nvPr>
            <p:ph type="title"/>
          </p:nvPr>
        </p:nvSpPr>
        <p:spPr>
          <a:xfrm>
            <a:off x="304800" y="304800"/>
            <a:ext cx="8610600" cy="1143000"/>
          </a:xfrm>
        </p:spPr>
        <p:txBody>
          <a:bodyPr/>
          <a:lstStyle/>
          <a:p>
            <a:pPr algn="ctr"/>
            <a:r>
              <a:rPr lang="en-US" sz="3600">
                <a:latin typeface="Arial" pitchFamily="34" charset="0"/>
              </a:rPr>
              <a:t>SDT in the WH: DR-CAFTA  (1)</a:t>
            </a:r>
          </a:p>
        </p:txBody>
      </p:sp>
      <p:sp>
        <p:nvSpPr>
          <p:cNvPr id="26627" name="Rectangle 3"/>
          <p:cNvSpPr>
            <a:spLocks noGrp="1" noChangeArrowheads="1"/>
          </p:cNvSpPr>
          <p:nvPr>
            <p:ph type="body" idx="1"/>
          </p:nvPr>
        </p:nvSpPr>
        <p:spPr>
          <a:xfrm>
            <a:off x="685800" y="2133600"/>
            <a:ext cx="8256588" cy="3927475"/>
          </a:xfrm>
        </p:spPr>
        <p:txBody>
          <a:bodyPr/>
          <a:lstStyle/>
          <a:p>
            <a:pPr>
              <a:lnSpc>
                <a:spcPct val="90000"/>
              </a:lnSpc>
            </a:pPr>
            <a:r>
              <a:rPr lang="en-US" sz="2800">
                <a:latin typeface="Arial" pitchFamily="34" charset="0"/>
                <a:cs typeface="Arial" pitchFamily="34" charset="0"/>
              </a:rPr>
              <a:t>Preamble recognizes the differences in size and level of development</a:t>
            </a:r>
          </a:p>
          <a:p>
            <a:pPr>
              <a:lnSpc>
                <a:spcPct val="90000"/>
              </a:lnSpc>
            </a:pPr>
            <a:r>
              <a:rPr lang="en-US" sz="2800">
                <a:latin typeface="Arial" pitchFamily="34" charset="0"/>
                <a:cs typeface="Times New Roman" pitchFamily="18" charset="0"/>
              </a:rPr>
              <a:t>Tariffs: longer phase out periods</a:t>
            </a:r>
          </a:p>
          <a:p>
            <a:pPr>
              <a:lnSpc>
                <a:spcPct val="90000"/>
              </a:lnSpc>
            </a:pPr>
            <a:r>
              <a:rPr lang="en-US" sz="2800">
                <a:latin typeface="Arial" pitchFamily="34" charset="0"/>
                <a:cs typeface="Times New Roman" pitchFamily="18" charset="0"/>
              </a:rPr>
              <a:t>Special regimes: SDT recognized in WTO regarding export processing zones (also, drawback and duty deferral programs not restricted)</a:t>
            </a:r>
          </a:p>
          <a:p>
            <a:pPr>
              <a:lnSpc>
                <a:spcPct val="90000"/>
              </a:lnSpc>
            </a:pPr>
            <a:r>
              <a:rPr lang="en-US" sz="2800">
                <a:latin typeface="Arial" pitchFamily="34" charset="0"/>
                <a:cs typeface="Times New Roman" pitchFamily="18" charset="0"/>
              </a:rPr>
              <a:t>Agricultural safeguards: more eligible products for DR and CA than for the US</a:t>
            </a:r>
          </a:p>
          <a:p>
            <a:pPr>
              <a:lnSpc>
                <a:spcPct val="90000"/>
              </a:lnSpc>
              <a:buFont typeface="Wingdings" pitchFamily="2" charset="2"/>
              <a:buNone/>
            </a:pPr>
            <a:endParaRPr lang="en-US" sz="28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1634BE6B-56B2-4557-BEEA-CF9E6F767A79}" type="slidenum">
              <a:rPr lang="en-US"/>
              <a:pPr/>
              <a:t>25</a:t>
            </a:fld>
            <a:endParaRPr lang="en-US"/>
          </a:p>
        </p:txBody>
      </p:sp>
      <p:sp>
        <p:nvSpPr>
          <p:cNvPr id="27650" name="Rectangle 2"/>
          <p:cNvSpPr>
            <a:spLocks noGrp="1" noChangeArrowheads="1"/>
          </p:cNvSpPr>
          <p:nvPr>
            <p:ph type="title"/>
          </p:nvPr>
        </p:nvSpPr>
        <p:spPr>
          <a:xfrm>
            <a:off x="304800" y="304800"/>
            <a:ext cx="8610600" cy="1143000"/>
          </a:xfrm>
        </p:spPr>
        <p:txBody>
          <a:bodyPr/>
          <a:lstStyle/>
          <a:p>
            <a:pPr algn="ctr"/>
            <a:r>
              <a:rPr lang="en-US" sz="3600">
                <a:latin typeface="Arial" pitchFamily="34" charset="0"/>
              </a:rPr>
              <a:t>SDT in the WH: DR-CAFTA  (2)</a:t>
            </a:r>
          </a:p>
        </p:txBody>
      </p:sp>
      <p:sp>
        <p:nvSpPr>
          <p:cNvPr id="27651" name="Rectangle 3"/>
          <p:cNvSpPr>
            <a:spLocks noGrp="1" noChangeArrowheads="1"/>
          </p:cNvSpPr>
          <p:nvPr>
            <p:ph type="body" idx="1"/>
          </p:nvPr>
        </p:nvSpPr>
        <p:spPr>
          <a:xfrm>
            <a:off x="457200" y="1752600"/>
            <a:ext cx="8485188" cy="4308475"/>
          </a:xfrm>
        </p:spPr>
        <p:txBody>
          <a:bodyPr/>
          <a:lstStyle/>
          <a:p>
            <a:pPr>
              <a:lnSpc>
                <a:spcPct val="90000"/>
              </a:lnSpc>
              <a:buFont typeface="Wingdings" pitchFamily="2" charset="2"/>
              <a:buNone/>
            </a:pPr>
            <a:r>
              <a:rPr lang="en-US" sz="2800">
                <a:latin typeface="Arial" pitchFamily="34" charset="0"/>
                <a:cs typeface="Arial" pitchFamily="34" charset="0"/>
              </a:rPr>
              <a:t>Textiles: transitory, quota-based preferential tariff treatments for wool apparel goods assembled in Costa Rica, and for non-originating apparel goods of Nicaragua</a:t>
            </a:r>
          </a:p>
          <a:p>
            <a:pPr>
              <a:lnSpc>
                <a:spcPct val="90000"/>
              </a:lnSpc>
              <a:buFont typeface="Wingdings" pitchFamily="2" charset="2"/>
              <a:buNone/>
            </a:pPr>
            <a:r>
              <a:rPr lang="en-US" sz="2800">
                <a:latin typeface="Arial" pitchFamily="34" charset="0"/>
                <a:cs typeface="Arial" pitchFamily="34" charset="0"/>
              </a:rPr>
              <a:t>Origin of textiles: accumulation zone enlarged to include certain textile products in Chapter 62 from Mexico and Canada (further, the </a:t>
            </a:r>
            <a:r>
              <a:rPr lang="en-US" sz="2800" i="1">
                <a:latin typeface="Arial" pitchFamily="34" charset="0"/>
                <a:cs typeface="Arial" pitchFamily="34" charset="0"/>
              </a:rPr>
              <a:t>de minimis</a:t>
            </a:r>
            <a:r>
              <a:rPr lang="en-US" sz="2800">
                <a:latin typeface="Arial" pitchFamily="34" charset="0"/>
                <a:cs typeface="Arial" pitchFamily="34" charset="0"/>
              </a:rPr>
              <a:t> rule for the weight of non-originating fibres in DR-CAFTA is 10%, as opposed to 7% in Chile-US FTA)</a:t>
            </a:r>
            <a:r>
              <a:rPr lang="en-US" sz="2800"/>
              <a: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8FC03FA2-D799-4CF5-9CD6-393A419F0537}" type="slidenum">
              <a:rPr lang="en-US"/>
              <a:pPr/>
              <a:t>26</a:t>
            </a:fld>
            <a:endParaRPr lang="en-US"/>
          </a:p>
        </p:txBody>
      </p:sp>
      <p:sp>
        <p:nvSpPr>
          <p:cNvPr id="28674" name="Rectangle 2"/>
          <p:cNvSpPr>
            <a:spLocks noGrp="1" noChangeArrowheads="1"/>
          </p:cNvSpPr>
          <p:nvPr>
            <p:ph type="title"/>
          </p:nvPr>
        </p:nvSpPr>
        <p:spPr>
          <a:xfrm>
            <a:off x="609600" y="304800"/>
            <a:ext cx="8305800" cy="1143000"/>
          </a:xfrm>
        </p:spPr>
        <p:txBody>
          <a:bodyPr/>
          <a:lstStyle/>
          <a:p>
            <a:pPr algn="ctr"/>
            <a:r>
              <a:rPr lang="en-US" sz="3600">
                <a:latin typeface="Arial" pitchFamily="34" charset="0"/>
              </a:rPr>
              <a:t>SDT in the WH: DR-CAFTA  (3)</a:t>
            </a:r>
          </a:p>
        </p:txBody>
      </p:sp>
      <p:sp>
        <p:nvSpPr>
          <p:cNvPr id="28675" name="Rectangle 3"/>
          <p:cNvSpPr>
            <a:spLocks noGrp="1" noChangeArrowheads="1"/>
          </p:cNvSpPr>
          <p:nvPr>
            <p:ph type="body" idx="1"/>
          </p:nvPr>
        </p:nvSpPr>
        <p:spPr>
          <a:xfrm>
            <a:off x="533400" y="1447800"/>
            <a:ext cx="8408988" cy="5029200"/>
          </a:xfrm>
        </p:spPr>
        <p:txBody>
          <a:bodyPr/>
          <a:lstStyle/>
          <a:p>
            <a:r>
              <a:rPr lang="en-US" sz="2800">
                <a:latin typeface="Arial" pitchFamily="34" charset="0"/>
                <a:cs typeface="Arial" pitchFamily="34" charset="0"/>
              </a:rPr>
              <a:t>Customs Administration:</a:t>
            </a:r>
          </a:p>
          <a:p>
            <a:pPr lvl="1"/>
            <a:r>
              <a:rPr lang="en-US" sz="2800">
                <a:latin typeface="Arial" pitchFamily="34" charset="0"/>
                <a:cs typeface="Arial" pitchFamily="34" charset="0"/>
              </a:rPr>
              <a:t>Longer timeframes for the implementation of obligations on the publication of regulations in Internet and the designation of contact points, automation and risk assessment, express shipments and advance rulings on valuation matters</a:t>
            </a:r>
          </a:p>
          <a:p>
            <a:pPr lvl="1"/>
            <a:r>
              <a:rPr lang="en-US" sz="2800">
                <a:latin typeface="Arial" pitchFamily="34" charset="0"/>
                <a:cs typeface="Arial" pitchFamily="34" charset="0"/>
              </a:rPr>
              <a:t>Cooperation in the areas of risk assessment, simplification of procedures and upgrading of personnel skills in all of the areas under Customs including origin and valuation</a:t>
            </a:r>
            <a:r>
              <a:rPr lang="en-US" sz="2800"/>
              <a: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D9B51720-CF4F-4901-B6F4-C2F735318286}" type="slidenum">
              <a:rPr lang="en-US"/>
              <a:pPr/>
              <a:t>27</a:t>
            </a:fld>
            <a:endParaRPr lang="en-US"/>
          </a:p>
        </p:txBody>
      </p:sp>
      <p:sp>
        <p:nvSpPr>
          <p:cNvPr id="29698" name="Rectangle 2"/>
          <p:cNvSpPr>
            <a:spLocks noGrp="1" noChangeArrowheads="1"/>
          </p:cNvSpPr>
          <p:nvPr>
            <p:ph type="title"/>
          </p:nvPr>
        </p:nvSpPr>
        <p:spPr>
          <a:xfrm>
            <a:off x="609600" y="304800"/>
            <a:ext cx="8305800" cy="1143000"/>
          </a:xfrm>
        </p:spPr>
        <p:txBody>
          <a:bodyPr/>
          <a:lstStyle/>
          <a:p>
            <a:pPr algn="ctr"/>
            <a:r>
              <a:rPr lang="en-US" sz="3600">
                <a:latin typeface="Arial" pitchFamily="34" charset="0"/>
              </a:rPr>
              <a:t>SDT in the WH: DR-CAFTA  (4)</a:t>
            </a:r>
          </a:p>
        </p:txBody>
      </p:sp>
      <p:sp>
        <p:nvSpPr>
          <p:cNvPr id="29699" name="Rectangle 3"/>
          <p:cNvSpPr>
            <a:spLocks noGrp="1" noChangeArrowheads="1"/>
          </p:cNvSpPr>
          <p:nvPr>
            <p:ph type="body" idx="1"/>
          </p:nvPr>
        </p:nvSpPr>
        <p:spPr>
          <a:xfrm>
            <a:off x="533400" y="1447800"/>
            <a:ext cx="8408988" cy="5029200"/>
          </a:xfrm>
        </p:spPr>
        <p:txBody>
          <a:bodyPr/>
          <a:lstStyle/>
          <a:p>
            <a:r>
              <a:rPr lang="en-US">
                <a:latin typeface="Arial" pitchFamily="34" charset="0"/>
                <a:cs typeface="Arial" pitchFamily="34" charset="0"/>
              </a:rPr>
              <a:t>Antidumping and Countervailing Duties:</a:t>
            </a:r>
          </a:p>
          <a:p>
            <a:pPr lvl="1"/>
            <a:r>
              <a:rPr lang="en-US">
                <a:latin typeface="Arial" pitchFamily="34" charset="0"/>
                <a:cs typeface="Arial" pitchFamily="34" charset="0"/>
              </a:rPr>
              <a:t>The US will continue to treat DR and CA countries as beneficiary countries under the CBERA subject to special rules on cumulation in the determination of material injury by the US ITC (will not accumulate with injury-causing imports from India or China, for example, only with imports from CBERA countries)</a:t>
            </a:r>
            <a:r>
              <a:rPr lang="en-US"/>
              <a: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05AB1582-D340-4905-8286-0D8F5F348926}" type="slidenum">
              <a:rPr lang="en-US"/>
              <a:pPr/>
              <a:t>28</a:t>
            </a:fld>
            <a:endParaRPr lang="en-US"/>
          </a:p>
        </p:txBody>
      </p:sp>
      <p:sp>
        <p:nvSpPr>
          <p:cNvPr id="30722" name="Rectangle 2"/>
          <p:cNvSpPr>
            <a:spLocks noGrp="1" noChangeArrowheads="1"/>
          </p:cNvSpPr>
          <p:nvPr>
            <p:ph type="title"/>
          </p:nvPr>
        </p:nvSpPr>
        <p:spPr>
          <a:xfrm>
            <a:off x="609600" y="304800"/>
            <a:ext cx="8305800" cy="1143000"/>
          </a:xfrm>
        </p:spPr>
        <p:txBody>
          <a:bodyPr/>
          <a:lstStyle/>
          <a:p>
            <a:pPr algn="ctr"/>
            <a:r>
              <a:rPr lang="en-US" sz="3600">
                <a:latin typeface="Arial" pitchFamily="34" charset="0"/>
              </a:rPr>
              <a:t>SDT in the WH: DR-CAFTA  (5)</a:t>
            </a:r>
          </a:p>
        </p:txBody>
      </p:sp>
      <p:sp>
        <p:nvSpPr>
          <p:cNvPr id="30723" name="Rectangle 3"/>
          <p:cNvSpPr>
            <a:spLocks noGrp="1" noChangeArrowheads="1"/>
          </p:cNvSpPr>
          <p:nvPr>
            <p:ph type="body" idx="1"/>
          </p:nvPr>
        </p:nvSpPr>
        <p:spPr>
          <a:xfrm>
            <a:off x="0" y="1447800"/>
            <a:ext cx="8942388" cy="5029200"/>
          </a:xfrm>
        </p:spPr>
        <p:txBody>
          <a:bodyPr/>
          <a:lstStyle/>
          <a:p>
            <a:pPr>
              <a:lnSpc>
                <a:spcPct val="90000"/>
              </a:lnSpc>
            </a:pPr>
            <a:r>
              <a:rPr lang="en-US">
                <a:latin typeface="Arial" pitchFamily="34" charset="0"/>
                <a:cs typeface="Arial" pitchFamily="34" charset="0"/>
              </a:rPr>
              <a:t>Government Procurement:</a:t>
            </a:r>
          </a:p>
          <a:p>
            <a:pPr lvl="1">
              <a:lnSpc>
                <a:spcPct val="90000"/>
              </a:lnSpc>
            </a:pPr>
            <a:r>
              <a:rPr lang="en-US">
                <a:latin typeface="Arial" pitchFamily="34" charset="0"/>
                <a:cs typeface="Arial" pitchFamily="34" charset="0"/>
              </a:rPr>
              <a:t>Higher transitional thresholds for procurement of goods, services and constructions services by covered entities of DR and CA countries</a:t>
            </a:r>
          </a:p>
          <a:p>
            <a:pPr lvl="1">
              <a:lnSpc>
                <a:spcPct val="90000"/>
              </a:lnSpc>
            </a:pPr>
            <a:r>
              <a:rPr lang="en-US">
                <a:latin typeface="Arial" pitchFamily="34" charset="0"/>
                <a:cs typeface="Arial" pitchFamily="34" charset="0"/>
              </a:rPr>
              <a:t>Other longer timeframes for implementing specific aspects of the obligations regarding tendering procedures</a:t>
            </a:r>
          </a:p>
          <a:p>
            <a:pPr lvl="1">
              <a:lnSpc>
                <a:spcPct val="90000"/>
              </a:lnSpc>
            </a:pPr>
            <a:r>
              <a:rPr lang="en-US">
                <a:latin typeface="Arial" pitchFamily="34" charset="0"/>
                <a:cs typeface="Arial" pitchFamily="34" charset="0"/>
              </a:rPr>
              <a:t>DR can apply certain offsets for a period of 15 years</a:t>
            </a:r>
            <a:r>
              <a:rPr lang="en-US"/>
              <a: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143E58BE-D68C-4D08-AFE9-21C9EA4C6CCD}" type="slidenum">
              <a:rPr lang="en-US"/>
              <a:pPr/>
              <a:t>29</a:t>
            </a:fld>
            <a:endParaRPr lang="en-US"/>
          </a:p>
        </p:txBody>
      </p:sp>
      <p:sp>
        <p:nvSpPr>
          <p:cNvPr id="31746" name="Rectangle 2"/>
          <p:cNvSpPr>
            <a:spLocks noGrp="1" noChangeArrowheads="1"/>
          </p:cNvSpPr>
          <p:nvPr>
            <p:ph type="title"/>
          </p:nvPr>
        </p:nvSpPr>
        <p:spPr>
          <a:xfrm>
            <a:off x="609600" y="304800"/>
            <a:ext cx="8305800" cy="1143000"/>
          </a:xfrm>
        </p:spPr>
        <p:txBody>
          <a:bodyPr/>
          <a:lstStyle/>
          <a:p>
            <a:pPr algn="ctr"/>
            <a:r>
              <a:rPr lang="en-US" sz="3600">
                <a:latin typeface="Arial" pitchFamily="34" charset="0"/>
              </a:rPr>
              <a:t>SDT in the WH: DR-CAFTA  (6)</a:t>
            </a:r>
          </a:p>
        </p:txBody>
      </p:sp>
      <p:sp>
        <p:nvSpPr>
          <p:cNvPr id="31747" name="Rectangle 3"/>
          <p:cNvSpPr>
            <a:spLocks noGrp="1" noChangeArrowheads="1"/>
          </p:cNvSpPr>
          <p:nvPr>
            <p:ph type="body" idx="1"/>
          </p:nvPr>
        </p:nvSpPr>
        <p:spPr>
          <a:xfrm>
            <a:off x="0" y="1447800"/>
            <a:ext cx="8942388" cy="5029200"/>
          </a:xfrm>
        </p:spPr>
        <p:txBody>
          <a:bodyPr/>
          <a:lstStyle/>
          <a:p>
            <a:pPr>
              <a:lnSpc>
                <a:spcPct val="90000"/>
              </a:lnSpc>
            </a:pPr>
            <a:r>
              <a:rPr lang="en-US" sz="2800">
                <a:latin typeface="Arial" pitchFamily="34" charset="0"/>
                <a:cs typeface="Arial" pitchFamily="34" charset="0"/>
              </a:rPr>
              <a:t>Financial services: commitments on investment advice and portfolio management services subject to longer implementation timeframes in DR and El Salvador. Commitments on insurance shall be effective by 2011 in Costa Rica</a:t>
            </a:r>
          </a:p>
          <a:p>
            <a:pPr>
              <a:lnSpc>
                <a:spcPct val="90000"/>
              </a:lnSpc>
            </a:pPr>
            <a:r>
              <a:rPr lang="en-US" sz="2800">
                <a:latin typeface="Arial" pitchFamily="34" charset="0"/>
                <a:cs typeface="Arial" pitchFamily="34" charset="0"/>
              </a:rPr>
              <a:t>Telecom: a two year period to ensure that a major supplier in DR and CA territories provides interconnection at cost-oriented rates</a:t>
            </a:r>
          </a:p>
          <a:p>
            <a:pPr>
              <a:lnSpc>
                <a:spcPct val="90000"/>
              </a:lnSpc>
            </a:pPr>
            <a:r>
              <a:rPr lang="en-US" sz="2800">
                <a:latin typeface="Arial" pitchFamily="34" charset="0"/>
                <a:cs typeface="Arial" pitchFamily="34" charset="0"/>
              </a:rPr>
              <a:t>Telecom in Costa Rica: gradual opening of private networks, Internet and mobile phone services. A new regulatory framework by 2006 based on certain principles</a:t>
            </a:r>
            <a:r>
              <a:rPr lang="en-US" sz="280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5D6A9891-F8A4-4618-BF54-B85CD2B41784}" type="slidenum">
              <a:rPr lang="en-US"/>
              <a:pPr/>
              <a:t>3</a:t>
            </a:fld>
            <a:endParaRPr lang="en-US"/>
          </a:p>
        </p:txBody>
      </p:sp>
      <p:sp>
        <p:nvSpPr>
          <p:cNvPr id="5122" name="Rectangle 2"/>
          <p:cNvSpPr>
            <a:spLocks noGrp="1" noChangeArrowheads="1"/>
          </p:cNvSpPr>
          <p:nvPr>
            <p:ph type="title"/>
          </p:nvPr>
        </p:nvSpPr>
        <p:spPr>
          <a:xfrm>
            <a:off x="1066800" y="1066800"/>
            <a:ext cx="7772400" cy="1143000"/>
          </a:xfrm>
        </p:spPr>
        <p:txBody>
          <a:bodyPr/>
          <a:lstStyle/>
          <a:p>
            <a:pPr algn="ctr"/>
            <a:r>
              <a:rPr lang="en-US">
                <a:latin typeface="Arial Unicode MS" pitchFamily="34" charset="-128"/>
              </a:rPr>
              <a:t>Content…</a:t>
            </a:r>
          </a:p>
        </p:txBody>
      </p:sp>
      <p:sp>
        <p:nvSpPr>
          <p:cNvPr id="5123" name="Rectangle 3"/>
          <p:cNvSpPr>
            <a:spLocks noGrp="1" noChangeArrowheads="1"/>
          </p:cNvSpPr>
          <p:nvPr>
            <p:ph type="body" idx="1"/>
          </p:nvPr>
        </p:nvSpPr>
        <p:spPr>
          <a:xfrm>
            <a:off x="1371600" y="2438400"/>
            <a:ext cx="7239000" cy="3622675"/>
          </a:xfrm>
        </p:spPr>
        <p:txBody>
          <a:bodyPr/>
          <a:lstStyle/>
          <a:p>
            <a:r>
              <a:rPr lang="en-US">
                <a:latin typeface="Arial Unicode MS" pitchFamily="34" charset="-128"/>
              </a:rPr>
              <a:t>Approaches for managing asymmetries in the WH</a:t>
            </a:r>
          </a:p>
          <a:p>
            <a:r>
              <a:rPr lang="en-US">
                <a:latin typeface="Arial Unicode MS" pitchFamily="34" charset="-128"/>
              </a:rPr>
              <a:t>Mapping out the mechanisms</a:t>
            </a:r>
          </a:p>
          <a:p>
            <a:r>
              <a:rPr lang="en-US">
                <a:latin typeface="Arial Unicode MS" pitchFamily="34" charset="-128"/>
              </a:rPr>
              <a:t>General trends and conclusions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AFB8D110-223E-4DAF-BC5A-CE3F9F7570D0}" type="slidenum">
              <a:rPr lang="en-US"/>
              <a:pPr/>
              <a:t>30</a:t>
            </a:fld>
            <a:endParaRPr lang="en-US"/>
          </a:p>
        </p:txBody>
      </p:sp>
      <p:sp>
        <p:nvSpPr>
          <p:cNvPr id="32770" name="Rectangle 2"/>
          <p:cNvSpPr>
            <a:spLocks noGrp="1" noChangeArrowheads="1"/>
          </p:cNvSpPr>
          <p:nvPr>
            <p:ph type="title"/>
          </p:nvPr>
        </p:nvSpPr>
        <p:spPr>
          <a:xfrm>
            <a:off x="609600" y="304800"/>
            <a:ext cx="8305800" cy="1143000"/>
          </a:xfrm>
        </p:spPr>
        <p:txBody>
          <a:bodyPr/>
          <a:lstStyle/>
          <a:p>
            <a:pPr algn="ctr"/>
            <a:r>
              <a:rPr lang="en-US" sz="3600">
                <a:latin typeface="Arial" pitchFamily="34" charset="0"/>
              </a:rPr>
              <a:t>SDT in the WH: DR-CAFTA  (7)</a:t>
            </a:r>
          </a:p>
        </p:txBody>
      </p:sp>
      <p:sp>
        <p:nvSpPr>
          <p:cNvPr id="32771" name="Rectangle 3"/>
          <p:cNvSpPr>
            <a:spLocks noGrp="1" noChangeArrowheads="1"/>
          </p:cNvSpPr>
          <p:nvPr>
            <p:ph type="body" idx="1"/>
          </p:nvPr>
        </p:nvSpPr>
        <p:spPr>
          <a:xfrm>
            <a:off x="0" y="1447800"/>
            <a:ext cx="8942388" cy="5029200"/>
          </a:xfrm>
        </p:spPr>
        <p:txBody>
          <a:bodyPr/>
          <a:lstStyle/>
          <a:p>
            <a:pPr>
              <a:lnSpc>
                <a:spcPct val="90000"/>
              </a:lnSpc>
            </a:pPr>
            <a:r>
              <a:rPr lang="en-US">
                <a:latin typeface="Arial" pitchFamily="34" charset="0"/>
                <a:cs typeface="Arial" pitchFamily="34" charset="0"/>
              </a:rPr>
              <a:t>Intellectual Property:</a:t>
            </a:r>
          </a:p>
          <a:p>
            <a:pPr lvl="1">
              <a:lnSpc>
                <a:spcPct val="90000"/>
              </a:lnSpc>
            </a:pPr>
            <a:r>
              <a:rPr lang="en-US">
                <a:latin typeface="Arial" pitchFamily="34" charset="0"/>
                <a:cs typeface="Arial" pitchFamily="34" charset="0"/>
              </a:rPr>
              <a:t>Longer timetables for the implementation of certain obligations on trademarks, domain names in the Internet, geographic indications, copyrights and related rights, protection of satellite signals, patents, enforcement, border measures, limitations on liabilities for Internet Service Providers, and the accession to certain IP international agreements, including UPOV, Trademark and Satellite Conventions</a:t>
            </a:r>
            <a:r>
              <a:rPr lang="en-US"/>
              <a:t>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681220C6-D25F-43E0-8027-474AF83C8E02}" type="slidenum">
              <a:rPr lang="en-US"/>
              <a:pPr/>
              <a:t>31</a:t>
            </a:fld>
            <a:endParaRPr lang="en-US"/>
          </a:p>
        </p:txBody>
      </p:sp>
      <p:sp>
        <p:nvSpPr>
          <p:cNvPr id="33794" name="Rectangle 2"/>
          <p:cNvSpPr>
            <a:spLocks noGrp="1" noChangeArrowheads="1"/>
          </p:cNvSpPr>
          <p:nvPr>
            <p:ph type="title"/>
          </p:nvPr>
        </p:nvSpPr>
        <p:spPr>
          <a:xfrm>
            <a:off x="609600" y="304800"/>
            <a:ext cx="8305800" cy="1143000"/>
          </a:xfrm>
        </p:spPr>
        <p:txBody>
          <a:bodyPr/>
          <a:lstStyle/>
          <a:p>
            <a:pPr algn="ctr"/>
            <a:r>
              <a:rPr lang="en-US" sz="3600">
                <a:latin typeface="Arial" pitchFamily="34" charset="0"/>
              </a:rPr>
              <a:t>SDT in the WH: DR-CAFTA  (8)</a:t>
            </a:r>
          </a:p>
        </p:txBody>
      </p:sp>
      <p:sp>
        <p:nvSpPr>
          <p:cNvPr id="33795" name="Rectangle 3"/>
          <p:cNvSpPr>
            <a:spLocks noGrp="1" noChangeArrowheads="1"/>
          </p:cNvSpPr>
          <p:nvPr>
            <p:ph type="body" idx="1"/>
          </p:nvPr>
        </p:nvSpPr>
        <p:spPr>
          <a:xfrm>
            <a:off x="533400" y="1905000"/>
            <a:ext cx="8408988" cy="4572000"/>
          </a:xfrm>
        </p:spPr>
        <p:txBody>
          <a:bodyPr/>
          <a:lstStyle/>
          <a:p>
            <a:r>
              <a:rPr lang="en-US">
                <a:latin typeface="Arial" pitchFamily="34" charset="0"/>
                <a:cs typeface="Arial" pitchFamily="34" charset="0"/>
              </a:rPr>
              <a:t>Labor:</a:t>
            </a:r>
          </a:p>
          <a:p>
            <a:pPr lvl="1"/>
            <a:r>
              <a:rPr lang="en-US">
                <a:latin typeface="Arial" pitchFamily="34" charset="0"/>
                <a:cs typeface="Arial" pitchFamily="34" charset="0"/>
              </a:rPr>
              <a:t>capacity building programs may be established, including possible technical assistance</a:t>
            </a:r>
          </a:p>
          <a:p>
            <a:r>
              <a:rPr lang="en-US">
                <a:latin typeface="Arial" pitchFamily="34" charset="0"/>
                <a:cs typeface="Arial" pitchFamily="34" charset="0"/>
              </a:rPr>
              <a:t>Environment:</a:t>
            </a:r>
          </a:p>
          <a:p>
            <a:pPr lvl="1"/>
            <a:r>
              <a:rPr lang="en-US">
                <a:latin typeface="Arial" pitchFamily="34" charset="0"/>
                <a:cs typeface="Arial" pitchFamily="34" charset="0"/>
              </a:rPr>
              <a:t>Identifies the need to create a framework to define possible cooperation projects</a:t>
            </a:r>
            <a:r>
              <a:rPr lang="en-US"/>
              <a:t>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0A64430C-525A-4BFB-917E-29F0D47FDAA0}" type="slidenum">
              <a:rPr lang="en-US"/>
              <a:pPr/>
              <a:t>32</a:t>
            </a:fld>
            <a:endParaRPr lang="en-US"/>
          </a:p>
        </p:txBody>
      </p:sp>
      <p:sp>
        <p:nvSpPr>
          <p:cNvPr id="34818" name="Rectangle 2"/>
          <p:cNvSpPr>
            <a:spLocks noGrp="1" noChangeArrowheads="1"/>
          </p:cNvSpPr>
          <p:nvPr>
            <p:ph type="title"/>
          </p:nvPr>
        </p:nvSpPr>
        <p:spPr>
          <a:xfrm>
            <a:off x="838200" y="609600"/>
            <a:ext cx="8305800" cy="1600200"/>
          </a:xfrm>
        </p:spPr>
        <p:txBody>
          <a:bodyPr/>
          <a:lstStyle/>
          <a:p>
            <a:pPr algn="ctr"/>
            <a:r>
              <a:rPr lang="en-US" sz="3600">
                <a:latin typeface="Arial" pitchFamily="34" charset="0"/>
              </a:rPr>
              <a:t>SDT in the WH: DR-CAFTA  (9)</a:t>
            </a:r>
          </a:p>
        </p:txBody>
      </p:sp>
      <p:sp>
        <p:nvSpPr>
          <p:cNvPr id="34819" name="Rectangle 3"/>
          <p:cNvSpPr>
            <a:spLocks noGrp="1" noChangeArrowheads="1"/>
          </p:cNvSpPr>
          <p:nvPr>
            <p:ph type="body" idx="1"/>
          </p:nvPr>
        </p:nvSpPr>
        <p:spPr>
          <a:xfrm>
            <a:off x="533400" y="2209800"/>
            <a:ext cx="8408988" cy="4267200"/>
          </a:xfrm>
        </p:spPr>
        <p:txBody>
          <a:bodyPr/>
          <a:lstStyle/>
          <a:p>
            <a:r>
              <a:rPr lang="en-US">
                <a:latin typeface="Arial" pitchFamily="34" charset="0"/>
                <a:cs typeface="Arial" pitchFamily="34" charset="0"/>
              </a:rPr>
              <a:t>Trade Capacity Building:</a:t>
            </a:r>
          </a:p>
          <a:p>
            <a:pPr lvl="1"/>
            <a:r>
              <a:rPr lang="en-US">
                <a:latin typeface="Arial" pitchFamily="34" charset="0"/>
                <a:cs typeface="Arial" pitchFamily="34" charset="0"/>
              </a:rPr>
              <a:t>A Committee is established to foster trade-driven economic growth, poverty reduction, and adjustment to liberalized trade. A Working Group on Customs Administration and Trade Facilitation is also convened under this Committee</a:t>
            </a:r>
            <a:r>
              <a:rPr lang="en-US"/>
              <a: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2829086D-4EC5-4DD2-ACE6-A37A174AD089}" type="slidenum">
              <a:rPr lang="en-US"/>
              <a:pPr/>
              <a:t>33</a:t>
            </a:fld>
            <a:endParaRPr lang="en-US"/>
          </a:p>
        </p:txBody>
      </p:sp>
      <p:sp>
        <p:nvSpPr>
          <p:cNvPr id="35842" name="Rectangle 2"/>
          <p:cNvSpPr>
            <a:spLocks noGrp="1" noChangeArrowheads="1"/>
          </p:cNvSpPr>
          <p:nvPr>
            <p:ph type="title"/>
          </p:nvPr>
        </p:nvSpPr>
        <p:spPr>
          <a:xfrm>
            <a:off x="0" y="0"/>
            <a:ext cx="9144000" cy="838200"/>
          </a:xfrm>
        </p:spPr>
        <p:txBody>
          <a:bodyPr/>
          <a:lstStyle/>
          <a:p>
            <a:pPr algn="ctr"/>
            <a:r>
              <a:rPr lang="en-US" sz="3600">
                <a:latin typeface="Arial" pitchFamily="34" charset="0"/>
              </a:rPr>
              <a:t>General observations on SDT in the WH</a:t>
            </a:r>
          </a:p>
        </p:txBody>
      </p:sp>
      <p:sp>
        <p:nvSpPr>
          <p:cNvPr id="35843" name="Rectangle 3"/>
          <p:cNvSpPr>
            <a:spLocks noGrp="1" noChangeArrowheads="1"/>
          </p:cNvSpPr>
          <p:nvPr>
            <p:ph type="body" idx="1"/>
          </p:nvPr>
        </p:nvSpPr>
        <p:spPr>
          <a:xfrm>
            <a:off x="0" y="914400"/>
            <a:ext cx="8942388" cy="5562600"/>
          </a:xfrm>
        </p:spPr>
        <p:txBody>
          <a:bodyPr/>
          <a:lstStyle/>
          <a:p>
            <a:pPr indent="-4763">
              <a:lnSpc>
                <a:spcPct val="90000"/>
              </a:lnSpc>
            </a:pPr>
            <a:r>
              <a:rPr lang="en-US" sz="2800">
                <a:latin typeface="Arial" pitchFamily="34" charset="0"/>
                <a:cs typeface="Arial" pitchFamily="34" charset="0"/>
              </a:rPr>
              <a:t> Andean Community, CARICOM and ALADI contain several provisions on management of asymmetries. Most of texts are “best endeavor clauses”</a:t>
            </a:r>
          </a:p>
          <a:p>
            <a:pPr indent="-4763">
              <a:lnSpc>
                <a:spcPct val="90000"/>
              </a:lnSpc>
            </a:pPr>
            <a:r>
              <a:rPr lang="en-US" sz="2800">
                <a:latin typeface="Arial" pitchFamily="34" charset="0"/>
                <a:cs typeface="Arial" pitchFamily="34" charset="0"/>
              </a:rPr>
              <a:t> MERCOSUR and the CACM make some differentiation in favor of LDCs, but the concept of equality among members is more deeply rooted</a:t>
            </a:r>
          </a:p>
          <a:p>
            <a:pPr indent="-4763">
              <a:lnSpc>
                <a:spcPct val="90000"/>
              </a:lnSpc>
            </a:pPr>
            <a:r>
              <a:rPr lang="en-US" sz="2800">
                <a:latin typeface="Arial" pitchFamily="34" charset="0"/>
                <a:cs typeface="Arial" pitchFamily="34" charset="0"/>
              </a:rPr>
              <a:t> North/South agreements –NAFTA, Chile/US, and DR/CAFTA- are based on the principle of reciprocity and contain stringent commitments. While longer timeframes for implementing some obligations were negotiated -usually in favor of the smaller countries- only DR/CAFTA envisages several capacity building and cooperation programs in key areas and provides for limited flexibility</a:t>
            </a:r>
            <a:r>
              <a:rPr lang="en-US" sz="2800"/>
              <a:t>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A36CEB6F-7C87-4A76-8E53-5F53DFDB61C7}" type="slidenum">
              <a:rPr lang="en-US"/>
              <a:pPr/>
              <a:t>34</a:t>
            </a:fld>
            <a:endParaRPr lang="en-US"/>
          </a:p>
        </p:txBody>
      </p:sp>
      <p:sp>
        <p:nvSpPr>
          <p:cNvPr id="36866" name="Rectangle 2"/>
          <p:cNvSpPr>
            <a:spLocks noGrp="1" noChangeArrowheads="1"/>
          </p:cNvSpPr>
          <p:nvPr>
            <p:ph type="title"/>
          </p:nvPr>
        </p:nvSpPr>
        <p:spPr>
          <a:xfrm>
            <a:off x="304800" y="228600"/>
            <a:ext cx="8610600" cy="1066800"/>
          </a:xfrm>
        </p:spPr>
        <p:txBody>
          <a:bodyPr/>
          <a:lstStyle/>
          <a:p>
            <a:pPr algn="ctr"/>
            <a:r>
              <a:rPr lang="en-US" sz="3600">
                <a:latin typeface="Arial" pitchFamily="34" charset="0"/>
              </a:rPr>
              <a:t>Mapping out TRCB in the WH</a:t>
            </a:r>
          </a:p>
        </p:txBody>
      </p:sp>
      <p:sp>
        <p:nvSpPr>
          <p:cNvPr id="36867" name="Rectangle 3"/>
          <p:cNvSpPr>
            <a:spLocks noGrp="1" noChangeArrowheads="1"/>
          </p:cNvSpPr>
          <p:nvPr>
            <p:ph type="body" idx="1"/>
          </p:nvPr>
        </p:nvSpPr>
        <p:spPr>
          <a:xfrm>
            <a:off x="304800" y="1524000"/>
            <a:ext cx="8637588" cy="4953000"/>
          </a:xfrm>
        </p:spPr>
        <p:txBody>
          <a:bodyPr/>
          <a:lstStyle/>
          <a:p>
            <a:r>
              <a:rPr lang="en-US" sz="2800">
                <a:latin typeface="Arial" pitchFamily="34" charset="0"/>
                <a:cs typeface="Arial" pitchFamily="34" charset="0"/>
              </a:rPr>
              <a:t>Emergence of TRCB is the product of:</a:t>
            </a:r>
          </a:p>
          <a:p>
            <a:pPr lvl="1"/>
            <a:r>
              <a:rPr lang="en-US" sz="2800">
                <a:latin typeface="Arial" pitchFamily="34" charset="0"/>
                <a:cs typeface="Arial" pitchFamily="34" charset="0"/>
              </a:rPr>
              <a:t>proliferation of North/South agreements;</a:t>
            </a:r>
          </a:p>
          <a:p>
            <a:pPr lvl="1"/>
            <a:r>
              <a:rPr lang="en-US" sz="2800">
                <a:latin typeface="Arial" pitchFamily="34" charset="0"/>
                <a:cs typeface="Arial" pitchFamily="34" charset="0"/>
              </a:rPr>
              <a:t>inclusion of beyond the border measures in those agreements</a:t>
            </a:r>
          </a:p>
          <a:p>
            <a:pPr lvl="1"/>
            <a:r>
              <a:rPr lang="en-US" sz="2800">
                <a:latin typeface="Arial" pitchFamily="34" charset="0"/>
                <a:cs typeface="Arial" pitchFamily="34" charset="0"/>
              </a:rPr>
              <a:t>perceived insufficiencies of the Washington Consensus: new role for institutions;</a:t>
            </a:r>
          </a:p>
          <a:p>
            <a:pPr lvl="1"/>
            <a:r>
              <a:rPr lang="en-US" sz="2800">
                <a:latin typeface="Arial" pitchFamily="34" charset="0"/>
                <a:cs typeface="Arial" pitchFamily="34" charset="0"/>
              </a:rPr>
              <a:t>difficulties in implementing the Uruguay Round in developing countries;</a:t>
            </a:r>
          </a:p>
          <a:p>
            <a:pPr lvl="1"/>
            <a:r>
              <a:rPr lang="en-US" sz="2800">
                <a:latin typeface="Arial" pitchFamily="34" charset="0"/>
                <a:cs typeface="Arial" pitchFamily="34" charset="0"/>
              </a:rPr>
              <a:t>economic development tests versus cost/benefit analyses of trade agreements</a:t>
            </a:r>
            <a:r>
              <a:rPr lang="en-US" sz="2800"/>
              <a:t>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D24E8B06-1FE8-4C28-97BF-8D5B8AD532BA}" type="slidenum">
              <a:rPr lang="en-US"/>
              <a:pPr/>
              <a:t>35</a:t>
            </a:fld>
            <a:endParaRPr lang="en-US"/>
          </a:p>
        </p:txBody>
      </p:sp>
      <p:sp>
        <p:nvSpPr>
          <p:cNvPr id="37890" name="Rectangle 2"/>
          <p:cNvSpPr>
            <a:spLocks noGrp="1" noChangeArrowheads="1"/>
          </p:cNvSpPr>
          <p:nvPr>
            <p:ph type="title"/>
          </p:nvPr>
        </p:nvSpPr>
        <p:spPr>
          <a:xfrm>
            <a:off x="228600" y="304800"/>
            <a:ext cx="8686800" cy="1143000"/>
          </a:xfrm>
        </p:spPr>
        <p:txBody>
          <a:bodyPr/>
          <a:lstStyle/>
          <a:p>
            <a:pPr algn="ctr"/>
            <a:r>
              <a:rPr lang="en-US" sz="3600">
                <a:latin typeface="Arial" pitchFamily="34" charset="0"/>
              </a:rPr>
              <a:t>TRCB in the WH: the FTAA</a:t>
            </a:r>
          </a:p>
        </p:txBody>
      </p:sp>
      <p:sp>
        <p:nvSpPr>
          <p:cNvPr id="37891" name="Rectangle 3"/>
          <p:cNvSpPr>
            <a:spLocks noGrp="1" noChangeArrowheads="1"/>
          </p:cNvSpPr>
          <p:nvPr>
            <p:ph type="body" idx="1"/>
          </p:nvPr>
        </p:nvSpPr>
        <p:spPr>
          <a:xfrm>
            <a:off x="457200" y="1600200"/>
            <a:ext cx="8485188" cy="4876800"/>
          </a:xfrm>
        </p:spPr>
        <p:txBody>
          <a:bodyPr/>
          <a:lstStyle/>
          <a:p>
            <a:r>
              <a:rPr lang="en-US">
                <a:latin typeface="Arial" pitchFamily="34" charset="0"/>
                <a:cs typeface="Arial" pitchFamily="34" charset="0"/>
              </a:rPr>
              <a:t>Establishment of the Hemispheric Cooperation Program</a:t>
            </a:r>
          </a:p>
          <a:p>
            <a:pPr lvl="2"/>
            <a:r>
              <a:rPr lang="en-US">
                <a:latin typeface="Arial" pitchFamily="34" charset="0"/>
                <a:cs typeface="Arial" pitchFamily="34" charset="0"/>
              </a:rPr>
              <a:t>Evolution of the HCP:</a:t>
            </a:r>
          </a:p>
          <a:p>
            <a:pPr lvl="2"/>
            <a:r>
              <a:rPr lang="en-US">
                <a:latin typeface="Arial" pitchFamily="34" charset="0"/>
                <a:cs typeface="Arial" pitchFamily="34" charset="0"/>
              </a:rPr>
              <a:t>Definition of National Strategies</a:t>
            </a:r>
          </a:p>
          <a:p>
            <a:pPr lvl="2"/>
            <a:r>
              <a:rPr lang="en-US">
                <a:latin typeface="Arial" pitchFamily="34" charset="0"/>
                <a:cs typeface="Arial" pitchFamily="34" charset="0"/>
              </a:rPr>
              <a:t>Round table of Donors and Beneficiaries</a:t>
            </a:r>
          </a:p>
          <a:p>
            <a:pPr lvl="2"/>
            <a:r>
              <a:rPr lang="en-US">
                <a:latin typeface="Arial" pitchFamily="34" charset="0"/>
                <a:cs typeface="Arial" pitchFamily="34" charset="0"/>
              </a:rPr>
              <a:t>Coordinating role of the IADB</a:t>
            </a:r>
          </a:p>
          <a:p>
            <a:pPr lvl="2"/>
            <a:r>
              <a:rPr lang="en-US">
                <a:latin typeface="Arial" pitchFamily="34" charset="0"/>
                <a:cs typeface="Arial" pitchFamily="34" charset="0"/>
              </a:rPr>
              <a:t>The Canadian Trust Fund</a:t>
            </a:r>
            <a:r>
              <a:rPr lang="en-US"/>
              <a: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F84FDB06-0C27-45C4-A6A6-5B90EA34923C}" type="slidenum">
              <a:rPr lang="en-US"/>
              <a:pPr/>
              <a:t>36</a:t>
            </a:fld>
            <a:endParaRPr lang="en-US"/>
          </a:p>
        </p:txBody>
      </p:sp>
      <p:sp>
        <p:nvSpPr>
          <p:cNvPr id="38914" name="Rectangle 2"/>
          <p:cNvSpPr>
            <a:spLocks noGrp="1" noChangeArrowheads="1"/>
          </p:cNvSpPr>
          <p:nvPr>
            <p:ph type="title"/>
          </p:nvPr>
        </p:nvSpPr>
        <p:spPr>
          <a:xfrm>
            <a:off x="304800" y="304800"/>
            <a:ext cx="8610600" cy="1143000"/>
          </a:xfrm>
        </p:spPr>
        <p:txBody>
          <a:bodyPr/>
          <a:lstStyle/>
          <a:p>
            <a:pPr algn="ctr"/>
            <a:r>
              <a:rPr lang="en-US" sz="3600">
                <a:latin typeface="Arial" pitchFamily="34" charset="0"/>
              </a:rPr>
              <a:t>TRCB in the WH: DR-CAFTA  (1)</a:t>
            </a:r>
          </a:p>
        </p:txBody>
      </p:sp>
      <p:sp>
        <p:nvSpPr>
          <p:cNvPr id="38915" name="Rectangle 3"/>
          <p:cNvSpPr>
            <a:spLocks noGrp="1" noChangeArrowheads="1"/>
          </p:cNvSpPr>
          <p:nvPr>
            <p:ph type="body" idx="1"/>
          </p:nvPr>
        </p:nvSpPr>
        <p:spPr>
          <a:xfrm>
            <a:off x="304800" y="1946275"/>
            <a:ext cx="8637588" cy="4530725"/>
          </a:xfrm>
        </p:spPr>
        <p:txBody>
          <a:bodyPr/>
          <a:lstStyle/>
          <a:p>
            <a:pPr>
              <a:lnSpc>
                <a:spcPct val="90000"/>
              </a:lnSpc>
            </a:pPr>
            <a:r>
              <a:rPr lang="en-US">
                <a:latin typeface="Arial" pitchFamily="34" charset="0"/>
                <a:cs typeface="Arial" pitchFamily="34" charset="0"/>
              </a:rPr>
              <a:t>Donors: IADB, US agencies, BCIE, World Bank, OAS, ECLAC</a:t>
            </a:r>
          </a:p>
          <a:p>
            <a:pPr>
              <a:lnSpc>
                <a:spcPct val="90000"/>
              </a:lnSpc>
            </a:pPr>
            <a:r>
              <a:rPr lang="en-US">
                <a:latin typeface="Arial" pitchFamily="34" charset="0"/>
                <a:cs typeface="Arial" pitchFamily="34" charset="0"/>
              </a:rPr>
              <a:t>IADB’s programs (defined with participation of governments):</a:t>
            </a:r>
          </a:p>
          <a:p>
            <a:pPr lvl="1">
              <a:lnSpc>
                <a:spcPct val="90000"/>
              </a:lnSpc>
            </a:pPr>
            <a:r>
              <a:rPr lang="en-US" u="sng">
                <a:latin typeface="Arial" pitchFamily="34" charset="0"/>
                <a:cs typeface="Arial" pitchFamily="34" charset="0"/>
              </a:rPr>
              <a:t>Reimbursable</a:t>
            </a:r>
            <a:r>
              <a:rPr lang="en-US">
                <a:latin typeface="Arial" pitchFamily="34" charset="0"/>
                <a:cs typeface="Arial" pitchFamily="34" charset="0"/>
              </a:rPr>
              <a:t>:</a:t>
            </a:r>
          </a:p>
          <a:p>
            <a:pPr lvl="2">
              <a:lnSpc>
                <a:spcPct val="90000"/>
              </a:lnSpc>
            </a:pPr>
            <a:r>
              <a:rPr lang="en-US">
                <a:latin typeface="Arial" pitchFamily="34" charset="0"/>
                <a:cs typeface="Arial" pitchFamily="34" charset="0"/>
              </a:rPr>
              <a:t>Trade and Competitiveness Loans: Costa Rica, El Salvador, DR</a:t>
            </a:r>
          </a:p>
          <a:p>
            <a:pPr lvl="2">
              <a:lnSpc>
                <a:spcPct val="90000"/>
              </a:lnSpc>
            </a:pPr>
            <a:r>
              <a:rPr lang="en-US">
                <a:latin typeface="Arial" pitchFamily="34" charset="0"/>
                <a:cs typeface="Arial" pitchFamily="34" charset="0"/>
              </a:rPr>
              <a:t>Special Trade Facility: Guatemala, Nicaragua, Honduras, DR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9ABBAC26-11D0-46B4-8652-862DBF0DDE75}" type="slidenum">
              <a:rPr lang="en-US"/>
              <a:pPr/>
              <a:t>37</a:t>
            </a:fld>
            <a:endParaRPr lang="en-US"/>
          </a:p>
        </p:txBody>
      </p:sp>
      <p:sp>
        <p:nvSpPr>
          <p:cNvPr id="39938" name="Rectangle 2"/>
          <p:cNvSpPr>
            <a:spLocks noGrp="1" noChangeArrowheads="1"/>
          </p:cNvSpPr>
          <p:nvPr>
            <p:ph type="title"/>
          </p:nvPr>
        </p:nvSpPr>
        <p:spPr>
          <a:xfrm>
            <a:off x="304800" y="304800"/>
            <a:ext cx="8610600" cy="1143000"/>
          </a:xfrm>
        </p:spPr>
        <p:txBody>
          <a:bodyPr/>
          <a:lstStyle/>
          <a:p>
            <a:pPr algn="ctr"/>
            <a:r>
              <a:rPr lang="en-US" sz="3600">
                <a:latin typeface="Arial" pitchFamily="34" charset="0"/>
              </a:rPr>
              <a:t>TRCB in the WH: DR-CAFTA (2)</a:t>
            </a:r>
          </a:p>
        </p:txBody>
      </p:sp>
      <p:sp>
        <p:nvSpPr>
          <p:cNvPr id="39939" name="Rectangle 3"/>
          <p:cNvSpPr>
            <a:spLocks noGrp="1" noChangeArrowheads="1"/>
          </p:cNvSpPr>
          <p:nvPr>
            <p:ph type="body" idx="1"/>
          </p:nvPr>
        </p:nvSpPr>
        <p:spPr>
          <a:xfrm>
            <a:off x="304800" y="1946275"/>
            <a:ext cx="8637588" cy="4530725"/>
          </a:xfrm>
        </p:spPr>
        <p:txBody>
          <a:bodyPr/>
          <a:lstStyle/>
          <a:p>
            <a:pPr>
              <a:lnSpc>
                <a:spcPct val="90000"/>
              </a:lnSpc>
            </a:pPr>
            <a:r>
              <a:rPr lang="en-US" sz="2800" u="sng">
                <a:latin typeface="Arial" pitchFamily="34" charset="0"/>
                <a:cs typeface="Arial" pitchFamily="34" charset="0"/>
              </a:rPr>
              <a:t>Non-Reimbursable</a:t>
            </a:r>
            <a:r>
              <a:rPr lang="en-US" sz="2800">
                <a:latin typeface="Arial" pitchFamily="34" charset="0"/>
                <a:cs typeface="Arial" pitchFamily="34" charset="0"/>
              </a:rPr>
              <a:t>:</a:t>
            </a:r>
          </a:p>
          <a:p>
            <a:pPr lvl="1">
              <a:lnSpc>
                <a:spcPct val="90000"/>
              </a:lnSpc>
            </a:pPr>
            <a:r>
              <a:rPr lang="en-US" sz="2800">
                <a:latin typeface="Arial" pitchFamily="34" charset="0"/>
                <a:cs typeface="Arial" pitchFamily="34" charset="0"/>
              </a:rPr>
              <a:t>Private Sector: MIF program with Fedcaexca: NTMs and export requirements</a:t>
            </a:r>
          </a:p>
          <a:p>
            <a:pPr lvl="1">
              <a:lnSpc>
                <a:spcPct val="90000"/>
              </a:lnSpc>
            </a:pPr>
            <a:r>
              <a:rPr lang="en-US" sz="2800">
                <a:latin typeface="Arial" pitchFamily="34" charset="0"/>
                <a:cs typeface="Arial" pitchFamily="34" charset="0"/>
              </a:rPr>
              <a:t>Implementation seminars:</a:t>
            </a:r>
          </a:p>
          <a:p>
            <a:pPr lvl="2">
              <a:lnSpc>
                <a:spcPct val="90000"/>
              </a:lnSpc>
            </a:pPr>
            <a:r>
              <a:rPr lang="en-US" sz="2800">
                <a:latin typeface="Arial" pitchFamily="34" charset="0"/>
                <a:cs typeface="Arial" pitchFamily="34" charset="0"/>
              </a:rPr>
              <a:t>Origin regime and verification</a:t>
            </a:r>
          </a:p>
          <a:p>
            <a:pPr lvl="2">
              <a:lnSpc>
                <a:spcPct val="90000"/>
              </a:lnSpc>
            </a:pPr>
            <a:r>
              <a:rPr lang="en-US" sz="2800">
                <a:latin typeface="Arial" pitchFamily="34" charset="0"/>
                <a:cs typeface="Arial" pitchFamily="34" charset="0"/>
              </a:rPr>
              <a:t>Labor and trade workshops with Ministers</a:t>
            </a:r>
          </a:p>
          <a:p>
            <a:pPr lvl="2">
              <a:lnSpc>
                <a:spcPct val="90000"/>
              </a:lnSpc>
            </a:pPr>
            <a:r>
              <a:rPr lang="en-US" sz="2800">
                <a:latin typeface="Arial" pitchFamily="34" charset="0"/>
                <a:cs typeface="Arial" pitchFamily="34" charset="0"/>
              </a:rPr>
              <a:t>Environment and trade technical cooperation</a:t>
            </a:r>
          </a:p>
          <a:p>
            <a:pPr lvl="2">
              <a:lnSpc>
                <a:spcPct val="90000"/>
              </a:lnSpc>
            </a:pPr>
            <a:r>
              <a:rPr lang="en-US" sz="2800">
                <a:latin typeface="Arial" pitchFamily="34" charset="0"/>
                <a:cs typeface="Arial" pitchFamily="34" charset="0"/>
              </a:rPr>
              <a:t>Discussion with Congresses: Guatemala</a:t>
            </a:r>
          </a:p>
          <a:p>
            <a:pPr lvl="2">
              <a:lnSpc>
                <a:spcPct val="90000"/>
              </a:lnSpc>
            </a:pPr>
            <a:r>
              <a:rPr lang="en-US" sz="2800">
                <a:latin typeface="Arial" pitchFamily="34" charset="0"/>
                <a:cs typeface="Arial" pitchFamily="34" charset="0"/>
              </a:rPr>
              <a:t>Discussions with the Press</a:t>
            </a:r>
          </a:p>
          <a:p>
            <a:pPr lvl="2">
              <a:lnSpc>
                <a:spcPct val="90000"/>
              </a:lnSpc>
            </a:pPr>
            <a:endParaRPr lang="en-US" sz="28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19396B9D-D695-4EC0-B78C-50CF226E0D10}" type="slidenum">
              <a:rPr lang="en-US"/>
              <a:pPr/>
              <a:t>38</a:t>
            </a:fld>
            <a:endParaRPr lang="en-US"/>
          </a:p>
        </p:txBody>
      </p:sp>
      <p:sp>
        <p:nvSpPr>
          <p:cNvPr id="40962" name="Rectangle 2"/>
          <p:cNvSpPr>
            <a:spLocks noGrp="1" noChangeArrowheads="1"/>
          </p:cNvSpPr>
          <p:nvPr>
            <p:ph type="title"/>
          </p:nvPr>
        </p:nvSpPr>
        <p:spPr>
          <a:xfrm>
            <a:off x="304800" y="304800"/>
            <a:ext cx="8610600" cy="1143000"/>
          </a:xfrm>
        </p:spPr>
        <p:txBody>
          <a:bodyPr/>
          <a:lstStyle/>
          <a:p>
            <a:pPr algn="ctr"/>
            <a:r>
              <a:rPr lang="en-US" sz="3600">
                <a:latin typeface="Arial" pitchFamily="34" charset="0"/>
              </a:rPr>
              <a:t>TRCB in the WH: Col,Per,Ec-US FTA (1)</a:t>
            </a:r>
          </a:p>
        </p:txBody>
      </p:sp>
      <p:sp>
        <p:nvSpPr>
          <p:cNvPr id="40963" name="Rectangle 3"/>
          <p:cNvSpPr>
            <a:spLocks noGrp="1" noChangeArrowheads="1"/>
          </p:cNvSpPr>
          <p:nvPr>
            <p:ph type="body" idx="1"/>
          </p:nvPr>
        </p:nvSpPr>
        <p:spPr>
          <a:xfrm>
            <a:off x="304800" y="1600200"/>
            <a:ext cx="8637588" cy="5257800"/>
          </a:xfrm>
        </p:spPr>
        <p:txBody>
          <a:bodyPr/>
          <a:lstStyle/>
          <a:p>
            <a:pPr>
              <a:lnSpc>
                <a:spcPct val="90000"/>
              </a:lnSpc>
            </a:pPr>
            <a:r>
              <a:rPr lang="en-US">
                <a:latin typeface="Arial" pitchFamily="34" charset="0"/>
                <a:cs typeface="Arial" pitchFamily="34" charset="0"/>
              </a:rPr>
              <a:t>Donors: IADB, US agencies, CAF, World Bank, OAS, ECLAC</a:t>
            </a:r>
          </a:p>
          <a:p>
            <a:pPr>
              <a:lnSpc>
                <a:spcPct val="90000"/>
              </a:lnSpc>
            </a:pPr>
            <a:r>
              <a:rPr lang="en-US">
                <a:latin typeface="Arial" pitchFamily="34" charset="0"/>
                <a:cs typeface="Arial" pitchFamily="34" charset="0"/>
              </a:rPr>
              <a:t>IADB’s programs (defined with participation of governments):</a:t>
            </a:r>
          </a:p>
          <a:p>
            <a:pPr lvl="1">
              <a:lnSpc>
                <a:spcPct val="90000"/>
              </a:lnSpc>
            </a:pPr>
            <a:r>
              <a:rPr lang="en-US" u="sng">
                <a:latin typeface="Arial" pitchFamily="34" charset="0"/>
                <a:cs typeface="Arial" pitchFamily="34" charset="0"/>
              </a:rPr>
              <a:t>Reimbursable</a:t>
            </a:r>
            <a:r>
              <a:rPr lang="en-US">
                <a:latin typeface="Arial" pitchFamily="34" charset="0"/>
                <a:cs typeface="Arial" pitchFamily="34" charset="0"/>
              </a:rPr>
              <a:t>:</a:t>
            </a:r>
          </a:p>
          <a:p>
            <a:pPr lvl="2">
              <a:lnSpc>
                <a:spcPct val="90000"/>
              </a:lnSpc>
            </a:pPr>
            <a:r>
              <a:rPr lang="en-US">
                <a:latin typeface="Arial" pitchFamily="34" charset="0"/>
                <a:cs typeface="Arial" pitchFamily="34" charset="0"/>
              </a:rPr>
              <a:t>Special Trade Facility: Peru, Ecuador, Bolivia</a:t>
            </a:r>
          </a:p>
          <a:p>
            <a:pPr lvl="2">
              <a:lnSpc>
                <a:spcPct val="90000"/>
              </a:lnSpc>
            </a:pPr>
            <a:r>
              <a:rPr lang="en-US">
                <a:latin typeface="Arial" pitchFamily="34" charset="0"/>
                <a:cs typeface="Arial" pitchFamily="34" charset="0"/>
              </a:rPr>
              <a:t>Competitiveness loans in preparation for Colombia and Ecuador</a:t>
            </a:r>
          </a:p>
          <a:p>
            <a:pPr lvl="2">
              <a:lnSpc>
                <a:spcPct val="90000"/>
              </a:lnSpc>
              <a:buFont typeface="Wingdings" pitchFamily="2" charset="2"/>
              <a:buNone/>
            </a:pPr>
            <a:r>
              <a:rPr lang="en-US"/>
              <a:t>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365F8FDA-A433-4F31-984E-E4E73672F4F1}" type="slidenum">
              <a:rPr lang="en-US"/>
              <a:pPr/>
              <a:t>39</a:t>
            </a:fld>
            <a:endParaRPr lang="en-US"/>
          </a:p>
        </p:txBody>
      </p:sp>
      <p:sp>
        <p:nvSpPr>
          <p:cNvPr id="41986" name="Rectangle 2"/>
          <p:cNvSpPr>
            <a:spLocks noGrp="1" noChangeArrowheads="1"/>
          </p:cNvSpPr>
          <p:nvPr>
            <p:ph type="title"/>
          </p:nvPr>
        </p:nvSpPr>
        <p:spPr>
          <a:xfrm>
            <a:off x="304800" y="304800"/>
            <a:ext cx="8610600" cy="1143000"/>
          </a:xfrm>
        </p:spPr>
        <p:txBody>
          <a:bodyPr/>
          <a:lstStyle/>
          <a:p>
            <a:pPr algn="ctr"/>
            <a:r>
              <a:rPr lang="en-US" sz="3600">
                <a:latin typeface="Arial" pitchFamily="34" charset="0"/>
              </a:rPr>
              <a:t>TRCB in the WH: Col,Per,Ec-US FTA (2)</a:t>
            </a:r>
          </a:p>
        </p:txBody>
      </p:sp>
      <p:sp>
        <p:nvSpPr>
          <p:cNvPr id="41987" name="Rectangle 3"/>
          <p:cNvSpPr>
            <a:spLocks noGrp="1" noChangeArrowheads="1"/>
          </p:cNvSpPr>
          <p:nvPr>
            <p:ph type="body" idx="1"/>
          </p:nvPr>
        </p:nvSpPr>
        <p:spPr>
          <a:xfrm>
            <a:off x="304800" y="1946275"/>
            <a:ext cx="8637588" cy="4530725"/>
          </a:xfrm>
        </p:spPr>
        <p:txBody>
          <a:bodyPr/>
          <a:lstStyle/>
          <a:p>
            <a:r>
              <a:rPr lang="en-US" u="sng">
                <a:latin typeface="Arial" pitchFamily="34" charset="0"/>
                <a:cs typeface="Arial" pitchFamily="34" charset="0"/>
              </a:rPr>
              <a:t>Non-reimbursable</a:t>
            </a:r>
            <a:r>
              <a:rPr lang="en-US">
                <a:latin typeface="Arial" pitchFamily="34" charset="0"/>
                <a:cs typeface="Arial" pitchFamily="34" charset="0"/>
              </a:rPr>
              <a:t>:</a:t>
            </a:r>
          </a:p>
          <a:p>
            <a:pPr lvl="1"/>
            <a:r>
              <a:rPr lang="en-US">
                <a:latin typeface="Arial" pitchFamily="34" charset="0"/>
                <a:cs typeface="Arial" pitchFamily="34" charset="0"/>
              </a:rPr>
              <a:t>Training workshops with negotiators</a:t>
            </a:r>
          </a:p>
          <a:p>
            <a:pPr lvl="1"/>
            <a:r>
              <a:rPr lang="en-US">
                <a:latin typeface="Arial" pitchFamily="34" charset="0"/>
                <a:cs typeface="Arial" pitchFamily="34" charset="0"/>
              </a:rPr>
              <a:t>Workshops with journalists</a:t>
            </a:r>
          </a:p>
          <a:p>
            <a:pPr lvl="1"/>
            <a:r>
              <a:rPr lang="en-US">
                <a:latin typeface="Arial" pitchFamily="34" charset="0"/>
                <a:cs typeface="Arial" pitchFamily="34" charset="0"/>
              </a:rPr>
              <a:t>Sharing negotiators experiences</a:t>
            </a:r>
          </a:p>
          <a:p>
            <a:pPr lvl="1"/>
            <a:r>
              <a:rPr lang="en-US">
                <a:latin typeface="Arial" pitchFamily="34" charset="0"/>
                <a:cs typeface="Arial" pitchFamily="34" charset="0"/>
              </a:rPr>
              <a:t>Workshop on administration of FTAs</a:t>
            </a:r>
          </a:p>
          <a:p>
            <a:pPr lvl="1"/>
            <a:r>
              <a:rPr lang="en-US">
                <a:latin typeface="Arial" pitchFamily="34" charset="0"/>
                <a:cs typeface="Arial" pitchFamily="34" charset="0"/>
              </a:rPr>
              <a:t>Private Sector: MIF program similar to CAFTA</a:t>
            </a:r>
            <a:r>
              <a:rPr lang="en-US"/>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3A218E3E-F9C8-41F3-A802-404CDBC192B5}" type="slidenum">
              <a:rPr lang="en-US"/>
              <a:pPr/>
              <a:t>4</a:t>
            </a:fld>
            <a:endParaRPr lang="en-US"/>
          </a:p>
        </p:txBody>
      </p:sp>
      <p:sp>
        <p:nvSpPr>
          <p:cNvPr id="6146" name="Rectangle 2"/>
          <p:cNvSpPr>
            <a:spLocks noGrp="1" noChangeArrowheads="1"/>
          </p:cNvSpPr>
          <p:nvPr>
            <p:ph type="title"/>
          </p:nvPr>
        </p:nvSpPr>
        <p:spPr>
          <a:xfrm>
            <a:off x="990600" y="1524000"/>
            <a:ext cx="7848600" cy="1143000"/>
          </a:xfrm>
        </p:spPr>
        <p:txBody>
          <a:bodyPr/>
          <a:lstStyle/>
          <a:p>
            <a:pPr algn="ctr"/>
            <a:r>
              <a:rPr lang="en-US">
                <a:latin typeface="Arial Unicode MS" pitchFamily="34" charset="-128"/>
              </a:rPr>
              <a:t>Managing asymmetries:</a:t>
            </a:r>
            <a:br>
              <a:rPr lang="en-US">
                <a:latin typeface="Arial Unicode MS" pitchFamily="34" charset="-128"/>
              </a:rPr>
            </a:br>
            <a:r>
              <a:rPr lang="en-US">
                <a:latin typeface="Arial Unicode MS" pitchFamily="34" charset="-128"/>
              </a:rPr>
              <a:t>3 main approaches</a:t>
            </a:r>
          </a:p>
        </p:txBody>
      </p:sp>
      <p:sp>
        <p:nvSpPr>
          <p:cNvPr id="6147" name="Rectangle 3"/>
          <p:cNvSpPr>
            <a:spLocks noGrp="1" noChangeArrowheads="1"/>
          </p:cNvSpPr>
          <p:nvPr>
            <p:ph type="body" idx="1"/>
          </p:nvPr>
        </p:nvSpPr>
        <p:spPr>
          <a:xfrm>
            <a:off x="990600" y="3352800"/>
            <a:ext cx="7951788" cy="2708275"/>
          </a:xfrm>
        </p:spPr>
        <p:txBody>
          <a:bodyPr/>
          <a:lstStyle/>
          <a:p>
            <a:r>
              <a:rPr lang="en-US">
                <a:latin typeface="Arial Unicode MS" pitchFamily="34" charset="-128"/>
              </a:rPr>
              <a:t>Special and Differential Treatment (SDT)</a:t>
            </a:r>
          </a:p>
          <a:p>
            <a:r>
              <a:rPr lang="en-US">
                <a:latin typeface="Arial Unicode MS" pitchFamily="34" charset="-128"/>
              </a:rPr>
              <a:t>Ad hoc Technical Assistance</a:t>
            </a:r>
          </a:p>
          <a:p>
            <a:r>
              <a:rPr lang="en-US">
                <a:latin typeface="Arial Unicode MS" pitchFamily="34" charset="-128"/>
              </a:rPr>
              <a:t>Trade-Related Capacity Building (TRCB)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061A34A6-7E2E-4209-B06F-51837BDE9290}" type="slidenum">
              <a:rPr lang="en-US"/>
              <a:pPr/>
              <a:t>40</a:t>
            </a:fld>
            <a:endParaRPr lang="en-US"/>
          </a:p>
        </p:txBody>
      </p:sp>
      <p:sp>
        <p:nvSpPr>
          <p:cNvPr id="43010" name="Rectangle 2"/>
          <p:cNvSpPr>
            <a:spLocks noGrp="1" noChangeArrowheads="1"/>
          </p:cNvSpPr>
          <p:nvPr>
            <p:ph type="title"/>
          </p:nvPr>
        </p:nvSpPr>
        <p:spPr>
          <a:xfrm>
            <a:off x="304800" y="304800"/>
            <a:ext cx="8610600" cy="1143000"/>
          </a:xfrm>
        </p:spPr>
        <p:txBody>
          <a:bodyPr/>
          <a:lstStyle/>
          <a:p>
            <a:pPr algn="ctr"/>
            <a:r>
              <a:rPr lang="en-US" sz="3600">
                <a:latin typeface="Arial" pitchFamily="34" charset="0"/>
              </a:rPr>
              <a:t>TRCB in the WH: other donors</a:t>
            </a:r>
          </a:p>
        </p:txBody>
      </p:sp>
      <p:sp>
        <p:nvSpPr>
          <p:cNvPr id="43011" name="Rectangle 3"/>
          <p:cNvSpPr>
            <a:spLocks noGrp="1" noChangeArrowheads="1"/>
          </p:cNvSpPr>
          <p:nvPr>
            <p:ph type="body" idx="1"/>
          </p:nvPr>
        </p:nvSpPr>
        <p:spPr>
          <a:xfrm>
            <a:off x="1371600" y="1946275"/>
            <a:ext cx="7570788" cy="4530725"/>
          </a:xfrm>
        </p:spPr>
        <p:txBody>
          <a:bodyPr/>
          <a:lstStyle/>
          <a:p>
            <a:r>
              <a:rPr lang="en-US">
                <a:latin typeface="Arial" pitchFamily="34" charset="0"/>
                <a:cs typeface="Arial" pitchFamily="34" charset="0"/>
              </a:rPr>
              <a:t>WTO/INTAL</a:t>
            </a:r>
          </a:p>
          <a:p>
            <a:r>
              <a:rPr lang="en-US">
                <a:latin typeface="Arial" pitchFamily="34" charset="0"/>
                <a:cs typeface="Arial" pitchFamily="34" charset="0"/>
              </a:rPr>
              <a:t>CDB</a:t>
            </a:r>
          </a:p>
          <a:p>
            <a:r>
              <a:rPr lang="en-US">
                <a:latin typeface="Arial" pitchFamily="34" charset="0"/>
                <a:cs typeface="Arial" pitchFamily="34" charset="0"/>
              </a:rPr>
              <a:t>CIDA</a:t>
            </a:r>
          </a:p>
          <a:p>
            <a:r>
              <a:rPr lang="en-US">
                <a:latin typeface="Arial" pitchFamily="34" charset="0"/>
                <a:cs typeface="Arial" pitchFamily="34" charset="0"/>
              </a:rPr>
              <a:t>Specialized UN agencies</a:t>
            </a:r>
          </a:p>
          <a:p>
            <a:r>
              <a:rPr lang="en-US">
                <a:latin typeface="Arial" pitchFamily="34" charset="0"/>
                <a:cs typeface="Arial" pitchFamily="34" charset="0"/>
              </a:rPr>
              <a:t>EU</a:t>
            </a:r>
          </a:p>
          <a:p>
            <a:r>
              <a:rPr lang="en-US">
                <a:latin typeface="Arial" pitchFamily="34" charset="0"/>
                <a:cs typeface="Arial" pitchFamily="34" charset="0"/>
              </a:rPr>
              <a:t>DFID</a:t>
            </a:r>
            <a:r>
              <a:rPr lang="en-US"/>
              <a:t>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46CCC3EF-F2AD-4F54-BCF8-658554C72A9D}" type="slidenum">
              <a:rPr lang="en-US"/>
              <a:pPr/>
              <a:t>41</a:t>
            </a:fld>
            <a:endParaRPr lang="en-US"/>
          </a:p>
        </p:txBody>
      </p:sp>
      <p:sp>
        <p:nvSpPr>
          <p:cNvPr id="47106" name="Rectangle 1026"/>
          <p:cNvSpPr>
            <a:spLocks noGrp="1" noChangeArrowheads="1"/>
          </p:cNvSpPr>
          <p:nvPr>
            <p:ph type="title"/>
          </p:nvPr>
        </p:nvSpPr>
        <p:spPr>
          <a:xfrm>
            <a:off x="304800" y="304800"/>
            <a:ext cx="8610600" cy="1143000"/>
          </a:xfrm>
        </p:spPr>
        <p:txBody>
          <a:bodyPr/>
          <a:lstStyle/>
          <a:p>
            <a:pPr algn="ctr"/>
            <a:r>
              <a:rPr lang="en-US" sz="3600">
                <a:latin typeface="Arial" pitchFamily="34" charset="0"/>
              </a:rPr>
              <a:t>Observations on TRCB in the WH</a:t>
            </a:r>
          </a:p>
        </p:txBody>
      </p:sp>
      <p:sp>
        <p:nvSpPr>
          <p:cNvPr id="47107" name="Rectangle 1027"/>
          <p:cNvSpPr>
            <a:spLocks noGrp="1" noChangeArrowheads="1"/>
          </p:cNvSpPr>
          <p:nvPr>
            <p:ph type="body" idx="1"/>
          </p:nvPr>
        </p:nvSpPr>
        <p:spPr>
          <a:xfrm>
            <a:off x="304800" y="1447800"/>
            <a:ext cx="8637588" cy="5029200"/>
          </a:xfrm>
        </p:spPr>
        <p:txBody>
          <a:bodyPr/>
          <a:lstStyle/>
          <a:p>
            <a:pPr>
              <a:lnSpc>
                <a:spcPct val="90000"/>
              </a:lnSpc>
            </a:pPr>
            <a:r>
              <a:rPr lang="en-US" sz="2800">
                <a:latin typeface="Arial" pitchFamily="34" charset="0"/>
                <a:cs typeface="Arial" pitchFamily="34" charset="0"/>
              </a:rPr>
              <a:t>Programs promote cooperation processes between donors and beneficiaries to determine the content of TRCB programs</a:t>
            </a:r>
          </a:p>
          <a:p>
            <a:pPr>
              <a:lnSpc>
                <a:spcPct val="90000"/>
              </a:lnSpc>
            </a:pPr>
            <a:r>
              <a:rPr lang="en-US" sz="2800">
                <a:latin typeface="Arial" pitchFamily="34" charset="0"/>
                <a:cs typeface="Arial" pitchFamily="34" charset="0"/>
              </a:rPr>
              <a:t>Defined with domestic needs and priorities in mind and are economically and institutionally sound</a:t>
            </a:r>
          </a:p>
          <a:p>
            <a:pPr>
              <a:lnSpc>
                <a:spcPct val="90000"/>
              </a:lnSpc>
            </a:pPr>
            <a:r>
              <a:rPr lang="en-US" sz="2800">
                <a:latin typeface="Arial" pitchFamily="34" charset="0"/>
                <a:cs typeface="Arial" pitchFamily="34" charset="0"/>
              </a:rPr>
              <a:t>Superior than similar multilateral efforts </a:t>
            </a:r>
          </a:p>
          <a:p>
            <a:pPr>
              <a:lnSpc>
                <a:spcPct val="90000"/>
              </a:lnSpc>
            </a:pPr>
            <a:r>
              <a:rPr lang="en-US" sz="2800">
                <a:latin typeface="Arial" pitchFamily="34" charset="0"/>
                <a:cs typeface="Arial" pitchFamily="34" charset="0"/>
              </a:rPr>
              <a:t>Reimbursable and non-reimbursable programs</a:t>
            </a:r>
          </a:p>
          <a:p>
            <a:pPr>
              <a:lnSpc>
                <a:spcPct val="90000"/>
              </a:lnSpc>
            </a:pPr>
            <a:r>
              <a:rPr lang="en-US" sz="2800">
                <a:latin typeface="Arial" pitchFamily="34" charset="0"/>
                <a:cs typeface="Arial" pitchFamily="34" charset="0"/>
              </a:rPr>
              <a:t>Effectiveness is yet to be seen: too early to tell!!!</a:t>
            </a:r>
          </a:p>
          <a:p>
            <a:pPr>
              <a:lnSpc>
                <a:spcPct val="90000"/>
              </a:lnSpc>
            </a:pPr>
            <a:r>
              <a:rPr lang="en-US" sz="2800">
                <a:latin typeface="Arial" pitchFamily="34" charset="0"/>
                <a:cs typeface="Arial" pitchFamily="34" charset="0"/>
              </a:rPr>
              <a:t>TRCB should not be oversold. Can not overcome most development bottlenecks. Just one policy of many required to foster development</a:t>
            </a:r>
            <a:r>
              <a:rPr lang="en-US" sz="2800"/>
              <a:t>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32942BE4-8CC8-4B48-A6BA-3A889FFC89BB}" type="slidenum">
              <a:rPr lang="en-US"/>
              <a:pPr/>
              <a:t>42</a:t>
            </a:fld>
            <a:endParaRPr lang="en-US"/>
          </a:p>
        </p:txBody>
      </p:sp>
      <p:sp>
        <p:nvSpPr>
          <p:cNvPr id="44034" name="Rectangle 2"/>
          <p:cNvSpPr>
            <a:spLocks noGrp="1" noChangeArrowheads="1"/>
          </p:cNvSpPr>
          <p:nvPr>
            <p:ph type="title"/>
          </p:nvPr>
        </p:nvSpPr>
        <p:spPr>
          <a:xfrm>
            <a:off x="304800" y="304800"/>
            <a:ext cx="8610600" cy="1143000"/>
          </a:xfrm>
        </p:spPr>
        <p:txBody>
          <a:bodyPr/>
          <a:lstStyle/>
          <a:p>
            <a:pPr algn="ctr"/>
            <a:r>
              <a:rPr lang="en-US" sz="3600">
                <a:latin typeface="Arial" pitchFamily="34" charset="0"/>
              </a:rPr>
              <a:t>Conclusions (1)</a:t>
            </a:r>
          </a:p>
        </p:txBody>
      </p:sp>
      <p:sp>
        <p:nvSpPr>
          <p:cNvPr id="44035" name="Rectangle 3"/>
          <p:cNvSpPr>
            <a:spLocks noGrp="1" noChangeArrowheads="1"/>
          </p:cNvSpPr>
          <p:nvPr>
            <p:ph type="body" idx="1"/>
          </p:nvPr>
        </p:nvSpPr>
        <p:spPr>
          <a:xfrm>
            <a:off x="304800" y="1946275"/>
            <a:ext cx="8637588" cy="4530725"/>
          </a:xfrm>
        </p:spPr>
        <p:txBody>
          <a:bodyPr/>
          <a:lstStyle/>
          <a:p>
            <a:r>
              <a:rPr lang="en-US" sz="2800">
                <a:latin typeface="Arial" pitchFamily="34" charset="0"/>
                <a:cs typeface="Arial" pitchFamily="34" charset="0"/>
              </a:rPr>
              <a:t>Management of asymmetries in trade agreements in the WH varies by agreement: no general rule. Not similar to traditional WTO approach. More reciprocity.</a:t>
            </a:r>
          </a:p>
          <a:p>
            <a:r>
              <a:rPr lang="en-US" sz="2800">
                <a:latin typeface="Arial" pitchFamily="34" charset="0"/>
                <a:cs typeface="Arial" pitchFamily="34" charset="0"/>
              </a:rPr>
              <a:t>North/South agreements are reciprocal in nature, but try to address sensitivities in developing countries through a mix of transitory measures, plus some SDT and TRCB conceived in hortatory terms </a:t>
            </a:r>
            <a:r>
              <a:rPr lang="en-US" sz="2800" i="1">
                <a:latin typeface="Arial" pitchFamily="34" charset="0"/>
                <a:cs typeface="Arial" pitchFamily="34" charset="0"/>
              </a:rPr>
              <a:t>that have yet to show its effectiveness</a:t>
            </a:r>
            <a:r>
              <a:rPr lang="en-US" sz="2800"/>
              <a:t>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9ACA8170-6ACD-4019-9078-772BFEC14F3E}" type="slidenum">
              <a:rPr lang="en-US"/>
              <a:pPr/>
              <a:t>43</a:t>
            </a:fld>
            <a:endParaRPr lang="en-US"/>
          </a:p>
        </p:txBody>
      </p:sp>
      <p:sp>
        <p:nvSpPr>
          <p:cNvPr id="45058" name="Rectangle 2"/>
          <p:cNvSpPr>
            <a:spLocks noGrp="1" noChangeArrowheads="1"/>
          </p:cNvSpPr>
          <p:nvPr>
            <p:ph type="title"/>
          </p:nvPr>
        </p:nvSpPr>
        <p:spPr>
          <a:xfrm>
            <a:off x="304800" y="304800"/>
            <a:ext cx="8610600" cy="1143000"/>
          </a:xfrm>
        </p:spPr>
        <p:txBody>
          <a:bodyPr/>
          <a:lstStyle/>
          <a:p>
            <a:pPr algn="ctr"/>
            <a:r>
              <a:rPr lang="en-US" sz="3600">
                <a:latin typeface="Arial" pitchFamily="34" charset="0"/>
              </a:rPr>
              <a:t>Conclusions (2)</a:t>
            </a:r>
          </a:p>
        </p:txBody>
      </p:sp>
      <p:sp>
        <p:nvSpPr>
          <p:cNvPr id="45059" name="Rectangle 3"/>
          <p:cNvSpPr>
            <a:spLocks noGrp="1" noChangeArrowheads="1"/>
          </p:cNvSpPr>
          <p:nvPr>
            <p:ph type="body" idx="1"/>
          </p:nvPr>
        </p:nvSpPr>
        <p:spPr>
          <a:xfrm>
            <a:off x="304800" y="1946275"/>
            <a:ext cx="8637588" cy="4530725"/>
          </a:xfrm>
        </p:spPr>
        <p:txBody>
          <a:bodyPr/>
          <a:lstStyle/>
          <a:p>
            <a:r>
              <a:rPr lang="en-US" sz="2800">
                <a:latin typeface="Arial" pitchFamily="34" charset="0"/>
                <a:cs typeface="Arial" pitchFamily="34" charset="0"/>
              </a:rPr>
              <a:t>In comparison to traditional SDT and TRCB in WTO, regional and subregional North/South agreements provide for less SDT, and more TRCB. However, the scope and depth of commitments in North/South FTAs is far deeper and more challenging for developing countries</a:t>
            </a:r>
          </a:p>
          <a:p>
            <a:r>
              <a:rPr lang="en-US" sz="2800">
                <a:latin typeface="Arial" pitchFamily="34" charset="0"/>
                <a:cs typeface="Arial" pitchFamily="34" charset="0"/>
              </a:rPr>
              <a:t>Regional and subregional negotiations and their respective SDT and TRCB efforts are embedded in a much broader context of strategies, tactics and constraints of countries in the North</a:t>
            </a:r>
            <a:r>
              <a:rPr lang="en-US" sz="2800"/>
              <a:t>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DDD9E8B7-6E29-43FB-B4DF-F621207139C3}" type="slidenum">
              <a:rPr lang="en-US"/>
              <a:pPr/>
              <a:t>44</a:t>
            </a:fld>
            <a:endParaRPr lang="en-US"/>
          </a:p>
        </p:txBody>
      </p:sp>
      <p:sp>
        <p:nvSpPr>
          <p:cNvPr id="46082" name="Rectangle 2"/>
          <p:cNvSpPr>
            <a:spLocks noGrp="1" noChangeArrowheads="1"/>
          </p:cNvSpPr>
          <p:nvPr>
            <p:ph type="title"/>
          </p:nvPr>
        </p:nvSpPr>
        <p:spPr>
          <a:xfrm>
            <a:off x="304800" y="304800"/>
            <a:ext cx="8610600" cy="1143000"/>
          </a:xfrm>
        </p:spPr>
        <p:txBody>
          <a:bodyPr/>
          <a:lstStyle/>
          <a:p>
            <a:pPr algn="ctr"/>
            <a:r>
              <a:rPr lang="en-US" sz="3600">
                <a:latin typeface="Arial" pitchFamily="34" charset="0"/>
              </a:rPr>
              <a:t>Conclusions (3)</a:t>
            </a:r>
          </a:p>
        </p:txBody>
      </p:sp>
      <p:sp>
        <p:nvSpPr>
          <p:cNvPr id="46083" name="Rectangle 3"/>
          <p:cNvSpPr>
            <a:spLocks noGrp="1" noChangeArrowheads="1"/>
          </p:cNvSpPr>
          <p:nvPr>
            <p:ph type="body" idx="1"/>
          </p:nvPr>
        </p:nvSpPr>
        <p:spPr>
          <a:xfrm>
            <a:off x="533400" y="2362200"/>
            <a:ext cx="8408988" cy="2438400"/>
          </a:xfrm>
        </p:spPr>
        <p:txBody>
          <a:bodyPr/>
          <a:lstStyle/>
          <a:p>
            <a:r>
              <a:rPr lang="en-US">
                <a:latin typeface="Arial" pitchFamily="34" charset="0"/>
                <a:cs typeface="Arial" pitchFamily="34" charset="0"/>
              </a:rPr>
              <a:t>No fundamental departure in this approach can be expected in new North/South FTA negotiations in the WH over the short term</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p:cNvSpPr>
            <a:spLocks noGrp="1"/>
          </p:cNvSpPr>
          <p:nvPr>
            <p:ph type="sldNum" sz="quarter" idx="12"/>
          </p:nvPr>
        </p:nvSpPr>
        <p:spPr/>
        <p:txBody>
          <a:bodyPr/>
          <a:lstStyle/>
          <a:p>
            <a:fld id="{5966BF97-7386-46AE-BC81-C1A8B3E89C2C}" type="slidenum">
              <a:rPr lang="en-US"/>
              <a:pPr/>
              <a:t>45</a:t>
            </a:fld>
            <a:endParaRPr lang="en-US"/>
          </a:p>
        </p:txBody>
      </p:sp>
      <p:sp>
        <p:nvSpPr>
          <p:cNvPr id="48130" name="Rectangle 2"/>
          <p:cNvSpPr>
            <a:spLocks noGrp="1" noChangeArrowheads="1"/>
          </p:cNvSpPr>
          <p:nvPr>
            <p:ph type="title"/>
          </p:nvPr>
        </p:nvSpPr>
        <p:spPr>
          <a:xfrm>
            <a:off x="304800" y="1219200"/>
            <a:ext cx="8610600" cy="1447800"/>
          </a:xfrm>
        </p:spPr>
        <p:txBody>
          <a:bodyPr/>
          <a:lstStyle/>
          <a:p>
            <a:pPr algn="ctr"/>
            <a:r>
              <a:rPr lang="en-US">
                <a:latin typeface="Arial" pitchFamily="34" charset="0"/>
              </a:rPr>
              <a:t>Thanks!</a:t>
            </a:r>
          </a:p>
        </p:txBody>
      </p:sp>
      <p:pic>
        <p:nvPicPr>
          <p:cNvPr id="48131" name="Picture 3"/>
          <p:cNvPicPr>
            <a:picLocks noChangeAspect="1" noChangeArrowheads="1"/>
          </p:cNvPicPr>
          <p:nvPr/>
        </p:nvPicPr>
        <p:blipFill>
          <a:blip r:embed="rId2" cstate="print"/>
          <a:srcRect/>
          <a:stretch>
            <a:fillRect/>
          </a:stretch>
        </p:blipFill>
        <p:spPr bwMode="auto">
          <a:xfrm>
            <a:off x="3886200" y="3276600"/>
            <a:ext cx="1295400" cy="16764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5AF05D63-B159-4B31-BB51-FD07796BB8AE}" type="slidenum">
              <a:rPr lang="en-US"/>
              <a:pPr/>
              <a:t>5</a:t>
            </a:fld>
            <a:endParaRPr lang="en-US"/>
          </a:p>
        </p:txBody>
      </p:sp>
      <p:sp>
        <p:nvSpPr>
          <p:cNvPr id="7170" name="Rectangle 2"/>
          <p:cNvSpPr>
            <a:spLocks noGrp="1" noChangeArrowheads="1"/>
          </p:cNvSpPr>
          <p:nvPr>
            <p:ph type="title"/>
          </p:nvPr>
        </p:nvSpPr>
        <p:spPr>
          <a:xfrm>
            <a:off x="0" y="533400"/>
            <a:ext cx="8915400" cy="1143000"/>
          </a:xfrm>
        </p:spPr>
        <p:txBody>
          <a:bodyPr/>
          <a:lstStyle/>
          <a:p>
            <a:pPr algn="ctr"/>
            <a:r>
              <a:rPr lang="en-US">
                <a:latin typeface="Arial" pitchFamily="34" charset="0"/>
              </a:rPr>
              <a:t>SDT: typology of measures</a:t>
            </a:r>
          </a:p>
        </p:txBody>
      </p:sp>
      <p:sp>
        <p:nvSpPr>
          <p:cNvPr id="7171" name="Rectangle 3"/>
          <p:cNvSpPr>
            <a:spLocks noGrp="1" noChangeArrowheads="1"/>
          </p:cNvSpPr>
          <p:nvPr>
            <p:ph type="body" idx="1"/>
          </p:nvPr>
        </p:nvSpPr>
        <p:spPr>
          <a:xfrm>
            <a:off x="457200" y="1946275"/>
            <a:ext cx="8485188" cy="4606925"/>
          </a:xfrm>
        </p:spPr>
        <p:txBody>
          <a:bodyPr/>
          <a:lstStyle/>
          <a:p>
            <a:r>
              <a:rPr lang="en-US">
                <a:latin typeface="Arial" pitchFamily="34" charset="0"/>
                <a:cs typeface="Arial" pitchFamily="34" charset="0"/>
              </a:rPr>
              <a:t>time-limited derogations from obligations and longer periods for implementation of obligations</a:t>
            </a:r>
          </a:p>
          <a:p>
            <a:r>
              <a:rPr lang="en-US">
                <a:latin typeface="Arial" pitchFamily="34" charset="0"/>
                <a:cs typeface="Arial" pitchFamily="34" charset="0"/>
              </a:rPr>
              <a:t>more favorable thresholds for undertaking certain commitments</a:t>
            </a:r>
          </a:p>
          <a:p>
            <a:r>
              <a:rPr lang="en-US">
                <a:latin typeface="Arial" pitchFamily="34" charset="0"/>
                <a:cs typeface="Arial" pitchFamily="34" charset="0"/>
              </a:rPr>
              <a:t>flexibility in obligations and procedures</a:t>
            </a:r>
          </a:p>
          <a:p>
            <a:r>
              <a:rPr lang="en-US">
                <a:latin typeface="Arial" pitchFamily="34" charset="0"/>
                <a:cs typeface="Arial" pitchFamily="34" charset="0"/>
              </a:rPr>
              <a:t>other commitments and “best endeavor clauses”</a:t>
            </a:r>
            <a:r>
              <a:rPr lang="en-US"/>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F969E3FE-2EAD-46D9-B8D1-C7F0C556AB05}" type="slidenum">
              <a:rPr lang="en-US"/>
              <a:pPr/>
              <a:t>6</a:t>
            </a:fld>
            <a:endParaRPr lang="en-US"/>
          </a:p>
        </p:txBody>
      </p:sp>
      <p:sp>
        <p:nvSpPr>
          <p:cNvPr id="8194" name="Rectangle 2"/>
          <p:cNvSpPr>
            <a:spLocks noGrp="1" noChangeArrowheads="1"/>
          </p:cNvSpPr>
          <p:nvPr>
            <p:ph type="title"/>
          </p:nvPr>
        </p:nvSpPr>
        <p:spPr>
          <a:xfrm>
            <a:off x="0" y="304800"/>
            <a:ext cx="9144000" cy="1676400"/>
          </a:xfrm>
        </p:spPr>
        <p:txBody>
          <a:bodyPr/>
          <a:lstStyle/>
          <a:p>
            <a:pPr algn="ctr"/>
            <a:r>
              <a:rPr lang="en-US" sz="3600">
                <a:latin typeface="Arial" pitchFamily="34" charset="0"/>
              </a:rPr>
              <a:t>SDT in the WH: the Andean Community (1)</a:t>
            </a:r>
          </a:p>
        </p:txBody>
      </p:sp>
      <p:sp>
        <p:nvSpPr>
          <p:cNvPr id="8195" name="Rectangle 3"/>
          <p:cNvSpPr>
            <a:spLocks noGrp="1" noChangeArrowheads="1"/>
          </p:cNvSpPr>
          <p:nvPr>
            <p:ph type="body" idx="1"/>
          </p:nvPr>
        </p:nvSpPr>
        <p:spPr>
          <a:xfrm>
            <a:off x="304800" y="2286000"/>
            <a:ext cx="8637588" cy="4038600"/>
          </a:xfrm>
        </p:spPr>
        <p:txBody>
          <a:bodyPr/>
          <a:lstStyle/>
          <a:p>
            <a:r>
              <a:rPr lang="en-US">
                <a:latin typeface="Arial" pitchFamily="34" charset="0"/>
                <a:cs typeface="Arial" pitchFamily="34" charset="0"/>
              </a:rPr>
              <a:t>From its inception, the Cartagena Protocol provided for preferential treatment in favor of Bolivia and Ecuador “</a:t>
            </a:r>
            <a:r>
              <a:rPr lang="en-US" i="1">
                <a:latin typeface="Arial" pitchFamily="34" charset="0"/>
                <a:cs typeface="Arial" pitchFamily="34" charset="0"/>
              </a:rPr>
              <a:t>to attain more rapid economic growth through effective and immediate participation in the benefits of the industrialization of the area and of the liberalization of trade</a:t>
            </a:r>
            <a:r>
              <a:rPr lang="en-US">
                <a:latin typeface="Arial" pitchFamily="34" charset="0"/>
                <a:cs typeface="Arial" pitchFamily="34" charset="0"/>
              </a:rPr>
              <a:t>” (Art.121, Ch XIII)</a:t>
            </a:r>
          </a:p>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0E71920E-E935-4310-8FCB-0719BBAA30B7}" type="slidenum">
              <a:rPr lang="en-US"/>
              <a:pPr/>
              <a:t>7</a:t>
            </a:fld>
            <a:endParaRPr lang="en-US"/>
          </a:p>
        </p:txBody>
      </p:sp>
      <p:sp>
        <p:nvSpPr>
          <p:cNvPr id="9218" name="Rectangle 2"/>
          <p:cNvSpPr>
            <a:spLocks noGrp="1" noChangeArrowheads="1"/>
          </p:cNvSpPr>
          <p:nvPr>
            <p:ph type="title"/>
          </p:nvPr>
        </p:nvSpPr>
        <p:spPr>
          <a:xfrm>
            <a:off x="0" y="457200"/>
            <a:ext cx="9144000" cy="1066800"/>
          </a:xfrm>
        </p:spPr>
        <p:txBody>
          <a:bodyPr/>
          <a:lstStyle/>
          <a:p>
            <a:r>
              <a:rPr lang="en-US" sz="3600">
                <a:latin typeface="Arial" pitchFamily="34" charset="0"/>
              </a:rPr>
              <a:t>SDT in the WH: the Andean Community (2)</a:t>
            </a:r>
          </a:p>
        </p:txBody>
      </p:sp>
      <p:sp>
        <p:nvSpPr>
          <p:cNvPr id="9219" name="Rectangle 3"/>
          <p:cNvSpPr>
            <a:spLocks noGrp="1" noChangeArrowheads="1"/>
          </p:cNvSpPr>
          <p:nvPr>
            <p:ph type="body" idx="1"/>
          </p:nvPr>
        </p:nvSpPr>
        <p:spPr>
          <a:xfrm>
            <a:off x="0" y="1946275"/>
            <a:ext cx="8942388" cy="4606925"/>
          </a:xfrm>
        </p:spPr>
        <p:txBody>
          <a:bodyPr/>
          <a:lstStyle/>
          <a:p>
            <a:pPr>
              <a:lnSpc>
                <a:spcPct val="90000"/>
              </a:lnSpc>
            </a:pPr>
            <a:r>
              <a:rPr lang="en-US" sz="2800">
                <a:latin typeface="Arial" pitchFamily="34" charset="0"/>
              </a:rPr>
              <a:t>Non-reciprocal preferences, different liberalization schedules for Bolivia and Ecuador</a:t>
            </a:r>
          </a:p>
          <a:p>
            <a:pPr>
              <a:lnSpc>
                <a:spcPct val="90000"/>
              </a:lnSpc>
            </a:pPr>
            <a:r>
              <a:rPr lang="en-US" sz="2800">
                <a:latin typeface="Arial" pitchFamily="34" charset="0"/>
              </a:rPr>
              <a:t>Longer phase outs of exceptions and restrictions</a:t>
            </a:r>
          </a:p>
          <a:p>
            <a:pPr>
              <a:lnSpc>
                <a:spcPct val="90000"/>
              </a:lnSpc>
            </a:pPr>
            <a:r>
              <a:rPr lang="en-US" sz="2800">
                <a:latin typeface="Arial" pitchFamily="34" charset="0"/>
              </a:rPr>
              <a:t>Preferential treatment for products in the industrial programming system</a:t>
            </a:r>
          </a:p>
          <a:p>
            <a:pPr>
              <a:lnSpc>
                <a:spcPct val="90000"/>
              </a:lnSpc>
            </a:pPr>
            <a:r>
              <a:rPr lang="en-US" sz="2800">
                <a:latin typeface="Arial" pitchFamily="34" charset="0"/>
              </a:rPr>
              <a:t>Financial assistance and cooperation</a:t>
            </a:r>
          </a:p>
          <a:p>
            <a:pPr>
              <a:lnSpc>
                <a:spcPct val="90000"/>
              </a:lnSpc>
            </a:pPr>
            <a:r>
              <a:rPr lang="en-US" sz="2800">
                <a:latin typeface="Arial" pitchFamily="34" charset="0"/>
              </a:rPr>
              <a:t>CET exceptions: flat tariff in Bolivia, 5 point difference in Ecuador</a:t>
            </a:r>
          </a:p>
          <a:p>
            <a:pPr>
              <a:lnSpc>
                <a:spcPct val="90000"/>
              </a:lnSpc>
            </a:pPr>
            <a:r>
              <a:rPr lang="en-US" sz="2800">
                <a:latin typeface="Arial" pitchFamily="34" charset="0"/>
              </a:rPr>
              <a:t>Services: Bolivia and Ecuador given “consideration” in negotiations regarding deadlines and exceptions</a:t>
            </a:r>
          </a:p>
          <a:p>
            <a:pPr>
              <a:lnSpc>
                <a:spcPct val="90000"/>
              </a:lnSpc>
              <a:buFont typeface="Wingdings" pitchFamily="2" charset="2"/>
              <a:buNone/>
            </a:pPr>
            <a:r>
              <a:rPr lang="en-US" sz="2800"/>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97198CFC-FD72-4FC6-9359-EA53D020BA1B}" type="slidenum">
              <a:rPr lang="en-US"/>
              <a:pPr/>
              <a:t>8</a:t>
            </a:fld>
            <a:endParaRPr lang="en-US"/>
          </a:p>
        </p:txBody>
      </p:sp>
      <p:sp>
        <p:nvSpPr>
          <p:cNvPr id="10242" name="Rectangle 2"/>
          <p:cNvSpPr>
            <a:spLocks noGrp="1" noChangeArrowheads="1"/>
          </p:cNvSpPr>
          <p:nvPr>
            <p:ph type="title"/>
          </p:nvPr>
        </p:nvSpPr>
        <p:spPr>
          <a:xfrm>
            <a:off x="0" y="304800"/>
            <a:ext cx="9144000" cy="1143000"/>
          </a:xfrm>
        </p:spPr>
        <p:txBody>
          <a:bodyPr/>
          <a:lstStyle/>
          <a:p>
            <a:r>
              <a:rPr lang="en-US" sz="3600">
                <a:latin typeface="Arial" pitchFamily="34" charset="0"/>
              </a:rPr>
              <a:t>SDT in the WH: the Andean Community (3)</a:t>
            </a:r>
          </a:p>
        </p:txBody>
      </p:sp>
      <p:sp>
        <p:nvSpPr>
          <p:cNvPr id="10243" name="Rectangle 3"/>
          <p:cNvSpPr>
            <a:spLocks noGrp="1" noChangeArrowheads="1"/>
          </p:cNvSpPr>
          <p:nvPr>
            <p:ph type="body" idx="1"/>
          </p:nvPr>
        </p:nvSpPr>
        <p:spPr>
          <a:xfrm>
            <a:off x="0" y="1946275"/>
            <a:ext cx="8942388" cy="4911725"/>
          </a:xfrm>
        </p:spPr>
        <p:txBody>
          <a:bodyPr/>
          <a:lstStyle/>
          <a:p>
            <a:r>
              <a:rPr lang="en-US" sz="2800">
                <a:latin typeface="Arial" pitchFamily="34" charset="0"/>
              </a:rPr>
              <a:t>Origin: Bolivia and Ecuador have a higher value test for non-originating inputs (60%, 50% the rest)</a:t>
            </a:r>
          </a:p>
          <a:p>
            <a:r>
              <a:rPr lang="en-US" sz="2800">
                <a:latin typeface="Arial" pitchFamily="34" charset="0"/>
              </a:rPr>
              <a:t>Agricultural safeguards: on products from Bolivia and Ecuador only in very qualified cases</a:t>
            </a:r>
          </a:p>
          <a:p>
            <a:r>
              <a:rPr lang="en-US" sz="2800">
                <a:latin typeface="Arial" pitchFamily="34" charset="0"/>
              </a:rPr>
              <a:t>Commission and Secretariat must adopt measures to hasten agricultural and agroindustrial development of Bolivia and Ecuador and their participation in the larger market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4AECA34D-D50D-4B88-A6E7-16BECDF0FD2C}" type="slidenum">
              <a:rPr lang="en-US"/>
              <a:pPr/>
              <a:t>9</a:t>
            </a:fld>
            <a:endParaRPr lang="en-US"/>
          </a:p>
        </p:txBody>
      </p:sp>
      <p:sp>
        <p:nvSpPr>
          <p:cNvPr id="11266" name="Rectangle 2"/>
          <p:cNvSpPr>
            <a:spLocks noGrp="1" noChangeArrowheads="1"/>
          </p:cNvSpPr>
          <p:nvPr>
            <p:ph type="title"/>
          </p:nvPr>
        </p:nvSpPr>
        <p:spPr>
          <a:xfrm>
            <a:off x="0" y="304800"/>
            <a:ext cx="8915400" cy="1143000"/>
          </a:xfrm>
        </p:spPr>
        <p:txBody>
          <a:bodyPr/>
          <a:lstStyle/>
          <a:p>
            <a:pPr algn="ctr"/>
            <a:r>
              <a:rPr lang="en-US" sz="3600">
                <a:latin typeface="Arial" pitchFamily="34" charset="0"/>
              </a:rPr>
              <a:t>SDT in the WH: CACM</a:t>
            </a:r>
          </a:p>
        </p:txBody>
      </p:sp>
      <p:sp>
        <p:nvSpPr>
          <p:cNvPr id="11267" name="Rectangle 3"/>
          <p:cNvSpPr>
            <a:spLocks noGrp="1" noChangeArrowheads="1"/>
          </p:cNvSpPr>
          <p:nvPr>
            <p:ph type="body" idx="1"/>
          </p:nvPr>
        </p:nvSpPr>
        <p:spPr>
          <a:xfrm>
            <a:off x="0" y="1946275"/>
            <a:ext cx="8942388" cy="4454525"/>
          </a:xfrm>
        </p:spPr>
        <p:txBody>
          <a:bodyPr/>
          <a:lstStyle/>
          <a:p>
            <a:r>
              <a:rPr lang="en-US">
                <a:latin typeface="Arial" pitchFamily="34" charset="0"/>
              </a:rPr>
              <a:t>Protocol of Guatemala (1997): Nicaragua could be granted transitory preferential and asymmetric treatment in the area of goods, finance, investment, and debt until Dec.31, 1999</a:t>
            </a:r>
          </a:p>
          <a:p>
            <a:r>
              <a:rPr lang="en-US">
                <a:latin typeface="Arial" pitchFamily="34" charset="0"/>
              </a:rPr>
              <a:t>Nicaragua applied a special “temporary protection tariff” on intra and extra-regional products (750 items) , subject to phase out</a:t>
            </a:r>
          </a:p>
        </p:txBody>
      </p:sp>
    </p:spTree>
  </p:cSld>
  <p:clrMapOvr>
    <a:masterClrMapping/>
  </p:clrMapOvr>
</p:sld>
</file>

<file path=ppt/theme/theme1.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Designs\Azure.pot</Template>
  <TotalTime>278</TotalTime>
  <Words>2609</Words>
  <Application>Microsoft Office PowerPoint</Application>
  <PresentationFormat>On-screen Show (4:3)</PresentationFormat>
  <Paragraphs>248</Paragraphs>
  <Slides>45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45</vt:i4>
      </vt:variant>
    </vt:vector>
  </HeadingPairs>
  <TitlesOfParts>
    <vt:vector size="50" baseType="lpstr">
      <vt:lpstr>Times New Roman</vt:lpstr>
      <vt:lpstr>Wingdings</vt:lpstr>
      <vt:lpstr>Arial Unicode MS</vt:lpstr>
      <vt:lpstr>Arial</vt:lpstr>
      <vt:lpstr>Azure</vt:lpstr>
      <vt:lpstr>Inter-American Development Bank Integration and Regional Programs Department </vt:lpstr>
      <vt:lpstr>The problem…</vt:lpstr>
      <vt:lpstr>Content…</vt:lpstr>
      <vt:lpstr>Managing asymmetries: 3 main approaches</vt:lpstr>
      <vt:lpstr>SDT: typology of measures</vt:lpstr>
      <vt:lpstr>SDT in the WH: the Andean Community (1)</vt:lpstr>
      <vt:lpstr>SDT in the WH: the Andean Community (2)</vt:lpstr>
      <vt:lpstr>SDT in the WH: the Andean Community (3)</vt:lpstr>
      <vt:lpstr>SDT in the WH: CACM</vt:lpstr>
      <vt:lpstr>SDT in the WH: MERCOSUR</vt:lpstr>
      <vt:lpstr>SDT in the WH: CARICOM (1)</vt:lpstr>
      <vt:lpstr>SDT in the WH: CARICOM (2)</vt:lpstr>
      <vt:lpstr>SDT in the WH: CARICOM (3)</vt:lpstr>
      <vt:lpstr>SDT in the WH: CARICOM (4)</vt:lpstr>
      <vt:lpstr>SDT in the WH: CARICOM (5)</vt:lpstr>
      <vt:lpstr>SDT in the WH: CARICOM (6)</vt:lpstr>
      <vt:lpstr>SDT in the WH: ALADI (1)</vt:lpstr>
      <vt:lpstr>SDT in the WH: ALADI (2)</vt:lpstr>
      <vt:lpstr>SDT in the WH: ALADI (3)</vt:lpstr>
      <vt:lpstr>SDT in the WH: NAFTA</vt:lpstr>
      <vt:lpstr>SDT in the WH: Chile-US FTA (1)</vt:lpstr>
      <vt:lpstr>SDT in the WH: Chile-US FTA (2)</vt:lpstr>
      <vt:lpstr>SDT in the WH: Chile-US FTA (3)</vt:lpstr>
      <vt:lpstr>SDT in the WH: DR-CAFTA  (1)</vt:lpstr>
      <vt:lpstr>SDT in the WH: DR-CAFTA  (2)</vt:lpstr>
      <vt:lpstr>SDT in the WH: DR-CAFTA  (3)</vt:lpstr>
      <vt:lpstr>SDT in the WH: DR-CAFTA  (4)</vt:lpstr>
      <vt:lpstr>SDT in the WH: DR-CAFTA  (5)</vt:lpstr>
      <vt:lpstr>SDT in the WH: DR-CAFTA  (6)</vt:lpstr>
      <vt:lpstr>SDT in the WH: DR-CAFTA  (7)</vt:lpstr>
      <vt:lpstr>SDT in the WH: DR-CAFTA  (8)</vt:lpstr>
      <vt:lpstr>SDT in the WH: DR-CAFTA  (9)</vt:lpstr>
      <vt:lpstr>General observations on SDT in the WH</vt:lpstr>
      <vt:lpstr>Mapping out TRCB in the WH</vt:lpstr>
      <vt:lpstr>TRCB in the WH: the FTAA</vt:lpstr>
      <vt:lpstr>TRCB in the WH: DR-CAFTA  (1)</vt:lpstr>
      <vt:lpstr>TRCB in the WH: DR-CAFTA (2)</vt:lpstr>
      <vt:lpstr>TRCB in the WH: Col,Per,Ec-US FTA (1)</vt:lpstr>
      <vt:lpstr>TRCB in the WH: Col,Per,Ec-US FTA (2)</vt:lpstr>
      <vt:lpstr>TRCB in the WH: other donors</vt:lpstr>
      <vt:lpstr>Observations on TRCB in the WH</vt:lpstr>
      <vt:lpstr>Conclusions (1)</vt:lpstr>
      <vt:lpstr>Conclusions (2)</vt:lpstr>
      <vt:lpstr>Conclusions (3)</vt:lpstr>
      <vt:lpstr>Thanks!</vt:lpstr>
    </vt:vector>
  </TitlesOfParts>
  <Company>Inter-American Development Bank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Inter-American Development Bank Integration and Regional Programs Department </dc:title>
  <dc:creator>JaimeG</dc:creator>
  <cp:lastModifiedBy>anarod</cp:lastModifiedBy>
  <cp:revision>11</cp:revision>
  <dcterms:created xsi:type="dcterms:W3CDTF">2004-12-10T17:25:19Z</dcterms:created>
  <dcterms:modified xsi:type="dcterms:W3CDTF">2010-07-11T14:40:36Z</dcterms:modified>
</cp:coreProperties>
</file>