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331" r:id="rId2"/>
    <p:sldId id="323" r:id="rId3"/>
    <p:sldId id="392" r:id="rId4"/>
    <p:sldId id="387" r:id="rId5"/>
    <p:sldId id="393" r:id="rId6"/>
    <p:sldId id="394" r:id="rId7"/>
    <p:sldId id="402" r:id="rId8"/>
    <p:sldId id="396" r:id="rId9"/>
    <p:sldId id="419" r:id="rId10"/>
    <p:sldId id="403" r:id="rId11"/>
    <p:sldId id="399" r:id="rId12"/>
    <p:sldId id="398" r:id="rId13"/>
    <p:sldId id="390" r:id="rId14"/>
    <p:sldId id="408" r:id="rId15"/>
    <p:sldId id="412" r:id="rId16"/>
    <p:sldId id="404" r:id="rId17"/>
    <p:sldId id="420" r:id="rId18"/>
    <p:sldId id="413" r:id="rId19"/>
    <p:sldId id="415" r:id="rId20"/>
    <p:sldId id="328" r:id="rId21"/>
    <p:sldId id="416" r:id="rId22"/>
    <p:sldId id="272" r:id="rId23"/>
    <p:sldId id="418" r:id="rId24"/>
  </p:sldIdLst>
  <p:sldSz cx="9144000" cy="6858000" type="screen4x3"/>
  <p:notesSz cx="6858000" cy="9296400"/>
  <p:embeddedFontLst>
    <p:embeddedFont>
      <p:font typeface="Verdana" pitchFamily="34" charset="0"/>
      <p:regular r:id="rId27"/>
      <p:bold r:id="rId28"/>
      <p:italic r:id="rId29"/>
      <p:boldItalic r:id="rId30"/>
    </p:embeddedFont>
    <p:embeddedFont>
      <p:font typeface="Garamond" pitchFamily="18" charset="0"/>
      <p:regular r:id="rId31"/>
      <p:bold r:id="rId32"/>
      <p:italic r:id="rId33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EAEAEA"/>
    <a:srgbClr val="077B49"/>
    <a:srgbClr val="0E8419"/>
    <a:srgbClr val="008E00"/>
    <a:srgbClr val="0E881A"/>
    <a:srgbClr val="058530"/>
    <a:srgbClr val="007A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251" autoAdjust="0"/>
    <p:restoredTop sz="73322" autoAdjust="0"/>
  </p:normalViewPr>
  <p:slideViewPr>
    <p:cSldViewPr>
      <p:cViewPr varScale="1">
        <p:scale>
          <a:sx n="68" d="100"/>
          <a:sy n="68" d="100"/>
        </p:scale>
        <p:origin x="-606" y="-96"/>
      </p:cViewPr>
      <p:guideLst>
        <p:guide orient="horz" pos="3408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-1782" y="-72"/>
      </p:cViewPr>
      <p:guideLst>
        <p:guide orient="horz" pos="2929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33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6.fntdata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2.fntdata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1.fntdata"/><Relationship Id="rId30" Type="http://schemas.openxmlformats.org/officeDocument/2006/relationships/font" Target="fonts/font4.fntdata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689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689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689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656148EA-2FB4-4319-B8D9-3567687D9EC4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G 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G 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4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06488" y="698500"/>
            <a:ext cx="4646612" cy="34845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9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G 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9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G Times" pitchFamily="18" charset="0"/>
              </a:defRPr>
            </a:lvl1pPr>
          </a:lstStyle>
          <a:p>
            <a:pPr>
              <a:defRPr/>
            </a:pPr>
            <a:fld id="{680F076A-B956-4261-881D-C20DC39EA4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46638E1-60A5-4996-B98D-3B1F1E3E8A98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3891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67A9D59-11C3-428B-B8E2-1D1E2D167CAA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3993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 txBox="1">
            <a:spLocks noGrp="1" noChangeArrowheads="1"/>
          </p:cNvSpPr>
          <p:nvPr/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330D684-5ECB-4D62-9B0E-337DAB3F8092}" type="slidenum">
              <a:rPr lang="en-US" sz="1200">
                <a:latin typeface="CG Times" pitchFamily="18" charset="0"/>
              </a:rPr>
              <a:pPr algn="r"/>
              <a:t>15</a:t>
            </a:fld>
            <a:endParaRPr lang="en-US" sz="1200">
              <a:latin typeface="CG Times" pitchFamily="18" charset="0"/>
            </a:endParaRPr>
          </a:p>
        </p:txBody>
      </p:sp>
      <p:sp>
        <p:nvSpPr>
          <p:cNvPr id="4096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408FE4B-55C2-4393-A0FC-1BFD2568595C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2765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3B281D-DF9D-43EA-AC41-C442A3408565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4813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1707A08-5725-470E-B916-5431B4ADF3F4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2867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00207-FC9B-4119-A928-78D385622CEF}" type="slidenum">
              <a:rPr lang="en-US"/>
              <a:pPr>
                <a:defRPr/>
              </a:pPr>
              <a:t>‹#›</a:t>
            </a:fld>
            <a:r>
              <a:rPr lang="en-US"/>
              <a:t> 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A3AD84-00C4-4C6C-9D9B-5AFB8707E82D}" type="slidenum">
              <a:rPr lang="en-US"/>
              <a:pPr>
                <a:defRPr/>
              </a:pPr>
              <a:t>‹#›</a:t>
            </a:fld>
            <a:r>
              <a:rPr lang="en-US"/>
              <a:t> 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2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2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5F1F92-AAC3-4DB7-8FDC-A7D463DCC1ED}" type="slidenum">
              <a:rPr lang="en-US"/>
              <a:pPr>
                <a:defRPr/>
              </a:pPr>
              <a:t>‹#›</a:t>
            </a:fld>
            <a:r>
              <a:rPr lang="en-US"/>
              <a:t> 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533400"/>
            <a:ext cx="8229600" cy="55927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DB89F3-07DA-4059-9FD1-96C1F37E8E2C}" type="slidenum">
              <a:rPr lang="en-US"/>
              <a:pPr>
                <a:defRPr/>
              </a:pPr>
              <a:t>‹#›</a:t>
            </a:fld>
            <a:r>
              <a:rPr lang="en-US"/>
              <a:t> 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82AC07-DC37-465D-B5EC-39C5B512859C}" type="slidenum">
              <a:rPr lang="en-US"/>
              <a:pPr>
                <a:defRPr/>
              </a:pPr>
              <a:t>‹#›</a:t>
            </a:fld>
            <a:r>
              <a:rPr lang="en-US"/>
              <a:t> 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5EE373-2D02-4DA8-A81C-DCD745CA2B0E}" type="slidenum">
              <a:rPr lang="en-US"/>
              <a:pPr>
                <a:defRPr/>
              </a:pPr>
              <a:t>‹#›</a:t>
            </a:fld>
            <a:r>
              <a:rPr lang="en-US"/>
              <a:t> 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800" y="1600200"/>
            <a:ext cx="35433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1600200"/>
            <a:ext cx="35433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BACDD8-E70D-4A2F-A9E2-334074F685E2}" type="slidenum">
              <a:rPr lang="en-US"/>
              <a:pPr>
                <a:defRPr/>
              </a:pPr>
              <a:t>‹#›</a:t>
            </a:fld>
            <a:r>
              <a:rPr lang="en-US"/>
              <a:t> 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F78BB8-6DC7-411E-B5D8-11AB9C65E3D7}" type="slidenum">
              <a:rPr lang="en-US"/>
              <a:pPr>
                <a:defRPr/>
              </a:pPr>
              <a:t>‹#›</a:t>
            </a:fld>
            <a:r>
              <a:rPr lang="en-US"/>
              <a:t> 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3CDB44-089B-4E68-8FCB-44D941D21E59}" type="slidenum">
              <a:rPr lang="en-US"/>
              <a:pPr>
                <a:defRPr/>
              </a:pPr>
              <a:t>‹#›</a:t>
            </a:fld>
            <a:r>
              <a:rPr lang="en-US"/>
              <a:t> 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68980D-BDE5-48E2-8B32-03B92B3248FE}" type="slidenum">
              <a:rPr lang="en-US"/>
              <a:pPr>
                <a:defRPr/>
              </a:pPr>
              <a:t>‹#›</a:t>
            </a:fld>
            <a:r>
              <a:rPr lang="en-US"/>
              <a:t> 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CADF38-3260-49CB-907C-C864F5E1CECF}" type="slidenum">
              <a:rPr lang="en-US"/>
              <a:pPr>
                <a:defRPr/>
              </a:pPr>
              <a:t>‹#›</a:t>
            </a:fld>
            <a:r>
              <a:rPr lang="en-US"/>
              <a:t> 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701E6D-02D7-4063-8154-EE1A40F034AA}" type="slidenum">
              <a:rPr lang="en-US"/>
              <a:pPr>
                <a:defRPr/>
              </a:pPr>
              <a:t>‹#›</a:t>
            </a:fld>
            <a:r>
              <a:rPr lang="en-US"/>
              <a:t> 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47800" y="1600200"/>
            <a:ext cx="72390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3528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0B094991-B54A-47E1-8C6C-F3DF9F65CC11}" type="slidenum">
              <a:rPr lang="en-US"/>
              <a:pPr>
                <a:defRPr/>
              </a:pPr>
              <a:t>‹#›</a:t>
            </a:fld>
            <a:r>
              <a:rPr lang="en-US"/>
              <a:t>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077B4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077B49"/>
          </a:solidFill>
          <a:latin typeface="Verdan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077B49"/>
          </a:solidFill>
          <a:latin typeface="Verdan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077B49"/>
          </a:solidFill>
          <a:latin typeface="Verdan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077B49"/>
          </a:solidFill>
          <a:latin typeface="Verdan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rgbClr val="077B49"/>
          </a:solidFill>
          <a:latin typeface="Verdan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rgbClr val="077B49"/>
          </a:solidFill>
          <a:latin typeface="Verdan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rgbClr val="077B49"/>
          </a:solidFill>
          <a:latin typeface="Verdan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rgbClr val="077B49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6600"/>
        </a:buClr>
        <a:buFont typeface="Wingdings" pitchFamily="2" charset="2"/>
        <a:buChar char="ü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E8419"/>
        </a:buClr>
        <a:buFont typeface="Arial" pitchFamily="34" charset="0"/>
        <a:buChar char="•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E8419"/>
        </a:buClr>
        <a:buFont typeface="Wingdings" pitchFamily="2" charset="2"/>
        <a:buChar char="ü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77B49"/>
        </a:buClr>
        <a:buFont typeface="Wingdings" pitchFamily="2" charset="2"/>
        <a:buChar char="ü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77B49"/>
        </a:buClr>
        <a:buFont typeface="Wingdings" pitchFamily="2" charset="2"/>
        <a:buChar char="ü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77B49"/>
        </a:buClr>
        <a:buFont typeface="Wingdings" pitchFamily="2" charset="2"/>
        <a:buChar char="ü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77B49"/>
        </a:buClr>
        <a:buFont typeface="Wingdings" pitchFamily="2" charset="2"/>
        <a:buChar char="ü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77B49"/>
        </a:buClr>
        <a:buFont typeface="Wingdings" pitchFamily="2" charset="2"/>
        <a:buChar char="ü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77B49"/>
        </a:buClr>
        <a:buFont typeface="Wingdings" pitchFamily="2" charset="2"/>
        <a:buChar char="ü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hyperlink" Target="http://images.google.com/imgres?imgurl=http://www.mfi-corp.com/images/foto_17.jpg&amp;imgrefurl=http://www.mfi-corp.com/inter.asp%3Fid_seccion%3D17%26idioma%3Ding&amp;h=257&amp;w=307&amp;sz=23&amp;hl=en&amp;start=1&amp;tbnid=fhAWK5AV1zYsGM:&amp;tbnh=98&amp;tbnw=117&amp;prev=/images%3Fq%3Dalante%2Bfinancial%26svnum%3D10%26hl%3Den%26rls%3DWZPA,WZPA:2006-34,WZPA:en%26sa%3DN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hyperlink" Target="http://images.google.com/imgres?imgurl=http://www.groundwork.org/nicaragua-en/graphics/slideshow090.jpg&amp;imgrefurl=http://www.groundwork.org/nicaragua-es/index.html&amp;h=445&amp;w=672&amp;sz=59&amp;hl=en&amp;start=10&amp;tbnid=Ia12KM01AGeZ1M:&amp;tbnh=91&amp;tbnw=138&amp;prev=/images%3Fq%3Dviviendas%26svnum%3D10%26hl%3Den%26rls%3DWZPA,WZPA:2006-34,WZPA:en%26sa%3DG" TargetMode="Externa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D17A1E5-52BA-4BF3-9143-D0091139CAD2}" type="slidenum">
              <a:rPr lang="en-US" smtClean="0">
                <a:latin typeface="Arial" pitchFamily="34" charset="0"/>
              </a:rPr>
              <a:pPr/>
              <a:t>1</a:t>
            </a:fld>
            <a:r>
              <a:rPr lang="en-US" smtClean="0">
                <a:latin typeface="Arial" pitchFamily="34" charset="0"/>
              </a:rPr>
              <a:t> 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s-ES" sz="1800" smtClean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7200"/>
            <a:ext cx="9144000" cy="6862763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</p:spPr>
      </p:pic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838200" y="1600200"/>
            <a:ext cx="7696200" cy="372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</a:pPr>
            <a:endParaRPr lang="es-ES" b="1">
              <a:solidFill>
                <a:schemeClr val="bg1"/>
              </a:solidFill>
              <a:latin typeface="Garamond" pitchFamily="18" charset="0"/>
            </a:endParaRPr>
          </a:p>
          <a:p>
            <a:pPr algn="ctr"/>
            <a:endParaRPr lang="es-ES" sz="3200" b="1">
              <a:solidFill>
                <a:schemeClr val="bg1"/>
              </a:solidFill>
              <a:latin typeface="Garamond" pitchFamily="18" charset="0"/>
            </a:endParaRPr>
          </a:p>
          <a:p>
            <a:pPr algn="ctr"/>
            <a:r>
              <a:rPr lang="es-ES" sz="3200">
                <a:solidFill>
                  <a:schemeClr val="bg1"/>
                </a:solidFill>
              </a:rPr>
              <a:t>Linking Remittances to Housing Microfinance</a:t>
            </a:r>
            <a:endParaRPr lang="es-ES" sz="3200" b="1">
              <a:solidFill>
                <a:schemeClr val="bg1"/>
              </a:solidFill>
            </a:endParaRPr>
          </a:p>
          <a:p>
            <a:pPr algn="ctr"/>
            <a:endParaRPr lang="es-MX" sz="2800" b="1">
              <a:solidFill>
                <a:schemeClr val="bg1"/>
              </a:solidFill>
            </a:endParaRPr>
          </a:p>
          <a:p>
            <a:pPr algn="ctr"/>
            <a:r>
              <a:rPr lang="es-MX" sz="1600" b="1">
                <a:solidFill>
                  <a:schemeClr val="bg1"/>
                </a:solidFill>
              </a:rPr>
              <a:t>Washington DC</a:t>
            </a:r>
          </a:p>
          <a:p>
            <a:pPr algn="ctr"/>
            <a:endParaRPr lang="es-MX" sz="1600" b="1">
              <a:solidFill>
                <a:schemeClr val="bg1"/>
              </a:solidFill>
            </a:endParaRPr>
          </a:p>
          <a:p>
            <a:pPr algn="ctr"/>
            <a:endParaRPr lang="es-MX" sz="1600" b="1">
              <a:solidFill>
                <a:schemeClr val="bg1"/>
              </a:solidFill>
            </a:endParaRPr>
          </a:p>
          <a:p>
            <a:pPr algn="ctr"/>
            <a:r>
              <a:rPr lang="es-MX" sz="1600" b="1">
                <a:solidFill>
                  <a:schemeClr val="bg1"/>
                </a:solidFill>
              </a:rPr>
              <a:t> Romi Bhatia</a:t>
            </a:r>
          </a:p>
          <a:p>
            <a:pPr algn="ctr"/>
            <a:endParaRPr lang="es-MX" sz="1600" b="1">
              <a:solidFill>
                <a:schemeClr val="bg1"/>
              </a:solidFill>
            </a:endParaRPr>
          </a:p>
          <a:p>
            <a:pPr algn="ctr"/>
            <a:r>
              <a:rPr lang="es-MX" sz="1600" b="1">
                <a:solidFill>
                  <a:schemeClr val="bg1"/>
                </a:solidFill>
              </a:rPr>
              <a:t>February 2008</a:t>
            </a:r>
            <a:endParaRPr lang="es-ES" sz="1600" b="1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A7BDCD6-59ED-4C14-ABE0-F1A02B09D313}" type="slidenum">
              <a:rPr lang="en-US" smtClean="0">
                <a:latin typeface="Arial" pitchFamily="34" charset="0"/>
              </a:rPr>
              <a:pPr/>
              <a:t>10</a:t>
            </a:fld>
            <a:r>
              <a:rPr lang="en-US" smtClean="0">
                <a:latin typeface="Arial" pitchFamily="34" charset="0"/>
              </a:rPr>
              <a:t> </a:t>
            </a:r>
          </a:p>
        </p:txBody>
      </p:sp>
      <p:sp>
        <p:nvSpPr>
          <p:cNvPr id="11267" name="Rectangle 2"/>
          <p:cNvSpPr>
            <a:spLocks noChangeArrowheads="1"/>
          </p:cNvSpPr>
          <p:nvPr/>
        </p:nvSpPr>
        <p:spPr bwMode="auto">
          <a:xfrm>
            <a:off x="1219200" y="1905000"/>
            <a:ext cx="72390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rgbClr val="FF6600"/>
              </a:buClr>
              <a:buFont typeface="Wingdings" pitchFamily="2" charset="2"/>
              <a:buNone/>
            </a:pPr>
            <a:r>
              <a:rPr lang="es-MX" sz="2400" i="1">
                <a:solidFill>
                  <a:schemeClr val="bg1"/>
                </a:solidFill>
              </a:rPr>
              <a:t>Programa de Operaciones Internacionales</a:t>
            </a:r>
            <a:endParaRPr lang="es-ES" sz="2400" i="1">
              <a:solidFill>
                <a:schemeClr val="bg1"/>
              </a:solidFill>
            </a:endParaRPr>
          </a:p>
        </p:txBody>
      </p:sp>
      <p:pic>
        <p:nvPicPr>
          <p:cNvPr id="11268" name="Picture 3" descr="mfi_logo"/>
          <p:cNvPicPr>
            <a:picLocks noChangeAspect="1" noChangeArrowheads="1"/>
          </p:cNvPicPr>
          <p:nvPr/>
        </p:nvPicPr>
        <p:blipFill>
          <a:blip r:embed="rId3" cstate="print"/>
          <a:srcRect r="7399" b="23685"/>
          <a:stretch>
            <a:fillRect/>
          </a:stretch>
        </p:blipFill>
        <p:spPr bwMode="auto">
          <a:xfrm>
            <a:off x="2590800" y="1905000"/>
            <a:ext cx="3810000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9" name="Rectangle 4"/>
          <p:cNvSpPr>
            <a:spLocks noChangeArrowheads="1"/>
          </p:cNvSpPr>
          <p:nvPr/>
        </p:nvSpPr>
        <p:spPr bwMode="auto">
          <a:xfrm>
            <a:off x="0" y="5867400"/>
            <a:ext cx="9144000" cy="990600"/>
          </a:xfrm>
          <a:prstGeom prst="rect">
            <a:avLst/>
          </a:prstGeom>
          <a:solidFill>
            <a:srgbClr val="05853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70" name="Text Box 5"/>
          <p:cNvSpPr txBox="1">
            <a:spLocks noChangeArrowheads="1"/>
          </p:cNvSpPr>
          <p:nvPr/>
        </p:nvSpPr>
        <p:spPr bwMode="auto">
          <a:xfrm>
            <a:off x="931863" y="4125913"/>
            <a:ext cx="70691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b="1">
                <a:solidFill>
                  <a:srgbClr val="FF6600"/>
                </a:solidFill>
              </a:rPr>
              <a:t>Phase 2: Operational Challenges &amp; Program Redesign</a:t>
            </a:r>
            <a:endParaRPr lang="es-ES" b="1">
              <a:solidFill>
                <a:srgbClr val="FF6600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F2ED049-22C2-4379-A917-DFEAACC74140}" type="slidenum">
              <a:rPr lang="en-US" smtClean="0">
                <a:latin typeface="Arial" pitchFamily="34" charset="0"/>
              </a:rPr>
              <a:pPr/>
              <a:t>11</a:t>
            </a:fld>
            <a:r>
              <a:rPr lang="en-US" smtClean="0">
                <a:latin typeface="Arial" pitchFamily="34" charset="0"/>
              </a:rPr>
              <a:t> </a:t>
            </a:r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533400"/>
            <a:ext cx="7162800" cy="685800"/>
          </a:xfrm>
        </p:spPr>
        <p:txBody>
          <a:bodyPr/>
          <a:lstStyle/>
          <a:p>
            <a:pPr algn="l" eaLnBrk="1" hangingPunct="1"/>
            <a:r>
              <a:rPr lang="en-US" b="1" smtClean="0">
                <a:solidFill>
                  <a:srgbClr val="FF6600"/>
                </a:solidFill>
              </a:rPr>
              <a:t>Pilot Program Outcome: </a:t>
            </a:r>
            <a:r>
              <a:rPr lang="en-US" sz="2000" b="1" smtClean="0">
                <a:solidFill>
                  <a:srgbClr val="FF6600"/>
                </a:solidFill>
              </a:rPr>
              <a:t>(9-month period)</a:t>
            </a:r>
            <a:r>
              <a:rPr lang="en-US" b="1" smtClean="0">
                <a:solidFill>
                  <a:srgbClr val="FF6600"/>
                </a:solidFill>
              </a:rPr>
              <a:t/>
            </a:r>
            <a:br>
              <a:rPr lang="en-US" b="1" smtClean="0">
                <a:solidFill>
                  <a:srgbClr val="FF6600"/>
                </a:solidFill>
              </a:rPr>
            </a:br>
            <a:endParaRPr lang="en-US" b="1" smtClean="0">
              <a:solidFill>
                <a:srgbClr val="FF6600"/>
              </a:solidFill>
            </a:endParaRP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0200" y="990600"/>
            <a:ext cx="6934200" cy="1752600"/>
          </a:xfrm>
        </p:spPr>
        <p:txBody>
          <a:bodyPr/>
          <a:lstStyle/>
          <a:p>
            <a:pPr marL="355600" indent="-355600" eaLnBrk="1" hangingPunct="1">
              <a:spcBef>
                <a:spcPct val="90000"/>
              </a:spcBef>
              <a:buClrTx/>
              <a:buFontTx/>
              <a:buBlip>
                <a:blip r:embed="rId3"/>
              </a:buBlip>
            </a:pPr>
            <a:r>
              <a:rPr lang="en-US" sz="2400" b="1" smtClean="0">
                <a:solidFill>
                  <a:srgbClr val="077B49"/>
                </a:solidFill>
              </a:rPr>
              <a:t>7</a:t>
            </a:r>
            <a:r>
              <a:rPr lang="en-US" sz="1600" smtClean="0">
                <a:solidFill>
                  <a:srgbClr val="077B49"/>
                </a:solidFill>
              </a:rPr>
              <a:t> </a:t>
            </a:r>
            <a:r>
              <a:rPr lang="en-US" sz="2000" smtClean="0">
                <a:solidFill>
                  <a:srgbClr val="077B49"/>
                </a:solidFill>
              </a:rPr>
              <a:t>Transnational Loan brokered with outstanding loan portfolio of $132,300.</a:t>
            </a:r>
          </a:p>
          <a:p>
            <a:pPr marL="355600" indent="-355600" eaLnBrk="1" hangingPunct="1">
              <a:spcBef>
                <a:spcPct val="90000"/>
              </a:spcBef>
              <a:buClrTx/>
              <a:buFontTx/>
              <a:buBlip>
                <a:blip r:embed="rId3"/>
              </a:buBlip>
            </a:pPr>
            <a:r>
              <a:rPr lang="en-US" sz="2400" b="1" smtClean="0">
                <a:solidFill>
                  <a:srgbClr val="077B49"/>
                </a:solidFill>
              </a:rPr>
              <a:t>118 </a:t>
            </a:r>
            <a:r>
              <a:rPr lang="en-US" sz="2000" smtClean="0">
                <a:solidFill>
                  <a:srgbClr val="077B49"/>
                </a:solidFill>
              </a:rPr>
              <a:t>applications taken</a:t>
            </a:r>
            <a:r>
              <a:rPr lang="en-US" sz="2400" b="1" smtClean="0">
                <a:solidFill>
                  <a:srgbClr val="077B49"/>
                </a:solidFill>
              </a:rPr>
              <a:t>, 29</a:t>
            </a:r>
            <a:r>
              <a:rPr lang="en-US" sz="1600" smtClean="0">
                <a:solidFill>
                  <a:srgbClr val="077B49"/>
                </a:solidFill>
              </a:rPr>
              <a:t> </a:t>
            </a:r>
            <a:r>
              <a:rPr lang="en-US" sz="2000" smtClean="0">
                <a:solidFill>
                  <a:srgbClr val="077B49"/>
                </a:solidFill>
              </a:rPr>
              <a:t>loan applications denied; </a:t>
            </a:r>
            <a:r>
              <a:rPr lang="en-US" sz="2400" b="1" smtClean="0">
                <a:solidFill>
                  <a:srgbClr val="077B49"/>
                </a:solidFill>
              </a:rPr>
              <a:t>82</a:t>
            </a:r>
            <a:r>
              <a:rPr lang="en-US" sz="1600" smtClean="0">
                <a:solidFill>
                  <a:srgbClr val="077B49"/>
                </a:solidFill>
              </a:rPr>
              <a:t> </a:t>
            </a:r>
            <a:r>
              <a:rPr lang="en-US" sz="2000" smtClean="0">
                <a:solidFill>
                  <a:srgbClr val="077B49"/>
                </a:solidFill>
              </a:rPr>
              <a:t>clients ineligible</a:t>
            </a:r>
          </a:p>
          <a:p>
            <a:pPr marL="355600" indent="-355600" eaLnBrk="1" hangingPunct="1">
              <a:spcBef>
                <a:spcPct val="90000"/>
              </a:spcBef>
              <a:buClrTx/>
              <a:buFontTx/>
              <a:buBlip>
                <a:blip r:embed="rId3"/>
              </a:buBlip>
            </a:pPr>
            <a:endParaRPr lang="en-US" sz="1600" smtClean="0">
              <a:solidFill>
                <a:srgbClr val="077B49"/>
              </a:solidFill>
            </a:endParaRPr>
          </a:p>
        </p:txBody>
      </p:sp>
      <p:sp>
        <p:nvSpPr>
          <p:cNvPr id="12293" name="Rectangle 4"/>
          <p:cNvSpPr>
            <a:spLocks noChangeArrowheads="1"/>
          </p:cNvSpPr>
          <p:nvPr/>
        </p:nvSpPr>
        <p:spPr bwMode="auto">
          <a:xfrm>
            <a:off x="0" y="0"/>
            <a:ext cx="1371600" cy="6858000"/>
          </a:xfrm>
          <a:prstGeom prst="rect">
            <a:avLst/>
          </a:prstGeom>
          <a:solidFill>
            <a:srgbClr val="05853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524000" y="3048000"/>
            <a:ext cx="3505200" cy="762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2400" b="1" kern="0" dirty="0">
                <a:solidFill>
                  <a:srgbClr val="FF6600"/>
                </a:solidFill>
                <a:latin typeface="+mj-lt"/>
                <a:ea typeface="+mj-ea"/>
                <a:cs typeface="+mj-cs"/>
              </a:rPr>
              <a:t>What has worked?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1676400" y="3886200"/>
            <a:ext cx="71628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>
              <a:spcBef>
                <a:spcPct val="90000"/>
              </a:spcBef>
              <a:buFont typeface="Wingdings" pitchFamily="2" charset="2"/>
              <a:buChar char="ü"/>
              <a:defRPr/>
            </a:pPr>
            <a:r>
              <a:rPr lang="en-US" sz="2000" kern="0" dirty="0">
                <a:solidFill>
                  <a:srgbClr val="077B49"/>
                </a:solidFill>
                <a:latin typeface="+mn-lt"/>
              </a:rPr>
              <a:t>In-depth credit analysis</a:t>
            </a:r>
          </a:p>
          <a:p>
            <a:pPr marL="457200" indent="-457200">
              <a:spcBef>
                <a:spcPct val="90000"/>
              </a:spcBef>
              <a:buFont typeface="Wingdings" pitchFamily="2" charset="2"/>
              <a:buChar char="ü"/>
              <a:defRPr/>
            </a:pPr>
            <a:r>
              <a:rPr lang="en-US" sz="2000" kern="0" dirty="0">
                <a:solidFill>
                  <a:srgbClr val="077B49"/>
                </a:solidFill>
                <a:latin typeface="+mn-lt"/>
              </a:rPr>
              <a:t>MFI rural presence in El Salvador</a:t>
            </a:r>
          </a:p>
          <a:p>
            <a:pPr marL="457200" indent="-457200">
              <a:spcBef>
                <a:spcPct val="90000"/>
              </a:spcBef>
              <a:buFont typeface="Wingdings" pitchFamily="2" charset="2"/>
              <a:buChar char="ü"/>
              <a:defRPr/>
            </a:pPr>
            <a:r>
              <a:rPr lang="en-US" sz="2000" kern="0" dirty="0">
                <a:solidFill>
                  <a:srgbClr val="077B49"/>
                </a:solidFill>
                <a:latin typeface="+mn-lt"/>
              </a:rPr>
              <a:t>Client Demand for T-loan product</a:t>
            </a:r>
          </a:p>
          <a:p>
            <a:pPr marL="457200" indent="-457200">
              <a:spcBef>
                <a:spcPct val="90000"/>
              </a:spcBef>
              <a:buFont typeface="Wingdings" pitchFamily="2" charset="2"/>
              <a:buChar char="ü"/>
              <a:defRPr/>
            </a:pPr>
            <a:endParaRPr lang="en-US" sz="2000" b="1" kern="0" dirty="0">
              <a:solidFill>
                <a:srgbClr val="077B49"/>
              </a:solidFill>
              <a:latin typeface="+mn-lt"/>
            </a:endParaRPr>
          </a:p>
          <a:p>
            <a:pPr marL="457200" indent="-457200">
              <a:spcBef>
                <a:spcPct val="90000"/>
              </a:spcBef>
              <a:buFont typeface="Wingdings" pitchFamily="2" charset="2"/>
              <a:buChar char="ü"/>
              <a:defRPr/>
            </a:pPr>
            <a:endParaRPr lang="en-US" sz="2000" b="1" kern="0" dirty="0">
              <a:solidFill>
                <a:srgbClr val="077B49"/>
              </a:solidFill>
              <a:latin typeface="+mn-lt"/>
            </a:endParaRPr>
          </a:p>
          <a:p>
            <a:pPr marL="355600" indent="-355600">
              <a:spcBef>
                <a:spcPct val="90000"/>
              </a:spcBef>
              <a:buFont typeface="Wingdings" pitchFamily="2" charset="2"/>
              <a:buChar char="ü"/>
              <a:defRPr/>
            </a:pPr>
            <a:endParaRPr lang="en-US" sz="1600" kern="0" dirty="0">
              <a:solidFill>
                <a:srgbClr val="077B49"/>
              </a:solidFill>
              <a:latin typeface="+mn-lt"/>
            </a:endParaRPr>
          </a:p>
        </p:txBody>
      </p:sp>
      <p:pic>
        <p:nvPicPr>
          <p:cNvPr id="12296" name="Picture 9" descr="foto_17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1381125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3000"/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3000"/>
                                        <p:tgtEl>
                                          <p:spTgt spid="122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 build="p"/>
      <p:bldP spid="7" grpId="0" animBg="1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D0FFB37-E17B-4951-90A5-9C06D651AA77}" type="slidenum">
              <a:rPr lang="en-US" smtClean="0">
                <a:latin typeface="Arial" pitchFamily="34" charset="0"/>
              </a:rPr>
              <a:pPr/>
              <a:t>12</a:t>
            </a:fld>
            <a:r>
              <a:rPr lang="en-US" smtClean="0">
                <a:latin typeface="Arial" pitchFamily="34" charset="0"/>
              </a:rPr>
              <a:t> </a:t>
            </a:r>
          </a:p>
        </p:txBody>
      </p:sp>
      <p:sp>
        <p:nvSpPr>
          <p:cNvPr id="13315" name="Rectangle 4"/>
          <p:cNvSpPr>
            <a:spLocks noChangeArrowheads="1"/>
          </p:cNvSpPr>
          <p:nvPr/>
        </p:nvSpPr>
        <p:spPr bwMode="auto">
          <a:xfrm>
            <a:off x="0" y="1066800"/>
            <a:ext cx="1295400" cy="5791200"/>
          </a:xfrm>
          <a:prstGeom prst="rect">
            <a:avLst/>
          </a:prstGeom>
          <a:solidFill>
            <a:srgbClr val="05853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Rectangle 2"/>
          <p:cNvSpPr txBox="1">
            <a:spLocks noGrp="1" noChangeArrowheads="1"/>
          </p:cNvSpPr>
          <p:nvPr>
            <p:ph idx="1"/>
          </p:nvPr>
        </p:nvSpPr>
        <p:spPr>
          <a:xfrm>
            <a:off x="1524000" y="609600"/>
            <a:ext cx="7239000" cy="685800"/>
          </a:xfrm>
          <a:solidFill>
            <a:schemeClr val="bg1"/>
          </a:solidFill>
        </p:spPr>
        <p:txBody>
          <a:bodyPr anchor="ctr"/>
          <a:lstStyle/>
          <a:p>
            <a:pPr>
              <a:buFont typeface="Wingdings" pitchFamily="2" charset="2"/>
              <a:buNone/>
              <a:defRPr/>
            </a:pPr>
            <a:r>
              <a:rPr lang="en-US" sz="2400" b="1" dirty="0" smtClean="0">
                <a:solidFill>
                  <a:srgbClr val="FF6600"/>
                </a:solidFill>
                <a:latin typeface="+mj-lt"/>
                <a:ea typeface="+mj-ea"/>
                <a:cs typeface="+mj-cs"/>
              </a:rPr>
              <a:t>…..what has not worked?</a:t>
            </a:r>
            <a:endParaRPr lang="en-US" sz="2400" b="1" dirty="0">
              <a:solidFill>
                <a:srgbClr val="FF66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3317" name="Rectangle 3"/>
          <p:cNvSpPr txBox="1">
            <a:spLocks noChangeArrowheads="1"/>
          </p:cNvSpPr>
          <p:nvPr/>
        </p:nvSpPr>
        <p:spPr bwMode="auto">
          <a:xfrm>
            <a:off x="1524000" y="1524000"/>
            <a:ext cx="73914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>
              <a:spcBef>
                <a:spcPct val="90000"/>
              </a:spcBef>
            </a:pPr>
            <a:r>
              <a:rPr lang="en-US" sz="2000">
                <a:solidFill>
                  <a:srgbClr val="077B49"/>
                </a:solidFill>
              </a:rPr>
              <a:t>#1.     Unbalanced Risk Management Structure </a:t>
            </a:r>
          </a:p>
          <a:p>
            <a:pPr marL="457200" indent="-457200">
              <a:spcBef>
                <a:spcPct val="90000"/>
              </a:spcBef>
            </a:pPr>
            <a:r>
              <a:rPr lang="en-US" sz="2000">
                <a:solidFill>
                  <a:srgbClr val="077B49"/>
                </a:solidFill>
              </a:rPr>
              <a:t>#2.     Underwriting Policy challenges</a:t>
            </a:r>
          </a:p>
          <a:p>
            <a:pPr marL="457200" indent="-457200">
              <a:spcBef>
                <a:spcPct val="90000"/>
              </a:spcBef>
            </a:pPr>
            <a:r>
              <a:rPr lang="en-US" sz="2000">
                <a:solidFill>
                  <a:srgbClr val="077B49"/>
                </a:solidFill>
              </a:rPr>
              <a:t>#3.     Lack of I.T. Infrastructure</a:t>
            </a:r>
          </a:p>
          <a:p>
            <a:pPr marL="457200" indent="-457200">
              <a:spcBef>
                <a:spcPct val="90000"/>
              </a:spcBef>
            </a:pPr>
            <a:r>
              <a:rPr lang="en-US" sz="2000">
                <a:solidFill>
                  <a:srgbClr val="077B49"/>
                </a:solidFill>
              </a:rPr>
              <a:t>#4.     Insufficient support structure to promote      	new loan product </a:t>
            </a:r>
          </a:p>
          <a:p>
            <a:pPr marL="457200" indent="-457200">
              <a:spcBef>
                <a:spcPct val="90000"/>
              </a:spcBef>
            </a:pPr>
            <a:r>
              <a:rPr lang="en-US" sz="2000">
                <a:solidFill>
                  <a:srgbClr val="077B49"/>
                </a:solidFill>
              </a:rPr>
              <a:t>#5.     Mismatch in Client and Lender Expectations </a:t>
            </a:r>
          </a:p>
          <a:p>
            <a:pPr marL="457200" indent="-457200">
              <a:spcBef>
                <a:spcPct val="90000"/>
              </a:spcBef>
              <a:buFont typeface="Verdana" pitchFamily="34" charset="0"/>
              <a:buAutoNum type="arabicPeriod"/>
            </a:pPr>
            <a:endParaRPr lang="en-US" sz="2000" b="1">
              <a:solidFill>
                <a:srgbClr val="077B49"/>
              </a:solidFill>
            </a:endParaRPr>
          </a:p>
          <a:p>
            <a:pPr marL="457200" indent="-457200">
              <a:spcBef>
                <a:spcPct val="90000"/>
              </a:spcBef>
              <a:buFont typeface="Verdana" pitchFamily="34" charset="0"/>
              <a:buAutoNum type="arabicPeriod"/>
            </a:pPr>
            <a:endParaRPr lang="en-US" sz="2000" b="1">
              <a:solidFill>
                <a:srgbClr val="077B49"/>
              </a:solidFill>
            </a:endParaRPr>
          </a:p>
          <a:p>
            <a:pPr marL="457200" indent="-457200">
              <a:spcBef>
                <a:spcPct val="90000"/>
              </a:spcBef>
              <a:buFont typeface="Verdana" pitchFamily="34" charset="0"/>
              <a:buAutoNum type="arabicPeriod"/>
            </a:pPr>
            <a:endParaRPr lang="en-US" sz="2000" b="1">
              <a:solidFill>
                <a:srgbClr val="077B49"/>
              </a:solidFill>
            </a:endParaRPr>
          </a:p>
          <a:p>
            <a:pPr marL="457200" indent="-457200">
              <a:spcBef>
                <a:spcPct val="90000"/>
              </a:spcBef>
              <a:buFont typeface="Verdana" pitchFamily="34" charset="0"/>
              <a:buAutoNum type="arabicPeriod"/>
            </a:pPr>
            <a:endParaRPr lang="en-US" sz="2000">
              <a:solidFill>
                <a:srgbClr val="077B49"/>
              </a:solidFill>
            </a:endParaRPr>
          </a:p>
          <a:p>
            <a:pPr marL="457200" indent="-457200">
              <a:spcBef>
                <a:spcPct val="90000"/>
              </a:spcBef>
              <a:buFont typeface="Verdana" pitchFamily="34" charset="0"/>
              <a:buAutoNum type="arabicPeriod"/>
            </a:pPr>
            <a:endParaRPr lang="en-US" sz="1600">
              <a:solidFill>
                <a:srgbClr val="077B49"/>
              </a:solidFill>
            </a:endParaRPr>
          </a:p>
        </p:txBody>
      </p:sp>
      <p:pic>
        <p:nvPicPr>
          <p:cNvPr id="13318" name="Picture 6" descr="108_083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295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2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  <p:bldP spid="133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0" y="6477000"/>
            <a:ext cx="2133600" cy="476250"/>
          </a:xfrm>
          <a:noFill/>
        </p:spPr>
        <p:txBody>
          <a:bodyPr/>
          <a:lstStyle/>
          <a:p>
            <a:fld id="{629B1434-1662-4487-9917-EB1E29CD55AB}" type="slidenum">
              <a:rPr lang="en-US" b="1" smtClean="0">
                <a:solidFill>
                  <a:srgbClr val="FF6600"/>
                </a:solidFill>
                <a:latin typeface="Arial" pitchFamily="34" charset="0"/>
              </a:rPr>
              <a:pPr/>
              <a:t>13</a:t>
            </a:fld>
            <a:r>
              <a:rPr lang="en-US" b="1" smtClean="0">
                <a:solidFill>
                  <a:srgbClr val="FF6600"/>
                </a:solidFill>
                <a:latin typeface="Arial" pitchFamily="34" charset="0"/>
              </a:rPr>
              <a:t> </a:t>
            </a:r>
          </a:p>
        </p:txBody>
      </p:sp>
      <p:sp>
        <p:nvSpPr>
          <p:cNvPr id="119813" name="AutoShape 5"/>
          <p:cNvSpPr>
            <a:spLocks noChangeArrowheads="1"/>
          </p:cNvSpPr>
          <p:nvPr/>
        </p:nvSpPr>
        <p:spPr bwMode="auto">
          <a:xfrm>
            <a:off x="8469313" y="6248400"/>
            <a:ext cx="228600" cy="228600"/>
          </a:xfrm>
          <a:prstGeom prst="star5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4340" name="Rectangle 10"/>
          <p:cNvSpPr>
            <a:spLocks noChangeArrowheads="1"/>
          </p:cNvSpPr>
          <p:nvPr/>
        </p:nvSpPr>
        <p:spPr bwMode="auto">
          <a:xfrm>
            <a:off x="0" y="990600"/>
            <a:ext cx="1295400" cy="5867400"/>
          </a:xfrm>
          <a:prstGeom prst="rect">
            <a:avLst/>
          </a:prstGeom>
          <a:solidFill>
            <a:srgbClr val="05853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447800" y="1752600"/>
            <a:ext cx="7467600" cy="8953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>
              <a:spcBef>
                <a:spcPct val="90000"/>
              </a:spcBef>
              <a:buFont typeface="Arial" pitchFamily="34" charset="0"/>
              <a:buChar char="•"/>
              <a:defRPr/>
            </a:pPr>
            <a:endParaRPr lang="en-US" kern="0" dirty="0">
              <a:solidFill>
                <a:srgbClr val="404040"/>
              </a:solidFill>
            </a:endParaRPr>
          </a:p>
          <a:p>
            <a:pPr marL="457200" indent="-457200">
              <a:spcBef>
                <a:spcPct val="90000"/>
              </a:spcBef>
              <a:buFont typeface="Arial" pitchFamily="34" charset="0"/>
              <a:buChar char="•"/>
              <a:defRPr/>
            </a:pPr>
            <a:endParaRPr lang="en-US" b="1" kern="0" dirty="0">
              <a:solidFill>
                <a:srgbClr val="404040"/>
              </a:solidFill>
            </a:endParaRPr>
          </a:p>
        </p:txBody>
      </p:sp>
      <p:sp>
        <p:nvSpPr>
          <p:cNvPr id="14342" name="Rectangle 5"/>
          <p:cNvSpPr>
            <a:spLocks noChangeArrowheads="1"/>
          </p:cNvSpPr>
          <p:nvPr/>
        </p:nvSpPr>
        <p:spPr bwMode="auto">
          <a:xfrm>
            <a:off x="1676400" y="1371600"/>
            <a:ext cx="7129463" cy="14652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55600" indent="-355600" algn="just">
              <a:spcBef>
                <a:spcPct val="90000"/>
              </a:spcBef>
              <a:buFontTx/>
              <a:buBlip>
                <a:blip r:embed="rId3"/>
              </a:buBlip>
            </a:pPr>
            <a:r>
              <a:rPr lang="en-US" sz="2000" b="1">
                <a:solidFill>
                  <a:srgbClr val="007A00"/>
                </a:solidFill>
              </a:rPr>
              <a:t>50 – 50: </a:t>
            </a:r>
            <a:r>
              <a:rPr lang="en-US" sz="1600">
                <a:solidFill>
                  <a:srgbClr val="007A00"/>
                </a:solidFill>
              </a:rPr>
              <a:t>50% risk and revenue sharing scheme difficult to implement</a:t>
            </a:r>
          </a:p>
          <a:p>
            <a:pPr marL="355600" indent="-355600" algn="just">
              <a:spcBef>
                <a:spcPct val="90000"/>
              </a:spcBef>
              <a:buFontTx/>
              <a:buBlip>
                <a:blip r:embed="rId3"/>
              </a:buBlip>
            </a:pPr>
            <a:r>
              <a:rPr lang="en-US" sz="2000" b="1">
                <a:solidFill>
                  <a:srgbClr val="007A00"/>
                </a:solidFill>
              </a:rPr>
              <a:t>Legal enforcement: </a:t>
            </a:r>
            <a:r>
              <a:rPr lang="en-US" sz="1600">
                <a:solidFill>
                  <a:srgbClr val="007A00"/>
                </a:solidFill>
              </a:rPr>
              <a:t>No legal action permitted in the U.S. in case of client default</a:t>
            </a:r>
            <a:endParaRPr lang="es-BO" sz="2000" b="1">
              <a:solidFill>
                <a:srgbClr val="007A00"/>
              </a:solidFill>
            </a:endParaRPr>
          </a:p>
        </p:txBody>
      </p:sp>
      <p:sp>
        <p:nvSpPr>
          <p:cNvPr id="14343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457200"/>
            <a:ext cx="7696200" cy="533400"/>
          </a:xfrm>
          <a:noFill/>
        </p:spPr>
        <p:txBody>
          <a:bodyPr anchor="t"/>
          <a:lstStyle/>
          <a:p>
            <a:pPr algn="l" eaLnBrk="1" hangingPunct="1"/>
            <a:r>
              <a:rPr lang="es-BO" sz="2200" b="1" smtClean="0">
                <a:solidFill>
                  <a:srgbClr val="FF6600"/>
                </a:solidFill>
              </a:rPr>
              <a:t>#1 Unbalanced Risk Management Structure  </a:t>
            </a:r>
            <a:endParaRPr lang="en-US" sz="2200" b="1" smtClean="0">
              <a:solidFill>
                <a:srgbClr val="FF6600"/>
              </a:solidFill>
            </a:endParaRPr>
          </a:p>
        </p:txBody>
      </p:sp>
      <p:sp>
        <p:nvSpPr>
          <p:cNvPr id="14344" name="Rectangle 2"/>
          <p:cNvSpPr>
            <a:spLocks noChangeArrowheads="1"/>
          </p:cNvSpPr>
          <p:nvPr/>
        </p:nvSpPr>
        <p:spPr bwMode="auto">
          <a:xfrm>
            <a:off x="1371600" y="3200400"/>
            <a:ext cx="7162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s-BO" sz="2200" b="1">
                <a:solidFill>
                  <a:srgbClr val="FF6600"/>
                </a:solidFill>
              </a:rPr>
              <a:t>#2  Underwriting Policy Challenges   </a:t>
            </a:r>
            <a:endParaRPr lang="en-US" sz="2200" b="1">
              <a:solidFill>
                <a:srgbClr val="FF6600"/>
              </a:solidFill>
            </a:endParaRPr>
          </a:p>
        </p:txBody>
      </p:sp>
      <p:sp>
        <p:nvSpPr>
          <p:cNvPr id="14345" name="Rectangle 5"/>
          <p:cNvSpPr>
            <a:spLocks noChangeArrowheads="1"/>
          </p:cNvSpPr>
          <p:nvPr/>
        </p:nvSpPr>
        <p:spPr bwMode="auto">
          <a:xfrm>
            <a:off x="1752600" y="5638800"/>
            <a:ext cx="7129463" cy="1555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just">
              <a:spcBef>
                <a:spcPct val="90000"/>
              </a:spcBef>
              <a:buFont typeface="Verdana" pitchFamily="34" charset="0"/>
              <a:buChar char="•"/>
            </a:pPr>
            <a:endParaRPr lang="en-US" sz="2000" b="1">
              <a:solidFill>
                <a:srgbClr val="007A00"/>
              </a:solidFill>
            </a:endParaRPr>
          </a:p>
          <a:p>
            <a:pPr marL="457200" indent="-457200" algn="just">
              <a:spcBef>
                <a:spcPct val="90000"/>
              </a:spcBef>
              <a:buFont typeface="Verdana" pitchFamily="34" charset="0"/>
              <a:buChar char="•"/>
            </a:pPr>
            <a:endParaRPr lang="en-US" sz="2000" b="1">
              <a:solidFill>
                <a:srgbClr val="007A00"/>
              </a:solidFill>
            </a:endParaRPr>
          </a:p>
          <a:p>
            <a:pPr marL="457200" indent="-457200" algn="just">
              <a:spcBef>
                <a:spcPct val="90000"/>
              </a:spcBef>
              <a:buFontTx/>
              <a:buChar char="•"/>
            </a:pPr>
            <a:endParaRPr lang="es-BO" sz="2000" b="1">
              <a:solidFill>
                <a:srgbClr val="007A00"/>
              </a:solidFill>
            </a:endParaRPr>
          </a:p>
        </p:txBody>
      </p:sp>
      <p:sp>
        <p:nvSpPr>
          <p:cNvPr id="14346" name="Rectangle 5"/>
          <p:cNvSpPr>
            <a:spLocks noChangeArrowheads="1"/>
          </p:cNvSpPr>
          <p:nvPr/>
        </p:nvSpPr>
        <p:spPr bwMode="auto">
          <a:xfrm>
            <a:off x="1676400" y="4200525"/>
            <a:ext cx="7129463" cy="14382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55600" indent="-355600" algn="just">
              <a:spcBef>
                <a:spcPct val="90000"/>
              </a:spcBef>
              <a:buFontTx/>
              <a:buBlip>
                <a:blip r:embed="rId3"/>
              </a:buBlip>
            </a:pPr>
            <a:r>
              <a:rPr lang="en-US" b="1">
                <a:solidFill>
                  <a:srgbClr val="007A00"/>
                </a:solidFill>
              </a:rPr>
              <a:t>Potential Conflicts of Interest</a:t>
            </a:r>
            <a:r>
              <a:rPr lang="en-US" sz="2000" b="1">
                <a:solidFill>
                  <a:srgbClr val="007A00"/>
                </a:solidFill>
              </a:rPr>
              <a:t>: </a:t>
            </a:r>
            <a:r>
              <a:rPr lang="en-US" sz="1600">
                <a:solidFill>
                  <a:srgbClr val="007A00"/>
                </a:solidFill>
              </a:rPr>
              <a:t>Differing assessments on level of credit risk of loan clients </a:t>
            </a:r>
          </a:p>
          <a:p>
            <a:pPr marL="355600" indent="-355600" algn="just">
              <a:spcBef>
                <a:spcPct val="90000"/>
              </a:spcBef>
              <a:buFontTx/>
              <a:buBlip>
                <a:blip r:embed="rId3"/>
              </a:buBlip>
            </a:pPr>
            <a:r>
              <a:rPr lang="en-US" b="1">
                <a:solidFill>
                  <a:srgbClr val="007A00"/>
                </a:solidFill>
              </a:rPr>
              <a:t>Assessment of Legal Risk: </a:t>
            </a:r>
            <a:r>
              <a:rPr lang="en-US" sz="1600">
                <a:solidFill>
                  <a:srgbClr val="007A00"/>
                </a:solidFill>
              </a:rPr>
              <a:t>Should undocumented immigrants be eligible for this loan?</a:t>
            </a:r>
            <a:r>
              <a:rPr lang="en-US" b="1">
                <a:solidFill>
                  <a:srgbClr val="007A00"/>
                </a:solidFill>
              </a:rPr>
              <a:t> </a:t>
            </a:r>
            <a:endParaRPr lang="es-BO" b="1">
              <a:solidFill>
                <a:srgbClr val="007A00"/>
              </a:solidFill>
            </a:endParaRPr>
          </a:p>
        </p:txBody>
      </p:sp>
      <p:pic>
        <p:nvPicPr>
          <p:cNvPr id="14347" name="Picture 11" descr="coopsaec-man_000[1]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3081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0" y="6477000"/>
            <a:ext cx="2133600" cy="476250"/>
          </a:xfrm>
          <a:noFill/>
        </p:spPr>
        <p:txBody>
          <a:bodyPr/>
          <a:lstStyle/>
          <a:p>
            <a:fld id="{175EAC89-060B-4CE3-BA4E-637878AC61F8}" type="slidenum">
              <a:rPr lang="en-US" b="1" smtClean="0">
                <a:solidFill>
                  <a:srgbClr val="FF6600"/>
                </a:solidFill>
                <a:latin typeface="Arial" pitchFamily="34" charset="0"/>
              </a:rPr>
              <a:pPr/>
              <a:t>14</a:t>
            </a:fld>
            <a:r>
              <a:rPr lang="en-US" b="1" smtClean="0">
                <a:solidFill>
                  <a:srgbClr val="FF6600"/>
                </a:solidFill>
                <a:latin typeface="Arial" pitchFamily="34" charset="0"/>
              </a:rPr>
              <a:t> </a:t>
            </a:r>
          </a:p>
        </p:txBody>
      </p:sp>
      <p:sp>
        <p:nvSpPr>
          <p:cNvPr id="119813" name="AutoShape 5"/>
          <p:cNvSpPr>
            <a:spLocks noChangeArrowheads="1"/>
          </p:cNvSpPr>
          <p:nvPr/>
        </p:nvSpPr>
        <p:spPr bwMode="auto">
          <a:xfrm>
            <a:off x="8469313" y="6248400"/>
            <a:ext cx="228600" cy="228600"/>
          </a:xfrm>
          <a:prstGeom prst="star5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5364" name="Rectangle 10"/>
          <p:cNvSpPr>
            <a:spLocks noChangeArrowheads="1"/>
          </p:cNvSpPr>
          <p:nvPr/>
        </p:nvSpPr>
        <p:spPr bwMode="auto">
          <a:xfrm>
            <a:off x="0" y="990600"/>
            <a:ext cx="1295400" cy="5867400"/>
          </a:xfrm>
          <a:prstGeom prst="rect">
            <a:avLst/>
          </a:prstGeom>
          <a:solidFill>
            <a:srgbClr val="05853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447800" y="1752600"/>
            <a:ext cx="7467600" cy="8953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>
              <a:spcBef>
                <a:spcPct val="90000"/>
              </a:spcBef>
              <a:buFont typeface="Arial" pitchFamily="34" charset="0"/>
              <a:buChar char="•"/>
              <a:defRPr/>
            </a:pPr>
            <a:endParaRPr lang="en-US" kern="0" dirty="0">
              <a:solidFill>
                <a:srgbClr val="404040"/>
              </a:solidFill>
            </a:endParaRPr>
          </a:p>
          <a:p>
            <a:pPr marL="457200" indent="-457200">
              <a:spcBef>
                <a:spcPct val="90000"/>
              </a:spcBef>
              <a:buFont typeface="Arial" pitchFamily="34" charset="0"/>
              <a:buChar char="•"/>
              <a:defRPr/>
            </a:pPr>
            <a:endParaRPr lang="en-US" b="1" kern="0" dirty="0">
              <a:solidFill>
                <a:srgbClr val="404040"/>
              </a:solidFill>
            </a:endParaRPr>
          </a:p>
        </p:txBody>
      </p:sp>
      <p:sp>
        <p:nvSpPr>
          <p:cNvPr id="15366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457200"/>
            <a:ext cx="7162800" cy="533400"/>
          </a:xfrm>
          <a:noFill/>
        </p:spPr>
        <p:txBody>
          <a:bodyPr anchor="t"/>
          <a:lstStyle/>
          <a:p>
            <a:pPr algn="l" eaLnBrk="1" hangingPunct="1"/>
            <a:r>
              <a:rPr lang="es-BO" sz="2200" b="1" smtClean="0">
                <a:solidFill>
                  <a:srgbClr val="FF6600"/>
                </a:solidFill>
              </a:rPr>
              <a:t>#3  Lack of  I.T. Infrastructure</a:t>
            </a:r>
            <a:endParaRPr lang="en-US" sz="2200" b="1" smtClean="0">
              <a:solidFill>
                <a:srgbClr val="FF6600"/>
              </a:solidFill>
            </a:endParaRPr>
          </a:p>
        </p:txBody>
      </p:sp>
      <p:sp>
        <p:nvSpPr>
          <p:cNvPr id="15367" name="Rectangle 5"/>
          <p:cNvSpPr>
            <a:spLocks noChangeArrowheads="1"/>
          </p:cNvSpPr>
          <p:nvPr/>
        </p:nvSpPr>
        <p:spPr bwMode="auto">
          <a:xfrm>
            <a:off x="1447800" y="1209675"/>
            <a:ext cx="7543800" cy="1422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55600" indent="-355600" algn="just">
              <a:spcBef>
                <a:spcPct val="90000"/>
              </a:spcBef>
              <a:buFontTx/>
              <a:buBlip>
                <a:blip r:embed="rId3"/>
              </a:buBlip>
            </a:pPr>
            <a:r>
              <a:rPr lang="en-US" b="1">
                <a:solidFill>
                  <a:srgbClr val="007A00"/>
                </a:solidFill>
              </a:rPr>
              <a:t>No loan brokering software</a:t>
            </a:r>
            <a:endParaRPr lang="en-US" sz="1600">
              <a:solidFill>
                <a:srgbClr val="007A00"/>
              </a:solidFill>
            </a:endParaRPr>
          </a:p>
          <a:p>
            <a:pPr marL="355600" indent="-355600">
              <a:spcBef>
                <a:spcPct val="90000"/>
              </a:spcBef>
              <a:buFontTx/>
              <a:buBlip>
                <a:blip r:embed="rId3"/>
              </a:buBlip>
            </a:pPr>
            <a:r>
              <a:rPr lang="en-US" b="1">
                <a:solidFill>
                  <a:srgbClr val="007A00"/>
                </a:solidFill>
              </a:rPr>
              <a:t>Modifications to ARIAS remittance platform required</a:t>
            </a:r>
          </a:p>
          <a:p>
            <a:pPr marL="355600" indent="-355600" algn="just">
              <a:spcBef>
                <a:spcPct val="90000"/>
              </a:spcBef>
              <a:buFontTx/>
              <a:buBlip>
                <a:blip r:embed="rId3"/>
              </a:buBlip>
            </a:pPr>
            <a:r>
              <a:rPr lang="en-US" b="1">
                <a:solidFill>
                  <a:srgbClr val="007A00"/>
                </a:solidFill>
              </a:rPr>
              <a:t>Loan administration very time consuming </a:t>
            </a:r>
            <a:endParaRPr lang="es-BO" b="1">
              <a:solidFill>
                <a:srgbClr val="007A00"/>
              </a:solidFill>
            </a:endParaRPr>
          </a:p>
        </p:txBody>
      </p:sp>
      <p:sp>
        <p:nvSpPr>
          <p:cNvPr id="15368" name="Rectangle 2"/>
          <p:cNvSpPr>
            <a:spLocks noChangeArrowheads="1"/>
          </p:cNvSpPr>
          <p:nvPr/>
        </p:nvSpPr>
        <p:spPr bwMode="auto">
          <a:xfrm>
            <a:off x="1371600" y="3124200"/>
            <a:ext cx="7467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s-BO" sz="2200" b="1">
                <a:solidFill>
                  <a:srgbClr val="FF6600"/>
                </a:solidFill>
              </a:rPr>
              <a:t>#4  Insufficient Support Structure  </a:t>
            </a:r>
            <a:br>
              <a:rPr lang="es-BO" sz="2200" b="1">
                <a:solidFill>
                  <a:srgbClr val="FF6600"/>
                </a:solidFill>
              </a:rPr>
            </a:br>
            <a:r>
              <a:rPr lang="es-BO" sz="2200" b="1">
                <a:solidFill>
                  <a:srgbClr val="FF6600"/>
                </a:solidFill>
              </a:rPr>
              <a:t/>
            </a:r>
            <a:br>
              <a:rPr lang="es-BO" sz="2200" b="1">
                <a:solidFill>
                  <a:srgbClr val="FF6600"/>
                </a:solidFill>
              </a:rPr>
            </a:br>
            <a:endParaRPr lang="en-US" sz="2200" b="1">
              <a:solidFill>
                <a:srgbClr val="FF6600"/>
              </a:solidFill>
            </a:endParaRPr>
          </a:p>
        </p:txBody>
      </p:sp>
      <p:sp>
        <p:nvSpPr>
          <p:cNvPr id="15369" name="Rectangle 11"/>
          <p:cNvSpPr>
            <a:spLocks noChangeArrowheads="1"/>
          </p:cNvSpPr>
          <p:nvPr/>
        </p:nvSpPr>
        <p:spPr bwMode="auto">
          <a:xfrm>
            <a:off x="2286000" y="5410200"/>
            <a:ext cx="45720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endParaRPr lang="en-US" b="1">
              <a:solidFill>
                <a:srgbClr val="0E8419"/>
              </a:solidFill>
            </a:endParaRPr>
          </a:p>
          <a:p>
            <a:pPr marL="342900" indent="-342900"/>
            <a:endParaRPr lang="en-US" b="1">
              <a:solidFill>
                <a:srgbClr val="0E8419"/>
              </a:solidFill>
            </a:endParaRPr>
          </a:p>
          <a:p>
            <a:pPr marL="342900" indent="-342900"/>
            <a:endParaRPr lang="en-US" b="1">
              <a:solidFill>
                <a:srgbClr val="0E8419"/>
              </a:solidFill>
            </a:endParaRPr>
          </a:p>
        </p:txBody>
      </p:sp>
      <p:sp>
        <p:nvSpPr>
          <p:cNvPr id="15370" name="Rectangle 5"/>
          <p:cNvSpPr>
            <a:spLocks noChangeArrowheads="1"/>
          </p:cNvSpPr>
          <p:nvPr/>
        </p:nvSpPr>
        <p:spPr bwMode="auto">
          <a:xfrm>
            <a:off x="1447800" y="3886200"/>
            <a:ext cx="7281863" cy="22082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55600" indent="-355600" algn="just">
              <a:spcBef>
                <a:spcPct val="90000"/>
              </a:spcBef>
              <a:buFontTx/>
              <a:buBlip>
                <a:blip r:embed="rId3"/>
              </a:buBlip>
            </a:pPr>
            <a:r>
              <a:rPr lang="en-US" b="1">
                <a:solidFill>
                  <a:srgbClr val="007A00"/>
                </a:solidFill>
              </a:rPr>
              <a:t>New product requires significant upfront costs</a:t>
            </a:r>
          </a:p>
          <a:p>
            <a:pPr marL="355600" indent="-355600" algn="just">
              <a:spcBef>
                <a:spcPct val="90000"/>
              </a:spcBef>
              <a:buFontTx/>
              <a:buBlip>
                <a:blip r:embed="rId3"/>
              </a:buBlip>
            </a:pPr>
            <a:r>
              <a:rPr lang="en-US" b="1">
                <a:solidFill>
                  <a:srgbClr val="007A00"/>
                </a:solidFill>
              </a:rPr>
              <a:t>MFIs need dedicated loan officer to manage cross-border mortgage loans</a:t>
            </a:r>
          </a:p>
          <a:p>
            <a:pPr marL="355600" indent="-355600" algn="just">
              <a:spcBef>
                <a:spcPct val="90000"/>
              </a:spcBef>
              <a:buFontTx/>
              <a:buBlip>
                <a:blip r:embed="rId3"/>
              </a:buBlip>
            </a:pPr>
            <a:r>
              <a:rPr lang="en-US" b="1">
                <a:solidFill>
                  <a:srgbClr val="007A00"/>
                </a:solidFill>
              </a:rPr>
              <a:t>Need for an incentive system</a:t>
            </a:r>
          </a:p>
          <a:p>
            <a:pPr marL="355600" indent="-355600" algn="just">
              <a:spcBef>
                <a:spcPct val="90000"/>
              </a:spcBef>
              <a:buFontTx/>
              <a:buBlip>
                <a:blip r:embed="rId3"/>
              </a:buBlip>
            </a:pPr>
            <a:r>
              <a:rPr lang="en-US" b="1">
                <a:solidFill>
                  <a:srgbClr val="007A00"/>
                </a:solidFill>
              </a:rPr>
              <a:t>MFIs need capacity building training</a:t>
            </a:r>
            <a:endParaRPr lang="es-BO" b="1">
              <a:solidFill>
                <a:srgbClr val="007A00"/>
              </a:solidFill>
            </a:endParaRPr>
          </a:p>
        </p:txBody>
      </p:sp>
      <p:pic>
        <p:nvPicPr>
          <p:cNvPr id="15371" name="Picture 11" descr="house1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295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5"/>
          <p:cNvSpPr txBox="1">
            <a:spLocks noGrp="1"/>
          </p:cNvSpPr>
          <p:nvPr/>
        </p:nvSpPr>
        <p:spPr bwMode="auto">
          <a:xfrm>
            <a:off x="3429000" y="64770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140FDADD-82AA-4D04-8130-631DD46B5591}" type="slidenum">
              <a:rPr lang="en-US" sz="1400" b="1">
                <a:solidFill>
                  <a:srgbClr val="FF6600"/>
                </a:solidFill>
                <a:latin typeface="Arial" pitchFamily="34" charset="0"/>
              </a:rPr>
              <a:pPr algn="r"/>
              <a:t>15</a:t>
            </a:fld>
            <a:r>
              <a:rPr lang="en-US" sz="1400" b="1">
                <a:solidFill>
                  <a:srgbClr val="FF6600"/>
                </a:solidFill>
                <a:latin typeface="Arial" pitchFamily="34" charset="0"/>
              </a:rPr>
              <a:t> </a:t>
            </a:r>
          </a:p>
        </p:txBody>
      </p:sp>
      <p:sp>
        <p:nvSpPr>
          <p:cNvPr id="119813" name="AutoShape 5"/>
          <p:cNvSpPr>
            <a:spLocks noChangeArrowheads="1"/>
          </p:cNvSpPr>
          <p:nvPr/>
        </p:nvSpPr>
        <p:spPr bwMode="auto">
          <a:xfrm>
            <a:off x="8469313" y="6248400"/>
            <a:ext cx="228600" cy="228600"/>
          </a:xfrm>
          <a:prstGeom prst="star5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6388" name="Rectangle 10"/>
          <p:cNvSpPr>
            <a:spLocks noChangeArrowheads="1"/>
          </p:cNvSpPr>
          <p:nvPr/>
        </p:nvSpPr>
        <p:spPr bwMode="auto">
          <a:xfrm>
            <a:off x="0" y="1066800"/>
            <a:ext cx="1371600" cy="5791200"/>
          </a:xfrm>
          <a:prstGeom prst="rect">
            <a:avLst/>
          </a:prstGeom>
          <a:solidFill>
            <a:srgbClr val="05853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447800" y="1752600"/>
            <a:ext cx="7467600" cy="8953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>
              <a:spcBef>
                <a:spcPct val="90000"/>
              </a:spcBef>
              <a:buFont typeface="Arial" pitchFamily="34" charset="0"/>
              <a:buChar char="•"/>
              <a:defRPr/>
            </a:pPr>
            <a:endParaRPr lang="en-US" kern="0" dirty="0">
              <a:solidFill>
                <a:srgbClr val="404040"/>
              </a:solidFill>
            </a:endParaRPr>
          </a:p>
          <a:p>
            <a:pPr marL="457200" indent="-457200">
              <a:spcBef>
                <a:spcPct val="90000"/>
              </a:spcBef>
              <a:buFont typeface="Arial" pitchFamily="34" charset="0"/>
              <a:buChar char="•"/>
              <a:defRPr/>
            </a:pPr>
            <a:endParaRPr lang="en-US" b="1" kern="0" dirty="0">
              <a:solidFill>
                <a:srgbClr val="404040"/>
              </a:solidFill>
            </a:endParaRPr>
          </a:p>
        </p:txBody>
      </p:sp>
      <p:sp>
        <p:nvSpPr>
          <p:cNvPr id="163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71600" y="533400"/>
            <a:ext cx="7848600" cy="838200"/>
          </a:xfrm>
          <a:noFill/>
        </p:spPr>
        <p:txBody>
          <a:bodyPr anchor="t"/>
          <a:lstStyle/>
          <a:p>
            <a:pPr algn="l" eaLnBrk="1" hangingPunct="1"/>
            <a:r>
              <a:rPr lang="es-BO" sz="2200" b="1" smtClean="0">
                <a:solidFill>
                  <a:srgbClr val="FF6600"/>
                </a:solidFill>
              </a:rPr>
              <a:t>#5 Mismatch in Client – Lender Expectations   </a:t>
            </a:r>
            <a:br>
              <a:rPr lang="es-BO" sz="2200" b="1" smtClean="0">
                <a:solidFill>
                  <a:srgbClr val="FF6600"/>
                </a:solidFill>
              </a:rPr>
            </a:br>
            <a:r>
              <a:rPr lang="es-BO" sz="2200" b="1" smtClean="0">
                <a:solidFill>
                  <a:srgbClr val="FF6600"/>
                </a:solidFill>
              </a:rPr>
              <a:t/>
            </a:r>
            <a:br>
              <a:rPr lang="es-BO" sz="2200" b="1" smtClean="0">
                <a:solidFill>
                  <a:srgbClr val="FF6600"/>
                </a:solidFill>
              </a:rPr>
            </a:br>
            <a:endParaRPr lang="en-US" sz="2200" b="1" smtClean="0">
              <a:solidFill>
                <a:srgbClr val="FF6600"/>
              </a:solidFill>
            </a:endParaRPr>
          </a:p>
        </p:txBody>
      </p:sp>
      <p:sp>
        <p:nvSpPr>
          <p:cNvPr id="16391" name="Rectangle 8"/>
          <p:cNvSpPr>
            <a:spLocks noChangeArrowheads="1"/>
          </p:cNvSpPr>
          <p:nvPr/>
        </p:nvSpPr>
        <p:spPr bwMode="auto">
          <a:xfrm>
            <a:off x="1600200" y="3733800"/>
            <a:ext cx="7543800" cy="270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es-BO" b="1">
                <a:solidFill>
                  <a:srgbClr val="077B49"/>
                </a:solidFill>
              </a:rPr>
              <a:t>  Broker-Lender Model: </a:t>
            </a:r>
            <a:r>
              <a:rPr lang="es-BO" sz="1600">
                <a:solidFill>
                  <a:srgbClr val="077B49"/>
                </a:solidFill>
              </a:rPr>
              <a:t>Revised business model to </a:t>
            </a:r>
          </a:p>
          <a:p>
            <a:pPr marL="342900" indent="-342900"/>
            <a:r>
              <a:rPr lang="es-BO" sz="1600">
                <a:solidFill>
                  <a:srgbClr val="077B49"/>
                </a:solidFill>
              </a:rPr>
              <a:t>       reflect proper roles and responsibilities</a:t>
            </a:r>
          </a:p>
          <a:p>
            <a:pPr marL="342900" indent="-342900">
              <a:buFont typeface="Wingdings" pitchFamily="2" charset="2"/>
              <a:buNone/>
            </a:pPr>
            <a:endParaRPr lang="es-BO">
              <a:solidFill>
                <a:srgbClr val="077B49"/>
              </a:solidFill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es-BO" b="1">
                <a:solidFill>
                  <a:srgbClr val="077B49"/>
                </a:solidFill>
              </a:rPr>
              <a:t>  Fee for service: </a:t>
            </a:r>
            <a:r>
              <a:rPr lang="es-BO" sz="1600">
                <a:solidFill>
                  <a:srgbClr val="077B49"/>
                </a:solidFill>
              </a:rPr>
              <a:t>Revenue allocation based on fee for </a:t>
            </a:r>
          </a:p>
          <a:p>
            <a:pPr marL="342900" indent="-342900">
              <a:buFont typeface="Wingdings" pitchFamily="2" charset="2"/>
              <a:buNone/>
            </a:pPr>
            <a:r>
              <a:rPr lang="es-BO" sz="1600">
                <a:solidFill>
                  <a:srgbClr val="077B49"/>
                </a:solidFill>
              </a:rPr>
              <a:t>       services; lender retains all loan revenues but also accepts </a:t>
            </a:r>
          </a:p>
          <a:p>
            <a:pPr marL="342900" indent="-342900">
              <a:buFont typeface="Wingdings" pitchFamily="2" charset="2"/>
              <a:buNone/>
            </a:pPr>
            <a:r>
              <a:rPr lang="es-BO" sz="1600">
                <a:solidFill>
                  <a:srgbClr val="077B49"/>
                </a:solidFill>
              </a:rPr>
              <a:t>       all loan risk</a:t>
            </a:r>
          </a:p>
          <a:p>
            <a:pPr marL="342900" indent="-342900">
              <a:buFont typeface="Wingdings" pitchFamily="2" charset="2"/>
              <a:buNone/>
            </a:pPr>
            <a:endParaRPr lang="es-BO">
              <a:solidFill>
                <a:srgbClr val="077B49"/>
              </a:solidFill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es-BO" b="1">
                <a:solidFill>
                  <a:srgbClr val="077B49"/>
                </a:solidFill>
              </a:rPr>
              <a:t>  Program enhancement: </a:t>
            </a:r>
            <a:r>
              <a:rPr lang="es-BO" sz="1600">
                <a:solidFill>
                  <a:srgbClr val="077B49"/>
                </a:solidFill>
              </a:rPr>
              <a:t>implementation of a web-     </a:t>
            </a:r>
          </a:p>
          <a:p>
            <a:pPr marL="342900" indent="-342900">
              <a:buFont typeface="Wingdings" pitchFamily="2" charset="2"/>
              <a:buNone/>
            </a:pPr>
            <a:r>
              <a:rPr lang="es-BO" sz="1600">
                <a:solidFill>
                  <a:srgbClr val="077B49"/>
                </a:solidFill>
              </a:rPr>
              <a:t>       based brokering software system; capacity building </a:t>
            </a:r>
          </a:p>
          <a:p>
            <a:pPr marL="342900" indent="-342900">
              <a:buFont typeface="Wingdings" pitchFamily="2" charset="2"/>
              <a:buNone/>
            </a:pPr>
            <a:r>
              <a:rPr lang="es-BO" sz="1600">
                <a:solidFill>
                  <a:srgbClr val="077B49"/>
                </a:solidFill>
              </a:rPr>
              <a:t>       trainings, etc. </a:t>
            </a:r>
            <a:endParaRPr lang="es-BO" sz="1600">
              <a:solidFill>
                <a:srgbClr val="0E8419"/>
              </a:solidFill>
            </a:endParaRPr>
          </a:p>
        </p:txBody>
      </p:sp>
      <p:sp>
        <p:nvSpPr>
          <p:cNvPr id="16392" name="Rectangle 2"/>
          <p:cNvSpPr>
            <a:spLocks noChangeArrowheads="1"/>
          </p:cNvSpPr>
          <p:nvPr/>
        </p:nvSpPr>
        <p:spPr bwMode="auto">
          <a:xfrm>
            <a:off x="1371600" y="3124200"/>
            <a:ext cx="7848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s-BO" sz="2200" b="1">
                <a:solidFill>
                  <a:srgbClr val="FF6600"/>
                </a:solidFill>
              </a:rPr>
              <a:t>Program Redesign   </a:t>
            </a:r>
            <a:br>
              <a:rPr lang="es-BO" sz="2200" b="1">
                <a:solidFill>
                  <a:srgbClr val="FF6600"/>
                </a:solidFill>
              </a:rPr>
            </a:br>
            <a:r>
              <a:rPr lang="es-BO" sz="2200" b="1">
                <a:solidFill>
                  <a:srgbClr val="FF6600"/>
                </a:solidFill>
              </a:rPr>
              <a:t/>
            </a:r>
            <a:br>
              <a:rPr lang="es-BO" sz="2200" b="1">
                <a:solidFill>
                  <a:srgbClr val="FF6600"/>
                </a:solidFill>
              </a:rPr>
            </a:br>
            <a:endParaRPr lang="en-US" sz="2200" b="1">
              <a:solidFill>
                <a:srgbClr val="FF6600"/>
              </a:solidFill>
            </a:endParaRPr>
          </a:p>
        </p:txBody>
      </p:sp>
      <p:sp>
        <p:nvSpPr>
          <p:cNvPr id="16393" name="Rectangle 5"/>
          <p:cNvSpPr>
            <a:spLocks noChangeArrowheads="1"/>
          </p:cNvSpPr>
          <p:nvPr/>
        </p:nvSpPr>
        <p:spPr bwMode="auto">
          <a:xfrm>
            <a:off x="1600200" y="1143000"/>
            <a:ext cx="7129463" cy="16859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55600" indent="-355600" algn="just">
              <a:spcBef>
                <a:spcPct val="90000"/>
              </a:spcBef>
              <a:buFontTx/>
              <a:buBlip>
                <a:blip r:embed="rId3"/>
              </a:buBlip>
            </a:pPr>
            <a:r>
              <a:rPr lang="en-US">
                <a:solidFill>
                  <a:srgbClr val="007A00"/>
                </a:solidFill>
              </a:rPr>
              <a:t>Discrepencies in appraisals </a:t>
            </a:r>
          </a:p>
          <a:p>
            <a:pPr marL="355600" indent="-355600" algn="just">
              <a:spcBef>
                <a:spcPct val="90000"/>
              </a:spcBef>
              <a:buFontTx/>
              <a:buBlip>
                <a:blip r:embed="rId3"/>
              </a:buBlip>
            </a:pPr>
            <a:r>
              <a:rPr lang="en-US">
                <a:solidFill>
                  <a:srgbClr val="007A00"/>
                </a:solidFill>
              </a:rPr>
              <a:t>Unbanked clients do not possess credit history</a:t>
            </a:r>
          </a:p>
          <a:p>
            <a:pPr marL="355600" indent="-355600" algn="just">
              <a:spcBef>
                <a:spcPct val="90000"/>
              </a:spcBef>
              <a:buFontTx/>
              <a:buBlip>
                <a:blip r:embed="rId3"/>
              </a:buBlip>
            </a:pPr>
            <a:r>
              <a:rPr lang="en-US">
                <a:solidFill>
                  <a:srgbClr val="007A00"/>
                </a:solidFill>
              </a:rPr>
              <a:t>Clients may lack key information on value of property/viability of a business investment </a:t>
            </a:r>
            <a:endParaRPr lang="es-BO">
              <a:solidFill>
                <a:srgbClr val="007A00"/>
              </a:solidFill>
            </a:endParaRPr>
          </a:p>
        </p:txBody>
      </p:sp>
      <p:pic>
        <p:nvPicPr>
          <p:cNvPr id="16394" name="Picture 10" descr="bexcafe-coffee[1]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371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C9DE8AC-8A62-4CD0-9638-DED395E5D265}" type="slidenum">
              <a:rPr lang="en-US" smtClean="0">
                <a:latin typeface="Arial" pitchFamily="34" charset="0"/>
              </a:rPr>
              <a:pPr/>
              <a:t>16</a:t>
            </a:fld>
            <a:r>
              <a:rPr lang="en-US" smtClean="0">
                <a:latin typeface="Arial" pitchFamily="34" charset="0"/>
              </a:rPr>
              <a:t> </a:t>
            </a:r>
          </a:p>
        </p:txBody>
      </p:sp>
      <p:sp>
        <p:nvSpPr>
          <p:cNvPr id="17411" name="Rectangle 2"/>
          <p:cNvSpPr>
            <a:spLocks noChangeArrowheads="1"/>
          </p:cNvSpPr>
          <p:nvPr/>
        </p:nvSpPr>
        <p:spPr bwMode="auto">
          <a:xfrm>
            <a:off x="1219200" y="1905000"/>
            <a:ext cx="72390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rgbClr val="FF6600"/>
              </a:buClr>
              <a:buFont typeface="Wingdings" pitchFamily="2" charset="2"/>
              <a:buNone/>
            </a:pPr>
            <a:r>
              <a:rPr lang="es-MX" sz="2400" i="1">
                <a:solidFill>
                  <a:schemeClr val="bg1"/>
                </a:solidFill>
              </a:rPr>
              <a:t>Programa de Operaciones Internacionales</a:t>
            </a:r>
            <a:endParaRPr lang="es-ES" sz="2400" i="1">
              <a:solidFill>
                <a:schemeClr val="bg1"/>
              </a:solidFill>
            </a:endParaRPr>
          </a:p>
        </p:txBody>
      </p:sp>
      <p:pic>
        <p:nvPicPr>
          <p:cNvPr id="17412" name="Picture 3" descr="mfi_logo"/>
          <p:cNvPicPr>
            <a:picLocks noChangeAspect="1" noChangeArrowheads="1"/>
          </p:cNvPicPr>
          <p:nvPr/>
        </p:nvPicPr>
        <p:blipFill>
          <a:blip r:embed="rId3" cstate="print"/>
          <a:srcRect r="7399" b="23685"/>
          <a:stretch>
            <a:fillRect/>
          </a:stretch>
        </p:blipFill>
        <p:spPr bwMode="auto">
          <a:xfrm>
            <a:off x="2590800" y="1905000"/>
            <a:ext cx="3810000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Rectangle 4"/>
          <p:cNvSpPr>
            <a:spLocks noChangeArrowheads="1"/>
          </p:cNvSpPr>
          <p:nvPr/>
        </p:nvSpPr>
        <p:spPr bwMode="auto">
          <a:xfrm>
            <a:off x="0" y="5867400"/>
            <a:ext cx="9144000" cy="990600"/>
          </a:xfrm>
          <a:prstGeom prst="rect">
            <a:avLst/>
          </a:prstGeom>
          <a:solidFill>
            <a:srgbClr val="05853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4" name="Text Box 5"/>
          <p:cNvSpPr txBox="1">
            <a:spLocks noChangeArrowheads="1"/>
          </p:cNvSpPr>
          <p:nvPr/>
        </p:nvSpPr>
        <p:spPr bwMode="auto">
          <a:xfrm>
            <a:off x="3733800" y="4038600"/>
            <a:ext cx="19431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b="1">
                <a:solidFill>
                  <a:srgbClr val="FF6600"/>
                </a:solidFill>
              </a:rPr>
              <a:t>Client Profile </a:t>
            </a:r>
            <a:endParaRPr lang="es-ES" b="1">
              <a:solidFill>
                <a:srgbClr val="FF6600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5"/>
          <p:cNvSpPr txBox="1">
            <a:spLocks noGrp="1"/>
          </p:cNvSpPr>
          <p:nvPr/>
        </p:nvSpPr>
        <p:spPr bwMode="auto">
          <a:xfrm>
            <a:off x="33528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DD1030C3-4B85-4107-BF70-4E3EE653EB24}" type="slidenum">
              <a:rPr lang="en-US" sz="1400">
                <a:latin typeface="Arial" pitchFamily="34" charset="0"/>
              </a:rPr>
              <a:pPr algn="r"/>
              <a:t>17</a:t>
            </a:fld>
            <a:r>
              <a:rPr lang="en-US" sz="1400">
                <a:latin typeface="Arial" pitchFamily="34" charset="0"/>
              </a:rPr>
              <a:t> </a:t>
            </a:r>
          </a:p>
        </p:txBody>
      </p:sp>
      <p:sp>
        <p:nvSpPr>
          <p:cNvPr id="18435" name="Text Box 4"/>
          <p:cNvSpPr txBox="1">
            <a:spLocks noChangeArrowheads="1"/>
          </p:cNvSpPr>
          <p:nvPr/>
        </p:nvSpPr>
        <p:spPr bwMode="auto">
          <a:xfrm>
            <a:off x="1905000" y="1447800"/>
            <a:ext cx="5410200" cy="88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55600" indent="-355600">
              <a:spcBef>
                <a:spcPct val="90000"/>
              </a:spcBef>
              <a:buFontTx/>
              <a:buBlip>
                <a:blip r:embed="rId3"/>
              </a:buBlip>
            </a:pPr>
            <a:endParaRPr lang="es-ES">
              <a:solidFill>
                <a:srgbClr val="404040"/>
              </a:solidFill>
            </a:endParaRPr>
          </a:p>
          <a:p>
            <a:pPr marL="355600" indent="-355600">
              <a:spcBef>
                <a:spcPct val="90000"/>
              </a:spcBef>
              <a:buFontTx/>
              <a:buBlip>
                <a:blip r:embed="rId3"/>
              </a:buBlip>
            </a:pPr>
            <a:endParaRPr lang="es-ES">
              <a:solidFill>
                <a:srgbClr val="404040"/>
              </a:solidFill>
            </a:endParaRPr>
          </a:p>
        </p:txBody>
      </p:sp>
      <p:sp>
        <p:nvSpPr>
          <p:cNvPr id="93189" name="AutoShape 5"/>
          <p:cNvSpPr>
            <a:spLocks noChangeArrowheads="1"/>
          </p:cNvSpPr>
          <p:nvPr/>
        </p:nvSpPr>
        <p:spPr bwMode="auto">
          <a:xfrm>
            <a:off x="8469313" y="6248400"/>
            <a:ext cx="228600" cy="228600"/>
          </a:xfrm>
          <a:prstGeom prst="star5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8437" name="Rectangle 14"/>
          <p:cNvSpPr>
            <a:spLocks noChangeArrowheads="1"/>
          </p:cNvSpPr>
          <p:nvPr/>
        </p:nvSpPr>
        <p:spPr bwMode="auto">
          <a:xfrm>
            <a:off x="0" y="1524000"/>
            <a:ext cx="1447800" cy="5334000"/>
          </a:xfrm>
          <a:prstGeom prst="rect">
            <a:avLst/>
          </a:prstGeom>
          <a:solidFill>
            <a:srgbClr val="05853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38" name="Rectangle 15"/>
          <p:cNvSpPr>
            <a:spLocks noChangeArrowheads="1"/>
          </p:cNvSpPr>
          <p:nvPr/>
        </p:nvSpPr>
        <p:spPr bwMode="auto">
          <a:xfrm>
            <a:off x="1828800" y="228600"/>
            <a:ext cx="5791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400" b="1">
                <a:solidFill>
                  <a:srgbClr val="FF6E0B"/>
                </a:solidFill>
              </a:rPr>
              <a:t>Client Profile: Maria Echeverria </a:t>
            </a:r>
            <a:endParaRPr lang="es-ES" sz="2800" b="1">
              <a:solidFill>
                <a:srgbClr val="FF6E0B"/>
              </a:solidFill>
            </a:endParaRPr>
          </a:p>
        </p:txBody>
      </p:sp>
      <p:pic>
        <p:nvPicPr>
          <p:cNvPr id="18439" name="Picture 7" descr="IMG_0575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428750" cy="1676400"/>
          </a:xfrm>
          <a:prstGeom prst="rect">
            <a:avLst/>
          </a:prstGeom>
          <a:noFill/>
          <a:ln w="25400">
            <a:solidFill>
              <a:schemeClr val="tx1">
                <a:alpha val="32941"/>
              </a:schemeClr>
            </a:solidFill>
            <a:miter lim="800000"/>
            <a:headEnd/>
            <a:tailEnd/>
          </a:ln>
        </p:spPr>
      </p:pic>
      <p:sp>
        <p:nvSpPr>
          <p:cNvPr id="18440" name="Rectangle 5"/>
          <p:cNvSpPr>
            <a:spLocks noChangeArrowheads="1"/>
          </p:cNvSpPr>
          <p:nvPr/>
        </p:nvSpPr>
        <p:spPr bwMode="auto">
          <a:xfrm>
            <a:off x="1862138" y="1108075"/>
            <a:ext cx="7129462" cy="46624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55600" indent="-355600" algn="just">
              <a:spcBef>
                <a:spcPct val="90000"/>
              </a:spcBef>
              <a:buFontTx/>
              <a:buBlip>
                <a:blip r:embed="rId3"/>
              </a:buBlip>
            </a:pPr>
            <a:r>
              <a:rPr lang="en-US" b="1">
                <a:solidFill>
                  <a:srgbClr val="007A00"/>
                </a:solidFill>
              </a:rPr>
              <a:t>Client Profile: </a:t>
            </a:r>
            <a:r>
              <a:rPr lang="en-US">
                <a:solidFill>
                  <a:srgbClr val="007A00"/>
                </a:solidFill>
              </a:rPr>
              <a:t>40-year-old Salvadorian came to the US in the midst of the Civil War in 1985. An Alante loan and remittance customer for one and a half years.</a:t>
            </a:r>
          </a:p>
          <a:p>
            <a:pPr marL="355600" indent="-355600" algn="just">
              <a:spcBef>
                <a:spcPct val="90000"/>
              </a:spcBef>
              <a:buFontTx/>
              <a:buBlip>
                <a:blip r:embed="rId3"/>
              </a:buBlip>
            </a:pPr>
            <a:r>
              <a:rPr lang="en-US" b="1">
                <a:solidFill>
                  <a:srgbClr val="007A00"/>
                </a:solidFill>
              </a:rPr>
              <a:t>Financial Standing: </a:t>
            </a:r>
            <a:r>
              <a:rPr lang="en-US">
                <a:solidFill>
                  <a:srgbClr val="007A00"/>
                </a:solidFill>
              </a:rPr>
              <a:t>monthly income = $2,015, expenses = $1,420; disposable income (after T-loan) =20% (~$415)</a:t>
            </a:r>
            <a:endParaRPr lang="en-US" b="1">
              <a:solidFill>
                <a:srgbClr val="007A00"/>
              </a:solidFill>
            </a:endParaRPr>
          </a:p>
          <a:p>
            <a:pPr marL="355600" indent="-355600" algn="just">
              <a:spcBef>
                <a:spcPct val="90000"/>
              </a:spcBef>
              <a:buFontTx/>
              <a:buBlip>
                <a:blip r:embed="rId3"/>
              </a:buBlip>
            </a:pPr>
            <a:r>
              <a:rPr lang="en-US" b="1">
                <a:solidFill>
                  <a:srgbClr val="007A00"/>
                </a:solidFill>
              </a:rPr>
              <a:t>Average Monthly Remittance: </a:t>
            </a:r>
            <a:r>
              <a:rPr lang="en-US">
                <a:solidFill>
                  <a:srgbClr val="007A00"/>
                </a:solidFill>
              </a:rPr>
              <a:t>$150.00 (to assist relative)</a:t>
            </a:r>
          </a:p>
          <a:p>
            <a:pPr marL="355600" indent="-355600" algn="just">
              <a:spcBef>
                <a:spcPct val="90000"/>
              </a:spcBef>
              <a:buFontTx/>
              <a:buBlip>
                <a:blip r:embed="rId3"/>
              </a:buBlip>
            </a:pPr>
            <a:r>
              <a:rPr lang="en-US" b="1">
                <a:solidFill>
                  <a:srgbClr val="007A00"/>
                </a:solidFill>
              </a:rPr>
              <a:t>Loan Request</a:t>
            </a:r>
            <a:r>
              <a:rPr lang="en-US">
                <a:solidFill>
                  <a:srgbClr val="007A00"/>
                </a:solidFill>
              </a:rPr>
              <a:t>: $30,000</a:t>
            </a:r>
          </a:p>
          <a:p>
            <a:pPr marL="355600" indent="-355600" algn="just">
              <a:spcBef>
                <a:spcPct val="90000"/>
              </a:spcBef>
              <a:buFontTx/>
              <a:buBlip>
                <a:blip r:embed="rId3"/>
              </a:buBlip>
            </a:pPr>
            <a:r>
              <a:rPr lang="en-US" b="1">
                <a:solidFill>
                  <a:srgbClr val="007A00"/>
                </a:solidFill>
              </a:rPr>
              <a:t>Purpose of Loan</a:t>
            </a:r>
            <a:r>
              <a:rPr lang="en-US">
                <a:solidFill>
                  <a:srgbClr val="007A00"/>
                </a:solidFill>
              </a:rPr>
              <a:t>: Purchase of land to build house and farm in the future</a:t>
            </a:r>
          </a:p>
          <a:p>
            <a:pPr marL="355600" indent="-355600" algn="just">
              <a:spcBef>
                <a:spcPct val="90000"/>
              </a:spcBef>
              <a:buFontTx/>
              <a:buBlip>
                <a:blip r:embed="rId3"/>
              </a:buBlip>
            </a:pPr>
            <a:endParaRPr lang="en-US">
              <a:solidFill>
                <a:srgbClr val="007A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5"/>
          <p:cNvSpPr txBox="1">
            <a:spLocks noGrp="1"/>
          </p:cNvSpPr>
          <p:nvPr/>
        </p:nvSpPr>
        <p:spPr bwMode="auto">
          <a:xfrm>
            <a:off x="33528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BEFD4132-B627-4C21-AC7D-E614DACEB872}" type="slidenum">
              <a:rPr lang="en-US" sz="1400">
                <a:latin typeface="Arial" pitchFamily="34" charset="0"/>
              </a:rPr>
              <a:pPr algn="r"/>
              <a:t>18</a:t>
            </a:fld>
            <a:r>
              <a:rPr lang="en-US" sz="1400">
                <a:latin typeface="Arial" pitchFamily="34" charset="0"/>
              </a:rPr>
              <a:t> </a:t>
            </a:r>
          </a:p>
        </p:txBody>
      </p:sp>
      <p:sp>
        <p:nvSpPr>
          <p:cNvPr id="19459" name="Text Box 4"/>
          <p:cNvSpPr txBox="1">
            <a:spLocks noChangeArrowheads="1"/>
          </p:cNvSpPr>
          <p:nvPr/>
        </p:nvSpPr>
        <p:spPr bwMode="auto">
          <a:xfrm>
            <a:off x="1905000" y="1447800"/>
            <a:ext cx="5410200" cy="88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55600" indent="-355600">
              <a:spcBef>
                <a:spcPct val="90000"/>
              </a:spcBef>
              <a:buFontTx/>
              <a:buBlip>
                <a:blip r:embed="rId3"/>
              </a:buBlip>
            </a:pPr>
            <a:endParaRPr lang="es-ES">
              <a:solidFill>
                <a:srgbClr val="404040"/>
              </a:solidFill>
            </a:endParaRPr>
          </a:p>
          <a:p>
            <a:pPr marL="355600" indent="-355600">
              <a:spcBef>
                <a:spcPct val="90000"/>
              </a:spcBef>
              <a:buFontTx/>
              <a:buBlip>
                <a:blip r:embed="rId3"/>
              </a:buBlip>
            </a:pPr>
            <a:endParaRPr lang="es-ES">
              <a:solidFill>
                <a:srgbClr val="404040"/>
              </a:solidFill>
            </a:endParaRPr>
          </a:p>
        </p:txBody>
      </p:sp>
      <p:sp>
        <p:nvSpPr>
          <p:cNvPr id="93189" name="AutoShape 5"/>
          <p:cNvSpPr>
            <a:spLocks noChangeArrowheads="1"/>
          </p:cNvSpPr>
          <p:nvPr/>
        </p:nvSpPr>
        <p:spPr bwMode="auto">
          <a:xfrm>
            <a:off x="8469313" y="6248400"/>
            <a:ext cx="228600" cy="228600"/>
          </a:xfrm>
          <a:prstGeom prst="star5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9461" name="Rectangle 14"/>
          <p:cNvSpPr>
            <a:spLocks noChangeArrowheads="1"/>
          </p:cNvSpPr>
          <p:nvPr/>
        </p:nvSpPr>
        <p:spPr bwMode="auto">
          <a:xfrm>
            <a:off x="0" y="1524000"/>
            <a:ext cx="1447800" cy="5334000"/>
          </a:xfrm>
          <a:prstGeom prst="rect">
            <a:avLst/>
          </a:prstGeom>
          <a:solidFill>
            <a:srgbClr val="05853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2" name="Rectangle 15"/>
          <p:cNvSpPr>
            <a:spLocks noChangeArrowheads="1"/>
          </p:cNvSpPr>
          <p:nvPr/>
        </p:nvSpPr>
        <p:spPr bwMode="auto">
          <a:xfrm>
            <a:off x="1828800" y="228600"/>
            <a:ext cx="5791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400" b="1">
                <a:solidFill>
                  <a:srgbClr val="FF6E0B"/>
                </a:solidFill>
              </a:rPr>
              <a:t>Client Profile: Maria Echeverria </a:t>
            </a:r>
            <a:endParaRPr lang="es-ES" sz="2800" b="1">
              <a:solidFill>
                <a:srgbClr val="FF6E0B"/>
              </a:solidFill>
            </a:endParaRPr>
          </a:p>
        </p:txBody>
      </p:sp>
      <p:pic>
        <p:nvPicPr>
          <p:cNvPr id="19463" name="Picture 7" descr="IMG_0575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428750" cy="1676400"/>
          </a:xfrm>
          <a:prstGeom prst="rect">
            <a:avLst/>
          </a:prstGeom>
          <a:noFill/>
          <a:ln w="25400">
            <a:solidFill>
              <a:schemeClr val="tx1">
                <a:alpha val="32941"/>
              </a:schemeClr>
            </a:solidFill>
            <a:miter lim="800000"/>
            <a:headEnd/>
            <a:tailEnd/>
          </a:ln>
        </p:spPr>
      </p:pic>
      <p:sp>
        <p:nvSpPr>
          <p:cNvPr id="19464" name="Rectangle 5"/>
          <p:cNvSpPr>
            <a:spLocks noChangeArrowheads="1"/>
          </p:cNvSpPr>
          <p:nvPr/>
        </p:nvSpPr>
        <p:spPr bwMode="auto">
          <a:xfrm>
            <a:off x="1862138" y="1108075"/>
            <a:ext cx="7129462" cy="35829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55600" indent="-355600" algn="just">
              <a:spcBef>
                <a:spcPct val="90000"/>
              </a:spcBef>
              <a:buFontTx/>
              <a:buBlip>
                <a:blip r:embed="rId3"/>
              </a:buBlip>
            </a:pPr>
            <a:r>
              <a:rPr lang="en-US" b="1">
                <a:solidFill>
                  <a:srgbClr val="007A00"/>
                </a:solidFill>
              </a:rPr>
              <a:t>Property Appraisal</a:t>
            </a:r>
            <a:r>
              <a:rPr lang="en-US">
                <a:solidFill>
                  <a:srgbClr val="007A00"/>
                </a:solidFill>
              </a:rPr>
              <a:t>: $13,164.50</a:t>
            </a:r>
          </a:p>
          <a:p>
            <a:pPr marL="355600" indent="-355600" algn="just">
              <a:spcBef>
                <a:spcPct val="90000"/>
              </a:spcBef>
              <a:buFontTx/>
              <a:buBlip>
                <a:blip r:embed="rId3"/>
              </a:buBlip>
            </a:pPr>
            <a:r>
              <a:rPr lang="en-US" b="1">
                <a:solidFill>
                  <a:srgbClr val="007A00"/>
                </a:solidFill>
              </a:rPr>
              <a:t>Renegotiated Sales price: </a:t>
            </a:r>
            <a:r>
              <a:rPr lang="en-US">
                <a:solidFill>
                  <a:srgbClr val="007A00"/>
                </a:solidFill>
              </a:rPr>
              <a:t>$20,000</a:t>
            </a:r>
          </a:p>
          <a:p>
            <a:pPr marL="355600" indent="-355600" algn="just">
              <a:spcBef>
                <a:spcPct val="90000"/>
              </a:spcBef>
              <a:buFontTx/>
              <a:buBlip>
                <a:blip r:embed="rId3"/>
              </a:buBlip>
            </a:pPr>
            <a:r>
              <a:rPr lang="en-US" b="1">
                <a:solidFill>
                  <a:srgbClr val="007A00"/>
                </a:solidFill>
              </a:rPr>
              <a:t>Approved loan Amount</a:t>
            </a:r>
            <a:r>
              <a:rPr lang="en-US">
                <a:solidFill>
                  <a:srgbClr val="007A00"/>
                </a:solidFill>
              </a:rPr>
              <a:t>: $13,000 USD</a:t>
            </a:r>
          </a:p>
          <a:p>
            <a:pPr marL="355600" indent="-355600" algn="just">
              <a:spcBef>
                <a:spcPct val="90000"/>
              </a:spcBef>
              <a:buFontTx/>
              <a:buBlip>
                <a:blip r:embed="rId3"/>
              </a:buBlip>
            </a:pPr>
            <a:r>
              <a:rPr lang="en-US" b="1">
                <a:solidFill>
                  <a:srgbClr val="007A00"/>
                </a:solidFill>
              </a:rPr>
              <a:t>Circumstances:</a:t>
            </a:r>
            <a:r>
              <a:rPr lang="en-US">
                <a:solidFill>
                  <a:srgbClr val="007A00"/>
                </a:solidFill>
              </a:rPr>
              <a:t> Integral was willing to lend $13K so Alante Financial restructured Maria’s existing loan to provide her with $5K. With her savings, Maria contributed $2k in order to complete financing. </a:t>
            </a:r>
          </a:p>
          <a:p>
            <a:pPr marL="355600" indent="-355600" algn="just">
              <a:spcBef>
                <a:spcPct val="90000"/>
              </a:spcBef>
              <a:buFontTx/>
              <a:buBlip>
                <a:blip r:embed="rId3"/>
              </a:buBlip>
            </a:pPr>
            <a:r>
              <a:rPr lang="en-US">
                <a:solidFill>
                  <a:srgbClr val="007A00"/>
                </a:solidFill>
              </a:rPr>
              <a:t>Loan processed and disbursed in 10 days due to urgency of seller.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Number Placeholder 5"/>
          <p:cNvSpPr txBox="1">
            <a:spLocks noGrp="1"/>
          </p:cNvSpPr>
          <p:nvPr/>
        </p:nvSpPr>
        <p:spPr bwMode="auto">
          <a:xfrm>
            <a:off x="33528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DB44FCEC-FCE9-4B8D-A7A7-0841139D077C}" type="slidenum">
              <a:rPr lang="en-US" sz="1400">
                <a:latin typeface="Arial" pitchFamily="34" charset="0"/>
              </a:rPr>
              <a:pPr algn="r"/>
              <a:t>19</a:t>
            </a:fld>
            <a:r>
              <a:rPr lang="en-US" sz="1400">
                <a:latin typeface="Arial" pitchFamily="34" charset="0"/>
              </a:rPr>
              <a:t> </a:t>
            </a:r>
          </a:p>
        </p:txBody>
      </p:sp>
      <p:sp>
        <p:nvSpPr>
          <p:cNvPr id="20483" name="Rectangle 2"/>
          <p:cNvSpPr>
            <a:spLocks noChangeArrowheads="1"/>
          </p:cNvSpPr>
          <p:nvPr/>
        </p:nvSpPr>
        <p:spPr bwMode="auto">
          <a:xfrm>
            <a:off x="1219200" y="1905000"/>
            <a:ext cx="72390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rgbClr val="FF6600"/>
              </a:buClr>
              <a:buFont typeface="Wingdings" pitchFamily="2" charset="2"/>
              <a:buNone/>
            </a:pPr>
            <a:r>
              <a:rPr lang="es-MX" sz="2400" i="1">
                <a:solidFill>
                  <a:schemeClr val="bg1"/>
                </a:solidFill>
              </a:rPr>
              <a:t>Programa de Operaciones Internacionales</a:t>
            </a:r>
            <a:endParaRPr lang="es-ES" sz="2400" i="1">
              <a:solidFill>
                <a:schemeClr val="bg1"/>
              </a:solidFill>
            </a:endParaRPr>
          </a:p>
        </p:txBody>
      </p:sp>
      <p:pic>
        <p:nvPicPr>
          <p:cNvPr id="20484" name="Picture 3" descr="mfi_logo"/>
          <p:cNvPicPr>
            <a:picLocks noChangeAspect="1" noChangeArrowheads="1"/>
          </p:cNvPicPr>
          <p:nvPr/>
        </p:nvPicPr>
        <p:blipFill>
          <a:blip r:embed="rId3" cstate="print"/>
          <a:srcRect r="7399" b="23685"/>
          <a:stretch>
            <a:fillRect/>
          </a:stretch>
        </p:blipFill>
        <p:spPr bwMode="auto">
          <a:xfrm>
            <a:off x="2590800" y="1905000"/>
            <a:ext cx="3810000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5" name="Rectangle 4"/>
          <p:cNvSpPr>
            <a:spLocks noChangeArrowheads="1"/>
          </p:cNvSpPr>
          <p:nvPr/>
        </p:nvSpPr>
        <p:spPr bwMode="auto">
          <a:xfrm>
            <a:off x="0" y="5867400"/>
            <a:ext cx="9144000" cy="990600"/>
          </a:xfrm>
          <a:prstGeom prst="rect">
            <a:avLst/>
          </a:prstGeom>
          <a:solidFill>
            <a:srgbClr val="05853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86" name="Text Box 5"/>
          <p:cNvSpPr txBox="1">
            <a:spLocks noChangeArrowheads="1"/>
          </p:cNvSpPr>
          <p:nvPr/>
        </p:nvSpPr>
        <p:spPr bwMode="auto">
          <a:xfrm>
            <a:off x="2438400" y="3962400"/>
            <a:ext cx="4368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b="1">
                <a:solidFill>
                  <a:srgbClr val="FF6600"/>
                </a:solidFill>
              </a:rPr>
              <a:t>Phase 3: Growth and Expansion</a:t>
            </a:r>
            <a:endParaRPr lang="es-ES" b="1">
              <a:solidFill>
                <a:srgbClr val="FF6600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FCA27D9-8898-40A1-B162-CA885A8F2F37}" type="slidenum">
              <a:rPr lang="en-US" b="1" smtClean="0">
                <a:solidFill>
                  <a:srgbClr val="FF6600"/>
                </a:solidFill>
                <a:latin typeface="Arial" pitchFamily="34" charset="0"/>
              </a:rPr>
              <a:pPr/>
              <a:t>2</a:t>
            </a:fld>
            <a:r>
              <a:rPr lang="en-US" b="1" smtClean="0">
                <a:solidFill>
                  <a:srgbClr val="FF6600"/>
                </a:solidFill>
                <a:latin typeface="Arial" pitchFamily="34" charset="0"/>
              </a:rPr>
              <a:t> </a:t>
            </a:r>
          </a:p>
        </p:txBody>
      </p:sp>
      <p:sp>
        <p:nvSpPr>
          <p:cNvPr id="119813" name="AutoShape 5"/>
          <p:cNvSpPr>
            <a:spLocks noChangeArrowheads="1"/>
          </p:cNvSpPr>
          <p:nvPr/>
        </p:nvSpPr>
        <p:spPr bwMode="auto">
          <a:xfrm>
            <a:off x="8469313" y="6248400"/>
            <a:ext cx="228600" cy="228600"/>
          </a:xfrm>
          <a:prstGeom prst="star5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76" name="Rectangle 6"/>
          <p:cNvSpPr>
            <a:spLocks noChangeArrowheads="1"/>
          </p:cNvSpPr>
          <p:nvPr/>
        </p:nvSpPr>
        <p:spPr bwMode="auto">
          <a:xfrm>
            <a:off x="1524000" y="533400"/>
            <a:ext cx="6934200" cy="815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900" b="1">
                <a:solidFill>
                  <a:srgbClr val="FF6E0B"/>
                </a:solidFill>
              </a:rPr>
              <a:t>Linking Remittances to Asset Building: </a:t>
            </a:r>
          </a:p>
          <a:p>
            <a:endParaRPr lang="es-ES" sz="2800">
              <a:solidFill>
                <a:srgbClr val="FF6E0B"/>
              </a:solidFill>
            </a:endParaRPr>
          </a:p>
        </p:txBody>
      </p:sp>
      <p:sp>
        <p:nvSpPr>
          <p:cNvPr id="3077" name="Text Box 7"/>
          <p:cNvSpPr txBox="1">
            <a:spLocks noChangeArrowheads="1"/>
          </p:cNvSpPr>
          <p:nvPr/>
        </p:nvSpPr>
        <p:spPr bwMode="auto">
          <a:xfrm>
            <a:off x="1905000" y="2133600"/>
            <a:ext cx="7010400" cy="376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110000"/>
              </a:lnSpc>
              <a:spcBef>
                <a:spcPts val="300"/>
              </a:spcBef>
              <a:buFont typeface="Verdana" pitchFamily="34" charset="0"/>
              <a:buAutoNum type="arabicPeriod"/>
            </a:pPr>
            <a:r>
              <a:rPr lang="es-ES" sz="1600" b="1">
                <a:solidFill>
                  <a:srgbClr val="008E00"/>
                </a:solidFill>
              </a:rPr>
              <a:t>MFIC Business Model</a:t>
            </a:r>
          </a:p>
          <a:p>
            <a:pPr marL="342900" indent="-342900">
              <a:lnSpc>
                <a:spcPct val="110000"/>
              </a:lnSpc>
              <a:spcBef>
                <a:spcPts val="300"/>
              </a:spcBef>
              <a:buFont typeface="Verdana" pitchFamily="34" charset="0"/>
              <a:buAutoNum type="arabicPeriod"/>
            </a:pPr>
            <a:endParaRPr lang="es-ES" sz="1600" b="1">
              <a:solidFill>
                <a:srgbClr val="008E00"/>
              </a:solidFill>
            </a:endParaRPr>
          </a:p>
          <a:p>
            <a:pPr marL="342900" indent="-342900">
              <a:lnSpc>
                <a:spcPct val="110000"/>
              </a:lnSpc>
              <a:spcBef>
                <a:spcPts val="300"/>
              </a:spcBef>
              <a:buFont typeface="Verdana" pitchFamily="34" charset="0"/>
              <a:buAutoNum type="arabicPeriod"/>
            </a:pPr>
            <a:r>
              <a:rPr lang="es-ES" sz="1600" b="1">
                <a:solidFill>
                  <a:srgbClr val="008E00"/>
                </a:solidFill>
              </a:rPr>
              <a:t>Phase 1: Program Launch: USA – El Salvador</a:t>
            </a:r>
          </a:p>
          <a:p>
            <a:pPr marL="342900" indent="-342900">
              <a:lnSpc>
                <a:spcPct val="110000"/>
              </a:lnSpc>
              <a:spcBef>
                <a:spcPts val="300"/>
              </a:spcBef>
              <a:buFont typeface="Verdana" pitchFamily="34" charset="0"/>
              <a:buAutoNum type="arabicPeriod"/>
            </a:pPr>
            <a:endParaRPr lang="es-ES" sz="1600" b="1">
              <a:solidFill>
                <a:srgbClr val="008E00"/>
              </a:solidFill>
            </a:endParaRPr>
          </a:p>
          <a:p>
            <a:pPr marL="342900" indent="-342900">
              <a:lnSpc>
                <a:spcPct val="110000"/>
              </a:lnSpc>
              <a:spcBef>
                <a:spcPts val="300"/>
              </a:spcBef>
              <a:buFont typeface="Verdana" pitchFamily="34" charset="0"/>
              <a:buAutoNum type="arabicPeriod"/>
            </a:pPr>
            <a:r>
              <a:rPr lang="es-ES" sz="1600" b="1">
                <a:solidFill>
                  <a:srgbClr val="008E00"/>
                </a:solidFill>
              </a:rPr>
              <a:t>Phase 2: Operational Challenges &amp; Program Redesign</a:t>
            </a:r>
          </a:p>
          <a:p>
            <a:pPr marL="342900" indent="-342900">
              <a:lnSpc>
                <a:spcPct val="110000"/>
              </a:lnSpc>
              <a:spcBef>
                <a:spcPts val="300"/>
              </a:spcBef>
              <a:buFont typeface="Verdana" pitchFamily="34" charset="0"/>
              <a:buAutoNum type="arabicPeriod"/>
            </a:pPr>
            <a:endParaRPr lang="es-ES" sz="1600" b="1">
              <a:solidFill>
                <a:srgbClr val="008E00"/>
              </a:solidFill>
            </a:endParaRPr>
          </a:p>
          <a:p>
            <a:pPr marL="342900" indent="-342900">
              <a:lnSpc>
                <a:spcPct val="110000"/>
              </a:lnSpc>
              <a:spcBef>
                <a:spcPts val="300"/>
              </a:spcBef>
              <a:buFont typeface="Verdana" pitchFamily="34" charset="0"/>
              <a:buAutoNum type="arabicPeriod"/>
            </a:pPr>
            <a:r>
              <a:rPr lang="es-ES" sz="1600" b="1">
                <a:solidFill>
                  <a:srgbClr val="008E00"/>
                </a:solidFill>
              </a:rPr>
              <a:t>Client Profile</a:t>
            </a:r>
          </a:p>
          <a:p>
            <a:pPr marL="342900" indent="-342900">
              <a:lnSpc>
                <a:spcPct val="110000"/>
              </a:lnSpc>
              <a:spcBef>
                <a:spcPts val="300"/>
              </a:spcBef>
              <a:buFont typeface="Verdana" pitchFamily="34" charset="0"/>
              <a:buAutoNum type="arabicPeriod"/>
            </a:pPr>
            <a:endParaRPr lang="es-ES" sz="1600" b="1">
              <a:solidFill>
                <a:srgbClr val="008E00"/>
              </a:solidFill>
            </a:endParaRPr>
          </a:p>
          <a:p>
            <a:pPr marL="342900" indent="-342900">
              <a:lnSpc>
                <a:spcPct val="110000"/>
              </a:lnSpc>
              <a:spcBef>
                <a:spcPts val="300"/>
              </a:spcBef>
              <a:buFont typeface="Verdana" pitchFamily="34" charset="0"/>
              <a:buAutoNum type="arabicPeriod"/>
            </a:pPr>
            <a:r>
              <a:rPr lang="es-ES" sz="1600" b="1">
                <a:solidFill>
                  <a:srgbClr val="008E00"/>
                </a:solidFill>
              </a:rPr>
              <a:t>Phase 3: Growth &amp; Expansion</a:t>
            </a:r>
          </a:p>
          <a:p>
            <a:pPr marL="342900" indent="-342900">
              <a:lnSpc>
                <a:spcPct val="110000"/>
              </a:lnSpc>
              <a:spcBef>
                <a:spcPts val="300"/>
              </a:spcBef>
              <a:buFont typeface="Verdana" pitchFamily="34" charset="0"/>
              <a:buAutoNum type="arabicPeriod"/>
            </a:pPr>
            <a:endParaRPr lang="es-ES" sz="1600" b="1">
              <a:solidFill>
                <a:srgbClr val="008E00"/>
              </a:solidFill>
            </a:endParaRPr>
          </a:p>
          <a:p>
            <a:pPr marL="342900" indent="-342900">
              <a:lnSpc>
                <a:spcPct val="110000"/>
              </a:lnSpc>
              <a:spcBef>
                <a:spcPts val="300"/>
              </a:spcBef>
              <a:buFont typeface="Verdana" pitchFamily="34" charset="0"/>
              <a:buAutoNum type="arabicPeriod"/>
            </a:pPr>
            <a:r>
              <a:rPr lang="es-ES" sz="1600" b="1">
                <a:solidFill>
                  <a:srgbClr val="008E00"/>
                </a:solidFill>
              </a:rPr>
              <a:t>Externalities</a:t>
            </a:r>
          </a:p>
          <a:p>
            <a:pPr marL="342900" indent="-342900">
              <a:lnSpc>
                <a:spcPct val="110000"/>
              </a:lnSpc>
              <a:spcBef>
                <a:spcPts val="300"/>
              </a:spcBef>
            </a:pPr>
            <a:endParaRPr lang="es-ES" sz="1600" b="1">
              <a:solidFill>
                <a:srgbClr val="008E00"/>
              </a:solidFill>
            </a:endParaRPr>
          </a:p>
        </p:txBody>
      </p:sp>
      <p:pic>
        <p:nvPicPr>
          <p:cNvPr id="119817" name="Picture 9" descr="mfi_logo"/>
          <p:cNvPicPr>
            <a:picLocks noChangeAspect="1" noChangeArrowheads="1"/>
          </p:cNvPicPr>
          <p:nvPr/>
        </p:nvPicPr>
        <p:blipFill>
          <a:blip r:embed="rId3" cstate="print"/>
          <a:srcRect r="7399" b="23685"/>
          <a:stretch>
            <a:fillRect/>
          </a:stretch>
        </p:blipFill>
        <p:spPr bwMode="auto">
          <a:xfrm>
            <a:off x="7162800" y="177800"/>
            <a:ext cx="1752600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9" name="Rectangle 10"/>
          <p:cNvSpPr>
            <a:spLocks noChangeArrowheads="1"/>
          </p:cNvSpPr>
          <p:nvPr/>
        </p:nvSpPr>
        <p:spPr bwMode="auto">
          <a:xfrm>
            <a:off x="0" y="1066800"/>
            <a:ext cx="1371600" cy="5791200"/>
          </a:xfrm>
          <a:prstGeom prst="rect">
            <a:avLst/>
          </a:prstGeom>
          <a:solidFill>
            <a:srgbClr val="05853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Rectangle 6"/>
          <p:cNvSpPr>
            <a:spLocks noChangeArrowheads="1"/>
          </p:cNvSpPr>
          <p:nvPr/>
        </p:nvSpPr>
        <p:spPr bwMode="auto">
          <a:xfrm>
            <a:off x="1524000" y="1117600"/>
            <a:ext cx="7315200" cy="10080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600" b="1">
                <a:solidFill>
                  <a:srgbClr val="FF6E0B"/>
                </a:solidFill>
              </a:rPr>
              <a:t>MFIC’s experience in providing transnational mortgage loans to Salvadorian immigrants in USA</a:t>
            </a:r>
          </a:p>
          <a:p>
            <a:endParaRPr lang="es-ES" sz="2800" b="1">
              <a:solidFill>
                <a:srgbClr val="FF6E0B"/>
              </a:solidFill>
            </a:endParaRPr>
          </a:p>
        </p:txBody>
      </p:sp>
      <p:pic>
        <p:nvPicPr>
          <p:cNvPr id="3081" name="Picture 9" descr="F:\Clients\Washington post@mt. pleasan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371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9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11981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119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2AAA3E4-F90F-4EBD-935C-4F863FF996C7}" type="slidenum">
              <a:rPr lang="en-US" smtClean="0">
                <a:latin typeface="Arial" pitchFamily="34" charset="0"/>
              </a:rPr>
              <a:pPr/>
              <a:t>20</a:t>
            </a:fld>
            <a:r>
              <a:rPr lang="en-US" smtClean="0">
                <a:latin typeface="Arial" pitchFamily="34" charset="0"/>
              </a:rPr>
              <a:t> </a:t>
            </a:r>
          </a:p>
        </p:txBody>
      </p:sp>
      <p:sp>
        <p:nvSpPr>
          <p:cNvPr id="21507" name="Text Box 5"/>
          <p:cNvSpPr txBox="1">
            <a:spLocks noChangeArrowheads="1"/>
          </p:cNvSpPr>
          <p:nvPr/>
        </p:nvSpPr>
        <p:spPr bwMode="auto">
          <a:xfrm>
            <a:off x="1447800" y="1447800"/>
            <a:ext cx="7239000" cy="406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55600" indent="-260350">
              <a:lnSpc>
                <a:spcPct val="120000"/>
              </a:lnSpc>
              <a:spcBef>
                <a:spcPct val="95000"/>
              </a:spcBef>
              <a:buFontTx/>
              <a:buBlip>
                <a:blip r:embed="rId3"/>
              </a:buBlip>
            </a:pPr>
            <a:r>
              <a:rPr lang="es-ES">
                <a:solidFill>
                  <a:srgbClr val="077B49"/>
                </a:solidFill>
              </a:rPr>
              <a:t>Streamline loan processing time </a:t>
            </a:r>
          </a:p>
          <a:p>
            <a:pPr marL="355600" indent="-260350">
              <a:lnSpc>
                <a:spcPct val="120000"/>
              </a:lnSpc>
              <a:spcBef>
                <a:spcPct val="95000"/>
              </a:spcBef>
              <a:buFontTx/>
              <a:buBlip>
                <a:blip r:embed="rId3"/>
              </a:buBlip>
            </a:pPr>
            <a:r>
              <a:rPr lang="es-ES">
                <a:solidFill>
                  <a:srgbClr val="077B49"/>
                </a:solidFill>
              </a:rPr>
              <a:t>Add additional lenders to offer loan clients more financing options</a:t>
            </a:r>
          </a:p>
          <a:p>
            <a:pPr marL="355600" indent="-260350">
              <a:lnSpc>
                <a:spcPct val="120000"/>
              </a:lnSpc>
              <a:spcBef>
                <a:spcPct val="95000"/>
              </a:spcBef>
              <a:buFontTx/>
              <a:buBlip>
                <a:blip r:embed="rId3"/>
              </a:buBlip>
            </a:pPr>
            <a:r>
              <a:rPr lang="es-ES">
                <a:solidFill>
                  <a:srgbClr val="077B49"/>
                </a:solidFill>
              </a:rPr>
              <a:t>Implement USAID partial credit guarantee</a:t>
            </a:r>
          </a:p>
          <a:p>
            <a:pPr marL="355600" indent="-260350">
              <a:lnSpc>
                <a:spcPct val="120000"/>
              </a:lnSpc>
              <a:spcBef>
                <a:spcPct val="95000"/>
              </a:spcBef>
              <a:buFontTx/>
              <a:buBlip>
                <a:blip r:embed="rId3"/>
              </a:buBlip>
            </a:pPr>
            <a:r>
              <a:rPr lang="es-ES">
                <a:solidFill>
                  <a:srgbClr val="077B49"/>
                </a:solidFill>
              </a:rPr>
              <a:t>Aggressively market loan product</a:t>
            </a:r>
          </a:p>
          <a:p>
            <a:pPr marL="355600" indent="-260350">
              <a:lnSpc>
                <a:spcPct val="120000"/>
              </a:lnSpc>
              <a:spcBef>
                <a:spcPct val="95000"/>
              </a:spcBef>
              <a:buFontTx/>
              <a:buBlip>
                <a:blip r:embed="rId3"/>
              </a:buBlip>
            </a:pPr>
            <a:r>
              <a:rPr lang="es-ES">
                <a:solidFill>
                  <a:srgbClr val="077B49"/>
                </a:solidFill>
              </a:rPr>
              <a:t>Develop brokering software customized for cross-border mortgage loans</a:t>
            </a:r>
          </a:p>
          <a:p>
            <a:pPr marL="355600" indent="-260350">
              <a:lnSpc>
                <a:spcPct val="120000"/>
              </a:lnSpc>
              <a:spcBef>
                <a:spcPct val="95000"/>
              </a:spcBef>
              <a:buFontTx/>
              <a:buBlip>
                <a:blip r:embed="rId3"/>
              </a:buBlip>
            </a:pPr>
            <a:r>
              <a:rPr lang="es-ES">
                <a:solidFill>
                  <a:srgbClr val="077B49"/>
                </a:solidFill>
              </a:rPr>
              <a:t>…..do MORE Transnational Loans!</a:t>
            </a:r>
            <a:endParaRPr lang="es-ES">
              <a:solidFill>
                <a:srgbClr val="077B49"/>
              </a:solidFill>
              <a:cs typeface="Times New Roman" pitchFamily="18" charset="0"/>
            </a:endParaRPr>
          </a:p>
        </p:txBody>
      </p:sp>
      <p:sp>
        <p:nvSpPr>
          <p:cNvPr id="124934" name="AutoShape 6"/>
          <p:cNvSpPr>
            <a:spLocks noChangeArrowheads="1"/>
          </p:cNvSpPr>
          <p:nvPr/>
        </p:nvSpPr>
        <p:spPr bwMode="auto">
          <a:xfrm>
            <a:off x="8469313" y="6248400"/>
            <a:ext cx="228600" cy="228600"/>
          </a:xfrm>
          <a:prstGeom prst="star5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1509" name="Rectangle 15"/>
          <p:cNvSpPr>
            <a:spLocks noChangeArrowheads="1"/>
          </p:cNvSpPr>
          <p:nvPr/>
        </p:nvSpPr>
        <p:spPr bwMode="auto">
          <a:xfrm>
            <a:off x="0" y="1066800"/>
            <a:ext cx="1371600" cy="5791200"/>
          </a:xfrm>
          <a:prstGeom prst="rect">
            <a:avLst/>
          </a:prstGeom>
          <a:solidFill>
            <a:srgbClr val="05853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s-ES">
              <a:latin typeface="CG Times" pitchFamily="18" charset="0"/>
            </a:endParaRPr>
          </a:p>
        </p:txBody>
      </p:sp>
      <p:sp>
        <p:nvSpPr>
          <p:cNvPr id="21510" name="Rectangle 2"/>
          <p:cNvSpPr>
            <a:spLocks noChangeArrowheads="1"/>
          </p:cNvSpPr>
          <p:nvPr/>
        </p:nvSpPr>
        <p:spPr bwMode="auto">
          <a:xfrm>
            <a:off x="1524000" y="533400"/>
            <a:ext cx="7467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s-BO" sz="2200" b="1">
                <a:solidFill>
                  <a:srgbClr val="FF6600"/>
                </a:solidFill>
              </a:rPr>
              <a:t>Growth and Expansion  </a:t>
            </a:r>
            <a:endParaRPr lang="en-US" sz="2200" b="1">
              <a:solidFill>
                <a:srgbClr val="FF6600"/>
              </a:solidFill>
            </a:endParaRPr>
          </a:p>
        </p:txBody>
      </p:sp>
      <p:pic>
        <p:nvPicPr>
          <p:cNvPr id="21511" name="Picture 12" descr="34805527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371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Number Placeholder 5"/>
          <p:cNvSpPr txBox="1">
            <a:spLocks noGrp="1"/>
          </p:cNvSpPr>
          <p:nvPr/>
        </p:nvSpPr>
        <p:spPr bwMode="auto">
          <a:xfrm>
            <a:off x="33528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F8CCA7B5-8E3F-4B28-A5C4-BF2187973A71}" type="slidenum">
              <a:rPr lang="en-US" sz="1400">
                <a:latin typeface="Arial" pitchFamily="34" charset="0"/>
              </a:rPr>
              <a:pPr algn="r"/>
              <a:t>21</a:t>
            </a:fld>
            <a:r>
              <a:rPr lang="en-US" sz="1400">
                <a:latin typeface="Arial" pitchFamily="34" charset="0"/>
              </a:rPr>
              <a:t> </a:t>
            </a:r>
          </a:p>
        </p:txBody>
      </p:sp>
      <p:sp>
        <p:nvSpPr>
          <p:cNvPr id="22531" name="Text Box 5"/>
          <p:cNvSpPr txBox="1">
            <a:spLocks noChangeArrowheads="1"/>
          </p:cNvSpPr>
          <p:nvPr/>
        </p:nvSpPr>
        <p:spPr bwMode="auto">
          <a:xfrm>
            <a:off x="1371600" y="2819400"/>
            <a:ext cx="777240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184400" lvl="4" indent="-260350">
              <a:lnSpc>
                <a:spcPct val="120000"/>
              </a:lnSpc>
              <a:spcBef>
                <a:spcPct val="95000"/>
              </a:spcBef>
            </a:pPr>
            <a:endParaRPr lang="es-ES" sz="1200">
              <a:solidFill>
                <a:srgbClr val="077B49"/>
              </a:solidFill>
            </a:endParaRPr>
          </a:p>
          <a:p>
            <a:pPr marL="2184400" lvl="4" indent="-260350">
              <a:lnSpc>
                <a:spcPct val="120000"/>
              </a:lnSpc>
              <a:spcBef>
                <a:spcPct val="95000"/>
              </a:spcBef>
            </a:pPr>
            <a:endParaRPr lang="es-ES" sz="1200">
              <a:solidFill>
                <a:srgbClr val="077B49"/>
              </a:solidFill>
            </a:endParaRPr>
          </a:p>
          <a:p>
            <a:pPr marL="355600" indent="-260350">
              <a:lnSpc>
                <a:spcPct val="120000"/>
              </a:lnSpc>
              <a:spcBef>
                <a:spcPct val="95000"/>
              </a:spcBef>
            </a:pPr>
            <a:endParaRPr lang="es-ES" sz="1200">
              <a:solidFill>
                <a:srgbClr val="077B49"/>
              </a:solidFill>
            </a:endParaRPr>
          </a:p>
        </p:txBody>
      </p:sp>
      <p:sp>
        <p:nvSpPr>
          <p:cNvPr id="124934" name="AutoShape 6"/>
          <p:cNvSpPr>
            <a:spLocks noChangeArrowheads="1"/>
          </p:cNvSpPr>
          <p:nvPr/>
        </p:nvSpPr>
        <p:spPr bwMode="auto">
          <a:xfrm>
            <a:off x="8469313" y="6248400"/>
            <a:ext cx="228600" cy="228600"/>
          </a:xfrm>
          <a:prstGeom prst="star5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22533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295400" cy="1252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4" name="Rectangle 15"/>
          <p:cNvSpPr>
            <a:spLocks noChangeArrowheads="1"/>
          </p:cNvSpPr>
          <p:nvPr/>
        </p:nvSpPr>
        <p:spPr bwMode="auto">
          <a:xfrm>
            <a:off x="0" y="1219200"/>
            <a:ext cx="1295400" cy="5638800"/>
          </a:xfrm>
          <a:prstGeom prst="rect">
            <a:avLst/>
          </a:prstGeom>
          <a:solidFill>
            <a:srgbClr val="05853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s-ES">
              <a:latin typeface="CG Times" pitchFamily="18" charset="0"/>
            </a:endParaRPr>
          </a:p>
        </p:txBody>
      </p:sp>
      <p:sp>
        <p:nvSpPr>
          <p:cNvPr id="22535" name="Rectangle 2"/>
          <p:cNvSpPr>
            <a:spLocks noChangeArrowheads="1"/>
          </p:cNvSpPr>
          <p:nvPr/>
        </p:nvSpPr>
        <p:spPr bwMode="auto">
          <a:xfrm>
            <a:off x="1524000" y="152400"/>
            <a:ext cx="7467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s-BO" sz="2200" b="1">
                <a:solidFill>
                  <a:srgbClr val="FF6600"/>
                </a:solidFill>
              </a:rPr>
              <a:t>Externalities</a:t>
            </a:r>
          </a:p>
          <a:p>
            <a:r>
              <a:rPr lang="es-BO" sz="2200" b="1">
                <a:solidFill>
                  <a:srgbClr val="FF6600"/>
                </a:solidFill>
              </a:rPr>
              <a:t>(+)			    (~)		              (-)</a:t>
            </a:r>
          </a:p>
          <a:p>
            <a:endParaRPr lang="es-BO" sz="2200" b="1">
              <a:solidFill>
                <a:srgbClr val="FF6600"/>
              </a:solidFill>
            </a:endParaRPr>
          </a:p>
          <a:p>
            <a:r>
              <a:rPr lang="es-BO" sz="2200" b="1">
                <a:solidFill>
                  <a:srgbClr val="FF6600"/>
                </a:solidFill>
              </a:rPr>
              <a:t>  </a:t>
            </a:r>
            <a:endParaRPr lang="en-US" sz="2200" b="1">
              <a:solidFill>
                <a:srgbClr val="FF6600"/>
              </a:solidFill>
            </a:endParaRPr>
          </a:p>
        </p:txBody>
      </p:sp>
      <p:sp>
        <p:nvSpPr>
          <p:cNvPr id="22536" name="TextBox 9"/>
          <p:cNvSpPr txBox="1">
            <a:spLocks noChangeArrowheads="1"/>
          </p:cNvSpPr>
          <p:nvPr/>
        </p:nvSpPr>
        <p:spPr bwMode="auto">
          <a:xfrm flipH="1">
            <a:off x="3170238" y="1066800"/>
            <a:ext cx="33829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400" b="1">
                <a:solidFill>
                  <a:srgbClr val="077B49"/>
                </a:solidFill>
              </a:rPr>
              <a:t>Outcome of immigration debate</a:t>
            </a:r>
            <a:endParaRPr lang="en-US" sz="1400" b="1"/>
          </a:p>
        </p:txBody>
      </p:sp>
      <p:sp>
        <p:nvSpPr>
          <p:cNvPr id="22537" name="Rectangle 11"/>
          <p:cNvSpPr>
            <a:spLocks noChangeArrowheads="1"/>
          </p:cNvSpPr>
          <p:nvPr/>
        </p:nvSpPr>
        <p:spPr bwMode="auto">
          <a:xfrm>
            <a:off x="1447800" y="2590800"/>
            <a:ext cx="32004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400" b="1">
                <a:solidFill>
                  <a:srgbClr val="077B49"/>
                </a:solidFill>
              </a:rPr>
              <a:t>MFIC’s growth and expansion to other states in the U.S.</a:t>
            </a:r>
            <a:endParaRPr lang="en-US" sz="1400" b="1"/>
          </a:p>
        </p:txBody>
      </p:sp>
      <p:sp>
        <p:nvSpPr>
          <p:cNvPr id="22538" name="TextBox 14"/>
          <p:cNvSpPr txBox="1">
            <a:spLocks noChangeArrowheads="1"/>
          </p:cNvSpPr>
          <p:nvPr/>
        </p:nvSpPr>
        <p:spPr bwMode="auto">
          <a:xfrm>
            <a:off x="2286000" y="1533525"/>
            <a:ext cx="533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1400" b="1">
                <a:solidFill>
                  <a:srgbClr val="077B49"/>
                </a:solidFill>
              </a:rPr>
              <a:t>MFI partners building capacity; dealing with increased market competition</a:t>
            </a:r>
            <a:endParaRPr lang="en-US" sz="1400" b="1"/>
          </a:p>
        </p:txBody>
      </p:sp>
      <p:sp>
        <p:nvSpPr>
          <p:cNvPr id="22539" name="Rectangle 18"/>
          <p:cNvSpPr>
            <a:spLocks noChangeArrowheads="1"/>
          </p:cNvSpPr>
          <p:nvPr/>
        </p:nvSpPr>
        <p:spPr bwMode="auto">
          <a:xfrm>
            <a:off x="5867400" y="3733800"/>
            <a:ext cx="32766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400" b="1">
                <a:solidFill>
                  <a:srgbClr val="077B49"/>
                </a:solidFill>
              </a:rPr>
              <a:t>Political and economic shocks in the country of origin of loan clients</a:t>
            </a:r>
            <a:endParaRPr lang="en-US" sz="1400" b="1"/>
          </a:p>
        </p:txBody>
      </p:sp>
      <p:sp>
        <p:nvSpPr>
          <p:cNvPr id="20" name="TextBox 19"/>
          <p:cNvSpPr txBox="1"/>
          <p:nvPr/>
        </p:nvSpPr>
        <p:spPr>
          <a:xfrm flipH="1">
            <a:off x="5867400" y="2590800"/>
            <a:ext cx="3276600" cy="116955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lvl="8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1400" b="1" dirty="0" err="1">
                <a:solidFill>
                  <a:srgbClr val="077B49"/>
                </a:solidFill>
              </a:rPr>
              <a:t>Potential</a:t>
            </a:r>
            <a:r>
              <a:rPr lang="es-ES" sz="1400" b="1" dirty="0">
                <a:solidFill>
                  <a:srgbClr val="077B49"/>
                </a:solidFill>
              </a:rPr>
              <a:t> </a:t>
            </a:r>
            <a:r>
              <a:rPr lang="es-ES" sz="1400" b="1" dirty="0" err="1">
                <a:solidFill>
                  <a:srgbClr val="077B49"/>
                </a:solidFill>
              </a:rPr>
              <a:t>recession</a:t>
            </a:r>
            <a:r>
              <a:rPr lang="es-ES" sz="1400" b="1" dirty="0">
                <a:solidFill>
                  <a:srgbClr val="077B49"/>
                </a:solidFill>
              </a:rPr>
              <a:t> and </a:t>
            </a:r>
            <a:r>
              <a:rPr lang="es-ES" sz="1400" b="1" dirty="0" err="1">
                <a:solidFill>
                  <a:srgbClr val="077B49"/>
                </a:solidFill>
              </a:rPr>
              <a:t>high</a:t>
            </a:r>
            <a:r>
              <a:rPr lang="es-ES" sz="1400" b="1" dirty="0">
                <a:solidFill>
                  <a:srgbClr val="077B49"/>
                </a:solidFill>
              </a:rPr>
              <a:t> </a:t>
            </a:r>
            <a:r>
              <a:rPr lang="es-ES" sz="1400" b="1" dirty="0" err="1">
                <a:solidFill>
                  <a:srgbClr val="077B49"/>
                </a:solidFill>
              </a:rPr>
              <a:t>unemployment</a:t>
            </a:r>
            <a:r>
              <a:rPr lang="es-ES" sz="1400" b="1" dirty="0">
                <a:solidFill>
                  <a:srgbClr val="077B49"/>
                </a:solidFill>
              </a:rPr>
              <a:t> in </a:t>
            </a:r>
            <a:r>
              <a:rPr lang="es-ES" sz="1400" b="1" dirty="0" err="1">
                <a:solidFill>
                  <a:srgbClr val="077B49"/>
                </a:solidFill>
              </a:rPr>
              <a:t>the</a:t>
            </a:r>
            <a:r>
              <a:rPr lang="es-ES" sz="1400" b="1" dirty="0">
                <a:solidFill>
                  <a:srgbClr val="077B49"/>
                </a:solidFill>
              </a:rPr>
              <a:t> U.S., </a:t>
            </a:r>
            <a:r>
              <a:rPr lang="es-ES" sz="1400" b="1" dirty="0" err="1">
                <a:solidFill>
                  <a:srgbClr val="077B49"/>
                </a:solidFill>
              </a:rPr>
              <a:t>especially</a:t>
            </a:r>
            <a:r>
              <a:rPr lang="es-ES" sz="1400" b="1" dirty="0">
                <a:solidFill>
                  <a:srgbClr val="077B49"/>
                </a:solidFill>
              </a:rPr>
              <a:t> in </a:t>
            </a:r>
            <a:r>
              <a:rPr lang="es-ES" sz="1400" b="1" dirty="0" err="1">
                <a:solidFill>
                  <a:srgbClr val="077B49"/>
                </a:solidFill>
              </a:rPr>
              <a:t>the</a:t>
            </a:r>
            <a:r>
              <a:rPr lang="es-ES" sz="1400" b="1" dirty="0">
                <a:solidFill>
                  <a:srgbClr val="077B49"/>
                </a:solidFill>
              </a:rPr>
              <a:t> </a:t>
            </a:r>
            <a:r>
              <a:rPr lang="es-ES" sz="1400" b="1" dirty="0" err="1">
                <a:solidFill>
                  <a:srgbClr val="077B49"/>
                </a:solidFill>
              </a:rPr>
              <a:t>construction</a:t>
            </a:r>
            <a:r>
              <a:rPr lang="es-ES" sz="1400" b="1" dirty="0">
                <a:solidFill>
                  <a:srgbClr val="077B49"/>
                </a:solidFill>
              </a:rPr>
              <a:t> </a:t>
            </a:r>
            <a:r>
              <a:rPr lang="es-ES" sz="1400" b="1" dirty="0" err="1">
                <a:solidFill>
                  <a:srgbClr val="077B49"/>
                </a:solidFill>
              </a:rPr>
              <a:t>industry</a:t>
            </a:r>
            <a:endParaRPr lang="es-ES" sz="1400" b="1" dirty="0">
              <a:solidFill>
                <a:srgbClr val="077B49"/>
              </a:solidFill>
            </a:endParaRPr>
          </a:p>
          <a:p>
            <a:pPr>
              <a:defRPr/>
            </a:pPr>
            <a:endParaRPr lang="en-US" sz="1400" b="1" dirty="0"/>
          </a:p>
        </p:txBody>
      </p:sp>
      <p:sp>
        <p:nvSpPr>
          <p:cNvPr id="22541" name="TextBox 21"/>
          <p:cNvSpPr txBox="1">
            <a:spLocks noChangeArrowheads="1"/>
          </p:cNvSpPr>
          <p:nvPr/>
        </p:nvSpPr>
        <p:spPr bwMode="auto">
          <a:xfrm flipH="1">
            <a:off x="1447800" y="3200400"/>
            <a:ext cx="28194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4"/>
            <a:r>
              <a:rPr lang="es-ES" sz="1400" b="1">
                <a:solidFill>
                  <a:srgbClr val="077B49"/>
                </a:solidFill>
              </a:rPr>
              <a:t>Availability of capital for Tier 2 and 3 MFIs</a:t>
            </a:r>
          </a:p>
          <a:p>
            <a:endParaRPr lang="en-US" sz="1400" b="1"/>
          </a:p>
        </p:txBody>
      </p:sp>
      <p:sp>
        <p:nvSpPr>
          <p:cNvPr id="22542" name="Rectangle 22"/>
          <p:cNvSpPr>
            <a:spLocks noChangeArrowheads="1"/>
          </p:cNvSpPr>
          <p:nvPr/>
        </p:nvSpPr>
        <p:spPr bwMode="auto">
          <a:xfrm>
            <a:off x="1447800" y="3819525"/>
            <a:ext cx="32004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400" b="1">
                <a:solidFill>
                  <a:srgbClr val="077B49"/>
                </a:solidFill>
              </a:rPr>
              <a:t>Increased financial inclusion of immigrants both in the U.S. and their family members in the home country.</a:t>
            </a:r>
            <a:endParaRPr lang="en-US" sz="14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1EDB5C1-D5D0-49F0-BDCE-56FA1814528C}" type="slidenum">
              <a:rPr lang="en-US" smtClean="0">
                <a:latin typeface="Arial" pitchFamily="34" charset="0"/>
              </a:rPr>
              <a:pPr/>
              <a:t>22</a:t>
            </a:fld>
            <a:r>
              <a:rPr lang="en-US" smtClean="0">
                <a:latin typeface="Arial" pitchFamily="34" charset="0"/>
              </a:rPr>
              <a:t> </a:t>
            </a:r>
          </a:p>
        </p:txBody>
      </p:sp>
      <p:sp>
        <p:nvSpPr>
          <p:cNvPr id="23555" name="Text Box 6"/>
          <p:cNvSpPr txBox="1">
            <a:spLocks noChangeArrowheads="1"/>
          </p:cNvSpPr>
          <p:nvPr/>
        </p:nvSpPr>
        <p:spPr bwMode="auto">
          <a:xfrm>
            <a:off x="1219200" y="4648200"/>
            <a:ext cx="5638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>
              <a:latin typeface="CG Times" pitchFamily="18" charset="0"/>
            </a:endParaRPr>
          </a:p>
        </p:txBody>
      </p:sp>
      <p:sp>
        <p:nvSpPr>
          <p:cNvPr id="23556" name="Rectangle 11"/>
          <p:cNvSpPr>
            <a:spLocks noChangeArrowheads="1"/>
          </p:cNvSpPr>
          <p:nvPr/>
        </p:nvSpPr>
        <p:spPr bwMode="auto">
          <a:xfrm>
            <a:off x="0" y="4267200"/>
            <a:ext cx="9144000" cy="12525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</a:pPr>
            <a:endParaRPr lang="en-US" b="1">
              <a:solidFill>
                <a:srgbClr val="058530"/>
              </a:solidFill>
            </a:endParaRPr>
          </a:p>
          <a:p>
            <a:pPr algn="ctr">
              <a:lnSpc>
                <a:spcPct val="130000"/>
              </a:lnSpc>
            </a:pPr>
            <a:endParaRPr lang="en-US" sz="1600" b="1">
              <a:solidFill>
                <a:srgbClr val="058530"/>
              </a:solidFill>
            </a:endParaRPr>
          </a:p>
          <a:p>
            <a:pPr algn="ctr">
              <a:lnSpc>
                <a:spcPct val="130000"/>
              </a:lnSpc>
            </a:pPr>
            <a:endParaRPr lang="en-US" sz="1200" b="1">
              <a:solidFill>
                <a:srgbClr val="058530"/>
              </a:solidFill>
              <a:latin typeface="Arial" pitchFamily="34" charset="0"/>
            </a:endParaRPr>
          </a:p>
          <a:p>
            <a:pPr>
              <a:lnSpc>
                <a:spcPct val="130000"/>
              </a:lnSpc>
            </a:pPr>
            <a:endParaRPr lang="en-US" sz="1200">
              <a:solidFill>
                <a:srgbClr val="058530"/>
              </a:solidFill>
            </a:endParaRPr>
          </a:p>
        </p:txBody>
      </p:sp>
      <p:sp>
        <p:nvSpPr>
          <p:cNvPr id="29714" name="AutoShape 18"/>
          <p:cNvSpPr>
            <a:spLocks noChangeArrowheads="1"/>
          </p:cNvSpPr>
          <p:nvPr/>
        </p:nvSpPr>
        <p:spPr bwMode="auto">
          <a:xfrm>
            <a:off x="8610600" y="5943600"/>
            <a:ext cx="228600" cy="228600"/>
          </a:xfrm>
          <a:prstGeom prst="star5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3558" name="Rectangle 23"/>
          <p:cNvSpPr>
            <a:spLocks noChangeArrowheads="1"/>
          </p:cNvSpPr>
          <p:nvPr/>
        </p:nvSpPr>
        <p:spPr bwMode="auto">
          <a:xfrm>
            <a:off x="0" y="5410200"/>
            <a:ext cx="9144000" cy="1447800"/>
          </a:xfrm>
          <a:prstGeom prst="rect">
            <a:avLst/>
          </a:prstGeom>
          <a:solidFill>
            <a:srgbClr val="058530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800" b="1">
              <a:solidFill>
                <a:schemeClr val="bg1"/>
              </a:solidFill>
            </a:endParaRPr>
          </a:p>
          <a:p>
            <a:pPr algn="ctr"/>
            <a:r>
              <a:rPr lang="en-US" sz="2800" b="1">
                <a:solidFill>
                  <a:schemeClr val="bg1"/>
                </a:solidFill>
              </a:rPr>
              <a:t>The MFIC Team </a:t>
            </a:r>
          </a:p>
          <a:p>
            <a:pPr algn="ctr"/>
            <a:endParaRPr lang="en-US" b="1">
              <a:solidFill>
                <a:schemeClr val="bg1"/>
              </a:solidFill>
            </a:endParaRPr>
          </a:p>
          <a:p>
            <a:pPr algn="ctr"/>
            <a:endParaRPr lang="en-US" b="1">
              <a:solidFill>
                <a:schemeClr val="bg1"/>
              </a:solidFill>
            </a:endParaRPr>
          </a:p>
        </p:txBody>
      </p:sp>
      <p:pic>
        <p:nvPicPr>
          <p:cNvPr id="23559" name="Picture 9" descr="MFIC Team Photo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71438"/>
            <a:ext cx="6705600" cy="4500562"/>
          </a:xfrm>
          <a:prstGeom prst="rect">
            <a:avLst/>
          </a:prstGeom>
          <a:noFill/>
          <a:ln w="9525">
            <a:solidFill>
              <a:srgbClr val="FF6600">
                <a:alpha val="41960"/>
              </a:srgb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Number Placeholder 5"/>
          <p:cNvSpPr txBox="1">
            <a:spLocks noGrp="1"/>
          </p:cNvSpPr>
          <p:nvPr/>
        </p:nvSpPr>
        <p:spPr bwMode="auto">
          <a:xfrm>
            <a:off x="33528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FF315766-4C39-444C-BC5B-E29B1CF09518}" type="slidenum">
              <a:rPr lang="en-US" sz="1400">
                <a:latin typeface="Arial" pitchFamily="34" charset="0"/>
              </a:rPr>
              <a:pPr algn="r"/>
              <a:t>23</a:t>
            </a:fld>
            <a:r>
              <a:rPr lang="en-US" sz="1400">
                <a:latin typeface="Arial" pitchFamily="34" charset="0"/>
              </a:rPr>
              <a:t> </a:t>
            </a:r>
          </a:p>
        </p:txBody>
      </p:sp>
      <p:sp>
        <p:nvSpPr>
          <p:cNvPr id="24579" name="Rectangle 2"/>
          <p:cNvSpPr>
            <a:spLocks noChangeArrowheads="1"/>
          </p:cNvSpPr>
          <p:nvPr/>
        </p:nvSpPr>
        <p:spPr bwMode="auto">
          <a:xfrm>
            <a:off x="1219200" y="1905000"/>
            <a:ext cx="72390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rgbClr val="FF6600"/>
              </a:buClr>
              <a:buFont typeface="Wingdings" pitchFamily="2" charset="2"/>
              <a:buNone/>
            </a:pPr>
            <a:r>
              <a:rPr lang="es-MX" sz="2400" i="1">
                <a:solidFill>
                  <a:schemeClr val="bg1"/>
                </a:solidFill>
              </a:rPr>
              <a:t>Programa de Operaciones Internacionales</a:t>
            </a:r>
            <a:endParaRPr lang="es-ES" sz="2400" i="1">
              <a:solidFill>
                <a:schemeClr val="bg1"/>
              </a:solidFill>
            </a:endParaRPr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0" y="5334000"/>
            <a:ext cx="9144000" cy="1524000"/>
          </a:xfrm>
          <a:prstGeom prst="rect">
            <a:avLst/>
          </a:prstGeom>
          <a:solidFill>
            <a:srgbClr val="05853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b="1">
                <a:solidFill>
                  <a:schemeClr val="bg1"/>
                </a:solidFill>
              </a:rPr>
              <a:t>www.mfi-corp.com</a:t>
            </a:r>
          </a:p>
          <a:p>
            <a:pPr algn="ctr"/>
            <a:endParaRPr lang="en-US" b="1">
              <a:solidFill>
                <a:schemeClr val="bg1"/>
              </a:solidFill>
            </a:endParaRPr>
          </a:p>
          <a:p>
            <a:pPr algn="ctr"/>
            <a:r>
              <a:rPr lang="en-US" b="1">
                <a:solidFill>
                  <a:schemeClr val="bg1"/>
                </a:solidFill>
              </a:rPr>
              <a:t>www.ariasfs.com </a:t>
            </a:r>
          </a:p>
          <a:p>
            <a:pPr algn="ctr"/>
            <a:endParaRPr lang="en-US" b="1">
              <a:solidFill>
                <a:schemeClr val="bg1"/>
              </a:solidFill>
            </a:endParaRPr>
          </a:p>
          <a:p>
            <a:pPr algn="ctr"/>
            <a:r>
              <a:rPr lang="en-US" b="1">
                <a:solidFill>
                  <a:schemeClr val="bg1"/>
                </a:solidFill>
              </a:rPr>
              <a:t>www.alantefinancial.com</a:t>
            </a:r>
          </a:p>
        </p:txBody>
      </p:sp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1981200" y="1644650"/>
            <a:ext cx="505142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6000" b="1" i="1">
                <a:solidFill>
                  <a:srgbClr val="FF6600"/>
                </a:solidFill>
              </a:rPr>
              <a:t>Thank You!</a:t>
            </a:r>
            <a:endParaRPr lang="es-ES" sz="6000" b="1" i="1">
              <a:solidFill>
                <a:srgbClr val="FF6600"/>
              </a:solidFill>
            </a:endParaRPr>
          </a:p>
        </p:txBody>
      </p:sp>
      <p:sp>
        <p:nvSpPr>
          <p:cNvPr id="24582" name="Rectangle 7"/>
          <p:cNvSpPr>
            <a:spLocks noChangeArrowheads="1"/>
          </p:cNvSpPr>
          <p:nvPr/>
        </p:nvSpPr>
        <p:spPr bwMode="auto">
          <a:xfrm>
            <a:off x="2057400" y="3200400"/>
            <a:ext cx="538956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solidFill>
                  <a:srgbClr val="058530"/>
                </a:solidFill>
              </a:rPr>
              <a:t>Romi Bhatia</a:t>
            </a:r>
          </a:p>
          <a:p>
            <a:pPr algn="ctr"/>
            <a:r>
              <a:rPr lang="en-US" b="1">
                <a:solidFill>
                  <a:srgbClr val="058530"/>
                </a:solidFill>
              </a:rPr>
              <a:t>Vice President, International Operations</a:t>
            </a:r>
          </a:p>
          <a:p>
            <a:pPr algn="ctr"/>
            <a:endParaRPr lang="en-US" b="1">
              <a:solidFill>
                <a:srgbClr val="058530"/>
              </a:solidFill>
            </a:endParaRPr>
          </a:p>
          <a:p>
            <a:pPr algn="ctr"/>
            <a:r>
              <a:rPr lang="en-US" b="1">
                <a:solidFill>
                  <a:srgbClr val="058530"/>
                </a:solidFill>
              </a:rPr>
              <a:t>rbhatia@mfi-corp.com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0" y="6477000"/>
            <a:ext cx="2133600" cy="476250"/>
          </a:xfrm>
          <a:noFill/>
        </p:spPr>
        <p:txBody>
          <a:bodyPr/>
          <a:lstStyle/>
          <a:p>
            <a:fld id="{611FEF81-065B-4029-B04B-00C14EFD58CB}" type="slidenum">
              <a:rPr lang="en-US" b="1" smtClean="0">
                <a:solidFill>
                  <a:srgbClr val="FF6600"/>
                </a:solidFill>
                <a:latin typeface="Arial" pitchFamily="34" charset="0"/>
              </a:rPr>
              <a:pPr/>
              <a:t>3</a:t>
            </a:fld>
            <a:r>
              <a:rPr lang="en-US" b="1" smtClean="0">
                <a:solidFill>
                  <a:srgbClr val="FF6600"/>
                </a:solidFill>
                <a:latin typeface="Arial" pitchFamily="34" charset="0"/>
              </a:rPr>
              <a:t> </a:t>
            </a:r>
          </a:p>
        </p:txBody>
      </p:sp>
      <p:sp>
        <p:nvSpPr>
          <p:cNvPr id="119813" name="AutoShape 5"/>
          <p:cNvSpPr>
            <a:spLocks noChangeArrowheads="1"/>
          </p:cNvSpPr>
          <p:nvPr/>
        </p:nvSpPr>
        <p:spPr bwMode="auto">
          <a:xfrm>
            <a:off x="8469313" y="6248400"/>
            <a:ext cx="228600" cy="228600"/>
          </a:xfrm>
          <a:prstGeom prst="star5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100" name="Rectangle 10"/>
          <p:cNvSpPr>
            <a:spLocks noChangeArrowheads="1"/>
          </p:cNvSpPr>
          <p:nvPr/>
        </p:nvSpPr>
        <p:spPr bwMode="auto">
          <a:xfrm>
            <a:off x="0" y="990600"/>
            <a:ext cx="1371600" cy="5867400"/>
          </a:xfrm>
          <a:prstGeom prst="rect">
            <a:avLst/>
          </a:prstGeom>
          <a:solidFill>
            <a:srgbClr val="05853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4101" name="Picture 2" descr="F:\MFIC Photos\Atsumas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37160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 descr="FINAL MFIC Business Model1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00200" y="0"/>
            <a:ext cx="5257800" cy="680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3" name="Rectangle 4"/>
          <p:cNvSpPr>
            <a:spLocks noChangeArrowheads="1"/>
          </p:cNvSpPr>
          <p:nvPr/>
        </p:nvSpPr>
        <p:spPr bwMode="auto">
          <a:xfrm>
            <a:off x="5845175" y="228600"/>
            <a:ext cx="3298825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400" b="1">
                <a:solidFill>
                  <a:srgbClr val="FF6600"/>
                </a:solidFill>
              </a:rPr>
              <a:t>Serving Transnational Families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933327C-4B67-4A1B-91CA-2E5C271CC21B}" type="slidenum">
              <a:rPr lang="en-US" b="1" smtClean="0">
                <a:solidFill>
                  <a:srgbClr val="FF6600"/>
                </a:solidFill>
                <a:latin typeface="Arial" pitchFamily="34" charset="0"/>
              </a:rPr>
              <a:pPr/>
              <a:t>4</a:t>
            </a:fld>
            <a:r>
              <a:rPr lang="en-US" b="1" smtClean="0">
                <a:solidFill>
                  <a:srgbClr val="FF6600"/>
                </a:solidFill>
                <a:latin typeface="Arial" pitchFamily="34" charset="0"/>
              </a:rPr>
              <a:t> </a:t>
            </a:r>
          </a:p>
        </p:txBody>
      </p:sp>
      <p:sp>
        <p:nvSpPr>
          <p:cNvPr id="200707" name="AutoShape 3"/>
          <p:cNvSpPr>
            <a:spLocks noChangeArrowheads="1"/>
          </p:cNvSpPr>
          <p:nvPr/>
        </p:nvSpPr>
        <p:spPr bwMode="auto">
          <a:xfrm>
            <a:off x="8469313" y="6248400"/>
            <a:ext cx="228600" cy="228600"/>
          </a:xfrm>
          <a:prstGeom prst="star5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1412875" y="392113"/>
            <a:ext cx="6359525" cy="4460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2300" b="1">
                <a:solidFill>
                  <a:srgbClr val="FF6E0B"/>
                </a:solidFill>
              </a:rPr>
              <a:t>Our Remittance Distribution Network</a:t>
            </a: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1524000" y="1371600"/>
            <a:ext cx="38100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FF6600"/>
              </a:buClr>
            </a:pPr>
            <a:r>
              <a:rPr lang="es-ES" sz="1600" b="1">
                <a:solidFill>
                  <a:srgbClr val="404040"/>
                </a:solidFill>
              </a:rPr>
              <a:t>In USA: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FF6600"/>
              </a:buClr>
            </a:pPr>
            <a:endParaRPr lang="es-ES" sz="1600" b="1">
              <a:solidFill>
                <a:srgbClr val="404040"/>
              </a:solidFill>
            </a:endParaRP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FF6600"/>
              </a:buClr>
              <a:buFont typeface="Wingdings" pitchFamily="2" charset="2"/>
              <a:buBlip>
                <a:blip r:embed="rId3"/>
              </a:buBlip>
            </a:pPr>
            <a:r>
              <a:rPr lang="es-ES" b="1">
                <a:solidFill>
                  <a:srgbClr val="077B49"/>
                </a:solidFill>
              </a:rPr>
              <a:t>9</a:t>
            </a:r>
            <a:r>
              <a:rPr lang="es-ES" sz="1400" b="1">
                <a:solidFill>
                  <a:srgbClr val="077B49"/>
                </a:solidFill>
              </a:rPr>
              <a:t> Alante Financial retail branches in the Washington DC region and Delaware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FF6600"/>
              </a:buClr>
              <a:buFont typeface="Wingdings" pitchFamily="2" charset="2"/>
              <a:buBlip>
                <a:blip r:embed="rId3"/>
              </a:buBlip>
            </a:pPr>
            <a:endParaRPr lang="es-ES" sz="1400">
              <a:solidFill>
                <a:srgbClr val="404040"/>
              </a:solidFill>
            </a:endParaRP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FF6600"/>
              </a:buClr>
              <a:buFont typeface="Wingdings" pitchFamily="2" charset="2"/>
              <a:buNone/>
            </a:pPr>
            <a:r>
              <a:rPr lang="es-ES" sz="1600" b="1">
                <a:solidFill>
                  <a:srgbClr val="404040"/>
                </a:solidFill>
              </a:rPr>
              <a:t>In Latin America: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FF6600"/>
              </a:buClr>
              <a:buFont typeface="Wingdings" pitchFamily="2" charset="2"/>
              <a:buNone/>
            </a:pPr>
            <a:endParaRPr lang="es-ES" sz="1300">
              <a:solidFill>
                <a:srgbClr val="404040"/>
              </a:solidFill>
            </a:endParaRP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FF6600"/>
              </a:buClr>
              <a:buFont typeface="Wingdings" pitchFamily="2" charset="2"/>
              <a:buBlip>
                <a:blip r:embed="rId3"/>
              </a:buBlip>
            </a:pPr>
            <a:r>
              <a:rPr lang="es-ES" sz="1300" b="1">
                <a:solidFill>
                  <a:srgbClr val="077B49"/>
                </a:solidFill>
              </a:rPr>
              <a:t>Network of </a:t>
            </a:r>
            <a:r>
              <a:rPr lang="es-ES" b="1">
                <a:solidFill>
                  <a:srgbClr val="077B49"/>
                </a:solidFill>
              </a:rPr>
              <a:t>23</a:t>
            </a:r>
            <a:r>
              <a:rPr lang="es-ES" sz="1300" b="1">
                <a:solidFill>
                  <a:srgbClr val="077B49"/>
                </a:solidFill>
              </a:rPr>
              <a:t> Financial Institutions in over </a:t>
            </a:r>
            <a:r>
              <a:rPr lang="es-ES" b="1">
                <a:solidFill>
                  <a:srgbClr val="077B49"/>
                </a:solidFill>
              </a:rPr>
              <a:t>10</a:t>
            </a:r>
            <a:r>
              <a:rPr lang="es-ES" sz="1300" b="1">
                <a:solidFill>
                  <a:srgbClr val="077B49"/>
                </a:solidFill>
              </a:rPr>
              <a:t> countries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FF6600"/>
              </a:buClr>
            </a:pPr>
            <a:endParaRPr lang="es-ES" sz="1400" b="1">
              <a:solidFill>
                <a:srgbClr val="404040"/>
              </a:solidFill>
            </a:endParaRP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FF6600"/>
              </a:buClr>
            </a:pPr>
            <a:r>
              <a:rPr lang="es-ES" sz="1600" b="1">
                <a:solidFill>
                  <a:srgbClr val="404040"/>
                </a:solidFill>
              </a:rPr>
              <a:t>Global Expansion: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FF6600"/>
              </a:buClr>
              <a:buFont typeface="Wingdings" pitchFamily="2" charset="2"/>
              <a:buBlip>
                <a:blip r:embed="rId3"/>
              </a:buBlip>
            </a:pPr>
            <a:r>
              <a:rPr lang="es-ES" sz="1300" b="1">
                <a:solidFill>
                  <a:srgbClr val="077B49"/>
                </a:solidFill>
              </a:rPr>
              <a:t>Partnership with UAE Exchange to expand remittance network to </a:t>
            </a:r>
            <a:r>
              <a:rPr lang="es-ES" b="1">
                <a:solidFill>
                  <a:srgbClr val="077B49"/>
                </a:solidFill>
              </a:rPr>
              <a:t>90</a:t>
            </a:r>
            <a:r>
              <a:rPr lang="es-ES" sz="1600" b="1">
                <a:solidFill>
                  <a:srgbClr val="077B49"/>
                </a:solidFill>
              </a:rPr>
              <a:t> </a:t>
            </a:r>
            <a:r>
              <a:rPr lang="es-ES" sz="1300" b="1">
                <a:solidFill>
                  <a:srgbClr val="077B49"/>
                </a:solidFill>
              </a:rPr>
              <a:t>worldwide in 2008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FF6600"/>
              </a:buClr>
              <a:buFont typeface="Wingdings" pitchFamily="2" charset="2"/>
              <a:buBlip>
                <a:blip r:embed="rId3"/>
              </a:buBlip>
            </a:pPr>
            <a:endParaRPr lang="es-ES" sz="1300" b="1">
              <a:solidFill>
                <a:srgbClr val="077B49"/>
              </a:solidFill>
            </a:endParaRP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FF6600"/>
              </a:buClr>
            </a:pPr>
            <a:endParaRPr lang="es-ES" sz="1300">
              <a:solidFill>
                <a:srgbClr val="404040"/>
              </a:solidFill>
            </a:endParaRP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FF6600"/>
              </a:buClr>
            </a:pPr>
            <a:endParaRPr lang="es-ES" sz="1600" b="1">
              <a:solidFill>
                <a:srgbClr val="404040"/>
              </a:solidFill>
            </a:endParaRP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FF6600"/>
              </a:buClr>
            </a:pPr>
            <a:endParaRPr lang="es-ES" sz="1300">
              <a:solidFill>
                <a:srgbClr val="404040"/>
              </a:solidFill>
            </a:endParaRP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FF6600"/>
              </a:buClr>
              <a:buFont typeface="Wingdings" pitchFamily="2" charset="2"/>
              <a:buBlip>
                <a:blip r:embed="rId3"/>
              </a:buBlip>
            </a:pPr>
            <a:endParaRPr lang="es-ES" sz="1300">
              <a:solidFill>
                <a:srgbClr val="404040"/>
              </a:solidFill>
            </a:endParaRPr>
          </a:p>
        </p:txBody>
      </p:sp>
      <p:pic>
        <p:nvPicPr>
          <p:cNvPr id="5126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77200" y="322263"/>
            <a:ext cx="838200" cy="973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11" descr="Remittance Distribution (07)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00" y="1676400"/>
            <a:ext cx="3657600" cy="416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8" name="Picture 13" descr="01.03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13716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9" name="Rectangle 8"/>
          <p:cNvSpPr>
            <a:spLocks noChangeArrowheads="1"/>
          </p:cNvSpPr>
          <p:nvPr/>
        </p:nvSpPr>
        <p:spPr bwMode="auto">
          <a:xfrm>
            <a:off x="0" y="1447800"/>
            <a:ext cx="1371600" cy="5410200"/>
          </a:xfrm>
          <a:prstGeom prst="rect">
            <a:avLst/>
          </a:prstGeom>
          <a:solidFill>
            <a:srgbClr val="05853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51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1000"/>
                                        <p:tgtEl>
                                          <p:spTgt spid="51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1000"/>
                                        <p:tgtEl>
                                          <p:spTgt spid="51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1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51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512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F08463C-7AED-424A-B8FB-E2541EB5C35C}" type="slidenum">
              <a:rPr lang="en-US" smtClean="0">
                <a:latin typeface="Arial" pitchFamily="34" charset="0"/>
              </a:rPr>
              <a:pPr/>
              <a:t>5</a:t>
            </a:fld>
            <a:r>
              <a:rPr lang="en-US" smtClean="0">
                <a:latin typeface="Arial" pitchFamily="34" charset="0"/>
              </a:rPr>
              <a:t> </a:t>
            </a:r>
          </a:p>
        </p:txBody>
      </p:sp>
      <p:sp>
        <p:nvSpPr>
          <p:cNvPr id="6147" name="Rectangle 2"/>
          <p:cNvSpPr>
            <a:spLocks noChangeArrowheads="1"/>
          </p:cNvSpPr>
          <p:nvPr/>
        </p:nvSpPr>
        <p:spPr bwMode="auto">
          <a:xfrm>
            <a:off x="1219200" y="1905000"/>
            <a:ext cx="72390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rgbClr val="FF6600"/>
              </a:buClr>
              <a:buFont typeface="Wingdings" pitchFamily="2" charset="2"/>
              <a:buNone/>
            </a:pPr>
            <a:r>
              <a:rPr lang="es-MX" sz="2400" i="1">
                <a:solidFill>
                  <a:schemeClr val="bg1"/>
                </a:solidFill>
              </a:rPr>
              <a:t>Programa de Operaciones Internacionales</a:t>
            </a:r>
            <a:endParaRPr lang="es-ES" sz="2400" i="1">
              <a:solidFill>
                <a:schemeClr val="bg1"/>
              </a:solidFill>
            </a:endParaRPr>
          </a:p>
        </p:txBody>
      </p:sp>
      <p:pic>
        <p:nvPicPr>
          <p:cNvPr id="6148" name="Picture 3" descr="mfi_logo"/>
          <p:cNvPicPr>
            <a:picLocks noChangeAspect="1" noChangeArrowheads="1"/>
          </p:cNvPicPr>
          <p:nvPr/>
        </p:nvPicPr>
        <p:blipFill>
          <a:blip r:embed="rId3" cstate="print"/>
          <a:srcRect r="7399" b="23685"/>
          <a:stretch>
            <a:fillRect/>
          </a:stretch>
        </p:blipFill>
        <p:spPr bwMode="auto">
          <a:xfrm>
            <a:off x="2438400" y="1905000"/>
            <a:ext cx="3810000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9" name="Rectangle 4"/>
          <p:cNvSpPr>
            <a:spLocks noChangeArrowheads="1"/>
          </p:cNvSpPr>
          <p:nvPr/>
        </p:nvSpPr>
        <p:spPr bwMode="auto">
          <a:xfrm>
            <a:off x="0" y="5867400"/>
            <a:ext cx="9144000" cy="990600"/>
          </a:xfrm>
          <a:prstGeom prst="rect">
            <a:avLst/>
          </a:prstGeom>
          <a:solidFill>
            <a:srgbClr val="05853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50" name="Text Box 5"/>
          <p:cNvSpPr txBox="1">
            <a:spLocks noChangeArrowheads="1"/>
          </p:cNvSpPr>
          <p:nvPr/>
        </p:nvSpPr>
        <p:spPr bwMode="auto">
          <a:xfrm>
            <a:off x="1676400" y="4103688"/>
            <a:ext cx="53578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b="1">
                <a:solidFill>
                  <a:srgbClr val="FF6600"/>
                </a:solidFill>
              </a:rPr>
              <a:t>Phase 1: Program Launch in El Salvador</a:t>
            </a:r>
            <a:endParaRPr lang="es-ES" b="1">
              <a:solidFill>
                <a:srgbClr val="FF6600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93A0ABF-E288-4FA7-8B59-70CD523FAEDC}" type="slidenum">
              <a:rPr lang="en-US" b="1" smtClean="0">
                <a:solidFill>
                  <a:srgbClr val="FF6600"/>
                </a:solidFill>
                <a:latin typeface="Arial" pitchFamily="34" charset="0"/>
              </a:rPr>
              <a:pPr/>
              <a:t>6</a:t>
            </a:fld>
            <a:r>
              <a:rPr lang="en-US" b="1" smtClean="0">
                <a:solidFill>
                  <a:srgbClr val="FF6600"/>
                </a:solidFill>
                <a:latin typeface="Arial" pitchFamily="34" charset="0"/>
              </a:rPr>
              <a:t> </a:t>
            </a:r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609600"/>
            <a:ext cx="4191000" cy="533400"/>
          </a:xfrm>
          <a:noFill/>
        </p:spPr>
        <p:txBody>
          <a:bodyPr anchor="t"/>
          <a:lstStyle/>
          <a:p>
            <a:pPr algn="l" eaLnBrk="1" hangingPunct="1"/>
            <a:r>
              <a:rPr lang="es-BO" sz="2200" b="1" smtClean="0">
                <a:solidFill>
                  <a:srgbClr val="FF6600"/>
                </a:solidFill>
              </a:rPr>
              <a:t>Program Objective: </a:t>
            </a:r>
            <a:endParaRPr lang="en-US" sz="2200" b="1" smtClean="0">
              <a:solidFill>
                <a:srgbClr val="FF6600"/>
              </a:solidFill>
            </a:endParaRP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0200" y="1447800"/>
            <a:ext cx="7239000" cy="1143000"/>
          </a:xfrm>
          <a:noFill/>
        </p:spPr>
        <p:txBody>
          <a:bodyPr/>
          <a:lstStyle/>
          <a:p>
            <a:pPr marL="0" indent="0" algn="just" eaLnBrk="1" hangingPunct="1">
              <a:lnSpc>
                <a:spcPct val="110000"/>
              </a:lnSpc>
              <a:buFont typeface="Wingdings" pitchFamily="2" charset="2"/>
              <a:buNone/>
            </a:pPr>
            <a:r>
              <a:rPr lang="es-BO" sz="1600" b="1" smtClean="0">
                <a:solidFill>
                  <a:srgbClr val="077B49"/>
                </a:solidFill>
              </a:rPr>
              <a:t>Provide an option for immigrants in USA to channel their remittances to build assets by providing transnational mortgage loans. </a:t>
            </a:r>
            <a:endParaRPr lang="en-US" sz="1600" b="1" smtClean="0">
              <a:solidFill>
                <a:srgbClr val="077B49"/>
              </a:solidFill>
            </a:endParaRPr>
          </a:p>
        </p:txBody>
      </p:sp>
      <p:sp>
        <p:nvSpPr>
          <p:cNvPr id="7173" name="Rectangle 7"/>
          <p:cNvSpPr>
            <a:spLocks noChangeArrowheads="1"/>
          </p:cNvSpPr>
          <p:nvPr/>
        </p:nvSpPr>
        <p:spPr bwMode="auto">
          <a:xfrm>
            <a:off x="0" y="1295400"/>
            <a:ext cx="1295400" cy="5562600"/>
          </a:xfrm>
          <a:prstGeom prst="rect">
            <a:avLst/>
          </a:prstGeom>
          <a:solidFill>
            <a:srgbClr val="05853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9" name="Picture 9" descr="mfi_logo"/>
          <p:cNvPicPr>
            <a:picLocks noChangeAspect="1" noChangeArrowheads="1"/>
          </p:cNvPicPr>
          <p:nvPr/>
        </p:nvPicPr>
        <p:blipFill>
          <a:blip r:embed="rId3" cstate="print"/>
          <a:srcRect r="7399" b="23685"/>
          <a:stretch>
            <a:fillRect/>
          </a:stretch>
        </p:blipFill>
        <p:spPr bwMode="auto">
          <a:xfrm>
            <a:off x="7010400" y="304800"/>
            <a:ext cx="1752600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5" descr="foto_1_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290638" cy="12954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7176" name="Rectangle 4"/>
          <p:cNvSpPr>
            <a:spLocks noChangeArrowheads="1"/>
          </p:cNvSpPr>
          <p:nvPr/>
        </p:nvSpPr>
        <p:spPr bwMode="auto">
          <a:xfrm>
            <a:off x="1524000" y="2667000"/>
            <a:ext cx="7086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s-BO" sz="2000" b="1">
                <a:solidFill>
                  <a:srgbClr val="FF6600"/>
                </a:solidFill>
              </a:rPr>
              <a:t>Pilot Program:</a:t>
            </a:r>
          </a:p>
          <a:p>
            <a:r>
              <a:rPr lang="es-BO" sz="2000" b="1">
                <a:solidFill>
                  <a:srgbClr val="FF6600"/>
                </a:solidFill>
              </a:rPr>
              <a:t> </a:t>
            </a:r>
            <a:endParaRPr lang="en-US" sz="2000" b="1">
              <a:solidFill>
                <a:srgbClr val="FF6600"/>
              </a:solidFill>
            </a:endParaRPr>
          </a:p>
        </p:txBody>
      </p:sp>
      <p:sp>
        <p:nvSpPr>
          <p:cNvPr id="7177" name="Rectangle 5"/>
          <p:cNvSpPr>
            <a:spLocks noChangeArrowheads="1"/>
          </p:cNvSpPr>
          <p:nvPr/>
        </p:nvSpPr>
        <p:spPr bwMode="auto">
          <a:xfrm>
            <a:off x="1600200" y="3429000"/>
            <a:ext cx="7315200" cy="1987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55600" indent="-355600">
              <a:spcBef>
                <a:spcPct val="90000"/>
              </a:spcBef>
              <a:buFontTx/>
              <a:buBlip>
                <a:blip r:embed="rId5"/>
              </a:buBlip>
            </a:pPr>
            <a:r>
              <a:rPr lang="es-BO" sz="1600" b="1">
                <a:solidFill>
                  <a:srgbClr val="077B49"/>
                </a:solidFill>
              </a:rPr>
              <a:t>Launched in September 2006 in El Salvador</a:t>
            </a:r>
          </a:p>
          <a:p>
            <a:pPr marL="355600" indent="-355600">
              <a:spcBef>
                <a:spcPct val="90000"/>
              </a:spcBef>
              <a:buFontTx/>
              <a:buBlip>
                <a:blip r:embed="rId5"/>
              </a:buBlip>
            </a:pPr>
            <a:r>
              <a:rPr lang="es-BO" sz="1600" b="1">
                <a:solidFill>
                  <a:srgbClr val="077B49"/>
                </a:solidFill>
              </a:rPr>
              <a:t>Two Microfinance Institution (MFI) Partners:</a:t>
            </a:r>
          </a:p>
          <a:p>
            <a:pPr marL="355600" indent="-355600">
              <a:spcBef>
                <a:spcPct val="90000"/>
              </a:spcBef>
            </a:pPr>
            <a:r>
              <a:rPr lang="es-BO" sz="1600" b="1">
                <a:solidFill>
                  <a:srgbClr val="077B49"/>
                </a:solidFill>
              </a:rPr>
              <a:t>                     1.  Apoyo Integral de S.V.</a:t>
            </a:r>
          </a:p>
          <a:p>
            <a:pPr marL="355600" indent="-355600">
              <a:spcBef>
                <a:spcPct val="90000"/>
              </a:spcBef>
            </a:pPr>
            <a:r>
              <a:rPr lang="es-BO" sz="1600" b="1">
                <a:solidFill>
                  <a:srgbClr val="077B49"/>
                </a:solidFill>
              </a:rPr>
              <a:t>	                2.  Sociedad Cooperativa de Ahorro y Crédito      		(AMC)  </a:t>
            </a:r>
            <a:endParaRPr lang="en-US" sz="1600" b="1">
              <a:solidFill>
                <a:srgbClr val="077B4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2000"/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 build="p"/>
      <p:bldP spid="7176" grpId="0"/>
      <p:bldP spid="717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8EACBF4-27D0-4F25-AA2D-9B8BCA9AF2F5}" type="slidenum">
              <a:rPr lang="en-US" b="1" smtClean="0">
                <a:solidFill>
                  <a:srgbClr val="FF6600"/>
                </a:solidFill>
                <a:latin typeface="Arial" pitchFamily="34" charset="0"/>
              </a:rPr>
              <a:pPr/>
              <a:t>7</a:t>
            </a:fld>
            <a:r>
              <a:rPr lang="en-US" b="1" smtClean="0">
                <a:solidFill>
                  <a:srgbClr val="FF6600"/>
                </a:solidFill>
                <a:latin typeface="Arial" pitchFamily="34" charset="0"/>
              </a:rPr>
              <a:t> </a:t>
            </a: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533400"/>
            <a:ext cx="5867400" cy="1066800"/>
          </a:xfrm>
          <a:noFill/>
        </p:spPr>
        <p:txBody>
          <a:bodyPr anchor="t"/>
          <a:lstStyle/>
          <a:p>
            <a:pPr algn="l" eaLnBrk="1" hangingPunct="1"/>
            <a:r>
              <a:rPr lang="en-US" sz="2000" b="1" smtClean="0">
                <a:solidFill>
                  <a:srgbClr val="FF6600"/>
                </a:solidFill>
              </a:rPr>
              <a:t>Benefits of MFIC-MFI relationship</a:t>
            </a:r>
            <a:br>
              <a:rPr lang="en-US" sz="2000" b="1" smtClean="0">
                <a:solidFill>
                  <a:srgbClr val="FF6600"/>
                </a:solidFill>
              </a:rPr>
            </a:br>
            <a:endParaRPr lang="en-US" sz="2000" b="1" smtClean="0">
              <a:solidFill>
                <a:srgbClr val="FF6600"/>
              </a:solidFill>
            </a:endParaRPr>
          </a:p>
        </p:txBody>
      </p:sp>
      <p:sp>
        <p:nvSpPr>
          <p:cNvPr id="8196" name="Rectangle 5"/>
          <p:cNvSpPr>
            <a:spLocks noChangeArrowheads="1"/>
          </p:cNvSpPr>
          <p:nvPr/>
        </p:nvSpPr>
        <p:spPr bwMode="auto">
          <a:xfrm>
            <a:off x="0" y="838200"/>
            <a:ext cx="1295400" cy="6019800"/>
          </a:xfrm>
          <a:prstGeom prst="rect">
            <a:avLst/>
          </a:prstGeom>
          <a:solidFill>
            <a:srgbClr val="05853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197" name="Rectangle 2"/>
          <p:cNvSpPr txBox="1">
            <a:spLocks noChangeArrowheads="1"/>
          </p:cNvSpPr>
          <p:nvPr/>
        </p:nvSpPr>
        <p:spPr bwMode="auto">
          <a:xfrm>
            <a:off x="1371600" y="1066800"/>
            <a:ext cx="7543800" cy="5181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762000" indent="-762000" eaLnBrk="0" hangingPunct="0"/>
            <a:endParaRPr lang="en-US">
              <a:solidFill>
                <a:srgbClr val="077B49"/>
              </a:solidFill>
            </a:endParaRPr>
          </a:p>
          <a:p>
            <a:pPr marL="762000" indent="-762000" eaLnBrk="0" hangingPunct="0">
              <a:buFontTx/>
              <a:buAutoNum type="arabicPeriod"/>
            </a:pPr>
            <a:r>
              <a:rPr lang="en-US">
                <a:solidFill>
                  <a:srgbClr val="077B49"/>
                </a:solidFill>
              </a:rPr>
              <a:t>Increase in remittance volume through formal channels and provide an option for the use of remittances beyond consumption. </a:t>
            </a:r>
          </a:p>
          <a:p>
            <a:pPr marL="762000" indent="-762000" eaLnBrk="0" hangingPunct="0"/>
            <a:endParaRPr lang="en-US">
              <a:solidFill>
                <a:srgbClr val="077B49"/>
              </a:solidFill>
            </a:endParaRPr>
          </a:p>
          <a:p>
            <a:pPr marL="762000" indent="-762000" eaLnBrk="0" hangingPunct="0">
              <a:buFontTx/>
              <a:buAutoNum type="arabicPeriod" startAt="2"/>
            </a:pPr>
            <a:r>
              <a:rPr lang="en-US">
                <a:solidFill>
                  <a:srgbClr val="077B49"/>
                </a:solidFill>
              </a:rPr>
              <a:t>Facilitate purchase of property/investment in a business from the U.S.</a:t>
            </a:r>
          </a:p>
          <a:p>
            <a:pPr marL="762000" indent="-762000" eaLnBrk="0" hangingPunct="0">
              <a:buFontTx/>
              <a:buAutoNum type="arabicPeriod" startAt="2"/>
            </a:pPr>
            <a:endParaRPr lang="en-US">
              <a:solidFill>
                <a:srgbClr val="077B49"/>
              </a:solidFill>
            </a:endParaRPr>
          </a:p>
          <a:p>
            <a:pPr marL="762000" indent="-762000" eaLnBrk="0" hangingPunct="0">
              <a:buFontTx/>
              <a:buAutoNum type="arabicPeriod" startAt="2"/>
            </a:pPr>
            <a:r>
              <a:rPr lang="en-US">
                <a:solidFill>
                  <a:srgbClr val="077B49"/>
                </a:solidFill>
              </a:rPr>
              <a:t>Cross-selling of other products and services to both the immigrant customer in the U.S. and family members in the home country</a:t>
            </a:r>
          </a:p>
          <a:p>
            <a:pPr marL="762000" indent="-762000" eaLnBrk="0" hangingPunct="0"/>
            <a:endParaRPr lang="en-US">
              <a:solidFill>
                <a:srgbClr val="077B49"/>
              </a:solidFill>
            </a:endParaRPr>
          </a:p>
          <a:p>
            <a:pPr marL="762000" indent="-762000" eaLnBrk="0" hangingPunct="0"/>
            <a:r>
              <a:rPr lang="en-US">
                <a:solidFill>
                  <a:srgbClr val="077B49"/>
                </a:solidFill>
              </a:rPr>
              <a:t>4.       Rapid growth and added mix of a secured loan portfolio for MFIs</a:t>
            </a:r>
            <a:br>
              <a:rPr lang="en-US">
                <a:solidFill>
                  <a:srgbClr val="077B49"/>
                </a:solidFill>
              </a:rPr>
            </a:br>
            <a:endParaRPr lang="en-US">
              <a:solidFill>
                <a:srgbClr val="077B49"/>
              </a:solidFill>
            </a:endParaRPr>
          </a:p>
          <a:p>
            <a:pPr marL="762000" indent="-762000" eaLnBrk="0" hangingPunct="0"/>
            <a:r>
              <a:rPr lang="en-US">
                <a:solidFill>
                  <a:srgbClr val="077B49"/>
                </a:solidFill>
              </a:rPr>
              <a:t>5.       Access to a large immigrant customer base in the U.S.</a:t>
            </a:r>
            <a:br>
              <a:rPr lang="en-US">
                <a:solidFill>
                  <a:srgbClr val="077B49"/>
                </a:solidFill>
              </a:rPr>
            </a:br>
            <a:endParaRPr lang="en-US">
              <a:solidFill>
                <a:srgbClr val="077B49"/>
              </a:solidFill>
            </a:endParaRPr>
          </a:p>
        </p:txBody>
      </p:sp>
      <p:pic>
        <p:nvPicPr>
          <p:cNvPr id="8" name="Picture 9" descr="mfi_logo"/>
          <p:cNvPicPr>
            <a:picLocks noChangeAspect="1" noChangeArrowheads="1"/>
          </p:cNvPicPr>
          <p:nvPr/>
        </p:nvPicPr>
        <p:blipFill>
          <a:blip r:embed="rId3" cstate="print"/>
          <a:srcRect r="7399" b="23685"/>
          <a:stretch>
            <a:fillRect/>
          </a:stretch>
        </p:blipFill>
        <p:spPr bwMode="auto">
          <a:xfrm>
            <a:off x="7086600" y="152400"/>
            <a:ext cx="1752600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Picture 6" descr="partnership2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295400" cy="87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457200"/>
            <a:ext cx="8229600" cy="685800"/>
          </a:xfrm>
          <a:noFill/>
        </p:spPr>
        <p:txBody>
          <a:bodyPr anchor="t"/>
          <a:lstStyle/>
          <a:p>
            <a:pPr algn="l" eaLnBrk="1" hangingPunct="1"/>
            <a:r>
              <a:rPr lang="en-US" b="1" smtClean="0">
                <a:solidFill>
                  <a:srgbClr val="FF6600"/>
                </a:solidFill>
              </a:rPr>
              <a:t>Pilot Program Structure:</a:t>
            </a:r>
            <a:endParaRPr lang="en-US" sz="2000" b="1" smtClean="0">
              <a:solidFill>
                <a:srgbClr val="FF6600"/>
              </a:solidFill>
            </a:endParaRPr>
          </a:p>
        </p:txBody>
      </p:sp>
      <p:sp>
        <p:nvSpPr>
          <p:cNvPr id="9219" name="Rectangle 10"/>
          <p:cNvSpPr>
            <a:spLocks noChangeArrowheads="1"/>
          </p:cNvSpPr>
          <p:nvPr/>
        </p:nvSpPr>
        <p:spPr bwMode="auto">
          <a:xfrm>
            <a:off x="0" y="990600"/>
            <a:ext cx="1295400" cy="5867400"/>
          </a:xfrm>
          <a:prstGeom prst="rect">
            <a:avLst/>
          </a:prstGeom>
          <a:solidFill>
            <a:srgbClr val="05853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12" name="Picture 9" descr="mfi_logo"/>
          <p:cNvPicPr>
            <a:picLocks noChangeAspect="1" noChangeArrowheads="1"/>
          </p:cNvPicPr>
          <p:nvPr/>
        </p:nvPicPr>
        <p:blipFill>
          <a:blip r:embed="rId3" cstate="print"/>
          <a:srcRect r="7399" b="23685"/>
          <a:stretch>
            <a:fillRect/>
          </a:stretch>
        </p:blipFill>
        <p:spPr bwMode="auto">
          <a:xfrm>
            <a:off x="6858000" y="177800"/>
            <a:ext cx="1752600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1524000" y="1044575"/>
            <a:ext cx="7129463" cy="37258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55600" indent="-355600">
              <a:spcBef>
                <a:spcPct val="90000"/>
              </a:spcBef>
              <a:buFontTx/>
              <a:buBlip>
                <a:blip r:embed="rId4"/>
              </a:buBlip>
            </a:pPr>
            <a:r>
              <a:rPr lang="es-BO" sz="1600" b="1">
                <a:solidFill>
                  <a:srgbClr val="077B49"/>
                </a:solidFill>
              </a:rPr>
              <a:t>Risk Sharing:</a:t>
            </a:r>
            <a:r>
              <a:rPr lang="es-BO" sz="1600">
                <a:solidFill>
                  <a:srgbClr val="077B49"/>
                </a:solidFill>
              </a:rPr>
              <a:t> </a:t>
            </a:r>
            <a:r>
              <a:rPr lang="es-BO" sz="1400">
                <a:solidFill>
                  <a:srgbClr val="077B49"/>
                </a:solidFill>
              </a:rPr>
              <a:t>MFIC and MFI partner share 50% of all risk and revenues for each transnational mortgage loan</a:t>
            </a:r>
          </a:p>
          <a:p>
            <a:pPr marL="355600" indent="-355600">
              <a:spcBef>
                <a:spcPct val="90000"/>
              </a:spcBef>
              <a:buFontTx/>
              <a:buBlip>
                <a:blip r:embed="rId4"/>
              </a:buBlip>
            </a:pPr>
            <a:r>
              <a:rPr lang="es-BO" sz="1600" b="1">
                <a:solidFill>
                  <a:srgbClr val="077B49"/>
                </a:solidFill>
              </a:rPr>
              <a:t>Market Clientele</a:t>
            </a:r>
            <a:r>
              <a:rPr lang="es-BO" sz="1600">
                <a:solidFill>
                  <a:srgbClr val="077B49"/>
                </a:solidFill>
              </a:rPr>
              <a:t>: </a:t>
            </a:r>
            <a:r>
              <a:rPr lang="es-BO" sz="1400">
                <a:solidFill>
                  <a:srgbClr val="077B49"/>
                </a:solidFill>
              </a:rPr>
              <a:t>Un/Underbanked Salvadorian immigrants in the Washington DC region (primarily Alante Financial clients) </a:t>
            </a:r>
          </a:p>
          <a:p>
            <a:pPr marL="355600" indent="-355600">
              <a:spcBef>
                <a:spcPct val="90000"/>
              </a:spcBef>
              <a:buFontTx/>
              <a:buBlip>
                <a:blip r:embed="rId4"/>
              </a:buBlip>
            </a:pPr>
            <a:r>
              <a:rPr lang="es-BO" sz="1600" b="1">
                <a:solidFill>
                  <a:srgbClr val="077B49"/>
                </a:solidFill>
              </a:rPr>
              <a:t>Loan Underwriting: </a:t>
            </a:r>
            <a:r>
              <a:rPr lang="es-BO" sz="1400">
                <a:solidFill>
                  <a:srgbClr val="077B49"/>
                </a:solidFill>
              </a:rPr>
              <a:t>Pre-approval process by MFIC but ultimate loan decision made by financial institution. Policies and procedures to be determined through experience</a:t>
            </a:r>
          </a:p>
          <a:p>
            <a:pPr marL="355600" indent="-355600">
              <a:spcBef>
                <a:spcPct val="90000"/>
              </a:spcBef>
              <a:buFontTx/>
              <a:buBlip>
                <a:blip r:embed="rId4"/>
              </a:buBlip>
            </a:pPr>
            <a:r>
              <a:rPr lang="es-BO" sz="1600" b="1">
                <a:solidFill>
                  <a:srgbClr val="077B49"/>
                </a:solidFill>
              </a:rPr>
              <a:t>IT Infrastructure: </a:t>
            </a:r>
            <a:r>
              <a:rPr lang="es-BO" sz="1400">
                <a:solidFill>
                  <a:srgbClr val="077B49"/>
                </a:solidFill>
              </a:rPr>
              <a:t>Utilize existing ARIAS remittance platform and develop a system to manage information flow.</a:t>
            </a:r>
          </a:p>
          <a:p>
            <a:pPr marL="355600" indent="-355600">
              <a:spcBef>
                <a:spcPct val="90000"/>
              </a:spcBef>
              <a:buFontTx/>
              <a:buBlip>
                <a:blip r:embed="rId4"/>
              </a:buBlip>
            </a:pPr>
            <a:r>
              <a:rPr lang="es-BO" sz="1600" b="1">
                <a:solidFill>
                  <a:srgbClr val="077B49"/>
                </a:solidFill>
              </a:rPr>
              <a:t>Role and Responsibilities:</a:t>
            </a:r>
          </a:p>
          <a:p>
            <a:pPr marL="355600" indent="-355600">
              <a:spcBef>
                <a:spcPct val="90000"/>
              </a:spcBef>
              <a:buFontTx/>
              <a:buBlip>
                <a:blip r:embed="rId4"/>
              </a:buBlip>
            </a:pPr>
            <a:endParaRPr lang="es-BO" sz="1600">
              <a:solidFill>
                <a:srgbClr val="40404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676400" y="4419600"/>
            <a:ext cx="3200400" cy="762000"/>
          </a:xfrm>
          <a:prstGeom prst="rect">
            <a:avLst/>
          </a:prstGeom>
          <a:solidFill>
            <a:srgbClr val="058530"/>
          </a:solidFill>
          <a:ln>
            <a:solidFill>
              <a:srgbClr val="0E841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solidFill>
                  <a:srgbClr val="FFFFFF"/>
                </a:solidFill>
              </a:rPr>
              <a:t>MFIC – </a:t>
            </a:r>
            <a:r>
              <a:rPr lang="en-US" sz="1600" dirty="0" err="1">
                <a:solidFill>
                  <a:srgbClr val="FFFFFF"/>
                </a:solidFill>
              </a:rPr>
              <a:t>Alante</a:t>
            </a:r>
            <a:r>
              <a:rPr lang="en-US" sz="1600" dirty="0">
                <a:solidFill>
                  <a:srgbClr val="FFFFFF"/>
                </a:solidFill>
              </a:rPr>
              <a:t> </a:t>
            </a:r>
            <a:r>
              <a:rPr lang="en-US" sz="1600" dirty="0">
                <a:solidFill>
                  <a:srgbClr val="FFFFFF"/>
                </a:solidFill>
              </a:rPr>
              <a:t>Financial</a:t>
            </a:r>
            <a:endParaRPr lang="en-US" sz="1600" dirty="0">
              <a:solidFill>
                <a:srgbClr val="FFFFFF"/>
              </a:solidFill>
            </a:endParaRPr>
          </a:p>
          <a:p>
            <a:pPr algn="ctr">
              <a:defRPr/>
            </a:pPr>
            <a:r>
              <a:rPr lang="en-US" sz="1400" dirty="0">
                <a:solidFill>
                  <a:srgbClr val="FFFFFF"/>
                </a:solidFill>
              </a:rPr>
              <a:t>(in the U.S.)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676400" y="5181600"/>
            <a:ext cx="3200400" cy="1219200"/>
          </a:xfrm>
          <a:prstGeom prst="rect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342900" indent="-342900">
              <a:defRPr/>
            </a:pPr>
            <a:r>
              <a:rPr lang="en-US" sz="1350" b="1" dirty="0">
                <a:solidFill>
                  <a:srgbClr val="FF6600"/>
                </a:solidFill>
              </a:rPr>
              <a:t>1</a:t>
            </a:r>
            <a:r>
              <a:rPr lang="en-US" sz="1200" b="1" dirty="0">
                <a:solidFill>
                  <a:srgbClr val="FF6600"/>
                </a:solidFill>
              </a:rPr>
              <a:t>. Loan interview &amp; credit </a:t>
            </a:r>
          </a:p>
          <a:p>
            <a:pPr marL="342900" indent="-342900">
              <a:defRPr/>
            </a:pPr>
            <a:r>
              <a:rPr lang="en-US" sz="1200" b="1" dirty="0">
                <a:solidFill>
                  <a:srgbClr val="FF6600"/>
                </a:solidFill>
              </a:rPr>
              <a:t>    analysis</a:t>
            </a:r>
          </a:p>
          <a:p>
            <a:pPr marL="342900" indent="-342900">
              <a:defRPr/>
            </a:pPr>
            <a:r>
              <a:rPr lang="en-US" sz="1200" b="1" dirty="0">
                <a:solidFill>
                  <a:srgbClr val="FF6600"/>
                </a:solidFill>
              </a:rPr>
              <a:t>2. Verifications and processing</a:t>
            </a:r>
          </a:p>
          <a:p>
            <a:pPr marL="342900" indent="-342900">
              <a:defRPr/>
            </a:pPr>
            <a:r>
              <a:rPr lang="en-US" sz="1200" b="1" dirty="0">
                <a:solidFill>
                  <a:srgbClr val="FF6600"/>
                </a:solidFill>
              </a:rPr>
              <a:t> </a:t>
            </a:r>
          </a:p>
          <a:p>
            <a:pPr marL="342900" indent="-342900">
              <a:defRPr/>
            </a:pPr>
            <a:r>
              <a:rPr lang="en-US" sz="1200" b="1" dirty="0">
                <a:solidFill>
                  <a:srgbClr val="FF6600"/>
                </a:solidFill>
              </a:rPr>
              <a:t>3. Loan administration and </a:t>
            </a:r>
          </a:p>
          <a:p>
            <a:pPr marL="342900" indent="-342900">
              <a:defRPr/>
            </a:pPr>
            <a:r>
              <a:rPr lang="en-US" sz="1200" b="1" dirty="0">
                <a:solidFill>
                  <a:srgbClr val="FF6600"/>
                </a:solidFill>
              </a:rPr>
              <a:t>    collections</a:t>
            </a:r>
          </a:p>
        </p:txBody>
      </p:sp>
      <p:cxnSp>
        <p:nvCxnSpPr>
          <p:cNvPr id="20" name="Elbow Connector 19"/>
          <p:cNvCxnSpPr/>
          <p:nvPr/>
        </p:nvCxnSpPr>
        <p:spPr>
          <a:xfrm>
            <a:off x="4876800" y="5486400"/>
            <a:ext cx="762000" cy="1588"/>
          </a:xfrm>
          <a:prstGeom prst="bentConnector3">
            <a:avLst>
              <a:gd name="adj1" fmla="val 50000"/>
            </a:avLst>
          </a:prstGeom>
          <a:ln>
            <a:solidFill>
              <a:srgbClr val="008E00"/>
            </a:solidFill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5638800" y="4419600"/>
            <a:ext cx="3048000" cy="762000"/>
          </a:xfrm>
          <a:prstGeom prst="rect">
            <a:avLst/>
          </a:prstGeom>
          <a:solidFill>
            <a:srgbClr val="058530"/>
          </a:solidFill>
          <a:ln>
            <a:solidFill>
              <a:srgbClr val="0E841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>
                <a:solidFill>
                  <a:srgbClr val="FFFFFF"/>
                </a:solidFill>
              </a:rPr>
              <a:t>Financial Institution</a:t>
            </a:r>
            <a:endParaRPr lang="en-US" sz="1400">
              <a:solidFill>
                <a:srgbClr val="FFFFFF"/>
              </a:solidFill>
            </a:endParaRPr>
          </a:p>
          <a:p>
            <a:pPr algn="ctr">
              <a:defRPr/>
            </a:pPr>
            <a:r>
              <a:rPr lang="en-US" sz="1400">
                <a:solidFill>
                  <a:srgbClr val="FFFFFF"/>
                </a:solidFill>
              </a:rPr>
              <a:t>(in El Salvador)</a:t>
            </a:r>
          </a:p>
        </p:txBody>
      </p:sp>
      <p:sp>
        <p:nvSpPr>
          <p:cNvPr id="23" name="Rectangle 22"/>
          <p:cNvSpPr/>
          <p:nvPr/>
        </p:nvSpPr>
        <p:spPr>
          <a:xfrm>
            <a:off x="5638800" y="5181600"/>
            <a:ext cx="3048000" cy="1219200"/>
          </a:xfrm>
          <a:prstGeom prst="rect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342900" indent="-342900">
              <a:buFontTx/>
              <a:buAutoNum type="arabicPeriod"/>
              <a:defRPr/>
            </a:pPr>
            <a:r>
              <a:rPr lang="en-US" sz="1200" b="1" dirty="0">
                <a:solidFill>
                  <a:srgbClr val="FF6600"/>
                </a:solidFill>
              </a:rPr>
              <a:t>Property Appraisal/ Business evaluation</a:t>
            </a:r>
          </a:p>
          <a:p>
            <a:pPr marL="342900" indent="-342900">
              <a:buFontTx/>
              <a:buAutoNum type="arabicPeriod"/>
              <a:defRPr/>
            </a:pPr>
            <a:r>
              <a:rPr lang="en-US" sz="1200" b="1" dirty="0">
                <a:solidFill>
                  <a:srgbClr val="FF6600"/>
                </a:solidFill>
              </a:rPr>
              <a:t>Evaluation of co-borrower  (if applicable)</a:t>
            </a:r>
          </a:p>
          <a:p>
            <a:pPr marL="342900" indent="-342900">
              <a:buFontTx/>
              <a:buAutoNum type="arabicPeriod"/>
              <a:defRPr/>
            </a:pPr>
            <a:r>
              <a:rPr lang="en-US" sz="1200" b="1" dirty="0">
                <a:solidFill>
                  <a:srgbClr val="FF6600"/>
                </a:solidFill>
              </a:rPr>
              <a:t>Loan documentation and disbursement 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922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4C67ACE-DA51-45E3-969A-34B66908FB35}" type="slidenum">
              <a:rPr lang="en-US" b="1" smtClean="0">
                <a:solidFill>
                  <a:srgbClr val="FF6600"/>
                </a:solidFill>
                <a:latin typeface="Arial" pitchFamily="34" charset="0"/>
              </a:rPr>
              <a:pPr/>
              <a:t>8</a:t>
            </a:fld>
            <a:r>
              <a:rPr lang="en-US" b="1" smtClean="0">
                <a:solidFill>
                  <a:srgbClr val="FF6600"/>
                </a:solidFill>
                <a:latin typeface="Arial" pitchFamily="34" charset="0"/>
              </a:rPr>
              <a:t> </a:t>
            </a:r>
          </a:p>
        </p:txBody>
      </p:sp>
      <p:pic>
        <p:nvPicPr>
          <p:cNvPr id="92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1295400" cy="105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92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92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92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3000" fill="hold"/>
                                        <p:tgtEl>
                                          <p:spTgt spid="92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92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0" fill="hold"/>
                                        <p:tgtEl>
                                          <p:spTgt spid="92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92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22" grpId="0" animBg="1"/>
      <p:bldP spid="2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18FEAD9-69A6-440D-A4CC-EEDF931A01A7}" type="slidenum">
              <a:rPr lang="en-US" b="1" smtClean="0">
                <a:solidFill>
                  <a:srgbClr val="FF6600"/>
                </a:solidFill>
                <a:latin typeface="Arial" pitchFamily="34" charset="0"/>
              </a:rPr>
              <a:pPr/>
              <a:t>9</a:t>
            </a:fld>
            <a:r>
              <a:rPr lang="en-US" b="1" smtClean="0">
                <a:solidFill>
                  <a:srgbClr val="FF6600"/>
                </a:solidFill>
                <a:latin typeface="Arial" pitchFamily="34" charset="0"/>
              </a:rPr>
              <a:t> </a:t>
            </a:r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609600"/>
            <a:ext cx="5486400" cy="533400"/>
          </a:xfrm>
          <a:noFill/>
        </p:spPr>
        <p:txBody>
          <a:bodyPr anchor="t"/>
          <a:lstStyle/>
          <a:p>
            <a:pPr algn="l" eaLnBrk="1" hangingPunct="1"/>
            <a:r>
              <a:rPr lang="es-BO" sz="2200" b="1" smtClean="0">
                <a:solidFill>
                  <a:srgbClr val="FF6600"/>
                </a:solidFill>
              </a:rPr>
              <a:t>Transnational Loan Product</a:t>
            </a:r>
            <a:endParaRPr lang="en-US" sz="2200" b="1" smtClean="0">
              <a:solidFill>
                <a:srgbClr val="FF6600"/>
              </a:solidFill>
            </a:endParaRPr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1524000" y="1371600"/>
            <a:ext cx="7086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s-BO" sz="2000" b="1">
                <a:solidFill>
                  <a:srgbClr val="FF6600"/>
                </a:solidFill>
              </a:rPr>
              <a:t>Purpose of Loans: </a:t>
            </a:r>
            <a:endParaRPr lang="en-US" sz="2000" b="1">
              <a:solidFill>
                <a:srgbClr val="FF6600"/>
              </a:solidFill>
            </a:endParaRPr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1633538" y="1981200"/>
            <a:ext cx="7129462" cy="12747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55600" indent="-355600">
              <a:spcBef>
                <a:spcPct val="90000"/>
              </a:spcBef>
              <a:buFontTx/>
              <a:buBlip>
                <a:blip r:embed="rId3"/>
              </a:buBlip>
            </a:pPr>
            <a:r>
              <a:rPr lang="es-BO" sz="1600">
                <a:solidFill>
                  <a:srgbClr val="077B49"/>
                </a:solidFill>
              </a:rPr>
              <a:t>Home/Land Purchase (construction, home improvement) </a:t>
            </a:r>
          </a:p>
          <a:p>
            <a:pPr marL="355600" indent="-355600">
              <a:spcBef>
                <a:spcPct val="90000"/>
              </a:spcBef>
              <a:buFontTx/>
              <a:buBlip>
                <a:blip r:embed="rId3"/>
              </a:buBlip>
            </a:pPr>
            <a:r>
              <a:rPr lang="es-BO" sz="1600">
                <a:solidFill>
                  <a:srgbClr val="077B49"/>
                </a:solidFill>
              </a:rPr>
              <a:t>Investment in an existing business </a:t>
            </a:r>
          </a:p>
          <a:p>
            <a:pPr marL="355600" indent="-355600">
              <a:spcBef>
                <a:spcPct val="90000"/>
              </a:spcBef>
              <a:buFontTx/>
              <a:buBlip>
                <a:blip r:embed="rId3"/>
              </a:buBlip>
            </a:pPr>
            <a:r>
              <a:rPr lang="es-BO" sz="1600">
                <a:solidFill>
                  <a:srgbClr val="077B49"/>
                </a:solidFill>
              </a:rPr>
              <a:t>Educational expenses </a:t>
            </a:r>
            <a:endParaRPr lang="en-US" sz="1600">
              <a:solidFill>
                <a:srgbClr val="077B49"/>
              </a:solidFill>
            </a:endParaRPr>
          </a:p>
        </p:txBody>
      </p:sp>
      <p:sp>
        <p:nvSpPr>
          <p:cNvPr id="10246" name="Rectangle 7"/>
          <p:cNvSpPr>
            <a:spLocks noChangeArrowheads="1"/>
          </p:cNvSpPr>
          <p:nvPr/>
        </p:nvSpPr>
        <p:spPr bwMode="auto">
          <a:xfrm>
            <a:off x="0" y="1219200"/>
            <a:ext cx="1295400" cy="5638800"/>
          </a:xfrm>
          <a:prstGeom prst="rect">
            <a:avLst/>
          </a:prstGeom>
          <a:solidFill>
            <a:srgbClr val="05853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9" name="Picture 9" descr="mfi_logo"/>
          <p:cNvPicPr>
            <a:picLocks noChangeAspect="1" noChangeArrowheads="1"/>
          </p:cNvPicPr>
          <p:nvPr/>
        </p:nvPicPr>
        <p:blipFill>
          <a:blip r:embed="rId4" cstate="print"/>
          <a:srcRect r="7399" b="23685"/>
          <a:stretch>
            <a:fillRect/>
          </a:stretch>
        </p:blipFill>
        <p:spPr bwMode="auto">
          <a:xfrm>
            <a:off x="7010400" y="304800"/>
            <a:ext cx="1752600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8" name="Rectangle 13"/>
          <p:cNvSpPr>
            <a:spLocks noChangeArrowheads="1"/>
          </p:cNvSpPr>
          <p:nvPr/>
        </p:nvSpPr>
        <p:spPr bwMode="auto">
          <a:xfrm>
            <a:off x="1524000" y="3440113"/>
            <a:ext cx="29876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BO" b="1">
                <a:solidFill>
                  <a:srgbClr val="FF6600"/>
                </a:solidFill>
              </a:rPr>
              <a:t>Main Characteristics: </a:t>
            </a:r>
            <a:endParaRPr lang="en-US" b="1">
              <a:solidFill>
                <a:srgbClr val="FF6600"/>
              </a:solidFill>
            </a:endParaRPr>
          </a:p>
        </p:txBody>
      </p:sp>
      <p:sp>
        <p:nvSpPr>
          <p:cNvPr id="10249" name="Rectangle 5"/>
          <p:cNvSpPr>
            <a:spLocks noChangeArrowheads="1"/>
          </p:cNvSpPr>
          <p:nvPr/>
        </p:nvSpPr>
        <p:spPr bwMode="auto">
          <a:xfrm>
            <a:off x="1633538" y="4038600"/>
            <a:ext cx="7129462" cy="2197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55600" indent="-355600">
              <a:spcBef>
                <a:spcPct val="90000"/>
              </a:spcBef>
              <a:buFontTx/>
              <a:buBlip>
                <a:blip r:embed="rId3"/>
              </a:buBlip>
            </a:pPr>
            <a:r>
              <a:rPr lang="es-BO" sz="1600">
                <a:solidFill>
                  <a:srgbClr val="077B49"/>
                </a:solidFill>
              </a:rPr>
              <a:t>Loan Size: $8,000 - $40,000  USD </a:t>
            </a:r>
          </a:p>
          <a:p>
            <a:pPr marL="355600" indent="-355600">
              <a:spcBef>
                <a:spcPct val="90000"/>
              </a:spcBef>
              <a:buFontTx/>
              <a:buBlip>
                <a:blip r:embed="rId3"/>
              </a:buBlip>
            </a:pPr>
            <a:r>
              <a:rPr lang="es-BO" sz="1600">
                <a:solidFill>
                  <a:srgbClr val="077B49"/>
                </a:solidFill>
              </a:rPr>
              <a:t>Loan Term: 10 – 15 years</a:t>
            </a:r>
          </a:p>
          <a:p>
            <a:pPr marL="355600" indent="-355600">
              <a:spcBef>
                <a:spcPct val="90000"/>
              </a:spcBef>
              <a:buFontTx/>
              <a:buBlip>
                <a:blip r:embed="rId3"/>
              </a:buBlip>
            </a:pPr>
            <a:r>
              <a:rPr lang="es-BO" sz="1600">
                <a:solidFill>
                  <a:srgbClr val="077B49"/>
                </a:solidFill>
              </a:rPr>
              <a:t>Collateral: Property /Business Assets in El Salvador</a:t>
            </a:r>
          </a:p>
          <a:p>
            <a:pPr marL="355600" indent="-355600">
              <a:spcBef>
                <a:spcPct val="90000"/>
              </a:spcBef>
              <a:buFontTx/>
              <a:buBlip>
                <a:blip r:embed="rId3"/>
              </a:buBlip>
            </a:pPr>
            <a:r>
              <a:rPr lang="es-BO" sz="1600">
                <a:solidFill>
                  <a:srgbClr val="077B49"/>
                </a:solidFill>
              </a:rPr>
              <a:t>Interest Rate: 12 – 16% (determined by MFIs)</a:t>
            </a:r>
          </a:p>
          <a:p>
            <a:pPr marL="355600" indent="-355600">
              <a:spcBef>
                <a:spcPct val="90000"/>
              </a:spcBef>
            </a:pPr>
            <a:r>
              <a:rPr lang="es-BO" sz="1600">
                <a:solidFill>
                  <a:srgbClr val="077B49"/>
                </a:solidFill>
              </a:rPr>
              <a:t> </a:t>
            </a:r>
          </a:p>
        </p:txBody>
      </p:sp>
      <p:pic>
        <p:nvPicPr>
          <p:cNvPr id="10250" name="Picture 5" descr="slideshow090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1295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8372</TotalTime>
  <Words>1113</Words>
  <Application>Microsoft Office PowerPoint</Application>
  <PresentationFormat>On-screen Show (4:3)</PresentationFormat>
  <Paragraphs>218</Paragraphs>
  <Slides>23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Verdana</vt:lpstr>
      <vt:lpstr>Arial</vt:lpstr>
      <vt:lpstr>Wingdings</vt:lpstr>
      <vt:lpstr>Garamond</vt:lpstr>
      <vt:lpstr>Times New Roman</vt:lpstr>
      <vt:lpstr>CG Times</vt:lpstr>
      <vt:lpstr>Default Design</vt:lpstr>
      <vt:lpstr>Slide 1</vt:lpstr>
      <vt:lpstr>Slide 2</vt:lpstr>
      <vt:lpstr>Slide 3</vt:lpstr>
      <vt:lpstr>Slide 4</vt:lpstr>
      <vt:lpstr>Slide 5</vt:lpstr>
      <vt:lpstr>Program Objective: </vt:lpstr>
      <vt:lpstr>Benefits of MFIC-MFI relationship </vt:lpstr>
      <vt:lpstr>Pilot Program Structure:</vt:lpstr>
      <vt:lpstr>Transnational Loan Product</vt:lpstr>
      <vt:lpstr>Slide 10</vt:lpstr>
      <vt:lpstr>Pilot Program Outcome: (9-month period) </vt:lpstr>
      <vt:lpstr>Slide 12</vt:lpstr>
      <vt:lpstr>#1 Unbalanced Risk Management Structure  </vt:lpstr>
      <vt:lpstr>#3  Lack of  I.T. Infrastructure</vt:lpstr>
      <vt:lpstr>#5 Mismatch in Client – Lender Expectations     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</vt:vector>
  </TitlesOfParts>
  <Company>Microfinance International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Romi Bhatia</dc:creator>
  <cp:lastModifiedBy>anarod</cp:lastModifiedBy>
  <cp:revision>359</cp:revision>
  <dcterms:created xsi:type="dcterms:W3CDTF">2004-09-16T21:50:33Z</dcterms:created>
  <dcterms:modified xsi:type="dcterms:W3CDTF">2010-07-12T01:11:57Z</dcterms:modified>
</cp:coreProperties>
</file>