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70" r:id="rId1"/>
  </p:sldMasterIdLst>
  <p:sldIdLst>
    <p:sldId id="256" r:id="rId2"/>
    <p:sldId id="259" r:id="rId3"/>
    <p:sldId id="263" r:id="rId4"/>
    <p:sldId id="279" r:id="rId5"/>
    <p:sldId id="268" r:id="rId6"/>
    <p:sldId id="274" r:id="rId7"/>
    <p:sldId id="275" r:id="rId8"/>
    <p:sldId id="276" r:id="rId9"/>
    <p:sldId id="267" r:id="rId10"/>
    <p:sldId id="278" r:id="rId11"/>
    <p:sldId id="277" r:id="rId12"/>
  </p:sldIdLst>
  <p:sldSz cx="9144000" cy="6858000" type="screen4x3"/>
  <p:notesSz cx="6858000" cy="9144000"/>
  <p:embeddedFontLst>
    <p:embeddedFont>
      <p:font typeface="Tahoma" pitchFamily="34" charset="0"/>
      <p:regular r:id="rId13"/>
      <p:bold r:id="rId14"/>
    </p:embeddedFont>
    <p:embeddedFont>
      <p:font typeface="Calibri" pitchFamily="34" charset="0"/>
      <p:regular r:id="rId15"/>
      <p:bold r:id="rId16"/>
      <p:italic r:id="rId17"/>
      <p:boldItalic r:id="rId18"/>
    </p:embeddedFont>
  </p:embeddedFontLst>
  <p:defaultTextStyle>
    <a:defPPr>
      <a:defRPr lang="es-E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0" d="100"/>
          <a:sy n="60" d="100"/>
        </p:scale>
        <p:origin x="-174"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p>
            </p:txBody>
          </p:sp>
        </p:grpSp>
      </p:grpSp>
      <p:sp>
        <p:nvSpPr>
          <p:cNvPr id="129040" name="Rectangle 16"/>
          <p:cNvSpPr>
            <a:spLocks noGrp="1" noChangeArrowheads="1"/>
          </p:cNvSpPr>
          <p:nvPr>
            <p:ph type="ctrTitle" sz="quarter"/>
          </p:nvPr>
        </p:nvSpPr>
        <p:spPr>
          <a:xfrm>
            <a:off x="1066800" y="1997075"/>
            <a:ext cx="7086600" cy="1431925"/>
          </a:xfrm>
        </p:spPr>
        <p:txBody>
          <a:bodyPr anchor="b"/>
          <a:lstStyle>
            <a:lvl1pPr>
              <a:defRPr/>
            </a:lvl1pPr>
          </a:lstStyle>
          <a:p>
            <a:r>
              <a:rPr lang="es-ES"/>
              <a:t>Haga clic para cambiar el estilo de título	</a:t>
            </a:r>
          </a:p>
        </p:txBody>
      </p:sp>
      <p:sp>
        <p:nvSpPr>
          <p:cNvPr id="129041"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s-ES"/>
              <a:t>Haga clic para modificar el estilo de subtítulo del patrón</a:t>
            </a:r>
          </a:p>
        </p:txBody>
      </p:sp>
      <p:sp>
        <p:nvSpPr>
          <p:cNvPr id="18" name="Rectangle 18"/>
          <p:cNvSpPr>
            <a:spLocks noGrp="1" noChangeArrowheads="1"/>
          </p:cNvSpPr>
          <p:nvPr>
            <p:ph type="dt" sz="quarter" idx="10"/>
          </p:nvPr>
        </p:nvSpPr>
        <p:spPr/>
        <p:txBody>
          <a:bodyPr/>
          <a:lstStyle>
            <a:lvl1pPr>
              <a:defRPr smtClean="0"/>
            </a:lvl1pPr>
          </a:lstStyle>
          <a:p>
            <a:pPr>
              <a:defRPr/>
            </a:pPr>
            <a:endParaRPr lang="es-ES"/>
          </a:p>
        </p:txBody>
      </p:sp>
      <p:sp>
        <p:nvSpPr>
          <p:cNvPr id="19" name="Rectangle 19"/>
          <p:cNvSpPr>
            <a:spLocks noGrp="1" noChangeArrowheads="1"/>
          </p:cNvSpPr>
          <p:nvPr>
            <p:ph type="ftr" sz="quarter" idx="11"/>
          </p:nvPr>
        </p:nvSpPr>
        <p:spPr>
          <a:xfrm>
            <a:off x="3352800" y="6248400"/>
            <a:ext cx="2895600" cy="457200"/>
          </a:xfrm>
        </p:spPr>
        <p:txBody>
          <a:bodyPr/>
          <a:lstStyle>
            <a:lvl1pPr>
              <a:defRPr smtClean="0"/>
            </a:lvl1pPr>
          </a:lstStyle>
          <a:p>
            <a:pPr>
              <a:defRPr/>
            </a:pPr>
            <a:endParaRPr lang="es-ES"/>
          </a:p>
        </p:txBody>
      </p:sp>
      <p:sp>
        <p:nvSpPr>
          <p:cNvPr id="20" name="Rectangle 20"/>
          <p:cNvSpPr>
            <a:spLocks noGrp="1" noChangeArrowheads="1"/>
          </p:cNvSpPr>
          <p:nvPr>
            <p:ph type="sldNum" sz="quarter" idx="12"/>
          </p:nvPr>
        </p:nvSpPr>
        <p:spPr/>
        <p:txBody>
          <a:bodyPr/>
          <a:lstStyle>
            <a:lvl1pPr>
              <a:defRPr smtClean="0"/>
            </a:lvl1pPr>
          </a:lstStyle>
          <a:p>
            <a:pPr>
              <a:defRPr/>
            </a:pPr>
            <a:fld id="{B97F3C20-2B69-4E53-A2C6-88C0CA3DD9B7}"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s-ES"/>
          </a:p>
        </p:txBody>
      </p:sp>
      <p:sp>
        <p:nvSpPr>
          <p:cNvPr id="5" name="Rectangle 18"/>
          <p:cNvSpPr>
            <a:spLocks noGrp="1" noChangeArrowheads="1"/>
          </p:cNvSpPr>
          <p:nvPr>
            <p:ph type="ftr" sz="quarter" idx="11"/>
          </p:nvPr>
        </p:nvSpPr>
        <p:spPr>
          <a:ln/>
        </p:spPr>
        <p:txBody>
          <a:bodyPr/>
          <a:lstStyle>
            <a:lvl1pPr>
              <a:defRPr/>
            </a:lvl1pPr>
          </a:lstStyle>
          <a:p>
            <a:pPr>
              <a:defRPr/>
            </a:pPr>
            <a:endParaRPr lang="es-ES"/>
          </a:p>
        </p:txBody>
      </p:sp>
      <p:sp>
        <p:nvSpPr>
          <p:cNvPr id="6" name="Rectangle 19"/>
          <p:cNvSpPr>
            <a:spLocks noGrp="1" noChangeArrowheads="1"/>
          </p:cNvSpPr>
          <p:nvPr>
            <p:ph type="sldNum" sz="quarter" idx="12"/>
          </p:nvPr>
        </p:nvSpPr>
        <p:spPr>
          <a:ln/>
        </p:spPr>
        <p:txBody>
          <a:bodyPr/>
          <a:lstStyle>
            <a:lvl1pPr>
              <a:defRPr/>
            </a:lvl1pPr>
          </a:lstStyle>
          <a:p>
            <a:pPr>
              <a:defRPr/>
            </a:pPr>
            <a:fld id="{A4B34E40-0C63-4B04-B4B1-63B4397B5836}"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24650" y="304800"/>
            <a:ext cx="1885950" cy="579120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066800" y="304800"/>
            <a:ext cx="5505450" cy="5791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s-ES"/>
          </a:p>
        </p:txBody>
      </p:sp>
      <p:sp>
        <p:nvSpPr>
          <p:cNvPr id="5" name="Rectangle 18"/>
          <p:cNvSpPr>
            <a:spLocks noGrp="1" noChangeArrowheads="1"/>
          </p:cNvSpPr>
          <p:nvPr>
            <p:ph type="ftr" sz="quarter" idx="11"/>
          </p:nvPr>
        </p:nvSpPr>
        <p:spPr>
          <a:ln/>
        </p:spPr>
        <p:txBody>
          <a:bodyPr/>
          <a:lstStyle>
            <a:lvl1pPr>
              <a:defRPr/>
            </a:lvl1pPr>
          </a:lstStyle>
          <a:p>
            <a:pPr>
              <a:defRPr/>
            </a:pPr>
            <a:endParaRPr lang="es-ES"/>
          </a:p>
        </p:txBody>
      </p:sp>
      <p:sp>
        <p:nvSpPr>
          <p:cNvPr id="6" name="Rectangle 19"/>
          <p:cNvSpPr>
            <a:spLocks noGrp="1" noChangeArrowheads="1"/>
          </p:cNvSpPr>
          <p:nvPr>
            <p:ph type="sldNum" sz="quarter" idx="12"/>
          </p:nvPr>
        </p:nvSpPr>
        <p:spPr>
          <a:ln/>
        </p:spPr>
        <p:txBody>
          <a:bodyPr/>
          <a:lstStyle>
            <a:lvl1pPr>
              <a:defRPr/>
            </a:lvl1pPr>
          </a:lstStyle>
          <a:p>
            <a:pPr>
              <a:defRPr/>
            </a:pPr>
            <a:fld id="{038F5B91-21DE-452B-87E1-1F3FCA442567}" type="slidenum">
              <a:rPr lang="es-ES"/>
              <a:pPr>
                <a:defRPr/>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066800" y="304800"/>
            <a:ext cx="7543800" cy="1431925"/>
          </a:xfrm>
        </p:spPr>
        <p:txBody>
          <a:bodyPr/>
          <a:lstStyle/>
          <a:p>
            <a:r>
              <a:rPr lang="es-ES" smtClean="0"/>
              <a:t>Haga clic para modificar el estilo de título del patrón</a:t>
            </a:r>
            <a:endParaRPr lang="en-US"/>
          </a:p>
        </p:txBody>
      </p:sp>
      <p:sp>
        <p:nvSpPr>
          <p:cNvPr id="3" name="2 Marcador de tabla"/>
          <p:cNvSpPr>
            <a:spLocks noGrp="1"/>
          </p:cNvSpPr>
          <p:nvPr>
            <p:ph type="tbl"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s-ES"/>
          </a:p>
        </p:txBody>
      </p:sp>
      <p:sp>
        <p:nvSpPr>
          <p:cNvPr id="5" name="Rectangle 18"/>
          <p:cNvSpPr>
            <a:spLocks noGrp="1" noChangeArrowheads="1"/>
          </p:cNvSpPr>
          <p:nvPr>
            <p:ph type="ftr" sz="quarter" idx="11"/>
          </p:nvPr>
        </p:nvSpPr>
        <p:spPr>
          <a:ln/>
        </p:spPr>
        <p:txBody>
          <a:bodyPr/>
          <a:lstStyle>
            <a:lvl1pPr>
              <a:defRPr/>
            </a:lvl1pPr>
          </a:lstStyle>
          <a:p>
            <a:pPr>
              <a:defRPr/>
            </a:pPr>
            <a:endParaRPr lang="es-ES"/>
          </a:p>
        </p:txBody>
      </p:sp>
      <p:sp>
        <p:nvSpPr>
          <p:cNvPr id="6" name="Rectangle 19"/>
          <p:cNvSpPr>
            <a:spLocks noGrp="1" noChangeArrowheads="1"/>
          </p:cNvSpPr>
          <p:nvPr>
            <p:ph type="sldNum" sz="quarter" idx="12"/>
          </p:nvPr>
        </p:nvSpPr>
        <p:spPr>
          <a:ln/>
        </p:spPr>
        <p:txBody>
          <a:bodyPr/>
          <a:lstStyle>
            <a:lvl1pPr>
              <a:defRPr/>
            </a:lvl1pPr>
          </a:lstStyle>
          <a:p>
            <a:pPr>
              <a:defRPr/>
            </a:pPr>
            <a:fld id="{D6966BFA-E24C-494D-AD2A-C9597C09A3C3}" type="slidenum">
              <a:rPr lang="es-ES"/>
              <a:pPr>
                <a:defRPr/>
              </a:pPr>
              <a:t>‹#›</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1066800" y="304800"/>
            <a:ext cx="7543800" cy="579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s-ES"/>
          </a:p>
        </p:txBody>
      </p:sp>
      <p:sp>
        <p:nvSpPr>
          <p:cNvPr id="4" name="Rectangle 18"/>
          <p:cNvSpPr>
            <a:spLocks noGrp="1" noChangeArrowheads="1"/>
          </p:cNvSpPr>
          <p:nvPr>
            <p:ph type="ftr" sz="quarter" idx="11"/>
          </p:nvPr>
        </p:nvSpPr>
        <p:spPr>
          <a:ln/>
        </p:spPr>
        <p:txBody>
          <a:bodyPr/>
          <a:lstStyle>
            <a:lvl1pPr>
              <a:defRPr/>
            </a:lvl1pPr>
          </a:lstStyle>
          <a:p>
            <a:pPr>
              <a:defRPr/>
            </a:pPr>
            <a:endParaRPr lang="es-ES"/>
          </a:p>
        </p:txBody>
      </p:sp>
      <p:sp>
        <p:nvSpPr>
          <p:cNvPr id="5" name="Rectangle 19"/>
          <p:cNvSpPr>
            <a:spLocks noGrp="1" noChangeArrowheads="1"/>
          </p:cNvSpPr>
          <p:nvPr>
            <p:ph type="sldNum" sz="quarter" idx="12"/>
          </p:nvPr>
        </p:nvSpPr>
        <p:spPr>
          <a:ln/>
        </p:spPr>
        <p:txBody>
          <a:bodyPr/>
          <a:lstStyle>
            <a:lvl1pPr>
              <a:defRPr/>
            </a:lvl1pPr>
          </a:lstStyle>
          <a:p>
            <a:pPr>
              <a:defRPr/>
            </a:pPr>
            <a:fld id="{BEFBE8DC-2E98-4C8F-B98A-448074A7D3B1}"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s-ES"/>
          </a:p>
        </p:txBody>
      </p:sp>
      <p:sp>
        <p:nvSpPr>
          <p:cNvPr id="5" name="Rectangle 18"/>
          <p:cNvSpPr>
            <a:spLocks noGrp="1" noChangeArrowheads="1"/>
          </p:cNvSpPr>
          <p:nvPr>
            <p:ph type="ftr" sz="quarter" idx="11"/>
          </p:nvPr>
        </p:nvSpPr>
        <p:spPr>
          <a:ln/>
        </p:spPr>
        <p:txBody>
          <a:bodyPr/>
          <a:lstStyle>
            <a:lvl1pPr>
              <a:defRPr/>
            </a:lvl1pPr>
          </a:lstStyle>
          <a:p>
            <a:pPr>
              <a:defRPr/>
            </a:pPr>
            <a:endParaRPr lang="es-ES"/>
          </a:p>
        </p:txBody>
      </p:sp>
      <p:sp>
        <p:nvSpPr>
          <p:cNvPr id="6" name="Rectangle 19"/>
          <p:cNvSpPr>
            <a:spLocks noGrp="1" noChangeArrowheads="1"/>
          </p:cNvSpPr>
          <p:nvPr>
            <p:ph type="sldNum" sz="quarter" idx="12"/>
          </p:nvPr>
        </p:nvSpPr>
        <p:spPr>
          <a:ln/>
        </p:spPr>
        <p:txBody>
          <a:bodyPr/>
          <a:lstStyle>
            <a:lvl1pPr>
              <a:defRPr/>
            </a:lvl1pPr>
          </a:lstStyle>
          <a:p>
            <a:pPr>
              <a:defRPr/>
            </a:pPr>
            <a:fld id="{9A5B250F-2739-4F32-9026-EAB142C16B58}"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7"/>
          <p:cNvSpPr>
            <a:spLocks noGrp="1" noChangeArrowheads="1"/>
          </p:cNvSpPr>
          <p:nvPr>
            <p:ph type="dt" sz="half" idx="10"/>
          </p:nvPr>
        </p:nvSpPr>
        <p:spPr>
          <a:ln/>
        </p:spPr>
        <p:txBody>
          <a:bodyPr/>
          <a:lstStyle>
            <a:lvl1pPr>
              <a:defRPr/>
            </a:lvl1pPr>
          </a:lstStyle>
          <a:p>
            <a:pPr>
              <a:defRPr/>
            </a:pPr>
            <a:endParaRPr lang="es-ES"/>
          </a:p>
        </p:txBody>
      </p:sp>
      <p:sp>
        <p:nvSpPr>
          <p:cNvPr id="5" name="Rectangle 18"/>
          <p:cNvSpPr>
            <a:spLocks noGrp="1" noChangeArrowheads="1"/>
          </p:cNvSpPr>
          <p:nvPr>
            <p:ph type="ftr" sz="quarter" idx="11"/>
          </p:nvPr>
        </p:nvSpPr>
        <p:spPr>
          <a:ln/>
        </p:spPr>
        <p:txBody>
          <a:bodyPr/>
          <a:lstStyle>
            <a:lvl1pPr>
              <a:defRPr/>
            </a:lvl1pPr>
          </a:lstStyle>
          <a:p>
            <a:pPr>
              <a:defRPr/>
            </a:pPr>
            <a:endParaRPr lang="es-ES"/>
          </a:p>
        </p:txBody>
      </p:sp>
      <p:sp>
        <p:nvSpPr>
          <p:cNvPr id="6" name="Rectangle 19"/>
          <p:cNvSpPr>
            <a:spLocks noGrp="1" noChangeArrowheads="1"/>
          </p:cNvSpPr>
          <p:nvPr>
            <p:ph type="sldNum" sz="quarter" idx="12"/>
          </p:nvPr>
        </p:nvSpPr>
        <p:spPr>
          <a:ln/>
        </p:spPr>
        <p:txBody>
          <a:bodyPr/>
          <a:lstStyle>
            <a:lvl1pPr>
              <a:defRPr/>
            </a:lvl1pPr>
          </a:lstStyle>
          <a:p>
            <a:pPr>
              <a:defRPr/>
            </a:pPr>
            <a:fld id="{39D7850E-7C7F-48D9-92F7-29FC0059756D}"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s-ES"/>
          </a:p>
        </p:txBody>
      </p:sp>
      <p:sp>
        <p:nvSpPr>
          <p:cNvPr id="6" name="Rectangle 18"/>
          <p:cNvSpPr>
            <a:spLocks noGrp="1" noChangeArrowheads="1"/>
          </p:cNvSpPr>
          <p:nvPr>
            <p:ph type="ftr" sz="quarter" idx="11"/>
          </p:nvPr>
        </p:nvSpPr>
        <p:spPr>
          <a:ln/>
        </p:spPr>
        <p:txBody>
          <a:bodyPr/>
          <a:lstStyle>
            <a:lvl1pPr>
              <a:defRPr/>
            </a:lvl1pPr>
          </a:lstStyle>
          <a:p>
            <a:pPr>
              <a:defRPr/>
            </a:pPr>
            <a:endParaRPr lang="es-ES"/>
          </a:p>
        </p:txBody>
      </p:sp>
      <p:sp>
        <p:nvSpPr>
          <p:cNvPr id="7" name="Rectangle 19"/>
          <p:cNvSpPr>
            <a:spLocks noGrp="1" noChangeArrowheads="1"/>
          </p:cNvSpPr>
          <p:nvPr>
            <p:ph type="sldNum" sz="quarter" idx="12"/>
          </p:nvPr>
        </p:nvSpPr>
        <p:spPr>
          <a:ln/>
        </p:spPr>
        <p:txBody>
          <a:bodyPr/>
          <a:lstStyle>
            <a:lvl1pPr>
              <a:defRPr/>
            </a:lvl1pPr>
          </a:lstStyle>
          <a:p>
            <a:pPr>
              <a:defRPr/>
            </a:pPr>
            <a:fld id="{A71866E3-F459-4CD6-88AC-0891520BD7A2}"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s-ES"/>
          </a:p>
        </p:txBody>
      </p:sp>
      <p:sp>
        <p:nvSpPr>
          <p:cNvPr id="8" name="Rectangle 18"/>
          <p:cNvSpPr>
            <a:spLocks noGrp="1" noChangeArrowheads="1"/>
          </p:cNvSpPr>
          <p:nvPr>
            <p:ph type="ftr" sz="quarter" idx="11"/>
          </p:nvPr>
        </p:nvSpPr>
        <p:spPr>
          <a:ln/>
        </p:spPr>
        <p:txBody>
          <a:bodyPr/>
          <a:lstStyle>
            <a:lvl1pPr>
              <a:defRPr/>
            </a:lvl1pPr>
          </a:lstStyle>
          <a:p>
            <a:pPr>
              <a:defRPr/>
            </a:pPr>
            <a:endParaRPr lang="es-ES"/>
          </a:p>
        </p:txBody>
      </p:sp>
      <p:sp>
        <p:nvSpPr>
          <p:cNvPr id="9" name="Rectangle 19"/>
          <p:cNvSpPr>
            <a:spLocks noGrp="1" noChangeArrowheads="1"/>
          </p:cNvSpPr>
          <p:nvPr>
            <p:ph type="sldNum" sz="quarter" idx="12"/>
          </p:nvPr>
        </p:nvSpPr>
        <p:spPr>
          <a:ln/>
        </p:spPr>
        <p:txBody>
          <a:bodyPr/>
          <a:lstStyle>
            <a:lvl1pPr>
              <a:defRPr/>
            </a:lvl1pPr>
          </a:lstStyle>
          <a:p>
            <a:pPr>
              <a:defRPr/>
            </a:pPr>
            <a:fld id="{289EBD21-3C0C-44A2-A467-40497E262C3F}"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s-ES"/>
          </a:p>
        </p:txBody>
      </p:sp>
      <p:sp>
        <p:nvSpPr>
          <p:cNvPr id="4" name="Rectangle 18"/>
          <p:cNvSpPr>
            <a:spLocks noGrp="1" noChangeArrowheads="1"/>
          </p:cNvSpPr>
          <p:nvPr>
            <p:ph type="ftr" sz="quarter" idx="11"/>
          </p:nvPr>
        </p:nvSpPr>
        <p:spPr>
          <a:ln/>
        </p:spPr>
        <p:txBody>
          <a:bodyPr/>
          <a:lstStyle>
            <a:lvl1pPr>
              <a:defRPr/>
            </a:lvl1pPr>
          </a:lstStyle>
          <a:p>
            <a:pPr>
              <a:defRPr/>
            </a:pPr>
            <a:endParaRPr lang="es-ES"/>
          </a:p>
        </p:txBody>
      </p:sp>
      <p:sp>
        <p:nvSpPr>
          <p:cNvPr id="5" name="Rectangle 19"/>
          <p:cNvSpPr>
            <a:spLocks noGrp="1" noChangeArrowheads="1"/>
          </p:cNvSpPr>
          <p:nvPr>
            <p:ph type="sldNum" sz="quarter" idx="12"/>
          </p:nvPr>
        </p:nvSpPr>
        <p:spPr>
          <a:ln/>
        </p:spPr>
        <p:txBody>
          <a:bodyPr/>
          <a:lstStyle>
            <a:lvl1pPr>
              <a:defRPr/>
            </a:lvl1pPr>
          </a:lstStyle>
          <a:p>
            <a:pPr>
              <a:defRPr/>
            </a:pPr>
            <a:fld id="{8B837911-7596-42EA-97EE-6028F87E318D}"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s-ES"/>
          </a:p>
        </p:txBody>
      </p:sp>
      <p:sp>
        <p:nvSpPr>
          <p:cNvPr id="3" name="Rectangle 18"/>
          <p:cNvSpPr>
            <a:spLocks noGrp="1" noChangeArrowheads="1"/>
          </p:cNvSpPr>
          <p:nvPr>
            <p:ph type="ftr" sz="quarter" idx="11"/>
          </p:nvPr>
        </p:nvSpPr>
        <p:spPr>
          <a:ln/>
        </p:spPr>
        <p:txBody>
          <a:bodyPr/>
          <a:lstStyle>
            <a:lvl1pPr>
              <a:defRPr/>
            </a:lvl1pPr>
          </a:lstStyle>
          <a:p>
            <a:pPr>
              <a:defRPr/>
            </a:pPr>
            <a:endParaRPr lang="es-ES"/>
          </a:p>
        </p:txBody>
      </p:sp>
      <p:sp>
        <p:nvSpPr>
          <p:cNvPr id="4" name="Rectangle 19"/>
          <p:cNvSpPr>
            <a:spLocks noGrp="1" noChangeArrowheads="1"/>
          </p:cNvSpPr>
          <p:nvPr>
            <p:ph type="sldNum" sz="quarter" idx="12"/>
          </p:nvPr>
        </p:nvSpPr>
        <p:spPr>
          <a:ln/>
        </p:spPr>
        <p:txBody>
          <a:bodyPr/>
          <a:lstStyle>
            <a:lvl1pPr>
              <a:defRPr/>
            </a:lvl1pPr>
          </a:lstStyle>
          <a:p>
            <a:pPr>
              <a:defRPr/>
            </a:pPr>
            <a:fld id="{BEF0AEBD-8B62-420D-96D6-AEC0663F6735}"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7"/>
          <p:cNvSpPr>
            <a:spLocks noGrp="1" noChangeArrowheads="1"/>
          </p:cNvSpPr>
          <p:nvPr>
            <p:ph type="dt" sz="half" idx="10"/>
          </p:nvPr>
        </p:nvSpPr>
        <p:spPr>
          <a:ln/>
        </p:spPr>
        <p:txBody>
          <a:bodyPr/>
          <a:lstStyle>
            <a:lvl1pPr>
              <a:defRPr/>
            </a:lvl1pPr>
          </a:lstStyle>
          <a:p>
            <a:pPr>
              <a:defRPr/>
            </a:pPr>
            <a:endParaRPr lang="es-ES"/>
          </a:p>
        </p:txBody>
      </p:sp>
      <p:sp>
        <p:nvSpPr>
          <p:cNvPr id="6" name="Rectangle 18"/>
          <p:cNvSpPr>
            <a:spLocks noGrp="1" noChangeArrowheads="1"/>
          </p:cNvSpPr>
          <p:nvPr>
            <p:ph type="ftr" sz="quarter" idx="11"/>
          </p:nvPr>
        </p:nvSpPr>
        <p:spPr>
          <a:ln/>
        </p:spPr>
        <p:txBody>
          <a:bodyPr/>
          <a:lstStyle>
            <a:lvl1pPr>
              <a:defRPr/>
            </a:lvl1pPr>
          </a:lstStyle>
          <a:p>
            <a:pPr>
              <a:defRPr/>
            </a:pPr>
            <a:endParaRPr lang="es-ES"/>
          </a:p>
        </p:txBody>
      </p:sp>
      <p:sp>
        <p:nvSpPr>
          <p:cNvPr id="7" name="Rectangle 19"/>
          <p:cNvSpPr>
            <a:spLocks noGrp="1" noChangeArrowheads="1"/>
          </p:cNvSpPr>
          <p:nvPr>
            <p:ph type="sldNum" sz="quarter" idx="12"/>
          </p:nvPr>
        </p:nvSpPr>
        <p:spPr>
          <a:ln/>
        </p:spPr>
        <p:txBody>
          <a:bodyPr/>
          <a:lstStyle>
            <a:lvl1pPr>
              <a:defRPr/>
            </a:lvl1pPr>
          </a:lstStyle>
          <a:p>
            <a:pPr>
              <a:defRPr/>
            </a:pPr>
            <a:fld id="{DE772CAA-EB73-4DE3-9A42-08C17960128C}"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7"/>
          <p:cNvSpPr>
            <a:spLocks noGrp="1" noChangeArrowheads="1"/>
          </p:cNvSpPr>
          <p:nvPr>
            <p:ph type="dt" sz="half" idx="10"/>
          </p:nvPr>
        </p:nvSpPr>
        <p:spPr>
          <a:ln/>
        </p:spPr>
        <p:txBody>
          <a:bodyPr/>
          <a:lstStyle>
            <a:lvl1pPr>
              <a:defRPr/>
            </a:lvl1pPr>
          </a:lstStyle>
          <a:p>
            <a:pPr>
              <a:defRPr/>
            </a:pPr>
            <a:endParaRPr lang="es-ES"/>
          </a:p>
        </p:txBody>
      </p:sp>
      <p:sp>
        <p:nvSpPr>
          <p:cNvPr id="6" name="Rectangle 18"/>
          <p:cNvSpPr>
            <a:spLocks noGrp="1" noChangeArrowheads="1"/>
          </p:cNvSpPr>
          <p:nvPr>
            <p:ph type="ftr" sz="quarter" idx="11"/>
          </p:nvPr>
        </p:nvSpPr>
        <p:spPr>
          <a:ln/>
        </p:spPr>
        <p:txBody>
          <a:bodyPr/>
          <a:lstStyle>
            <a:lvl1pPr>
              <a:defRPr/>
            </a:lvl1pPr>
          </a:lstStyle>
          <a:p>
            <a:pPr>
              <a:defRPr/>
            </a:pPr>
            <a:endParaRPr lang="es-ES"/>
          </a:p>
        </p:txBody>
      </p:sp>
      <p:sp>
        <p:nvSpPr>
          <p:cNvPr id="7" name="Rectangle 19"/>
          <p:cNvSpPr>
            <a:spLocks noGrp="1" noChangeArrowheads="1"/>
          </p:cNvSpPr>
          <p:nvPr>
            <p:ph type="sldNum" sz="quarter" idx="12"/>
          </p:nvPr>
        </p:nvSpPr>
        <p:spPr>
          <a:ln/>
        </p:spPr>
        <p:txBody>
          <a:bodyPr/>
          <a:lstStyle>
            <a:lvl1pPr>
              <a:defRPr/>
            </a:lvl1pPr>
          </a:lstStyle>
          <a:p>
            <a:pPr>
              <a:defRPr/>
            </a:pPr>
            <a:fld id="{54491FE9-7867-4BFD-A158-CD53FCA8C6B6}"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28003"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p>
          </p:txBody>
        </p:sp>
        <p:sp>
          <p:nvSpPr>
            <p:cNvPr id="128004"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grpSp>
          <p:nvGrpSpPr>
            <p:cNvPr id="1034" name="Group 5"/>
            <p:cNvGrpSpPr>
              <a:grpSpLocks/>
            </p:cNvGrpSpPr>
            <p:nvPr userDrawn="1"/>
          </p:nvGrpSpPr>
          <p:grpSpPr bwMode="auto">
            <a:xfrm>
              <a:off x="0" y="4"/>
              <a:ext cx="5758" cy="4316"/>
              <a:chOff x="0" y="4"/>
              <a:chExt cx="5758" cy="4316"/>
            </a:xfrm>
          </p:grpSpPr>
          <p:sp>
            <p:nvSpPr>
              <p:cNvPr id="128006"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sp>
            <p:nvSpPr>
              <p:cNvPr id="128007"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28008"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28009"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p>
            </p:txBody>
          </p:sp>
          <p:sp>
            <p:nvSpPr>
              <p:cNvPr id="128010"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p>
            </p:txBody>
          </p:sp>
          <p:sp>
            <p:nvSpPr>
              <p:cNvPr id="128011"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p>
            </p:txBody>
          </p:sp>
          <p:sp>
            <p:nvSpPr>
              <p:cNvPr id="128012"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p>
            </p:txBody>
          </p:sp>
          <p:sp>
            <p:nvSpPr>
              <p:cNvPr id="128013"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p>
            </p:txBody>
          </p:sp>
          <p:sp>
            <p:nvSpPr>
              <p:cNvPr id="128014"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p>
            </p:txBody>
          </p:sp>
        </p:grpSp>
      </p:grpSp>
      <p:sp>
        <p:nvSpPr>
          <p:cNvPr id="128015"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28016"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28017"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defRPr>
            </a:lvl1pPr>
          </a:lstStyle>
          <a:p>
            <a:pPr>
              <a:defRPr/>
            </a:pPr>
            <a:endParaRPr lang="es-ES"/>
          </a:p>
        </p:txBody>
      </p:sp>
      <p:sp>
        <p:nvSpPr>
          <p:cNvPr id="128018"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00000"/>
                  </a:outerShdw>
                </a:effectLst>
              </a:defRPr>
            </a:lvl1pPr>
          </a:lstStyle>
          <a:p>
            <a:pPr>
              <a:defRPr/>
            </a:pPr>
            <a:endParaRPr lang="es-ES"/>
          </a:p>
        </p:txBody>
      </p:sp>
      <p:sp>
        <p:nvSpPr>
          <p:cNvPr id="128019"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defRPr>
            </a:lvl1pPr>
          </a:lstStyle>
          <a:p>
            <a:pPr>
              <a:defRPr/>
            </a:pPr>
            <a:fld id="{1FFD8BA3-7832-4D10-8E03-462F597F0900}" type="slidenum">
              <a:rPr lang="es-ES"/>
              <a:pPr>
                <a:defRPr/>
              </a:pPr>
              <a:t>‹#›</a:t>
            </a:fld>
            <a:endParaRPr lang="es-ES"/>
          </a:p>
        </p:txBody>
      </p:sp>
    </p:spTree>
  </p:cSld>
  <p:clrMap bg1="dk2" tx1="lt1" bg2="dk1" tx2="lt2" accent1="accent1" accent2="accent2" accent3="accent3" accent4="accent4" accent5="accent5" accent6="accent6" hlink="hlink" folHlink="folHlink"/>
  <p:sldLayoutIdLst>
    <p:sldLayoutId id="2147483797"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58888" y="3357563"/>
            <a:ext cx="7086600" cy="1431925"/>
          </a:xfrm>
        </p:spPr>
        <p:txBody>
          <a:bodyPr/>
          <a:lstStyle/>
          <a:p>
            <a:pPr algn="ctr" eaLnBrk="1" hangingPunct="1">
              <a:defRPr/>
            </a:pPr>
            <a:r>
              <a:rPr lang="es-MX" sz="4000" smtClean="0"/>
              <a:t>LINKING REMITTANCES AND HOUSING FINANCE </a:t>
            </a:r>
            <a:r>
              <a:rPr lang="es-MX" sz="1600" smtClean="0"/>
              <a:t>Washington, February 14th, de 2008</a:t>
            </a:r>
            <a:endParaRPr lang="es-ES" sz="1600" smtClean="0"/>
          </a:p>
        </p:txBody>
      </p:sp>
      <p:pic>
        <p:nvPicPr>
          <p:cNvPr id="2052" name="Picture 4" descr="COOPE SALCAJA"/>
          <p:cNvPicPr>
            <a:picLocks noChangeAspect="1" noChangeArrowheads="1"/>
          </p:cNvPicPr>
          <p:nvPr/>
        </p:nvPicPr>
        <p:blipFill>
          <a:blip r:embed="rId2" cstate="print"/>
          <a:srcRect/>
          <a:stretch>
            <a:fillRect/>
          </a:stretch>
        </p:blipFill>
        <p:spPr bwMode="auto">
          <a:xfrm>
            <a:off x="1835150" y="0"/>
            <a:ext cx="5400675" cy="1727200"/>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plus(in)">
                                      <p:cBhvr>
                                        <p:cTn id="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DSC00504"/>
          <p:cNvPicPr>
            <a:picLocks noChangeAspect="1" noChangeArrowheads="1"/>
          </p:cNvPicPr>
          <p:nvPr/>
        </p:nvPicPr>
        <p:blipFill>
          <a:blip r:embed="rId2" cstate="print"/>
          <a:srcRect/>
          <a:stretch>
            <a:fillRect/>
          </a:stretch>
        </p:blipFill>
        <p:spPr bwMode="auto">
          <a:xfrm>
            <a:off x="100013" y="74613"/>
            <a:ext cx="5048250" cy="6708775"/>
          </a:xfrm>
          <a:prstGeom prst="rect">
            <a:avLst/>
          </a:prstGeom>
          <a:noFill/>
          <a:ln w="9525">
            <a:noFill/>
            <a:miter lim="800000"/>
            <a:headEnd/>
            <a:tailEnd/>
          </a:ln>
        </p:spPr>
      </p:pic>
      <p:pic>
        <p:nvPicPr>
          <p:cNvPr id="12291" name="Picture 7" descr="DSC00484"/>
          <p:cNvPicPr>
            <a:picLocks noChangeAspect="1" noChangeArrowheads="1"/>
          </p:cNvPicPr>
          <p:nvPr/>
        </p:nvPicPr>
        <p:blipFill>
          <a:blip r:embed="rId3" cstate="print"/>
          <a:srcRect/>
          <a:stretch>
            <a:fillRect/>
          </a:stretch>
        </p:blipFill>
        <p:spPr bwMode="auto">
          <a:xfrm>
            <a:off x="4427538" y="0"/>
            <a:ext cx="4716462" cy="6858000"/>
          </a:xfrm>
          <a:prstGeom prst="rect">
            <a:avLst/>
          </a:prstGeom>
          <a:noFill/>
          <a:ln w="9525">
            <a:noFill/>
            <a:miter lim="800000"/>
            <a:headEnd/>
            <a:tailEnd/>
          </a:ln>
        </p:spPr>
      </p:pic>
    </p:spTree>
  </p:cSld>
  <p:clrMapOvr>
    <a:masterClrMapping/>
  </p:clrMapOvr>
  <p:transition spd="slow">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type="body" idx="1"/>
          </p:nvPr>
        </p:nvSpPr>
        <p:spPr>
          <a:xfrm>
            <a:off x="0" y="0"/>
            <a:ext cx="9144000" cy="6858000"/>
          </a:xfrm>
        </p:spPr>
        <p:txBody>
          <a:bodyPr/>
          <a:lstStyle/>
          <a:p>
            <a:pPr algn="ctr" eaLnBrk="1" hangingPunct="1">
              <a:lnSpc>
                <a:spcPct val="80000"/>
              </a:lnSpc>
              <a:buFont typeface="Wingdings" pitchFamily="2" charset="2"/>
              <a:buNone/>
              <a:defRPr/>
            </a:pPr>
            <a:endParaRPr lang="es-ES" sz="6000" smtClean="0"/>
          </a:p>
          <a:p>
            <a:pPr algn="ctr" eaLnBrk="1" hangingPunct="1">
              <a:lnSpc>
                <a:spcPct val="80000"/>
              </a:lnSpc>
              <a:buFont typeface="Wingdings" pitchFamily="2" charset="2"/>
              <a:buNone/>
              <a:defRPr/>
            </a:pPr>
            <a:endParaRPr lang="es-ES" sz="6000" smtClean="0"/>
          </a:p>
          <a:p>
            <a:pPr algn="ctr" eaLnBrk="1" hangingPunct="1">
              <a:lnSpc>
                <a:spcPct val="80000"/>
              </a:lnSpc>
              <a:buFont typeface="Wingdings" pitchFamily="2" charset="2"/>
              <a:buNone/>
              <a:defRPr/>
            </a:pPr>
            <a:r>
              <a:rPr lang="es-ES" sz="6000" smtClean="0"/>
              <a:t>MUCHAS</a:t>
            </a:r>
          </a:p>
          <a:p>
            <a:pPr algn="ctr" eaLnBrk="1" hangingPunct="1">
              <a:lnSpc>
                <a:spcPct val="80000"/>
              </a:lnSpc>
              <a:buFont typeface="Wingdings" pitchFamily="2" charset="2"/>
              <a:buNone/>
              <a:defRPr/>
            </a:pPr>
            <a:r>
              <a:rPr lang="es-ES" sz="6000" smtClean="0"/>
              <a:t>GRACIAS</a:t>
            </a:r>
          </a:p>
          <a:p>
            <a:pPr algn="ctr" eaLnBrk="1" hangingPunct="1">
              <a:lnSpc>
                <a:spcPct val="80000"/>
              </a:lnSpc>
              <a:buFont typeface="Wingdings" pitchFamily="2" charset="2"/>
              <a:buNone/>
              <a:defRPr/>
            </a:pPr>
            <a:r>
              <a:rPr lang="es-ES" sz="3600" i="1" smtClean="0"/>
              <a:t>Víctor  Manuel Rosal  González</a:t>
            </a:r>
          </a:p>
          <a:p>
            <a:pPr algn="ctr" eaLnBrk="1" hangingPunct="1">
              <a:lnSpc>
                <a:spcPct val="80000"/>
              </a:lnSpc>
              <a:buFont typeface="Wingdings" pitchFamily="2" charset="2"/>
              <a:buNone/>
              <a:defRPr/>
            </a:pPr>
            <a:r>
              <a:rPr lang="es-ES" i="1" smtClean="0"/>
              <a:t>Presidente Comité de Proyectos</a:t>
            </a:r>
          </a:p>
          <a:p>
            <a:pPr algn="ctr" eaLnBrk="1" hangingPunct="1">
              <a:lnSpc>
                <a:spcPct val="80000"/>
              </a:lnSpc>
              <a:buFont typeface="Wingdings" pitchFamily="2" charset="2"/>
              <a:buNone/>
              <a:defRPr/>
            </a:pPr>
            <a:endParaRPr lang="es-ES" i="1" smtClean="0"/>
          </a:p>
          <a:p>
            <a:pPr algn="ctr" eaLnBrk="1" hangingPunct="1">
              <a:lnSpc>
                <a:spcPct val="80000"/>
              </a:lnSpc>
              <a:buFont typeface="Wingdings" pitchFamily="2" charset="2"/>
              <a:buNone/>
              <a:defRPr/>
            </a:pPr>
            <a:r>
              <a:rPr lang="es-ES" sz="2800" smtClean="0"/>
              <a:t>Cooperativa Salcajá, R. L.</a:t>
            </a:r>
          </a:p>
          <a:p>
            <a:pPr algn="ctr" eaLnBrk="1" hangingPunct="1">
              <a:lnSpc>
                <a:spcPct val="80000"/>
              </a:lnSpc>
              <a:buFont typeface="Wingdings" pitchFamily="2" charset="2"/>
              <a:buNone/>
              <a:defRPr/>
            </a:pPr>
            <a:r>
              <a:rPr lang="es-ES" sz="2800" smtClean="0"/>
              <a:t>Salcajá, Quetzaltenango, Guatemala</a:t>
            </a:r>
          </a:p>
          <a:p>
            <a:pPr algn="ctr" eaLnBrk="1" hangingPunct="1">
              <a:lnSpc>
                <a:spcPct val="80000"/>
              </a:lnSpc>
              <a:buFont typeface="Wingdings" pitchFamily="2" charset="2"/>
              <a:buNone/>
              <a:defRPr/>
            </a:pPr>
            <a:r>
              <a:rPr lang="es-ES" sz="2800" smtClean="0"/>
              <a:t>Teléfono (502) 7768-9020</a:t>
            </a:r>
          </a:p>
          <a:p>
            <a:pPr algn="ctr" eaLnBrk="1" hangingPunct="1">
              <a:lnSpc>
                <a:spcPct val="80000"/>
              </a:lnSpc>
              <a:buFont typeface="Wingdings" pitchFamily="2" charset="2"/>
              <a:buNone/>
              <a:defRPr/>
            </a:pPr>
            <a:r>
              <a:rPr lang="es-ES" sz="2800" smtClean="0"/>
              <a:t>Correo:  vrosal@coopesalcaja.com</a:t>
            </a:r>
          </a:p>
          <a:p>
            <a:pPr algn="ctr" eaLnBrk="1" hangingPunct="1">
              <a:lnSpc>
                <a:spcPct val="80000"/>
              </a:lnSpc>
              <a:buFont typeface="Wingdings" pitchFamily="2" charset="2"/>
              <a:buNone/>
              <a:defRPr/>
            </a:pPr>
            <a:endParaRPr lang="es-ES" sz="2400" smtClean="0"/>
          </a:p>
          <a:p>
            <a:pPr algn="ctr" eaLnBrk="1" hangingPunct="1">
              <a:lnSpc>
                <a:spcPct val="80000"/>
              </a:lnSpc>
              <a:buFont typeface="Wingdings" pitchFamily="2" charset="2"/>
              <a:buNone/>
              <a:defRPr/>
            </a:pPr>
            <a:endParaRPr lang="es-ES" sz="6000" smtClean="0"/>
          </a:p>
        </p:txBody>
      </p:sp>
      <p:pic>
        <p:nvPicPr>
          <p:cNvPr id="158724" name="Picture 4" descr="COOPE SALCAJA"/>
          <p:cNvPicPr>
            <a:picLocks noChangeAspect="1" noChangeArrowheads="1"/>
          </p:cNvPicPr>
          <p:nvPr/>
        </p:nvPicPr>
        <p:blipFill>
          <a:blip r:embed="rId2" cstate="print"/>
          <a:srcRect/>
          <a:stretch>
            <a:fillRect/>
          </a:stretch>
        </p:blipFill>
        <p:spPr bwMode="auto">
          <a:xfrm>
            <a:off x="2268538" y="0"/>
            <a:ext cx="4391025" cy="1700213"/>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8723">
                                            <p:txEl>
                                              <p:pRg st="2" end="2"/>
                                            </p:txEl>
                                          </p:spTgt>
                                        </p:tgtEl>
                                        <p:attrNameLst>
                                          <p:attrName>style.visibility</p:attrName>
                                        </p:attrNameLst>
                                      </p:cBhvr>
                                      <p:to>
                                        <p:strVal val="visible"/>
                                      </p:to>
                                    </p:set>
                                    <p:animEffect transition="in" filter="box(in)">
                                      <p:cBhvr>
                                        <p:cTn id="7" dur="500"/>
                                        <p:tgtEl>
                                          <p:spTgt spid="15872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8723">
                                            <p:txEl>
                                              <p:pRg st="3" end="3"/>
                                            </p:txEl>
                                          </p:spTgt>
                                        </p:tgtEl>
                                        <p:attrNameLst>
                                          <p:attrName>style.visibility</p:attrName>
                                        </p:attrNameLst>
                                      </p:cBhvr>
                                      <p:to>
                                        <p:strVal val="visible"/>
                                      </p:to>
                                    </p:set>
                                    <p:animEffect transition="in" filter="box(in)">
                                      <p:cBhvr>
                                        <p:cTn id="12" dur="500"/>
                                        <p:tgtEl>
                                          <p:spTgt spid="15872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8723">
                                            <p:txEl>
                                              <p:pRg st="4" end="4"/>
                                            </p:txEl>
                                          </p:spTgt>
                                        </p:tgtEl>
                                        <p:attrNameLst>
                                          <p:attrName>style.visibility</p:attrName>
                                        </p:attrNameLst>
                                      </p:cBhvr>
                                      <p:to>
                                        <p:strVal val="visible"/>
                                      </p:to>
                                    </p:set>
                                    <p:animEffect transition="in" filter="box(in)">
                                      <p:cBhvr>
                                        <p:cTn id="17" dur="500"/>
                                        <p:tgtEl>
                                          <p:spTgt spid="15872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8723">
                                            <p:txEl>
                                              <p:pRg st="5" end="5"/>
                                            </p:txEl>
                                          </p:spTgt>
                                        </p:tgtEl>
                                        <p:attrNameLst>
                                          <p:attrName>style.visibility</p:attrName>
                                        </p:attrNameLst>
                                      </p:cBhvr>
                                      <p:to>
                                        <p:strVal val="visible"/>
                                      </p:to>
                                    </p:set>
                                    <p:animEffect transition="in" filter="box(in)">
                                      <p:cBhvr>
                                        <p:cTn id="22" dur="500"/>
                                        <p:tgtEl>
                                          <p:spTgt spid="15872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8723">
                                            <p:txEl>
                                              <p:pRg st="7" end="7"/>
                                            </p:txEl>
                                          </p:spTgt>
                                        </p:tgtEl>
                                        <p:attrNameLst>
                                          <p:attrName>style.visibility</p:attrName>
                                        </p:attrNameLst>
                                      </p:cBhvr>
                                      <p:to>
                                        <p:strVal val="visible"/>
                                      </p:to>
                                    </p:set>
                                    <p:animEffect transition="in" filter="box(in)">
                                      <p:cBhvr>
                                        <p:cTn id="27" dur="500"/>
                                        <p:tgtEl>
                                          <p:spTgt spid="15872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8723">
                                            <p:txEl>
                                              <p:pRg st="8" end="8"/>
                                            </p:txEl>
                                          </p:spTgt>
                                        </p:tgtEl>
                                        <p:attrNameLst>
                                          <p:attrName>style.visibility</p:attrName>
                                        </p:attrNameLst>
                                      </p:cBhvr>
                                      <p:to>
                                        <p:strVal val="visible"/>
                                      </p:to>
                                    </p:set>
                                    <p:animEffect transition="in" filter="box(in)">
                                      <p:cBhvr>
                                        <p:cTn id="32" dur="500"/>
                                        <p:tgtEl>
                                          <p:spTgt spid="15872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58723">
                                            <p:txEl>
                                              <p:pRg st="9" end="9"/>
                                            </p:txEl>
                                          </p:spTgt>
                                        </p:tgtEl>
                                        <p:attrNameLst>
                                          <p:attrName>style.visibility</p:attrName>
                                        </p:attrNameLst>
                                      </p:cBhvr>
                                      <p:to>
                                        <p:strVal val="visible"/>
                                      </p:to>
                                    </p:set>
                                    <p:animEffect transition="in" filter="box(in)">
                                      <p:cBhvr>
                                        <p:cTn id="37" dur="500"/>
                                        <p:tgtEl>
                                          <p:spTgt spid="15872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58723">
                                            <p:txEl>
                                              <p:pRg st="10" end="10"/>
                                            </p:txEl>
                                          </p:spTgt>
                                        </p:tgtEl>
                                        <p:attrNameLst>
                                          <p:attrName>style.visibility</p:attrName>
                                        </p:attrNameLst>
                                      </p:cBhvr>
                                      <p:to>
                                        <p:strVal val="visible"/>
                                      </p:to>
                                    </p:set>
                                    <p:animEffect transition="in" filter="box(in)">
                                      <p:cBhvr>
                                        <p:cTn id="42" dur="500"/>
                                        <p:tgtEl>
                                          <p:spTgt spid="15872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158724"/>
                                        </p:tgtEl>
                                        <p:attrNameLst>
                                          <p:attrName>style.visibility</p:attrName>
                                        </p:attrNameLst>
                                      </p:cBhvr>
                                      <p:to>
                                        <p:strVal val="visible"/>
                                      </p:to>
                                    </p:set>
                                    <p:animEffect transition="in" filter="wheel(4)">
                                      <p:cBhvr>
                                        <p:cTn id="47" dur="2000"/>
                                        <p:tgtEl>
                                          <p:spTgt spid="158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4" name="Rectangle 6"/>
          <p:cNvSpPr>
            <a:spLocks noGrp="1" noChangeArrowheads="1"/>
          </p:cNvSpPr>
          <p:nvPr>
            <p:ph type="ctrTitle"/>
          </p:nvPr>
        </p:nvSpPr>
        <p:spPr>
          <a:xfrm>
            <a:off x="898525" y="504825"/>
            <a:ext cx="7921625" cy="836613"/>
          </a:xfrm>
        </p:spPr>
        <p:txBody>
          <a:bodyPr/>
          <a:lstStyle/>
          <a:p>
            <a:pPr algn="ctr" eaLnBrk="1" hangingPunct="1">
              <a:defRPr/>
            </a:pPr>
            <a:r>
              <a:rPr lang="en-US" sz="2400" smtClean="0"/>
              <a:t>Linking Remittances and Housing Finance in Cooperativa Salcajá</a:t>
            </a:r>
          </a:p>
        </p:txBody>
      </p:sp>
      <p:sp>
        <p:nvSpPr>
          <p:cNvPr id="135179" name="Rectangle 11"/>
          <p:cNvSpPr>
            <a:spLocks noGrp="1" noChangeArrowheads="1"/>
          </p:cNvSpPr>
          <p:nvPr>
            <p:ph type="subTitle" idx="1"/>
          </p:nvPr>
        </p:nvSpPr>
        <p:spPr>
          <a:xfrm>
            <a:off x="828675" y="1917700"/>
            <a:ext cx="7704138" cy="4464050"/>
          </a:xfrm>
        </p:spPr>
        <p:txBody>
          <a:bodyPr/>
          <a:lstStyle/>
          <a:p>
            <a:pPr marL="457200" indent="-457200" eaLnBrk="1" hangingPunct="1">
              <a:lnSpc>
                <a:spcPct val="120000"/>
              </a:lnSpc>
              <a:buFont typeface="Wingdings" pitchFamily="2" charset="2"/>
              <a:buChar char="v"/>
              <a:defRPr/>
            </a:pPr>
            <a:r>
              <a:rPr lang="en-US" sz="2400" smtClean="0"/>
              <a:t>47% of the members’  investments and 32% of loan requests are for housing.</a:t>
            </a:r>
          </a:p>
          <a:p>
            <a:pPr marL="457200" indent="-457200" eaLnBrk="1" hangingPunct="1">
              <a:lnSpc>
                <a:spcPct val="120000"/>
              </a:lnSpc>
              <a:buFont typeface="Wingdings" pitchFamily="2" charset="2"/>
              <a:buChar char="v"/>
              <a:defRPr/>
            </a:pPr>
            <a:endParaRPr lang="en-US" sz="2400" smtClean="0"/>
          </a:p>
          <a:p>
            <a:pPr marL="457200" indent="-457200" eaLnBrk="1" hangingPunct="1">
              <a:lnSpc>
                <a:spcPct val="120000"/>
              </a:lnSpc>
              <a:buFont typeface="Wingdings" pitchFamily="2" charset="2"/>
              <a:buChar char="v"/>
              <a:defRPr/>
            </a:pPr>
            <a:r>
              <a:rPr lang="en-US" sz="2400" smtClean="0"/>
              <a:t>These credits are administered according to the Cooperative Credit Regulations, the available resources, financial discipline, the strategic plan of the Cooperative, the payment capacity of the client, and including real guarantees. The default rate for this line of credit is 5.11%. </a:t>
            </a:r>
          </a:p>
          <a:p>
            <a:pPr marL="457200" indent="-457200" eaLnBrk="1" hangingPunct="1">
              <a:lnSpc>
                <a:spcPct val="120000"/>
              </a:lnSpc>
              <a:buFont typeface="Wingdings" pitchFamily="2" charset="2"/>
              <a:buChar char="v"/>
              <a:defRPr/>
            </a:pPr>
            <a:endParaRPr lang="es-ES" sz="2400" smtClean="0"/>
          </a:p>
          <a:p>
            <a:pPr marL="457200" indent="-457200" eaLnBrk="1" hangingPunct="1">
              <a:lnSpc>
                <a:spcPct val="120000"/>
              </a:lnSpc>
              <a:buFont typeface="Wingdings" pitchFamily="2" charset="2"/>
              <a:buChar char="v"/>
              <a:defRPr/>
            </a:pPr>
            <a:endParaRPr lang="es-ES" sz="2400" smtClean="0"/>
          </a:p>
          <a:p>
            <a:pPr marL="457200" indent="-457200" eaLnBrk="1" hangingPunct="1">
              <a:lnSpc>
                <a:spcPct val="120000"/>
              </a:lnSpc>
              <a:buFont typeface="Wingdings" pitchFamily="2" charset="2"/>
              <a:buChar char="v"/>
              <a:defRPr/>
            </a:pPr>
            <a:endParaRPr lang="es-MX" sz="2400" smtClean="0"/>
          </a:p>
          <a:p>
            <a:pPr marL="457200" indent="-457200" eaLnBrk="1" hangingPunct="1">
              <a:lnSpc>
                <a:spcPct val="120000"/>
              </a:lnSpc>
              <a:buFont typeface="Wingdings" pitchFamily="2" charset="2"/>
              <a:buChar char="v"/>
              <a:defRPr/>
            </a:pPr>
            <a:endParaRPr lang="es-ES" sz="2400" smtClean="0"/>
          </a:p>
          <a:p>
            <a:pPr marL="457200" indent="-457200" eaLnBrk="1" hangingPunct="1">
              <a:lnSpc>
                <a:spcPct val="120000"/>
              </a:lnSpc>
              <a:buFont typeface="Wingdings" pitchFamily="2" charset="2"/>
              <a:buChar char="v"/>
              <a:defRPr/>
            </a:pPr>
            <a:endParaRPr lang="es-ES" sz="2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898525" y="504825"/>
            <a:ext cx="7921625" cy="836613"/>
          </a:xfrm>
        </p:spPr>
        <p:txBody>
          <a:bodyPr/>
          <a:lstStyle/>
          <a:p>
            <a:pPr algn="ctr" eaLnBrk="1" hangingPunct="1">
              <a:defRPr/>
            </a:pPr>
            <a:r>
              <a:rPr lang="en-US" sz="2400" smtClean="0"/>
              <a:t>Linking Remittances and Housing Finance in Cooperativa Salcajá</a:t>
            </a:r>
            <a:endParaRPr lang="es-ES" sz="2400" smtClean="0"/>
          </a:p>
        </p:txBody>
      </p:sp>
      <p:sp>
        <p:nvSpPr>
          <p:cNvPr id="139267" name="Rectangle 3"/>
          <p:cNvSpPr>
            <a:spLocks noGrp="1" noChangeArrowheads="1"/>
          </p:cNvSpPr>
          <p:nvPr>
            <p:ph type="subTitle" idx="1"/>
          </p:nvPr>
        </p:nvSpPr>
        <p:spPr>
          <a:xfrm>
            <a:off x="828675" y="1917700"/>
            <a:ext cx="7704138" cy="4464050"/>
          </a:xfrm>
        </p:spPr>
        <p:txBody>
          <a:bodyPr/>
          <a:lstStyle/>
          <a:p>
            <a:pPr marL="457200" indent="-457200" eaLnBrk="1" hangingPunct="1">
              <a:lnSpc>
                <a:spcPct val="90000"/>
              </a:lnSpc>
              <a:buFont typeface="Wingdings" pitchFamily="2" charset="2"/>
              <a:buChar char="v"/>
              <a:defRPr/>
            </a:pPr>
            <a:endParaRPr lang="es-ES" smtClean="0"/>
          </a:p>
          <a:p>
            <a:pPr marL="457200" indent="-457200" eaLnBrk="1" hangingPunct="1">
              <a:lnSpc>
                <a:spcPct val="90000"/>
              </a:lnSpc>
              <a:buFont typeface="Wingdings" pitchFamily="2" charset="2"/>
              <a:buChar char="v"/>
              <a:defRPr/>
            </a:pPr>
            <a:r>
              <a:rPr lang="es-ES" smtClean="0"/>
              <a:t>Remittance services began in 2001</a:t>
            </a:r>
          </a:p>
          <a:p>
            <a:pPr marL="457200" indent="-457200" eaLnBrk="1" hangingPunct="1">
              <a:lnSpc>
                <a:spcPct val="90000"/>
              </a:lnSpc>
              <a:buFont typeface="Wingdings" pitchFamily="2" charset="2"/>
              <a:buChar char="v"/>
              <a:defRPr/>
            </a:pPr>
            <a:endParaRPr lang="es-ES" smtClean="0"/>
          </a:p>
          <a:p>
            <a:pPr marL="457200" indent="-457200" eaLnBrk="1" hangingPunct="1">
              <a:lnSpc>
                <a:spcPct val="90000"/>
              </a:lnSpc>
              <a:buFont typeface="Wingdings" pitchFamily="2" charset="2"/>
              <a:buChar char="v"/>
              <a:defRPr/>
            </a:pPr>
            <a:r>
              <a:rPr lang="es-ES" smtClean="0"/>
              <a:t>By December 2007, operations had reached 26 million USD</a:t>
            </a:r>
          </a:p>
          <a:p>
            <a:pPr marL="457200" indent="-457200" eaLnBrk="1" hangingPunct="1">
              <a:lnSpc>
                <a:spcPct val="90000"/>
              </a:lnSpc>
              <a:buFont typeface="Wingdings" pitchFamily="2" charset="2"/>
              <a:buChar char="v"/>
              <a:defRPr/>
            </a:pPr>
            <a:endParaRPr lang="es-ES" smtClean="0"/>
          </a:p>
          <a:p>
            <a:pPr marL="457200" indent="-457200" eaLnBrk="1" hangingPunct="1">
              <a:lnSpc>
                <a:spcPct val="90000"/>
              </a:lnSpc>
              <a:buFont typeface="Wingdings" pitchFamily="2" charset="2"/>
              <a:buChar char="v"/>
              <a:defRPr/>
            </a:pPr>
            <a:r>
              <a:rPr lang="es-ES" smtClean="0"/>
              <a:t>In 2006 and 2007 2,788 housing loans were disbursed.</a:t>
            </a:r>
          </a:p>
          <a:p>
            <a:pPr marL="457200" indent="-457200" eaLnBrk="1" hangingPunct="1">
              <a:lnSpc>
                <a:spcPct val="90000"/>
              </a:lnSpc>
              <a:buFont typeface="Wingdings" pitchFamily="2" charset="2"/>
              <a:buChar char="v"/>
              <a:defRPr/>
            </a:pPr>
            <a:endParaRPr lang="es-ES" smtClean="0"/>
          </a:p>
          <a:p>
            <a:pPr marL="457200" indent="-457200" eaLnBrk="1" hangingPunct="1">
              <a:lnSpc>
                <a:spcPct val="90000"/>
              </a:lnSpc>
              <a:buFont typeface="Wingdings" pitchFamily="2" charset="2"/>
              <a:buChar char="v"/>
              <a:defRPr/>
            </a:pPr>
            <a:endParaRPr lang="es-ES" smtClean="0"/>
          </a:p>
          <a:p>
            <a:pPr marL="457200" indent="-457200" eaLnBrk="1" hangingPunct="1">
              <a:lnSpc>
                <a:spcPct val="90000"/>
              </a:lnSpc>
              <a:buFont typeface="Wingdings" pitchFamily="2" charset="2"/>
              <a:buChar char="v"/>
              <a:defRPr/>
            </a:pPr>
            <a:endParaRPr lang="es-ES" smtClean="0"/>
          </a:p>
          <a:p>
            <a:pPr marL="457200" indent="-457200" eaLnBrk="1" hangingPunct="1">
              <a:lnSpc>
                <a:spcPct val="90000"/>
              </a:lnSpc>
              <a:buFont typeface="Wingdings" pitchFamily="2" charset="2"/>
              <a:buChar char="v"/>
              <a:defRPr/>
            </a:pPr>
            <a:endParaRPr lang="es-MX" smtClean="0"/>
          </a:p>
          <a:p>
            <a:pPr marL="457200" indent="-457200" eaLnBrk="1" hangingPunct="1">
              <a:lnSpc>
                <a:spcPct val="90000"/>
              </a:lnSpc>
              <a:buFont typeface="Wingdings" pitchFamily="2" charset="2"/>
              <a:buChar char="v"/>
              <a:defRPr/>
            </a:pPr>
            <a:endParaRPr lang="es-ES" smtClean="0"/>
          </a:p>
          <a:p>
            <a:pPr marL="457200" indent="-457200" eaLnBrk="1" hangingPunct="1">
              <a:lnSpc>
                <a:spcPct val="90000"/>
              </a:lnSpc>
              <a:buFont typeface="Wingdings" pitchFamily="2" charset="2"/>
              <a:buChar char="v"/>
              <a:defRPr/>
            </a:pPr>
            <a:endParaRPr lang="es-E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92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9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ctrTitle"/>
          </p:nvPr>
        </p:nvSpPr>
        <p:spPr>
          <a:xfrm>
            <a:off x="898525" y="504825"/>
            <a:ext cx="7921625" cy="836613"/>
          </a:xfrm>
        </p:spPr>
        <p:txBody>
          <a:bodyPr/>
          <a:lstStyle/>
          <a:p>
            <a:pPr algn="ctr" eaLnBrk="1" hangingPunct="1">
              <a:defRPr/>
            </a:pPr>
            <a:r>
              <a:rPr lang="en-US" sz="2400" smtClean="0"/>
              <a:t>Linking Remittances and Housing Finance in Cooperativa Salcajá</a:t>
            </a:r>
            <a:endParaRPr lang="es-ES" sz="2400" smtClean="0"/>
          </a:p>
        </p:txBody>
      </p:sp>
      <p:sp>
        <p:nvSpPr>
          <p:cNvPr id="162819" name="Rectangle 3"/>
          <p:cNvSpPr>
            <a:spLocks noGrp="1" noChangeArrowheads="1"/>
          </p:cNvSpPr>
          <p:nvPr>
            <p:ph type="subTitle" idx="1"/>
          </p:nvPr>
        </p:nvSpPr>
        <p:spPr>
          <a:xfrm>
            <a:off x="828675" y="1917700"/>
            <a:ext cx="7704138" cy="4464050"/>
          </a:xfrm>
        </p:spPr>
        <p:txBody>
          <a:bodyPr/>
          <a:lstStyle/>
          <a:p>
            <a:pPr marL="457200" indent="-457200" eaLnBrk="1" hangingPunct="1">
              <a:lnSpc>
                <a:spcPct val="90000"/>
              </a:lnSpc>
              <a:buFont typeface="Wingdings" pitchFamily="2" charset="2"/>
              <a:buChar char="v"/>
              <a:defRPr/>
            </a:pPr>
            <a:endParaRPr lang="es-ES" sz="2400" dirty="0" smtClean="0"/>
          </a:p>
          <a:p>
            <a:pPr marL="457200" indent="-457200" eaLnBrk="1" hangingPunct="1">
              <a:lnSpc>
                <a:spcPct val="90000"/>
              </a:lnSpc>
              <a:buFont typeface="Wingdings" pitchFamily="2" charset="2"/>
              <a:buChar char="v"/>
              <a:defRPr/>
            </a:pPr>
            <a:r>
              <a:rPr lang="en-US" sz="2400" dirty="0" smtClean="0"/>
              <a:t>Studies between 2006 -2007 with remittances recipients show: </a:t>
            </a:r>
          </a:p>
          <a:p>
            <a:pPr marL="457200" indent="-457200" eaLnBrk="1" hangingPunct="1">
              <a:lnSpc>
                <a:spcPct val="90000"/>
              </a:lnSpc>
              <a:buFont typeface="Wingdings" pitchFamily="2" charset="2"/>
              <a:buChar char="v"/>
              <a:defRPr/>
            </a:pPr>
            <a:endParaRPr lang="en-US" sz="2400" dirty="0" smtClean="0"/>
          </a:p>
          <a:p>
            <a:pPr marL="457200" indent="-457200" eaLnBrk="1" hangingPunct="1">
              <a:lnSpc>
                <a:spcPct val="90000"/>
              </a:lnSpc>
              <a:buFont typeface="Wingdings" pitchFamily="2" charset="2"/>
              <a:buChar char="v"/>
              <a:defRPr/>
            </a:pPr>
            <a:r>
              <a:rPr lang="en-US" sz="2400" dirty="0" smtClean="0"/>
              <a:t>The average remittance received is between US$200 and US$300; 70% of remittances are received from 1-3 months  </a:t>
            </a:r>
          </a:p>
          <a:p>
            <a:pPr marL="457200" indent="-457200" eaLnBrk="1" hangingPunct="1">
              <a:lnSpc>
                <a:spcPct val="90000"/>
              </a:lnSpc>
              <a:buFont typeface="Wingdings" pitchFamily="2" charset="2"/>
              <a:buChar char="v"/>
              <a:defRPr/>
            </a:pPr>
            <a:endParaRPr lang="en-US" sz="2400" dirty="0" smtClean="0"/>
          </a:p>
          <a:p>
            <a:pPr marL="457200" indent="-457200" eaLnBrk="1" hangingPunct="1">
              <a:lnSpc>
                <a:spcPct val="90000"/>
              </a:lnSpc>
              <a:buFont typeface="Wingdings" pitchFamily="2" charset="2"/>
              <a:buChar char="v"/>
              <a:defRPr/>
            </a:pPr>
            <a:r>
              <a:rPr lang="en-US" sz="2400" dirty="0" smtClean="0"/>
              <a:t>99% of the recipients owns a house but crowded; 70% a concrete house; 25% an adobe house. 97% have energy and water services; 53% sewage, telephone and paved streets. Property rights </a:t>
            </a:r>
            <a:r>
              <a:rPr lang="en-US" sz="2400" smtClean="0"/>
              <a:t>not clear.</a:t>
            </a:r>
            <a:endParaRPr lang="en-US" sz="2400" dirty="0" smtClean="0"/>
          </a:p>
          <a:p>
            <a:pPr marL="457200" indent="-457200" eaLnBrk="1" hangingPunct="1">
              <a:lnSpc>
                <a:spcPct val="90000"/>
              </a:lnSpc>
              <a:defRPr/>
            </a:pPr>
            <a:endParaRPr lang="en-US" sz="2400" dirty="0" smtClean="0"/>
          </a:p>
          <a:p>
            <a:pPr marL="457200" indent="-457200" eaLnBrk="1" hangingPunct="1">
              <a:lnSpc>
                <a:spcPct val="90000"/>
              </a:lnSpc>
              <a:buFont typeface="Wingdings" pitchFamily="2" charset="2"/>
              <a:buChar char="v"/>
              <a:defRPr/>
            </a:pPr>
            <a:endParaRPr lang="en-US" sz="2400" dirty="0" smtClean="0"/>
          </a:p>
          <a:p>
            <a:pPr marL="457200" indent="-457200" eaLnBrk="1" hangingPunct="1">
              <a:lnSpc>
                <a:spcPct val="90000"/>
              </a:lnSpc>
              <a:buFont typeface="Wingdings" pitchFamily="2" charset="2"/>
              <a:buChar char="v"/>
              <a:defRPr/>
            </a:pPr>
            <a:endParaRPr lang="es-ES" sz="2400" dirty="0" smtClean="0"/>
          </a:p>
          <a:p>
            <a:pPr marL="457200" indent="-457200" eaLnBrk="1" hangingPunct="1">
              <a:lnSpc>
                <a:spcPct val="90000"/>
              </a:lnSpc>
              <a:buFont typeface="Wingdings" pitchFamily="2" charset="2"/>
              <a:buChar char="v"/>
              <a:defRPr/>
            </a:pPr>
            <a:endParaRPr lang="es-ES" sz="2400" dirty="0" smtClean="0"/>
          </a:p>
          <a:p>
            <a:pPr marL="457200" indent="-457200" eaLnBrk="1" hangingPunct="1">
              <a:lnSpc>
                <a:spcPct val="90000"/>
              </a:lnSpc>
              <a:buFont typeface="Wingdings" pitchFamily="2" charset="2"/>
              <a:buChar char="v"/>
              <a:defRPr/>
            </a:pPr>
            <a:endParaRPr lang="es-MX" sz="2400" dirty="0" smtClean="0"/>
          </a:p>
          <a:p>
            <a:pPr marL="457200" indent="-457200" eaLnBrk="1" hangingPunct="1">
              <a:lnSpc>
                <a:spcPct val="90000"/>
              </a:lnSpc>
              <a:buFont typeface="Wingdings" pitchFamily="2" charset="2"/>
              <a:buChar char="v"/>
              <a:defRPr/>
            </a:pPr>
            <a:endParaRPr lang="es-ES" sz="2400" dirty="0" smtClean="0"/>
          </a:p>
          <a:p>
            <a:pPr marL="457200" indent="-457200" eaLnBrk="1" hangingPunct="1">
              <a:lnSpc>
                <a:spcPct val="90000"/>
              </a:lnSpc>
              <a:buFont typeface="Wingdings" pitchFamily="2" charset="2"/>
              <a:buChar char="v"/>
              <a:defRPr/>
            </a:pPr>
            <a:endParaRPr lang="es-E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1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8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641" name="Group 257"/>
          <p:cNvGraphicFramePr>
            <a:graphicFrameLocks noGrp="1"/>
          </p:cNvGraphicFramePr>
          <p:nvPr>
            <p:ph idx="1"/>
          </p:nvPr>
        </p:nvGraphicFramePr>
        <p:xfrm>
          <a:off x="250825" y="549275"/>
          <a:ext cx="8893175" cy="5590862"/>
        </p:xfrm>
        <a:graphic>
          <a:graphicData uri="http://schemas.openxmlformats.org/drawingml/2006/table">
            <a:tbl>
              <a:tblPr/>
              <a:tblGrid>
                <a:gridCol w="2212975"/>
                <a:gridCol w="2108200"/>
                <a:gridCol w="1728788"/>
                <a:gridCol w="1511300"/>
                <a:gridCol w="1331912"/>
              </a:tblGrid>
              <a:tr h="493713">
                <a:tc gridSpan="5">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1" i="1" u="none" strike="noStrike" cap="none" normalizeH="0" baseline="0" smtClean="0">
                          <a:ln>
                            <a:noFill/>
                          </a:ln>
                          <a:solidFill>
                            <a:schemeClr val="tx1"/>
                          </a:solidFill>
                          <a:effectLst/>
                          <a:latin typeface="Arial" charset="0"/>
                          <a:cs typeface="Arial" charset="0"/>
                        </a:rPr>
                        <a:t>COOPERATIVA SALCAJÁ, R. L</a:t>
                      </a:r>
                      <a:endParaRPr kumimoji="0" lang="es-ES" sz="18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3713">
                <a:tc gridSpan="5">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1" i="1" u="none" strike="noStrike" cap="none" normalizeH="0" baseline="0" smtClean="0">
                          <a:ln>
                            <a:noFill/>
                          </a:ln>
                          <a:solidFill>
                            <a:schemeClr val="tx1"/>
                          </a:solidFill>
                          <a:effectLst/>
                          <a:latin typeface="Arial" charset="0"/>
                          <a:cs typeface="Arial" charset="0"/>
                        </a:rPr>
                        <a:t>2007</a:t>
                      </a:r>
                      <a:endParaRPr kumimoji="0" lang="es-ES" sz="18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3713">
                <a:tc gridSpan="5">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1" i="1" u="none" strike="noStrike" cap="none" normalizeH="0" baseline="0" smtClean="0">
                          <a:ln>
                            <a:noFill/>
                          </a:ln>
                          <a:solidFill>
                            <a:schemeClr val="tx1"/>
                          </a:solidFill>
                          <a:effectLst/>
                          <a:latin typeface="Arial" charset="0"/>
                          <a:cs typeface="Arial" charset="0"/>
                        </a:rPr>
                        <a:t>PORTFOLIO</a:t>
                      </a:r>
                      <a:endParaRPr kumimoji="0" lang="es-ES" sz="18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84263">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rgbClr val="FFFFFF"/>
                          </a:solidFill>
                          <a:effectLst/>
                          <a:latin typeface="Arial" charset="0"/>
                          <a:cs typeface="Arial" charset="0"/>
                        </a:rPr>
                        <a:t>ITEM</a:t>
                      </a:r>
                      <a:endParaRPr kumimoji="0" lang="es-ES"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p>
                      <a:pPr marL="342900" marR="0" lvl="0" indent="-342900" algn="just"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cs typeface="Arial" charset="0"/>
                        </a:rPr>
                        <a:t>Approved Credits</a:t>
                      </a:r>
                      <a:endParaRPr kumimoji="0" lang="en-U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In Quetzales</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In US Dollars</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cs typeface="Arial" charset="0"/>
                        </a:rPr>
                        <a:t>Percentage</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r>
              <a:tr h="4587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Approved credits</a:t>
                      </a:r>
                      <a:endParaRPr kumimoji="0" lang="en-U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cs typeface="Arial" charset="0"/>
                        </a:rPr>
                        <a:t>4,546</a:t>
                      </a:r>
                      <a:endParaRPr kumimoji="0" lang="es-E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cs typeface="Arial" charset="0"/>
                        </a:rPr>
                        <a:t>137,711,493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cs typeface="Arial" charset="0"/>
                        </a:rPr>
                        <a:t>18,119,933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cs typeface="Arial" charset="0"/>
                        </a:rPr>
                        <a:t> </a:t>
                      </a:r>
                      <a:endParaRPr kumimoji="0" lang="es-E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Housing Credits</a:t>
                      </a:r>
                      <a:endParaRPr kumimoji="0" lang="en-U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cs typeface="Arial" charset="0"/>
                        </a:rPr>
                        <a:t>1,439</a:t>
                      </a:r>
                      <a:endParaRPr kumimoji="0" lang="es-E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cs typeface="Arial" charset="0"/>
                        </a:rPr>
                        <a:t>64,218,403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cs typeface="Arial" charset="0"/>
                        </a:rPr>
                        <a:t>8,449,790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cs typeface="Arial" charset="0"/>
                        </a:rPr>
                        <a:t>46.63%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cs typeface="Arial" charset="0"/>
                        </a:rPr>
                        <a:t> </a:t>
                      </a:r>
                      <a:endParaRPr kumimoji="0" lang="es-E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Linked to remittances</a:t>
                      </a:r>
                      <a:endParaRPr kumimoji="0" lang="en-U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cs typeface="Arial" charset="0"/>
                        </a:rPr>
                        <a:t>720</a:t>
                      </a:r>
                      <a:endParaRPr kumimoji="0" lang="es-E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cs typeface="Arial" charset="0"/>
                        </a:rPr>
                        <a:t>32,109,202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cs typeface="Arial" charset="0"/>
                        </a:rPr>
                        <a:t>4,224,895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cs typeface="Arial" charset="0"/>
                        </a:rPr>
                        <a:t>50.00%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lgn="ctr" eaLnBrk="1" hangingPunct="1">
              <a:defRPr/>
            </a:pPr>
            <a:r>
              <a:rPr lang="en-US" sz="3600" smtClean="0"/>
              <a:t>Constraints for granting housing credit to migrants</a:t>
            </a:r>
          </a:p>
        </p:txBody>
      </p:sp>
      <p:sp>
        <p:nvSpPr>
          <p:cNvPr id="155651"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s-ES" sz="3600" smtClean="0"/>
              <a:t>	</a:t>
            </a:r>
            <a:r>
              <a:rPr lang="en-US" sz="3600" smtClean="0"/>
              <a:t>Legal and economic:</a:t>
            </a:r>
          </a:p>
          <a:p>
            <a:pPr eaLnBrk="1" hangingPunct="1">
              <a:lnSpc>
                <a:spcPct val="90000"/>
              </a:lnSpc>
              <a:buFont typeface="Wingdings" pitchFamily="2" charset="2"/>
              <a:buNone/>
              <a:defRPr/>
            </a:pPr>
            <a:r>
              <a:rPr lang="en-US" smtClean="0"/>
              <a:t>	Title in the name of the migrant.  Wife or relative cannot use it to mortgage and take out a loan.</a:t>
            </a:r>
          </a:p>
          <a:p>
            <a:pPr eaLnBrk="1" hangingPunct="1">
              <a:lnSpc>
                <a:spcPct val="90000"/>
              </a:lnSpc>
              <a:buFont typeface="Wingdings" pitchFamily="2" charset="2"/>
              <a:buNone/>
              <a:defRPr/>
            </a:pPr>
            <a:endParaRPr lang="en-US" smtClean="0"/>
          </a:p>
          <a:p>
            <a:pPr eaLnBrk="1" hangingPunct="1">
              <a:lnSpc>
                <a:spcPct val="90000"/>
              </a:lnSpc>
              <a:buFont typeface="Wingdings" pitchFamily="2" charset="2"/>
              <a:buNone/>
              <a:defRPr/>
            </a:pPr>
            <a:r>
              <a:rPr lang="en-US" smtClean="0"/>
              <a:t>	Title under the wife or relative’s name, but in many cases, they do not have payment capacity.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algn="ctr" eaLnBrk="1" hangingPunct="1">
              <a:defRPr/>
            </a:pPr>
            <a:r>
              <a:rPr lang="es-ES" smtClean="0"/>
              <a:t>What to do?</a:t>
            </a:r>
          </a:p>
        </p:txBody>
      </p:sp>
      <p:sp>
        <p:nvSpPr>
          <p:cNvPr id="156675" name="Rectangle 3"/>
          <p:cNvSpPr>
            <a:spLocks noGrp="1" noChangeArrowheads="1"/>
          </p:cNvSpPr>
          <p:nvPr>
            <p:ph type="body" idx="1"/>
          </p:nvPr>
        </p:nvSpPr>
        <p:spPr/>
        <p:txBody>
          <a:bodyPr/>
          <a:lstStyle/>
          <a:p>
            <a:pPr eaLnBrk="1" hangingPunct="1">
              <a:buFont typeface="Wingdings" pitchFamily="2" charset="2"/>
              <a:buNone/>
              <a:defRPr/>
            </a:pPr>
            <a:r>
              <a:rPr lang="en-US" smtClean="0"/>
              <a:t>	Migrant provides power of attorney,   and process through embassy and consulates.</a:t>
            </a:r>
          </a:p>
          <a:p>
            <a:pPr eaLnBrk="1" hangingPunct="1">
              <a:buFont typeface="Wingdings" pitchFamily="2" charset="2"/>
              <a:buNone/>
              <a:defRPr/>
            </a:pPr>
            <a:r>
              <a:rPr lang="en-US" smtClean="0"/>
              <a:t>	Proof of remittances to demonstrate payment capacity.</a:t>
            </a:r>
          </a:p>
          <a:p>
            <a:pPr eaLnBrk="1" hangingPunct="1">
              <a:buFont typeface="Wingdings" pitchFamily="2" charset="2"/>
              <a:buNone/>
              <a:defRPr/>
            </a:pPr>
            <a:r>
              <a:rPr lang="en-US" smtClean="0"/>
              <a:t>	Wife or relative receive the remittance and pay the loan.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algn="ctr" eaLnBrk="1" hangingPunct="1">
              <a:defRPr/>
            </a:pPr>
            <a:r>
              <a:rPr lang="es-ES" sz="3600" smtClean="0"/>
              <a:t> </a:t>
            </a:r>
            <a:r>
              <a:rPr lang="en-US" sz="3200" smtClean="0"/>
              <a:t>“More than remittances” project (Technological Platform)</a:t>
            </a:r>
          </a:p>
        </p:txBody>
      </p:sp>
      <p:sp>
        <p:nvSpPr>
          <p:cNvPr id="157699" name="Rectangle 3"/>
          <p:cNvSpPr>
            <a:spLocks noGrp="1" noChangeArrowheads="1"/>
          </p:cNvSpPr>
          <p:nvPr>
            <p:ph type="body" idx="1"/>
          </p:nvPr>
        </p:nvSpPr>
        <p:spPr/>
        <p:txBody>
          <a:bodyPr/>
          <a:lstStyle/>
          <a:p>
            <a:pPr algn="ctr" eaLnBrk="1" hangingPunct="1">
              <a:lnSpc>
                <a:spcPct val="80000"/>
              </a:lnSpc>
              <a:buFont typeface="Wingdings" pitchFamily="2" charset="2"/>
              <a:buNone/>
              <a:defRPr/>
            </a:pPr>
            <a:r>
              <a:rPr lang="en-US" sz="2800" b="1" smtClean="0"/>
              <a:t>On Line services:</a:t>
            </a:r>
          </a:p>
          <a:p>
            <a:pPr eaLnBrk="1" hangingPunct="1">
              <a:lnSpc>
                <a:spcPct val="80000"/>
              </a:lnSpc>
              <a:buFont typeface="Wingdings" pitchFamily="2" charset="2"/>
              <a:buNone/>
              <a:defRPr/>
            </a:pPr>
            <a:r>
              <a:rPr lang="es-ES" sz="2800" smtClean="0"/>
              <a:t>	</a:t>
            </a:r>
            <a:r>
              <a:rPr lang="en-US" sz="2800" smtClean="0"/>
              <a:t>Direct dispatch of the remittance to the sender’s account in Salcajá</a:t>
            </a:r>
          </a:p>
          <a:p>
            <a:pPr eaLnBrk="1" hangingPunct="1">
              <a:lnSpc>
                <a:spcPct val="80000"/>
              </a:lnSpc>
              <a:buFont typeface="Wingdings" pitchFamily="2" charset="2"/>
              <a:buNone/>
              <a:defRPr/>
            </a:pPr>
            <a:r>
              <a:rPr lang="en-US" sz="2800" smtClean="0"/>
              <a:t>	Remote management of the account:</a:t>
            </a:r>
          </a:p>
          <a:p>
            <a:pPr eaLnBrk="1" hangingPunct="1">
              <a:lnSpc>
                <a:spcPct val="80000"/>
              </a:lnSpc>
              <a:defRPr/>
            </a:pPr>
            <a:r>
              <a:rPr lang="en-US" sz="2800" smtClean="0"/>
              <a:t>Account to account transfers</a:t>
            </a:r>
          </a:p>
          <a:p>
            <a:pPr eaLnBrk="1" hangingPunct="1">
              <a:lnSpc>
                <a:spcPct val="80000"/>
              </a:lnSpc>
              <a:defRPr/>
            </a:pPr>
            <a:r>
              <a:rPr lang="en-US" sz="2800" smtClean="0"/>
              <a:t>Housing Credit payments</a:t>
            </a:r>
          </a:p>
          <a:p>
            <a:pPr eaLnBrk="1" hangingPunct="1">
              <a:lnSpc>
                <a:spcPct val="80000"/>
              </a:lnSpc>
              <a:defRPr/>
            </a:pPr>
            <a:r>
              <a:rPr lang="en-US" sz="2800" smtClean="0"/>
              <a:t>Utilities payments:  Energy, telephone, etc.</a:t>
            </a:r>
          </a:p>
          <a:p>
            <a:pPr eaLnBrk="1" hangingPunct="1">
              <a:lnSpc>
                <a:spcPct val="80000"/>
              </a:lnSpc>
              <a:defRPr/>
            </a:pPr>
            <a:r>
              <a:rPr lang="en-US" sz="2800" smtClean="0"/>
              <a:t>ATM Withdrawals in Guatemala and USA.</a:t>
            </a:r>
            <a:r>
              <a:rPr lang="es-ES" sz="2800" smtClean="0"/>
              <a:t> </a:t>
            </a:r>
          </a:p>
          <a:p>
            <a:pPr eaLnBrk="1" hangingPunct="1">
              <a:lnSpc>
                <a:spcPct val="80000"/>
              </a:lnSpc>
              <a:buFont typeface="Wingdings" pitchFamily="2" charset="2"/>
              <a:buNone/>
              <a:defRPr/>
            </a:pPr>
            <a:r>
              <a:rPr lang="es-ES" sz="2800" smtClean="0"/>
              <a:t> </a:t>
            </a:r>
          </a:p>
          <a:p>
            <a:pPr eaLnBrk="1" hangingPunct="1">
              <a:lnSpc>
                <a:spcPct val="80000"/>
              </a:lnSpc>
              <a:buFont typeface="Wingdings" pitchFamily="2" charset="2"/>
              <a:buNone/>
              <a:defRPr/>
            </a:pPr>
            <a:endParaRPr lang="es-ES" sz="2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23850" y="304800"/>
            <a:ext cx="8496300" cy="1108075"/>
          </a:xfrm>
        </p:spPr>
        <p:txBody>
          <a:bodyPr/>
          <a:lstStyle/>
          <a:p>
            <a:pPr algn="ctr" eaLnBrk="1" hangingPunct="1">
              <a:defRPr/>
            </a:pPr>
            <a:r>
              <a:rPr lang="es-ES" sz="3200" smtClean="0"/>
              <a:t>Housing Program, Cooperativa Salcajá, R. L.</a:t>
            </a:r>
            <a:r>
              <a:rPr lang="es-ES" sz="4000" smtClean="0"/>
              <a:t> </a:t>
            </a:r>
          </a:p>
        </p:txBody>
      </p:sp>
      <p:pic>
        <p:nvPicPr>
          <p:cNvPr id="11267" name="Picture 7" descr="DSC00464"/>
          <p:cNvPicPr>
            <a:picLocks noChangeAspect="1" noChangeArrowheads="1"/>
          </p:cNvPicPr>
          <p:nvPr/>
        </p:nvPicPr>
        <p:blipFill>
          <a:blip r:embed="rId2" cstate="print"/>
          <a:srcRect/>
          <a:stretch>
            <a:fillRect/>
          </a:stretch>
        </p:blipFill>
        <p:spPr bwMode="auto">
          <a:xfrm>
            <a:off x="100013" y="1916113"/>
            <a:ext cx="4184650" cy="4867275"/>
          </a:xfrm>
          <a:prstGeom prst="rect">
            <a:avLst/>
          </a:prstGeom>
          <a:noFill/>
          <a:ln w="9525">
            <a:noFill/>
            <a:miter lim="800000"/>
            <a:headEnd/>
            <a:tailEnd/>
          </a:ln>
        </p:spPr>
      </p:pic>
      <p:pic>
        <p:nvPicPr>
          <p:cNvPr id="11268" name="Picture 8" descr="DSC00466"/>
          <p:cNvPicPr>
            <a:picLocks noChangeAspect="1" noChangeArrowheads="1"/>
          </p:cNvPicPr>
          <p:nvPr/>
        </p:nvPicPr>
        <p:blipFill>
          <a:blip r:embed="rId3" cstate="print"/>
          <a:srcRect/>
          <a:stretch>
            <a:fillRect/>
          </a:stretch>
        </p:blipFill>
        <p:spPr bwMode="auto">
          <a:xfrm>
            <a:off x="4356100" y="1916113"/>
            <a:ext cx="4787900" cy="4941887"/>
          </a:xfrm>
          <a:prstGeom prst="rect">
            <a:avLst/>
          </a:prstGeom>
          <a:noFill/>
          <a:ln w="9525">
            <a:noFill/>
            <a:miter lim="800000"/>
            <a:headEnd/>
            <a:tailEnd/>
          </a:ln>
        </p:spPr>
      </p:pic>
    </p:spTree>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Reflejos">
  <a:themeElements>
    <a:clrScheme name="Reflejos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Reflejo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lejos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Reflejos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Reflejos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Reflejos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Reflejos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Reflejos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Reflejos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Reflejos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Reflejos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Shimmer</Template>
  <TotalTime>920</TotalTime>
  <Words>303</Words>
  <Application>Microsoft Office PowerPoint</Application>
  <PresentationFormat>On-screen Show (4:3)</PresentationFormat>
  <Paragraphs>99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Tahoma</vt:lpstr>
      <vt:lpstr>Arial</vt:lpstr>
      <vt:lpstr>Wingdings</vt:lpstr>
      <vt:lpstr>Calibri</vt:lpstr>
      <vt:lpstr>Reflejos</vt:lpstr>
      <vt:lpstr>LINKING REMITTANCES AND HOUSING FINANCE Washington, February 14th, de 2008</vt:lpstr>
      <vt:lpstr>Linking Remittances and Housing Finance in Cooperativa Salcajá</vt:lpstr>
      <vt:lpstr>Linking Remittances and Housing Finance in Cooperativa Salcajá</vt:lpstr>
      <vt:lpstr>Linking Remittances and Housing Finance in Cooperativa Salcajá</vt:lpstr>
      <vt:lpstr>Slide 5</vt:lpstr>
      <vt:lpstr>Constraints for granting housing credit to migrants</vt:lpstr>
      <vt:lpstr>What to do?</vt:lpstr>
      <vt:lpstr> “More than remittances” project (Technological Platform)</vt:lpstr>
      <vt:lpstr>Housing Program, Cooperativa Salcajá, R. L. </vt:lpstr>
      <vt:lpstr>Slide 10</vt:lpstr>
      <vt:lpstr>Slide 11</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FINANCIAMIENTO DE VIVIENDA VINCUALDO A LAS REMESAS</dc:title>
  <dc:creator>user</dc:creator>
  <cp:lastModifiedBy>anarod</cp:lastModifiedBy>
  <cp:revision>60</cp:revision>
  <dcterms:created xsi:type="dcterms:W3CDTF">2008-02-09T02:18:45Z</dcterms:created>
  <dcterms:modified xsi:type="dcterms:W3CDTF">2010-07-13T13:49:20Z</dcterms:modified>
</cp:coreProperties>
</file>