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0" r:id="rId2"/>
    <p:sldId id="265" r:id="rId3"/>
    <p:sldId id="355" r:id="rId4"/>
    <p:sldId id="357" r:id="rId5"/>
    <p:sldId id="302" r:id="rId6"/>
    <p:sldId id="345" r:id="rId7"/>
    <p:sldId id="356" r:id="rId8"/>
    <p:sldId id="346" r:id="rId9"/>
    <p:sldId id="366" r:id="rId10"/>
    <p:sldId id="347" r:id="rId11"/>
    <p:sldId id="359" r:id="rId12"/>
    <p:sldId id="349" r:id="rId13"/>
    <p:sldId id="360" r:id="rId14"/>
    <p:sldId id="361" r:id="rId15"/>
    <p:sldId id="351" r:id="rId16"/>
    <p:sldId id="369" r:id="rId17"/>
    <p:sldId id="353" r:id="rId18"/>
    <p:sldId id="370" r:id="rId19"/>
    <p:sldId id="364" r:id="rId20"/>
    <p:sldId id="365" r:id="rId21"/>
  </p:sldIdLst>
  <p:sldSz cx="9144000" cy="6858000" type="screen4x3"/>
  <p:notesSz cx="6619875" cy="9925050"/>
  <p:embeddedFontLst>
    <p:embeddedFont>
      <p:font typeface="Times" pitchFamily="18" charset="0"/>
      <p:regular r:id="rId24"/>
      <p:bold r:id="rId25"/>
      <p:italic r:id="rId26"/>
      <p:boldItalic r:id="rId27"/>
    </p:embeddedFont>
    <p:embeddedFont>
      <p:font typeface="Helvetica" pitchFamily="34" charset="0"/>
      <p:regular r:id="rId28"/>
      <p:bold r:id="rId29"/>
      <p:italic r:id="rId30"/>
      <p:boldItalic r:id="rId31"/>
    </p:embeddedFont>
    <p:embeddedFont>
      <p:font typeface="Arial Narrow" pitchFamily="34" charset="0"/>
      <p:regular r:id="rId32"/>
      <p:bold r:id="rId33"/>
      <p:italic r:id="rId34"/>
      <p:boldItalic r:id="rId35"/>
    </p:embeddedFont>
    <p:embeddedFont>
      <p:font typeface="Verdana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just" rtl="0" eaLnBrk="0" fontAlgn="base" hangingPunct="0">
      <a:spcBef>
        <a:spcPct val="20000"/>
      </a:spcBef>
      <a:spcAft>
        <a:spcPct val="0"/>
      </a:spcAft>
      <a:defRPr sz="2400" b="1" kern="1200">
        <a:solidFill>
          <a:srgbClr val="000066"/>
        </a:solidFill>
        <a:latin typeface="Arial (W1)" pitchFamily="34" charset="0"/>
        <a:ea typeface="+mn-ea"/>
        <a:cs typeface="+mn-cs"/>
      </a:defRPr>
    </a:lvl1pPr>
    <a:lvl2pPr marL="457200" algn="just" rtl="0" eaLnBrk="0" fontAlgn="base" hangingPunct="0">
      <a:spcBef>
        <a:spcPct val="20000"/>
      </a:spcBef>
      <a:spcAft>
        <a:spcPct val="0"/>
      </a:spcAft>
      <a:defRPr sz="2400" b="1" kern="1200">
        <a:solidFill>
          <a:srgbClr val="000066"/>
        </a:solidFill>
        <a:latin typeface="Arial (W1)" pitchFamily="34" charset="0"/>
        <a:ea typeface="+mn-ea"/>
        <a:cs typeface="+mn-cs"/>
      </a:defRPr>
    </a:lvl2pPr>
    <a:lvl3pPr marL="914400" algn="just" rtl="0" eaLnBrk="0" fontAlgn="base" hangingPunct="0">
      <a:spcBef>
        <a:spcPct val="20000"/>
      </a:spcBef>
      <a:spcAft>
        <a:spcPct val="0"/>
      </a:spcAft>
      <a:defRPr sz="2400" b="1" kern="1200">
        <a:solidFill>
          <a:srgbClr val="000066"/>
        </a:solidFill>
        <a:latin typeface="Arial (W1)" pitchFamily="34" charset="0"/>
        <a:ea typeface="+mn-ea"/>
        <a:cs typeface="+mn-cs"/>
      </a:defRPr>
    </a:lvl3pPr>
    <a:lvl4pPr marL="1371600" algn="just" rtl="0" eaLnBrk="0" fontAlgn="base" hangingPunct="0">
      <a:spcBef>
        <a:spcPct val="20000"/>
      </a:spcBef>
      <a:spcAft>
        <a:spcPct val="0"/>
      </a:spcAft>
      <a:defRPr sz="2400" b="1" kern="1200">
        <a:solidFill>
          <a:srgbClr val="000066"/>
        </a:solidFill>
        <a:latin typeface="Arial (W1)" pitchFamily="34" charset="0"/>
        <a:ea typeface="+mn-ea"/>
        <a:cs typeface="+mn-cs"/>
      </a:defRPr>
    </a:lvl4pPr>
    <a:lvl5pPr marL="1828800" algn="just" rtl="0" eaLnBrk="0" fontAlgn="base" hangingPunct="0">
      <a:spcBef>
        <a:spcPct val="20000"/>
      </a:spcBef>
      <a:spcAft>
        <a:spcPct val="0"/>
      </a:spcAft>
      <a:defRPr sz="2400" b="1" kern="1200">
        <a:solidFill>
          <a:srgbClr val="000066"/>
        </a:solidFill>
        <a:latin typeface="Arial (W1)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66"/>
        </a:solidFill>
        <a:latin typeface="Arial (W1)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66"/>
        </a:solidFill>
        <a:latin typeface="Arial (W1)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66"/>
        </a:solidFill>
        <a:latin typeface="Arial (W1)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66"/>
        </a:solidFill>
        <a:latin typeface="Arial (W1)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4AC8"/>
    <a:srgbClr val="FF9933"/>
    <a:srgbClr val="3399FF"/>
    <a:srgbClr val="FF0000"/>
    <a:srgbClr val="006600"/>
    <a:srgbClr val="003399"/>
    <a:srgbClr val="A50021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94627" autoAdjust="0"/>
  </p:normalViewPr>
  <p:slideViewPr>
    <p:cSldViewPr snapToGrid="0">
      <p:cViewPr>
        <p:scale>
          <a:sx n="66" d="100"/>
          <a:sy n="66" d="100"/>
        </p:scale>
        <p:origin x="-588" y="-42"/>
      </p:cViewPr>
      <p:guideLst>
        <p:guide orient="horz" pos="4156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86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-48" charset="0"/>
              </a:defRPr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1263" y="0"/>
            <a:ext cx="28686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-48" charset="0"/>
              </a:defRPr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686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-48" charset="0"/>
              </a:defRPr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1263" y="9428163"/>
            <a:ext cx="28686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-48" charset="0"/>
              </a:defRPr>
            </a:lvl1pPr>
          </a:lstStyle>
          <a:p>
            <a:fld id="{5C07E588-3FBE-4F8A-905D-686A3A6205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86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-48" charset="0"/>
              </a:defRPr>
            </a:lvl1pPr>
          </a:lstStyle>
          <a:p>
            <a:endParaRPr lang="es-ES_trad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1263" y="0"/>
            <a:ext cx="28686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-48" charset="0"/>
              </a:defRPr>
            </a:lvl1pPr>
          </a:lstStyle>
          <a:p>
            <a:endParaRPr lang="es-ES_tradnl"/>
          </a:p>
        </p:txBody>
      </p:sp>
      <p:sp>
        <p:nvSpPr>
          <p:cNvPr id="378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286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714875"/>
            <a:ext cx="48545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686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-48" charset="0"/>
              </a:defRPr>
            </a:lvl1pPr>
          </a:lstStyle>
          <a:p>
            <a:endParaRPr lang="es-ES_tradnl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1263" y="9428163"/>
            <a:ext cx="28686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-48" charset="0"/>
              </a:defRPr>
            </a:lvl1pPr>
          </a:lstStyle>
          <a:p>
            <a:fld id="{4EE27369-E8E6-47B8-A29F-ED2A455BD32F}" type="slidenum">
              <a:rPr lang="es-ES_tradnl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63541-9542-46BE-A41D-4F8DBDEB9578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260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A1EAB-C9A8-4D72-9956-FECB1F212D59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261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8804275" y="1905000"/>
            <a:ext cx="152400" cy="4724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8653463" y="228600"/>
            <a:ext cx="304800" cy="403860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 rot="-5400000">
            <a:off x="6954044" y="2107406"/>
            <a:ext cx="3752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1200" b="0">
                <a:solidFill>
                  <a:schemeClr val="bg1"/>
                </a:solidFill>
                <a:latin typeface="Helvetica" pitchFamily="-48" charset="0"/>
              </a:rPr>
              <a:t>Hipotecaria Su Casita S.A. de C.V.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57200" y="2209800"/>
            <a:ext cx="502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3200">
              <a:solidFill>
                <a:srgbClr val="000099"/>
              </a:solidFill>
              <a:latin typeface="Helvetica" pitchFamily="-48" charset="0"/>
            </a:endParaRP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286000"/>
            <a:ext cx="7126288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rgbClr val="000099"/>
                </a:solidFill>
                <a:latin typeface="Arial Narrow" pitchFamily="34" charset="0"/>
              </a:defRPr>
            </a:lvl1pPr>
          </a:lstStyle>
          <a:p>
            <a:r>
              <a:rPr lang="es-ES"/>
              <a:t>Click to edit Master title style</a:t>
            </a:r>
          </a:p>
        </p:txBody>
      </p:sp>
      <p:pic>
        <p:nvPicPr>
          <p:cNvPr id="11287" name="Picture 2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63" y="1093788"/>
            <a:ext cx="8281987" cy="5300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07250" y="28575"/>
            <a:ext cx="17970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71" name="Group 47"/>
          <p:cNvGrpSpPr>
            <a:grpSpLocks/>
          </p:cNvGrpSpPr>
          <p:nvPr/>
        </p:nvGrpSpPr>
        <p:grpSpPr bwMode="auto">
          <a:xfrm>
            <a:off x="582613" y="325438"/>
            <a:ext cx="5545137" cy="531812"/>
            <a:chOff x="521" y="383"/>
            <a:chExt cx="3493" cy="335"/>
          </a:xfrm>
        </p:grpSpPr>
        <p:sp>
          <p:nvSpPr>
            <p:cNvPr id="1068" name="Rectangle 44"/>
            <p:cNvSpPr>
              <a:spLocks noChangeArrowheads="1"/>
            </p:cNvSpPr>
            <p:nvPr userDrawn="1"/>
          </p:nvSpPr>
          <p:spPr bwMode="auto">
            <a:xfrm>
              <a:off x="530" y="438"/>
              <a:ext cx="3477" cy="2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Rectangle 45"/>
            <p:cNvSpPr>
              <a:spLocks noChangeArrowheads="1"/>
            </p:cNvSpPr>
            <p:nvPr userDrawn="1"/>
          </p:nvSpPr>
          <p:spPr bwMode="auto">
            <a:xfrm>
              <a:off x="527" y="383"/>
              <a:ext cx="3487" cy="279"/>
            </a:xfrm>
            <a:prstGeom prst="rect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auto">
            <a:xfrm flipV="1">
              <a:off x="521" y="709"/>
              <a:ext cx="3486" cy="9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pitchFamily="-4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pitchFamily="-4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pitchFamily="-4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pitchFamily="-4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pitchFamily="-4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pitchFamily="-4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pitchFamily="-4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Helvetica" pitchFamily="-48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66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047" name="Rectangle 23"/>
          <p:cNvSpPr>
            <a:spLocks noChangeArrowheads="1"/>
          </p:cNvSpPr>
          <p:nvPr/>
        </p:nvSpPr>
        <p:spPr bwMode="auto">
          <a:xfrm>
            <a:off x="142875" y="1604963"/>
            <a:ext cx="84645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7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Linking Remittances Flows </a:t>
            </a:r>
          </a:p>
          <a:p>
            <a:pPr algn="ctr">
              <a:spcBef>
                <a:spcPct val="0"/>
              </a:spcBef>
            </a:pPr>
            <a:r>
              <a:rPr lang="en-US" sz="37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to Housing</a:t>
            </a:r>
          </a:p>
          <a:p>
            <a:pPr algn="ctr">
              <a:spcBef>
                <a:spcPct val="0"/>
              </a:spcBef>
            </a:pPr>
            <a:endParaRPr lang="en-US" sz="37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algn="ctr">
              <a:spcBef>
                <a:spcPct val="0"/>
              </a:spcBef>
            </a:pPr>
            <a:endParaRPr lang="en-US" sz="9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Experience:</a:t>
            </a:r>
          </a:p>
          <a:p>
            <a:pPr algn="ctr">
              <a:spcBef>
                <a:spcPct val="0"/>
              </a:spcBef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“Su Casita - México”</a:t>
            </a:r>
          </a:p>
        </p:txBody>
      </p:sp>
      <p:sp>
        <p:nvSpPr>
          <p:cNvPr id="129049" name="Rectangle 25"/>
          <p:cNvSpPr>
            <a:spLocks noChangeArrowheads="1"/>
          </p:cNvSpPr>
          <p:nvPr/>
        </p:nvSpPr>
        <p:spPr bwMode="auto">
          <a:xfrm>
            <a:off x="0" y="5187950"/>
            <a:ext cx="87264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9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Feb. 14th, 2008</a:t>
            </a:r>
          </a:p>
          <a:p>
            <a:pPr algn="ctr">
              <a:spcBef>
                <a:spcPct val="0"/>
              </a:spcBef>
            </a:pPr>
            <a:r>
              <a:rPr lang="en-US" sz="19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Washington, DC.</a:t>
            </a:r>
          </a:p>
        </p:txBody>
      </p:sp>
      <p:pic>
        <p:nvPicPr>
          <p:cNvPr id="129050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725" y="5649913"/>
            <a:ext cx="14732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54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3" y="42863"/>
            <a:ext cx="2447925" cy="1468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9060" name="Picture 3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5"/>
              </a:clrFrom>
              <a:clrTo>
                <a:srgbClr val="FDFF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225" y="5562600"/>
            <a:ext cx="10001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63" name="Picture 3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2100" y="5592763"/>
            <a:ext cx="952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312738" y="1163638"/>
            <a:ext cx="503713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indent="-261938" algn="l">
              <a:spcBef>
                <a:spcPct val="0"/>
              </a:spcBef>
              <a:buFontTx/>
              <a:buChar char="•"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The project emerged from the meeting between the Mexican and the US Presidents in 2001, where the “Partnership for Prosperity” was signed.</a:t>
            </a:r>
          </a:p>
          <a:p>
            <a:pPr marL="261938" indent="-261938" algn="l">
              <a:spcBef>
                <a:spcPct val="0"/>
              </a:spcBef>
              <a:buFontTx/>
              <a:buChar char="•"/>
            </a:pPr>
            <a:endParaRPr lang="en-US" sz="22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61938" indent="-261938" algn="l">
              <a:spcBef>
                <a:spcPct val="0"/>
              </a:spcBef>
              <a:buFontTx/>
              <a:buChar char="•"/>
            </a:pPr>
            <a:endParaRPr lang="en-US" sz="22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61938" indent="-261938" algn="l">
              <a:spcBef>
                <a:spcPct val="0"/>
              </a:spcBef>
              <a:buFontTx/>
              <a:buChar char="•"/>
            </a:pPr>
            <a:endParaRPr lang="en-US" sz="22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61938" indent="-261938" algn="l">
              <a:spcBef>
                <a:spcPct val="0"/>
              </a:spcBef>
              <a:buFontTx/>
              <a:buChar char="•"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The intention was to create a program to increase the use of remittances for long-term investments.</a:t>
            </a:r>
          </a:p>
          <a:p>
            <a:pPr marL="261938" indent="-261938">
              <a:spcBef>
                <a:spcPct val="0"/>
              </a:spcBef>
            </a:pPr>
            <a:endParaRPr lang="es-MX" sz="22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61938" indent="-261938" algn="l">
              <a:spcBef>
                <a:spcPct val="0"/>
              </a:spcBef>
              <a:buFontTx/>
              <a:buChar char="•"/>
            </a:pPr>
            <a:endParaRPr lang="es-MX" sz="22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</p:txBody>
      </p:sp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463" y="1490663"/>
            <a:ext cx="31115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7" name="Rectangle 7"/>
          <p:cNvSpPr>
            <a:spLocks noChangeArrowheads="1"/>
          </p:cNvSpPr>
          <p:nvPr>
            <p:ph type="title"/>
          </p:nvPr>
        </p:nvSpPr>
        <p:spPr bwMode="auto">
          <a:xfrm>
            <a:off x="655638" y="317500"/>
            <a:ext cx="5475287" cy="522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ORIGIN</a:t>
            </a:r>
          </a:p>
        </p:txBody>
      </p:sp>
      <p:pic>
        <p:nvPicPr>
          <p:cNvPr id="23553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2738" y="3770313"/>
            <a:ext cx="2101850" cy="160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3553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3713" y="4886325"/>
            <a:ext cx="1884362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41350" y="304800"/>
            <a:ext cx="5216525" cy="522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“SU CASITA EN MEXICO”</a:t>
            </a:r>
          </a:p>
        </p:txBody>
      </p:sp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2122488"/>
            <a:ext cx="3703637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7816" name="Picture 8" descr="Premio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0" y="4911725"/>
            <a:ext cx="2882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4154488" y="1270000"/>
            <a:ext cx="4481512" cy="4589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buFontTx/>
              <a:buChar char="•"/>
            </a:pPr>
            <a:r>
              <a:rPr lang="en-US" sz="2000">
                <a:latin typeface="Eras Demi ITC" pitchFamily="34" charset="0"/>
              </a:rPr>
              <a:t>“Su Casita en Mexico” is a program created to contribute to the social and economic development for emigrants and their families by:</a:t>
            </a:r>
          </a:p>
          <a:p>
            <a:pPr marL="342900" indent="-342900">
              <a:lnSpc>
                <a:spcPct val="110000"/>
              </a:lnSpc>
              <a:buFontTx/>
              <a:buChar char="•"/>
            </a:pPr>
            <a:endParaRPr lang="en-US" sz="2000">
              <a:latin typeface="Eras Demi ITC" pitchFamily="34" charset="0"/>
            </a:endParaRPr>
          </a:p>
          <a:p>
            <a:pPr marL="742950" lvl="1" indent="-285750" algn="l">
              <a:lnSpc>
                <a:spcPct val="110000"/>
              </a:lnSpc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2000">
                <a:latin typeface="Eras Demi ITC" pitchFamily="34" charset="0"/>
              </a:rPr>
              <a:t>Giving them the opportunity to build family equity</a:t>
            </a:r>
          </a:p>
          <a:p>
            <a:pPr marL="742950" lvl="1" indent="-285750" algn="l">
              <a:lnSpc>
                <a:spcPct val="110000"/>
              </a:lnSpc>
              <a:buClr>
                <a:srgbClr val="A50021"/>
              </a:buClr>
              <a:buFont typeface="Wingdings" pitchFamily="2" charset="2"/>
              <a:buChar char="ü"/>
            </a:pPr>
            <a:endParaRPr lang="en-US" sz="2000">
              <a:latin typeface="Eras Demi ITC" pitchFamily="34" charset="0"/>
            </a:endParaRPr>
          </a:p>
          <a:p>
            <a:pPr marL="742950" lvl="1" indent="-285750" algn="l">
              <a:lnSpc>
                <a:spcPct val="110000"/>
              </a:lnSpc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2000">
                <a:latin typeface="Eras Demi ITC" pitchFamily="34" charset="0"/>
              </a:rPr>
              <a:t>Provide credit history for future Credit Bureau Reference</a:t>
            </a:r>
          </a:p>
          <a:p>
            <a:pPr marL="742950" lvl="1" indent="-285750" algn="l">
              <a:lnSpc>
                <a:spcPct val="110000"/>
              </a:lnSpc>
              <a:buClr>
                <a:srgbClr val="A50021"/>
              </a:buClr>
              <a:buFont typeface="Wingdings" pitchFamily="2" charset="2"/>
              <a:buChar char="ü"/>
            </a:pPr>
            <a:endParaRPr lang="en-US" sz="2000">
              <a:latin typeface="Eras Demi ITC" pitchFamily="34" charset="0"/>
            </a:endParaRPr>
          </a:p>
          <a:p>
            <a:pPr marL="742950" lvl="1" indent="-285750" algn="l">
              <a:lnSpc>
                <a:spcPct val="110000"/>
              </a:lnSpc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2000">
                <a:latin typeface="Eras Demi ITC" pitchFamily="34" charset="0"/>
              </a:rPr>
              <a:t>NO additional cost for the money transfers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6" name="Rectangle 8"/>
          <p:cNvSpPr>
            <a:spLocks noChangeArrowheads="1"/>
          </p:cNvSpPr>
          <p:nvPr>
            <p:ph type="title"/>
          </p:nvPr>
        </p:nvSpPr>
        <p:spPr bwMode="auto">
          <a:xfrm>
            <a:off x="641350" y="304800"/>
            <a:ext cx="5216525" cy="522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STARTING OPERATIONS</a:t>
            </a:r>
          </a:p>
        </p:txBody>
      </p:sp>
      <p:pic>
        <p:nvPicPr>
          <p:cNvPr id="237578" name="Picture 10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9488" y="5056188"/>
            <a:ext cx="2641600" cy="1576387"/>
          </a:xfrm>
          <a:noFill/>
        </p:spPr>
      </p:pic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157163" y="1160463"/>
            <a:ext cx="8653462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Based on the market research and the business plan evaluation, Su Casita started operations in Denver, Colorado.</a:t>
            </a:r>
          </a:p>
          <a:p>
            <a:pPr marL="812800" lvl="1" indent="-355600" algn="l">
              <a:lnSpc>
                <a:spcPct val="105000"/>
              </a:lnSpc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Ø"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Mexican Population in Colorado = over 500,000.</a:t>
            </a:r>
          </a:p>
          <a:p>
            <a:pPr marL="812800" lvl="1" indent="-355600" algn="l">
              <a:lnSpc>
                <a:spcPct val="105000"/>
              </a:lnSpc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Ø"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The state laws allow the offer Mexican mortgage loans as the asset is in Mexico, the transaction is closed in Mexico and they are regulated by Mexican laws. </a:t>
            </a:r>
          </a:p>
          <a:p>
            <a:pPr marL="812800" lvl="1" indent="-355600" algn="l">
              <a:lnSpc>
                <a:spcPct val="10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2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algn="l">
              <a:lnSpc>
                <a:spcPct val="10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Creation of “Su Casita USA, Inc.” - New intermediary company.</a:t>
            </a:r>
          </a:p>
          <a:p>
            <a:pPr marL="812800" lvl="1" indent="-355600" algn="l">
              <a:lnSpc>
                <a:spcPct val="105000"/>
              </a:lnSpc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Ø"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Efficiently promote and operate the program.</a:t>
            </a:r>
          </a:p>
          <a:p>
            <a:pPr marL="812800" lvl="1" indent="-355600" algn="l">
              <a:lnSpc>
                <a:spcPct val="105000"/>
              </a:lnSpc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Ø"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Offer personal attention.</a:t>
            </a:r>
          </a:p>
          <a:p>
            <a:pPr marL="812800" lvl="1" indent="-355600" algn="l">
              <a:lnSpc>
                <a:spcPct val="105000"/>
              </a:lnSpc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Ø"/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Build customer confidence.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4988" y="1128713"/>
            <a:ext cx="8415337" cy="3171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Branches in US promote and give service to borrowers nationwide</a:t>
            </a:r>
          </a:p>
          <a:p>
            <a:pPr algn="l">
              <a:lnSpc>
                <a:spcPct val="150000"/>
              </a:lnSpc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Gather documentation for loan file  and Prequalification </a:t>
            </a:r>
          </a:p>
          <a:p>
            <a:pPr marL="554038" lvl="1" indent="-31750" algn="l">
              <a:lnSpc>
                <a:spcPct val="150000"/>
              </a:lnSpc>
              <a:buClr>
                <a:srgbClr val="A50021"/>
              </a:buClr>
              <a:buFont typeface="Wingdings" pitchFamily="2" charset="2"/>
              <a:buChar char="ü"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Credit Report (US and Mexico) Socioeconomic investigation.</a:t>
            </a:r>
          </a:p>
          <a:p>
            <a:pPr algn="l">
              <a:lnSpc>
                <a:spcPct val="150000"/>
              </a:lnSpc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The file is sent to Mexico to underwriting process and final approval.</a:t>
            </a:r>
          </a:p>
          <a:p>
            <a:pPr algn="l">
              <a:lnSpc>
                <a:spcPct val="150000"/>
              </a:lnSpc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Branches in Mexico assist borrower’s family to find the house  they want to purchase (considering loan amount) according loan amount.</a:t>
            </a:r>
          </a:p>
          <a:p>
            <a:pPr algn="l">
              <a:lnSpc>
                <a:spcPct val="150000"/>
              </a:lnSpc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Appraisal of the house.</a:t>
            </a:r>
          </a:p>
          <a:p>
            <a:pPr algn="l">
              <a:lnSpc>
                <a:spcPct val="150000"/>
              </a:lnSpc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Power of attorney (Mexican Consulate).</a:t>
            </a:r>
          </a:p>
          <a:p>
            <a:pPr algn="l">
              <a:lnSpc>
                <a:spcPct val="150000"/>
              </a:lnSpc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Notary process in Mexico.</a:t>
            </a:r>
          </a:p>
          <a:p>
            <a:pPr algn="l">
              <a:lnSpc>
                <a:spcPct val="150000"/>
              </a:lnSpc>
              <a:buClr>
                <a:srgbClr val="A50021"/>
              </a:buClr>
              <a:buFont typeface="Wingdings" pitchFamily="2" charset="2"/>
              <a:buAutoNum type="arabicPeriod"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Closing</a:t>
            </a:r>
          </a:p>
        </p:txBody>
      </p:sp>
      <p:sp>
        <p:nvSpPr>
          <p:cNvPr id="248839" name="Rectangle 7"/>
          <p:cNvSpPr>
            <a:spLocks noChangeArrowheads="1"/>
          </p:cNvSpPr>
          <p:nvPr>
            <p:ph type="title"/>
          </p:nvPr>
        </p:nvSpPr>
        <p:spPr bwMode="auto">
          <a:xfrm>
            <a:off x="641350" y="304800"/>
            <a:ext cx="5216525" cy="522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ORIGINATION PROCESS</a:t>
            </a:r>
          </a:p>
        </p:txBody>
      </p:sp>
      <p:grpSp>
        <p:nvGrpSpPr>
          <p:cNvPr id="249159" name="Group 327"/>
          <p:cNvGrpSpPr>
            <a:grpSpLocks/>
          </p:cNvGrpSpPr>
          <p:nvPr/>
        </p:nvGrpSpPr>
        <p:grpSpPr bwMode="auto">
          <a:xfrm>
            <a:off x="6718300" y="4827588"/>
            <a:ext cx="1876425" cy="1414462"/>
            <a:chOff x="3802" y="2986"/>
            <a:chExt cx="1182" cy="891"/>
          </a:xfrm>
        </p:grpSpPr>
        <p:sp>
          <p:nvSpPr>
            <p:cNvPr id="24884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802" y="2986"/>
              <a:ext cx="1182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3" name="Freeform 11"/>
            <p:cNvSpPr>
              <a:spLocks/>
            </p:cNvSpPr>
            <p:nvPr/>
          </p:nvSpPr>
          <p:spPr bwMode="auto">
            <a:xfrm>
              <a:off x="4206" y="3183"/>
              <a:ext cx="36" cy="27"/>
            </a:xfrm>
            <a:custGeom>
              <a:avLst/>
              <a:gdLst/>
              <a:ahLst/>
              <a:cxnLst>
                <a:cxn ang="0">
                  <a:pos x="6" y="93"/>
                </a:cxn>
                <a:cxn ang="0">
                  <a:pos x="133" y="93"/>
                </a:cxn>
                <a:cxn ang="0">
                  <a:pos x="139" y="10"/>
                </a:cxn>
                <a:cxn ang="0">
                  <a:pos x="92" y="0"/>
                </a:cxn>
                <a:cxn ang="0">
                  <a:pos x="46" y="0"/>
                </a:cxn>
                <a:cxn ang="0">
                  <a:pos x="0" y="10"/>
                </a:cxn>
                <a:cxn ang="0">
                  <a:pos x="6" y="93"/>
                </a:cxn>
              </a:cxnLst>
              <a:rect l="0" t="0" r="r" b="b"/>
              <a:pathLst>
                <a:path w="139" h="93">
                  <a:moveTo>
                    <a:pt x="6" y="93"/>
                  </a:moveTo>
                  <a:lnTo>
                    <a:pt x="133" y="93"/>
                  </a:lnTo>
                  <a:lnTo>
                    <a:pt x="139" y="10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0" y="10"/>
                  </a:lnTo>
                  <a:lnTo>
                    <a:pt x="6" y="93"/>
                  </a:lnTo>
                  <a:close/>
                </a:path>
              </a:pathLst>
            </a:custGeom>
            <a:solidFill>
              <a:srgbClr val="E8EE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4" name="Freeform 12"/>
            <p:cNvSpPr>
              <a:spLocks/>
            </p:cNvSpPr>
            <p:nvPr/>
          </p:nvSpPr>
          <p:spPr bwMode="auto">
            <a:xfrm>
              <a:off x="4206" y="3183"/>
              <a:ext cx="36" cy="27"/>
            </a:xfrm>
            <a:custGeom>
              <a:avLst/>
              <a:gdLst/>
              <a:ahLst/>
              <a:cxnLst>
                <a:cxn ang="0">
                  <a:pos x="6" y="93"/>
                </a:cxn>
                <a:cxn ang="0">
                  <a:pos x="133" y="93"/>
                </a:cxn>
                <a:cxn ang="0">
                  <a:pos x="139" y="10"/>
                </a:cxn>
                <a:cxn ang="0">
                  <a:pos x="92" y="0"/>
                </a:cxn>
                <a:cxn ang="0">
                  <a:pos x="46" y="0"/>
                </a:cxn>
                <a:cxn ang="0">
                  <a:pos x="0" y="10"/>
                </a:cxn>
                <a:cxn ang="0">
                  <a:pos x="6" y="93"/>
                </a:cxn>
              </a:cxnLst>
              <a:rect l="0" t="0" r="r" b="b"/>
              <a:pathLst>
                <a:path w="139" h="93">
                  <a:moveTo>
                    <a:pt x="6" y="93"/>
                  </a:moveTo>
                  <a:lnTo>
                    <a:pt x="133" y="93"/>
                  </a:lnTo>
                  <a:lnTo>
                    <a:pt x="139" y="10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0" y="10"/>
                  </a:lnTo>
                  <a:lnTo>
                    <a:pt x="6" y="93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5" name="Rectangle 13"/>
            <p:cNvSpPr>
              <a:spLocks noChangeArrowheads="1"/>
            </p:cNvSpPr>
            <p:nvPr/>
          </p:nvSpPr>
          <p:spPr bwMode="auto">
            <a:xfrm>
              <a:off x="4163" y="3210"/>
              <a:ext cx="121" cy="50"/>
            </a:xfrm>
            <a:prstGeom prst="rect">
              <a:avLst/>
            </a:prstGeom>
            <a:solidFill>
              <a:srgbClr val="E8EE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6" name="Rectangle 14"/>
            <p:cNvSpPr>
              <a:spLocks noChangeArrowheads="1"/>
            </p:cNvSpPr>
            <p:nvPr/>
          </p:nvSpPr>
          <p:spPr bwMode="auto">
            <a:xfrm>
              <a:off x="4163" y="3210"/>
              <a:ext cx="121" cy="50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7" name="Line 15"/>
            <p:cNvSpPr>
              <a:spLocks noChangeShapeType="1"/>
            </p:cNvSpPr>
            <p:nvPr/>
          </p:nvSpPr>
          <p:spPr bwMode="auto">
            <a:xfrm>
              <a:off x="4215" y="3198"/>
              <a:ext cx="0" cy="1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48" name="Line 16"/>
            <p:cNvSpPr>
              <a:spLocks noChangeShapeType="1"/>
            </p:cNvSpPr>
            <p:nvPr/>
          </p:nvSpPr>
          <p:spPr bwMode="auto">
            <a:xfrm>
              <a:off x="4233" y="3198"/>
              <a:ext cx="0" cy="1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3" name="Freeform 21"/>
            <p:cNvSpPr>
              <a:spLocks/>
            </p:cNvSpPr>
            <p:nvPr/>
          </p:nvSpPr>
          <p:spPr bwMode="auto">
            <a:xfrm>
              <a:off x="4219" y="3231"/>
              <a:ext cx="9" cy="1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46"/>
                </a:cxn>
                <a:cxn ang="0">
                  <a:pos x="33" y="46"/>
                </a:cxn>
                <a:cxn ang="0">
                  <a:pos x="33" y="48"/>
                </a:cxn>
                <a:cxn ang="0">
                  <a:pos x="0" y="48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0" y="0"/>
                </a:cxn>
              </a:cxnLst>
              <a:rect l="0" t="0" r="r" b="b"/>
              <a:pathLst>
                <a:path w="33" h="48">
                  <a:moveTo>
                    <a:pt x="30" y="0"/>
                  </a:moveTo>
                  <a:lnTo>
                    <a:pt x="30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E2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6" name="Freeform 24"/>
            <p:cNvSpPr>
              <a:spLocks/>
            </p:cNvSpPr>
            <p:nvPr/>
          </p:nvSpPr>
          <p:spPr bwMode="auto">
            <a:xfrm>
              <a:off x="4215" y="3173"/>
              <a:ext cx="7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9" y="14"/>
                </a:cxn>
                <a:cxn ang="0">
                  <a:pos x="29" y="12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9" h="14">
                  <a:moveTo>
                    <a:pt x="0" y="1"/>
                  </a:moveTo>
                  <a:lnTo>
                    <a:pt x="29" y="14"/>
                  </a:lnTo>
                  <a:lnTo>
                    <a:pt x="29" y="1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58" name="Rectangle 26"/>
            <p:cNvSpPr>
              <a:spLocks noChangeArrowheads="1"/>
            </p:cNvSpPr>
            <p:nvPr/>
          </p:nvSpPr>
          <p:spPr bwMode="auto">
            <a:xfrm>
              <a:off x="4222" y="3176"/>
              <a:ext cx="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60" name="Rectangle 28"/>
            <p:cNvSpPr>
              <a:spLocks noChangeArrowheads="1"/>
            </p:cNvSpPr>
            <p:nvPr/>
          </p:nvSpPr>
          <p:spPr bwMode="auto">
            <a:xfrm>
              <a:off x="4213" y="3169"/>
              <a:ext cx="2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8863" name="Group 31"/>
            <p:cNvGrpSpPr>
              <a:grpSpLocks/>
            </p:cNvGrpSpPr>
            <p:nvPr/>
          </p:nvGrpSpPr>
          <p:grpSpPr bwMode="auto">
            <a:xfrm>
              <a:off x="3886" y="3670"/>
              <a:ext cx="188" cy="203"/>
              <a:chOff x="841" y="2961"/>
              <a:chExt cx="722" cy="695"/>
            </a:xfrm>
          </p:grpSpPr>
          <p:sp>
            <p:nvSpPr>
              <p:cNvPr id="248864" name="Rectangle 32"/>
              <p:cNvSpPr>
                <a:spLocks noChangeArrowheads="1"/>
              </p:cNvSpPr>
              <p:nvPr/>
            </p:nvSpPr>
            <p:spPr bwMode="auto">
              <a:xfrm>
                <a:off x="853" y="3269"/>
                <a:ext cx="710" cy="369"/>
              </a:xfrm>
              <a:prstGeom prst="rect">
                <a:avLst/>
              </a:prstGeom>
              <a:solidFill>
                <a:srgbClr val="A5BF6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65" name="Freeform 33"/>
              <p:cNvSpPr>
                <a:spLocks/>
              </p:cNvSpPr>
              <p:nvPr/>
            </p:nvSpPr>
            <p:spPr bwMode="auto">
              <a:xfrm>
                <a:off x="853" y="2977"/>
                <a:ext cx="710" cy="258"/>
              </a:xfrm>
              <a:custGeom>
                <a:avLst/>
                <a:gdLst/>
                <a:ahLst/>
                <a:cxnLst>
                  <a:cxn ang="0">
                    <a:pos x="710" y="0"/>
                  </a:cxn>
                  <a:cxn ang="0">
                    <a:pos x="710" y="192"/>
                  </a:cxn>
                  <a:cxn ang="0">
                    <a:pos x="701" y="192"/>
                  </a:cxn>
                  <a:cxn ang="0">
                    <a:pos x="701" y="143"/>
                  </a:cxn>
                  <a:cxn ang="0">
                    <a:pos x="657" y="143"/>
                  </a:cxn>
                  <a:cxn ang="0">
                    <a:pos x="657" y="82"/>
                  </a:cxn>
                  <a:cxn ang="0">
                    <a:pos x="569" y="82"/>
                  </a:cxn>
                  <a:cxn ang="0">
                    <a:pos x="569" y="142"/>
                  </a:cxn>
                  <a:cxn ang="0">
                    <a:pos x="530" y="142"/>
                  </a:cxn>
                  <a:cxn ang="0">
                    <a:pos x="530" y="258"/>
                  </a:cxn>
                  <a:cxn ang="0">
                    <a:pos x="382" y="258"/>
                  </a:cxn>
                  <a:cxn ang="0">
                    <a:pos x="382" y="41"/>
                  </a:cxn>
                  <a:cxn ang="0">
                    <a:pos x="296" y="41"/>
                  </a:cxn>
                  <a:cxn ang="0">
                    <a:pos x="296" y="147"/>
                  </a:cxn>
                  <a:cxn ang="0">
                    <a:pos x="236" y="147"/>
                  </a:cxn>
                  <a:cxn ang="0">
                    <a:pos x="236" y="226"/>
                  </a:cxn>
                  <a:cxn ang="0">
                    <a:pos x="196" y="193"/>
                  </a:cxn>
                  <a:cxn ang="0">
                    <a:pos x="196" y="30"/>
                  </a:cxn>
                  <a:cxn ang="0">
                    <a:pos x="149" y="69"/>
                  </a:cxn>
                  <a:cxn ang="0">
                    <a:pos x="149" y="164"/>
                  </a:cxn>
                  <a:cxn ang="0">
                    <a:pos x="131" y="164"/>
                  </a:cxn>
                  <a:cxn ang="0">
                    <a:pos x="131" y="66"/>
                  </a:cxn>
                  <a:cxn ang="0">
                    <a:pos x="88" y="66"/>
                  </a:cxn>
                  <a:cxn ang="0">
                    <a:pos x="88" y="179"/>
                  </a:cxn>
                  <a:cxn ang="0">
                    <a:pos x="53" y="179"/>
                  </a:cxn>
                  <a:cxn ang="0">
                    <a:pos x="53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710" y="0"/>
                  </a:cxn>
                </a:cxnLst>
                <a:rect l="0" t="0" r="r" b="b"/>
                <a:pathLst>
                  <a:path w="710" h="258">
                    <a:moveTo>
                      <a:pt x="710" y="0"/>
                    </a:moveTo>
                    <a:lnTo>
                      <a:pt x="710" y="192"/>
                    </a:lnTo>
                    <a:lnTo>
                      <a:pt x="701" y="192"/>
                    </a:lnTo>
                    <a:lnTo>
                      <a:pt x="701" y="143"/>
                    </a:lnTo>
                    <a:lnTo>
                      <a:pt x="657" y="143"/>
                    </a:lnTo>
                    <a:lnTo>
                      <a:pt x="657" y="82"/>
                    </a:lnTo>
                    <a:lnTo>
                      <a:pt x="569" y="82"/>
                    </a:lnTo>
                    <a:lnTo>
                      <a:pt x="569" y="142"/>
                    </a:lnTo>
                    <a:lnTo>
                      <a:pt x="530" y="142"/>
                    </a:lnTo>
                    <a:lnTo>
                      <a:pt x="530" y="258"/>
                    </a:lnTo>
                    <a:lnTo>
                      <a:pt x="382" y="258"/>
                    </a:lnTo>
                    <a:lnTo>
                      <a:pt x="382" y="41"/>
                    </a:lnTo>
                    <a:lnTo>
                      <a:pt x="296" y="41"/>
                    </a:lnTo>
                    <a:lnTo>
                      <a:pt x="296" y="147"/>
                    </a:lnTo>
                    <a:lnTo>
                      <a:pt x="236" y="147"/>
                    </a:lnTo>
                    <a:lnTo>
                      <a:pt x="236" y="226"/>
                    </a:lnTo>
                    <a:lnTo>
                      <a:pt x="196" y="193"/>
                    </a:lnTo>
                    <a:lnTo>
                      <a:pt x="196" y="30"/>
                    </a:lnTo>
                    <a:lnTo>
                      <a:pt x="149" y="69"/>
                    </a:lnTo>
                    <a:lnTo>
                      <a:pt x="149" y="164"/>
                    </a:lnTo>
                    <a:lnTo>
                      <a:pt x="131" y="164"/>
                    </a:lnTo>
                    <a:lnTo>
                      <a:pt x="131" y="66"/>
                    </a:lnTo>
                    <a:lnTo>
                      <a:pt x="88" y="66"/>
                    </a:lnTo>
                    <a:lnTo>
                      <a:pt x="88" y="179"/>
                    </a:lnTo>
                    <a:lnTo>
                      <a:pt x="53" y="179"/>
                    </a:lnTo>
                    <a:lnTo>
                      <a:pt x="53" y="119"/>
                    </a:lnTo>
                    <a:lnTo>
                      <a:pt x="0" y="119"/>
                    </a:lnTo>
                    <a:lnTo>
                      <a:pt x="0" y="0"/>
                    </a:lnTo>
                    <a:lnTo>
                      <a:pt x="710" y="0"/>
                    </a:lnTo>
                    <a:close/>
                  </a:path>
                </a:pathLst>
              </a:custGeom>
              <a:solidFill>
                <a:srgbClr val="CE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66" name="Freeform 34"/>
              <p:cNvSpPr>
                <a:spLocks/>
              </p:cNvSpPr>
              <p:nvPr/>
            </p:nvSpPr>
            <p:spPr bwMode="auto">
              <a:xfrm>
                <a:off x="853" y="2984"/>
                <a:ext cx="710" cy="398"/>
              </a:xfrm>
              <a:custGeom>
                <a:avLst/>
                <a:gdLst/>
                <a:ahLst/>
                <a:cxnLst>
                  <a:cxn ang="0">
                    <a:pos x="53" y="96"/>
                  </a:cxn>
                  <a:cxn ang="0">
                    <a:pos x="88" y="9"/>
                  </a:cxn>
                  <a:cxn ang="0">
                    <a:pos x="131" y="82"/>
                  </a:cxn>
                  <a:cxn ang="0">
                    <a:pos x="149" y="40"/>
                  </a:cxn>
                  <a:cxn ang="0">
                    <a:pos x="196" y="110"/>
                  </a:cxn>
                  <a:cxn ang="0">
                    <a:pos x="236" y="64"/>
                  </a:cxn>
                  <a:cxn ang="0">
                    <a:pos x="296" y="4"/>
                  </a:cxn>
                  <a:cxn ang="0">
                    <a:pos x="382" y="176"/>
                  </a:cxn>
                  <a:cxn ang="0">
                    <a:pos x="530" y="60"/>
                  </a:cxn>
                  <a:cxn ang="0">
                    <a:pos x="569" y="0"/>
                  </a:cxn>
                  <a:cxn ang="0">
                    <a:pos x="657" y="61"/>
                  </a:cxn>
                  <a:cxn ang="0">
                    <a:pos x="710" y="110"/>
                  </a:cxn>
                  <a:cxn ang="0">
                    <a:pos x="692" y="398"/>
                  </a:cxn>
                  <a:cxn ang="0">
                    <a:pos x="657" y="397"/>
                  </a:cxn>
                  <a:cxn ang="0">
                    <a:pos x="622" y="397"/>
                  </a:cxn>
                  <a:cxn ang="0">
                    <a:pos x="587" y="396"/>
                  </a:cxn>
                  <a:cxn ang="0">
                    <a:pos x="552" y="394"/>
                  </a:cxn>
                  <a:cxn ang="0">
                    <a:pos x="517" y="392"/>
                  </a:cxn>
                  <a:cxn ang="0">
                    <a:pos x="482" y="391"/>
                  </a:cxn>
                  <a:cxn ang="0">
                    <a:pos x="447" y="389"/>
                  </a:cxn>
                  <a:cxn ang="0">
                    <a:pos x="412" y="386"/>
                  </a:cxn>
                  <a:cxn ang="0">
                    <a:pos x="377" y="384"/>
                  </a:cxn>
                  <a:cxn ang="0">
                    <a:pos x="341" y="381"/>
                  </a:cxn>
                  <a:cxn ang="0">
                    <a:pos x="306" y="379"/>
                  </a:cxn>
                  <a:cxn ang="0">
                    <a:pos x="271" y="377"/>
                  </a:cxn>
                  <a:cxn ang="0">
                    <a:pos x="236" y="374"/>
                  </a:cxn>
                  <a:cxn ang="0">
                    <a:pos x="200" y="371"/>
                  </a:cxn>
                  <a:cxn ang="0">
                    <a:pos x="165" y="369"/>
                  </a:cxn>
                  <a:cxn ang="0">
                    <a:pos x="138" y="367"/>
                  </a:cxn>
                  <a:cxn ang="0">
                    <a:pos x="118" y="367"/>
                  </a:cxn>
                  <a:cxn ang="0">
                    <a:pos x="99" y="367"/>
                  </a:cxn>
                  <a:cxn ang="0">
                    <a:pos x="80" y="369"/>
                  </a:cxn>
                  <a:cxn ang="0">
                    <a:pos x="62" y="372"/>
                  </a:cxn>
                  <a:cxn ang="0">
                    <a:pos x="44" y="375"/>
                  </a:cxn>
                  <a:cxn ang="0">
                    <a:pos x="26" y="380"/>
                  </a:cxn>
                  <a:cxn ang="0">
                    <a:pos x="9" y="385"/>
                  </a:cxn>
                  <a:cxn ang="0">
                    <a:pos x="0" y="37"/>
                  </a:cxn>
                </a:cxnLst>
                <a:rect l="0" t="0" r="r" b="b"/>
                <a:pathLst>
                  <a:path w="710" h="398">
                    <a:moveTo>
                      <a:pt x="53" y="37"/>
                    </a:moveTo>
                    <a:lnTo>
                      <a:pt x="53" y="96"/>
                    </a:lnTo>
                    <a:lnTo>
                      <a:pt x="88" y="96"/>
                    </a:lnTo>
                    <a:lnTo>
                      <a:pt x="88" y="9"/>
                    </a:lnTo>
                    <a:lnTo>
                      <a:pt x="131" y="9"/>
                    </a:lnTo>
                    <a:lnTo>
                      <a:pt x="131" y="82"/>
                    </a:lnTo>
                    <a:lnTo>
                      <a:pt x="149" y="82"/>
                    </a:lnTo>
                    <a:lnTo>
                      <a:pt x="149" y="40"/>
                    </a:lnTo>
                    <a:lnTo>
                      <a:pt x="196" y="1"/>
                    </a:lnTo>
                    <a:lnTo>
                      <a:pt x="196" y="110"/>
                    </a:lnTo>
                    <a:lnTo>
                      <a:pt x="236" y="144"/>
                    </a:lnTo>
                    <a:lnTo>
                      <a:pt x="236" y="64"/>
                    </a:lnTo>
                    <a:lnTo>
                      <a:pt x="296" y="64"/>
                    </a:lnTo>
                    <a:lnTo>
                      <a:pt x="296" y="4"/>
                    </a:lnTo>
                    <a:lnTo>
                      <a:pt x="382" y="4"/>
                    </a:lnTo>
                    <a:lnTo>
                      <a:pt x="382" y="176"/>
                    </a:lnTo>
                    <a:lnTo>
                      <a:pt x="530" y="176"/>
                    </a:lnTo>
                    <a:lnTo>
                      <a:pt x="530" y="60"/>
                    </a:lnTo>
                    <a:lnTo>
                      <a:pt x="569" y="60"/>
                    </a:lnTo>
                    <a:lnTo>
                      <a:pt x="569" y="0"/>
                    </a:lnTo>
                    <a:lnTo>
                      <a:pt x="657" y="0"/>
                    </a:lnTo>
                    <a:lnTo>
                      <a:pt x="657" y="61"/>
                    </a:lnTo>
                    <a:lnTo>
                      <a:pt x="701" y="110"/>
                    </a:lnTo>
                    <a:lnTo>
                      <a:pt x="710" y="110"/>
                    </a:lnTo>
                    <a:lnTo>
                      <a:pt x="710" y="398"/>
                    </a:lnTo>
                    <a:lnTo>
                      <a:pt x="692" y="398"/>
                    </a:lnTo>
                    <a:lnTo>
                      <a:pt x="675" y="398"/>
                    </a:lnTo>
                    <a:lnTo>
                      <a:pt x="657" y="397"/>
                    </a:lnTo>
                    <a:lnTo>
                      <a:pt x="640" y="397"/>
                    </a:lnTo>
                    <a:lnTo>
                      <a:pt x="622" y="397"/>
                    </a:lnTo>
                    <a:lnTo>
                      <a:pt x="604" y="396"/>
                    </a:lnTo>
                    <a:lnTo>
                      <a:pt x="587" y="396"/>
                    </a:lnTo>
                    <a:lnTo>
                      <a:pt x="569" y="395"/>
                    </a:lnTo>
                    <a:lnTo>
                      <a:pt x="552" y="394"/>
                    </a:lnTo>
                    <a:lnTo>
                      <a:pt x="534" y="394"/>
                    </a:lnTo>
                    <a:lnTo>
                      <a:pt x="517" y="392"/>
                    </a:lnTo>
                    <a:lnTo>
                      <a:pt x="499" y="392"/>
                    </a:lnTo>
                    <a:lnTo>
                      <a:pt x="482" y="391"/>
                    </a:lnTo>
                    <a:lnTo>
                      <a:pt x="464" y="390"/>
                    </a:lnTo>
                    <a:lnTo>
                      <a:pt x="447" y="389"/>
                    </a:lnTo>
                    <a:lnTo>
                      <a:pt x="429" y="388"/>
                    </a:lnTo>
                    <a:lnTo>
                      <a:pt x="412" y="386"/>
                    </a:lnTo>
                    <a:lnTo>
                      <a:pt x="394" y="385"/>
                    </a:lnTo>
                    <a:lnTo>
                      <a:pt x="377" y="384"/>
                    </a:lnTo>
                    <a:lnTo>
                      <a:pt x="359" y="383"/>
                    </a:lnTo>
                    <a:lnTo>
                      <a:pt x="341" y="381"/>
                    </a:lnTo>
                    <a:lnTo>
                      <a:pt x="324" y="380"/>
                    </a:lnTo>
                    <a:lnTo>
                      <a:pt x="306" y="379"/>
                    </a:lnTo>
                    <a:lnTo>
                      <a:pt x="289" y="378"/>
                    </a:lnTo>
                    <a:lnTo>
                      <a:pt x="271" y="377"/>
                    </a:lnTo>
                    <a:lnTo>
                      <a:pt x="253" y="375"/>
                    </a:lnTo>
                    <a:lnTo>
                      <a:pt x="236" y="374"/>
                    </a:lnTo>
                    <a:lnTo>
                      <a:pt x="218" y="373"/>
                    </a:lnTo>
                    <a:lnTo>
                      <a:pt x="200" y="371"/>
                    </a:lnTo>
                    <a:lnTo>
                      <a:pt x="183" y="370"/>
                    </a:lnTo>
                    <a:lnTo>
                      <a:pt x="165" y="369"/>
                    </a:lnTo>
                    <a:lnTo>
                      <a:pt x="147" y="368"/>
                    </a:lnTo>
                    <a:lnTo>
                      <a:pt x="138" y="367"/>
                    </a:lnTo>
                    <a:lnTo>
                      <a:pt x="128" y="367"/>
                    </a:lnTo>
                    <a:lnTo>
                      <a:pt x="118" y="367"/>
                    </a:lnTo>
                    <a:lnTo>
                      <a:pt x="108" y="367"/>
                    </a:lnTo>
                    <a:lnTo>
                      <a:pt x="99" y="367"/>
                    </a:lnTo>
                    <a:lnTo>
                      <a:pt x="89" y="368"/>
                    </a:lnTo>
                    <a:lnTo>
                      <a:pt x="80" y="369"/>
                    </a:lnTo>
                    <a:lnTo>
                      <a:pt x="71" y="370"/>
                    </a:lnTo>
                    <a:lnTo>
                      <a:pt x="62" y="372"/>
                    </a:lnTo>
                    <a:lnTo>
                      <a:pt x="52" y="373"/>
                    </a:lnTo>
                    <a:lnTo>
                      <a:pt x="44" y="375"/>
                    </a:lnTo>
                    <a:lnTo>
                      <a:pt x="35" y="377"/>
                    </a:lnTo>
                    <a:lnTo>
                      <a:pt x="26" y="380"/>
                    </a:lnTo>
                    <a:lnTo>
                      <a:pt x="17" y="382"/>
                    </a:lnTo>
                    <a:lnTo>
                      <a:pt x="9" y="385"/>
                    </a:lnTo>
                    <a:lnTo>
                      <a:pt x="0" y="388"/>
                    </a:lnTo>
                    <a:lnTo>
                      <a:pt x="0" y="37"/>
                    </a:lnTo>
                    <a:lnTo>
                      <a:pt x="53" y="37"/>
                    </a:lnTo>
                    <a:close/>
                  </a:path>
                </a:pathLst>
              </a:custGeom>
              <a:solidFill>
                <a:srgbClr val="99CC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67" name="Freeform 35"/>
              <p:cNvSpPr>
                <a:spLocks/>
              </p:cNvSpPr>
              <p:nvPr/>
            </p:nvSpPr>
            <p:spPr bwMode="auto">
              <a:xfrm>
                <a:off x="1055" y="3346"/>
                <a:ext cx="89" cy="73"/>
              </a:xfrm>
              <a:custGeom>
                <a:avLst/>
                <a:gdLst/>
                <a:ahLst/>
                <a:cxnLst>
                  <a:cxn ang="0">
                    <a:pos x="83" y="16"/>
                  </a:cxn>
                  <a:cxn ang="0">
                    <a:pos x="80" y="14"/>
                  </a:cxn>
                  <a:cxn ang="0">
                    <a:pos x="79" y="11"/>
                  </a:cxn>
                  <a:cxn ang="0">
                    <a:pos x="75" y="9"/>
                  </a:cxn>
                  <a:cxn ang="0">
                    <a:pos x="66" y="7"/>
                  </a:cxn>
                  <a:cxn ang="0">
                    <a:pos x="63" y="1"/>
                  </a:cxn>
                  <a:cxn ang="0">
                    <a:pos x="62" y="0"/>
                  </a:cxn>
                  <a:cxn ang="0">
                    <a:pos x="55" y="1"/>
                  </a:cxn>
                  <a:cxn ang="0">
                    <a:pos x="53" y="3"/>
                  </a:cxn>
                  <a:cxn ang="0">
                    <a:pos x="48" y="3"/>
                  </a:cxn>
                  <a:cxn ang="0">
                    <a:pos x="44" y="6"/>
                  </a:cxn>
                  <a:cxn ang="0">
                    <a:pos x="44" y="11"/>
                  </a:cxn>
                  <a:cxn ang="0">
                    <a:pos x="44" y="12"/>
                  </a:cxn>
                  <a:cxn ang="0">
                    <a:pos x="40" y="13"/>
                  </a:cxn>
                  <a:cxn ang="0">
                    <a:pos x="38" y="14"/>
                  </a:cxn>
                  <a:cxn ang="0">
                    <a:pos x="38" y="14"/>
                  </a:cxn>
                  <a:cxn ang="0">
                    <a:pos x="37" y="14"/>
                  </a:cxn>
                  <a:cxn ang="0">
                    <a:pos x="30" y="15"/>
                  </a:cxn>
                  <a:cxn ang="0">
                    <a:pos x="28" y="17"/>
                  </a:cxn>
                  <a:cxn ang="0">
                    <a:pos x="23" y="17"/>
                  </a:cxn>
                  <a:cxn ang="0">
                    <a:pos x="19" y="20"/>
                  </a:cxn>
                  <a:cxn ang="0">
                    <a:pos x="20" y="24"/>
                  </a:cxn>
                  <a:cxn ang="0">
                    <a:pos x="19" y="26"/>
                  </a:cxn>
                  <a:cxn ang="0">
                    <a:pos x="14" y="28"/>
                  </a:cxn>
                  <a:cxn ang="0">
                    <a:pos x="10" y="30"/>
                  </a:cxn>
                  <a:cxn ang="0">
                    <a:pos x="10" y="35"/>
                  </a:cxn>
                  <a:cxn ang="0">
                    <a:pos x="9" y="47"/>
                  </a:cxn>
                  <a:cxn ang="0">
                    <a:pos x="6" y="47"/>
                  </a:cxn>
                  <a:cxn ang="0">
                    <a:pos x="6" y="51"/>
                  </a:cxn>
                  <a:cxn ang="0">
                    <a:pos x="3" y="58"/>
                  </a:cxn>
                  <a:cxn ang="0">
                    <a:pos x="0" y="61"/>
                  </a:cxn>
                  <a:cxn ang="0">
                    <a:pos x="1" y="64"/>
                  </a:cxn>
                  <a:cxn ang="0">
                    <a:pos x="8" y="67"/>
                  </a:cxn>
                  <a:cxn ang="0">
                    <a:pos x="2" y="68"/>
                  </a:cxn>
                  <a:cxn ang="0">
                    <a:pos x="1" y="72"/>
                  </a:cxn>
                  <a:cxn ang="0">
                    <a:pos x="8" y="73"/>
                  </a:cxn>
                  <a:cxn ang="0">
                    <a:pos x="18" y="70"/>
                  </a:cxn>
                  <a:cxn ang="0">
                    <a:pos x="29" y="64"/>
                  </a:cxn>
                  <a:cxn ang="0">
                    <a:pos x="39" y="57"/>
                  </a:cxn>
                  <a:cxn ang="0">
                    <a:pos x="45" y="55"/>
                  </a:cxn>
                  <a:cxn ang="0">
                    <a:pos x="50" y="52"/>
                  </a:cxn>
                  <a:cxn ang="0">
                    <a:pos x="55" y="52"/>
                  </a:cxn>
                  <a:cxn ang="0">
                    <a:pos x="59" y="52"/>
                  </a:cxn>
                  <a:cxn ang="0">
                    <a:pos x="62" y="50"/>
                  </a:cxn>
                  <a:cxn ang="0">
                    <a:pos x="64" y="46"/>
                  </a:cxn>
                  <a:cxn ang="0">
                    <a:pos x="64" y="45"/>
                  </a:cxn>
                  <a:cxn ang="0">
                    <a:pos x="64" y="44"/>
                  </a:cxn>
                  <a:cxn ang="0">
                    <a:pos x="65" y="43"/>
                  </a:cxn>
                  <a:cxn ang="0">
                    <a:pos x="65" y="43"/>
                  </a:cxn>
                  <a:cxn ang="0">
                    <a:pos x="73" y="39"/>
                  </a:cxn>
                  <a:cxn ang="0">
                    <a:pos x="81" y="39"/>
                  </a:cxn>
                  <a:cxn ang="0">
                    <a:pos x="86" y="38"/>
                  </a:cxn>
                  <a:cxn ang="0">
                    <a:pos x="88" y="32"/>
                  </a:cxn>
                  <a:cxn ang="0">
                    <a:pos x="89" y="20"/>
                  </a:cxn>
                  <a:cxn ang="0">
                    <a:pos x="85" y="16"/>
                  </a:cxn>
                </a:cxnLst>
                <a:rect l="0" t="0" r="r" b="b"/>
                <a:pathLst>
                  <a:path w="89" h="73">
                    <a:moveTo>
                      <a:pt x="85" y="16"/>
                    </a:moveTo>
                    <a:lnTo>
                      <a:pt x="83" y="16"/>
                    </a:lnTo>
                    <a:lnTo>
                      <a:pt x="82" y="15"/>
                    </a:lnTo>
                    <a:lnTo>
                      <a:pt x="80" y="14"/>
                    </a:lnTo>
                    <a:lnTo>
                      <a:pt x="79" y="12"/>
                    </a:lnTo>
                    <a:lnTo>
                      <a:pt x="79" y="11"/>
                    </a:lnTo>
                    <a:lnTo>
                      <a:pt x="77" y="10"/>
                    </a:lnTo>
                    <a:lnTo>
                      <a:pt x="75" y="9"/>
                    </a:lnTo>
                    <a:lnTo>
                      <a:pt x="71" y="9"/>
                    </a:lnTo>
                    <a:lnTo>
                      <a:pt x="66" y="7"/>
                    </a:lnTo>
                    <a:lnTo>
                      <a:pt x="63" y="4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5" y="1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1" y="3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0" y="13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3" y="14"/>
                    </a:lnTo>
                    <a:lnTo>
                      <a:pt x="30" y="15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3" y="17"/>
                    </a:lnTo>
                    <a:lnTo>
                      <a:pt x="20" y="18"/>
                    </a:lnTo>
                    <a:lnTo>
                      <a:pt x="19" y="20"/>
                    </a:lnTo>
                    <a:lnTo>
                      <a:pt x="19" y="23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19" y="26"/>
                    </a:lnTo>
                    <a:lnTo>
                      <a:pt x="17" y="27"/>
                    </a:lnTo>
                    <a:lnTo>
                      <a:pt x="14" y="28"/>
                    </a:lnTo>
                    <a:lnTo>
                      <a:pt x="12" y="29"/>
                    </a:lnTo>
                    <a:lnTo>
                      <a:pt x="10" y="30"/>
                    </a:lnTo>
                    <a:lnTo>
                      <a:pt x="9" y="33"/>
                    </a:lnTo>
                    <a:lnTo>
                      <a:pt x="10" y="35"/>
                    </a:lnTo>
                    <a:lnTo>
                      <a:pt x="13" y="36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6" y="47"/>
                    </a:lnTo>
                    <a:lnTo>
                      <a:pt x="5" y="49"/>
                    </a:lnTo>
                    <a:lnTo>
                      <a:pt x="6" y="51"/>
                    </a:lnTo>
                    <a:lnTo>
                      <a:pt x="6" y="55"/>
                    </a:lnTo>
                    <a:lnTo>
                      <a:pt x="3" y="58"/>
                    </a:lnTo>
                    <a:lnTo>
                      <a:pt x="1" y="60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1" y="64"/>
                    </a:lnTo>
                    <a:lnTo>
                      <a:pt x="3" y="66"/>
                    </a:lnTo>
                    <a:lnTo>
                      <a:pt x="8" y="67"/>
                    </a:lnTo>
                    <a:lnTo>
                      <a:pt x="5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1" y="72"/>
                    </a:lnTo>
                    <a:lnTo>
                      <a:pt x="4" y="73"/>
                    </a:lnTo>
                    <a:lnTo>
                      <a:pt x="8" y="73"/>
                    </a:lnTo>
                    <a:lnTo>
                      <a:pt x="12" y="72"/>
                    </a:lnTo>
                    <a:lnTo>
                      <a:pt x="18" y="70"/>
                    </a:lnTo>
                    <a:lnTo>
                      <a:pt x="24" y="67"/>
                    </a:lnTo>
                    <a:lnTo>
                      <a:pt x="29" y="64"/>
                    </a:lnTo>
                    <a:lnTo>
                      <a:pt x="35" y="61"/>
                    </a:lnTo>
                    <a:lnTo>
                      <a:pt x="39" y="57"/>
                    </a:lnTo>
                    <a:lnTo>
                      <a:pt x="42" y="56"/>
                    </a:lnTo>
                    <a:lnTo>
                      <a:pt x="45" y="55"/>
                    </a:lnTo>
                    <a:lnTo>
                      <a:pt x="47" y="54"/>
                    </a:lnTo>
                    <a:lnTo>
                      <a:pt x="50" y="52"/>
                    </a:lnTo>
                    <a:lnTo>
                      <a:pt x="53" y="52"/>
                    </a:lnTo>
                    <a:lnTo>
                      <a:pt x="55" y="52"/>
                    </a:lnTo>
                    <a:lnTo>
                      <a:pt x="57" y="52"/>
                    </a:lnTo>
                    <a:lnTo>
                      <a:pt x="59" y="52"/>
                    </a:lnTo>
                    <a:lnTo>
                      <a:pt x="61" y="51"/>
                    </a:lnTo>
                    <a:lnTo>
                      <a:pt x="62" y="50"/>
                    </a:lnTo>
                    <a:lnTo>
                      <a:pt x="63" y="49"/>
                    </a:lnTo>
                    <a:lnTo>
                      <a:pt x="64" y="46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69" y="40"/>
                    </a:lnTo>
                    <a:lnTo>
                      <a:pt x="73" y="39"/>
                    </a:lnTo>
                    <a:lnTo>
                      <a:pt x="77" y="39"/>
                    </a:lnTo>
                    <a:lnTo>
                      <a:pt x="81" y="39"/>
                    </a:lnTo>
                    <a:lnTo>
                      <a:pt x="84" y="38"/>
                    </a:lnTo>
                    <a:lnTo>
                      <a:pt x="86" y="38"/>
                    </a:lnTo>
                    <a:lnTo>
                      <a:pt x="88" y="36"/>
                    </a:lnTo>
                    <a:lnTo>
                      <a:pt x="88" y="32"/>
                    </a:lnTo>
                    <a:lnTo>
                      <a:pt x="89" y="25"/>
                    </a:lnTo>
                    <a:lnTo>
                      <a:pt x="89" y="20"/>
                    </a:lnTo>
                    <a:lnTo>
                      <a:pt x="88" y="17"/>
                    </a:lnTo>
                    <a:lnTo>
                      <a:pt x="85" y="16"/>
                    </a:lnTo>
                    <a:close/>
                  </a:path>
                </a:pathLst>
              </a:custGeom>
              <a:solidFill>
                <a:srgbClr val="637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68" name="Freeform 36"/>
              <p:cNvSpPr>
                <a:spLocks/>
              </p:cNvSpPr>
              <p:nvPr/>
            </p:nvSpPr>
            <p:spPr bwMode="auto">
              <a:xfrm>
                <a:off x="1114" y="2964"/>
                <a:ext cx="332" cy="459"/>
              </a:xfrm>
              <a:custGeom>
                <a:avLst/>
                <a:gdLst/>
                <a:ahLst/>
                <a:cxnLst>
                  <a:cxn ang="0">
                    <a:pos x="1" y="160"/>
                  </a:cxn>
                  <a:cxn ang="0">
                    <a:pos x="171" y="0"/>
                  </a:cxn>
                  <a:cxn ang="0">
                    <a:pos x="331" y="154"/>
                  </a:cxn>
                  <a:cxn ang="0">
                    <a:pos x="332" y="154"/>
                  </a:cxn>
                  <a:cxn ang="0">
                    <a:pos x="332" y="459"/>
                  </a:cxn>
                  <a:cxn ang="0">
                    <a:pos x="0" y="452"/>
                  </a:cxn>
                  <a:cxn ang="0">
                    <a:pos x="0" y="171"/>
                  </a:cxn>
                  <a:cxn ang="0">
                    <a:pos x="1" y="160"/>
                  </a:cxn>
                </a:cxnLst>
                <a:rect l="0" t="0" r="r" b="b"/>
                <a:pathLst>
                  <a:path w="332" h="459">
                    <a:moveTo>
                      <a:pt x="1" y="160"/>
                    </a:moveTo>
                    <a:lnTo>
                      <a:pt x="171" y="0"/>
                    </a:lnTo>
                    <a:lnTo>
                      <a:pt x="331" y="154"/>
                    </a:lnTo>
                    <a:lnTo>
                      <a:pt x="332" y="154"/>
                    </a:lnTo>
                    <a:lnTo>
                      <a:pt x="332" y="459"/>
                    </a:lnTo>
                    <a:lnTo>
                      <a:pt x="0" y="452"/>
                    </a:lnTo>
                    <a:lnTo>
                      <a:pt x="0" y="171"/>
                    </a:lnTo>
                    <a:lnTo>
                      <a:pt x="1" y="160"/>
                    </a:lnTo>
                    <a:close/>
                  </a:path>
                </a:pathLst>
              </a:custGeom>
              <a:solidFill>
                <a:srgbClr val="F2E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69" name="Rectangle 37"/>
              <p:cNvSpPr>
                <a:spLocks noChangeArrowheads="1"/>
              </p:cNvSpPr>
              <p:nvPr/>
            </p:nvSpPr>
            <p:spPr bwMode="auto">
              <a:xfrm>
                <a:off x="1130" y="3246"/>
                <a:ext cx="70" cy="86"/>
              </a:xfrm>
              <a:prstGeom prst="rect">
                <a:avLst/>
              </a:prstGeom>
              <a:solidFill>
                <a:srgbClr val="7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70" name="Rectangle 38"/>
              <p:cNvSpPr>
                <a:spLocks noChangeArrowheads="1"/>
              </p:cNvSpPr>
              <p:nvPr/>
            </p:nvSpPr>
            <p:spPr bwMode="auto">
              <a:xfrm>
                <a:off x="1137" y="3253"/>
                <a:ext cx="56" cy="73"/>
              </a:xfrm>
              <a:prstGeom prst="rect">
                <a:avLst/>
              </a:prstGeom>
              <a:solidFill>
                <a:srgbClr val="CEF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71" name="Rectangle 39"/>
              <p:cNvSpPr>
                <a:spLocks noChangeArrowheads="1"/>
              </p:cNvSpPr>
              <p:nvPr/>
            </p:nvSpPr>
            <p:spPr bwMode="auto">
              <a:xfrm>
                <a:off x="1362" y="3246"/>
                <a:ext cx="71" cy="86"/>
              </a:xfrm>
              <a:prstGeom prst="rect">
                <a:avLst/>
              </a:prstGeom>
              <a:solidFill>
                <a:srgbClr val="7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72" name="Rectangle 40"/>
              <p:cNvSpPr>
                <a:spLocks noChangeArrowheads="1"/>
              </p:cNvSpPr>
              <p:nvPr/>
            </p:nvSpPr>
            <p:spPr bwMode="auto">
              <a:xfrm>
                <a:off x="1369" y="3253"/>
                <a:ext cx="57" cy="73"/>
              </a:xfrm>
              <a:prstGeom prst="rect">
                <a:avLst/>
              </a:prstGeom>
              <a:solidFill>
                <a:srgbClr val="CEF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73" name="Rectangle 41"/>
              <p:cNvSpPr>
                <a:spLocks noChangeArrowheads="1"/>
              </p:cNvSpPr>
              <p:nvPr/>
            </p:nvSpPr>
            <p:spPr bwMode="auto">
              <a:xfrm>
                <a:off x="1228" y="3246"/>
                <a:ext cx="106" cy="153"/>
              </a:xfrm>
              <a:prstGeom prst="rect">
                <a:avLst/>
              </a:prstGeom>
              <a:solidFill>
                <a:srgbClr val="7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74" name="Rectangle 42"/>
              <p:cNvSpPr>
                <a:spLocks noChangeArrowheads="1"/>
              </p:cNvSpPr>
              <p:nvPr/>
            </p:nvSpPr>
            <p:spPr bwMode="auto">
              <a:xfrm>
                <a:off x="1236" y="3253"/>
                <a:ext cx="90" cy="141"/>
              </a:xfrm>
              <a:prstGeom prst="rect">
                <a:avLst/>
              </a:prstGeom>
              <a:solidFill>
                <a:srgbClr val="B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75" name="Freeform 43"/>
              <p:cNvSpPr>
                <a:spLocks/>
              </p:cNvSpPr>
              <p:nvPr/>
            </p:nvSpPr>
            <p:spPr bwMode="auto">
              <a:xfrm>
                <a:off x="1091" y="2961"/>
                <a:ext cx="378" cy="175"/>
              </a:xfrm>
              <a:custGeom>
                <a:avLst/>
                <a:gdLst/>
                <a:ahLst/>
                <a:cxnLst>
                  <a:cxn ang="0">
                    <a:pos x="378" y="173"/>
                  </a:cxn>
                  <a:cxn ang="0">
                    <a:pos x="350" y="170"/>
                  </a:cxn>
                  <a:cxn ang="0">
                    <a:pos x="190" y="29"/>
                  </a:cxn>
                  <a:cxn ang="0">
                    <a:pos x="24" y="175"/>
                  </a:cxn>
                  <a:cxn ang="0">
                    <a:pos x="0" y="175"/>
                  </a:cxn>
                  <a:cxn ang="0">
                    <a:pos x="191" y="0"/>
                  </a:cxn>
                  <a:cxn ang="0">
                    <a:pos x="378" y="173"/>
                  </a:cxn>
                </a:cxnLst>
                <a:rect l="0" t="0" r="r" b="b"/>
                <a:pathLst>
                  <a:path w="378" h="175">
                    <a:moveTo>
                      <a:pt x="378" y="173"/>
                    </a:moveTo>
                    <a:lnTo>
                      <a:pt x="350" y="170"/>
                    </a:lnTo>
                    <a:lnTo>
                      <a:pt x="190" y="29"/>
                    </a:lnTo>
                    <a:lnTo>
                      <a:pt x="24" y="175"/>
                    </a:lnTo>
                    <a:lnTo>
                      <a:pt x="0" y="175"/>
                    </a:lnTo>
                    <a:lnTo>
                      <a:pt x="191" y="0"/>
                    </a:lnTo>
                    <a:lnTo>
                      <a:pt x="378" y="173"/>
                    </a:lnTo>
                    <a:close/>
                  </a:path>
                </a:pathLst>
              </a:custGeom>
              <a:solidFill>
                <a:srgbClr val="3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76" name="Freeform 44"/>
              <p:cNvSpPr>
                <a:spLocks/>
              </p:cNvSpPr>
              <p:nvPr/>
            </p:nvSpPr>
            <p:spPr bwMode="auto">
              <a:xfrm>
                <a:off x="852" y="3409"/>
                <a:ext cx="492" cy="49"/>
              </a:xfrm>
              <a:custGeom>
                <a:avLst/>
                <a:gdLst/>
                <a:ahLst/>
                <a:cxnLst>
                  <a:cxn ang="0">
                    <a:pos x="338" y="15"/>
                  </a:cxn>
                  <a:cxn ang="0">
                    <a:pos x="338" y="15"/>
                  </a:cxn>
                  <a:cxn ang="0">
                    <a:pos x="338" y="15"/>
                  </a:cxn>
                  <a:cxn ang="0">
                    <a:pos x="337" y="16"/>
                  </a:cxn>
                  <a:cxn ang="0">
                    <a:pos x="336" y="16"/>
                  </a:cxn>
                  <a:cxn ang="0">
                    <a:pos x="334" y="16"/>
                  </a:cxn>
                  <a:cxn ang="0">
                    <a:pos x="331" y="17"/>
                  </a:cxn>
                  <a:cxn ang="0">
                    <a:pos x="327" y="17"/>
                  </a:cxn>
                  <a:cxn ang="0">
                    <a:pos x="322" y="18"/>
                  </a:cxn>
                  <a:cxn ang="0">
                    <a:pos x="315" y="19"/>
                  </a:cxn>
                  <a:cxn ang="0">
                    <a:pos x="307" y="20"/>
                  </a:cxn>
                  <a:cxn ang="0">
                    <a:pos x="298" y="20"/>
                  </a:cxn>
                  <a:cxn ang="0">
                    <a:pos x="287" y="21"/>
                  </a:cxn>
                  <a:cxn ang="0">
                    <a:pos x="274" y="21"/>
                  </a:cxn>
                  <a:cxn ang="0">
                    <a:pos x="259" y="22"/>
                  </a:cxn>
                  <a:cxn ang="0">
                    <a:pos x="242" y="23"/>
                  </a:cxn>
                  <a:cxn ang="0">
                    <a:pos x="223" y="23"/>
                  </a:cxn>
                  <a:cxn ang="0">
                    <a:pos x="197" y="23"/>
                  </a:cxn>
                  <a:cxn ang="0">
                    <a:pos x="174" y="23"/>
                  </a:cxn>
                  <a:cxn ang="0">
                    <a:pos x="154" y="23"/>
                  </a:cxn>
                  <a:cxn ang="0">
                    <a:pos x="136" y="22"/>
                  </a:cxn>
                  <a:cxn ang="0">
                    <a:pos x="119" y="21"/>
                  </a:cxn>
                  <a:cxn ang="0">
                    <a:pos x="104" y="19"/>
                  </a:cxn>
                  <a:cxn ang="0">
                    <a:pos x="91" y="17"/>
                  </a:cxn>
                  <a:cxn ang="0">
                    <a:pos x="79" y="15"/>
                  </a:cxn>
                  <a:cxn ang="0">
                    <a:pos x="68" y="13"/>
                  </a:cxn>
                  <a:cxn ang="0">
                    <a:pos x="57" y="11"/>
                  </a:cxn>
                  <a:cxn ang="0">
                    <a:pos x="48" y="9"/>
                  </a:cxn>
                  <a:cxn ang="0">
                    <a:pos x="39" y="7"/>
                  </a:cxn>
                  <a:cxn ang="0">
                    <a:pos x="30" y="5"/>
                  </a:cxn>
                  <a:cxn ang="0">
                    <a:pos x="20" y="3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369" y="49"/>
                  </a:cxn>
                  <a:cxn ang="0">
                    <a:pos x="370" y="49"/>
                  </a:cxn>
                  <a:cxn ang="0">
                    <a:pos x="375" y="49"/>
                  </a:cxn>
                  <a:cxn ang="0">
                    <a:pos x="381" y="49"/>
                  </a:cxn>
                  <a:cxn ang="0">
                    <a:pos x="389" y="49"/>
                  </a:cxn>
                  <a:cxn ang="0">
                    <a:pos x="399" y="49"/>
                  </a:cxn>
                  <a:cxn ang="0">
                    <a:pos x="410" y="49"/>
                  </a:cxn>
                  <a:cxn ang="0">
                    <a:pos x="421" y="48"/>
                  </a:cxn>
                  <a:cxn ang="0">
                    <a:pos x="433" y="46"/>
                  </a:cxn>
                  <a:cxn ang="0">
                    <a:pos x="445" y="45"/>
                  </a:cxn>
                  <a:cxn ang="0">
                    <a:pos x="456" y="43"/>
                  </a:cxn>
                  <a:cxn ang="0">
                    <a:pos x="467" y="40"/>
                  </a:cxn>
                  <a:cxn ang="0">
                    <a:pos x="476" y="36"/>
                  </a:cxn>
                  <a:cxn ang="0">
                    <a:pos x="483" y="32"/>
                  </a:cxn>
                  <a:cxn ang="0">
                    <a:pos x="489" y="27"/>
                  </a:cxn>
                  <a:cxn ang="0">
                    <a:pos x="492" y="21"/>
                  </a:cxn>
                  <a:cxn ang="0">
                    <a:pos x="492" y="14"/>
                  </a:cxn>
                  <a:cxn ang="0">
                    <a:pos x="338" y="15"/>
                  </a:cxn>
                </a:cxnLst>
                <a:rect l="0" t="0" r="r" b="b"/>
                <a:pathLst>
                  <a:path w="492" h="49">
                    <a:moveTo>
                      <a:pt x="338" y="15"/>
                    </a:moveTo>
                    <a:lnTo>
                      <a:pt x="338" y="15"/>
                    </a:lnTo>
                    <a:lnTo>
                      <a:pt x="338" y="15"/>
                    </a:lnTo>
                    <a:lnTo>
                      <a:pt x="337" y="16"/>
                    </a:lnTo>
                    <a:lnTo>
                      <a:pt x="336" y="16"/>
                    </a:lnTo>
                    <a:lnTo>
                      <a:pt x="334" y="16"/>
                    </a:lnTo>
                    <a:lnTo>
                      <a:pt x="331" y="17"/>
                    </a:lnTo>
                    <a:lnTo>
                      <a:pt x="327" y="17"/>
                    </a:lnTo>
                    <a:lnTo>
                      <a:pt x="322" y="18"/>
                    </a:lnTo>
                    <a:lnTo>
                      <a:pt x="315" y="19"/>
                    </a:lnTo>
                    <a:lnTo>
                      <a:pt x="307" y="20"/>
                    </a:lnTo>
                    <a:lnTo>
                      <a:pt x="298" y="20"/>
                    </a:lnTo>
                    <a:lnTo>
                      <a:pt x="287" y="21"/>
                    </a:lnTo>
                    <a:lnTo>
                      <a:pt x="274" y="21"/>
                    </a:lnTo>
                    <a:lnTo>
                      <a:pt x="259" y="22"/>
                    </a:lnTo>
                    <a:lnTo>
                      <a:pt x="242" y="23"/>
                    </a:lnTo>
                    <a:lnTo>
                      <a:pt x="223" y="23"/>
                    </a:lnTo>
                    <a:lnTo>
                      <a:pt x="197" y="23"/>
                    </a:lnTo>
                    <a:lnTo>
                      <a:pt x="174" y="23"/>
                    </a:lnTo>
                    <a:lnTo>
                      <a:pt x="154" y="23"/>
                    </a:lnTo>
                    <a:lnTo>
                      <a:pt x="136" y="22"/>
                    </a:lnTo>
                    <a:lnTo>
                      <a:pt x="119" y="21"/>
                    </a:lnTo>
                    <a:lnTo>
                      <a:pt x="104" y="19"/>
                    </a:lnTo>
                    <a:lnTo>
                      <a:pt x="91" y="17"/>
                    </a:lnTo>
                    <a:lnTo>
                      <a:pt x="79" y="15"/>
                    </a:lnTo>
                    <a:lnTo>
                      <a:pt x="68" y="13"/>
                    </a:lnTo>
                    <a:lnTo>
                      <a:pt x="57" y="11"/>
                    </a:lnTo>
                    <a:lnTo>
                      <a:pt x="48" y="9"/>
                    </a:lnTo>
                    <a:lnTo>
                      <a:pt x="39" y="7"/>
                    </a:lnTo>
                    <a:lnTo>
                      <a:pt x="30" y="5"/>
                    </a:lnTo>
                    <a:lnTo>
                      <a:pt x="20" y="3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369" y="49"/>
                    </a:lnTo>
                    <a:lnTo>
                      <a:pt x="370" y="49"/>
                    </a:lnTo>
                    <a:lnTo>
                      <a:pt x="375" y="49"/>
                    </a:lnTo>
                    <a:lnTo>
                      <a:pt x="381" y="49"/>
                    </a:lnTo>
                    <a:lnTo>
                      <a:pt x="389" y="49"/>
                    </a:lnTo>
                    <a:lnTo>
                      <a:pt x="399" y="49"/>
                    </a:lnTo>
                    <a:lnTo>
                      <a:pt x="410" y="49"/>
                    </a:lnTo>
                    <a:lnTo>
                      <a:pt x="421" y="48"/>
                    </a:lnTo>
                    <a:lnTo>
                      <a:pt x="433" y="46"/>
                    </a:lnTo>
                    <a:lnTo>
                      <a:pt x="445" y="45"/>
                    </a:lnTo>
                    <a:lnTo>
                      <a:pt x="456" y="43"/>
                    </a:lnTo>
                    <a:lnTo>
                      <a:pt x="467" y="40"/>
                    </a:lnTo>
                    <a:lnTo>
                      <a:pt x="476" y="36"/>
                    </a:lnTo>
                    <a:lnTo>
                      <a:pt x="483" y="32"/>
                    </a:lnTo>
                    <a:lnTo>
                      <a:pt x="489" y="27"/>
                    </a:lnTo>
                    <a:lnTo>
                      <a:pt x="492" y="21"/>
                    </a:lnTo>
                    <a:lnTo>
                      <a:pt x="492" y="14"/>
                    </a:lnTo>
                    <a:lnTo>
                      <a:pt x="338" y="15"/>
                    </a:lnTo>
                    <a:close/>
                  </a:path>
                </a:pathLst>
              </a:custGeom>
              <a:solidFill>
                <a:srgbClr val="D3B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77" name="Freeform 45"/>
              <p:cNvSpPr>
                <a:spLocks/>
              </p:cNvSpPr>
              <p:nvPr/>
            </p:nvSpPr>
            <p:spPr bwMode="auto">
              <a:xfrm>
                <a:off x="1328" y="3336"/>
                <a:ext cx="48" cy="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7" y="2"/>
                  </a:cxn>
                  <a:cxn ang="0">
                    <a:pos x="47" y="57"/>
                  </a:cxn>
                  <a:cxn ang="0">
                    <a:pos x="47" y="57"/>
                  </a:cxn>
                  <a:cxn ang="0">
                    <a:pos x="47" y="58"/>
                  </a:cxn>
                  <a:cxn ang="0">
                    <a:pos x="48" y="59"/>
                  </a:cxn>
                  <a:cxn ang="0">
                    <a:pos x="48" y="59"/>
                  </a:cxn>
                  <a:cxn ang="0">
                    <a:pos x="47" y="88"/>
                  </a:cxn>
                  <a:cxn ang="0">
                    <a:pos x="40" y="88"/>
                  </a:cxn>
                  <a:cxn ang="0">
                    <a:pos x="40" y="84"/>
                  </a:cxn>
                  <a:cxn ang="0">
                    <a:pos x="40" y="74"/>
                  </a:cxn>
                  <a:cxn ang="0">
                    <a:pos x="41" y="65"/>
                  </a:cxn>
                  <a:cxn ang="0">
                    <a:pos x="41" y="60"/>
                  </a:cxn>
                  <a:cxn ang="0">
                    <a:pos x="40" y="59"/>
                  </a:cxn>
                  <a:cxn ang="0">
                    <a:pos x="38" y="57"/>
                  </a:cxn>
                  <a:cxn ang="0">
                    <a:pos x="36" y="54"/>
                  </a:cxn>
                  <a:cxn ang="0">
                    <a:pos x="33" y="50"/>
                  </a:cxn>
                  <a:cxn ang="0">
                    <a:pos x="33" y="73"/>
                  </a:cxn>
                  <a:cxn ang="0">
                    <a:pos x="26" y="73"/>
                  </a:cxn>
                  <a:cxn ang="0">
                    <a:pos x="26" y="40"/>
                  </a:cxn>
                  <a:cxn ang="0">
                    <a:pos x="24" y="38"/>
                  </a:cxn>
                  <a:cxn ang="0">
                    <a:pos x="23" y="35"/>
                  </a:cxn>
                  <a:cxn ang="0">
                    <a:pos x="21" y="33"/>
                  </a:cxn>
                  <a:cxn ang="0">
                    <a:pos x="20" y="31"/>
                  </a:cxn>
                  <a:cxn ang="0">
                    <a:pos x="20" y="60"/>
                  </a:cxn>
                  <a:cxn ang="0">
                    <a:pos x="12" y="60"/>
                  </a:cxn>
                  <a:cxn ang="0">
                    <a:pos x="12" y="21"/>
                  </a:cxn>
                  <a:cxn ang="0">
                    <a:pos x="11" y="19"/>
                  </a:cxn>
                  <a:cxn ang="0">
                    <a:pos x="9" y="17"/>
                  </a:cxn>
                  <a:cxn ang="0">
                    <a:pos x="8" y="15"/>
                  </a:cxn>
                  <a:cxn ang="0">
                    <a:pos x="7" y="14"/>
                  </a:cxn>
                  <a:cxn ang="0">
                    <a:pos x="7" y="27"/>
                  </a:cxn>
                  <a:cxn ang="0">
                    <a:pos x="7" y="42"/>
                  </a:cxn>
                  <a:cxn ang="0">
                    <a:pos x="7" y="55"/>
                  </a:cxn>
                  <a:cxn ang="0">
                    <a:pos x="7" y="60"/>
                  </a:cxn>
                  <a:cxn ang="0">
                    <a:pos x="0" y="6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48" h="88">
                    <a:moveTo>
                      <a:pt x="3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8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7" y="88"/>
                    </a:lnTo>
                    <a:lnTo>
                      <a:pt x="40" y="88"/>
                    </a:lnTo>
                    <a:lnTo>
                      <a:pt x="40" y="84"/>
                    </a:lnTo>
                    <a:lnTo>
                      <a:pt x="40" y="74"/>
                    </a:lnTo>
                    <a:lnTo>
                      <a:pt x="41" y="65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8" y="57"/>
                    </a:lnTo>
                    <a:lnTo>
                      <a:pt x="36" y="54"/>
                    </a:lnTo>
                    <a:lnTo>
                      <a:pt x="33" y="50"/>
                    </a:lnTo>
                    <a:lnTo>
                      <a:pt x="33" y="73"/>
                    </a:lnTo>
                    <a:lnTo>
                      <a:pt x="26" y="73"/>
                    </a:lnTo>
                    <a:lnTo>
                      <a:pt x="26" y="40"/>
                    </a:lnTo>
                    <a:lnTo>
                      <a:pt x="24" y="38"/>
                    </a:lnTo>
                    <a:lnTo>
                      <a:pt x="23" y="35"/>
                    </a:lnTo>
                    <a:lnTo>
                      <a:pt x="21" y="33"/>
                    </a:lnTo>
                    <a:lnTo>
                      <a:pt x="20" y="31"/>
                    </a:lnTo>
                    <a:lnTo>
                      <a:pt x="20" y="60"/>
                    </a:lnTo>
                    <a:lnTo>
                      <a:pt x="12" y="60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9" y="17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7" y="27"/>
                    </a:lnTo>
                    <a:lnTo>
                      <a:pt x="7" y="42"/>
                    </a:lnTo>
                    <a:lnTo>
                      <a:pt x="7" y="55"/>
                    </a:lnTo>
                    <a:lnTo>
                      <a:pt x="7" y="60"/>
                    </a:lnTo>
                    <a:lnTo>
                      <a:pt x="0" y="6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78" name="Freeform 46"/>
              <p:cNvSpPr>
                <a:spLocks/>
              </p:cNvSpPr>
              <p:nvPr/>
            </p:nvSpPr>
            <p:spPr bwMode="auto">
              <a:xfrm>
                <a:off x="1186" y="3336"/>
                <a:ext cx="48" cy="88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2" y="1"/>
                  </a:cxn>
                  <a:cxn ang="0">
                    <a:pos x="41" y="2"/>
                  </a:cxn>
                  <a:cxn ang="0">
                    <a:pos x="1" y="57"/>
                  </a:cxn>
                  <a:cxn ang="0">
                    <a:pos x="1" y="57"/>
                  </a:cxn>
                  <a:cxn ang="0">
                    <a:pos x="1" y="58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1" y="88"/>
                  </a:cxn>
                  <a:cxn ang="0">
                    <a:pos x="8" y="88"/>
                  </a:cxn>
                  <a:cxn ang="0">
                    <a:pos x="8" y="84"/>
                  </a:cxn>
                  <a:cxn ang="0">
                    <a:pos x="8" y="74"/>
                  </a:cxn>
                  <a:cxn ang="0">
                    <a:pos x="7" y="65"/>
                  </a:cxn>
                  <a:cxn ang="0">
                    <a:pos x="7" y="60"/>
                  </a:cxn>
                  <a:cxn ang="0">
                    <a:pos x="8" y="59"/>
                  </a:cxn>
                  <a:cxn ang="0">
                    <a:pos x="10" y="57"/>
                  </a:cxn>
                  <a:cxn ang="0">
                    <a:pos x="12" y="54"/>
                  </a:cxn>
                  <a:cxn ang="0">
                    <a:pos x="15" y="50"/>
                  </a:cxn>
                  <a:cxn ang="0">
                    <a:pos x="15" y="73"/>
                  </a:cxn>
                  <a:cxn ang="0">
                    <a:pos x="22" y="73"/>
                  </a:cxn>
                  <a:cxn ang="0">
                    <a:pos x="22" y="40"/>
                  </a:cxn>
                  <a:cxn ang="0">
                    <a:pos x="24" y="38"/>
                  </a:cxn>
                  <a:cxn ang="0">
                    <a:pos x="25" y="35"/>
                  </a:cxn>
                  <a:cxn ang="0">
                    <a:pos x="27" y="33"/>
                  </a:cxn>
                  <a:cxn ang="0">
                    <a:pos x="28" y="31"/>
                  </a:cxn>
                  <a:cxn ang="0">
                    <a:pos x="28" y="60"/>
                  </a:cxn>
                  <a:cxn ang="0">
                    <a:pos x="36" y="60"/>
                  </a:cxn>
                  <a:cxn ang="0">
                    <a:pos x="36" y="21"/>
                  </a:cxn>
                  <a:cxn ang="0">
                    <a:pos x="37" y="19"/>
                  </a:cxn>
                  <a:cxn ang="0">
                    <a:pos x="38" y="17"/>
                  </a:cxn>
                  <a:cxn ang="0">
                    <a:pos x="39" y="15"/>
                  </a:cxn>
                  <a:cxn ang="0">
                    <a:pos x="41" y="14"/>
                  </a:cxn>
                  <a:cxn ang="0">
                    <a:pos x="41" y="27"/>
                  </a:cxn>
                  <a:cxn ang="0">
                    <a:pos x="41" y="42"/>
                  </a:cxn>
                  <a:cxn ang="0">
                    <a:pos x="41" y="55"/>
                  </a:cxn>
                  <a:cxn ang="0">
                    <a:pos x="41" y="60"/>
                  </a:cxn>
                  <a:cxn ang="0">
                    <a:pos x="48" y="60"/>
                  </a:cxn>
                  <a:cxn ang="0">
                    <a:pos x="48" y="3"/>
                  </a:cxn>
                  <a:cxn ang="0">
                    <a:pos x="48" y="2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5" y="0"/>
                  </a:cxn>
                </a:cxnLst>
                <a:rect l="0" t="0" r="r" b="b"/>
                <a:pathLst>
                  <a:path w="48" h="88">
                    <a:moveTo>
                      <a:pt x="45" y="0"/>
                    </a:moveTo>
                    <a:lnTo>
                      <a:pt x="44" y="0"/>
                    </a:lnTo>
                    <a:lnTo>
                      <a:pt x="43" y="0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8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88"/>
                    </a:lnTo>
                    <a:lnTo>
                      <a:pt x="8" y="88"/>
                    </a:lnTo>
                    <a:lnTo>
                      <a:pt x="8" y="84"/>
                    </a:lnTo>
                    <a:lnTo>
                      <a:pt x="8" y="74"/>
                    </a:lnTo>
                    <a:lnTo>
                      <a:pt x="7" y="65"/>
                    </a:lnTo>
                    <a:lnTo>
                      <a:pt x="7" y="60"/>
                    </a:lnTo>
                    <a:lnTo>
                      <a:pt x="8" y="59"/>
                    </a:lnTo>
                    <a:lnTo>
                      <a:pt x="10" y="57"/>
                    </a:lnTo>
                    <a:lnTo>
                      <a:pt x="12" y="54"/>
                    </a:lnTo>
                    <a:lnTo>
                      <a:pt x="15" y="50"/>
                    </a:lnTo>
                    <a:lnTo>
                      <a:pt x="15" y="73"/>
                    </a:lnTo>
                    <a:lnTo>
                      <a:pt x="22" y="73"/>
                    </a:lnTo>
                    <a:lnTo>
                      <a:pt x="22" y="40"/>
                    </a:lnTo>
                    <a:lnTo>
                      <a:pt x="24" y="38"/>
                    </a:lnTo>
                    <a:lnTo>
                      <a:pt x="25" y="35"/>
                    </a:lnTo>
                    <a:lnTo>
                      <a:pt x="27" y="33"/>
                    </a:lnTo>
                    <a:lnTo>
                      <a:pt x="28" y="31"/>
                    </a:lnTo>
                    <a:lnTo>
                      <a:pt x="28" y="60"/>
                    </a:lnTo>
                    <a:lnTo>
                      <a:pt x="36" y="60"/>
                    </a:lnTo>
                    <a:lnTo>
                      <a:pt x="36" y="21"/>
                    </a:lnTo>
                    <a:lnTo>
                      <a:pt x="37" y="19"/>
                    </a:lnTo>
                    <a:lnTo>
                      <a:pt x="38" y="17"/>
                    </a:lnTo>
                    <a:lnTo>
                      <a:pt x="39" y="15"/>
                    </a:lnTo>
                    <a:lnTo>
                      <a:pt x="41" y="14"/>
                    </a:lnTo>
                    <a:lnTo>
                      <a:pt x="41" y="27"/>
                    </a:lnTo>
                    <a:lnTo>
                      <a:pt x="41" y="42"/>
                    </a:lnTo>
                    <a:lnTo>
                      <a:pt x="41" y="55"/>
                    </a:lnTo>
                    <a:lnTo>
                      <a:pt x="41" y="60"/>
                    </a:lnTo>
                    <a:lnTo>
                      <a:pt x="48" y="60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79" name="Rectangle 47"/>
              <p:cNvSpPr>
                <a:spLocks noChangeArrowheads="1"/>
              </p:cNvSpPr>
              <p:nvPr/>
            </p:nvSpPr>
            <p:spPr bwMode="auto">
              <a:xfrm>
                <a:off x="1214" y="3395"/>
                <a:ext cx="134" cy="14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80" name="Rectangle 48"/>
              <p:cNvSpPr>
                <a:spLocks noChangeArrowheads="1"/>
              </p:cNvSpPr>
              <p:nvPr/>
            </p:nvSpPr>
            <p:spPr bwMode="auto">
              <a:xfrm>
                <a:off x="1194" y="3409"/>
                <a:ext cx="174" cy="15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81" name="Rectangle 49"/>
              <p:cNvSpPr>
                <a:spLocks noChangeArrowheads="1"/>
              </p:cNvSpPr>
              <p:nvPr/>
            </p:nvSpPr>
            <p:spPr bwMode="auto">
              <a:xfrm>
                <a:off x="1177" y="3420"/>
                <a:ext cx="208" cy="14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82" name="Rectangle 50"/>
              <p:cNvSpPr>
                <a:spLocks noChangeArrowheads="1"/>
              </p:cNvSpPr>
              <p:nvPr/>
            </p:nvSpPr>
            <p:spPr bwMode="auto">
              <a:xfrm>
                <a:off x="1244" y="3320"/>
                <a:ext cx="11" cy="24"/>
              </a:xfrm>
              <a:prstGeom prst="rect">
                <a:avLst/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83" name="Freeform 51"/>
              <p:cNvSpPr>
                <a:spLocks/>
              </p:cNvSpPr>
              <p:nvPr/>
            </p:nvSpPr>
            <p:spPr bwMode="auto">
              <a:xfrm>
                <a:off x="1245" y="3329"/>
                <a:ext cx="8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4" y="7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8" y="5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4"/>
                  </a:cxn>
                </a:cxnLst>
                <a:rect l="0" t="0" r="r" b="b"/>
                <a:pathLst>
                  <a:path w="8" h="7">
                    <a:moveTo>
                      <a:pt x="0" y="4"/>
                    </a:moveTo>
                    <a:lnTo>
                      <a:pt x="1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84" name="Freeform 52"/>
              <p:cNvSpPr>
                <a:spLocks/>
              </p:cNvSpPr>
              <p:nvPr/>
            </p:nvSpPr>
            <p:spPr bwMode="auto">
              <a:xfrm>
                <a:off x="1247" y="333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85" name="Freeform 53"/>
              <p:cNvSpPr>
                <a:spLocks/>
              </p:cNvSpPr>
              <p:nvPr/>
            </p:nvSpPr>
            <p:spPr bwMode="auto">
              <a:xfrm>
                <a:off x="1263" y="3284"/>
                <a:ext cx="17" cy="13"/>
              </a:xfrm>
              <a:custGeom>
                <a:avLst/>
                <a:gdLst/>
                <a:ahLst/>
                <a:cxnLst>
                  <a:cxn ang="0">
                    <a:pos x="17" y="13"/>
                  </a:cxn>
                  <a:cxn ang="0">
                    <a:pos x="14" y="12"/>
                  </a:cxn>
                  <a:cxn ang="0">
                    <a:pos x="11" y="12"/>
                  </a:cxn>
                  <a:cxn ang="0">
                    <a:pos x="8" y="10"/>
                  </a:cxn>
                  <a:cxn ang="0">
                    <a:pos x="6" y="9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13"/>
                  </a:cxn>
                </a:cxnLst>
                <a:rect l="0" t="0" r="r" b="b"/>
                <a:pathLst>
                  <a:path w="17" h="13">
                    <a:moveTo>
                      <a:pt x="17" y="13"/>
                    </a:moveTo>
                    <a:lnTo>
                      <a:pt x="14" y="12"/>
                    </a:lnTo>
                    <a:lnTo>
                      <a:pt x="11" y="12"/>
                    </a:lnTo>
                    <a:lnTo>
                      <a:pt x="8" y="10"/>
                    </a:lnTo>
                    <a:lnTo>
                      <a:pt x="6" y="9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CE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86" name="Freeform 54"/>
              <p:cNvSpPr>
                <a:spLocks/>
              </p:cNvSpPr>
              <p:nvPr/>
            </p:nvSpPr>
            <p:spPr bwMode="auto">
              <a:xfrm>
                <a:off x="1284" y="3284"/>
                <a:ext cx="17" cy="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3" y="7"/>
                  </a:cxn>
                  <a:cxn ang="0">
                    <a:pos x="12" y="9"/>
                  </a:cxn>
                  <a:cxn ang="0">
                    <a:pos x="9" y="10"/>
                  </a:cxn>
                  <a:cxn ang="0">
                    <a:pos x="6" y="12"/>
                  </a:cxn>
                  <a:cxn ang="0">
                    <a:pos x="3" y="12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 h="13">
                    <a:moveTo>
                      <a:pt x="17" y="0"/>
                    </a:moveTo>
                    <a:lnTo>
                      <a:pt x="16" y="3"/>
                    </a:lnTo>
                    <a:lnTo>
                      <a:pt x="15" y="5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9" y="10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E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87" name="Freeform 55"/>
              <p:cNvSpPr>
                <a:spLocks/>
              </p:cNvSpPr>
              <p:nvPr/>
            </p:nvSpPr>
            <p:spPr bwMode="auto">
              <a:xfrm>
                <a:off x="1263" y="3265"/>
                <a:ext cx="17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1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6" y="5"/>
                  </a:cxn>
                  <a:cxn ang="0">
                    <a:pos x="8" y="3"/>
                  </a:cxn>
                  <a:cxn ang="0">
                    <a:pos x="11" y="2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17" y="13"/>
                  </a:cxn>
                  <a:cxn ang="0">
                    <a:pos x="0" y="13"/>
                  </a:cxn>
                </a:cxnLst>
                <a:rect l="0" t="0" r="r" b="b"/>
                <a:pathLst>
                  <a:path w="17" h="13">
                    <a:moveTo>
                      <a:pt x="0" y="13"/>
                    </a:moveTo>
                    <a:lnTo>
                      <a:pt x="1" y="11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17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E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88" name="Freeform 56"/>
              <p:cNvSpPr>
                <a:spLocks/>
              </p:cNvSpPr>
              <p:nvPr/>
            </p:nvSpPr>
            <p:spPr bwMode="auto">
              <a:xfrm>
                <a:off x="1284" y="3265"/>
                <a:ext cx="17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6" y="2"/>
                  </a:cxn>
                  <a:cxn ang="0">
                    <a:pos x="9" y="3"/>
                  </a:cxn>
                  <a:cxn ang="0">
                    <a:pos x="12" y="5"/>
                  </a:cxn>
                  <a:cxn ang="0">
                    <a:pos x="13" y="6"/>
                  </a:cxn>
                  <a:cxn ang="0">
                    <a:pos x="15" y="8"/>
                  </a:cxn>
                  <a:cxn ang="0">
                    <a:pos x="16" y="11"/>
                  </a:cxn>
                  <a:cxn ang="0">
                    <a:pos x="17" y="13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17" h="13">
                    <a:moveTo>
                      <a:pt x="0" y="0"/>
                    </a:moveTo>
                    <a:lnTo>
                      <a:pt x="3" y="1"/>
                    </a:lnTo>
                    <a:lnTo>
                      <a:pt x="6" y="2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5" y="8"/>
                    </a:lnTo>
                    <a:lnTo>
                      <a:pt x="16" y="11"/>
                    </a:lnTo>
                    <a:lnTo>
                      <a:pt x="17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89" name="Freeform 57"/>
              <p:cNvSpPr>
                <a:spLocks/>
              </p:cNvSpPr>
              <p:nvPr/>
            </p:nvSpPr>
            <p:spPr bwMode="auto">
              <a:xfrm>
                <a:off x="1046" y="3388"/>
                <a:ext cx="129" cy="49"/>
              </a:xfrm>
              <a:custGeom>
                <a:avLst/>
                <a:gdLst/>
                <a:ahLst/>
                <a:cxnLst>
                  <a:cxn ang="0">
                    <a:pos x="126" y="36"/>
                  </a:cxn>
                  <a:cxn ang="0">
                    <a:pos x="124" y="35"/>
                  </a:cxn>
                  <a:cxn ang="0">
                    <a:pos x="123" y="28"/>
                  </a:cxn>
                  <a:cxn ang="0">
                    <a:pos x="115" y="26"/>
                  </a:cxn>
                  <a:cxn ang="0">
                    <a:pos x="109" y="20"/>
                  </a:cxn>
                  <a:cxn ang="0">
                    <a:pos x="96" y="14"/>
                  </a:cxn>
                  <a:cxn ang="0">
                    <a:pos x="95" y="8"/>
                  </a:cxn>
                  <a:cxn ang="0">
                    <a:pos x="87" y="7"/>
                  </a:cxn>
                  <a:cxn ang="0">
                    <a:pos x="83" y="7"/>
                  </a:cxn>
                  <a:cxn ang="0">
                    <a:pos x="79" y="2"/>
                  </a:cxn>
                  <a:cxn ang="0">
                    <a:pos x="71" y="4"/>
                  </a:cxn>
                  <a:cxn ang="0">
                    <a:pos x="65" y="4"/>
                  </a:cxn>
                  <a:cxn ang="0">
                    <a:pos x="61" y="7"/>
                  </a:cxn>
                  <a:cxn ang="0">
                    <a:pos x="63" y="11"/>
                  </a:cxn>
                  <a:cxn ang="0">
                    <a:pos x="61" y="3"/>
                  </a:cxn>
                  <a:cxn ang="0">
                    <a:pos x="57" y="1"/>
                  </a:cxn>
                  <a:cxn ang="0">
                    <a:pos x="51" y="2"/>
                  </a:cxn>
                  <a:cxn ang="0">
                    <a:pos x="43" y="1"/>
                  </a:cxn>
                  <a:cxn ang="0">
                    <a:pos x="40" y="6"/>
                  </a:cxn>
                  <a:cxn ang="0">
                    <a:pos x="36" y="7"/>
                  </a:cxn>
                  <a:cxn ang="0">
                    <a:pos x="28" y="8"/>
                  </a:cxn>
                  <a:cxn ang="0">
                    <a:pos x="29" y="14"/>
                  </a:cxn>
                  <a:cxn ang="0">
                    <a:pos x="17" y="22"/>
                  </a:cxn>
                  <a:cxn ang="0">
                    <a:pos x="12" y="29"/>
                  </a:cxn>
                  <a:cxn ang="0">
                    <a:pos x="4" y="32"/>
                  </a:cxn>
                  <a:cxn ang="0">
                    <a:pos x="5" y="39"/>
                  </a:cxn>
                  <a:cxn ang="0">
                    <a:pos x="3" y="41"/>
                  </a:cxn>
                  <a:cxn ang="0">
                    <a:pos x="2" y="45"/>
                  </a:cxn>
                  <a:cxn ang="0">
                    <a:pos x="14" y="47"/>
                  </a:cxn>
                  <a:cxn ang="0">
                    <a:pos x="32" y="45"/>
                  </a:cxn>
                  <a:cxn ang="0">
                    <a:pos x="40" y="45"/>
                  </a:cxn>
                  <a:cxn ang="0">
                    <a:pos x="44" y="45"/>
                  </a:cxn>
                  <a:cxn ang="0">
                    <a:pos x="48" y="44"/>
                  </a:cxn>
                  <a:cxn ang="0">
                    <a:pos x="52" y="47"/>
                  </a:cxn>
                  <a:cxn ang="0">
                    <a:pos x="57" y="47"/>
                  </a:cxn>
                  <a:cxn ang="0">
                    <a:pos x="60" y="44"/>
                  </a:cxn>
                  <a:cxn ang="0">
                    <a:pos x="60" y="44"/>
                  </a:cxn>
                  <a:cxn ang="0">
                    <a:pos x="65" y="48"/>
                  </a:cxn>
                  <a:cxn ang="0">
                    <a:pos x="71" y="46"/>
                  </a:cxn>
                  <a:cxn ang="0">
                    <a:pos x="76" y="45"/>
                  </a:cxn>
                  <a:cxn ang="0">
                    <a:pos x="80" y="47"/>
                  </a:cxn>
                  <a:cxn ang="0">
                    <a:pos x="87" y="45"/>
                  </a:cxn>
                  <a:cxn ang="0">
                    <a:pos x="88" y="44"/>
                  </a:cxn>
                  <a:cxn ang="0">
                    <a:pos x="90" y="45"/>
                  </a:cxn>
                  <a:cxn ang="0">
                    <a:pos x="95" y="47"/>
                  </a:cxn>
                  <a:cxn ang="0">
                    <a:pos x="99" y="46"/>
                  </a:cxn>
                  <a:cxn ang="0">
                    <a:pos x="103" y="48"/>
                  </a:cxn>
                  <a:cxn ang="0">
                    <a:pos x="108" y="49"/>
                  </a:cxn>
                  <a:cxn ang="0">
                    <a:pos x="112" y="45"/>
                  </a:cxn>
                  <a:cxn ang="0">
                    <a:pos x="115" y="47"/>
                  </a:cxn>
                  <a:cxn ang="0">
                    <a:pos x="121" y="46"/>
                  </a:cxn>
                  <a:cxn ang="0">
                    <a:pos x="122" y="44"/>
                  </a:cxn>
                  <a:cxn ang="0">
                    <a:pos x="121" y="43"/>
                  </a:cxn>
                  <a:cxn ang="0">
                    <a:pos x="129" y="40"/>
                  </a:cxn>
                </a:cxnLst>
                <a:rect l="0" t="0" r="r" b="b"/>
                <a:pathLst>
                  <a:path w="129" h="49">
                    <a:moveTo>
                      <a:pt x="129" y="39"/>
                    </a:moveTo>
                    <a:lnTo>
                      <a:pt x="129" y="37"/>
                    </a:lnTo>
                    <a:lnTo>
                      <a:pt x="126" y="36"/>
                    </a:lnTo>
                    <a:lnTo>
                      <a:pt x="123" y="36"/>
                    </a:lnTo>
                    <a:lnTo>
                      <a:pt x="121" y="37"/>
                    </a:lnTo>
                    <a:lnTo>
                      <a:pt x="124" y="35"/>
                    </a:lnTo>
                    <a:lnTo>
                      <a:pt x="124" y="32"/>
                    </a:lnTo>
                    <a:lnTo>
                      <a:pt x="124" y="29"/>
                    </a:lnTo>
                    <a:lnTo>
                      <a:pt x="123" y="28"/>
                    </a:lnTo>
                    <a:lnTo>
                      <a:pt x="121" y="28"/>
                    </a:lnTo>
                    <a:lnTo>
                      <a:pt x="118" y="27"/>
                    </a:lnTo>
                    <a:lnTo>
                      <a:pt x="115" y="26"/>
                    </a:lnTo>
                    <a:lnTo>
                      <a:pt x="112" y="23"/>
                    </a:lnTo>
                    <a:lnTo>
                      <a:pt x="111" y="21"/>
                    </a:lnTo>
                    <a:lnTo>
                      <a:pt x="109" y="20"/>
                    </a:lnTo>
                    <a:lnTo>
                      <a:pt x="107" y="21"/>
                    </a:lnTo>
                    <a:lnTo>
                      <a:pt x="106" y="21"/>
                    </a:lnTo>
                    <a:lnTo>
                      <a:pt x="96" y="14"/>
                    </a:lnTo>
                    <a:lnTo>
                      <a:pt x="97" y="11"/>
                    </a:lnTo>
                    <a:lnTo>
                      <a:pt x="97" y="9"/>
                    </a:lnTo>
                    <a:lnTo>
                      <a:pt x="95" y="8"/>
                    </a:lnTo>
                    <a:lnTo>
                      <a:pt x="93" y="7"/>
                    </a:lnTo>
                    <a:lnTo>
                      <a:pt x="90" y="7"/>
                    </a:lnTo>
                    <a:lnTo>
                      <a:pt x="87" y="7"/>
                    </a:lnTo>
                    <a:lnTo>
                      <a:pt x="84" y="8"/>
                    </a:lnTo>
                    <a:lnTo>
                      <a:pt x="83" y="8"/>
                    </a:lnTo>
                    <a:lnTo>
                      <a:pt x="83" y="7"/>
                    </a:lnTo>
                    <a:lnTo>
                      <a:pt x="82" y="5"/>
                    </a:lnTo>
                    <a:lnTo>
                      <a:pt x="81" y="3"/>
                    </a:lnTo>
                    <a:lnTo>
                      <a:pt x="79" y="2"/>
                    </a:lnTo>
                    <a:lnTo>
                      <a:pt x="76" y="2"/>
                    </a:lnTo>
                    <a:lnTo>
                      <a:pt x="73" y="3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68" y="3"/>
                    </a:lnTo>
                    <a:lnTo>
                      <a:pt x="65" y="4"/>
                    </a:lnTo>
                    <a:lnTo>
                      <a:pt x="62" y="5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1" y="8"/>
                    </a:lnTo>
                    <a:lnTo>
                      <a:pt x="60" y="5"/>
                    </a:lnTo>
                    <a:lnTo>
                      <a:pt x="61" y="3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57" y="1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6" y="0"/>
                    </a:lnTo>
                    <a:lnTo>
                      <a:pt x="43" y="1"/>
                    </a:lnTo>
                    <a:lnTo>
                      <a:pt x="41" y="2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0" y="7"/>
                    </a:lnTo>
                    <a:lnTo>
                      <a:pt x="28" y="8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9" y="14"/>
                    </a:lnTo>
                    <a:lnTo>
                      <a:pt x="20" y="23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1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4" y="33"/>
                    </a:lnTo>
                    <a:lnTo>
                      <a:pt x="4" y="36"/>
                    </a:lnTo>
                    <a:lnTo>
                      <a:pt x="5" y="39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3" y="41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2" y="45"/>
                    </a:lnTo>
                    <a:lnTo>
                      <a:pt x="5" y="46"/>
                    </a:lnTo>
                    <a:lnTo>
                      <a:pt x="9" y="47"/>
                    </a:lnTo>
                    <a:lnTo>
                      <a:pt x="14" y="47"/>
                    </a:lnTo>
                    <a:lnTo>
                      <a:pt x="20" y="47"/>
                    </a:lnTo>
                    <a:lnTo>
                      <a:pt x="26" y="46"/>
                    </a:lnTo>
                    <a:lnTo>
                      <a:pt x="32" y="45"/>
                    </a:lnTo>
                    <a:lnTo>
                      <a:pt x="38" y="44"/>
                    </a:lnTo>
                    <a:lnTo>
                      <a:pt x="39" y="44"/>
                    </a:lnTo>
                    <a:lnTo>
                      <a:pt x="40" y="45"/>
                    </a:lnTo>
                    <a:lnTo>
                      <a:pt x="41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6" y="45"/>
                    </a:lnTo>
                    <a:lnTo>
                      <a:pt x="47" y="44"/>
                    </a:lnTo>
                    <a:lnTo>
                      <a:pt x="48" y="44"/>
                    </a:lnTo>
                    <a:lnTo>
                      <a:pt x="49" y="45"/>
                    </a:lnTo>
                    <a:lnTo>
                      <a:pt x="50" y="47"/>
                    </a:lnTo>
                    <a:lnTo>
                      <a:pt x="52" y="47"/>
                    </a:lnTo>
                    <a:lnTo>
                      <a:pt x="54" y="48"/>
                    </a:lnTo>
                    <a:lnTo>
                      <a:pt x="56" y="47"/>
                    </a:lnTo>
                    <a:lnTo>
                      <a:pt x="57" y="47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2" y="47"/>
                    </a:lnTo>
                    <a:lnTo>
                      <a:pt x="64" y="48"/>
                    </a:lnTo>
                    <a:lnTo>
                      <a:pt x="65" y="48"/>
                    </a:lnTo>
                    <a:lnTo>
                      <a:pt x="67" y="48"/>
                    </a:lnTo>
                    <a:lnTo>
                      <a:pt x="69" y="47"/>
                    </a:lnTo>
                    <a:lnTo>
                      <a:pt x="71" y="46"/>
                    </a:lnTo>
                    <a:lnTo>
                      <a:pt x="73" y="45"/>
                    </a:lnTo>
                    <a:lnTo>
                      <a:pt x="75" y="44"/>
                    </a:lnTo>
                    <a:lnTo>
                      <a:pt x="76" y="45"/>
                    </a:lnTo>
                    <a:lnTo>
                      <a:pt x="77" y="46"/>
                    </a:lnTo>
                    <a:lnTo>
                      <a:pt x="78" y="46"/>
                    </a:lnTo>
                    <a:lnTo>
                      <a:pt x="80" y="47"/>
                    </a:lnTo>
                    <a:lnTo>
                      <a:pt x="82" y="47"/>
                    </a:lnTo>
                    <a:lnTo>
                      <a:pt x="85" y="47"/>
                    </a:lnTo>
                    <a:lnTo>
                      <a:pt x="87" y="45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0" y="45"/>
                    </a:lnTo>
                    <a:lnTo>
                      <a:pt x="91" y="46"/>
                    </a:lnTo>
                    <a:lnTo>
                      <a:pt x="93" y="47"/>
                    </a:lnTo>
                    <a:lnTo>
                      <a:pt x="95" y="47"/>
                    </a:lnTo>
                    <a:lnTo>
                      <a:pt x="97" y="47"/>
                    </a:lnTo>
                    <a:lnTo>
                      <a:pt x="98" y="47"/>
                    </a:lnTo>
                    <a:lnTo>
                      <a:pt x="99" y="46"/>
                    </a:lnTo>
                    <a:lnTo>
                      <a:pt x="100" y="45"/>
                    </a:lnTo>
                    <a:lnTo>
                      <a:pt x="101" y="47"/>
                    </a:lnTo>
                    <a:lnTo>
                      <a:pt x="103" y="48"/>
                    </a:lnTo>
                    <a:lnTo>
                      <a:pt x="104" y="49"/>
                    </a:lnTo>
                    <a:lnTo>
                      <a:pt x="106" y="49"/>
                    </a:lnTo>
                    <a:lnTo>
                      <a:pt x="108" y="49"/>
                    </a:lnTo>
                    <a:lnTo>
                      <a:pt x="110" y="48"/>
                    </a:lnTo>
                    <a:lnTo>
                      <a:pt x="111" y="47"/>
                    </a:lnTo>
                    <a:lnTo>
                      <a:pt x="112" y="45"/>
                    </a:lnTo>
                    <a:lnTo>
                      <a:pt x="113" y="46"/>
                    </a:lnTo>
                    <a:lnTo>
                      <a:pt x="114" y="47"/>
                    </a:lnTo>
                    <a:lnTo>
                      <a:pt x="115" y="47"/>
                    </a:lnTo>
                    <a:lnTo>
                      <a:pt x="117" y="47"/>
                    </a:lnTo>
                    <a:lnTo>
                      <a:pt x="119" y="47"/>
                    </a:lnTo>
                    <a:lnTo>
                      <a:pt x="121" y="46"/>
                    </a:lnTo>
                    <a:lnTo>
                      <a:pt x="122" y="45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1" y="43"/>
                    </a:lnTo>
                    <a:lnTo>
                      <a:pt x="124" y="42"/>
                    </a:lnTo>
                    <a:lnTo>
                      <a:pt x="127" y="41"/>
                    </a:lnTo>
                    <a:lnTo>
                      <a:pt x="129" y="40"/>
                    </a:lnTo>
                    <a:lnTo>
                      <a:pt x="129" y="39"/>
                    </a:lnTo>
                    <a:close/>
                  </a:path>
                </a:pathLst>
              </a:custGeom>
              <a:solidFill>
                <a:srgbClr val="637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90" name="Freeform 58"/>
              <p:cNvSpPr>
                <a:spLocks/>
              </p:cNvSpPr>
              <p:nvPr/>
            </p:nvSpPr>
            <p:spPr bwMode="auto">
              <a:xfrm>
                <a:off x="1419" y="3401"/>
                <a:ext cx="129" cy="48"/>
              </a:xfrm>
              <a:custGeom>
                <a:avLst/>
                <a:gdLst/>
                <a:ahLst/>
                <a:cxnLst>
                  <a:cxn ang="0">
                    <a:pos x="126" y="35"/>
                  </a:cxn>
                  <a:cxn ang="0">
                    <a:pos x="123" y="34"/>
                  </a:cxn>
                  <a:cxn ang="0">
                    <a:pos x="123" y="28"/>
                  </a:cxn>
                  <a:cxn ang="0">
                    <a:pos x="114" y="25"/>
                  </a:cxn>
                  <a:cxn ang="0">
                    <a:pos x="108" y="19"/>
                  </a:cxn>
                  <a:cxn ang="0">
                    <a:pos x="95" y="13"/>
                  </a:cxn>
                  <a:cxn ang="0">
                    <a:pos x="94" y="7"/>
                  </a:cxn>
                  <a:cxn ang="0">
                    <a:pos x="86" y="7"/>
                  </a:cxn>
                  <a:cxn ang="0">
                    <a:pos x="82" y="6"/>
                  </a:cxn>
                  <a:cxn ang="0">
                    <a:pos x="78" y="1"/>
                  </a:cxn>
                  <a:cxn ang="0">
                    <a:pos x="70" y="3"/>
                  </a:cxn>
                  <a:cxn ang="0">
                    <a:pos x="64" y="3"/>
                  </a:cxn>
                  <a:cxn ang="0">
                    <a:pos x="61" y="6"/>
                  </a:cxn>
                  <a:cxn ang="0">
                    <a:pos x="62" y="11"/>
                  </a:cxn>
                  <a:cxn ang="0">
                    <a:pos x="61" y="3"/>
                  </a:cxn>
                  <a:cxn ang="0">
                    <a:pos x="57" y="0"/>
                  </a:cxn>
                  <a:cxn ang="0">
                    <a:pos x="50" y="1"/>
                  </a:cxn>
                  <a:cxn ang="0">
                    <a:pos x="42" y="0"/>
                  </a:cxn>
                  <a:cxn ang="0">
                    <a:pos x="39" y="5"/>
                  </a:cxn>
                  <a:cxn ang="0">
                    <a:pos x="35" y="6"/>
                  </a:cxn>
                  <a:cxn ang="0">
                    <a:pos x="27" y="8"/>
                  </a:cxn>
                  <a:cxn ang="0">
                    <a:pos x="28" y="14"/>
                  </a:cxn>
                  <a:cxn ang="0">
                    <a:pos x="16" y="22"/>
                  </a:cxn>
                  <a:cxn ang="0">
                    <a:pos x="12" y="29"/>
                  </a:cxn>
                  <a:cxn ang="0">
                    <a:pos x="4" y="32"/>
                  </a:cxn>
                  <a:cxn ang="0">
                    <a:pos x="5" y="39"/>
                  </a:cxn>
                  <a:cxn ang="0">
                    <a:pos x="2" y="40"/>
                  </a:cxn>
                  <a:cxn ang="0">
                    <a:pos x="1" y="44"/>
                  </a:cxn>
                  <a:cxn ang="0">
                    <a:pos x="13" y="46"/>
                  </a:cxn>
                  <a:cxn ang="0">
                    <a:pos x="31" y="44"/>
                  </a:cxn>
                  <a:cxn ang="0">
                    <a:pos x="39" y="44"/>
                  </a:cxn>
                  <a:cxn ang="0">
                    <a:pos x="44" y="45"/>
                  </a:cxn>
                  <a:cxn ang="0">
                    <a:pos x="47" y="43"/>
                  </a:cxn>
                  <a:cxn ang="0">
                    <a:pos x="52" y="46"/>
                  </a:cxn>
                  <a:cxn ang="0">
                    <a:pos x="57" y="46"/>
                  </a:cxn>
                  <a:cxn ang="0">
                    <a:pos x="59" y="43"/>
                  </a:cxn>
                  <a:cxn ang="0">
                    <a:pos x="59" y="44"/>
                  </a:cxn>
                  <a:cxn ang="0">
                    <a:pos x="64" y="47"/>
                  </a:cxn>
                  <a:cxn ang="0">
                    <a:pos x="70" y="46"/>
                  </a:cxn>
                  <a:cxn ang="0">
                    <a:pos x="75" y="44"/>
                  </a:cxn>
                  <a:cxn ang="0">
                    <a:pos x="79" y="46"/>
                  </a:cxn>
                  <a:cxn ang="0">
                    <a:pos x="87" y="45"/>
                  </a:cxn>
                  <a:cxn ang="0">
                    <a:pos x="88" y="43"/>
                  </a:cxn>
                  <a:cxn ang="0">
                    <a:pos x="89" y="44"/>
                  </a:cxn>
                  <a:cxn ang="0">
                    <a:pos x="94" y="46"/>
                  </a:cxn>
                  <a:cxn ang="0">
                    <a:pos x="99" y="45"/>
                  </a:cxn>
                  <a:cxn ang="0">
                    <a:pos x="102" y="47"/>
                  </a:cxn>
                  <a:cxn ang="0">
                    <a:pos x="107" y="48"/>
                  </a:cxn>
                  <a:cxn ang="0">
                    <a:pos x="111" y="45"/>
                  </a:cxn>
                  <a:cxn ang="0">
                    <a:pos x="114" y="46"/>
                  </a:cxn>
                  <a:cxn ang="0">
                    <a:pos x="120" y="45"/>
                  </a:cxn>
                  <a:cxn ang="0">
                    <a:pos x="122" y="43"/>
                  </a:cxn>
                  <a:cxn ang="0">
                    <a:pos x="121" y="42"/>
                  </a:cxn>
                  <a:cxn ang="0">
                    <a:pos x="128" y="39"/>
                  </a:cxn>
                </a:cxnLst>
                <a:rect l="0" t="0" r="r" b="b"/>
                <a:pathLst>
                  <a:path w="129" h="48">
                    <a:moveTo>
                      <a:pt x="129" y="38"/>
                    </a:moveTo>
                    <a:lnTo>
                      <a:pt x="128" y="36"/>
                    </a:lnTo>
                    <a:lnTo>
                      <a:pt x="126" y="35"/>
                    </a:lnTo>
                    <a:lnTo>
                      <a:pt x="123" y="36"/>
                    </a:lnTo>
                    <a:lnTo>
                      <a:pt x="120" y="36"/>
                    </a:lnTo>
                    <a:lnTo>
                      <a:pt x="123" y="34"/>
                    </a:lnTo>
                    <a:lnTo>
                      <a:pt x="123" y="31"/>
                    </a:lnTo>
                    <a:lnTo>
                      <a:pt x="123" y="29"/>
                    </a:lnTo>
                    <a:lnTo>
                      <a:pt x="123" y="28"/>
                    </a:lnTo>
                    <a:lnTo>
                      <a:pt x="121" y="28"/>
                    </a:lnTo>
                    <a:lnTo>
                      <a:pt x="117" y="27"/>
                    </a:lnTo>
                    <a:lnTo>
                      <a:pt x="114" y="25"/>
                    </a:lnTo>
                    <a:lnTo>
                      <a:pt x="112" y="23"/>
                    </a:lnTo>
                    <a:lnTo>
                      <a:pt x="111" y="20"/>
                    </a:lnTo>
                    <a:lnTo>
                      <a:pt x="108" y="19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95" y="13"/>
                    </a:lnTo>
                    <a:lnTo>
                      <a:pt x="97" y="11"/>
                    </a:lnTo>
                    <a:lnTo>
                      <a:pt x="96" y="8"/>
                    </a:lnTo>
                    <a:lnTo>
                      <a:pt x="94" y="7"/>
                    </a:lnTo>
                    <a:lnTo>
                      <a:pt x="92" y="6"/>
                    </a:lnTo>
                    <a:lnTo>
                      <a:pt x="90" y="6"/>
                    </a:lnTo>
                    <a:lnTo>
                      <a:pt x="86" y="7"/>
                    </a:lnTo>
                    <a:lnTo>
                      <a:pt x="84" y="7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0" y="2"/>
                    </a:lnTo>
                    <a:lnTo>
                      <a:pt x="78" y="1"/>
                    </a:lnTo>
                    <a:lnTo>
                      <a:pt x="75" y="1"/>
                    </a:lnTo>
                    <a:lnTo>
                      <a:pt x="72" y="2"/>
                    </a:lnTo>
                    <a:lnTo>
                      <a:pt x="70" y="3"/>
                    </a:lnTo>
                    <a:lnTo>
                      <a:pt x="70" y="4"/>
                    </a:lnTo>
                    <a:lnTo>
                      <a:pt x="67" y="3"/>
                    </a:lnTo>
                    <a:lnTo>
                      <a:pt x="64" y="3"/>
                    </a:lnTo>
                    <a:lnTo>
                      <a:pt x="62" y="5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2" y="11"/>
                    </a:lnTo>
                    <a:lnTo>
                      <a:pt x="60" y="8"/>
                    </a:lnTo>
                    <a:lnTo>
                      <a:pt x="60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1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1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6"/>
                    </a:lnTo>
                    <a:lnTo>
                      <a:pt x="29" y="7"/>
                    </a:lnTo>
                    <a:lnTo>
                      <a:pt x="27" y="8"/>
                    </a:lnTo>
                    <a:lnTo>
                      <a:pt x="26" y="9"/>
                    </a:lnTo>
                    <a:lnTo>
                      <a:pt x="26" y="12"/>
                    </a:lnTo>
                    <a:lnTo>
                      <a:pt x="28" y="14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4" y="23"/>
                    </a:lnTo>
                    <a:lnTo>
                      <a:pt x="13" y="25"/>
                    </a:lnTo>
                    <a:lnTo>
                      <a:pt x="12" y="29"/>
                    </a:lnTo>
                    <a:lnTo>
                      <a:pt x="9" y="30"/>
                    </a:lnTo>
                    <a:lnTo>
                      <a:pt x="5" y="31"/>
                    </a:lnTo>
                    <a:lnTo>
                      <a:pt x="4" y="32"/>
                    </a:lnTo>
                    <a:lnTo>
                      <a:pt x="3" y="33"/>
                    </a:lnTo>
                    <a:lnTo>
                      <a:pt x="3" y="35"/>
                    </a:lnTo>
                    <a:lnTo>
                      <a:pt x="5" y="39"/>
                    </a:lnTo>
                    <a:lnTo>
                      <a:pt x="8" y="40"/>
                    </a:lnTo>
                    <a:lnTo>
                      <a:pt x="5" y="40"/>
                    </a:lnTo>
                    <a:lnTo>
                      <a:pt x="2" y="40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1" y="44"/>
                    </a:lnTo>
                    <a:lnTo>
                      <a:pt x="4" y="45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9" y="46"/>
                    </a:lnTo>
                    <a:lnTo>
                      <a:pt x="25" y="45"/>
                    </a:lnTo>
                    <a:lnTo>
                      <a:pt x="31" y="44"/>
                    </a:lnTo>
                    <a:lnTo>
                      <a:pt x="37" y="43"/>
                    </a:lnTo>
                    <a:lnTo>
                      <a:pt x="38" y="43"/>
                    </a:lnTo>
                    <a:lnTo>
                      <a:pt x="39" y="44"/>
                    </a:lnTo>
                    <a:lnTo>
                      <a:pt x="41" y="45"/>
                    </a:lnTo>
                    <a:lnTo>
                      <a:pt x="42" y="45"/>
                    </a:lnTo>
                    <a:lnTo>
                      <a:pt x="44" y="45"/>
                    </a:lnTo>
                    <a:lnTo>
                      <a:pt x="45" y="44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9" y="45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53" y="47"/>
                    </a:lnTo>
                    <a:lnTo>
                      <a:pt x="55" y="46"/>
                    </a:lnTo>
                    <a:lnTo>
                      <a:pt x="57" y="46"/>
                    </a:lnTo>
                    <a:lnTo>
                      <a:pt x="58" y="45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9" y="44"/>
                    </a:lnTo>
                    <a:lnTo>
                      <a:pt x="61" y="46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8" y="46"/>
                    </a:lnTo>
                    <a:lnTo>
                      <a:pt x="70" y="46"/>
                    </a:lnTo>
                    <a:lnTo>
                      <a:pt x="72" y="45"/>
                    </a:lnTo>
                    <a:lnTo>
                      <a:pt x="74" y="43"/>
                    </a:lnTo>
                    <a:lnTo>
                      <a:pt x="75" y="44"/>
                    </a:lnTo>
                    <a:lnTo>
                      <a:pt x="76" y="45"/>
                    </a:lnTo>
                    <a:lnTo>
                      <a:pt x="77" y="46"/>
                    </a:lnTo>
                    <a:lnTo>
                      <a:pt x="79" y="46"/>
                    </a:lnTo>
                    <a:lnTo>
                      <a:pt x="82" y="47"/>
                    </a:lnTo>
                    <a:lnTo>
                      <a:pt x="85" y="46"/>
                    </a:lnTo>
                    <a:lnTo>
                      <a:pt x="87" y="45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89" y="44"/>
                    </a:lnTo>
                    <a:lnTo>
                      <a:pt x="91" y="45"/>
                    </a:lnTo>
                    <a:lnTo>
                      <a:pt x="92" y="46"/>
                    </a:lnTo>
                    <a:lnTo>
                      <a:pt x="94" y="46"/>
                    </a:lnTo>
                    <a:lnTo>
                      <a:pt x="96" y="46"/>
                    </a:lnTo>
                    <a:lnTo>
                      <a:pt x="97" y="46"/>
                    </a:lnTo>
                    <a:lnTo>
                      <a:pt x="99" y="45"/>
                    </a:lnTo>
                    <a:lnTo>
                      <a:pt x="100" y="45"/>
                    </a:lnTo>
                    <a:lnTo>
                      <a:pt x="101" y="46"/>
                    </a:lnTo>
                    <a:lnTo>
                      <a:pt x="102" y="47"/>
                    </a:lnTo>
                    <a:lnTo>
                      <a:pt x="104" y="48"/>
                    </a:lnTo>
                    <a:lnTo>
                      <a:pt x="106" y="48"/>
                    </a:lnTo>
                    <a:lnTo>
                      <a:pt x="107" y="48"/>
                    </a:lnTo>
                    <a:lnTo>
                      <a:pt x="109" y="47"/>
                    </a:lnTo>
                    <a:lnTo>
                      <a:pt x="110" y="46"/>
                    </a:lnTo>
                    <a:lnTo>
                      <a:pt x="111" y="45"/>
                    </a:lnTo>
                    <a:lnTo>
                      <a:pt x="112" y="45"/>
                    </a:lnTo>
                    <a:lnTo>
                      <a:pt x="113" y="46"/>
                    </a:lnTo>
                    <a:lnTo>
                      <a:pt x="114" y="46"/>
                    </a:lnTo>
                    <a:lnTo>
                      <a:pt x="116" y="46"/>
                    </a:lnTo>
                    <a:lnTo>
                      <a:pt x="118" y="46"/>
                    </a:lnTo>
                    <a:lnTo>
                      <a:pt x="120" y="45"/>
                    </a:lnTo>
                    <a:lnTo>
                      <a:pt x="121" y="45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1" y="43"/>
                    </a:lnTo>
                    <a:lnTo>
                      <a:pt x="121" y="43"/>
                    </a:lnTo>
                    <a:lnTo>
                      <a:pt x="121" y="42"/>
                    </a:lnTo>
                    <a:lnTo>
                      <a:pt x="124" y="42"/>
                    </a:lnTo>
                    <a:lnTo>
                      <a:pt x="126" y="41"/>
                    </a:lnTo>
                    <a:lnTo>
                      <a:pt x="128" y="39"/>
                    </a:lnTo>
                    <a:lnTo>
                      <a:pt x="129" y="38"/>
                    </a:lnTo>
                    <a:close/>
                  </a:path>
                </a:pathLst>
              </a:custGeom>
              <a:solidFill>
                <a:srgbClr val="637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91" name="Freeform 59"/>
              <p:cNvSpPr>
                <a:spLocks/>
              </p:cNvSpPr>
              <p:nvPr/>
            </p:nvSpPr>
            <p:spPr bwMode="auto">
              <a:xfrm>
                <a:off x="1270" y="3424"/>
                <a:ext cx="129" cy="48"/>
              </a:xfrm>
              <a:custGeom>
                <a:avLst/>
                <a:gdLst/>
                <a:ahLst/>
                <a:cxnLst>
                  <a:cxn ang="0">
                    <a:pos x="126" y="36"/>
                  </a:cxn>
                  <a:cxn ang="0">
                    <a:pos x="123" y="35"/>
                  </a:cxn>
                  <a:cxn ang="0">
                    <a:pos x="123" y="28"/>
                  </a:cxn>
                  <a:cxn ang="0">
                    <a:pos x="114" y="26"/>
                  </a:cxn>
                  <a:cxn ang="0">
                    <a:pos x="109" y="20"/>
                  </a:cxn>
                  <a:cxn ang="0">
                    <a:pos x="96" y="13"/>
                  </a:cxn>
                  <a:cxn ang="0">
                    <a:pos x="95" y="7"/>
                  </a:cxn>
                  <a:cxn ang="0">
                    <a:pos x="87" y="7"/>
                  </a:cxn>
                  <a:cxn ang="0">
                    <a:pos x="83" y="7"/>
                  </a:cxn>
                  <a:cxn ang="0">
                    <a:pos x="78" y="1"/>
                  </a:cxn>
                  <a:cxn ang="0">
                    <a:pos x="71" y="3"/>
                  </a:cxn>
                  <a:cxn ang="0">
                    <a:pos x="65" y="4"/>
                  </a:cxn>
                  <a:cxn ang="0">
                    <a:pos x="61" y="6"/>
                  </a:cxn>
                  <a:cxn ang="0">
                    <a:pos x="63" y="11"/>
                  </a:cxn>
                  <a:cxn ang="0">
                    <a:pos x="61" y="3"/>
                  </a:cxn>
                  <a:cxn ang="0">
                    <a:pos x="57" y="0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40" y="6"/>
                  </a:cxn>
                  <a:cxn ang="0">
                    <a:pos x="36" y="7"/>
                  </a:cxn>
                  <a:cxn ang="0">
                    <a:pos x="28" y="8"/>
                  </a:cxn>
                  <a:cxn ang="0">
                    <a:pos x="29" y="14"/>
                  </a:cxn>
                  <a:cxn ang="0">
                    <a:pos x="17" y="22"/>
                  </a:cxn>
                  <a:cxn ang="0">
                    <a:pos x="12" y="29"/>
                  </a:cxn>
                  <a:cxn ang="0">
                    <a:pos x="4" y="32"/>
                  </a:cxn>
                  <a:cxn ang="0">
                    <a:pos x="5" y="39"/>
                  </a:cxn>
                  <a:cxn ang="0">
                    <a:pos x="3" y="40"/>
                  </a:cxn>
                  <a:cxn ang="0">
                    <a:pos x="2" y="45"/>
                  </a:cxn>
                  <a:cxn ang="0">
                    <a:pos x="14" y="46"/>
                  </a:cxn>
                  <a:cxn ang="0">
                    <a:pos x="32" y="45"/>
                  </a:cxn>
                  <a:cxn ang="0">
                    <a:pos x="40" y="45"/>
                  </a:cxn>
                  <a:cxn ang="0">
                    <a:pos x="45" y="45"/>
                  </a:cxn>
                  <a:cxn ang="0">
                    <a:pos x="48" y="43"/>
                  </a:cxn>
                  <a:cxn ang="0">
                    <a:pos x="52" y="47"/>
                  </a:cxn>
                  <a:cxn ang="0">
                    <a:pos x="57" y="46"/>
                  </a:cxn>
                  <a:cxn ang="0">
                    <a:pos x="60" y="44"/>
                  </a:cxn>
                  <a:cxn ang="0">
                    <a:pos x="60" y="44"/>
                  </a:cxn>
                  <a:cxn ang="0">
                    <a:pos x="65" y="47"/>
                  </a:cxn>
                  <a:cxn ang="0">
                    <a:pos x="71" y="46"/>
                  </a:cxn>
                  <a:cxn ang="0">
                    <a:pos x="76" y="45"/>
                  </a:cxn>
                  <a:cxn ang="0">
                    <a:pos x="79" y="47"/>
                  </a:cxn>
                  <a:cxn ang="0">
                    <a:pos x="87" y="45"/>
                  </a:cxn>
                  <a:cxn ang="0">
                    <a:pos x="88" y="43"/>
                  </a:cxn>
                  <a:cxn ang="0">
                    <a:pos x="90" y="45"/>
                  </a:cxn>
                  <a:cxn ang="0">
                    <a:pos x="95" y="46"/>
                  </a:cxn>
                  <a:cxn ang="0">
                    <a:pos x="99" y="45"/>
                  </a:cxn>
                  <a:cxn ang="0">
                    <a:pos x="103" y="47"/>
                  </a:cxn>
                  <a:cxn ang="0">
                    <a:pos x="108" y="48"/>
                  </a:cxn>
                  <a:cxn ang="0">
                    <a:pos x="112" y="45"/>
                  </a:cxn>
                  <a:cxn ang="0">
                    <a:pos x="115" y="46"/>
                  </a:cxn>
                  <a:cxn ang="0">
                    <a:pos x="121" y="46"/>
                  </a:cxn>
                  <a:cxn ang="0">
                    <a:pos x="122" y="43"/>
                  </a:cxn>
                  <a:cxn ang="0">
                    <a:pos x="122" y="43"/>
                  </a:cxn>
                  <a:cxn ang="0">
                    <a:pos x="128" y="40"/>
                  </a:cxn>
                </a:cxnLst>
                <a:rect l="0" t="0" r="r" b="b"/>
                <a:pathLst>
                  <a:path w="129" h="48">
                    <a:moveTo>
                      <a:pt x="129" y="38"/>
                    </a:moveTo>
                    <a:lnTo>
                      <a:pt x="128" y="36"/>
                    </a:lnTo>
                    <a:lnTo>
                      <a:pt x="126" y="36"/>
                    </a:lnTo>
                    <a:lnTo>
                      <a:pt x="123" y="36"/>
                    </a:lnTo>
                    <a:lnTo>
                      <a:pt x="120" y="37"/>
                    </a:lnTo>
                    <a:lnTo>
                      <a:pt x="123" y="35"/>
                    </a:lnTo>
                    <a:lnTo>
                      <a:pt x="124" y="31"/>
                    </a:lnTo>
                    <a:lnTo>
                      <a:pt x="123" y="29"/>
                    </a:lnTo>
                    <a:lnTo>
                      <a:pt x="123" y="28"/>
                    </a:lnTo>
                    <a:lnTo>
                      <a:pt x="122" y="28"/>
                    </a:lnTo>
                    <a:lnTo>
                      <a:pt x="118" y="27"/>
                    </a:lnTo>
                    <a:lnTo>
                      <a:pt x="114" y="26"/>
                    </a:lnTo>
                    <a:lnTo>
                      <a:pt x="112" y="23"/>
                    </a:lnTo>
                    <a:lnTo>
                      <a:pt x="111" y="20"/>
                    </a:lnTo>
                    <a:lnTo>
                      <a:pt x="109" y="20"/>
                    </a:lnTo>
                    <a:lnTo>
                      <a:pt x="107" y="20"/>
                    </a:lnTo>
                    <a:lnTo>
                      <a:pt x="106" y="20"/>
                    </a:lnTo>
                    <a:lnTo>
                      <a:pt x="96" y="13"/>
                    </a:lnTo>
                    <a:lnTo>
                      <a:pt x="97" y="11"/>
                    </a:lnTo>
                    <a:lnTo>
                      <a:pt x="97" y="9"/>
                    </a:lnTo>
                    <a:lnTo>
                      <a:pt x="95" y="7"/>
                    </a:lnTo>
                    <a:lnTo>
                      <a:pt x="93" y="7"/>
                    </a:lnTo>
                    <a:lnTo>
                      <a:pt x="90" y="7"/>
                    </a:lnTo>
                    <a:lnTo>
                      <a:pt x="87" y="7"/>
                    </a:lnTo>
                    <a:lnTo>
                      <a:pt x="84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83" y="5"/>
                    </a:lnTo>
                    <a:lnTo>
                      <a:pt x="81" y="2"/>
                    </a:lnTo>
                    <a:lnTo>
                      <a:pt x="78" y="1"/>
                    </a:lnTo>
                    <a:lnTo>
                      <a:pt x="76" y="1"/>
                    </a:lnTo>
                    <a:lnTo>
                      <a:pt x="73" y="2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68" y="3"/>
                    </a:lnTo>
                    <a:lnTo>
                      <a:pt x="65" y="4"/>
                    </a:lnTo>
                    <a:lnTo>
                      <a:pt x="62" y="5"/>
                    </a:lnTo>
                    <a:lnTo>
                      <a:pt x="61" y="6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1" y="8"/>
                    </a:lnTo>
                    <a:lnTo>
                      <a:pt x="60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1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40" y="3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0" y="7"/>
                    </a:lnTo>
                    <a:lnTo>
                      <a:pt x="28" y="8"/>
                    </a:lnTo>
                    <a:lnTo>
                      <a:pt x="27" y="10"/>
                    </a:lnTo>
                    <a:lnTo>
                      <a:pt x="26" y="12"/>
                    </a:lnTo>
                    <a:lnTo>
                      <a:pt x="29" y="14"/>
                    </a:lnTo>
                    <a:lnTo>
                      <a:pt x="20" y="23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1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4" y="33"/>
                    </a:lnTo>
                    <a:lnTo>
                      <a:pt x="4" y="36"/>
                    </a:lnTo>
                    <a:lnTo>
                      <a:pt x="5" y="39"/>
                    </a:lnTo>
                    <a:lnTo>
                      <a:pt x="8" y="41"/>
                    </a:lnTo>
                    <a:lnTo>
                      <a:pt x="6" y="40"/>
                    </a:lnTo>
                    <a:lnTo>
                      <a:pt x="3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2" y="45"/>
                    </a:lnTo>
                    <a:lnTo>
                      <a:pt x="5" y="46"/>
                    </a:lnTo>
                    <a:lnTo>
                      <a:pt x="9" y="46"/>
                    </a:lnTo>
                    <a:lnTo>
                      <a:pt x="14" y="46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2" y="45"/>
                    </a:lnTo>
                    <a:lnTo>
                      <a:pt x="38" y="43"/>
                    </a:lnTo>
                    <a:lnTo>
                      <a:pt x="39" y="44"/>
                    </a:lnTo>
                    <a:lnTo>
                      <a:pt x="40" y="45"/>
                    </a:lnTo>
                    <a:lnTo>
                      <a:pt x="41" y="45"/>
                    </a:lnTo>
                    <a:lnTo>
                      <a:pt x="43" y="45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4"/>
                    </a:lnTo>
                    <a:lnTo>
                      <a:pt x="48" y="43"/>
                    </a:lnTo>
                    <a:lnTo>
                      <a:pt x="49" y="45"/>
                    </a:lnTo>
                    <a:lnTo>
                      <a:pt x="51" y="46"/>
                    </a:lnTo>
                    <a:lnTo>
                      <a:pt x="52" y="47"/>
                    </a:lnTo>
                    <a:lnTo>
                      <a:pt x="54" y="47"/>
                    </a:lnTo>
                    <a:lnTo>
                      <a:pt x="56" y="47"/>
                    </a:lnTo>
                    <a:lnTo>
                      <a:pt x="57" y="46"/>
                    </a:lnTo>
                    <a:lnTo>
                      <a:pt x="58" y="45"/>
                    </a:lnTo>
                    <a:lnTo>
                      <a:pt x="59" y="43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2" y="46"/>
                    </a:lnTo>
                    <a:lnTo>
                      <a:pt x="64" y="47"/>
                    </a:lnTo>
                    <a:lnTo>
                      <a:pt x="65" y="47"/>
                    </a:lnTo>
                    <a:lnTo>
                      <a:pt x="67" y="47"/>
                    </a:lnTo>
                    <a:lnTo>
                      <a:pt x="69" y="47"/>
                    </a:lnTo>
                    <a:lnTo>
                      <a:pt x="71" y="46"/>
                    </a:lnTo>
                    <a:lnTo>
                      <a:pt x="73" y="45"/>
                    </a:lnTo>
                    <a:lnTo>
                      <a:pt x="75" y="44"/>
                    </a:lnTo>
                    <a:lnTo>
                      <a:pt x="76" y="45"/>
                    </a:lnTo>
                    <a:lnTo>
                      <a:pt x="77" y="45"/>
                    </a:lnTo>
                    <a:lnTo>
                      <a:pt x="78" y="46"/>
                    </a:lnTo>
                    <a:lnTo>
                      <a:pt x="79" y="47"/>
                    </a:lnTo>
                    <a:lnTo>
                      <a:pt x="82" y="47"/>
                    </a:lnTo>
                    <a:lnTo>
                      <a:pt x="85" y="47"/>
                    </a:lnTo>
                    <a:lnTo>
                      <a:pt x="87" y="45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0" y="45"/>
                    </a:lnTo>
                    <a:lnTo>
                      <a:pt x="91" y="46"/>
                    </a:lnTo>
                    <a:lnTo>
                      <a:pt x="93" y="46"/>
                    </a:lnTo>
                    <a:lnTo>
                      <a:pt x="95" y="46"/>
                    </a:lnTo>
                    <a:lnTo>
                      <a:pt x="97" y="46"/>
                    </a:lnTo>
                    <a:lnTo>
                      <a:pt x="98" y="46"/>
                    </a:lnTo>
                    <a:lnTo>
                      <a:pt x="99" y="45"/>
                    </a:lnTo>
                    <a:lnTo>
                      <a:pt x="100" y="45"/>
                    </a:lnTo>
                    <a:lnTo>
                      <a:pt x="102" y="46"/>
                    </a:lnTo>
                    <a:lnTo>
                      <a:pt x="103" y="47"/>
                    </a:lnTo>
                    <a:lnTo>
                      <a:pt x="105" y="48"/>
                    </a:lnTo>
                    <a:lnTo>
                      <a:pt x="106" y="48"/>
                    </a:lnTo>
                    <a:lnTo>
                      <a:pt x="108" y="48"/>
                    </a:lnTo>
                    <a:lnTo>
                      <a:pt x="110" y="47"/>
                    </a:lnTo>
                    <a:lnTo>
                      <a:pt x="111" y="46"/>
                    </a:lnTo>
                    <a:lnTo>
                      <a:pt x="112" y="45"/>
                    </a:lnTo>
                    <a:lnTo>
                      <a:pt x="113" y="45"/>
                    </a:lnTo>
                    <a:lnTo>
                      <a:pt x="114" y="46"/>
                    </a:lnTo>
                    <a:lnTo>
                      <a:pt x="115" y="46"/>
                    </a:lnTo>
                    <a:lnTo>
                      <a:pt x="117" y="46"/>
                    </a:lnTo>
                    <a:lnTo>
                      <a:pt x="119" y="46"/>
                    </a:lnTo>
                    <a:lnTo>
                      <a:pt x="121" y="46"/>
                    </a:lnTo>
                    <a:lnTo>
                      <a:pt x="122" y="45"/>
                    </a:lnTo>
                    <a:lnTo>
                      <a:pt x="122" y="44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5" y="42"/>
                    </a:lnTo>
                    <a:lnTo>
                      <a:pt x="127" y="41"/>
                    </a:lnTo>
                    <a:lnTo>
                      <a:pt x="128" y="40"/>
                    </a:lnTo>
                    <a:lnTo>
                      <a:pt x="129" y="38"/>
                    </a:lnTo>
                    <a:close/>
                  </a:path>
                </a:pathLst>
              </a:custGeom>
              <a:solidFill>
                <a:srgbClr val="637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92" name="Rectangle 60"/>
              <p:cNvSpPr>
                <a:spLocks noChangeArrowheads="1"/>
              </p:cNvSpPr>
              <p:nvPr/>
            </p:nvSpPr>
            <p:spPr bwMode="auto">
              <a:xfrm>
                <a:off x="1157" y="3140"/>
                <a:ext cx="89" cy="89"/>
              </a:xfrm>
              <a:prstGeom prst="rect">
                <a:avLst/>
              </a:prstGeom>
              <a:solidFill>
                <a:srgbClr val="7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93" name="Rectangle 61"/>
              <p:cNvSpPr>
                <a:spLocks noChangeArrowheads="1"/>
              </p:cNvSpPr>
              <p:nvPr/>
            </p:nvSpPr>
            <p:spPr bwMode="auto">
              <a:xfrm>
                <a:off x="1164" y="3147"/>
                <a:ext cx="75" cy="75"/>
              </a:xfrm>
              <a:prstGeom prst="rect">
                <a:avLst/>
              </a:prstGeom>
              <a:solidFill>
                <a:srgbClr val="CEF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94" name="Rectangle 62"/>
              <p:cNvSpPr>
                <a:spLocks noChangeArrowheads="1"/>
              </p:cNvSpPr>
              <p:nvPr/>
            </p:nvSpPr>
            <p:spPr bwMode="auto">
              <a:xfrm>
                <a:off x="1246" y="3140"/>
                <a:ext cx="27" cy="89"/>
              </a:xfrm>
              <a:prstGeom prst="rect">
                <a:avLst/>
              </a:prstGeom>
              <a:solidFill>
                <a:srgbClr val="7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95" name="Rectangle 63"/>
              <p:cNvSpPr>
                <a:spLocks noChangeArrowheads="1"/>
              </p:cNvSpPr>
              <p:nvPr/>
            </p:nvSpPr>
            <p:spPr bwMode="auto">
              <a:xfrm>
                <a:off x="1129" y="3140"/>
                <a:ext cx="27" cy="8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96" name="Rectangle 64"/>
              <p:cNvSpPr>
                <a:spLocks noChangeArrowheads="1"/>
              </p:cNvSpPr>
              <p:nvPr/>
            </p:nvSpPr>
            <p:spPr bwMode="auto">
              <a:xfrm>
                <a:off x="1198" y="3145"/>
                <a:ext cx="6" cy="79"/>
              </a:xfrm>
              <a:prstGeom prst="rect">
                <a:avLst/>
              </a:prstGeom>
              <a:solidFill>
                <a:srgbClr val="7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97" name="Rectangle 65"/>
              <p:cNvSpPr>
                <a:spLocks noChangeArrowheads="1"/>
              </p:cNvSpPr>
              <p:nvPr/>
            </p:nvSpPr>
            <p:spPr bwMode="auto">
              <a:xfrm>
                <a:off x="1153" y="3182"/>
                <a:ext cx="96" cy="5"/>
              </a:xfrm>
              <a:prstGeom prst="rect">
                <a:avLst/>
              </a:prstGeom>
              <a:solidFill>
                <a:srgbClr val="7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98" name="Rectangle 66"/>
              <p:cNvSpPr>
                <a:spLocks noChangeArrowheads="1"/>
              </p:cNvSpPr>
              <p:nvPr/>
            </p:nvSpPr>
            <p:spPr bwMode="auto">
              <a:xfrm>
                <a:off x="1319" y="3140"/>
                <a:ext cx="89" cy="89"/>
              </a:xfrm>
              <a:prstGeom prst="rect">
                <a:avLst/>
              </a:prstGeom>
              <a:solidFill>
                <a:srgbClr val="7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99" name="Rectangle 67"/>
              <p:cNvSpPr>
                <a:spLocks noChangeArrowheads="1"/>
              </p:cNvSpPr>
              <p:nvPr/>
            </p:nvSpPr>
            <p:spPr bwMode="auto">
              <a:xfrm>
                <a:off x="1326" y="3147"/>
                <a:ext cx="75" cy="75"/>
              </a:xfrm>
              <a:prstGeom prst="rect">
                <a:avLst/>
              </a:prstGeom>
              <a:solidFill>
                <a:srgbClr val="CEF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00" name="Rectangle 68"/>
              <p:cNvSpPr>
                <a:spLocks noChangeArrowheads="1"/>
              </p:cNvSpPr>
              <p:nvPr/>
            </p:nvSpPr>
            <p:spPr bwMode="auto">
              <a:xfrm>
                <a:off x="1408" y="3140"/>
                <a:ext cx="27" cy="89"/>
              </a:xfrm>
              <a:prstGeom prst="rect">
                <a:avLst/>
              </a:prstGeom>
              <a:solidFill>
                <a:srgbClr val="7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01" name="Rectangle 69"/>
              <p:cNvSpPr>
                <a:spLocks noChangeArrowheads="1"/>
              </p:cNvSpPr>
              <p:nvPr/>
            </p:nvSpPr>
            <p:spPr bwMode="auto">
              <a:xfrm>
                <a:off x="1291" y="3140"/>
                <a:ext cx="30" cy="89"/>
              </a:xfrm>
              <a:prstGeom prst="rect">
                <a:avLst/>
              </a:prstGeom>
              <a:solidFill>
                <a:srgbClr val="7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02" name="Rectangle 70"/>
              <p:cNvSpPr>
                <a:spLocks noChangeArrowheads="1"/>
              </p:cNvSpPr>
              <p:nvPr/>
            </p:nvSpPr>
            <p:spPr bwMode="auto">
              <a:xfrm>
                <a:off x="1360" y="3145"/>
                <a:ext cx="6" cy="79"/>
              </a:xfrm>
              <a:prstGeom prst="rect">
                <a:avLst/>
              </a:prstGeom>
              <a:solidFill>
                <a:srgbClr val="7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03" name="Rectangle 71"/>
              <p:cNvSpPr>
                <a:spLocks noChangeArrowheads="1"/>
              </p:cNvSpPr>
              <p:nvPr/>
            </p:nvSpPr>
            <p:spPr bwMode="auto">
              <a:xfrm>
                <a:off x="1316" y="3182"/>
                <a:ext cx="94" cy="5"/>
              </a:xfrm>
              <a:prstGeom prst="rect">
                <a:avLst/>
              </a:prstGeom>
              <a:solidFill>
                <a:srgbClr val="7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04" name="Freeform 72"/>
              <p:cNvSpPr>
                <a:spLocks/>
              </p:cNvSpPr>
              <p:nvPr/>
            </p:nvSpPr>
            <p:spPr bwMode="auto">
              <a:xfrm>
                <a:off x="1243" y="3030"/>
                <a:ext cx="67" cy="56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" y="33"/>
                  </a:cxn>
                  <a:cxn ang="0">
                    <a:pos x="3" y="39"/>
                  </a:cxn>
                  <a:cxn ang="0">
                    <a:pos x="6" y="43"/>
                  </a:cxn>
                  <a:cxn ang="0">
                    <a:pos x="10" y="48"/>
                  </a:cxn>
                  <a:cxn ang="0">
                    <a:pos x="15" y="51"/>
                  </a:cxn>
                  <a:cxn ang="0">
                    <a:pos x="21" y="54"/>
                  </a:cxn>
                  <a:cxn ang="0">
                    <a:pos x="27" y="55"/>
                  </a:cxn>
                  <a:cxn ang="0">
                    <a:pos x="34" y="56"/>
                  </a:cxn>
                  <a:cxn ang="0">
                    <a:pos x="41" y="55"/>
                  </a:cxn>
                  <a:cxn ang="0">
                    <a:pos x="47" y="54"/>
                  </a:cxn>
                  <a:cxn ang="0">
                    <a:pos x="53" y="51"/>
                  </a:cxn>
                  <a:cxn ang="0">
                    <a:pos x="58" y="48"/>
                  </a:cxn>
                  <a:cxn ang="0">
                    <a:pos x="62" y="43"/>
                  </a:cxn>
                  <a:cxn ang="0">
                    <a:pos x="65" y="39"/>
                  </a:cxn>
                  <a:cxn ang="0">
                    <a:pos x="67" y="33"/>
                  </a:cxn>
                  <a:cxn ang="0">
                    <a:pos x="67" y="28"/>
                  </a:cxn>
                  <a:cxn ang="0">
                    <a:pos x="67" y="22"/>
                  </a:cxn>
                  <a:cxn ang="0">
                    <a:pos x="65" y="17"/>
                  </a:cxn>
                  <a:cxn ang="0">
                    <a:pos x="62" y="12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5" y="4"/>
                  </a:cxn>
                  <a:cxn ang="0">
                    <a:pos x="10" y="8"/>
                  </a:cxn>
                  <a:cxn ang="0">
                    <a:pos x="6" y="12"/>
                  </a:cxn>
                  <a:cxn ang="0">
                    <a:pos x="3" y="17"/>
                  </a:cxn>
                  <a:cxn ang="0">
                    <a:pos x="1" y="22"/>
                  </a:cxn>
                  <a:cxn ang="0">
                    <a:pos x="0" y="28"/>
                  </a:cxn>
                </a:cxnLst>
                <a:rect l="0" t="0" r="r" b="b"/>
                <a:pathLst>
                  <a:path w="67" h="56">
                    <a:moveTo>
                      <a:pt x="0" y="28"/>
                    </a:moveTo>
                    <a:lnTo>
                      <a:pt x="1" y="33"/>
                    </a:lnTo>
                    <a:lnTo>
                      <a:pt x="3" y="39"/>
                    </a:lnTo>
                    <a:lnTo>
                      <a:pt x="6" y="43"/>
                    </a:lnTo>
                    <a:lnTo>
                      <a:pt x="10" y="48"/>
                    </a:lnTo>
                    <a:lnTo>
                      <a:pt x="15" y="51"/>
                    </a:lnTo>
                    <a:lnTo>
                      <a:pt x="21" y="54"/>
                    </a:lnTo>
                    <a:lnTo>
                      <a:pt x="27" y="55"/>
                    </a:lnTo>
                    <a:lnTo>
                      <a:pt x="34" y="56"/>
                    </a:lnTo>
                    <a:lnTo>
                      <a:pt x="41" y="55"/>
                    </a:lnTo>
                    <a:lnTo>
                      <a:pt x="47" y="54"/>
                    </a:lnTo>
                    <a:lnTo>
                      <a:pt x="53" y="51"/>
                    </a:lnTo>
                    <a:lnTo>
                      <a:pt x="58" y="48"/>
                    </a:lnTo>
                    <a:lnTo>
                      <a:pt x="62" y="43"/>
                    </a:lnTo>
                    <a:lnTo>
                      <a:pt x="65" y="39"/>
                    </a:lnTo>
                    <a:lnTo>
                      <a:pt x="67" y="33"/>
                    </a:lnTo>
                    <a:lnTo>
                      <a:pt x="67" y="28"/>
                    </a:lnTo>
                    <a:lnTo>
                      <a:pt x="67" y="22"/>
                    </a:lnTo>
                    <a:lnTo>
                      <a:pt x="65" y="17"/>
                    </a:lnTo>
                    <a:lnTo>
                      <a:pt x="62" y="12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4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3" y="17"/>
                    </a:lnTo>
                    <a:lnTo>
                      <a:pt x="1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7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05" name="Freeform 73"/>
              <p:cNvSpPr>
                <a:spLocks/>
              </p:cNvSpPr>
              <p:nvPr/>
            </p:nvSpPr>
            <p:spPr bwMode="auto">
              <a:xfrm>
                <a:off x="1250" y="3062"/>
                <a:ext cx="23" cy="18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9" y="18"/>
                  </a:cxn>
                  <a:cxn ang="0">
                    <a:pos x="15" y="16"/>
                  </a:cxn>
                  <a:cxn ang="0">
                    <a:pos x="11" y="15"/>
                  </a:cxn>
                  <a:cxn ang="0">
                    <a:pos x="8" y="12"/>
                  </a:cxn>
                  <a:cxn ang="0">
                    <a:pos x="5" y="10"/>
                  </a:cxn>
                  <a:cxn ang="0">
                    <a:pos x="3" y="7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8"/>
                  </a:cxn>
                </a:cxnLst>
                <a:rect l="0" t="0" r="r" b="b"/>
                <a:pathLst>
                  <a:path w="23" h="18">
                    <a:moveTo>
                      <a:pt x="23" y="18"/>
                    </a:moveTo>
                    <a:lnTo>
                      <a:pt x="19" y="18"/>
                    </a:lnTo>
                    <a:lnTo>
                      <a:pt x="15" y="16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18"/>
                    </a:lnTo>
                    <a:close/>
                  </a:path>
                </a:pathLst>
              </a:custGeom>
              <a:solidFill>
                <a:srgbClr val="CE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06" name="Freeform 74"/>
              <p:cNvSpPr>
                <a:spLocks/>
              </p:cNvSpPr>
              <p:nvPr/>
            </p:nvSpPr>
            <p:spPr bwMode="auto">
              <a:xfrm>
                <a:off x="1281" y="3062"/>
                <a:ext cx="23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2" y="4"/>
                  </a:cxn>
                  <a:cxn ang="0">
                    <a:pos x="20" y="7"/>
                  </a:cxn>
                  <a:cxn ang="0">
                    <a:pos x="18" y="10"/>
                  </a:cxn>
                  <a:cxn ang="0">
                    <a:pos x="15" y="12"/>
                  </a:cxn>
                  <a:cxn ang="0">
                    <a:pos x="12" y="15"/>
                  </a:cxn>
                  <a:cxn ang="0">
                    <a:pos x="8" y="16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18">
                    <a:moveTo>
                      <a:pt x="23" y="0"/>
                    </a:moveTo>
                    <a:lnTo>
                      <a:pt x="22" y="4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8" y="16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E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07" name="Freeform 75"/>
              <p:cNvSpPr>
                <a:spLocks/>
              </p:cNvSpPr>
              <p:nvPr/>
            </p:nvSpPr>
            <p:spPr bwMode="auto">
              <a:xfrm>
                <a:off x="1250" y="3035"/>
                <a:ext cx="23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5" y="9"/>
                  </a:cxn>
                  <a:cxn ang="0">
                    <a:pos x="8" y="6"/>
                  </a:cxn>
                  <a:cxn ang="0">
                    <a:pos x="11" y="4"/>
                  </a:cxn>
                  <a:cxn ang="0">
                    <a:pos x="15" y="2"/>
                  </a:cxn>
                  <a:cxn ang="0">
                    <a:pos x="19" y="1"/>
                  </a:cxn>
                  <a:cxn ang="0">
                    <a:pos x="23" y="0"/>
                  </a:cxn>
                  <a:cxn ang="0">
                    <a:pos x="23" y="18"/>
                  </a:cxn>
                  <a:cxn ang="0">
                    <a:pos x="0" y="18"/>
                  </a:cxn>
                </a:cxnLst>
                <a:rect l="0" t="0" r="r" b="b"/>
                <a:pathLst>
                  <a:path w="23" h="18">
                    <a:moveTo>
                      <a:pt x="0" y="18"/>
                    </a:moveTo>
                    <a:lnTo>
                      <a:pt x="1" y="15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3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E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08" name="Freeform 76"/>
              <p:cNvSpPr>
                <a:spLocks/>
              </p:cNvSpPr>
              <p:nvPr/>
            </p:nvSpPr>
            <p:spPr bwMode="auto">
              <a:xfrm>
                <a:off x="1281" y="3035"/>
                <a:ext cx="2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8" y="2"/>
                  </a:cxn>
                  <a:cxn ang="0">
                    <a:pos x="12" y="4"/>
                  </a:cxn>
                  <a:cxn ang="0">
                    <a:pos x="15" y="6"/>
                  </a:cxn>
                  <a:cxn ang="0">
                    <a:pos x="18" y="9"/>
                  </a:cxn>
                  <a:cxn ang="0">
                    <a:pos x="20" y="12"/>
                  </a:cxn>
                  <a:cxn ang="0">
                    <a:pos x="22" y="15"/>
                  </a:cxn>
                  <a:cxn ang="0">
                    <a:pos x="23" y="18"/>
                  </a:cxn>
                  <a:cxn ang="0">
                    <a:pos x="0" y="18"/>
                  </a:cxn>
                  <a:cxn ang="0">
                    <a:pos x="0" y="0"/>
                  </a:cxn>
                </a:cxnLst>
                <a:rect l="0" t="0" r="r" b="b"/>
                <a:pathLst>
                  <a:path w="23" h="18">
                    <a:moveTo>
                      <a:pt x="0" y="0"/>
                    </a:moveTo>
                    <a:lnTo>
                      <a:pt x="4" y="1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15" y="6"/>
                    </a:lnTo>
                    <a:lnTo>
                      <a:pt x="18" y="9"/>
                    </a:lnTo>
                    <a:lnTo>
                      <a:pt x="20" y="12"/>
                    </a:lnTo>
                    <a:lnTo>
                      <a:pt x="22" y="15"/>
                    </a:lnTo>
                    <a:lnTo>
                      <a:pt x="23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09" name="Rectangle 77"/>
              <p:cNvSpPr>
                <a:spLocks noChangeArrowheads="1"/>
              </p:cNvSpPr>
              <p:nvPr/>
            </p:nvSpPr>
            <p:spPr bwMode="auto">
              <a:xfrm>
                <a:off x="1124" y="3332"/>
                <a:ext cx="84" cy="13"/>
              </a:xfrm>
              <a:prstGeom prst="rect">
                <a:avLst/>
              </a:prstGeom>
              <a:solidFill>
                <a:srgbClr val="BF8E5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10" name="Rectangle 78"/>
              <p:cNvSpPr>
                <a:spLocks noChangeArrowheads="1"/>
              </p:cNvSpPr>
              <p:nvPr/>
            </p:nvSpPr>
            <p:spPr bwMode="auto">
              <a:xfrm>
                <a:off x="1357" y="3332"/>
                <a:ext cx="84" cy="13"/>
              </a:xfrm>
              <a:prstGeom prst="rect">
                <a:avLst/>
              </a:prstGeom>
              <a:solidFill>
                <a:srgbClr val="BF8E5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11" name="Freeform 79"/>
              <p:cNvSpPr>
                <a:spLocks/>
              </p:cNvSpPr>
              <p:nvPr/>
            </p:nvSpPr>
            <p:spPr bwMode="auto">
              <a:xfrm>
                <a:off x="1494" y="3265"/>
                <a:ext cx="12" cy="10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43"/>
                  </a:cxn>
                  <a:cxn ang="0">
                    <a:pos x="12" y="47"/>
                  </a:cxn>
                  <a:cxn ang="0">
                    <a:pos x="11" y="56"/>
                  </a:cxn>
                  <a:cxn ang="0">
                    <a:pos x="10" y="66"/>
                  </a:cxn>
                  <a:cxn ang="0">
                    <a:pos x="10" y="70"/>
                  </a:cxn>
                  <a:cxn ang="0">
                    <a:pos x="10" y="76"/>
                  </a:cxn>
                  <a:cxn ang="0">
                    <a:pos x="10" y="88"/>
                  </a:cxn>
                  <a:cxn ang="0">
                    <a:pos x="11" y="99"/>
                  </a:cxn>
                  <a:cxn ang="0">
                    <a:pos x="11" y="104"/>
                  </a:cxn>
                  <a:cxn ang="0">
                    <a:pos x="1" y="105"/>
                  </a:cxn>
                  <a:cxn ang="0">
                    <a:pos x="0" y="70"/>
                  </a:cxn>
                  <a:cxn ang="0">
                    <a:pos x="0" y="66"/>
                  </a:cxn>
                  <a:cxn ang="0">
                    <a:pos x="1" y="57"/>
                  </a:cxn>
                  <a:cxn ang="0">
                    <a:pos x="2" y="47"/>
                  </a:cxn>
                  <a:cxn ang="0">
                    <a:pos x="2" y="42"/>
                  </a:cxn>
                  <a:cxn ang="0">
                    <a:pos x="2" y="35"/>
                  </a:cxn>
                  <a:cxn ang="0">
                    <a:pos x="2" y="21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105">
                    <a:moveTo>
                      <a:pt x="12" y="0"/>
                    </a:moveTo>
                    <a:lnTo>
                      <a:pt x="12" y="43"/>
                    </a:lnTo>
                    <a:lnTo>
                      <a:pt x="12" y="47"/>
                    </a:lnTo>
                    <a:lnTo>
                      <a:pt x="11" y="56"/>
                    </a:lnTo>
                    <a:lnTo>
                      <a:pt x="10" y="66"/>
                    </a:lnTo>
                    <a:lnTo>
                      <a:pt x="10" y="70"/>
                    </a:lnTo>
                    <a:lnTo>
                      <a:pt x="10" y="76"/>
                    </a:lnTo>
                    <a:lnTo>
                      <a:pt x="10" y="88"/>
                    </a:lnTo>
                    <a:lnTo>
                      <a:pt x="11" y="99"/>
                    </a:lnTo>
                    <a:lnTo>
                      <a:pt x="11" y="104"/>
                    </a:lnTo>
                    <a:lnTo>
                      <a:pt x="1" y="105"/>
                    </a:lnTo>
                    <a:lnTo>
                      <a:pt x="0" y="70"/>
                    </a:lnTo>
                    <a:lnTo>
                      <a:pt x="0" y="66"/>
                    </a:lnTo>
                    <a:lnTo>
                      <a:pt x="1" y="57"/>
                    </a:lnTo>
                    <a:lnTo>
                      <a:pt x="2" y="47"/>
                    </a:lnTo>
                    <a:lnTo>
                      <a:pt x="2" y="42"/>
                    </a:lnTo>
                    <a:lnTo>
                      <a:pt x="2" y="35"/>
                    </a:lnTo>
                    <a:lnTo>
                      <a:pt x="2" y="21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12" name="Freeform 80"/>
              <p:cNvSpPr>
                <a:spLocks/>
              </p:cNvSpPr>
              <p:nvPr/>
            </p:nvSpPr>
            <p:spPr bwMode="auto">
              <a:xfrm>
                <a:off x="1437" y="3159"/>
                <a:ext cx="121" cy="114"/>
              </a:xfrm>
              <a:custGeom>
                <a:avLst/>
                <a:gdLst/>
                <a:ahLst/>
                <a:cxnLst>
                  <a:cxn ang="0">
                    <a:pos x="4" y="75"/>
                  </a:cxn>
                  <a:cxn ang="0">
                    <a:pos x="9" y="79"/>
                  </a:cxn>
                  <a:cxn ang="0">
                    <a:pos x="3" y="81"/>
                  </a:cxn>
                  <a:cxn ang="0">
                    <a:pos x="3" y="87"/>
                  </a:cxn>
                  <a:cxn ang="0">
                    <a:pos x="5" y="93"/>
                  </a:cxn>
                  <a:cxn ang="0">
                    <a:pos x="14" y="96"/>
                  </a:cxn>
                  <a:cxn ang="0">
                    <a:pos x="17" y="101"/>
                  </a:cxn>
                  <a:cxn ang="0">
                    <a:pos x="26" y="104"/>
                  </a:cxn>
                  <a:cxn ang="0">
                    <a:pos x="37" y="106"/>
                  </a:cxn>
                  <a:cxn ang="0">
                    <a:pos x="39" y="108"/>
                  </a:cxn>
                  <a:cxn ang="0">
                    <a:pos x="42" y="109"/>
                  </a:cxn>
                  <a:cxn ang="0">
                    <a:pos x="46" y="109"/>
                  </a:cxn>
                  <a:cxn ang="0">
                    <a:pos x="49" y="111"/>
                  </a:cxn>
                  <a:cxn ang="0">
                    <a:pos x="50" y="111"/>
                  </a:cxn>
                  <a:cxn ang="0">
                    <a:pos x="52" y="112"/>
                  </a:cxn>
                  <a:cxn ang="0">
                    <a:pos x="54" y="113"/>
                  </a:cxn>
                  <a:cxn ang="0">
                    <a:pos x="56" y="114"/>
                  </a:cxn>
                  <a:cxn ang="0">
                    <a:pos x="58" y="114"/>
                  </a:cxn>
                  <a:cxn ang="0">
                    <a:pos x="65" y="113"/>
                  </a:cxn>
                  <a:cxn ang="0">
                    <a:pos x="66" y="113"/>
                  </a:cxn>
                  <a:cxn ang="0">
                    <a:pos x="68" y="114"/>
                  </a:cxn>
                  <a:cxn ang="0">
                    <a:pos x="72" y="112"/>
                  </a:cxn>
                  <a:cxn ang="0">
                    <a:pos x="72" y="108"/>
                  </a:cxn>
                  <a:cxn ang="0">
                    <a:pos x="79" y="108"/>
                  </a:cxn>
                  <a:cxn ang="0">
                    <a:pos x="82" y="108"/>
                  </a:cxn>
                  <a:cxn ang="0">
                    <a:pos x="90" y="112"/>
                  </a:cxn>
                  <a:cxn ang="0">
                    <a:pos x="96" y="107"/>
                  </a:cxn>
                  <a:cxn ang="0">
                    <a:pos x="105" y="109"/>
                  </a:cxn>
                  <a:cxn ang="0">
                    <a:pos x="108" y="102"/>
                  </a:cxn>
                  <a:cxn ang="0">
                    <a:pos x="115" y="96"/>
                  </a:cxn>
                  <a:cxn ang="0">
                    <a:pos x="113" y="96"/>
                  </a:cxn>
                  <a:cxn ang="0">
                    <a:pos x="116" y="95"/>
                  </a:cxn>
                  <a:cxn ang="0">
                    <a:pos x="117" y="87"/>
                  </a:cxn>
                  <a:cxn ang="0">
                    <a:pos x="120" y="79"/>
                  </a:cxn>
                  <a:cxn ang="0">
                    <a:pos x="110" y="74"/>
                  </a:cxn>
                  <a:cxn ang="0">
                    <a:pos x="118" y="73"/>
                  </a:cxn>
                  <a:cxn ang="0">
                    <a:pos x="111" y="68"/>
                  </a:cxn>
                  <a:cxn ang="0">
                    <a:pos x="120" y="62"/>
                  </a:cxn>
                  <a:cxn ang="0">
                    <a:pos x="114" y="52"/>
                  </a:cxn>
                  <a:cxn ang="0">
                    <a:pos x="110" y="48"/>
                  </a:cxn>
                  <a:cxn ang="0">
                    <a:pos x="109" y="32"/>
                  </a:cxn>
                  <a:cxn ang="0">
                    <a:pos x="100" y="27"/>
                  </a:cxn>
                  <a:cxn ang="0">
                    <a:pos x="100" y="21"/>
                  </a:cxn>
                  <a:cxn ang="0">
                    <a:pos x="92" y="18"/>
                  </a:cxn>
                  <a:cxn ang="0">
                    <a:pos x="90" y="18"/>
                  </a:cxn>
                  <a:cxn ang="0">
                    <a:pos x="86" y="15"/>
                  </a:cxn>
                  <a:cxn ang="0">
                    <a:pos x="79" y="10"/>
                  </a:cxn>
                  <a:cxn ang="0">
                    <a:pos x="65" y="1"/>
                  </a:cxn>
                  <a:cxn ang="0">
                    <a:pos x="57" y="1"/>
                  </a:cxn>
                  <a:cxn ang="0">
                    <a:pos x="50" y="3"/>
                  </a:cxn>
                  <a:cxn ang="0">
                    <a:pos x="46" y="9"/>
                  </a:cxn>
                  <a:cxn ang="0">
                    <a:pos x="37" y="11"/>
                  </a:cxn>
                  <a:cxn ang="0">
                    <a:pos x="28" y="19"/>
                  </a:cxn>
                  <a:cxn ang="0">
                    <a:pos x="17" y="30"/>
                  </a:cxn>
                  <a:cxn ang="0">
                    <a:pos x="16" y="37"/>
                  </a:cxn>
                  <a:cxn ang="0">
                    <a:pos x="18" y="43"/>
                  </a:cxn>
                  <a:cxn ang="0">
                    <a:pos x="20" y="45"/>
                  </a:cxn>
                  <a:cxn ang="0">
                    <a:pos x="13" y="51"/>
                  </a:cxn>
                  <a:cxn ang="0">
                    <a:pos x="2" y="62"/>
                  </a:cxn>
                  <a:cxn ang="0">
                    <a:pos x="1" y="69"/>
                  </a:cxn>
                </a:cxnLst>
                <a:rect l="0" t="0" r="r" b="b"/>
                <a:pathLst>
                  <a:path w="121" h="114">
                    <a:moveTo>
                      <a:pt x="4" y="70"/>
                    </a:moveTo>
                    <a:lnTo>
                      <a:pt x="4" y="70"/>
                    </a:lnTo>
                    <a:lnTo>
                      <a:pt x="3" y="72"/>
                    </a:lnTo>
                    <a:lnTo>
                      <a:pt x="4" y="75"/>
                    </a:lnTo>
                    <a:lnTo>
                      <a:pt x="5" y="77"/>
                    </a:lnTo>
                    <a:lnTo>
                      <a:pt x="6" y="78"/>
                    </a:lnTo>
                    <a:lnTo>
                      <a:pt x="8" y="78"/>
                    </a:lnTo>
                    <a:lnTo>
                      <a:pt x="9" y="79"/>
                    </a:lnTo>
                    <a:lnTo>
                      <a:pt x="11" y="78"/>
                    </a:lnTo>
                    <a:lnTo>
                      <a:pt x="8" y="80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2" y="82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5" y="89"/>
                    </a:lnTo>
                    <a:lnTo>
                      <a:pt x="5" y="89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6" y="96"/>
                    </a:lnTo>
                    <a:lnTo>
                      <a:pt x="9" y="97"/>
                    </a:lnTo>
                    <a:lnTo>
                      <a:pt x="12" y="97"/>
                    </a:lnTo>
                    <a:lnTo>
                      <a:pt x="14" y="96"/>
                    </a:lnTo>
                    <a:lnTo>
                      <a:pt x="15" y="96"/>
                    </a:lnTo>
                    <a:lnTo>
                      <a:pt x="15" y="97"/>
                    </a:lnTo>
                    <a:lnTo>
                      <a:pt x="16" y="99"/>
                    </a:lnTo>
                    <a:lnTo>
                      <a:pt x="17" y="101"/>
                    </a:lnTo>
                    <a:lnTo>
                      <a:pt x="19" y="103"/>
                    </a:lnTo>
                    <a:lnTo>
                      <a:pt x="21" y="104"/>
                    </a:lnTo>
                    <a:lnTo>
                      <a:pt x="23" y="105"/>
                    </a:lnTo>
                    <a:lnTo>
                      <a:pt x="26" y="104"/>
                    </a:lnTo>
                    <a:lnTo>
                      <a:pt x="27" y="102"/>
                    </a:lnTo>
                    <a:lnTo>
                      <a:pt x="37" y="105"/>
                    </a:lnTo>
                    <a:lnTo>
                      <a:pt x="37" y="105"/>
                    </a:lnTo>
                    <a:lnTo>
                      <a:pt x="37" y="106"/>
                    </a:lnTo>
                    <a:lnTo>
                      <a:pt x="37" y="106"/>
                    </a:lnTo>
                    <a:lnTo>
                      <a:pt x="37" y="107"/>
                    </a:lnTo>
                    <a:lnTo>
                      <a:pt x="38" y="107"/>
                    </a:lnTo>
                    <a:lnTo>
                      <a:pt x="39" y="108"/>
                    </a:lnTo>
                    <a:lnTo>
                      <a:pt x="40" y="108"/>
                    </a:lnTo>
                    <a:lnTo>
                      <a:pt x="41" y="108"/>
                    </a:lnTo>
                    <a:lnTo>
                      <a:pt x="41" y="108"/>
                    </a:lnTo>
                    <a:lnTo>
                      <a:pt x="42" y="109"/>
                    </a:lnTo>
                    <a:lnTo>
                      <a:pt x="43" y="109"/>
                    </a:lnTo>
                    <a:lnTo>
                      <a:pt x="46" y="109"/>
                    </a:lnTo>
                    <a:lnTo>
                      <a:pt x="46" y="109"/>
                    </a:lnTo>
                    <a:lnTo>
                      <a:pt x="46" y="109"/>
                    </a:lnTo>
                    <a:lnTo>
                      <a:pt x="46" y="109"/>
                    </a:lnTo>
                    <a:lnTo>
                      <a:pt x="46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11"/>
                    </a:lnTo>
                    <a:lnTo>
                      <a:pt x="51" y="111"/>
                    </a:lnTo>
                    <a:lnTo>
                      <a:pt x="51" y="111"/>
                    </a:lnTo>
                    <a:lnTo>
                      <a:pt x="52" y="112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3" y="113"/>
                    </a:lnTo>
                    <a:lnTo>
                      <a:pt x="54" y="113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61" y="113"/>
                    </a:lnTo>
                    <a:lnTo>
                      <a:pt x="62" y="112"/>
                    </a:lnTo>
                    <a:lnTo>
                      <a:pt x="64" y="113"/>
                    </a:lnTo>
                    <a:lnTo>
                      <a:pt x="65" y="113"/>
                    </a:lnTo>
                    <a:lnTo>
                      <a:pt x="66" y="113"/>
                    </a:lnTo>
                    <a:lnTo>
                      <a:pt x="66" y="113"/>
                    </a:lnTo>
                    <a:lnTo>
                      <a:pt x="66" y="113"/>
                    </a:lnTo>
                    <a:lnTo>
                      <a:pt x="66" y="113"/>
                    </a:lnTo>
                    <a:lnTo>
                      <a:pt x="66" y="113"/>
                    </a:lnTo>
                    <a:lnTo>
                      <a:pt x="66" y="113"/>
                    </a:lnTo>
                    <a:lnTo>
                      <a:pt x="67" y="114"/>
                    </a:lnTo>
                    <a:lnTo>
                      <a:pt x="68" y="114"/>
                    </a:lnTo>
                    <a:lnTo>
                      <a:pt x="69" y="114"/>
                    </a:lnTo>
                    <a:lnTo>
                      <a:pt x="70" y="114"/>
                    </a:lnTo>
                    <a:lnTo>
                      <a:pt x="71" y="113"/>
                    </a:lnTo>
                    <a:lnTo>
                      <a:pt x="72" y="112"/>
                    </a:lnTo>
                    <a:lnTo>
                      <a:pt x="72" y="110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79" y="108"/>
                    </a:lnTo>
                    <a:lnTo>
                      <a:pt x="79" y="108"/>
                    </a:lnTo>
                    <a:lnTo>
                      <a:pt x="79" y="108"/>
                    </a:lnTo>
                    <a:lnTo>
                      <a:pt x="79" y="108"/>
                    </a:lnTo>
                    <a:lnTo>
                      <a:pt x="79" y="108"/>
                    </a:lnTo>
                    <a:lnTo>
                      <a:pt x="82" y="108"/>
                    </a:lnTo>
                    <a:lnTo>
                      <a:pt x="83" y="111"/>
                    </a:lnTo>
                    <a:lnTo>
                      <a:pt x="85" y="113"/>
                    </a:lnTo>
                    <a:lnTo>
                      <a:pt x="88" y="113"/>
                    </a:lnTo>
                    <a:lnTo>
                      <a:pt x="90" y="112"/>
                    </a:lnTo>
                    <a:lnTo>
                      <a:pt x="92" y="111"/>
                    </a:lnTo>
                    <a:lnTo>
                      <a:pt x="94" y="109"/>
                    </a:lnTo>
                    <a:lnTo>
                      <a:pt x="96" y="107"/>
                    </a:lnTo>
                    <a:lnTo>
                      <a:pt x="96" y="107"/>
                    </a:lnTo>
                    <a:lnTo>
                      <a:pt x="97" y="107"/>
                    </a:lnTo>
                    <a:lnTo>
                      <a:pt x="99" y="108"/>
                    </a:lnTo>
                    <a:lnTo>
                      <a:pt x="102" y="109"/>
                    </a:lnTo>
                    <a:lnTo>
                      <a:pt x="105" y="109"/>
                    </a:lnTo>
                    <a:lnTo>
                      <a:pt x="107" y="107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08" y="102"/>
                    </a:lnTo>
                    <a:lnTo>
                      <a:pt x="111" y="102"/>
                    </a:lnTo>
                    <a:lnTo>
                      <a:pt x="114" y="100"/>
                    </a:lnTo>
                    <a:lnTo>
                      <a:pt x="114" y="97"/>
                    </a:lnTo>
                    <a:lnTo>
                      <a:pt x="115" y="96"/>
                    </a:lnTo>
                    <a:lnTo>
                      <a:pt x="115" y="96"/>
                    </a:lnTo>
                    <a:lnTo>
                      <a:pt x="114" y="96"/>
                    </a:lnTo>
                    <a:lnTo>
                      <a:pt x="114" y="96"/>
                    </a:lnTo>
                    <a:lnTo>
                      <a:pt x="113" y="96"/>
                    </a:lnTo>
                    <a:lnTo>
                      <a:pt x="114" y="96"/>
                    </a:lnTo>
                    <a:lnTo>
                      <a:pt x="115" y="95"/>
                    </a:lnTo>
                    <a:lnTo>
                      <a:pt x="115" y="95"/>
                    </a:lnTo>
                    <a:lnTo>
                      <a:pt x="116" y="95"/>
                    </a:lnTo>
                    <a:lnTo>
                      <a:pt x="117" y="92"/>
                    </a:lnTo>
                    <a:lnTo>
                      <a:pt x="118" y="90"/>
                    </a:lnTo>
                    <a:lnTo>
                      <a:pt x="117" y="88"/>
                    </a:lnTo>
                    <a:lnTo>
                      <a:pt x="117" y="87"/>
                    </a:lnTo>
                    <a:lnTo>
                      <a:pt x="120" y="86"/>
                    </a:lnTo>
                    <a:lnTo>
                      <a:pt x="121" y="83"/>
                    </a:lnTo>
                    <a:lnTo>
                      <a:pt x="120" y="80"/>
                    </a:lnTo>
                    <a:lnTo>
                      <a:pt x="120" y="79"/>
                    </a:lnTo>
                    <a:lnTo>
                      <a:pt x="119" y="79"/>
                    </a:lnTo>
                    <a:lnTo>
                      <a:pt x="116" y="79"/>
                    </a:lnTo>
                    <a:lnTo>
                      <a:pt x="112" y="78"/>
                    </a:lnTo>
                    <a:lnTo>
                      <a:pt x="110" y="74"/>
                    </a:lnTo>
                    <a:lnTo>
                      <a:pt x="113" y="74"/>
                    </a:lnTo>
                    <a:lnTo>
                      <a:pt x="115" y="74"/>
                    </a:lnTo>
                    <a:lnTo>
                      <a:pt x="117" y="74"/>
                    </a:lnTo>
                    <a:lnTo>
                      <a:pt x="118" y="73"/>
                    </a:lnTo>
                    <a:lnTo>
                      <a:pt x="119" y="71"/>
                    </a:lnTo>
                    <a:lnTo>
                      <a:pt x="117" y="69"/>
                    </a:lnTo>
                    <a:lnTo>
                      <a:pt x="114" y="68"/>
                    </a:lnTo>
                    <a:lnTo>
                      <a:pt x="111" y="68"/>
                    </a:lnTo>
                    <a:lnTo>
                      <a:pt x="116" y="67"/>
                    </a:lnTo>
                    <a:lnTo>
                      <a:pt x="118" y="65"/>
                    </a:lnTo>
                    <a:lnTo>
                      <a:pt x="119" y="63"/>
                    </a:lnTo>
                    <a:lnTo>
                      <a:pt x="120" y="62"/>
                    </a:lnTo>
                    <a:lnTo>
                      <a:pt x="118" y="61"/>
                    </a:lnTo>
                    <a:lnTo>
                      <a:pt x="116" y="59"/>
                    </a:lnTo>
                    <a:lnTo>
                      <a:pt x="114" y="56"/>
                    </a:lnTo>
                    <a:lnTo>
                      <a:pt x="114" y="52"/>
                    </a:lnTo>
                    <a:lnTo>
                      <a:pt x="114" y="50"/>
                    </a:lnTo>
                    <a:lnTo>
                      <a:pt x="113" y="48"/>
                    </a:lnTo>
                    <a:lnTo>
                      <a:pt x="111" y="48"/>
                    </a:lnTo>
                    <a:lnTo>
                      <a:pt x="110" y="48"/>
                    </a:lnTo>
                    <a:lnTo>
                      <a:pt x="105" y="37"/>
                    </a:lnTo>
                    <a:lnTo>
                      <a:pt x="109" y="36"/>
                    </a:lnTo>
                    <a:lnTo>
                      <a:pt x="110" y="34"/>
                    </a:lnTo>
                    <a:lnTo>
                      <a:pt x="109" y="32"/>
                    </a:lnTo>
                    <a:lnTo>
                      <a:pt x="108" y="30"/>
                    </a:lnTo>
                    <a:lnTo>
                      <a:pt x="105" y="29"/>
                    </a:lnTo>
                    <a:lnTo>
                      <a:pt x="102" y="28"/>
                    </a:lnTo>
                    <a:lnTo>
                      <a:pt x="100" y="27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100" y="24"/>
                    </a:lnTo>
                    <a:lnTo>
                      <a:pt x="100" y="21"/>
                    </a:lnTo>
                    <a:lnTo>
                      <a:pt x="99" y="19"/>
                    </a:lnTo>
                    <a:lnTo>
                      <a:pt x="96" y="18"/>
                    </a:lnTo>
                    <a:lnTo>
                      <a:pt x="94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89" y="16"/>
                    </a:lnTo>
                    <a:lnTo>
                      <a:pt x="88" y="15"/>
                    </a:lnTo>
                    <a:lnTo>
                      <a:pt x="86" y="15"/>
                    </a:lnTo>
                    <a:lnTo>
                      <a:pt x="84" y="15"/>
                    </a:lnTo>
                    <a:lnTo>
                      <a:pt x="83" y="13"/>
                    </a:lnTo>
                    <a:lnTo>
                      <a:pt x="81" y="11"/>
                    </a:lnTo>
                    <a:lnTo>
                      <a:pt x="79" y="10"/>
                    </a:lnTo>
                    <a:lnTo>
                      <a:pt x="74" y="9"/>
                    </a:lnTo>
                    <a:lnTo>
                      <a:pt x="68" y="7"/>
                    </a:lnTo>
                    <a:lnTo>
                      <a:pt x="66" y="4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1"/>
                    </a:lnTo>
                    <a:lnTo>
                      <a:pt x="56" y="4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0" y="3"/>
                    </a:lnTo>
                    <a:lnTo>
                      <a:pt x="47" y="5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6" y="10"/>
                    </a:lnTo>
                    <a:lnTo>
                      <a:pt x="42" y="10"/>
                    </a:lnTo>
                    <a:lnTo>
                      <a:pt x="38" y="10"/>
                    </a:lnTo>
                    <a:lnTo>
                      <a:pt x="37" y="11"/>
                    </a:lnTo>
                    <a:lnTo>
                      <a:pt x="35" y="13"/>
                    </a:lnTo>
                    <a:lnTo>
                      <a:pt x="34" y="16"/>
                    </a:lnTo>
                    <a:lnTo>
                      <a:pt x="31" y="17"/>
                    </a:lnTo>
                    <a:lnTo>
                      <a:pt x="28" y="19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0" y="30"/>
                    </a:lnTo>
                    <a:lnTo>
                      <a:pt x="17" y="30"/>
                    </a:lnTo>
                    <a:lnTo>
                      <a:pt x="15" y="30"/>
                    </a:lnTo>
                    <a:lnTo>
                      <a:pt x="15" y="31"/>
                    </a:lnTo>
                    <a:lnTo>
                      <a:pt x="15" y="34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8" y="39"/>
                    </a:lnTo>
                    <a:lnTo>
                      <a:pt x="18" y="40"/>
                    </a:lnTo>
                    <a:lnTo>
                      <a:pt x="18" y="43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6"/>
                    </a:lnTo>
                    <a:lnTo>
                      <a:pt x="19" y="47"/>
                    </a:lnTo>
                    <a:lnTo>
                      <a:pt x="16" y="49"/>
                    </a:lnTo>
                    <a:lnTo>
                      <a:pt x="13" y="51"/>
                    </a:lnTo>
                    <a:lnTo>
                      <a:pt x="11" y="55"/>
                    </a:lnTo>
                    <a:lnTo>
                      <a:pt x="9" y="60"/>
                    </a:lnTo>
                    <a:lnTo>
                      <a:pt x="5" y="62"/>
                    </a:lnTo>
                    <a:lnTo>
                      <a:pt x="2" y="62"/>
                    </a:lnTo>
                    <a:lnTo>
                      <a:pt x="1" y="62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1" y="69"/>
                    </a:lnTo>
                    <a:lnTo>
                      <a:pt x="4" y="70"/>
                    </a:lnTo>
                    <a:close/>
                  </a:path>
                </a:pathLst>
              </a:custGeom>
              <a:solidFill>
                <a:srgbClr val="637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13" name="Freeform 81"/>
              <p:cNvSpPr>
                <a:spLocks/>
              </p:cNvSpPr>
              <p:nvPr/>
            </p:nvSpPr>
            <p:spPr bwMode="auto">
              <a:xfrm>
                <a:off x="1335" y="3358"/>
                <a:ext cx="222" cy="90"/>
              </a:xfrm>
              <a:custGeom>
                <a:avLst/>
                <a:gdLst/>
                <a:ahLst/>
                <a:cxnLst>
                  <a:cxn ang="0">
                    <a:pos x="216" y="54"/>
                  </a:cxn>
                  <a:cxn ang="0">
                    <a:pos x="210" y="46"/>
                  </a:cxn>
                  <a:cxn ang="0">
                    <a:pos x="216" y="35"/>
                  </a:cxn>
                  <a:cxn ang="0">
                    <a:pos x="211" y="17"/>
                  </a:cxn>
                  <a:cxn ang="0">
                    <a:pos x="201" y="3"/>
                  </a:cxn>
                  <a:cxn ang="0">
                    <a:pos x="187" y="2"/>
                  </a:cxn>
                  <a:cxn ang="0">
                    <a:pos x="181" y="9"/>
                  </a:cxn>
                  <a:cxn ang="0">
                    <a:pos x="173" y="7"/>
                  </a:cxn>
                  <a:cxn ang="0">
                    <a:pos x="162" y="6"/>
                  </a:cxn>
                  <a:cxn ang="0">
                    <a:pos x="151" y="1"/>
                  </a:cxn>
                  <a:cxn ang="0">
                    <a:pos x="141" y="3"/>
                  </a:cxn>
                  <a:cxn ang="0">
                    <a:pos x="135" y="14"/>
                  </a:cxn>
                  <a:cxn ang="0">
                    <a:pos x="130" y="14"/>
                  </a:cxn>
                  <a:cxn ang="0">
                    <a:pos x="121" y="10"/>
                  </a:cxn>
                  <a:cxn ang="0">
                    <a:pos x="108" y="10"/>
                  </a:cxn>
                  <a:cxn ang="0">
                    <a:pos x="103" y="20"/>
                  </a:cxn>
                  <a:cxn ang="0">
                    <a:pos x="93" y="34"/>
                  </a:cxn>
                  <a:cxn ang="0">
                    <a:pos x="81" y="36"/>
                  </a:cxn>
                  <a:cxn ang="0">
                    <a:pos x="75" y="29"/>
                  </a:cxn>
                  <a:cxn ang="0">
                    <a:pos x="65" y="27"/>
                  </a:cxn>
                  <a:cxn ang="0">
                    <a:pos x="52" y="26"/>
                  </a:cxn>
                  <a:cxn ang="0">
                    <a:pos x="45" y="32"/>
                  </a:cxn>
                  <a:cxn ang="0">
                    <a:pos x="37" y="49"/>
                  </a:cxn>
                  <a:cxn ang="0">
                    <a:pos x="32" y="46"/>
                  </a:cxn>
                  <a:cxn ang="0">
                    <a:pos x="20" y="46"/>
                  </a:cxn>
                  <a:cxn ang="0">
                    <a:pos x="12" y="51"/>
                  </a:cxn>
                  <a:cxn ang="0">
                    <a:pos x="2" y="70"/>
                  </a:cxn>
                  <a:cxn ang="0">
                    <a:pos x="13" y="89"/>
                  </a:cxn>
                  <a:cxn ang="0">
                    <a:pos x="24" y="85"/>
                  </a:cxn>
                  <a:cxn ang="0">
                    <a:pos x="34" y="88"/>
                  </a:cxn>
                  <a:cxn ang="0">
                    <a:pos x="38" y="85"/>
                  </a:cxn>
                  <a:cxn ang="0">
                    <a:pos x="46" y="88"/>
                  </a:cxn>
                  <a:cxn ang="0">
                    <a:pos x="52" y="89"/>
                  </a:cxn>
                  <a:cxn ang="0">
                    <a:pos x="59" y="89"/>
                  </a:cxn>
                  <a:cxn ang="0">
                    <a:pos x="65" y="88"/>
                  </a:cxn>
                  <a:cxn ang="0">
                    <a:pos x="72" y="88"/>
                  </a:cxn>
                  <a:cxn ang="0">
                    <a:pos x="75" y="85"/>
                  </a:cxn>
                  <a:cxn ang="0">
                    <a:pos x="84" y="88"/>
                  </a:cxn>
                  <a:cxn ang="0">
                    <a:pos x="93" y="90"/>
                  </a:cxn>
                  <a:cxn ang="0">
                    <a:pos x="100" y="88"/>
                  </a:cxn>
                  <a:cxn ang="0">
                    <a:pos x="109" y="85"/>
                  </a:cxn>
                  <a:cxn ang="0">
                    <a:pos x="113" y="83"/>
                  </a:cxn>
                  <a:cxn ang="0">
                    <a:pos x="107" y="78"/>
                  </a:cxn>
                  <a:cxn ang="0">
                    <a:pos x="114" y="74"/>
                  </a:cxn>
                  <a:cxn ang="0">
                    <a:pos x="125" y="55"/>
                  </a:cxn>
                  <a:cxn ang="0">
                    <a:pos x="127" y="53"/>
                  </a:cxn>
                  <a:cxn ang="0">
                    <a:pos x="128" y="51"/>
                  </a:cxn>
                  <a:cxn ang="0">
                    <a:pos x="138" y="54"/>
                  </a:cxn>
                  <a:cxn ang="0">
                    <a:pos x="146" y="56"/>
                  </a:cxn>
                  <a:cxn ang="0">
                    <a:pos x="156" y="67"/>
                  </a:cxn>
                  <a:cxn ang="0">
                    <a:pos x="167" y="63"/>
                  </a:cxn>
                  <a:cxn ang="0">
                    <a:pos x="177" y="66"/>
                  </a:cxn>
                  <a:cxn ang="0">
                    <a:pos x="181" y="63"/>
                  </a:cxn>
                  <a:cxn ang="0">
                    <a:pos x="190" y="66"/>
                  </a:cxn>
                  <a:cxn ang="0">
                    <a:pos x="198" y="68"/>
                  </a:cxn>
                  <a:cxn ang="0">
                    <a:pos x="206" y="66"/>
                  </a:cxn>
                  <a:cxn ang="0">
                    <a:pos x="214" y="63"/>
                  </a:cxn>
                  <a:cxn ang="0">
                    <a:pos x="219" y="60"/>
                  </a:cxn>
                </a:cxnLst>
                <a:rect l="0" t="0" r="r" b="b"/>
                <a:pathLst>
                  <a:path w="222" h="90">
                    <a:moveTo>
                      <a:pt x="222" y="58"/>
                    </a:moveTo>
                    <a:lnTo>
                      <a:pt x="221" y="56"/>
                    </a:lnTo>
                    <a:lnTo>
                      <a:pt x="219" y="55"/>
                    </a:lnTo>
                    <a:lnTo>
                      <a:pt x="215" y="55"/>
                    </a:lnTo>
                    <a:lnTo>
                      <a:pt x="213" y="56"/>
                    </a:lnTo>
                    <a:lnTo>
                      <a:pt x="216" y="54"/>
                    </a:lnTo>
                    <a:lnTo>
                      <a:pt x="216" y="51"/>
                    </a:lnTo>
                    <a:lnTo>
                      <a:pt x="216" y="49"/>
                    </a:lnTo>
                    <a:lnTo>
                      <a:pt x="215" y="48"/>
                    </a:lnTo>
                    <a:lnTo>
                      <a:pt x="214" y="48"/>
                    </a:lnTo>
                    <a:lnTo>
                      <a:pt x="213" y="47"/>
                    </a:lnTo>
                    <a:lnTo>
                      <a:pt x="210" y="46"/>
                    </a:lnTo>
                    <a:lnTo>
                      <a:pt x="208" y="46"/>
                    </a:lnTo>
                    <a:lnTo>
                      <a:pt x="209" y="45"/>
                    </a:lnTo>
                    <a:lnTo>
                      <a:pt x="210" y="45"/>
                    </a:lnTo>
                    <a:lnTo>
                      <a:pt x="212" y="43"/>
                    </a:lnTo>
                    <a:lnTo>
                      <a:pt x="213" y="41"/>
                    </a:lnTo>
                    <a:lnTo>
                      <a:pt x="216" y="35"/>
                    </a:lnTo>
                    <a:lnTo>
                      <a:pt x="218" y="30"/>
                    </a:lnTo>
                    <a:lnTo>
                      <a:pt x="219" y="27"/>
                    </a:lnTo>
                    <a:lnTo>
                      <a:pt x="216" y="25"/>
                    </a:lnTo>
                    <a:lnTo>
                      <a:pt x="214" y="23"/>
                    </a:lnTo>
                    <a:lnTo>
                      <a:pt x="213" y="21"/>
                    </a:lnTo>
                    <a:lnTo>
                      <a:pt x="211" y="17"/>
                    </a:lnTo>
                    <a:lnTo>
                      <a:pt x="207" y="15"/>
                    </a:lnTo>
                    <a:lnTo>
                      <a:pt x="203" y="11"/>
                    </a:lnTo>
                    <a:lnTo>
                      <a:pt x="201" y="8"/>
                    </a:lnTo>
                    <a:lnTo>
                      <a:pt x="202" y="5"/>
                    </a:lnTo>
                    <a:lnTo>
                      <a:pt x="203" y="4"/>
                    </a:lnTo>
                    <a:lnTo>
                      <a:pt x="201" y="3"/>
                    </a:lnTo>
                    <a:lnTo>
                      <a:pt x="198" y="3"/>
                    </a:lnTo>
                    <a:lnTo>
                      <a:pt x="195" y="3"/>
                    </a:lnTo>
                    <a:lnTo>
                      <a:pt x="192" y="4"/>
                    </a:lnTo>
                    <a:lnTo>
                      <a:pt x="192" y="4"/>
                    </a:lnTo>
                    <a:lnTo>
                      <a:pt x="190" y="3"/>
                    </a:lnTo>
                    <a:lnTo>
                      <a:pt x="187" y="2"/>
                    </a:lnTo>
                    <a:lnTo>
                      <a:pt x="184" y="3"/>
                    </a:lnTo>
                    <a:lnTo>
                      <a:pt x="182" y="4"/>
                    </a:lnTo>
                    <a:lnTo>
                      <a:pt x="181" y="6"/>
                    </a:lnTo>
                    <a:lnTo>
                      <a:pt x="181" y="9"/>
                    </a:lnTo>
                    <a:lnTo>
                      <a:pt x="181" y="9"/>
                    </a:lnTo>
                    <a:lnTo>
                      <a:pt x="181" y="9"/>
                    </a:lnTo>
                    <a:lnTo>
                      <a:pt x="179" y="9"/>
                    </a:lnTo>
                    <a:lnTo>
                      <a:pt x="178" y="9"/>
                    </a:lnTo>
                    <a:lnTo>
                      <a:pt x="176" y="10"/>
                    </a:lnTo>
                    <a:lnTo>
                      <a:pt x="175" y="9"/>
                    </a:lnTo>
                    <a:lnTo>
                      <a:pt x="174" y="8"/>
                    </a:lnTo>
                    <a:lnTo>
                      <a:pt x="173" y="7"/>
                    </a:lnTo>
                    <a:lnTo>
                      <a:pt x="172" y="7"/>
                    </a:lnTo>
                    <a:lnTo>
                      <a:pt x="169" y="6"/>
                    </a:lnTo>
                    <a:lnTo>
                      <a:pt x="166" y="6"/>
                    </a:lnTo>
                    <a:lnTo>
                      <a:pt x="163" y="6"/>
                    </a:lnTo>
                    <a:lnTo>
                      <a:pt x="162" y="6"/>
                    </a:lnTo>
                    <a:lnTo>
                      <a:pt x="162" y="6"/>
                    </a:lnTo>
                    <a:lnTo>
                      <a:pt x="162" y="4"/>
                    </a:lnTo>
                    <a:lnTo>
                      <a:pt x="161" y="1"/>
                    </a:lnTo>
                    <a:lnTo>
                      <a:pt x="159" y="0"/>
                    </a:lnTo>
                    <a:lnTo>
                      <a:pt x="156" y="0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51" y="2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42" y="1"/>
                    </a:lnTo>
                    <a:lnTo>
                      <a:pt x="141" y="2"/>
                    </a:lnTo>
                    <a:lnTo>
                      <a:pt x="141" y="3"/>
                    </a:lnTo>
                    <a:lnTo>
                      <a:pt x="142" y="6"/>
                    </a:lnTo>
                    <a:lnTo>
                      <a:pt x="141" y="9"/>
                    </a:lnTo>
                    <a:lnTo>
                      <a:pt x="137" y="12"/>
                    </a:lnTo>
                    <a:lnTo>
                      <a:pt x="136" y="13"/>
                    </a:lnTo>
                    <a:lnTo>
                      <a:pt x="135" y="13"/>
                    </a:lnTo>
                    <a:lnTo>
                      <a:pt x="135" y="14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34" y="14"/>
                    </a:lnTo>
                    <a:lnTo>
                      <a:pt x="133" y="14"/>
                    </a:lnTo>
                    <a:lnTo>
                      <a:pt x="133" y="14"/>
                    </a:lnTo>
                    <a:lnTo>
                      <a:pt x="130" y="14"/>
                    </a:lnTo>
                    <a:lnTo>
                      <a:pt x="127" y="14"/>
                    </a:lnTo>
                    <a:lnTo>
                      <a:pt x="124" y="15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2" y="12"/>
                    </a:lnTo>
                    <a:lnTo>
                      <a:pt x="121" y="10"/>
                    </a:lnTo>
                    <a:lnTo>
                      <a:pt x="119" y="9"/>
                    </a:lnTo>
                    <a:lnTo>
                      <a:pt x="116" y="9"/>
                    </a:lnTo>
                    <a:lnTo>
                      <a:pt x="113" y="10"/>
                    </a:lnTo>
                    <a:lnTo>
                      <a:pt x="111" y="11"/>
                    </a:lnTo>
                    <a:lnTo>
                      <a:pt x="110" y="12"/>
                    </a:lnTo>
                    <a:lnTo>
                      <a:pt x="108" y="10"/>
                    </a:lnTo>
                    <a:lnTo>
                      <a:pt x="104" y="11"/>
                    </a:lnTo>
                    <a:lnTo>
                      <a:pt x="102" y="12"/>
                    </a:lnTo>
                    <a:lnTo>
                      <a:pt x="101" y="13"/>
                    </a:lnTo>
                    <a:lnTo>
                      <a:pt x="102" y="14"/>
                    </a:lnTo>
                    <a:lnTo>
                      <a:pt x="103" y="17"/>
                    </a:lnTo>
                    <a:lnTo>
                      <a:pt x="103" y="20"/>
                    </a:lnTo>
                    <a:lnTo>
                      <a:pt x="99" y="24"/>
                    </a:lnTo>
                    <a:lnTo>
                      <a:pt x="96" y="27"/>
                    </a:lnTo>
                    <a:lnTo>
                      <a:pt x="95" y="29"/>
                    </a:lnTo>
                    <a:lnTo>
                      <a:pt x="95" y="32"/>
                    </a:lnTo>
                    <a:lnTo>
                      <a:pt x="95" y="34"/>
                    </a:lnTo>
                    <a:lnTo>
                      <a:pt x="93" y="34"/>
                    </a:lnTo>
                    <a:lnTo>
                      <a:pt x="90" y="33"/>
                    </a:lnTo>
                    <a:lnTo>
                      <a:pt x="87" y="33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2" y="34"/>
                    </a:lnTo>
                    <a:lnTo>
                      <a:pt x="81" y="36"/>
                    </a:lnTo>
                    <a:lnTo>
                      <a:pt x="81" y="37"/>
                    </a:lnTo>
                    <a:lnTo>
                      <a:pt x="78" y="35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77" y="29"/>
                    </a:lnTo>
                    <a:lnTo>
                      <a:pt x="75" y="29"/>
                    </a:lnTo>
                    <a:lnTo>
                      <a:pt x="72" y="29"/>
                    </a:lnTo>
                    <a:lnTo>
                      <a:pt x="69" y="29"/>
                    </a:lnTo>
                    <a:lnTo>
                      <a:pt x="66" y="29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5" y="27"/>
                    </a:lnTo>
                    <a:lnTo>
                      <a:pt x="63" y="24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5" y="24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0" y="25"/>
                    </a:lnTo>
                    <a:lnTo>
                      <a:pt x="47" y="26"/>
                    </a:lnTo>
                    <a:lnTo>
                      <a:pt x="44" y="27"/>
                    </a:lnTo>
                    <a:lnTo>
                      <a:pt x="43" y="28"/>
                    </a:lnTo>
                    <a:lnTo>
                      <a:pt x="44" y="29"/>
                    </a:lnTo>
                    <a:lnTo>
                      <a:pt x="45" y="32"/>
                    </a:lnTo>
                    <a:lnTo>
                      <a:pt x="45" y="35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7" y="44"/>
                    </a:lnTo>
                    <a:lnTo>
                      <a:pt x="37" y="46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4" y="49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2" y="48"/>
                    </a:lnTo>
                    <a:lnTo>
                      <a:pt x="32" y="46"/>
                    </a:lnTo>
                    <a:lnTo>
                      <a:pt x="31" y="44"/>
                    </a:lnTo>
                    <a:lnTo>
                      <a:pt x="28" y="43"/>
                    </a:lnTo>
                    <a:lnTo>
                      <a:pt x="25" y="43"/>
                    </a:lnTo>
                    <a:lnTo>
                      <a:pt x="22" y="44"/>
                    </a:lnTo>
                    <a:lnTo>
                      <a:pt x="20" y="45"/>
                    </a:lnTo>
                    <a:lnTo>
                      <a:pt x="20" y="46"/>
                    </a:lnTo>
                    <a:lnTo>
                      <a:pt x="17" y="45"/>
                    </a:lnTo>
                    <a:lnTo>
                      <a:pt x="14" y="45"/>
                    </a:lnTo>
                    <a:lnTo>
                      <a:pt x="11" y="47"/>
                    </a:lnTo>
                    <a:lnTo>
                      <a:pt x="10" y="48"/>
                    </a:lnTo>
                    <a:lnTo>
                      <a:pt x="11" y="49"/>
                    </a:lnTo>
                    <a:lnTo>
                      <a:pt x="12" y="51"/>
                    </a:lnTo>
                    <a:lnTo>
                      <a:pt x="12" y="55"/>
                    </a:lnTo>
                    <a:lnTo>
                      <a:pt x="8" y="58"/>
                    </a:lnTo>
                    <a:lnTo>
                      <a:pt x="5" y="62"/>
                    </a:lnTo>
                    <a:lnTo>
                      <a:pt x="4" y="65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80"/>
                    </a:lnTo>
                    <a:lnTo>
                      <a:pt x="9" y="86"/>
                    </a:lnTo>
                    <a:lnTo>
                      <a:pt x="11" y="88"/>
                    </a:lnTo>
                    <a:lnTo>
                      <a:pt x="13" y="89"/>
                    </a:lnTo>
                    <a:lnTo>
                      <a:pt x="15" y="89"/>
                    </a:lnTo>
                    <a:lnTo>
                      <a:pt x="16" y="89"/>
                    </a:lnTo>
                    <a:lnTo>
                      <a:pt x="18" y="88"/>
                    </a:lnTo>
                    <a:lnTo>
                      <a:pt x="20" y="88"/>
                    </a:lnTo>
                    <a:lnTo>
                      <a:pt x="22" y="86"/>
                    </a:lnTo>
                    <a:lnTo>
                      <a:pt x="24" y="85"/>
                    </a:lnTo>
                    <a:lnTo>
                      <a:pt x="25" y="86"/>
                    </a:lnTo>
                    <a:lnTo>
                      <a:pt x="26" y="87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31" y="89"/>
                    </a:lnTo>
                    <a:lnTo>
                      <a:pt x="34" y="88"/>
                    </a:lnTo>
                    <a:lnTo>
                      <a:pt x="37" y="87"/>
                    </a:lnTo>
                    <a:lnTo>
                      <a:pt x="38" y="85"/>
                    </a:lnTo>
                    <a:lnTo>
                      <a:pt x="38" y="85"/>
                    </a:lnTo>
                    <a:lnTo>
                      <a:pt x="38" y="85"/>
                    </a:lnTo>
                    <a:lnTo>
                      <a:pt x="38" y="85"/>
                    </a:lnTo>
                    <a:lnTo>
                      <a:pt x="38" y="85"/>
                    </a:lnTo>
                    <a:lnTo>
                      <a:pt x="39" y="86"/>
                    </a:lnTo>
                    <a:lnTo>
                      <a:pt x="40" y="87"/>
                    </a:lnTo>
                    <a:lnTo>
                      <a:pt x="42" y="88"/>
                    </a:lnTo>
                    <a:lnTo>
                      <a:pt x="44" y="88"/>
                    </a:lnTo>
                    <a:lnTo>
                      <a:pt x="45" y="88"/>
                    </a:lnTo>
                    <a:lnTo>
                      <a:pt x="46" y="88"/>
                    </a:lnTo>
                    <a:lnTo>
                      <a:pt x="47" y="88"/>
                    </a:lnTo>
                    <a:lnTo>
                      <a:pt x="48" y="87"/>
                    </a:lnTo>
                    <a:lnTo>
                      <a:pt x="49" y="88"/>
                    </a:lnTo>
                    <a:lnTo>
                      <a:pt x="50" y="89"/>
                    </a:lnTo>
                    <a:lnTo>
                      <a:pt x="51" y="89"/>
                    </a:lnTo>
                    <a:lnTo>
                      <a:pt x="52" y="89"/>
                    </a:lnTo>
                    <a:lnTo>
                      <a:pt x="53" y="90"/>
                    </a:lnTo>
                    <a:lnTo>
                      <a:pt x="54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90"/>
                    </a:lnTo>
                    <a:lnTo>
                      <a:pt x="59" y="89"/>
                    </a:lnTo>
                    <a:lnTo>
                      <a:pt x="60" y="88"/>
                    </a:lnTo>
                    <a:lnTo>
                      <a:pt x="61" y="86"/>
                    </a:lnTo>
                    <a:lnTo>
                      <a:pt x="62" y="87"/>
                    </a:lnTo>
                    <a:lnTo>
                      <a:pt x="63" y="87"/>
                    </a:lnTo>
                    <a:lnTo>
                      <a:pt x="63" y="88"/>
                    </a:lnTo>
                    <a:lnTo>
                      <a:pt x="65" y="88"/>
                    </a:lnTo>
                    <a:lnTo>
                      <a:pt x="65" y="88"/>
                    </a:lnTo>
                    <a:lnTo>
                      <a:pt x="65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9" y="89"/>
                    </a:lnTo>
                    <a:lnTo>
                      <a:pt x="72" y="88"/>
                    </a:lnTo>
                    <a:lnTo>
                      <a:pt x="74" y="87"/>
                    </a:lnTo>
                    <a:lnTo>
                      <a:pt x="75" y="85"/>
                    </a:lnTo>
                    <a:lnTo>
                      <a:pt x="75" y="85"/>
                    </a:lnTo>
                    <a:lnTo>
                      <a:pt x="75" y="85"/>
                    </a:lnTo>
                    <a:lnTo>
                      <a:pt x="75" y="85"/>
                    </a:lnTo>
                    <a:lnTo>
                      <a:pt x="75" y="85"/>
                    </a:lnTo>
                    <a:lnTo>
                      <a:pt x="76" y="86"/>
                    </a:lnTo>
                    <a:lnTo>
                      <a:pt x="78" y="87"/>
                    </a:lnTo>
                    <a:lnTo>
                      <a:pt x="79" y="88"/>
                    </a:lnTo>
                    <a:lnTo>
                      <a:pt x="81" y="88"/>
                    </a:lnTo>
                    <a:lnTo>
                      <a:pt x="83" y="88"/>
                    </a:lnTo>
                    <a:lnTo>
                      <a:pt x="84" y="88"/>
                    </a:lnTo>
                    <a:lnTo>
                      <a:pt x="86" y="87"/>
                    </a:lnTo>
                    <a:lnTo>
                      <a:pt x="87" y="86"/>
                    </a:lnTo>
                    <a:lnTo>
                      <a:pt x="88" y="88"/>
                    </a:lnTo>
                    <a:lnTo>
                      <a:pt x="89" y="89"/>
                    </a:lnTo>
                    <a:lnTo>
                      <a:pt x="91" y="90"/>
                    </a:lnTo>
                    <a:lnTo>
                      <a:pt x="93" y="90"/>
                    </a:lnTo>
                    <a:lnTo>
                      <a:pt x="94" y="90"/>
                    </a:lnTo>
                    <a:lnTo>
                      <a:pt x="96" y="89"/>
                    </a:lnTo>
                    <a:lnTo>
                      <a:pt x="97" y="88"/>
                    </a:lnTo>
                    <a:lnTo>
                      <a:pt x="99" y="86"/>
                    </a:lnTo>
                    <a:lnTo>
                      <a:pt x="99" y="87"/>
                    </a:lnTo>
                    <a:lnTo>
                      <a:pt x="100" y="88"/>
                    </a:lnTo>
                    <a:lnTo>
                      <a:pt x="102" y="88"/>
                    </a:lnTo>
                    <a:lnTo>
                      <a:pt x="103" y="88"/>
                    </a:lnTo>
                    <a:lnTo>
                      <a:pt x="105" y="88"/>
                    </a:lnTo>
                    <a:lnTo>
                      <a:pt x="107" y="87"/>
                    </a:lnTo>
                    <a:lnTo>
                      <a:pt x="108" y="86"/>
                    </a:lnTo>
                    <a:lnTo>
                      <a:pt x="109" y="85"/>
                    </a:lnTo>
                    <a:lnTo>
                      <a:pt x="109" y="85"/>
                    </a:lnTo>
                    <a:lnTo>
                      <a:pt x="108" y="85"/>
                    </a:lnTo>
                    <a:lnTo>
                      <a:pt x="108" y="85"/>
                    </a:lnTo>
                    <a:lnTo>
                      <a:pt x="108" y="84"/>
                    </a:lnTo>
                    <a:lnTo>
                      <a:pt x="111" y="84"/>
                    </a:lnTo>
                    <a:lnTo>
                      <a:pt x="113" y="83"/>
                    </a:lnTo>
                    <a:lnTo>
                      <a:pt x="115" y="82"/>
                    </a:lnTo>
                    <a:lnTo>
                      <a:pt x="116" y="80"/>
                    </a:lnTo>
                    <a:lnTo>
                      <a:pt x="115" y="78"/>
                    </a:lnTo>
                    <a:lnTo>
                      <a:pt x="113" y="78"/>
                    </a:lnTo>
                    <a:lnTo>
                      <a:pt x="110" y="78"/>
                    </a:lnTo>
                    <a:lnTo>
                      <a:pt x="107" y="78"/>
                    </a:lnTo>
                    <a:lnTo>
                      <a:pt x="109" y="78"/>
                    </a:lnTo>
                    <a:lnTo>
                      <a:pt x="110" y="77"/>
                    </a:lnTo>
                    <a:lnTo>
                      <a:pt x="110" y="75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6" y="73"/>
                    </a:lnTo>
                    <a:lnTo>
                      <a:pt x="118" y="71"/>
                    </a:lnTo>
                    <a:lnTo>
                      <a:pt x="123" y="65"/>
                    </a:lnTo>
                    <a:lnTo>
                      <a:pt x="126" y="60"/>
                    </a:lnTo>
                    <a:lnTo>
                      <a:pt x="127" y="57"/>
                    </a:lnTo>
                    <a:lnTo>
                      <a:pt x="125" y="55"/>
                    </a:lnTo>
                    <a:lnTo>
                      <a:pt x="125" y="55"/>
                    </a:lnTo>
                    <a:lnTo>
                      <a:pt x="125" y="55"/>
                    </a:lnTo>
                    <a:lnTo>
                      <a:pt x="124" y="54"/>
                    </a:lnTo>
                    <a:lnTo>
                      <a:pt x="124" y="54"/>
                    </a:lnTo>
                    <a:lnTo>
                      <a:pt x="125" y="54"/>
                    </a:lnTo>
                    <a:lnTo>
                      <a:pt x="127" y="53"/>
                    </a:lnTo>
                    <a:lnTo>
                      <a:pt x="128" y="52"/>
                    </a:lnTo>
                    <a:lnTo>
                      <a:pt x="128" y="51"/>
                    </a:lnTo>
                    <a:lnTo>
                      <a:pt x="128" y="51"/>
                    </a:lnTo>
                    <a:lnTo>
                      <a:pt x="128" y="51"/>
                    </a:lnTo>
                    <a:lnTo>
                      <a:pt x="128" y="51"/>
                    </a:lnTo>
                    <a:lnTo>
                      <a:pt x="128" y="51"/>
                    </a:lnTo>
                    <a:lnTo>
                      <a:pt x="130" y="52"/>
                    </a:lnTo>
                    <a:lnTo>
                      <a:pt x="131" y="53"/>
                    </a:lnTo>
                    <a:lnTo>
                      <a:pt x="133" y="54"/>
                    </a:lnTo>
                    <a:lnTo>
                      <a:pt x="135" y="54"/>
                    </a:lnTo>
                    <a:lnTo>
                      <a:pt x="137" y="54"/>
                    </a:lnTo>
                    <a:lnTo>
                      <a:pt x="138" y="54"/>
                    </a:lnTo>
                    <a:lnTo>
                      <a:pt x="140" y="53"/>
                    </a:lnTo>
                    <a:lnTo>
                      <a:pt x="140" y="52"/>
                    </a:lnTo>
                    <a:lnTo>
                      <a:pt x="141" y="54"/>
                    </a:lnTo>
                    <a:lnTo>
                      <a:pt x="143" y="55"/>
                    </a:lnTo>
                    <a:lnTo>
                      <a:pt x="144" y="56"/>
                    </a:lnTo>
                    <a:lnTo>
                      <a:pt x="146" y="56"/>
                    </a:lnTo>
                    <a:lnTo>
                      <a:pt x="147" y="57"/>
                    </a:lnTo>
                    <a:lnTo>
                      <a:pt x="148" y="59"/>
                    </a:lnTo>
                    <a:lnTo>
                      <a:pt x="150" y="61"/>
                    </a:lnTo>
                    <a:lnTo>
                      <a:pt x="152" y="63"/>
                    </a:lnTo>
                    <a:lnTo>
                      <a:pt x="154" y="66"/>
                    </a:lnTo>
                    <a:lnTo>
                      <a:pt x="156" y="67"/>
                    </a:lnTo>
                    <a:lnTo>
                      <a:pt x="157" y="67"/>
                    </a:lnTo>
                    <a:lnTo>
                      <a:pt x="159" y="67"/>
                    </a:lnTo>
                    <a:lnTo>
                      <a:pt x="161" y="66"/>
                    </a:lnTo>
                    <a:lnTo>
                      <a:pt x="163" y="65"/>
                    </a:lnTo>
                    <a:lnTo>
                      <a:pt x="165" y="64"/>
                    </a:lnTo>
                    <a:lnTo>
                      <a:pt x="167" y="63"/>
                    </a:lnTo>
                    <a:lnTo>
                      <a:pt x="168" y="64"/>
                    </a:lnTo>
                    <a:lnTo>
                      <a:pt x="169" y="65"/>
                    </a:lnTo>
                    <a:lnTo>
                      <a:pt x="170" y="66"/>
                    </a:lnTo>
                    <a:lnTo>
                      <a:pt x="172" y="66"/>
                    </a:lnTo>
                    <a:lnTo>
                      <a:pt x="175" y="66"/>
                    </a:lnTo>
                    <a:lnTo>
                      <a:pt x="177" y="66"/>
                    </a:lnTo>
                    <a:lnTo>
                      <a:pt x="179" y="65"/>
                    </a:lnTo>
                    <a:lnTo>
                      <a:pt x="181" y="63"/>
                    </a:lnTo>
                    <a:lnTo>
                      <a:pt x="181" y="63"/>
                    </a:lnTo>
                    <a:lnTo>
                      <a:pt x="181" y="63"/>
                    </a:lnTo>
                    <a:lnTo>
                      <a:pt x="181" y="63"/>
                    </a:lnTo>
                    <a:lnTo>
                      <a:pt x="181" y="63"/>
                    </a:lnTo>
                    <a:lnTo>
                      <a:pt x="182" y="64"/>
                    </a:lnTo>
                    <a:lnTo>
                      <a:pt x="184" y="65"/>
                    </a:lnTo>
                    <a:lnTo>
                      <a:pt x="185" y="66"/>
                    </a:lnTo>
                    <a:lnTo>
                      <a:pt x="187" y="66"/>
                    </a:lnTo>
                    <a:lnTo>
                      <a:pt x="189" y="66"/>
                    </a:lnTo>
                    <a:lnTo>
                      <a:pt x="190" y="66"/>
                    </a:lnTo>
                    <a:lnTo>
                      <a:pt x="192" y="65"/>
                    </a:lnTo>
                    <a:lnTo>
                      <a:pt x="192" y="64"/>
                    </a:lnTo>
                    <a:lnTo>
                      <a:pt x="194" y="66"/>
                    </a:lnTo>
                    <a:lnTo>
                      <a:pt x="195" y="67"/>
                    </a:lnTo>
                    <a:lnTo>
                      <a:pt x="197" y="68"/>
                    </a:lnTo>
                    <a:lnTo>
                      <a:pt x="198" y="68"/>
                    </a:lnTo>
                    <a:lnTo>
                      <a:pt x="200" y="68"/>
                    </a:lnTo>
                    <a:lnTo>
                      <a:pt x="202" y="67"/>
                    </a:lnTo>
                    <a:lnTo>
                      <a:pt x="203" y="66"/>
                    </a:lnTo>
                    <a:lnTo>
                      <a:pt x="204" y="64"/>
                    </a:lnTo>
                    <a:lnTo>
                      <a:pt x="205" y="65"/>
                    </a:lnTo>
                    <a:lnTo>
                      <a:pt x="206" y="66"/>
                    </a:lnTo>
                    <a:lnTo>
                      <a:pt x="207" y="66"/>
                    </a:lnTo>
                    <a:lnTo>
                      <a:pt x="209" y="66"/>
                    </a:lnTo>
                    <a:lnTo>
                      <a:pt x="211" y="66"/>
                    </a:lnTo>
                    <a:lnTo>
                      <a:pt x="213" y="65"/>
                    </a:lnTo>
                    <a:lnTo>
                      <a:pt x="214" y="64"/>
                    </a:lnTo>
                    <a:lnTo>
                      <a:pt x="214" y="63"/>
                    </a:lnTo>
                    <a:lnTo>
                      <a:pt x="214" y="63"/>
                    </a:lnTo>
                    <a:lnTo>
                      <a:pt x="214" y="62"/>
                    </a:lnTo>
                    <a:lnTo>
                      <a:pt x="214" y="62"/>
                    </a:lnTo>
                    <a:lnTo>
                      <a:pt x="214" y="62"/>
                    </a:lnTo>
                    <a:lnTo>
                      <a:pt x="217" y="61"/>
                    </a:lnTo>
                    <a:lnTo>
                      <a:pt x="219" y="60"/>
                    </a:lnTo>
                    <a:lnTo>
                      <a:pt x="221" y="59"/>
                    </a:lnTo>
                    <a:lnTo>
                      <a:pt x="222" y="58"/>
                    </a:lnTo>
                    <a:close/>
                  </a:path>
                </a:pathLst>
              </a:custGeom>
              <a:solidFill>
                <a:srgbClr val="637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14" name="Freeform 82"/>
              <p:cNvSpPr>
                <a:spLocks/>
              </p:cNvSpPr>
              <p:nvPr/>
            </p:nvSpPr>
            <p:spPr bwMode="auto">
              <a:xfrm>
                <a:off x="1410" y="3513"/>
                <a:ext cx="48" cy="10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5" y="0"/>
                  </a:cxn>
                  <a:cxn ang="0">
                    <a:pos x="0" y="104"/>
                  </a:cxn>
                  <a:cxn ang="0">
                    <a:pos x="24" y="104"/>
                  </a:cxn>
                  <a:cxn ang="0">
                    <a:pos x="48" y="4"/>
                  </a:cxn>
                </a:cxnLst>
                <a:rect l="0" t="0" r="r" b="b"/>
                <a:pathLst>
                  <a:path w="48" h="104">
                    <a:moveTo>
                      <a:pt x="48" y="4"/>
                    </a:moveTo>
                    <a:lnTo>
                      <a:pt x="25" y="0"/>
                    </a:lnTo>
                    <a:lnTo>
                      <a:pt x="0" y="104"/>
                    </a:lnTo>
                    <a:lnTo>
                      <a:pt x="24" y="104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15" name="Freeform 83"/>
              <p:cNvSpPr>
                <a:spLocks/>
              </p:cNvSpPr>
              <p:nvPr/>
            </p:nvSpPr>
            <p:spPr bwMode="auto">
              <a:xfrm>
                <a:off x="1368" y="3420"/>
                <a:ext cx="174" cy="119"/>
              </a:xfrm>
              <a:custGeom>
                <a:avLst/>
                <a:gdLst/>
                <a:ahLst/>
                <a:cxnLst>
                  <a:cxn ang="0">
                    <a:pos x="151" y="119"/>
                  </a:cxn>
                  <a:cxn ang="0">
                    <a:pos x="0" y="94"/>
                  </a:cxn>
                  <a:cxn ang="0">
                    <a:pos x="22" y="0"/>
                  </a:cxn>
                  <a:cxn ang="0">
                    <a:pos x="174" y="24"/>
                  </a:cxn>
                  <a:cxn ang="0">
                    <a:pos x="151" y="119"/>
                  </a:cxn>
                </a:cxnLst>
                <a:rect l="0" t="0" r="r" b="b"/>
                <a:pathLst>
                  <a:path w="174" h="119">
                    <a:moveTo>
                      <a:pt x="151" y="119"/>
                    </a:moveTo>
                    <a:lnTo>
                      <a:pt x="0" y="94"/>
                    </a:lnTo>
                    <a:lnTo>
                      <a:pt x="22" y="0"/>
                    </a:lnTo>
                    <a:lnTo>
                      <a:pt x="174" y="24"/>
                    </a:lnTo>
                    <a:lnTo>
                      <a:pt x="151" y="1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16" name="Freeform 84"/>
              <p:cNvSpPr>
                <a:spLocks/>
              </p:cNvSpPr>
              <p:nvPr/>
            </p:nvSpPr>
            <p:spPr bwMode="auto">
              <a:xfrm>
                <a:off x="1384" y="3472"/>
                <a:ext cx="32" cy="38"/>
              </a:xfrm>
              <a:custGeom>
                <a:avLst/>
                <a:gdLst/>
                <a:ahLst/>
                <a:cxnLst>
                  <a:cxn ang="0">
                    <a:pos x="29" y="18"/>
                  </a:cxn>
                  <a:cxn ang="0">
                    <a:pos x="28" y="17"/>
                  </a:cxn>
                  <a:cxn ang="0">
                    <a:pos x="26" y="16"/>
                  </a:cxn>
                  <a:cxn ang="0">
                    <a:pos x="24" y="15"/>
                  </a:cxn>
                  <a:cxn ang="0">
                    <a:pos x="23" y="14"/>
                  </a:cxn>
                  <a:cxn ang="0">
                    <a:pos x="20" y="14"/>
                  </a:cxn>
                  <a:cxn ang="0">
                    <a:pos x="17" y="14"/>
                  </a:cxn>
                  <a:cxn ang="0">
                    <a:pos x="15" y="14"/>
                  </a:cxn>
                  <a:cxn ang="0">
                    <a:pos x="14" y="14"/>
                  </a:cxn>
                  <a:cxn ang="0">
                    <a:pos x="13" y="14"/>
                  </a:cxn>
                  <a:cxn ang="0">
                    <a:pos x="12" y="13"/>
                  </a:cxn>
                  <a:cxn ang="0">
                    <a:pos x="11" y="12"/>
                  </a:cxn>
                  <a:cxn ang="0">
                    <a:pos x="10" y="11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2" y="8"/>
                  </a:cxn>
                  <a:cxn ang="0">
                    <a:pos x="15" y="8"/>
                  </a:cxn>
                  <a:cxn ang="0">
                    <a:pos x="19" y="8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4" y="3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6" y="21"/>
                  </a:cxn>
                  <a:cxn ang="0">
                    <a:pos x="7" y="21"/>
                  </a:cxn>
                  <a:cxn ang="0">
                    <a:pos x="9" y="22"/>
                  </a:cxn>
                  <a:cxn ang="0">
                    <a:pos x="11" y="22"/>
                  </a:cxn>
                  <a:cxn ang="0">
                    <a:pos x="14" y="22"/>
                  </a:cxn>
                  <a:cxn ang="0">
                    <a:pos x="17" y="23"/>
                  </a:cxn>
                  <a:cxn ang="0">
                    <a:pos x="19" y="23"/>
                  </a:cxn>
                  <a:cxn ang="0">
                    <a:pos x="20" y="24"/>
                  </a:cxn>
                  <a:cxn ang="0">
                    <a:pos x="21" y="25"/>
                  </a:cxn>
                  <a:cxn ang="0">
                    <a:pos x="21" y="26"/>
                  </a:cxn>
                  <a:cxn ang="0">
                    <a:pos x="21" y="27"/>
                  </a:cxn>
                  <a:cxn ang="0">
                    <a:pos x="20" y="29"/>
                  </a:cxn>
                  <a:cxn ang="0">
                    <a:pos x="18" y="29"/>
                  </a:cxn>
                  <a:cxn ang="0">
                    <a:pos x="13" y="29"/>
                  </a:cxn>
                  <a:cxn ang="0">
                    <a:pos x="8" y="28"/>
                  </a:cxn>
                  <a:cxn ang="0">
                    <a:pos x="8" y="36"/>
                  </a:cxn>
                  <a:cxn ang="0">
                    <a:pos x="11" y="37"/>
                  </a:cxn>
                  <a:cxn ang="0">
                    <a:pos x="14" y="38"/>
                  </a:cxn>
                  <a:cxn ang="0">
                    <a:pos x="18" y="37"/>
                  </a:cxn>
                  <a:cxn ang="0">
                    <a:pos x="22" y="37"/>
                  </a:cxn>
                  <a:cxn ang="0">
                    <a:pos x="25" y="36"/>
                  </a:cxn>
                  <a:cxn ang="0">
                    <a:pos x="28" y="34"/>
                  </a:cxn>
                  <a:cxn ang="0">
                    <a:pos x="29" y="32"/>
                  </a:cxn>
                  <a:cxn ang="0">
                    <a:pos x="31" y="29"/>
                  </a:cxn>
                  <a:cxn ang="0">
                    <a:pos x="32" y="24"/>
                  </a:cxn>
                  <a:cxn ang="0">
                    <a:pos x="30" y="21"/>
                  </a:cxn>
                  <a:cxn ang="0">
                    <a:pos x="30" y="19"/>
                  </a:cxn>
                </a:cxnLst>
                <a:rect l="0" t="0" r="r" b="b"/>
                <a:pathLst>
                  <a:path w="32" h="38">
                    <a:moveTo>
                      <a:pt x="29" y="19"/>
                    </a:moveTo>
                    <a:lnTo>
                      <a:pt x="29" y="18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9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4" y="20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20" y="23"/>
                    </a:lnTo>
                    <a:lnTo>
                      <a:pt x="20" y="24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0" y="28"/>
                    </a:lnTo>
                    <a:lnTo>
                      <a:pt x="20" y="29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6" y="30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8" y="28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12" y="37"/>
                    </a:lnTo>
                    <a:lnTo>
                      <a:pt x="14" y="38"/>
                    </a:lnTo>
                    <a:lnTo>
                      <a:pt x="17" y="38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6" y="35"/>
                    </a:lnTo>
                    <a:lnTo>
                      <a:pt x="28" y="34"/>
                    </a:lnTo>
                    <a:lnTo>
                      <a:pt x="29" y="33"/>
                    </a:lnTo>
                    <a:lnTo>
                      <a:pt x="29" y="32"/>
                    </a:lnTo>
                    <a:lnTo>
                      <a:pt x="30" y="31"/>
                    </a:lnTo>
                    <a:lnTo>
                      <a:pt x="31" y="29"/>
                    </a:lnTo>
                    <a:lnTo>
                      <a:pt x="32" y="27"/>
                    </a:lnTo>
                    <a:lnTo>
                      <a:pt x="32" y="24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30" y="20"/>
                    </a:lnTo>
                    <a:lnTo>
                      <a:pt x="30" y="19"/>
                    </a:ln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B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17" name="Freeform 85"/>
              <p:cNvSpPr>
                <a:spLocks/>
              </p:cNvSpPr>
              <p:nvPr/>
            </p:nvSpPr>
            <p:spPr bwMode="auto">
              <a:xfrm>
                <a:off x="1428" y="3464"/>
                <a:ext cx="7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0"/>
                  </a:cxn>
                  <a:cxn ang="0">
                    <a:pos x="5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7" h="10">
                    <a:moveTo>
                      <a:pt x="0" y="1"/>
                    </a:moveTo>
                    <a:lnTo>
                      <a:pt x="4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18" name="Freeform 86"/>
              <p:cNvSpPr>
                <a:spLocks/>
              </p:cNvSpPr>
              <p:nvPr/>
            </p:nvSpPr>
            <p:spPr bwMode="auto">
              <a:xfrm>
                <a:off x="1416" y="3463"/>
                <a:ext cx="44" cy="38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27" y="11"/>
                  </a:cxn>
                  <a:cxn ang="0">
                    <a:pos x="29" y="12"/>
                  </a:cxn>
                  <a:cxn ang="0">
                    <a:pos x="30" y="13"/>
                  </a:cxn>
                  <a:cxn ang="0">
                    <a:pos x="32" y="14"/>
                  </a:cxn>
                  <a:cxn ang="0">
                    <a:pos x="32" y="16"/>
                  </a:cxn>
                  <a:cxn ang="0">
                    <a:pos x="33" y="19"/>
                  </a:cxn>
                  <a:cxn ang="0">
                    <a:pos x="33" y="22"/>
                  </a:cxn>
                  <a:cxn ang="0">
                    <a:pos x="32" y="25"/>
                  </a:cxn>
                  <a:cxn ang="0">
                    <a:pos x="30" y="26"/>
                  </a:cxn>
                  <a:cxn ang="0">
                    <a:pos x="29" y="28"/>
                  </a:cxn>
                  <a:cxn ang="0">
                    <a:pos x="26" y="29"/>
                  </a:cxn>
                  <a:cxn ang="0">
                    <a:pos x="24" y="29"/>
                  </a:cxn>
                  <a:cxn ang="0">
                    <a:pos x="22" y="29"/>
                  </a:cxn>
                  <a:cxn ang="0">
                    <a:pos x="20" y="29"/>
                  </a:cxn>
                  <a:cxn ang="0">
                    <a:pos x="17" y="28"/>
                  </a:cxn>
                  <a:cxn ang="0">
                    <a:pos x="15" y="26"/>
                  </a:cxn>
                  <a:cxn ang="0">
                    <a:pos x="14" y="25"/>
                  </a:cxn>
                  <a:cxn ang="0">
                    <a:pos x="13" y="24"/>
                  </a:cxn>
                  <a:cxn ang="0">
                    <a:pos x="12" y="22"/>
                  </a:cxn>
                  <a:cxn ang="0">
                    <a:pos x="11" y="21"/>
                  </a:cxn>
                  <a:cxn ang="0">
                    <a:pos x="11" y="19"/>
                  </a:cxn>
                  <a:cxn ang="0">
                    <a:pos x="11" y="17"/>
                  </a:cxn>
                  <a:cxn ang="0">
                    <a:pos x="12" y="15"/>
                  </a:cxn>
                  <a:cxn ang="0">
                    <a:pos x="13" y="14"/>
                  </a:cxn>
                  <a:cxn ang="0">
                    <a:pos x="14" y="12"/>
                  </a:cxn>
                  <a:cxn ang="0">
                    <a:pos x="15" y="11"/>
                  </a:cxn>
                  <a:cxn ang="0">
                    <a:pos x="16" y="11"/>
                  </a:cxn>
                  <a:cxn ang="0">
                    <a:pos x="12" y="2"/>
                  </a:cxn>
                  <a:cxn ang="0">
                    <a:pos x="10" y="3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0"/>
                  </a:cxn>
                  <a:cxn ang="0">
                    <a:pos x="1" y="13"/>
                  </a:cxn>
                  <a:cxn ang="0">
                    <a:pos x="0" y="17"/>
                  </a:cxn>
                  <a:cxn ang="0">
                    <a:pos x="1" y="20"/>
                  </a:cxn>
                  <a:cxn ang="0">
                    <a:pos x="1" y="24"/>
                  </a:cxn>
                  <a:cxn ang="0">
                    <a:pos x="3" y="27"/>
                  </a:cxn>
                  <a:cxn ang="0">
                    <a:pos x="5" y="30"/>
                  </a:cxn>
                  <a:cxn ang="0">
                    <a:pos x="8" y="33"/>
                  </a:cxn>
                  <a:cxn ang="0">
                    <a:pos x="11" y="35"/>
                  </a:cxn>
                  <a:cxn ang="0">
                    <a:pos x="15" y="37"/>
                  </a:cxn>
                  <a:cxn ang="0">
                    <a:pos x="19" y="38"/>
                  </a:cxn>
                  <a:cxn ang="0">
                    <a:pos x="24" y="38"/>
                  </a:cxn>
                  <a:cxn ang="0">
                    <a:pos x="28" y="38"/>
                  </a:cxn>
                  <a:cxn ang="0">
                    <a:pos x="33" y="36"/>
                  </a:cxn>
                  <a:cxn ang="0">
                    <a:pos x="37" y="34"/>
                  </a:cxn>
                  <a:cxn ang="0">
                    <a:pos x="40" y="31"/>
                  </a:cxn>
                  <a:cxn ang="0">
                    <a:pos x="42" y="28"/>
                  </a:cxn>
                  <a:cxn ang="0">
                    <a:pos x="43" y="25"/>
                  </a:cxn>
                  <a:cxn ang="0">
                    <a:pos x="44" y="21"/>
                  </a:cxn>
                  <a:cxn ang="0">
                    <a:pos x="44" y="18"/>
                  </a:cxn>
                  <a:cxn ang="0">
                    <a:pos x="43" y="15"/>
                  </a:cxn>
                  <a:cxn ang="0">
                    <a:pos x="41" y="12"/>
                  </a:cxn>
                  <a:cxn ang="0">
                    <a:pos x="39" y="8"/>
                  </a:cxn>
                  <a:cxn ang="0">
                    <a:pos x="37" y="6"/>
                  </a:cxn>
                  <a:cxn ang="0">
                    <a:pos x="34" y="3"/>
                  </a:cxn>
                  <a:cxn ang="0">
                    <a:pos x="29" y="1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8" y="1"/>
                  </a:cxn>
                  <a:cxn ang="0">
                    <a:pos x="20" y="9"/>
                  </a:cxn>
                  <a:cxn ang="0">
                    <a:pos x="23" y="9"/>
                  </a:cxn>
                </a:cxnLst>
                <a:rect l="0" t="0" r="r" b="b"/>
                <a:pathLst>
                  <a:path w="44" h="38">
                    <a:moveTo>
                      <a:pt x="23" y="9"/>
                    </a:moveTo>
                    <a:lnTo>
                      <a:pt x="25" y="10"/>
                    </a:lnTo>
                    <a:lnTo>
                      <a:pt x="26" y="10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2" y="24"/>
                    </a:lnTo>
                    <a:lnTo>
                      <a:pt x="32" y="25"/>
                    </a:lnTo>
                    <a:lnTo>
                      <a:pt x="31" y="25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0" y="29"/>
                    </a:lnTo>
                    <a:lnTo>
                      <a:pt x="18" y="28"/>
                    </a:lnTo>
                    <a:lnTo>
                      <a:pt x="17" y="28"/>
                    </a:lnTo>
                    <a:lnTo>
                      <a:pt x="16" y="27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4" y="12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2" y="25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11" y="35"/>
                    </a:lnTo>
                    <a:lnTo>
                      <a:pt x="13" y="36"/>
                    </a:lnTo>
                    <a:lnTo>
                      <a:pt x="15" y="37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31" y="37"/>
                    </a:lnTo>
                    <a:lnTo>
                      <a:pt x="33" y="36"/>
                    </a:lnTo>
                    <a:lnTo>
                      <a:pt x="35" y="35"/>
                    </a:lnTo>
                    <a:lnTo>
                      <a:pt x="37" y="34"/>
                    </a:lnTo>
                    <a:lnTo>
                      <a:pt x="38" y="33"/>
                    </a:lnTo>
                    <a:lnTo>
                      <a:pt x="40" y="31"/>
                    </a:lnTo>
                    <a:lnTo>
                      <a:pt x="41" y="30"/>
                    </a:lnTo>
                    <a:lnTo>
                      <a:pt x="42" y="28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3" y="17"/>
                    </a:lnTo>
                    <a:lnTo>
                      <a:pt x="43" y="15"/>
                    </a:lnTo>
                    <a:lnTo>
                      <a:pt x="42" y="13"/>
                    </a:lnTo>
                    <a:lnTo>
                      <a:pt x="41" y="12"/>
                    </a:lnTo>
                    <a:lnTo>
                      <a:pt x="41" y="10"/>
                    </a:lnTo>
                    <a:lnTo>
                      <a:pt x="39" y="8"/>
                    </a:lnTo>
                    <a:lnTo>
                      <a:pt x="38" y="7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2" y="2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B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19" name="Freeform 87"/>
              <p:cNvSpPr>
                <a:spLocks/>
              </p:cNvSpPr>
              <p:nvPr/>
            </p:nvSpPr>
            <p:spPr bwMode="auto">
              <a:xfrm>
                <a:off x="1459" y="3457"/>
                <a:ext cx="33" cy="37"/>
              </a:xfrm>
              <a:custGeom>
                <a:avLst/>
                <a:gdLst/>
                <a:ahLst/>
                <a:cxnLst>
                  <a:cxn ang="0">
                    <a:pos x="19" y="27"/>
                  </a:cxn>
                  <a:cxn ang="0">
                    <a:pos x="10" y="0"/>
                  </a:cxn>
                  <a:cxn ang="0">
                    <a:pos x="0" y="2"/>
                  </a:cxn>
                  <a:cxn ang="0">
                    <a:pos x="12" y="37"/>
                  </a:cxn>
                  <a:cxn ang="0">
                    <a:pos x="33" y="32"/>
                  </a:cxn>
                  <a:cxn ang="0">
                    <a:pos x="31" y="24"/>
                  </a:cxn>
                  <a:cxn ang="0">
                    <a:pos x="19" y="27"/>
                  </a:cxn>
                </a:cxnLst>
                <a:rect l="0" t="0" r="r" b="b"/>
                <a:pathLst>
                  <a:path w="33" h="37">
                    <a:moveTo>
                      <a:pt x="19" y="27"/>
                    </a:moveTo>
                    <a:lnTo>
                      <a:pt x="10" y="0"/>
                    </a:lnTo>
                    <a:lnTo>
                      <a:pt x="0" y="2"/>
                    </a:lnTo>
                    <a:lnTo>
                      <a:pt x="12" y="37"/>
                    </a:lnTo>
                    <a:lnTo>
                      <a:pt x="33" y="32"/>
                    </a:lnTo>
                    <a:lnTo>
                      <a:pt x="31" y="24"/>
                    </a:ln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B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20" name="Freeform 88"/>
              <p:cNvSpPr>
                <a:spLocks/>
              </p:cNvSpPr>
              <p:nvPr/>
            </p:nvSpPr>
            <p:spPr bwMode="auto">
              <a:xfrm>
                <a:off x="1495" y="3450"/>
                <a:ext cx="6" cy="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5" y="8"/>
                  </a:cxn>
                  <a:cxn ang="0">
                    <a:pos x="5" y="8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B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21" name="Freeform 89"/>
              <p:cNvSpPr>
                <a:spLocks/>
              </p:cNvSpPr>
              <p:nvPr/>
            </p:nvSpPr>
            <p:spPr bwMode="auto">
              <a:xfrm>
                <a:off x="1486" y="3449"/>
                <a:ext cx="39" cy="39"/>
              </a:xfrm>
              <a:custGeom>
                <a:avLst/>
                <a:gdLst/>
                <a:ahLst/>
                <a:cxnLst>
                  <a:cxn ang="0">
                    <a:pos x="38" y="12"/>
                  </a:cxn>
                  <a:cxn ang="0">
                    <a:pos x="35" y="9"/>
                  </a:cxn>
                  <a:cxn ang="0">
                    <a:pos x="32" y="6"/>
                  </a:cxn>
                  <a:cxn ang="0">
                    <a:pos x="28" y="3"/>
                  </a:cxn>
                  <a:cxn ang="0">
                    <a:pos x="25" y="2"/>
                  </a:cxn>
                  <a:cxn ang="0">
                    <a:pos x="22" y="1"/>
                  </a:cxn>
                  <a:cxn ang="0">
                    <a:pos x="18" y="0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6" y="9"/>
                  </a:cxn>
                  <a:cxn ang="0">
                    <a:pos x="18" y="9"/>
                  </a:cxn>
                  <a:cxn ang="0">
                    <a:pos x="21" y="9"/>
                  </a:cxn>
                  <a:cxn ang="0">
                    <a:pos x="23" y="10"/>
                  </a:cxn>
                  <a:cxn ang="0">
                    <a:pos x="25" y="12"/>
                  </a:cxn>
                  <a:cxn ang="0">
                    <a:pos x="27" y="15"/>
                  </a:cxn>
                  <a:cxn ang="0">
                    <a:pos x="29" y="18"/>
                  </a:cxn>
                  <a:cxn ang="0">
                    <a:pos x="29" y="22"/>
                  </a:cxn>
                  <a:cxn ang="0">
                    <a:pos x="28" y="25"/>
                  </a:cxn>
                  <a:cxn ang="0">
                    <a:pos x="27" y="26"/>
                  </a:cxn>
                  <a:cxn ang="0">
                    <a:pos x="25" y="27"/>
                  </a:cxn>
                  <a:cxn ang="0">
                    <a:pos x="22" y="28"/>
                  </a:cxn>
                  <a:cxn ang="0">
                    <a:pos x="18" y="29"/>
                  </a:cxn>
                  <a:cxn ang="0">
                    <a:pos x="14" y="9"/>
                  </a:cxn>
                  <a:cxn ang="0">
                    <a:pos x="0" y="4"/>
                  </a:cxn>
                  <a:cxn ang="0">
                    <a:pos x="26" y="36"/>
                  </a:cxn>
                  <a:cxn ang="0">
                    <a:pos x="29" y="35"/>
                  </a:cxn>
                  <a:cxn ang="0">
                    <a:pos x="31" y="33"/>
                  </a:cxn>
                  <a:cxn ang="0">
                    <a:pos x="34" y="32"/>
                  </a:cxn>
                  <a:cxn ang="0">
                    <a:pos x="36" y="29"/>
                  </a:cxn>
                  <a:cxn ang="0">
                    <a:pos x="38" y="26"/>
                  </a:cxn>
                  <a:cxn ang="0">
                    <a:pos x="39" y="22"/>
                  </a:cxn>
                  <a:cxn ang="0">
                    <a:pos x="39" y="18"/>
                  </a:cxn>
                  <a:cxn ang="0">
                    <a:pos x="39" y="14"/>
                  </a:cxn>
                </a:cxnLst>
                <a:rect l="0" t="0" r="r" b="b"/>
                <a:pathLst>
                  <a:path w="39" h="39">
                    <a:moveTo>
                      <a:pt x="39" y="14"/>
                    </a:moveTo>
                    <a:lnTo>
                      <a:pt x="38" y="12"/>
                    </a:lnTo>
                    <a:lnTo>
                      <a:pt x="36" y="11"/>
                    </a:lnTo>
                    <a:lnTo>
                      <a:pt x="35" y="9"/>
                    </a:lnTo>
                    <a:lnTo>
                      <a:pt x="34" y="7"/>
                    </a:lnTo>
                    <a:lnTo>
                      <a:pt x="32" y="6"/>
                    </a:lnTo>
                    <a:lnTo>
                      <a:pt x="30" y="4"/>
                    </a:lnTo>
                    <a:lnTo>
                      <a:pt x="28" y="3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10"/>
                    </a:lnTo>
                    <a:lnTo>
                      <a:pt x="24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8" y="16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9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21" y="29"/>
                    </a:lnTo>
                    <a:lnTo>
                      <a:pt x="18" y="29"/>
                    </a:lnTo>
                    <a:lnTo>
                      <a:pt x="12" y="10"/>
                    </a:lnTo>
                    <a:lnTo>
                      <a:pt x="14" y="9"/>
                    </a:lnTo>
                    <a:lnTo>
                      <a:pt x="9" y="2"/>
                    </a:lnTo>
                    <a:lnTo>
                      <a:pt x="0" y="4"/>
                    </a:lnTo>
                    <a:lnTo>
                      <a:pt x="11" y="39"/>
                    </a:lnTo>
                    <a:lnTo>
                      <a:pt x="26" y="36"/>
                    </a:lnTo>
                    <a:lnTo>
                      <a:pt x="27" y="35"/>
                    </a:lnTo>
                    <a:lnTo>
                      <a:pt x="29" y="35"/>
                    </a:lnTo>
                    <a:lnTo>
                      <a:pt x="30" y="34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5" y="31"/>
                    </a:lnTo>
                    <a:lnTo>
                      <a:pt x="36" y="29"/>
                    </a:lnTo>
                    <a:lnTo>
                      <a:pt x="37" y="28"/>
                    </a:lnTo>
                    <a:lnTo>
                      <a:pt x="38" y="26"/>
                    </a:lnTo>
                    <a:lnTo>
                      <a:pt x="39" y="24"/>
                    </a:lnTo>
                    <a:lnTo>
                      <a:pt x="39" y="22"/>
                    </a:lnTo>
                    <a:lnTo>
                      <a:pt x="39" y="20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B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22" name="Freeform 90"/>
              <p:cNvSpPr>
                <a:spLocks/>
              </p:cNvSpPr>
              <p:nvPr/>
            </p:nvSpPr>
            <p:spPr bwMode="auto">
              <a:xfrm>
                <a:off x="911" y="3021"/>
                <a:ext cx="124" cy="81"/>
              </a:xfrm>
              <a:custGeom>
                <a:avLst/>
                <a:gdLst/>
                <a:ahLst/>
                <a:cxnLst>
                  <a:cxn ang="0">
                    <a:pos x="106" y="44"/>
                  </a:cxn>
                  <a:cxn ang="0">
                    <a:pos x="102" y="37"/>
                  </a:cxn>
                  <a:cxn ang="0">
                    <a:pos x="99" y="32"/>
                  </a:cxn>
                  <a:cxn ang="0">
                    <a:pos x="97" y="28"/>
                  </a:cxn>
                  <a:cxn ang="0">
                    <a:pos x="95" y="25"/>
                  </a:cxn>
                  <a:cxn ang="0">
                    <a:pos x="94" y="22"/>
                  </a:cxn>
                  <a:cxn ang="0">
                    <a:pos x="92" y="19"/>
                  </a:cxn>
                  <a:cxn ang="0">
                    <a:pos x="90" y="17"/>
                  </a:cxn>
                  <a:cxn ang="0">
                    <a:pos x="87" y="14"/>
                  </a:cxn>
                  <a:cxn ang="0">
                    <a:pos x="83" y="10"/>
                  </a:cxn>
                  <a:cxn ang="0">
                    <a:pos x="79" y="7"/>
                  </a:cxn>
                  <a:cxn ang="0">
                    <a:pos x="74" y="4"/>
                  </a:cxn>
                  <a:cxn ang="0">
                    <a:pos x="67" y="2"/>
                  </a:cxn>
                  <a:cxn ang="0">
                    <a:pos x="59" y="0"/>
                  </a:cxn>
                  <a:cxn ang="0">
                    <a:pos x="51" y="0"/>
                  </a:cxn>
                  <a:cxn ang="0">
                    <a:pos x="41" y="1"/>
                  </a:cxn>
                  <a:cxn ang="0">
                    <a:pos x="30" y="3"/>
                  </a:cxn>
                  <a:cxn ang="0">
                    <a:pos x="28" y="3"/>
                  </a:cxn>
                  <a:cxn ang="0">
                    <a:pos x="26" y="4"/>
                  </a:cxn>
                  <a:cxn ang="0">
                    <a:pos x="24" y="4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0" y="15"/>
                  </a:cxn>
                  <a:cxn ang="0">
                    <a:pos x="5" y="24"/>
                  </a:cxn>
                  <a:cxn ang="0">
                    <a:pos x="2" y="33"/>
                  </a:cxn>
                  <a:cxn ang="0">
                    <a:pos x="0" y="43"/>
                  </a:cxn>
                  <a:cxn ang="0">
                    <a:pos x="1" y="53"/>
                  </a:cxn>
                  <a:cxn ang="0">
                    <a:pos x="3" y="63"/>
                  </a:cxn>
                  <a:cxn ang="0">
                    <a:pos x="6" y="72"/>
                  </a:cxn>
                  <a:cxn ang="0">
                    <a:pos x="12" y="81"/>
                  </a:cxn>
                  <a:cxn ang="0">
                    <a:pos x="19" y="80"/>
                  </a:cxn>
                  <a:cxn ang="0">
                    <a:pos x="26" y="80"/>
                  </a:cxn>
                  <a:cxn ang="0">
                    <a:pos x="33" y="80"/>
                  </a:cxn>
                  <a:cxn ang="0">
                    <a:pos x="41" y="79"/>
                  </a:cxn>
                  <a:cxn ang="0">
                    <a:pos x="48" y="79"/>
                  </a:cxn>
                  <a:cxn ang="0">
                    <a:pos x="55" y="78"/>
                  </a:cxn>
                  <a:cxn ang="0">
                    <a:pos x="62" y="77"/>
                  </a:cxn>
                  <a:cxn ang="0">
                    <a:pos x="70" y="76"/>
                  </a:cxn>
                  <a:cxn ang="0">
                    <a:pos x="77" y="75"/>
                  </a:cxn>
                  <a:cxn ang="0">
                    <a:pos x="84" y="74"/>
                  </a:cxn>
                  <a:cxn ang="0">
                    <a:pos x="91" y="72"/>
                  </a:cxn>
                  <a:cxn ang="0">
                    <a:pos x="97" y="70"/>
                  </a:cxn>
                  <a:cxn ang="0">
                    <a:pos x="104" y="68"/>
                  </a:cxn>
                  <a:cxn ang="0">
                    <a:pos x="111" y="65"/>
                  </a:cxn>
                  <a:cxn ang="0">
                    <a:pos x="117" y="62"/>
                  </a:cxn>
                  <a:cxn ang="0">
                    <a:pos x="124" y="59"/>
                  </a:cxn>
                  <a:cxn ang="0">
                    <a:pos x="122" y="58"/>
                  </a:cxn>
                  <a:cxn ang="0">
                    <a:pos x="121" y="57"/>
                  </a:cxn>
                  <a:cxn ang="0">
                    <a:pos x="118" y="56"/>
                  </a:cxn>
                  <a:cxn ang="0">
                    <a:pos x="116" y="54"/>
                  </a:cxn>
                  <a:cxn ang="0">
                    <a:pos x="114" y="53"/>
                  </a:cxn>
                  <a:cxn ang="0">
                    <a:pos x="111" y="50"/>
                  </a:cxn>
                  <a:cxn ang="0">
                    <a:pos x="109" y="47"/>
                  </a:cxn>
                  <a:cxn ang="0">
                    <a:pos x="106" y="44"/>
                  </a:cxn>
                </a:cxnLst>
                <a:rect l="0" t="0" r="r" b="b"/>
                <a:pathLst>
                  <a:path w="124" h="81">
                    <a:moveTo>
                      <a:pt x="106" y="44"/>
                    </a:moveTo>
                    <a:lnTo>
                      <a:pt x="102" y="37"/>
                    </a:lnTo>
                    <a:lnTo>
                      <a:pt x="99" y="32"/>
                    </a:lnTo>
                    <a:lnTo>
                      <a:pt x="97" y="28"/>
                    </a:lnTo>
                    <a:lnTo>
                      <a:pt x="95" y="25"/>
                    </a:lnTo>
                    <a:lnTo>
                      <a:pt x="94" y="22"/>
                    </a:lnTo>
                    <a:lnTo>
                      <a:pt x="92" y="19"/>
                    </a:lnTo>
                    <a:lnTo>
                      <a:pt x="90" y="17"/>
                    </a:lnTo>
                    <a:lnTo>
                      <a:pt x="87" y="14"/>
                    </a:lnTo>
                    <a:lnTo>
                      <a:pt x="83" y="10"/>
                    </a:lnTo>
                    <a:lnTo>
                      <a:pt x="79" y="7"/>
                    </a:lnTo>
                    <a:lnTo>
                      <a:pt x="74" y="4"/>
                    </a:lnTo>
                    <a:lnTo>
                      <a:pt x="67" y="2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1" y="1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0" y="15"/>
                    </a:lnTo>
                    <a:lnTo>
                      <a:pt x="5" y="24"/>
                    </a:lnTo>
                    <a:lnTo>
                      <a:pt x="2" y="33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3" y="63"/>
                    </a:lnTo>
                    <a:lnTo>
                      <a:pt x="6" y="72"/>
                    </a:lnTo>
                    <a:lnTo>
                      <a:pt x="12" y="81"/>
                    </a:lnTo>
                    <a:lnTo>
                      <a:pt x="19" y="80"/>
                    </a:lnTo>
                    <a:lnTo>
                      <a:pt x="26" y="80"/>
                    </a:lnTo>
                    <a:lnTo>
                      <a:pt x="33" y="80"/>
                    </a:lnTo>
                    <a:lnTo>
                      <a:pt x="41" y="79"/>
                    </a:lnTo>
                    <a:lnTo>
                      <a:pt x="48" y="79"/>
                    </a:lnTo>
                    <a:lnTo>
                      <a:pt x="55" y="78"/>
                    </a:lnTo>
                    <a:lnTo>
                      <a:pt x="62" y="77"/>
                    </a:lnTo>
                    <a:lnTo>
                      <a:pt x="70" y="76"/>
                    </a:lnTo>
                    <a:lnTo>
                      <a:pt x="77" y="75"/>
                    </a:lnTo>
                    <a:lnTo>
                      <a:pt x="84" y="74"/>
                    </a:lnTo>
                    <a:lnTo>
                      <a:pt x="91" y="72"/>
                    </a:lnTo>
                    <a:lnTo>
                      <a:pt x="97" y="70"/>
                    </a:lnTo>
                    <a:lnTo>
                      <a:pt x="104" y="68"/>
                    </a:lnTo>
                    <a:lnTo>
                      <a:pt x="111" y="65"/>
                    </a:lnTo>
                    <a:lnTo>
                      <a:pt x="117" y="62"/>
                    </a:lnTo>
                    <a:lnTo>
                      <a:pt x="124" y="59"/>
                    </a:lnTo>
                    <a:lnTo>
                      <a:pt x="122" y="58"/>
                    </a:lnTo>
                    <a:lnTo>
                      <a:pt x="121" y="57"/>
                    </a:lnTo>
                    <a:lnTo>
                      <a:pt x="118" y="56"/>
                    </a:lnTo>
                    <a:lnTo>
                      <a:pt x="116" y="54"/>
                    </a:lnTo>
                    <a:lnTo>
                      <a:pt x="114" y="53"/>
                    </a:lnTo>
                    <a:lnTo>
                      <a:pt x="111" y="50"/>
                    </a:lnTo>
                    <a:lnTo>
                      <a:pt x="109" y="47"/>
                    </a:lnTo>
                    <a:lnTo>
                      <a:pt x="106" y="44"/>
                    </a:lnTo>
                    <a:close/>
                  </a:path>
                </a:pathLst>
              </a:custGeom>
              <a:solidFill>
                <a:srgbClr val="F787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23" name="Freeform 91"/>
              <p:cNvSpPr>
                <a:spLocks/>
              </p:cNvSpPr>
              <p:nvPr/>
            </p:nvSpPr>
            <p:spPr bwMode="auto">
              <a:xfrm>
                <a:off x="935" y="3032"/>
                <a:ext cx="62" cy="63"/>
              </a:xfrm>
              <a:custGeom>
                <a:avLst/>
                <a:gdLst/>
                <a:ahLst/>
                <a:cxnLst>
                  <a:cxn ang="0">
                    <a:pos x="44" y="10"/>
                  </a:cxn>
                  <a:cxn ang="0">
                    <a:pos x="40" y="7"/>
                  </a:cxn>
                  <a:cxn ang="0">
                    <a:pos x="35" y="5"/>
                  </a:cxn>
                  <a:cxn ang="0">
                    <a:pos x="31" y="3"/>
                  </a:cxn>
                  <a:cxn ang="0">
                    <a:pos x="26" y="2"/>
                  </a:cxn>
                  <a:cxn ang="0">
                    <a:pos x="20" y="1"/>
                  </a:cxn>
                  <a:cxn ang="0">
                    <a:pos x="14" y="1"/>
                  </a:cxn>
                  <a:cxn ang="0">
                    <a:pos x="8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1"/>
                  </a:cxn>
                  <a:cxn ang="0">
                    <a:pos x="31" y="2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4" y="9"/>
                  </a:cxn>
                  <a:cxn ang="0">
                    <a:pos x="51" y="15"/>
                  </a:cxn>
                  <a:cxn ang="0">
                    <a:pos x="56" y="22"/>
                  </a:cxn>
                  <a:cxn ang="0">
                    <a:pos x="58" y="30"/>
                  </a:cxn>
                  <a:cxn ang="0">
                    <a:pos x="61" y="38"/>
                  </a:cxn>
                  <a:cxn ang="0">
                    <a:pos x="61" y="46"/>
                  </a:cxn>
                  <a:cxn ang="0">
                    <a:pos x="62" y="53"/>
                  </a:cxn>
                  <a:cxn ang="0">
                    <a:pos x="62" y="58"/>
                  </a:cxn>
                  <a:cxn ang="0">
                    <a:pos x="61" y="62"/>
                  </a:cxn>
                  <a:cxn ang="0">
                    <a:pos x="61" y="62"/>
                  </a:cxn>
                  <a:cxn ang="0">
                    <a:pos x="61" y="62"/>
                  </a:cxn>
                  <a:cxn ang="0">
                    <a:pos x="61" y="63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1" y="53"/>
                  </a:cxn>
                  <a:cxn ang="0">
                    <a:pos x="60" y="46"/>
                  </a:cxn>
                  <a:cxn ang="0">
                    <a:pos x="59" y="39"/>
                  </a:cxn>
                  <a:cxn ang="0">
                    <a:pos x="58" y="31"/>
                  </a:cxn>
                  <a:cxn ang="0">
                    <a:pos x="54" y="23"/>
                  </a:cxn>
                  <a:cxn ang="0">
                    <a:pos x="50" y="16"/>
                  </a:cxn>
                  <a:cxn ang="0">
                    <a:pos x="44" y="10"/>
                  </a:cxn>
                </a:cxnLst>
                <a:rect l="0" t="0" r="r" b="b"/>
                <a:pathLst>
                  <a:path w="62" h="63">
                    <a:moveTo>
                      <a:pt x="44" y="10"/>
                    </a:moveTo>
                    <a:lnTo>
                      <a:pt x="40" y="7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6" y="2"/>
                    </a:lnTo>
                    <a:lnTo>
                      <a:pt x="20" y="1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0" y="6"/>
                    </a:lnTo>
                    <a:lnTo>
                      <a:pt x="44" y="9"/>
                    </a:lnTo>
                    <a:lnTo>
                      <a:pt x="51" y="15"/>
                    </a:lnTo>
                    <a:lnTo>
                      <a:pt x="56" y="22"/>
                    </a:lnTo>
                    <a:lnTo>
                      <a:pt x="58" y="30"/>
                    </a:lnTo>
                    <a:lnTo>
                      <a:pt x="61" y="38"/>
                    </a:lnTo>
                    <a:lnTo>
                      <a:pt x="61" y="46"/>
                    </a:lnTo>
                    <a:lnTo>
                      <a:pt x="62" y="53"/>
                    </a:lnTo>
                    <a:lnTo>
                      <a:pt x="62" y="58"/>
                    </a:ln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lnTo>
                      <a:pt x="61" y="63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1" y="53"/>
                    </a:lnTo>
                    <a:lnTo>
                      <a:pt x="60" y="46"/>
                    </a:lnTo>
                    <a:lnTo>
                      <a:pt x="59" y="39"/>
                    </a:lnTo>
                    <a:lnTo>
                      <a:pt x="58" y="31"/>
                    </a:lnTo>
                    <a:lnTo>
                      <a:pt x="54" y="23"/>
                    </a:lnTo>
                    <a:lnTo>
                      <a:pt x="50" y="16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AF56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24" name="Freeform 92"/>
              <p:cNvSpPr>
                <a:spLocks/>
              </p:cNvSpPr>
              <p:nvPr/>
            </p:nvSpPr>
            <p:spPr bwMode="auto">
              <a:xfrm>
                <a:off x="986" y="3083"/>
                <a:ext cx="5" cy="2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C3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25" name="Freeform 93"/>
              <p:cNvSpPr>
                <a:spLocks/>
              </p:cNvSpPr>
              <p:nvPr/>
            </p:nvSpPr>
            <p:spPr bwMode="auto">
              <a:xfrm>
                <a:off x="930" y="3026"/>
                <a:ext cx="75" cy="66"/>
              </a:xfrm>
              <a:custGeom>
                <a:avLst/>
                <a:gdLst/>
                <a:ahLst/>
                <a:cxnLst>
                  <a:cxn ang="0">
                    <a:pos x="54" y="9"/>
                  </a:cxn>
                  <a:cxn ang="0">
                    <a:pos x="49" y="6"/>
                  </a:cxn>
                  <a:cxn ang="0">
                    <a:pos x="43" y="4"/>
                  </a:cxn>
                  <a:cxn ang="0">
                    <a:pos x="37" y="2"/>
                  </a:cxn>
                  <a:cxn ang="0">
                    <a:pos x="31" y="2"/>
                  </a:cxn>
                  <a:cxn ang="0">
                    <a:pos x="24" y="1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9" y="2"/>
                  </a:cxn>
                  <a:cxn ang="0">
                    <a:pos x="17" y="1"/>
                  </a:cxn>
                  <a:cxn ang="0">
                    <a:pos x="24" y="0"/>
                  </a:cxn>
                  <a:cxn ang="0">
                    <a:pos x="31" y="1"/>
                  </a:cxn>
                  <a:cxn ang="0">
                    <a:pos x="38" y="2"/>
                  </a:cxn>
                  <a:cxn ang="0">
                    <a:pos x="44" y="3"/>
                  </a:cxn>
                  <a:cxn ang="0">
                    <a:pos x="49" y="6"/>
                  </a:cxn>
                  <a:cxn ang="0">
                    <a:pos x="55" y="8"/>
                  </a:cxn>
                  <a:cxn ang="0">
                    <a:pos x="62" y="15"/>
                  </a:cxn>
                  <a:cxn ang="0">
                    <a:pos x="67" y="23"/>
                  </a:cxn>
                  <a:cxn ang="0">
                    <a:pos x="71" y="31"/>
                  </a:cxn>
                  <a:cxn ang="0">
                    <a:pos x="74" y="40"/>
                  </a:cxn>
                  <a:cxn ang="0">
                    <a:pos x="75" y="49"/>
                  </a:cxn>
                  <a:cxn ang="0">
                    <a:pos x="75" y="56"/>
                  </a:cxn>
                  <a:cxn ang="0">
                    <a:pos x="75" y="62"/>
                  </a:cxn>
                  <a:cxn ang="0">
                    <a:pos x="75" y="66"/>
                  </a:cxn>
                  <a:cxn ang="0">
                    <a:pos x="75" y="66"/>
                  </a:cxn>
                  <a:cxn ang="0">
                    <a:pos x="75" y="66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74" y="63"/>
                  </a:cxn>
                  <a:cxn ang="0">
                    <a:pos x="74" y="57"/>
                  </a:cxn>
                  <a:cxn ang="0">
                    <a:pos x="74" y="50"/>
                  </a:cxn>
                  <a:cxn ang="0">
                    <a:pos x="72" y="41"/>
                  </a:cxn>
                  <a:cxn ang="0">
                    <a:pos x="70" y="32"/>
                  </a:cxn>
                  <a:cxn ang="0">
                    <a:pos x="66" y="24"/>
                  </a:cxn>
                  <a:cxn ang="0">
                    <a:pos x="61" y="16"/>
                  </a:cxn>
                  <a:cxn ang="0">
                    <a:pos x="54" y="9"/>
                  </a:cxn>
                </a:cxnLst>
                <a:rect l="0" t="0" r="r" b="b"/>
                <a:pathLst>
                  <a:path w="75" h="66">
                    <a:moveTo>
                      <a:pt x="54" y="9"/>
                    </a:moveTo>
                    <a:lnTo>
                      <a:pt x="49" y="6"/>
                    </a:lnTo>
                    <a:lnTo>
                      <a:pt x="43" y="4"/>
                    </a:lnTo>
                    <a:lnTo>
                      <a:pt x="37" y="2"/>
                    </a:lnTo>
                    <a:lnTo>
                      <a:pt x="31" y="2"/>
                    </a:lnTo>
                    <a:lnTo>
                      <a:pt x="24" y="1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9" y="2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31" y="1"/>
                    </a:lnTo>
                    <a:lnTo>
                      <a:pt x="38" y="2"/>
                    </a:lnTo>
                    <a:lnTo>
                      <a:pt x="44" y="3"/>
                    </a:lnTo>
                    <a:lnTo>
                      <a:pt x="49" y="6"/>
                    </a:lnTo>
                    <a:lnTo>
                      <a:pt x="55" y="8"/>
                    </a:lnTo>
                    <a:lnTo>
                      <a:pt x="62" y="15"/>
                    </a:lnTo>
                    <a:lnTo>
                      <a:pt x="67" y="23"/>
                    </a:lnTo>
                    <a:lnTo>
                      <a:pt x="71" y="31"/>
                    </a:lnTo>
                    <a:lnTo>
                      <a:pt x="74" y="40"/>
                    </a:lnTo>
                    <a:lnTo>
                      <a:pt x="75" y="49"/>
                    </a:lnTo>
                    <a:lnTo>
                      <a:pt x="75" y="56"/>
                    </a:lnTo>
                    <a:lnTo>
                      <a:pt x="75" y="62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5" y="66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74" y="63"/>
                    </a:lnTo>
                    <a:lnTo>
                      <a:pt x="74" y="57"/>
                    </a:lnTo>
                    <a:lnTo>
                      <a:pt x="74" y="50"/>
                    </a:lnTo>
                    <a:lnTo>
                      <a:pt x="72" y="41"/>
                    </a:lnTo>
                    <a:lnTo>
                      <a:pt x="70" y="32"/>
                    </a:lnTo>
                    <a:lnTo>
                      <a:pt x="66" y="24"/>
                    </a:lnTo>
                    <a:lnTo>
                      <a:pt x="61" y="16"/>
                    </a:lnTo>
                    <a:lnTo>
                      <a:pt x="54" y="9"/>
                    </a:lnTo>
                    <a:close/>
                  </a:path>
                </a:pathLst>
              </a:custGeom>
              <a:solidFill>
                <a:srgbClr val="AF56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26" name="Freeform 94"/>
              <p:cNvSpPr>
                <a:spLocks/>
              </p:cNvSpPr>
              <p:nvPr/>
            </p:nvSpPr>
            <p:spPr bwMode="auto">
              <a:xfrm>
                <a:off x="929" y="3025"/>
                <a:ext cx="85" cy="65"/>
              </a:xfrm>
              <a:custGeom>
                <a:avLst/>
                <a:gdLst/>
                <a:ahLst/>
                <a:cxnLst>
                  <a:cxn ang="0">
                    <a:pos x="53" y="8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36" y="2"/>
                  </a:cxn>
                  <a:cxn ang="0">
                    <a:pos x="30" y="1"/>
                  </a:cxn>
                  <a:cxn ang="0">
                    <a:pos x="23" y="1"/>
                  </a:cxn>
                  <a:cxn ang="0">
                    <a:pos x="16" y="2"/>
                  </a:cxn>
                  <a:cxn ang="0">
                    <a:pos x="9" y="3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" y="2"/>
                  </a:cxn>
                  <a:cxn ang="0">
                    <a:pos x="16" y="1"/>
                  </a:cxn>
                  <a:cxn ang="0">
                    <a:pos x="23" y="0"/>
                  </a:cxn>
                  <a:cxn ang="0">
                    <a:pos x="30" y="0"/>
                  </a:cxn>
                  <a:cxn ang="0">
                    <a:pos x="36" y="1"/>
                  </a:cxn>
                  <a:cxn ang="0">
                    <a:pos x="43" y="2"/>
                  </a:cxn>
                  <a:cxn ang="0">
                    <a:pos x="48" y="4"/>
                  </a:cxn>
                  <a:cxn ang="0">
                    <a:pos x="54" y="7"/>
                  </a:cxn>
                  <a:cxn ang="0">
                    <a:pos x="63" y="14"/>
                  </a:cxn>
                  <a:cxn ang="0">
                    <a:pos x="70" y="22"/>
                  </a:cxn>
                  <a:cxn ang="0">
                    <a:pos x="76" y="31"/>
                  </a:cxn>
                  <a:cxn ang="0">
                    <a:pos x="79" y="39"/>
                  </a:cxn>
                  <a:cxn ang="0">
                    <a:pos x="82" y="48"/>
                  </a:cxn>
                  <a:cxn ang="0">
                    <a:pos x="84" y="55"/>
                  </a:cxn>
                  <a:cxn ang="0">
                    <a:pos x="85" y="61"/>
                  </a:cxn>
                  <a:cxn ang="0">
                    <a:pos x="85" y="64"/>
                  </a:cxn>
                  <a:cxn ang="0">
                    <a:pos x="85" y="64"/>
                  </a:cxn>
                  <a:cxn ang="0">
                    <a:pos x="85" y="64"/>
                  </a:cxn>
                  <a:cxn ang="0">
                    <a:pos x="84" y="65"/>
                  </a:cxn>
                  <a:cxn ang="0">
                    <a:pos x="84" y="65"/>
                  </a:cxn>
                  <a:cxn ang="0">
                    <a:pos x="84" y="62"/>
                  </a:cxn>
                  <a:cxn ang="0">
                    <a:pos x="83" y="56"/>
                  </a:cxn>
                  <a:cxn ang="0">
                    <a:pos x="81" y="49"/>
                  </a:cxn>
                  <a:cxn ang="0">
                    <a:pos x="79" y="41"/>
                  </a:cxn>
                  <a:cxn ang="0">
                    <a:pos x="75" y="32"/>
                  </a:cxn>
                  <a:cxn ang="0">
                    <a:pos x="70" y="23"/>
                  </a:cxn>
                  <a:cxn ang="0">
                    <a:pos x="62" y="14"/>
                  </a:cxn>
                  <a:cxn ang="0">
                    <a:pos x="53" y="8"/>
                  </a:cxn>
                </a:cxnLst>
                <a:rect l="0" t="0" r="r" b="b"/>
                <a:pathLst>
                  <a:path w="85" h="65">
                    <a:moveTo>
                      <a:pt x="53" y="8"/>
                    </a:moveTo>
                    <a:lnTo>
                      <a:pt x="48" y="5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1"/>
                    </a:lnTo>
                    <a:lnTo>
                      <a:pt x="23" y="1"/>
                    </a:lnTo>
                    <a:lnTo>
                      <a:pt x="16" y="2"/>
                    </a:lnTo>
                    <a:lnTo>
                      <a:pt x="9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2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6" y="1"/>
                    </a:lnTo>
                    <a:lnTo>
                      <a:pt x="43" y="2"/>
                    </a:lnTo>
                    <a:lnTo>
                      <a:pt x="48" y="4"/>
                    </a:lnTo>
                    <a:lnTo>
                      <a:pt x="54" y="7"/>
                    </a:lnTo>
                    <a:lnTo>
                      <a:pt x="63" y="14"/>
                    </a:lnTo>
                    <a:lnTo>
                      <a:pt x="70" y="22"/>
                    </a:lnTo>
                    <a:lnTo>
                      <a:pt x="76" y="31"/>
                    </a:lnTo>
                    <a:lnTo>
                      <a:pt x="79" y="39"/>
                    </a:lnTo>
                    <a:lnTo>
                      <a:pt x="82" y="48"/>
                    </a:lnTo>
                    <a:lnTo>
                      <a:pt x="84" y="55"/>
                    </a:lnTo>
                    <a:lnTo>
                      <a:pt x="85" y="61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84" y="65"/>
                    </a:lnTo>
                    <a:lnTo>
                      <a:pt x="84" y="65"/>
                    </a:lnTo>
                    <a:lnTo>
                      <a:pt x="84" y="62"/>
                    </a:lnTo>
                    <a:lnTo>
                      <a:pt x="83" y="56"/>
                    </a:lnTo>
                    <a:lnTo>
                      <a:pt x="81" y="49"/>
                    </a:lnTo>
                    <a:lnTo>
                      <a:pt x="79" y="41"/>
                    </a:lnTo>
                    <a:lnTo>
                      <a:pt x="75" y="32"/>
                    </a:lnTo>
                    <a:lnTo>
                      <a:pt x="70" y="23"/>
                    </a:lnTo>
                    <a:lnTo>
                      <a:pt x="62" y="14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AF56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27" name="Freeform 95"/>
              <p:cNvSpPr>
                <a:spLocks/>
              </p:cNvSpPr>
              <p:nvPr/>
            </p:nvSpPr>
            <p:spPr bwMode="auto">
              <a:xfrm>
                <a:off x="927" y="3020"/>
                <a:ext cx="102" cy="63"/>
              </a:xfrm>
              <a:custGeom>
                <a:avLst/>
                <a:gdLst/>
                <a:ahLst/>
                <a:cxnLst>
                  <a:cxn ang="0">
                    <a:pos x="82" y="36"/>
                  </a:cxn>
                  <a:cxn ang="0">
                    <a:pos x="78" y="27"/>
                  </a:cxn>
                  <a:cxn ang="0">
                    <a:pos x="75" y="23"/>
                  </a:cxn>
                  <a:cxn ang="0">
                    <a:pos x="72" y="18"/>
                  </a:cxn>
                  <a:cxn ang="0">
                    <a:pos x="69" y="15"/>
                  </a:cxn>
                  <a:cxn ang="0">
                    <a:pos x="66" y="12"/>
                  </a:cxn>
                  <a:cxn ang="0">
                    <a:pos x="62" y="9"/>
                  </a:cxn>
                  <a:cxn ang="0">
                    <a:pos x="58" y="6"/>
                  </a:cxn>
                  <a:cxn ang="0">
                    <a:pos x="54" y="4"/>
                  </a:cxn>
                  <a:cxn ang="0">
                    <a:pos x="49" y="3"/>
                  </a:cxn>
                  <a:cxn ang="0">
                    <a:pos x="41" y="2"/>
                  </a:cxn>
                  <a:cxn ang="0">
                    <a:pos x="32" y="1"/>
                  </a:cxn>
                  <a:cxn ang="0">
                    <a:pos x="24" y="2"/>
                  </a:cxn>
                  <a:cxn ang="0">
                    <a:pos x="17" y="3"/>
                  </a:cxn>
                  <a:cxn ang="0">
                    <a:pos x="11" y="5"/>
                  </a:cxn>
                  <a:cxn ang="0">
                    <a:pos x="5" y="7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5" y="6"/>
                  </a:cxn>
                  <a:cxn ang="0">
                    <a:pos x="10" y="4"/>
                  </a:cxn>
                  <a:cxn ang="0">
                    <a:pos x="17" y="3"/>
                  </a:cxn>
                  <a:cxn ang="0">
                    <a:pos x="24" y="1"/>
                  </a:cxn>
                  <a:cxn ang="0">
                    <a:pos x="32" y="0"/>
                  </a:cxn>
                  <a:cxn ang="0">
                    <a:pos x="41" y="1"/>
                  </a:cxn>
                  <a:cxn ang="0">
                    <a:pos x="49" y="2"/>
                  </a:cxn>
                  <a:cxn ang="0">
                    <a:pos x="54" y="3"/>
                  </a:cxn>
                  <a:cxn ang="0">
                    <a:pos x="59" y="6"/>
                  </a:cxn>
                  <a:cxn ang="0">
                    <a:pos x="63" y="8"/>
                  </a:cxn>
                  <a:cxn ang="0">
                    <a:pos x="67" y="10"/>
                  </a:cxn>
                  <a:cxn ang="0">
                    <a:pos x="70" y="14"/>
                  </a:cxn>
                  <a:cxn ang="0">
                    <a:pos x="73" y="18"/>
                  </a:cxn>
                  <a:cxn ang="0">
                    <a:pos x="76" y="22"/>
                  </a:cxn>
                  <a:cxn ang="0">
                    <a:pos x="79" y="27"/>
                  </a:cxn>
                  <a:cxn ang="0">
                    <a:pos x="84" y="35"/>
                  </a:cxn>
                  <a:cxn ang="0">
                    <a:pos x="85" y="39"/>
                  </a:cxn>
                  <a:cxn ang="0">
                    <a:pos x="87" y="43"/>
                  </a:cxn>
                  <a:cxn ang="0">
                    <a:pos x="90" y="47"/>
                  </a:cxn>
                  <a:cxn ang="0">
                    <a:pos x="92" y="50"/>
                  </a:cxn>
                  <a:cxn ang="0">
                    <a:pos x="94" y="54"/>
                  </a:cxn>
                  <a:cxn ang="0">
                    <a:pos x="96" y="57"/>
                  </a:cxn>
                  <a:cxn ang="0">
                    <a:pos x="99" y="60"/>
                  </a:cxn>
                  <a:cxn ang="0">
                    <a:pos x="102" y="63"/>
                  </a:cxn>
                  <a:cxn ang="0">
                    <a:pos x="102" y="63"/>
                  </a:cxn>
                  <a:cxn ang="0">
                    <a:pos x="102" y="63"/>
                  </a:cxn>
                  <a:cxn ang="0">
                    <a:pos x="102" y="63"/>
                  </a:cxn>
                  <a:cxn ang="0">
                    <a:pos x="101" y="63"/>
                  </a:cxn>
                  <a:cxn ang="0">
                    <a:pos x="98" y="60"/>
                  </a:cxn>
                  <a:cxn ang="0">
                    <a:pos x="95" y="57"/>
                  </a:cxn>
                  <a:cxn ang="0">
                    <a:pos x="93" y="54"/>
                  </a:cxn>
                  <a:cxn ang="0">
                    <a:pos x="90" y="51"/>
                  </a:cxn>
                  <a:cxn ang="0">
                    <a:pos x="88" y="47"/>
                  </a:cxn>
                  <a:cxn ang="0">
                    <a:pos x="86" y="43"/>
                  </a:cxn>
                  <a:cxn ang="0">
                    <a:pos x="84" y="40"/>
                  </a:cxn>
                  <a:cxn ang="0">
                    <a:pos x="82" y="36"/>
                  </a:cxn>
                </a:cxnLst>
                <a:rect l="0" t="0" r="r" b="b"/>
                <a:pathLst>
                  <a:path w="102" h="63">
                    <a:moveTo>
                      <a:pt x="82" y="36"/>
                    </a:moveTo>
                    <a:lnTo>
                      <a:pt x="78" y="27"/>
                    </a:lnTo>
                    <a:lnTo>
                      <a:pt x="75" y="23"/>
                    </a:lnTo>
                    <a:lnTo>
                      <a:pt x="72" y="18"/>
                    </a:lnTo>
                    <a:lnTo>
                      <a:pt x="69" y="15"/>
                    </a:lnTo>
                    <a:lnTo>
                      <a:pt x="66" y="12"/>
                    </a:lnTo>
                    <a:lnTo>
                      <a:pt x="62" y="9"/>
                    </a:lnTo>
                    <a:lnTo>
                      <a:pt x="58" y="6"/>
                    </a:lnTo>
                    <a:lnTo>
                      <a:pt x="54" y="4"/>
                    </a:lnTo>
                    <a:lnTo>
                      <a:pt x="49" y="3"/>
                    </a:lnTo>
                    <a:lnTo>
                      <a:pt x="41" y="2"/>
                    </a:lnTo>
                    <a:lnTo>
                      <a:pt x="32" y="1"/>
                    </a:lnTo>
                    <a:lnTo>
                      <a:pt x="24" y="2"/>
                    </a:lnTo>
                    <a:lnTo>
                      <a:pt x="17" y="3"/>
                    </a:lnTo>
                    <a:lnTo>
                      <a:pt x="11" y="5"/>
                    </a:lnTo>
                    <a:lnTo>
                      <a:pt x="5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5" y="6"/>
                    </a:lnTo>
                    <a:lnTo>
                      <a:pt x="10" y="4"/>
                    </a:lnTo>
                    <a:lnTo>
                      <a:pt x="17" y="3"/>
                    </a:lnTo>
                    <a:lnTo>
                      <a:pt x="24" y="1"/>
                    </a:lnTo>
                    <a:lnTo>
                      <a:pt x="32" y="0"/>
                    </a:lnTo>
                    <a:lnTo>
                      <a:pt x="41" y="1"/>
                    </a:lnTo>
                    <a:lnTo>
                      <a:pt x="49" y="2"/>
                    </a:lnTo>
                    <a:lnTo>
                      <a:pt x="54" y="3"/>
                    </a:lnTo>
                    <a:lnTo>
                      <a:pt x="59" y="6"/>
                    </a:lnTo>
                    <a:lnTo>
                      <a:pt x="63" y="8"/>
                    </a:lnTo>
                    <a:lnTo>
                      <a:pt x="67" y="10"/>
                    </a:lnTo>
                    <a:lnTo>
                      <a:pt x="70" y="14"/>
                    </a:lnTo>
                    <a:lnTo>
                      <a:pt x="73" y="18"/>
                    </a:lnTo>
                    <a:lnTo>
                      <a:pt x="76" y="22"/>
                    </a:lnTo>
                    <a:lnTo>
                      <a:pt x="79" y="27"/>
                    </a:lnTo>
                    <a:lnTo>
                      <a:pt x="84" y="35"/>
                    </a:lnTo>
                    <a:lnTo>
                      <a:pt x="85" y="39"/>
                    </a:lnTo>
                    <a:lnTo>
                      <a:pt x="87" y="43"/>
                    </a:lnTo>
                    <a:lnTo>
                      <a:pt x="90" y="47"/>
                    </a:lnTo>
                    <a:lnTo>
                      <a:pt x="92" y="50"/>
                    </a:lnTo>
                    <a:lnTo>
                      <a:pt x="94" y="54"/>
                    </a:lnTo>
                    <a:lnTo>
                      <a:pt x="96" y="57"/>
                    </a:lnTo>
                    <a:lnTo>
                      <a:pt x="99" y="60"/>
                    </a:lnTo>
                    <a:lnTo>
                      <a:pt x="102" y="63"/>
                    </a:lnTo>
                    <a:lnTo>
                      <a:pt x="102" y="63"/>
                    </a:lnTo>
                    <a:lnTo>
                      <a:pt x="102" y="63"/>
                    </a:lnTo>
                    <a:lnTo>
                      <a:pt x="102" y="63"/>
                    </a:lnTo>
                    <a:lnTo>
                      <a:pt x="101" y="63"/>
                    </a:lnTo>
                    <a:lnTo>
                      <a:pt x="98" y="60"/>
                    </a:lnTo>
                    <a:lnTo>
                      <a:pt x="95" y="57"/>
                    </a:lnTo>
                    <a:lnTo>
                      <a:pt x="93" y="54"/>
                    </a:lnTo>
                    <a:lnTo>
                      <a:pt x="90" y="51"/>
                    </a:lnTo>
                    <a:lnTo>
                      <a:pt x="88" y="47"/>
                    </a:lnTo>
                    <a:lnTo>
                      <a:pt x="86" y="43"/>
                    </a:lnTo>
                    <a:lnTo>
                      <a:pt x="84" y="40"/>
                    </a:lnTo>
                    <a:lnTo>
                      <a:pt x="82" y="36"/>
                    </a:lnTo>
                    <a:close/>
                  </a:path>
                </a:pathLst>
              </a:custGeom>
              <a:solidFill>
                <a:srgbClr val="AF56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28" name="Freeform 96"/>
              <p:cNvSpPr>
                <a:spLocks/>
              </p:cNvSpPr>
              <p:nvPr/>
            </p:nvSpPr>
            <p:spPr bwMode="auto">
              <a:xfrm>
                <a:off x="951" y="3096"/>
                <a:ext cx="2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1" y="23"/>
                  </a:cxn>
                  <a:cxn ang="0">
                    <a:pos x="4" y="40"/>
                  </a:cxn>
                  <a:cxn ang="0">
                    <a:pos x="4" y="41"/>
                  </a:cxn>
                  <a:cxn ang="0">
                    <a:pos x="5" y="41"/>
                  </a:cxn>
                  <a:cxn ang="0">
                    <a:pos x="7" y="42"/>
                  </a:cxn>
                  <a:cxn ang="0">
                    <a:pos x="9" y="44"/>
                  </a:cxn>
                  <a:cxn ang="0">
                    <a:pos x="12" y="44"/>
                  </a:cxn>
                  <a:cxn ang="0">
                    <a:pos x="15" y="44"/>
                  </a:cxn>
                  <a:cxn ang="0">
                    <a:pos x="19" y="42"/>
                  </a:cxn>
                  <a:cxn ang="0">
                    <a:pos x="22" y="40"/>
                  </a:cxn>
                  <a:cxn ang="0">
                    <a:pos x="20" y="37"/>
                  </a:cxn>
                  <a:cxn ang="0">
                    <a:pos x="16" y="29"/>
                  </a:cxn>
                  <a:cxn ang="0">
                    <a:pos x="12" y="17"/>
                  </a:cxn>
                  <a:cxn ang="0">
                    <a:pos x="11" y="3"/>
                  </a:cxn>
                  <a:cxn ang="0">
                    <a:pos x="0" y="0"/>
                  </a:cxn>
                </a:cxnLst>
                <a:rect l="0" t="0" r="r" b="b"/>
                <a:pathLst>
                  <a:path w="22" h="44">
                    <a:moveTo>
                      <a:pt x="0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1" y="23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5" y="41"/>
                    </a:lnTo>
                    <a:lnTo>
                      <a:pt x="7" y="42"/>
                    </a:lnTo>
                    <a:lnTo>
                      <a:pt x="9" y="44"/>
                    </a:lnTo>
                    <a:lnTo>
                      <a:pt x="12" y="44"/>
                    </a:lnTo>
                    <a:lnTo>
                      <a:pt x="15" y="44"/>
                    </a:lnTo>
                    <a:lnTo>
                      <a:pt x="19" y="42"/>
                    </a:lnTo>
                    <a:lnTo>
                      <a:pt x="22" y="40"/>
                    </a:lnTo>
                    <a:lnTo>
                      <a:pt x="20" y="37"/>
                    </a:lnTo>
                    <a:lnTo>
                      <a:pt x="16" y="29"/>
                    </a:lnTo>
                    <a:lnTo>
                      <a:pt x="12" y="17"/>
                    </a:lnTo>
                    <a:lnTo>
                      <a:pt x="1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29" name="Freeform 97"/>
              <p:cNvSpPr>
                <a:spLocks/>
              </p:cNvSpPr>
              <p:nvPr/>
            </p:nvSpPr>
            <p:spPr bwMode="auto">
              <a:xfrm>
                <a:off x="922" y="3033"/>
                <a:ext cx="71" cy="76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65" y="15"/>
                  </a:cxn>
                  <a:cxn ang="0">
                    <a:pos x="62" y="12"/>
                  </a:cxn>
                  <a:cxn ang="0">
                    <a:pos x="57" y="8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2" y="2"/>
                  </a:cxn>
                  <a:cxn ang="0">
                    <a:pos x="16" y="5"/>
                  </a:cxn>
                  <a:cxn ang="0">
                    <a:pos x="10" y="8"/>
                  </a:cxn>
                  <a:cxn ang="0">
                    <a:pos x="5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7" y="49"/>
                  </a:cxn>
                  <a:cxn ang="0">
                    <a:pos x="15" y="59"/>
                  </a:cxn>
                  <a:cxn ang="0">
                    <a:pos x="23" y="66"/>
                  </a:cxn>
                  <a:cxn ang="0">
                    <a:pos x="32" y="71"/>
                  </a:cxn>
                  <a:cxn ang="0">
                    <a:pos x="39" y="74"/>
                  </a:cxn>
                  <a:cxn ang="0">
                    <a:pos x="46" y="76"/>
                  </a:cxn>
                  <a:cxn ang="0">
                    <a:pos x="50" y="76"/>
                  </a:cxn>
                  <a:cxn ang="0">
                    <a:pos x="52" y="76"/>
                  </a:cxn>
                  <a:cxn ang="0">
                    <a:pos x="54" y="74"/>
                  </a:cxn>
                  <a:cxn ang="0">
                    <a:pos x="57" y="71"/>
                  </a:cxn>
                  <a:cxn ang="0">
                    <a:pos x="62" y="65"/>
                  </a:cxn>
                  <a:cxn ang="0">
                    <a:pos x="66" y="59"/>
                  </a:cxn>
                  <a:cxn ang="0">
                    <a:pos x="69" y="50"/>
                  </a:cxn>
                  <a:cxn ang="0">
                    <a:pos x="71" y="41"/>
                  </a:cxn>
                  <a:cxn ang="0">
                    <a:pos x="70" y="30"/>
                  </a:cxn>
                  <a:cxn ang="0">
                    <a:pos x="66" y="18"/>
                  </a:cxn>
                </a:cxnLst>
                <a:rect l="0" t="0" r="r" b="b"/>
                <a:pathLst>
                  <a:path w="71" h="76">
                    <a:moveTo>
                      <a:pt x="66" y="18"/>
                    </a:moveTo>
                    <a:lnTo>
                      <a:pt x="65" y="15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0" y="8"/>
                    </a:lnTo>
                    <a:lnTo>
                      <a:pt x="5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7" y="49"/>
                    </a:lnTo>
                    <a:lnTo>
                      <a:pt x="15" y="59"/>
                    </a:lnTo>
                    <a:lnTo>
                      <a:pt x="23" y="66"/>
                    </a:lnTo>
                    <a:lnTo>
                      <a:pt x="32" y="71"/>
                    </a:lnTo>
                    <a:lnTo>
                      <a:pt x="39" y="74"/>
                    </a:lnTo>
                    <a:lnTo>
                      <a:pt x="46" y="76"/>
                    </a:lnTo>
                    <a:lnTo>
                      <a:pt x="50" y="76"/>
                    </a:lnTo>
                    <a:lnTo>
                      <a:pt x="52" y="76"/>
                    </a:lnTo>
                    <a:lnTo>
                      <a:pt x="54" y="74"/>
                    </a:lnTo>
                    <a:lnTo>
                      <a:pt x="57" y="71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69" y="50"/>
                    </a:lnTo>
                    <a:lnTo>
                      <a:pt x="71" y="41"/>
                    </a:lnTo>
                    <a:lnTo>
                      <a:pt x="70" y="30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F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30" name="Freeform 98"/>
              <p:cNvSpPr>
                <a:spLocks/>
              </p:cNvSpPr>
              <p:nvPr/>
            </p:nvSpPr>
            <p:spPr bwMode="auto">
              <a:xfrm>
                <a:off x="949" y="3084"/>
                <a:ext cx="33" cy="2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9"/>
                  </a:cxn>
                  <a:cxn ang="0">
                    <a:pos x="5" y="12"/>
                  </a:cxn>
                  <a:cxn ang="0">
                    <a:pos x="9" y="16"/>
                  </a:cxn>
                  <a:cxn ang="0">
                    <a:pos x="15" y="19"/>
                  </a:cxn>
                  <a:cxn ang="0">
                    <a:pos x="21" y="21"/>
                  </a:cxn>
                  <a:cxn ang="0">
                    <a:pos x="26" y="19"/>
                  </a:cxn>
                  <a:cxn ang="0">
                    <a:pos x="30" y="12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1" y="1"/>
                  </a:cxn>
                  <a:cxn ang="0">
                    <a:pos x="16" y="3"/>
                  </a:cxn>
                  <a:cxn ang="0">
                    <a:pos x="9" y="5"/>
                  </a:cxn>
                  <a:cxn ang="0">
                    <a:pos x="0" y="7"/>
                  </a:cxn>
                </a:cxnLst>
                <a:rect l="0" t="0" r="r" b="b"/>
                <a:pathLst>
                  <a:path w="33" h="21">
                    <a:moveTo>
                      <a:pt x="0" y="7"/>
                    </a:moveTo>
                    <a:lnTo>
                      <a:pt x="1" y="9"/>
                    </a:lnTo>
                    <a:lnTo>
                      <a:pt x="5" y="12"/>
                    </a:lnTo>
                    <a:lnTo>
                      <a:pt x="9" y="16"/>
                    </a:lnTo>
                    <a:lnTo>
                      <a:pt x="15" y="19"/>
                    </a:lnTo>
                    <a:lnTo>
                      <a:pt x="21" y="21"/>
                    </a:lnTo>
                    <a:lnTo>
                      <a:pt x="26" y="19"/>
                    </a:lnTo>
                    <a:lnTo>
                      <a:pt x="30" y="1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6" y="3"/>
                    </a:lnTo>
                    <a:lnTo>
                      <a:pt x="9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6D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31" name="Freeform 99"/>
              <p:cNvSpPr>
                <a:spLocks/>
              </p:cNvSpPr>
              <p:nvPr/>
            </p:nvSpPr>
            <p:spPr bwMode="auto">
              <a:xfrm>
                <a:off x="950" y="3085"/>
                <a:ext cx="32" cy="1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8"/>
                  </a:cxn>
                  <a:cxn ang="0">
                    <a:pos x="4" y="11"/>
                  </a:cxn>
                  <a:cxn ang="0">
                    <a:pos x="8" y="13"/>
                  </a:cxn>
                  <a:cxn ang="0">
                    <a:pos x="14" y="16"/>
                  </a:cxn>
                  <a:cxn ang="0">
                    <a:pos x="19" y="17"/>
                  </a:cxn>
                  <a:cxn ang="0">
                    <a:pos x="24" y="15"/>
                  </a:cxn>
                  <a:cxn ang="0">
                    <a:pos x="28" y="10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6" y="1"/>
                  </a:cxn>
                  <a:cxn ang="0">
                    <a:pos x="21" y="2"/>
                  </a:cxn>
                  <a:cxn ang="0">
                    <a:pos x="17" y="4"/>
                  </a:cxn>
                  <a:cxn ang="0">
                    <a:pos x="11" y="5"/>
                  </a:cxn>
                  <a:cxn ang="0">
                    <a:pos x="6" y="6"/>
                  </a:cxn>
                  <a:cxn ang="0">
                    <a:pos x="0" y="7"/>
                  </a:cxn>
                </a:cxnLst>
                <a:rect l="0" t="0" r="r" b="b"/>
                <a:pathLst>
                  <a:path w="32" h="17">
                    <a:moveTo>
                      <a:pt x="0" y="7"/>
                    </a:moveTo>
                    <a:lnTo>
                      <a:pt x="1" y="8"/>
                    </a:lnTo>
                    <a:lnTo>
                      <a:pt x="4" y="11"/>
                    </a:lnTo>
                    <a:lnTo>
                      <a:pt x="8" y="13"/>
                    </a:lnTo>
                    <a:lnTo>
                      <a:pt x="14" y="16"/>
                    </a:lnTo>
                    <a:lnTo>
                      <a:pt x="19" y="17"/>
                    </a:lnTo>
                    <a:lnTo>
                      <a:pt x="24" y="15"/>
                    </a:lnTo>
                    <a:lnTo>
                      <a:pt x="28" y="1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21" y="2"/>
                    </a:lnTo>
                    <a:lnTo>
                      <a:pt x="17" y="4"/>
                    </a:lnTo>
                    <a:lnTo>
                      <a:pt x="11" y="5"/>
                    </a:lnTo>
                    <a:lnTo>
                      <a:pt x="6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32" name="Freeform 100"/>
              <p:cNvSpPr>
                <a:spLocks/>
              </p:cNvSpPr>
              <p:nvPr/>
            </p:nvSpPr>
            <p:spPr bwMode="auto">
              <a:xfrm>
                <a:off x="961" y="3046"/>
                <a:ext cx="25" cy="38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8" y="2"/>
                  </a:cxn>
                  <a:cxn ang="0">
                    <a:pos x="11" y="1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4" y="1"/>
                  </a:cxn>
                  <a:cxn ang="0">
                    <a:pos x="11" y="2"/>
                  </a:cxn>
                  <a:cxn ang="0">
                    <a:pos x="8" y="4"/>
                  </a:cxn>
                  <a:cxn ang="0">
                    <a:pos x="5" y="6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1" y="15"/>
                  </a:cxn>
                  <a:cxn ang="0">
                    <a:pos x="2" y="18"/>
                  </a:cxn>
                  <a:cxn ang="0">
                    <a:pos x="3" y="22"/>
                  </a:cxn>
                  <a:cxn ang="0">
                    <a:pos x="6" y="26"/>
                  </a:cxn>
                  <a:cxn ang="0">
                    <a:pos x="10" y="30"/>
                  </a:cxn>
                  <a:cxn ang="0">
                    <a:pos x="16" y="34"/>
                  </a:cxn>
                  <a:cxn ang="0">
                    <a:pos x="7" y="38"/>
                  </a:cxn>
                  <a:cxn ang="0">
                    <a:pos x="14" y="34"/>
                  </a:cxn>
                  <a:cxn ang="0">
                    <a:pos x="13" y="33"/>
                  </a:cxn>
                  <a:cxn ang="0">
                    <a:pos x="10" y="32"/>
                  </a:cxn>
                  <a:cxn ang="0">
                    <a:pos x="7" y="29"/>
                  </a:cxn>
                  <a:cxn ang="0">
                    <a:pos x="4" y="26"/>
                  </a:cxn>
                  <a:cxn ang="0">
                    <a:pos x="1" y="22"/>
                  </a:cxn>
                  <a:cxn ang="0">
                    <a:pos x="0" y="17"/>
                  </a:cxn>
                  <a:cxn ang="0">
                    <a:pos x="0" y="11"/>
                  </a:cxn>
                  <a:cxn ang="0">
                    <a:pos x="3" y="5"/>
                  </a:cxn>
                </a:cxnLst>
                <a:rect l="0" t="0" r="r" b="b"/>
                <a:pathLst>
                  <a:path w="25" h="38">
                    <a:moveTo>
                      <a:pt x="3" y="5"/>
                    </a:moveTo>
                    <a:lnTo>
                      <a:pt x="4" y="4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3" y="22"/>
                    </a:lnTo>
                    <a:lnTo>
                      <a:pt x="6" y="26"/>
                    </a:lnTo>
                    <a:lnTo>
                      <a:pt x="10" y="30"/>
                    </a:lnTo>
                    <a:lnTo>
                      <a:pt x="16" y="34"/>
                    </a:lnTo>
                    <a:lnTo>
                      <a:pt x="7" y="38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33" name="Freeform 101"/>
              <p:cNvSpPr>
                <a:spLocks/>
              </p:cNvSpPr>
              <p:nvPr/>
            </p:nvSpPr>
            <p:spPr bwMode="auto">
              <a:xfrm>
                <a:off x="961" y="3046"/>
                <a:ext cx="26" cy="11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5" y="4"/>
                  </a:cxn>
                  <a:cxn ang="0">
                    <a:pos x="6" y="3"/>
                  </a:cxn>
                  <a:cxn ang="0">
                    <a:pos x="8" y="1"/>
                  </a:cxn>
                  <a:cxn ang="0">
                    <a:pos x="11" y="1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6" y="1"/>
                  </a:cxn>
                  <a:cxn ang="0">
                    <a:pos x="25" y="1"/>
                  </a:cxn>
                  <a:cxn ang="0">
                    <a:pos x="24" y="1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5" y="1"/>
                  </a:cxn>
                  <a:cxn ang="0">
                    <a:pos x="11" y="2"/>
                  </a:cxn>
                  <a:cxn ang="0">
                    <a:pos x="8" y="4"/>
                  </a:cxn>
                  <a:cxn ang="0">
                    <a:pos x="5" y="6"/>
                  </a:cxn>
                  <a:cxn ang="0">
                    <a:pos x="4" y="7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2" y="10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3" y="6"/>
                  </a:cxn>
                  <a:cxn ang="0">
                    <a:pos x="4" y="4"/>
                  </a:cxn>
                </a:cxnLst>
                <a:rect l="0" t="0" r="r" b="b"/>
                <a:pathLst>
                  <a:path w="26" h="11">
                    <a:moveTo>
                      <a:pt x="4" y="4"/>
                    </a:moveTo>
                    <a:lnTo>
                      <a:pt x="5" y="4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F56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34" name="Freeform 102"/>
              <p:cNvSpPr>
                <a:spLocks/>
              </p:cNvSpPr>
              <p:nvPr/>
            </p:nvSpPr>
            <p:spPr bwMode="auto">
              <a:xfrm>
                <a:off x="924" y="3056"/>
                <a:ext cx="26" cy="10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5" y="6"/>
                  </a:cxn>
                  <a:cxn ang="0">
                    <a:pos x="8" y="4"/>
                  </a:cxn>
                  <a:cxn ang="0">
                    <a:pos x="11" y="3"/>
                  </a:cxn>
                  <a:cxn ang="0">
                    <a:pos x="15" y="2"/>
                  </a:cxn>
                  <a:cxn ang="0">
                    <a:pos x="19" y="2"/>
                  </a:cxn>
                  <a:cxn ang="0">
                    <a:pos x="20" y="3"/>
                  </a:cxn>
                  <a:cxn ang="0">
                    <a:pos x="22" y="3"/>
                  </a:cxn>
                  <a:cxn ang="0">
                    <a:pos x="23" y="4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26" y="3"/>
                  </a:cxn>
                  <a:cxn ang="0">
                    <a:pos x="25" y="2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9" y="1"/>
                  </a:cxn>
                </a:cxnLst>
                <a:rect l="0" t="0" r="r" b="b"/>
                <a:pathLst>
                  <a:path w="26" h="10">
                    <a:moveTo>
                      <a:pt x="19" y="1"/>
                    </a:moveTo>
                    <a:lnTo>
                      <a:pt x="17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AF56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35" name="Freeform 103"/>
              <p:cNvSpPr>
                <a:spLocks/>
              </p:cNvSpPr>
              <p:nvPr/>
            </p:nvSpPr>
            <p:spPr bwMode="auto">
              <a:xfrm>
                <a:off x="966" y="3055"/>
                <a:ext cx="23" cy="10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16" y="7"/>
                  </a:cxn>
                  <a:cxn ang="0">
                    <a:pos x="13" y="8"/>
                  </a:cxn>
                  <a:cxn ang="0">
                    <a:pos x="11" y="8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0" y="10"/>
                  </a:cxn>
                  <a:cxn ang="0">
                    <a:pos x="1" y="9"/>
                  </a:cxn>
                  <a:cxn ang="0">
                    <a:pos x="2" y="8"/>
                  </a:cxn>
                  <a:cxn ang="0">
                    <a:pos x="5" y="6"/>
                  </a:cxn>
                  <a:cxn ang="0">
                    <a:pos x="8" y="3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3" y="2"/>
                  </a:cxn>
                  <a:cxn ang="0">
                    <a:pos x="22" y="3"/>
                  </a:cxn>
                  <a:cxn ang="0">
                    <a:pos x="18" y="6"/>
                  </a:cxn>
                </a:cxnLst>
                <a:rect l="0" t="0" r="r" b="b"/>
                <a:pathLst>
                  <a:path w="23" h="10">
                    <a:moveTo>
                      <a:pt x="18" y="6"/>
                    </a:moveTo>
                    <a:lnTo>
                      <a:pt x="16" y="7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2" y="3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36" name="Freeform 104"/>
              <p:cNvSpPr>
                <a:spLocks/>
              </p:cNvSpPr>
              <p:nvPr/>
            </p:nvSpPr>
            <p:spPr bwMode="auto">
              <a:xfrm>
                <a:off x="966" y="3053"/>
                <a:ext cx="22" cy="1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4" y="8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1" y="2"/>
                  </a:cxn>
                  <a:cxn ang="0">
                    <a:pos x="19" y="3"/>
                  </a:cxn>
                  <a:cxn ang="0">
                    <a:pos x="18" y="3"/>
                  </a:cxn>
                  <a:cxn ang="0">
                    <a:pos x="16" y="4"/>
                  </a:cxn>
                  <a:cxn ang="0">
                    <a:pos x="13" y="5"/>
                  </a:cxn>
                  <a:cxn ang="0">
                    <a:pos x="10" y="6"/>
                  </a:cxn>
                </a:cxnLst>
                <a:rect l="0" t="0" r="r" b="b"/>
                <a:pathLst>
                  <a:path w="22" h="12">
                    <a:moveTo>
                      <a:pt x="10" y="6"/>
                    </a:moveTo>
                    <a:lnTo>
                      <a:pt x="4" y="8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6" y="4"/>
                    </a:lnTo>
                    <a:lnTo>
                      <a:pt x="13" y="5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37" name="Freeform 105"/>
              <p:cNvSpPr>
                <a:spLocks/>
              </p:cNvSpPr>
              <p:nvPr/>
            </p:nvSpPr>
            <p:spPr bwMode="auto">
              <a:xfrm>
                <a:off x="980" y="3056"/>
                <a:ext cx="6" cy="5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1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lnTo>
                      <a:pt x="6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6B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38" name="Freeform 106"/>
              <p:cNvSpPr>
                <a:spLocks/>
              </p:cNvSpPr>
              <p:nvPr/>
            </p:nvSpPr>
            <p:spPr bwMode="auto">
              <a:xfrm>
                <a:off x="984" y="305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39" name="Freeform 107"/>
              <p:cNvSpPr>
                <a:spLocks/>
              </p:cNvSpPr>
              <p:nvPr/>
            </p:nvSpPr>
            <p:spPr bwMode="auto">
              <a:xfrm>
                <a:off x="967" y="3052"/>
                <a:ext cx="23" cy="12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22" y="2"/>
                  </a:cxn>
                  <a:cxn ang="0">
                    <a:pos x="20" y="1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1"/>
                  </a:cxn>
                  <a:cxn ang="0">
                    <a:pos x="5" y="3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1" y="10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16" y="2"/>
                  </a:cxn>
                  <a:cxn ang="0">
                    <a:pos x="21" y="3"/>
                  </a:cxn>
                  <a:cxn ang="0">
                    <a:pos x="23" y="2"/>
                  </a:cxn>
                </a:cxnLst>
                <a:rect l="0" t="0" r="r" b="b"/>
                <a:pathLst>
                  <a:path w="23" h="12">
                    <a:moveTo>
                      <a:pt x="23" y="2"/>
                    </a:moveTo>
                    <a:lnTo>
                      <a:pt x="22" y="2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6" y="2"/>
                    </a:lnTo>
                    <a:lnTo>
                      <a:pt x="21" y="3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40" name="Freeform 108"/>
              <p:cNvSpPr>
                <a:spLocks/>
              </p:cNvSpPr>
              <p:nvPr/>
            </p:nvSpPr>
            <p:spPr bwMode="auto">
              <a:xfrm>
                <a:off x="979" y="3054"/>
                <a:ext cx="11" cy="9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6" y="6"/>
                  </a:cxn>
                  <a:cxn ang="0">
                    <a:pos x="0" y="9"/>
                  </a:cxn>
                  <a:cxn ang="0">
                    <a:pos x="2" y="8"/>
                  </a:cxn>
                  <a:cxn ang="0">
                    <a:pos x="6" y="7"/>
                  </a:cxn>
                  <a:cxn ang="0">
                    <a:pos x="9" y="4"/>
                  </a:cxn>
                  <a:cxn ang="0">
                    <a:pos x="11" y="0"/>
                  </a:cxn>
                  <a:cxn ang="0">
                    <a:pos x="9" y="1"/>
                  </a:cxn>
                </a:cxnLst>
                <a:rect l="0" t="0" r="r" b="b"/>
                <a:pathLst>
                  <a:path w="11" h="9">
                    <a:moveTo>
                      <a:pt x="9" y="1"/>
                    </a:moveTo>
                    <a:lnTo>
                      <a:pt x="9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41" name="Freeform 109"/>
              <p:cNvSpPr>
                <a:spLocks/>
              </p:cNvSpPr>
              <p:nvPr/>
            </p:nvSpPr>
            <p:spPr bwMode="auto">
              <a:xfrm>
                <a:off x="966" y="3051"/>
                <a:ext cx="25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3"/>
                  </a:cxn>
                  <a:cxn ang="0">
                    <a:pos x="1" y="13"/>
                  </a:cxn>
                  <a:cxn ang="0">
                    <a:pos x="2" y="11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13" y="5"/>
                  </a:cxn>
                  <a:cxn ang="0">
                    <a:pos x="19" y="4"/>
                  </a:cxn>
                  <a:cxn ang="0">
                    <a:pos x="22" y="2"/>
                  </a:cxn>
                  <a:cxn ang="0">
                    <a:pos x="24" y="1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  <a:cxn ang="0">
                    <a:pos x="23" y="4"/>
                  </a:cxn>
                  <a:cxn ang="0">
                    <a:pos x="19" y="5"/>
                  </a:cxn>
                  <a:cxn ang="0">
                    <a:pos x="14" y="7"/>
                  </a:cxn>
                  <a:cxn ang="0">
                    <a:pos x="10" y="8"/>
                  </a:cxn>
                  <a:cxn ang="0">
                    <a:pos x="7" y="10"/>
                  </a:cxn>
                  <a:cxn ang="0">
                    <a:pos x="5" y="11"/>
                  </a:cxn>
                  <a:cxn ang="0">
                    <a:pos x="3" y="12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0" y="14"/>
                  </a:cxn>
                </a:cxnLst>
                <a:rect l="0" t="0" r="r" b="b"/>
                <a:pathLst>
                  <a:path w="25" h="14">
                    <a:moveTo>
                      <a:pt x="0" y="14"/>
                    </a:moveTo>
                    <a:lnTo>
                      <a:pt x="0" y="13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3" y="5"/>
                    </a:lnTo>
                    <a:lnTo>
                      <a:pt x="19" y="4"/>
                    </a:lnTo>
                    <a:lnTo>
                      <a:pt x="22" y="2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3" y="4"/>
                    </a:lnTo>
                    <a:lnTo>
                      <a:pt x="19" y="5"/>
                    </a:lnTo>
                    <a:lnTo>
                      <a:pt x="14" y="7"/>
                    </a:lnTo>
                    <a:lnTo>
                      <a:pt x="10" y="8"/>
                    </a:lnTo>
                    <a:lnTo>
                      <a:pt x="7" y="10"/>
                    </a:lnTo>
                    <a:lnTo>
                      <a:pt x="5" y="11"/>
                    </a:lnTo>
                    <a:lnTo>
                      <a:pt x="3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42" name="Freeform 110"/>
              <p:cNvSpPr>
                <a:spLocks/>
              </p:cNvSpPr>
              <p:nvPr/>
            </p:nvSpPr>
            <p:spPr bwMode="auto">
              <a:xfrm>
                <a:off x="928" y="3063"/>
                <a:ext cx="25" cy="7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20" y="4"/>
                  </a:cxn>
                  <a:cxn ang="0">
                    <a:pos x="23" y="4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23" y="3"/>
                  </a:cxn>
                  <a:cxn ang="0">
                    <a:pos x="20" y="2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1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5" y="6"/>
                  </a:cxn>
                  <a:cxn ang="0">
                    <a:pos x="8" y="6"/>
                  </a:cxn>
                  <a:cxn ang="0">
                    <a:pos x="10" y="5"/>
                  </a:cxn>
                  <a:cxn ang="0">
                    <a:pos x="14" y="5"/>
                  </a:cxn>
                </a:cxnLst>
                <a:rect l="0" t="0" r="r" b="b"/>
                <a:pathLst>
                  <a:path w="25" h="7">
                    <a:moveTo>
                      <a:pt x="14" y="5"/>
                    </a:moveTo>
                    <a:lnTo>
                      <a:pt x="20" y="4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3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F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43" name="Freeform 111"/>
              <p:cNvSpPr>
                <a:spLocks/>
              </p:cNvSpPr>
              <p:nvPr/>
            </p:nvSpPr>
            <p:spPr bwMode="auto">
              <a:xfrm>
                <a:off x="927" y="3063"/>
                <a:ext cx="25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20" y="1"/>
                  </a:cxn>
                  <a:cxn ang="0">
                    <a:pos x="25" y="5"/>
                  </a:cxn>
                  <a:cxn ang="0">
                    <a:pos x="25" y="4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7" y="2"/>
                  </a:cxn>
                  <a:cxn ang="0">
                    <a:pos x="14" y="1"/>
                  </a:cxn>
                  <a:cxn ang="0">
                    <a:pos x="9" y="2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7"/>
                  </a:cxn>
                </a:cxnLst>
                <a:rect l="0" t="0" r="r" b="b"/>
                <a:pathLst>
                  <a:path w="25" h="7">
                    <a:moveTo>
                      <a:pt x="0" y="7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4" y="1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44" name="Freeform 112"/>
              <p:cNvSpPr>
                <a:spLocks/>
              </p:cNvSpPr>
              <p:nvPr/>
            </p:nvSpPr>
            <p:spPr bwMode="auto">
              <a:xfrm>
                <a:off x="929" y="3067"/>
                <a:ext cx="24" cy="6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5" y="5"/>
                  </a:cxn>
                  <a:cxn ang="0">
                    <a:pos x="17" y="5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2" y="2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7" y="6"/>
                  </a:cxn>
                </a:cxnLst>
                <a:rect l="0" t="0" r="r" b="b"/>
                <a:pathLst>
                  <a:path w="24" h="6">
                    <a:moveTo>
                      <a:pt x="7" y="6"/>
                    </a:moveTo>
                    <a:lnTo>
                      <a:pt x="10" y="6"/>
                    </a:lnTo>
                    <a:lnTo>
                      <a:pt x="12" y="6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45" name="Freeform 113"/>
              <p:cNvSpPr>
                <a:spLocks/>
              </p:cNvSpPr>
              <p:nvPr/>
            </p:nvSpPr>
            <p:spPr bwMode="auto">
              <a:xfrm>
                <a:off x="941" y="3068"/>
                <a:ext cx="7" cy="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2"/>
                  </a:cxn>
                </a:cxnLst>
                <a:rect l="0" t="0" r="r" b="b"/>
                <a:pathLst>
                  <a:path w="7" h="4">
                    <a:moveTo>
                      <a:pt x="1" y="2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6B1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46" name="Freeform 114"/>
              <p:cNvSpPr>
                <a:spLocks/>
              </p:cNvSpPr>
              <p:nvPr/>
            </p:nvSpPr>
            <p:spPr bwMode="auto">
              <a:xfrm>
                <a:off x="946" y="3068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47" name="Freeform 115"/>
              <p:cNvSpPr>
                <a:spLocks/>
              </p:cNvSpPr>
              <p:nvPr/>
            </p:nvSpPr>
            <p:spPr bwMode="auto">
              <a:xfrm>
                <a:off x="916" y="3029"/>
                <a:ext cx="14" cy="72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6" y="11"/>
                  </a:cxn>
                  <a:cxn ang="0">
                    <a:pos x="2" y="21"/>
                  </a:cxn>
                  <a:cxn ang="0">
                    <a:pos x="1" y="32"/>
                  </a:cxn>
                  <a:cxn ang="0">
                    <a:pos x="2" y="43"/>
                  </a:cxn>
                  <a:cxn ang="0">
                    <a:pos x="4" y="53"/>
                  </a:cxn>
                  <a:cxn ang="0">
                    <a:pos x="7" y="62"/>
                  </a:cxn>
                  <a:cxn ang="0">
                    <a:pos x="10" y="68"/>
                  </a:cxn>
                  <a:cxn ang="0">
                    <a:pos x="13" y="72"/>
                  </a:cxn>
                  <a:cxn ang="0">
                    <a:pos x="12" y="72"/>
                  </a:cxn>
                  <a:cxn ang="0">
                    <a:pos x="12" y="72"/>
                  </a:cxn>
                  <a:cxn ang="0">
                    <a:pos x="12" y="72"/>
                  </a:cxn>
                  <a:cxn ang="0">
                    <a:pos x="11" y="72"/>
                  </a:cxn>
                  <a:cxn ang="0">
                    <a:pos x="9" y="68"/>
                  </a:cxn>
                  <a:cxn ang="0">
                    <a:pos x="6" y="61"/>
                  </a:cxn>
                  <a:cxn ang="0">
                    <a:pos x="3" y="52"/>
                  </a:cxn>
                  <a:cxn ang="0">
                    <a:pos x="1" y="42"/>
                  </a:cxn>
                  <a:cxn ang="0">
                    <a:pos x="0" y="31"/>
                  </a:cxn>
                  <a:cxn ang="0">
                    <a:pos x="1" y="20"/>
                  </a:cxn>
                  <a:cxn ang="0">
                    <a:pos x="5" y="10"/>
                  </a:cxn>
                  <a:cxn ang="0">
                    <a:pos x="13" y="1"/>
                  </a:cxn>
                </a:cxnLst>
                <a:rect l="0" t="0" r="r" b="b"/>
                <a:pathLst>
                  <a:path w="14" h="72">
                    <a:moveTo>
                      <a:pt x="13" y="1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6" y="11"/>
                    </a:lnTo>
                    <a:lnTo>
                      <a:pt x="2" y="21"/>
                    </a:lnTo>
                    <a:lnTo>
                      <a:pt x="1" y="32"/>
                    </a:lnTo>
                    <a:lnTo>
                      <a:pt x="2" y="43"/>
                    </a:lnTo>
                    <a:lnTo>
                      <a:pt x="4" y="53"/>
                    </a:lnTo>
                    <a:lnTo>
                      <a:pt x="7" y="62"/>
                    </a:lnTo>
                    <a:lnTo>
                      <a:pt x="10" y="68"/>
                    </a:lnTo>
                    <a:lnTo>
                      <a:pt x="13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1" y="72"/>
                    </a:lnTo>
                    <a:lnTo>
                      <a:pt x="9" y="68"/>
                    </a:lnTo>
                    <a:lnTo>
                      <a:pt x="6" y="61"/>
                    </a:lnTo>
                    <a:lnTo>
                      <a:pt x="3" y="52"/>
                    </a:lnTo>
                    <a:lnTo>
                      <a:pt x="1" y="42"/>
                    </a:lnTo>
                    <a:lnTo>
                      <a:pt x="0" y="31"/>
                    </a:lnTo>
                    <a:lnTo>
                      <a:pt x="1" y="20"/>
                    </a:lnTo>
                    <a:lnTo>
                      <a:pt x="5" y="1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AF56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48" name="Freeform 116"/>
              <p:cNvSpPr>
                <a:spLocks/>
              </p:cNvSpPr>
              <p:nvPr/>
            </p:nvSpPr>
            <p:spPr bwMode="auto">
              <a:xfrm>
                <a:off x="926" y="3070"/>
                <a:ext cx="15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14" y="3"/>
                  </a:cxn>
                  <a:cxn ang="0">
                    <a:pos x="12" y="4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15" h="4">
                    <a:moveTo>
                      <a:pt x="3" y="0"/>
                    </a:move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49" name="Freeform 117"/>
              <p:cNvSpPr>
                <a:spLocks/>
              </p:cNvSpPr>
              <p:nvPr/>
            </p:nvSpPr>
            <p:spPr bwMode="auto">
              <a:xfrm>
                <a:off x="937" y="3090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C3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50" name="Freeform 118"/>
              <p:cNvSpPr>
                <a:spLocks/>
              </p:cNvSpPr>
              <p:nvPr/>
            </p:nvSpPr>
            <p:spPr bwMode="auto">
              <a:xfrm>
                <a:off x="923" y="3036"/>
                <a:ext cx="27" cy="6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18" y="4"/>
                  </a:cxn>
                  <a:cxn ang="0">
                    <a:pos x="17" y="16"/>
                  </a:cxn>
                  <a:cxn ang="0">
                    <a:pos x="15" y="30"/>
                  </a:cxn>
                  <a:cxn ang="0">
                    <a:pos x="16" y="44"/>
                  </a:cxn>
                  <a:cxn ang="0">
                    <a:pos x="18" y="54"/>
                  </a:cxn>
                  <a:cxn ang="0">
                    <a:pos x="22" y="60"/>
                  </a:cxn>
                  <a:cxn ang="0">
                    <a:pos x="26" y="64"/>
                  </a:cxn>
                  <a:cxn ang="0">
                    <a:pos x="27" y="65"/>
                  </a:cxn>
                  <a:cxn ang="0">
                    <a:pos x="19" y="65"/>
                  </a:cxn>
                  <a:cxn ang="0">
                    <a:pos x="18" y="64"/>
                  </a:cxn>
                  <a:cxn ang="0">
                    <a:pos x="15" y="62"/>
                  </a:cxn>
                  <a:cxn ang="0">
                    <a:pos x="12" y="58"/>
                  </a:cxn>
                  <a:cxn ang="0">
                    <a:pos x="8" y="52"/>
                  </a:cxn>
                  <a:cxn ang="0">
                    <a:pos x="5" y="45"/>
                  </a:cxn>
                  <a:cxn ang="0">
                    <a:pos x="2" y="36"/>
                  </a:cxn>
                  <a:cxn ang="0">
                    <a:pos x="0" y="25"/>
                  </a:cxn>
                  <a:cxn ang="0">
                    <a:pos x="0" y="13"/>
                  </a:cxn>
                </a:cxnLst>
                <a:rect l="0" t="0" r="r" b="b"/>
                <a:pathLst>
                  <a:path w="27" h="65">
                    <a:moveTo>
                      <a:pt x="0" y="13"/>
                    </a:move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18" y="4"/>
                    </a:lnTo>
                    <a:lnTo>
                      <a:pt x="17" y="16"/>
                    </a:lnTo>
                    <a:lnTo>
                      <a:pt x="15" y="30"/>
                    </a:lnTo>
                    <a:lnTo>
                      <a:pt x="16" y="44"/>
                    </a:lnTo>
                    <a:lnTo>
                      <a:pt x="18" y="54"/>
                    </a:lnTo>
                    <a:lnTo>
                      <a:pt x="22" y="60"/>
                    </a:lnTo>
                    <a:lnTo>
                      <a:pt x="26" y="64"/>
                    </a:lnTo>
                    <a:lnTo>
                      <a:pt x="27" y="65"/>
                    </a:lnTo>
                    <a:lnTo>
                      <a:pt x="19" y="65"/>
                    </a:lnTo>
                    <a:lnTo>
                      <a:pt x="18" y="64"/>
                    </a:lnTo>
                    <a:lnTo>
                      <a:pt x="15" y="62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5" y="45"/>
                    </a:lnTo>
                    <a:lnTo>
                      <a:pt x="2" y="36"/>
                    </a:lnTo>
                    <a:lnTo>
                      <a:pt x="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787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51" name="Freeform 119"/>
              <p:cNvSpPr>
                <a:spLocks/>
              </p:cNvSpPr>
              <p:nvPr/>
            </p:nvSpPr>
            <p:spPr bwMode="auto">
              <a:xfrm>
                <a:off x="921" y="3030"/>
                <a:ext cx="19" cy="71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0" y="2"/>
                  </a:cxn>
                  <a:cxn ang="0">
                    <a:pos x="4" y="11"/>
                  </a:cxn>
                  <a:cxn ang="0">
                    <a:pos x="2" y="21"/>
                  </a:cxn>
                  <a:cxn ang="0">
                    <a:pos x="2" y="32"/>
                  </a:cxn>
                  <a:cxn ang="0">
                    <a:pos x="5" y="42"/>
                  </a:cxn>
                  <a:cxn ang="0">
                    <a:pos x="8" y="51"/>
                  </a:cxn>
                  <a:cxn ang="0">
                    <a:pos x="12" y="60"/>
                  </a:cxn>
                  <a:cxn ang="0">
                    <a:pos x="16" y="66"/>
                  </a:cxn>
                  <a:cxn ang="0">
                    <a:pos x="19" y="71"/>
                  </a:cxn>
                  <a:cxn ang="0">
                    <a:pos x="19" y="71"/>
                  </a:cxn>
                  <a:cxn ang="0">
                    <a:pos x="19" y="71"/>
                  </a:cxn>
                  <a:cxn ang="0">
                    <a:pos x="18" y="71"/>
                  </a:cxn>
                  <a:cxn ang="0">
                    <a:pos x="18" y="71"/>
                  </a:cxn>
                  <a:cxn ang="0">
                    <a:pos x="14" y="66"/>
                  </a:cxn>
                  <a:cxn ang="0">
                    <a:pos x="11" y="60"/>
                  </a:cxn>
                  <a:cxn ang="0">
                    <a:pos x="6" y="51"/>
                  </a:cxn>
                  <a:cxn ang="0">
                    <a:pos x="3" y="41"/>
                  </a:cxn>
                  <a:cxn ang="0">
                    <a:pos x="1" y="31"/>
                  </a:cxn>
                  <a:cxn ang="0">
                    <a:pos x="0" y="21"/>
                  </a:cxn>
                  <a:cxn ang="0">
                    <a:pos x="3" y="10"/>
                  </a:cxn>
                  <a:cxn ang="0">
                    <a:pos x="9" y="1"/>
                  </a:cxn>
                </a:cxnLst>
                <a:rect l="0" t="0" r="r" b="b"/>
                <a:pathLst>
                  <a:path w="19" h="71">
                    <a:moveTo>
                      <a:pt x="9" y="1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4" y="11"/>
                    </a:lnTo>
                    <a:lnTo>
                      <a:pt x="2" y="21"/>
                    </a:lnTo>
                    <a:lnTo>
                      <a:pt x="2" y="32"/>
                    </a:lnTo>
                    <a:lnTo>
                      <a:pt x="5" y="42"/>
                    </a:lnTo>
                    <a:lnTo>
                      <a:pt x="8" y="51"/>
                    </a:lnTo>
                    <a:lnTo>
                      <a:pt x="12" y="60"/>
                    </a:lnTo>
                    <a:lnTo>
                      <a:pt x="16" y="66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4" y="66"/>
                    </a:lnTo>
                    <a:lnTo>
                      <a:pt x="11" y="60"/>
                    </a:lnTo>
                    <a:lnTo>
                      <a:pt x="6" y="51"/>
                    </a:lnTo>
                    <a:lnTo>
                      <a:pt x="3" y="41"/>
                    </a:lnTo>
                    <a:lnTo>
                      <a:pt x="1" y="31"/>
                    </a:lnTo>
                    <a:lnTo>
                      <a:pt x="0" y="21"/>
                    </a:lnTo>
                    <a:lnTo>
                      <a:pt x="3" y="1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AF56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52" name="Freeform 120"/>
              <p:cNvSpPr>
                <a:spLocks/>
              </p:cNvSpPr>
              <p:nvPr/>
            </p:nvSpPr>
            <p:spPr bwMode="auto">
              <a:xfrm>
                <a:off x="926" y="3033"/>
                <a:ext cx="17" cy="6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4" y="9"/>
                  </a:cxn>
                  <a:cxn ang="0">
                    <a:pos x="1" y="19"/>
                  </a:cxn>
                  <a:cxn ang="0">
                    <a:pos x="1" y="28"/>
                  </a:cxn>
                  <a:cxn ang="0">
                    <a:pos x="3" y="38"/>
                  </a:cxn>
                  <a:cxn ang="0">
                    <a:pos x="6" y="47"/>
                  </a:cxn>
                  <a:cxn ang="0">
                    <a:pos x="9" y="55"/>
                  </a:cxn>
                  <a:cxn ang="0">
                    <a:pos x="13" y="62"/>
                  </a:cxn>
                  <a:cxn ang="0">
                    <a:pos x="17" y="68"/>
                  </a:cxn>
                  <a:cxn ang="0">
                    <a:pos x="16" y="68"/>
                  </a:cxn>
                  <a:cxn ang="0">
                    <a:pos x="16" y="68"/>
                  </a:cxn>
                  <a:cxn ang="0">
                    <a:pos x="15" y="68"/>
                  </a:cxn>
                  <a:cxn ang="0">
                    <a:pos x="15" y="68"/>
                  </a:cxn>
                  <a:cxn ang="0">
                    <a:pos x="12" y="62"/>
                  </a:cxn>
                  <a:cxn ang="0">
                    <a:pos x="8" y="55"/>
                  </a:cxn>
                  <a:cxn ang="0">
                    <a:pos x="4" y="47"/>
                  </a:cxn>
                  <a:cxn ang="0">
                    <a:pos x="1" y="37"/>
                  </a:cxn>
                  <a:cxn ang="0">
                    <a:pos x="0" y="28"/>
                  </a:cxn>
                  <a:cxn ang="0">
                    <a:pos x="0" y="18"/>
                  </a:cxn>
                  <a:cxn ang="0">
                    <a:pos x="3" y="9"/>
                  </a:cxn>
                  <a:cxn ang="0">
                    <a:pos x="9" y="0"/>
                  </a:cxn>
                </a:cxnLst>
                <a:rect l="0" t="0" r="r" b="b"/>
                <a:pathLst>
                  <a:path w="17" h="68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4" y="9"/>
                    </a:lnTo>
                    <a:lnTo>
                      <a:pt x="1" y="19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6" y="47"/>
                    </a:lnTo>
                    <a:lnTo>
                      <a:pt x="9" y="55"/>
                    </a:lnTo>
                    <a:lnTo>
                      <a:pt x="13" y="62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2" y="62"/>
                    </a:lnTo>
                    <a:lnTo>
                      <a:pt x="8" y="55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3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F56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53" name="Freeform 121"/>
              <p:cNvSpPr>
                <a:spLocks/>
              </p:cNvSpPr>
              <p:nvPr/>
            </p:nvSpPr>
            <p:spPr bwMode="auto">
              <a:xfrm>
                <a:off x="937" y="3036"/>
                <a:ext cx="13" cy="6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2" y="15"/>
                  </a:cxn>
                  <a:cxn ang="0">
                    <a:pos x="1" y="28"/>
                  </a:cxn>
                  <a:cxn ang="0">
                    <a:pos x="2" y="39"/>
                  </a:cxn>
                  <a:cxn ang="0">
                    <a:pos x="3" y="47"/>
                  </a:cxn>
                  <a:cxn ang="0">
                    <a:pos x="5" y="54"/>
                  </a:cxn>
                  <a:cxn ang="0">
                    <a:pos x="8" y="59"/>
                  </a:cxn>
                  <a:cxn ang="0">
                    <a:pos x="11" y="62"/>
                  </a:cxn>
                  <a:cxn ang="0">
                    <a:pos x="13" y="65"/>
                  </a:cxn>
                  <a:cxn ang="0">
                    <a:pos x="13" y="65"/>
                  </a:cxn>
                  <a:cxn ang="0">
                    <a:pos x="12" y="65"/>
                  </a:cxn>
                  <a:cxn ang="0">
                    <a:pos x="12" y="65"/>
                  </a:cxn>
                  <a:cxn ang="0">
                    <a:pos x="12" y="65"/>
                  </a:cxn>
                  <a:cxn ang="0">
                    <a:pos x="9" y="62"/>
                  </a:cxn>
                  <a:cxn ang="0">
                    <a:pos x="7" y="59"/>
                  </a:cxn>
                  <a:cxn ang="0">
                    <a:pos x="4" y="53"/>
                  </a:cxn>
                  <a:cxn ang="0">
                    <a:pos x="2" y="47"/>
                  </a:cxn>
                  <a:cxn ang="0">
                    <a:pos x="1" y="38"/>
                  </a:cxn>
                  <a:cxn ang="0">
                    <a:pos x="0" y="27"/>
                  </a:cxn>
                  <a:cxn ang="0">
                    <a:pos x="1" y="15"/>
                  </a:cxn>
                  <a:cxn ang="0">
                    <a:pos x="4" y="0"/>
                  </a:cxn>
                </a:cxnLst>
                <a:rect l="0" t="0" r="r" b="b"/>
                <a:pathLst>
                  <a:path w="13" h="65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5"/>
                    </a:lnTo>
                    <a:lnTo>
                      <a:pt x="1" y="28"/>
                    </a:lnTo>
                    <a:lnTo>
                      <a:pt x="2" y="39"/>
                    </a:lnTo>
                    <a:lnTo>
                      <a:pt x="3" y="47"/>
                    </a:lnTo>
                    <a:lnTo>
                      <a:pt x="5" y="54"/>
                    </a:lnTo>
                    <a:lnTo>
                      <a:pt x="8" y="59"/>
                    </a:lnTo>
                    <a:lnTo>
                      <a:pt x="11" y="62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9" y="62"/>
                    </a:lnTo>
                    <a:lnTo>
                      <a:pt x="7" y="59"/>
                    </a:lnTo>
                    <a:lnTo>
                      <a:pt x="4" y="53"/>
                    </a:lnTo>
                    <a:lnTo>
                      <a:pt x="2" y="47"/>
                    </a:lnTo>
                    <a:lnTo>
                      <a:pt x="1" y="38"/>
                    </a:lnTo>
                    <a:lnTo>
                      <a:pt x="0" y="27"/>
                    </a:lnTo>
                    <a:lnTo>
                      <a:pt x="1" y="1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56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54" name="Freeform 122"/>
              <p:cNvSpPr>
                <a:spLocks/>
              </p:cNvSpPr>
              <p:nvPr/>
            </p:nvSpPr>
            <p:spPr bwMode="auto">
              <a:xfrm>
                <a:off x="927" y="3028"/>
                <a:ext cx="15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4" y="7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F56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55" name="Freeform 123"/>
              <p:cNvSpPr>
                <a:spLocks/>
              </p:cNvSpPr>
              <p:nvPr/>
            </p:nvSpPr>
            <p:spPr bwMode="auto">
              <a:xfrm>
                <a:off x="924" y="3066"/>
                <a:ext cx="29" cy="4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1"/>
                  </a:cxn>
                  <a:cxn ang="0">
                    <a:pos x="24" y="1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1"/>
                  </a:cxn>
                  <a:cxn ang="0">
                    <a:pos x="7" y="2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13" y="3"/>
                  </a:cxn>
                  <a:cxn ang="0">
                    <a:pos x="17" y="2"/>
                  </a:cxn>
                  <a:cxn ang="0">
                    <a:pos x="20" y="2"/>
                  </a:cxn>
                  <a:cxn ang="0">
                    <a:pos x="23" y="2"/>
                  </a:cxn>
                  <a:cxn ang="0">
                    <a:pos x="26" y="2"/>
                  </a:cxn>
                  <a:cxn ang="0">
                    <a:pos x="28" y="2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29" h="4">
                    <a:moveTo>
                      <a:pt x="29" y="2"/>
                    </a:moveTo>
                    <a:lnTo>
                      <a:pt x="29" y="2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3" y="3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56" name="Freeform 124"/>
              <p:cNvSpPr>
                <a:spLocks/>
              </p:cNvSpPr>
              <p:nvPr/>
            </p:nvSpPr>
            <p:spPr bwMode="auto">
              <a:xfrm>
                <a:off x="974" y="3084"/>
                <a:ext cx="204" cy="66"/>
              </a:xfrm>
              <a:custGeom>
                <a:avLst/>
                <a:gdLst/>
                <a:ahLst/>
                <a:cxnLst>
                  <a:cxn ang="0">
                    <a:pos x="10" y="48"/>
                  </a:cxn>
                  <a:cxn ang="0">
                    <a:pos x="11" y="47"/>
                  </a:cxn>
                  <a:cxn ang="0">
                    <a:pos x="14" y="46"/>
                  </a:cxn>
                  <a:cxn ang="0">
                    <a:pos x="18" y="44"/>
                  </a:cxn>
                  <a:cxn ang="0">
                    <a:pos x="24" y="41"/>
                  </a:cxn>
                  <a:cxn ang="0">
                    <a:pos x="31" y="37"/>
                  </a:cxn>
                  <a:cxn ang="0">
                    <a:pos x="40" y="33"/>
                  </a:cxn>
                  <a:cxn ang="0">
                    <a:pos x="50" y="29"/>
                  </a:cxn>
                  <a:cxn ang="0">
                    <a:pos x="61" y="24"/>
                  </a:cxn>
                  <a:cxn ang="0">
                    <a:pos x="72" y="20"/>
                  </a:cxn>
                  <a:cxn ang="0">
                    <a:pos x="84" y="15"/>
                  </a:cxn>
                  <a:cxn ang="0">
                    <a:pos x="97" y="11"/>
                  </a:cxn>
                  <a:cxn ang="0">
                    <a:pos x="110" y="8"/>
                  </a:cxn>
                  <a:cxn ang="0">
                    <a:pos x="124" y="5"/>
                  </a:cxn>
                  <a:cxn ang="0">
                    <a:pos x="137" y="2"/>
                  </a:cxn>
                  <a:cxn ang="0">
                    <a:pos x="151" y="1"/>
                  </a:cxn>
                  <a:cxn ang="0">
                    <a:pos x="165" y="0"/>
                  </a:cxn>
                  <a:cxn ang="0">
                    <a:pos x="182" y="1"/>
                  </a:cxn>
                  <a:cxn ang="0">
                    <a:pos x="193" y="5"/>
                  </a:cxn>
                  <a:cxn ang="0">
                    <a:pos x="200" y="11"/>
                  </a:cxn>
                  <a:cxn ang="0">
                    <a:pos x="203" y="18"/>
                  </a:cxn>
                  <a:cxn ang="0">
                    <a:pos x="204" y="24"/>
                  </a:cxn>
                  <a:cxn ang="0">
                    <a:pos x="204" y="30"/>
                  </a:cxn>
                  <a:cxn ang="0">
                    <a:pos x="202" y="35"/>
                  </a:cxn>
                  <a:cxn ang="0">
                    <a:pos x="202" y="36"/>
                  </a:cxn>
                  <a:cxn ang="0">
                    <a:pos x="189" y="16"/>
                  </a:cxn>
                  <a:cxn ang="0">
                    <a:pos x="188" y="16"/>
                  </a:cxn>
                  <a:cxn ang="0">
                    <a:pos x="187" y="16"/>
                  </a:cxn>
                  <a:cxn ang="0">
                    <a:pos x="186" y="15"/>
                  </a:cxn>
                  <a:cxn ang="0">
                    <a:pos x="183" y="14"/>
                  </a:cxn>
                  <a:cxn ang="0">
                    <a:pos x="180" y="13"/>
                  </a:cxn>
                  <a:cxn ang="0">
                    <a:pos x="176" y="13"/>
                  </a:cxn>
                  <a:cxn ang="0">
                    <a:pos x="172" y="12"/>
                  </a:cxn>
                  <a:cxn ang="0">
                    <a:pos x="167" y="12"/>
                  </a:cxn>
                  <a:cxn ang="0">
                    <a:pos x="161" y="11"/>
                  </a:cxn>
                  <a:cxn ang="0">
                    <a:pos x="155" y="11"/>
                  </a:cxn>
                  <a:cxn ang="0">
                    <a:pos x="148" y="11"/>
                  </a:cxn>
                  <a:cxn ang="0">
                    <a:pos x="140" y="12"/>
                  </a:cxn>
                  <a:cxn ang="0">
                    <a:pos x="132" y="13"/>
                  </a:cxn>
                  <a:cxn ang="0">
                    <a:pos x="124" y="14"/>
                  </a:cxn>
                  <a:cxn ang="0">
                    <a:pos x="114" y="16"/>
                  </a:cxn>
                  <a:cxn ang="0">
                    <a:pos x="105" y="19"/>
                  </a:cxn>
                  <a:cxn ang="0">
                    <a:pos x="99" y="20"/>
                  </a:cxn>
                  <a:cxn ang="0">
                    <a:pos x="94" y="22"/>
                  </a:cxn>
                  <a:cxn ang="0">
                    <a:pos x="88" y="24"/>
                  </a:cxn>
                  <a:cxn ang="0">
                    <a:pos x="82" y="27"/>
                  </a:cxn>
                  <a:cxn ang="0">
                    <a:pos x="76" y="29"/>
                  </a:cxn>
                  <a:cxn ang="0">
                    <a:pos x="70" y="32"/>
                  </a:cxn>
                  <a:cxn ang="0">
                    <a:pos x="63" y="35"/>
                  </a:cxn>
                  <a:cxn ang="0">
                    <a:pos x="57" y="39"/>
                  </a:cxn>
                  <a:cxn ang="0">
                    <a:pos x="51" y="42"/>
                  </a:cxn>
                  <a:cxn ang="0">
                    <a:pos x="44" y="45"/>
                  </a:cxn>
                  <a:cxn ang="0">
                    <a:pos x="37" y="49"/>
                  </a:cxn>
                  <a:cxn ang="0">
                    <a:pos x="30" y="52"/>
                  </a:cxn>
                  <a:cxn ang="0">
                    <a:pos x="22" y="56"/>
                  </a:cxn>
                  <a:cxn ang="0">
                    <a:pos x="15" y="59"/>
                  </a:cxn>
                  <a:cxn ang="0">
                    <a:pos x="8" y="63"/>
                  </a:cxn>
                  <a:cxn ang="0">
                    <a:pos x="0" y="66"/>
                  </a:cxn>
                  <a:cxn ang="0">
                    <a:pos x="10" y="48"/>
                  </a:cxn>
                </a:cxnLst>
                <a:rect l="0" t="0" r="r" b="b"/>
                <a:pathLst>
                  <a:path w="204" h="66">
                    <a:moveTo>
                      <a:pt x="10" y="48"/>
                    </a:moveTo>
                    <a:lnTo>
                      <a:pt x="11" y="47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4" y="41"/>
                    </a:lnTo>
                    <a:lnTo>
                      <a:pt x="31" y="37"/>
                    </a:lnTo>
                    <a:lnTo>
                      <a:pt x="40" y="33"/>
                    </a:lnTo>
                    <a:lnTo>
                      <a:pt x="50" y="29"/>
                    </a:lnTo>
                    <a:lnTo>
                      <a:pt x="61" y="24"/>
                    </a:lnTo>
                    <a:lnTo>
                      <a:pt x="72" y="20"/>
                    </a:lnTo>
                    <a:lnTo>
                      <a:pt x="84" y="15"/>
                    </a:lnTo>
                    <a:lnTo>
                      <a:pt x="97" y="11"/>
                    </a:lnTo>
                    <a:lnTo>
                      <a:pt x="110" y="8"/>
                    </a:lnTo>
                    <a:lnTo>
                      <a:pt x="124" y="5"/>
                    </a:lnTo>
                    <a:lnTo>
                      <a:pt x="137" y="2"/>
                    </a:lnTo>
                    <a:lnTo>
                      <a:pt x="151" y="1"/>
                    </a:lnTo>
                    <a:lnTo>
                      <a:pt x="165" y="0"/>
                    </a:lnTo>
                    <a:lnTo>
                      <a:pt x="182" y="1"/>
                    </a:lnTo>
                    <a:lnTo>
                      <a:pt x="193" y="5"/>
                    </a:lnTo>
                    <a:lnTo>
                      <a:pt x="200" y="11"/>
                    </a:lnTo>
                    <a:lnTo>
                      <a:pt x="203" y="18"/>
                    </a:lnTo>
                    <a:lnTo>
                      <a:pt x="204" y="24"/>
                    </a:lnTo>
                    <a:lnTo>
                      <a:pt x="204" y="30"/>
                    </a:lnTo>
                    <a:lnTo>
                      <a:pt x="202" y="35"/>
                    </a:lnTo>
                    <a:lnTo>
                      <a:pt x="202" y="36"/>
                    </a:lnTo>
                    <a:lnTo>
                      <a:pt x="189" y="16"/>
                    </a:lnTo>
                    <a:lnTo>
                      <a:pt x="188" y="16"/>
                    </a:lnTo>
                    <a:lnTo>
                      <a:pt x="187" y="16"/>
                    </a:lnTo>
                    <a:lnTo>
                      <a:pt x="186" y="15"/>
                    </a:lnTo>
                    <a:lnTo>
                      <a:pt x="183" y="14"/>
                    </a:lnTo>
                    <a:lnTo>
                      <a:pt x="180" y="13"/>
                    </a:lnTo>
                    <a:lnTo>
                      <a:pt x="176" y="13"/>
                    </a:lnTo>
                    <a:lnTo>
                      <a:pt x="172" y="12"/>
                    </a:lnTo>
                    <a:lnTo>
                      <a:pt x="167" y="12"/>
                    </a:lnTo>
                    <a:lnTo>
                      <a:pt x="161" y="11"/>
                    </a:lnTo>
                    <a:lnTo>
                      <a:pt x="155" y="11"/>
                    </a:lnTo>
                    <a:lnTo>
                      <a:pt x="148" y="11"/>
                    </a:lnTo>
                    <a:lnTo>
                      <a:pt x="140" y="12"/>
                    </a:lnTo>
                    <a:lnTo>
                      <a:pt x="132" y="13"/>
                    </a:lnTo>
                    <a:lnTo>
                      <a:pt x="124" y="14"/>
                    </a:lnTo>
                    <a:lnTo>
                      <a:pt x="114" y="16"/>
                    </a:lnTo>
                    <a:lnTo>
                      <a:pt x="105" y="19"/>
                    </a:lnTo>
                    <a:lnTo>
                      <a:pt x="99" y="20"/>
                    </a:lnTo>
                    <a:lnTo>
                      <a:pt x="94" y="22"/>
                    </a:lnTo>
                    <a:lnTo>
                      <a:pt x="88" y="24"/>
                    </a:lnTo>
                    <a:lnTo>
                      <a:pt x="82" y="27"/>
                    </a:lnTo>
                    <a:lnTo>
                      <a:pt x="76" y="29"/>
                    </a:lnTo>
                    <a:lnTo>
                      <a:pt x="70" y="32"/>
                    </a:lnTo>
                    <a:lnTo>
                      <a:pt x="63" y="35"/>
                    </a:lnTo>
                    <a:lnTo>
                      <a:pt x="57" y="39"/>
                    </a:lnTo>
                    <a:lnTo>
                      <a:pt x="51" y="42"/>
                    </a:lnTo>
                    <a:lnTo>
                      <a:pt x="44" y="45"/>
                    </a:lnTo>
                    <a:lnTo>
                      <a:pt x="37" y="49"/>
                    </a:lnTo>
                    <a:lnTo>
                      <a:pt x="30" y="52"/>
                    </a:lnTo>
                    <a:lnTo>
                      <a:pt x="22" y="56"/>
                    </a:lnTo>
                    <a:lnTo>
                      <a:pt x="15" y="59"/>
                    </a:lnTo>
                    <a:lnTo>
                      <a:pt x="8" y="63"/>
                    </a:lnTo>
                    <a:lnTo>
                      <a:pt x="0" y="66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57" name="Freeform 125"/>
              <p:cNvSpPr>
                <a:spLocks/>
              </p:cNvSpPr>
              <p:nvPr/>
            </p:nvSpPr>
            <p:spPr bwMode="auto">
              <a:xfrm>
                <a:off x="1011" y="3301"/>
                <a:ext cx="118" cy="340"/>
              </a:xfrm>
              <a:custGeom>
                <a:avLst/>
                <a:gdLst/>
                <a:ahLst/>
                <a:cxnLst>
                  <a:cxn ang="0">
                    <a:pos x="118" y="3"/>
                  </a:cxn>
                  <a:cxn ang="0">
                    <a:pos x="102" y="118"/>
                  </a:cxn>
                  <a:cxn ang="0">
                    <a:pos x="114" y="340"/>
                  </a:cxn>
                  <a:cxn ang="0">
                    <a:pos x="26" y="338"/>
                  </a:cxn>
                  <a:cxn ang="0">
                    <a:pos x="0" y="121"/>
                  </a:cxn>
                  <a:cxn ang="0">
                    <a:pos x="20" y="0"/>
                  </a:cxn>
                  <a:cxn ang="0">
                    <a:pos x="118" y="3"/>
                  </a:cxn>
                </a:cxnLst>
                <a:rect l="0" t="0" r="r" b="b"/>
                <a:pathLst>
                  <a:path w="118" h="340">
                    <a:moveTo>
                      <a:pt x="118" y="3"/>
                    </a:moveTo>
                    <a:lnTo>
                      <a:pt x="102" y="118"/>
                    </a:lnTo>
                    <a:lnTo>
                      <a:pt x="114" y="340"/>
                    </a:lnTo>
                    <a:lnTo>
                      <a:pt x="26" y="338"/>
                    </a:lnTo>
                    <a:lnTo>
                      <a:pt x="0" y="121"/>
                    </a:lnTo>
                    <a:lnTo>
                      <a:pt x="20" y="0"/>
                    </a:lnTo>
                    <a:lnTo>
                      <a:pt x="11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58" name="Freeform 126"/>
              <p:cNvSpPr>
                <a:spLocks/>
              </p:cNvSpPr>
              <p:nvPr/>
            </p:nvSpPr>
            <p:spPr bwMode="auto">
              <a:xfrm>
                <a:off x="1022" y="3280"/>
                <a:ext cx="128" cy="79"/>
              </a:xfrm>
              <a:custGeom>
                <a:avLst/>
                <a:gdLst/>
                <a:ahLst/>
                <a:cxnLst>
                  <a:cxn ang="0">
                    <a:pos x="128" y="11"/>
                  </a:cxn>
                  <a:cxn ang="0">
                    <a:pos x="108" y="72"/>
                  </a:cxn>
                  <a:cxn ang="0">
                    <a:pos x="0" y="79"/>
                  </a:cxn>
                  <a:cxn ang="0">
                    <a:pos x="14" y="0"/>
                  </a:cxn>
                  <a:cxn ang="0">
                    <a:pos x="128" y="11"/>
                  </a:cxn>
                </a:cxnLst>
                <a:rect l="0" t="0" r="r" b="b"/>
                <a:pathLst>
                  <a:path w="128" h="79">
                    <a:moveTo>
                      <a:pt x="128" y="11"/>
                    </a:moveTo>
                    <a:lnTo>
                      <a:pt x="108" y="72"/>
                    </a:lnTo>
                    <a:lnTo>
                      <a:pt x="0" y="79"/>
                    </a:lnTo>
                    <a:lnTo>
                      <a:pt x="14" y="0"/>
                    </a:lnTo>
                    <a:lnTo>
                      <a:pt x="12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59" name="Freeform 127"/>
              <p:cNvSpPr>
                <a:spLocks/>
              </p:cNvSpPr>
              <p:nvPr/>
            </p:nvSpPr>
            <p:spPr bwMode="auto">
              <a:xfrm>
                <a:off x="1026" y="3291"/>
                <a:ext cx="23" cy="19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20" y="19"/>
                  </a:cxn>
                  <a:cxn ang="0">
                    <a:pos x="17" y="19"/>
                  </a:cxn>
                  <a:cxn ang="0">
                    <a:pos x="14" y="17"/>
                  </a:cxn>
                  <a:cxn ang="0">
                    <a:pos x="11" y="17"/>
                  </a:cxn>
                  <a:cxn ang="0">
                    <a:pos x="8" y="16"/>
                  </a:cxn>
                  <a:cxn ang="0">
                    <a:pos x="6" y="15"/>
                  </a:cxn>
                  <a:cxn ang="0">
                    <a:pos x="3" y="14"/>
                  </a:cxn>
                  <a:cxn ang="0">
                    <a:pos x="2" y="13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7" y="2"/>
                  </a:cxn>
                  <a:cxn ang="0">
                    <a:pos x="9" y="3"/>
                  </a:cxn>
                  <a:cxn ang="0">
                    <a:pos x="12" y="4"/>
                  </a:cxn>
                  <a:cxn ang="0">
                    <a:pos x="14" y="5"/>
                  </a:cxn>
                  <a:cxn ang="0">
                    <a:pos x="17" y="6"/>
                  </a:cxn>
                  <a:cxn ang="0">
                    <a:pos x="20" y="7"/>
                  </a:cxn>
                  <a:cxn ang="0">
                    <a:pos x="23" y="8"/>
                  </a:cxn>
                </a:cxnLst>
                <a:rect l="0" t="0" r="r" b="b"/>
                <a:pathLst>
                  <a:path w="23" h="19">
                    <a:moveTo>
                      <a:pt x="23" y="8"/>
                    </a:moveTo>
                    <a:lnTo>
                      <a:pt x="20" y="19"/>
                    </a:lnTo>
                    <a:lnTo>
                      <a:pt x="17" y="19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7" y="6"/>
                    </a:lnTo>
                    <a:lnTo>
                      <a:pt x="20" y="7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60" name="Freeform 128"/>
              <p:cNvSpPr>
                <a:spLocks/>
              </p:cNvSpPr>
              <p:nvPr/>
            </p:nvSpPr>
            <p:spPr bwMode="auto">
              <a:xfrm>
                <a:off x="1055" y="3301"/>
                <a:ext cx="27" cy="1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5" y="2"/>
                  </a:cxn>
                  <a:cxn ang="0">
                    <a:pos x="18" y="3"/>
                  </a:cxn>
                  <a:cxn ang="0">
                    <a:pos x="21" y="3"/>
                  </a:cxn>
                  <a:cxn ang="0">
                    <a:pos x="24" y="3"/>
                  </a:cxn>
                  <a:cxn ang="0">
                    <a:pos x="27" y="4"/>
                  </a:cxn>
                  <a:cxn ang="0">
                    <a:pos x="25" y="16"/>
                  </a:cxn>
                  <a:cxn ang="0">
                    <a:pos x="22" y="16"/>
                  </a:cxn>
                  <a:cxn ang="0">
                    <a:pos x="19" y="15"/>
                  </a:cxn>
                  <a:cxn ang="0">
                    <a:pos x="16" y="15"/>
                  </a:cxn>
                  <a:cxn ang="0">
                    <a:pos x="13" y="14"/>
                  </a:cxn>
                  <a:cxn ang="0">
                    <a:pos x="10" y="13"/>
                  </a:cxn>
                  <a:cxn ang="0">
                    <a:pos x="7" y="13"/>
                  </a:cxn>
                  <a:cxn ang="0">
                    <a:pos x="3" y="12"/>
                  </a:cxn>
                  <a:cxn ang="0">
                    <a:pos x="0" y="12"/>
                  </a:cxn>
                </a:cxnLst>
                <a:rect l="0" t="0" r="r" b="b"/>
                <a:pathLst>
                  <a:path w="27" h="16">
                    <a:moveTo>
                      <a:pt x="0" y="12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2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7" y="4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3" y="14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3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61" name="Freeform 129"/>
              <p:cNvSpPr>
                <a:spLocks/>
              </p:cNvSpPr>
              <p:nvPr/>
            </p:nvSpPr>
            <p:spPr bwMode="auto">
              <a:xfrm>
                <a:off x="1088" y="3306"/>
                <a:ext cx="25" cy="14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3" y="14"/>
                  </a:cxn>
                  <a:cxn ang="0">
                    <a:pos x="21" y="14"/>
                  </a:cxn>
                  <a:cxn ang="0">
                    <a:pos x="18" y="13"/>
                  </a:cxn>
                  <a:cxn ang="0">
                    <a:pos x="16" y="13"/>
                  </a:cxn>
                  <a:cxn ang="0">
                    <a:pos x="13" y="13"/>
                  </a:cxn>
                  <a:cxn ang="0">
                    <a:pos x="10" y="13"/>
                  </a:cxn>
                  <a:cxn ang="0">
                    <a:pos x="7" y="12"/>
                  </a:cxn>
                  <a:cxn ang="0">
                    <a:pos x="3" y="12"/>
                  </a:cxn>
                  <a:cxn ang="0">
                    <a:pos x="0" y="1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1" y="1"/>
                  </a:cxn>
                  <a:cxn ang="0">
                    <a:pos x="14" y="1"/>
                  </a:cxn>
                  <a:cxn ang="0">
                    <a:pos x="17" y="1"/>
                  </a:cxn>
                  <a:cxn ang="0">
                    <a:pos x="20" y="1"/>
                  </a:cxn>
                  <a:cxn ang="0">
                    <a:pos x="23" y="2"/>
                  </a:cxn>
                  <a:cxn ang="0">
                    <a:pos x="25" y="2"/>
                  </a:cxn>
                </a:cxnLst>
                <a:rect l="0" t="0" r="r" b="b"/>
                <a:pathLst>
                  <a:path w="25" h="14">
                    <a:moveTo>
                      <a:pt x="25" y="2"/>
                    </a:moveTo>
                    <a:lnTo>
                      <a:pt x="23" y="14"/>
                    </a:lnTo>
                    <a:lnTo>
                      <a:pt x="21" y="14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7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62" name="Freeform 130"/>
              <p:cNvSpPr>
                <a:spLocks/>
              </p:cNvSpPr>
              <p:nvPr/>
            </p:nvSpPr>
            <p:spPr bwMode="auto">
              <a:xfrm>
                <a:off x="1120" y="3308"/>
                <a:ext cx="19" cy="1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13"/>
                  </a:cxn>
                  <a:cxn ang="0">
                    <a:pos x="15" y="13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3" y="12"/>
                  </a:cxn>
                  <a:cxn ang="0">
                    <a:pos x="0" y="1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9" y="0"/>
                  </a:cxn>
                </a:cxnLst>
                <a:rect l="0" t="0" r="r" b="b"/>
                <a:pathLst>
                  <a:path w="19" h="13">
                    <a:moveTo>
                      <a:pt x="19" y="0"/>
                    </a:moveTo>
                    <a:lnTo>
                      <a:pt x="16" y="13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63" name="Freeform 131"/>
              <p:cNvSpPr>
                <a:spLocks/>
              </p:cNvSpPr>
              <p:nvPr/>
            </p:nvSpPr>
            <p:spPr bwMode="auto">
              <a:xfrm>
                <a:off x="1018" y="3079"/>
                <a:ext cx="158" cy="22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0" y="0"/>
                  </a:cxn>
                  <a:cxn ang="0">
                    <a:pos x="42" y="6"/>
                  </a:cxn>
                  <a:cxn ang="0">
                    <a:pos x="31" y="14"/>
                  </a:cxn>
                  <a:cxn ang="0">
                    <a:pos x="24" y="19"/>
                  </a:cxn>
                  <a:cxn ang="0">
                    <a:pos x="20" y="22"/>
                  </a:cxn>
                  <a:cxn ang="0">
                    <a:pos x="19" y="23"/>
                  </a:cxn>
                  <a:cxn ang="0">
                    <a:pos x="17" y="24"/>
                  </a:cxn>
                  <a:cxn ang="0">
                    <a:pos x="13" y="27"/>
                  </a:cxn>
                  <a:cxn ang="0">
                    <a:pos x="8" y="32"/>
                  </a:cxn>
                  <a:cxn ang="0">
                    <a:pos x="0" y="41"/>
                  </a:cxn>
                  <a:cxn ang="0">
                    <a:pos x="3" y="58"/>
                  </a:cxn>
                  <a:cxn ang="0">
                    <a:pos x="13" y="91"/>
                  </a:cxn>
                  <a:cxn ang="0">
                    <a:pos x="19" y="150"/>
                  </a:cxn>
                  <a:cxn ang="0">
                    <a:pos x="16" y="196"/>
                  </a:cxn>
                  <a:cxn ang="0">
                    <a:pos x="13" y="202"/>
                  </a:cxn>
                  <a:cxn ang="0">
                    <a:pos x="14" y="208"/>
                  </a:cxn>
                  <a:cxn ang="0">
                    <a:pos x="15" y="209"/>
                  </a:cxn>
                  <a:cxn ang="0">
                    <a:pos x="20" y="211"/>
                  </a:cxn>
                  <a:cxn ang="0">
                    <a:pos x="28" y="215"/>
                  </a:cxn>
                  <a:cxn ang="0">
                    <a:pos x="41" y="218"/>
                  </a:cxn>
                  <a:cxn ang="0">
                    <a:pos x="57" y="221"/>
                  </a:cxn>
                  <a:cxn ang="0">
                    <a:pos x="77" y="223"/>
                  </a:cxn>
                  <a:cxn ang="0">
                    <a:pos x="101" y="224"/>
                  </a:cxn>
                  <a:cxn ang="0">
                    <a:pos x="129" y="223"/>
                  </a:cxn>
                  <a:cxn ang="0">
                    <a:pos x="130" y="223"/>
                  </a:cxn>
                  <a:cxn ang="0">
                    <a:pos x="131" y="224"/>
                  </a:cxn>
                  <a:cxn ang="0">
                    <a:pos x="136" y="218"/>
                  </a:cxn>
                  <a:cxn ang="0">
                    <a:pos x="136" y="217"/>
                  </a:cxn>
                  <a:cxn ang="0">
                    <a:pos x="138" y="209"/>
                  </a:cxn>
                  <a:cxn ang="0">
                    <a:pos x="148" y="169"/>
                  </a:cxn>
                  <a:cxn ang="0">
                    <a:pos x="157" y="110"/>
                  </a:cxn>
                  <a:cxn ang="0">
                    <a:pos x="155" y="51"/>
                  </a:cxn>
                  <a:cxn ang="0">
                    <a:pos x="146" y="24"/>
                  </a:cxn>
                  <a:cxn ang="0">
                    <a:pos x="140" y="19"/>
                  </a:cxn>
                  <a:cxn ang="0">
                    <a:pos x="129" y="16"/>
                  </a:cxn>
                  <a:cxn ang="0">
                    <a:pos x="116" y="11"/>
                  </a:cxn>
                  <a:cxn ang="0">
                    <a:pos x="101" y="7"/>
                  </a:cxn>
                  <a:cxn ang="0">
                    <a:pos x="87" y="4"/>
                  </a:cxn>
                  <a:cxn ang="0">
                    <a:pos x="74" y="2"/>
                  </a:cxn>
                  <a:cxn ang="0">
                    <a:pos x="63" y="0"/>
                  </a:cxn>
                </a:cxnLst>
                <a:rect l="0" t="0" r="r" b="b"/>
                <a:pathLst>
                  <a:path w="158" h="224">
                    <a:moveTo>
                      <a:pt x="60" y="0"/>
                    </a:moveTo>
                    <a:lnTo>
                      <a:pt x="56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2" y="6"/>
                    </a:lnTo>
                    <a:lnTo>
                      <a:pt x="36" y="10"/>
                    </a:lnTo>
                    <a:lnTo>
                      <a:pt x="31" y="14"/>
                    </a:lnTo>
                    <a:lnTo>
                      <a:pt x="27" y="17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20" y="22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7" y="24"/>
                    </a:lnTo>
                    <a:lnTo>
                      <a:pt x="15" y="25"/>
                    </a:lnTo>
                    <a:lnTo>
                      <a:pt x="13" y="27"/>
                    </a:lnTo>
                    <a:lnTo>
                      <a:pt x="11" y="29"/>
                    </a:lnTo>
                    <a:lnTo>
                      <a:pt x="8" y="32"/>
                    </a:lnTo>
                    <a:lnTo>
                      <a:pt x="5" y="34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3" y="58"/>
                    </a:lnTo>
                    <a:lnTo>
                      <a:pt x="8" y="72"/>
                    </a:lnTo>
                    <a:lnTo>
                      <a:pt x="13" y="91"/>
                    </a:lnTo>
                    <a:lnTo>
                      <a:pt x="17" y="116"/>
                    </a:lnTo>
                    <a:lnTo>
                      <a:pt x="19" y="150"/>
                    </a:lnTo>
                    <a:lnTo>
                      <a:pt x="17" y="195"/>
                    </a:lnTo>
                    <a:lnTo>
                      <a:pt x="16" y="196"/>
                    </a:lnTo>
                    <a:lnTo>
                      <a:pt x="14" y="199"/>
                    </a:lnTo>
                    <a:lnTo>
                      <a:pt x="13" y="202"/>
                    </a:lnTo>
                    <a:lnTo>
                      <a:pt x="12" y="203"/>
                    </a:lnTo>
                    <a:lnTo>
                      <a:pt x="14" y="208"/>
                    </a:lnTo>
                    <a:lnTo>
                      <a:pt x="14" y="209"/>
                    </a:lnTo>
                    <a:lnTo>
                      <a:pt x="15" y="209"/>
                    </a:lnTo>
                    <a:lnTo>
                      <a:pt x="17" y="210"/>
                    </a:lnTo>
                    <a:lnTo>
                      <a:pt x="20" y="211"/>
                    </a:lnTo>
                    <a:lnTo>
                      <a:pt x="24" y="213"/>
                    </a:lnTo>
                    <a:lnTo>
                      <a:pt x="28" y="215"/>
                    </a:lnTo>
                    <a:lnTo>
                      <a:pt x="34" y="216"/>
                    </a:lnTo>
                    <a:lnTo>
                      <a:pt x="41" y="218"/>
                    </a:lnTo>
                    <a:lnTo>
                      <a:pt x="48" y="220"/>
                    </a:lnTo>
                    <a:lnTo>
                      <a:pt x="57" y="221"/>
                    </a:lnTo>
                    <a:lnTo>
                      <a:pt x="66" y="222"/>
                    </a:lnTo>
                    <a:lnTo>
                      <a:pt x="77" y="223"/>
                    </a:lnTo>
                    <a:lnTo>
                      <a:pt x="88" y="224"/>
                    </a:lnTo>
                    <a:lnTo>
                      <a:pt x="101" y="224"/>
                    </a:lnTo>
                    <a:lnTo>
                      <a:pt x="114" y="224"/>
                    </a:lnTo>
                    <a:lnTo>
                      <a:pt x="129" y="223"/>
                    </a:lnTo>
                    <a:lnTo>
                      <a:pt x="130" y="223"/>
                    </a:lnTo>
                    <a:lnTo>
                      <a:pt x="130" y="223"/>
                    </a:lnTo>
                    <a:lnTo>
                      <a:pt x="131" y="224"/>
                    </a:lnTo>
                    <a:lnTo>
                      <a:pt x="131" y="224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36" y="217"/>
                    </a:lnTo>
                    <a:lnTo>
                      <a:pt x="136" y="217"/>
                    </a:lnTo>
                    <a:lnTo>
                      <a:pt x="138" y="209"/>
                    </a:lnTo>
                    <a:lnTo>
                      <a:pt x="143" y="192"/>
                    </a:lnTo>
                    <a:lnTo>
                      <a:pt x="148" y="169"/>
                    </a:lnTo>
                    <a:lnTo>
                      <a:pt x="153" y="141"/>
                    </a:lnTo>
                    <a:lnTo>
                      <a:pt x="157" y="110"/>
                    </a:lnTo>
                    <a:lnTo>
                      <a:pt x="158" y="80"/>
                    </a:lnTo>
                    <a:lnTo>
                      <a:pt x="155" y="51"/>
                    </a:lnTo>
                    <a:lnTo>
                      <a:pt x="148" y="25"/>
                    </a:lnTo>
                    <a:lnTo>
                      <a:pt x="146" y="24"/>
                    </a:lnTo>
                    <a:lnTo>
                      <a:pt x="144" y="22"/>
                    </a:lnTo>
                    <a:lnTo>
                      <a:pt x="140" y="19"/>
                    </a:lnTo>
                    <a:lnTo>
                      <a:pt x="135" y="18"/>
                    </a:lnTo>
                    <a:lnTo>
                      <a:pt x="129" y="16"/>
                    </a:lnTo>
                    <a:lnTo>
                      <a:pt x="122" y="13"/>
                    </a:lnTo>
                    <a:lnTo>
                      <a:pt x="116" y="11"/>
                    </a:lnTo>
                    <a:lnTo>
                      <a:pt x="109" y="9"/>
                    </a:lnTo>
                    <a:lnTo>
                      <a:pt x="101" y="7"/>
                    </a:lnTo>
                    <a:lnTo>
                      <a:pt x="94" y="6"/>
                    </a:lnTo>
                    <a:lnTo>
                      <a:pt x="87" y="4"/>
                    </a:lnTo>
                    <a:lnTo>
                      <a:pt x="80" y="3"/>
                    </a:lnTo>
                    <a:lnTo>
                      <a:pt x="74" y="2"/>
                    </a:lnTo>
                    <a:lnTo>
                      <a:pt x="68" y="1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64" name="Freeform 132"/>
              <p:cNvSpPr>
                <a:spLocks/>
              </p:cNvSpPr>
              <p:nvPr/>
            </p:nvSpPr>
            <p:spPr bwMode="auto">
              <a:xfrm>
                <a:off x="912" y="3187"/>
                <a:ext cx="134" cy="58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3" y="33"/>
                  </a:cxn>
                  <a:cxn ang="0">
                    <a:pos x="0" y="58"/>
                  </a:cxn>
                  <a:cxn ang="0">
                    <a:pos x="134" y="46"/>
                  </a:cxn>
                  <a:cxn ang="0">
                    <a:pos x="129" y="0"/>
                  </a:cxn>
                </a:cxnLst>
                <a:rect l="0" t="0" r="r" b="b"/>
                <a:pathLst>
                  <a:path w="134" h="58">
                    <a:moveTo>
                      <a:pt x="129" y="0"/>
                    </a:moveTo>
                    <a:lnTo>
                      <a:pt x="3" y="33"/>
                    </a:lnTo>
                    <a:lnTo>
                      <a:pt x="0" y="58"/>
                    </a:lnTo>
                    <a:lnTo>
                      <a:pt x="134" y="46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65" name="Freeform 133"/>
              <p:cNvSpPr>
                <a:spLocks/>
              </p:cNvSpPr>
              <p:nvPr/>
            </p:nvSpPr>
            <p:spPr bwMode="auto">
              <a:xfrm>
                <a:off x="1003" y="3121"/>
                <a:ext cx="67" cy="112"/>
              </a:xfrm>
              <a:custGeom>
                <a:avLst/>
                <a:gdLst/>
                <a:ahLst/>
                <a:cxnLst>
                  <a:cxn ang="0">
                    <a:pos x="43" y="112"/>
                  </a:cxn>
                  <a:cxn ang="0">
                    <a:pos x="67" y="41"/>
                  </a:cxn>
                  <a:cxn ang="0">
                    <a:pos x="14" y="0"/>
                  </a:cxn>
                  <a:cxn ang="0">
                    <a:pos x="0" y="108"/>
                  </a:cxn>
                  <a:cxn ang="0">
                    <a:pos x="43" y="112"/>
                  </a:cxn>
                </a:cxnLst>
                <a:rect l="0" t="0" r="r" b="b"/>
                <a:pathLst>
                  <a:path w="67" h="112">
                    <a:moveTo>
                      <a:pt x="43" y="112"/>
                    </a:moveTo>
                    <a:lnTo>
                      <a:pt x="67" y="41"/>
                    </a:lnTo>
                    <a:lnTo>
                      <a:pt x="14" y="0"/>
                    </a:lnTo>
                    <a:lnTo>
                      <a:pt x="0" y="108"/>
                    </a:lnTo>
                    <a:lnTo>
                      <a:pt x="43" y="112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66" name="Freeform 134"/>
              <p:cNvSpPr>
                <a:spLocks/>
              </p:cNvSpPr>
              <p:nvPr/>
            </p:nvSpPr>
            <p:spPr bwMode="auto">
              <a:xfrm>
                <a:off x="1015" y="3633"/>
                <a:ext cx="105" cy="2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103" y="5"/>
                  </a:cxn>
                  <a:cxn ang="0">
                    <a:pos x="105" y="14"/>
                  </a:cxn>
                  <a:cxn ang="0">
                    <a:pos x="104" y="23"/>
                  </a:cxn>
                  <a:cxn ang="0">
                    <a:pos x="78" y="23"/>
                  </a:cxn>
                  <a:cxn ang="0">
                    <a:pos x="77" y="19"/>
                  </a:cxn>
                  <a:cxn ang="0">
                    <a:pos x="70" y="23"/>
                  </a:cxn>
                  <a:cxn ang="0">
                    <a:pos x="3" y="23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6" y="10"/>
                  </a:cxn>
                  <a:cxn ang="0">
                    <a:pos x="12" y="8"/>
                  </a:cxn>
                  <a:cxn ang="0">
                    <a:pos x="21" y="7"/>
                  </a:cxn>
                  <a:cxn ang="0">
                    <a:pos x="31" y="4"/>
                  </a:cxn>
                  <a:cxn ang="0">
                    <a:pos x="40" y="3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55" y="0"/>
                  </a:cxn>
                </a:cxnLst>
                <a:rect l="0" t="0" r="r" b="b"/>
                <a:pathLst>
                  <a:path w="105" h="23">
                    <a:moveTo>
                      <a:pt x="55" y="0"/>
                    </a:moveTo>
                    <a:lnTo>
                      <a:pt x="103" y="5"/>
                    </a:lnTo>
                    <a:lnTo>
                      <a:pt x="105" y="14"/>
                    </a:lnTo>
                    <a:lnTo>
                      <a:pt x="104" y="23"/>
                    </a:lnTo>
                    <a:lnTo>
                      <a:pt x="78" y="23"/>
                    </a:lnTo>
                    <a:lnTo>
                      <a:pt x="77" y="19"/>
                    </a:lnTo>
                    <a:lnTo>
                      <a:pt x="70" y="23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6" y="10"/>
                    </a:lnTo>
                    <a:lnTo>
                      <a:pt x="12" y="8"/>
                    </a:lnTo>
                    <a:lnTo>
                      <a:pt x="21" y="7"/>
                    </a:lnTo>
                    <a:lnTo>
                      <a:pt x="31" y="4"/>
                    </a:lnTo>
                    <a:lnTo>
                      <a:pt x="40" y="3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67" name="Freeform 135"/>
              <p:cNvSpPr>
                <a:spLocks/>
              </p:cNvSpPr>
              <p:nvPr/>
            </p:nvSpPr>
            <p:spPr bwMode="auto">
              <a:xfrm>
                <a:off x="1012" y="3612"/>
                <a:ext cx="105" cy="2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102" y="6"/>
                  </a:cxn>
                  <a:cxn ang="0">
                    <a:pos x="105" y="15"/>
                  </a:cxn>
                  <a:cxn ang="0">
                    <a:pos x="103" y="23"/>
                  </a:cxn>
                  <a:cxn ang="0">
                    <a:pos x="77" y="24"/>
                  </a:cxn>
                  <a:cxn ang="0">
                    <a:pos x="77" y="20"/>
                  </a:cxn>
                  <a:cxn ang="0">
                    <a:pos x="70" y="24"/>
                  </a:cxn>
                  <a:cxn ang="0">
                    <a:pos x="2" y="23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2" y="12"/>
                  </a:cxn>
                  <a:cxn ang="0">
                    <a:pos x="5" y="11"/>
                  </a:cxn>
                  <a:cxn ang="0">
                    <a:pos x="12" y="9"/>
                  </a:cxn>
                  <a:cxn ang="0">
                    <a:pos x="20" y="7"/>
                  </a:cxn>
                  <a:cxn ang="0">
                    <a:pos x="30" y="5"/>
                  </a:cxn>
                  <a:cxn ang="0">
                    <a:pos x="39" y="4"/>
                  </a:cxn>
                  <a:cxn ang="0">
                    <a:pos x="47" y="2"/>
                  </a:cxn>
                  <a:cxn ang="0">
                    <a:pos x="52" y="1"/>
                  </a:cxn>
                  <a:cxn ang="0">
                    <a:pos x="55" y="0"/>
                  </a:cxn>
                </a:cxnLst>
                <a:rect l="0" t="0" r="r" b="b"/>
                <a:pathLst>
                  <a:path w="105" h="24">
                    <a:moveTo>
                      <a:pt x="55" y="0"/>
                    </a:moveTo>
                    <a:lnTo>
                      <a:pt x="102" y="6"/>
                    </a:lnTo>
                    <a:lnTo>
                      <a:pt x="105" y="15"/>
                    </a:lnTo>
                    <a:lnTo>
                      <a:pt x="103" y="23"/>
                    </a:lnTo>
                    <a:lnTo>
                      <a:pt x="77" y="24"/>
                    </a:lnTo>
                    <a:lnTo>
                      <a:pt x="77" y="20"/>
                    </a:lnTo>
                    <a:lnTo>
                      <a:pt x="70" y="24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5" y="11"/>
                    </a:lnTo>
                    <a:lnTo>
                      <a:pt x="12" y="9"/>
                    </a:lnTo>
                    <a:lnTo>
                      <a:pt x="20" y="7"/>
                    </a:lnTo>
                    <a:lnTo>
                      <a:pt x="30" y="5"/>
                    </a:lnTo>
                    <a:lnTo>
                      <a:pt x="39" y="4"/>
                    </a:lnTo>
                    <a:lnTo>
                      <a:pt x="47" y="2"/>
                    </a:lnTo>
                    <a:lnTo>
                      <a:pt x="52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68" name="Freeform 136"/>
              <p:cNvSpPr>
                <a:spLocks/>
              </p:cNvSpPr>
              <p:nvPr/>
            </p:nvSpPr>
            <p:spPr bwMode="auto">
              <a:xfrm>
                <a:off x="938" y="3420"/>
                <a:ext cx="54" cy="220"/>
              </a:xfrm>
              <a:custGeom>
                <a:avLst/>
                <a:gdLst/>
                <a:ahLst/>
                <a:cxnLst>
                  <a:cxn ang="0">
                    <a:pos x="50" y="216"/>
                  </a:cxn>
                  <a:cxn ang="0">
                    <a:pos x="44" y="214"/>
                  </a:cxn>
                  <a:cxn ang="0">
                    <a:pos x="40" y="212"/>
                  </a:cxn>
                  <a:cxn ang="0">
                    <a:pos x="37" y="211"/>
                  </a:cxn>
                  <a:cxn ang="0">
                    <a:pos x="35" y="208"/>
                  </a:cxn>
                  <a:cxn ang="0">
                    <a:pos x="31" y="203"/>
                  </a:cxn>
                  <a:cxn ang="0">
                    <a:pos x="26" y="196"/>
                  </a:cxn>
                  <a:cxn ang="0">
                    <a:pos x="22" y="190"/>
                  </a:cxn>
                  <a:cxn ang="0">
                    <a:pos x="15" y="175"/>
                  </a:cxn>
                  <a:cxn ang="0">
                    <a:pos x="14" y="145"/>
                  </a:cxn>
                  <a:cxn ang="0">
                    <a:pos x="21" y="109"/>
                  </a:cxn>
                  <a:cxn ang="0">
                    <a:pos x="30" y="75"/>
                  </a:cxn>
                  <a:cxn ang="0">
                    <a:pos x="36" y="52"/>
                  </a:cxn>
                  <a:cxn ang="0">
                    <a:pos x="41" y="35"/>
                  </a:cxn>
                  <a:cxn ang="0">
                    <a:pos x="44" y="20"/>
                  </a:cxn>
                  <a:cxn ang="0">
                    <a:pos x="46" y="8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5" y="3"/>
                  </a:cxn>
                  <a:cxn ang="0">
                    <a:pos x="29" y="5"/>
                  </a:cxn>
                  <a:cxn ang="0">
                    <a:pos x="28" y="6"/>
                  </a:cxn>
                  <a:cxn ang="0">
                    <a:pos x="22" y="12"/>
                  </a:cxn>
                  <a:cxn ang="0">
                    <a:pos x="13" y="27"/>
                  </a:cxn>
                  <a:cxn ang="0">
                    <a:pos x="5" y="52"/>
                  </a:cxn>
                  <a:cxn ang="0">
                    <a:pos x="0" y="89"/>
                  </a:cxn>
                  <a:cxn ang="0">
                    <a:pos x="2" y="143"/>
                  </a:cxn>
                  <a:cxn ang="0">
                    <a:pos x="6" y="176"/>
                  </a:cxn>
                  <a:cxn ang="0">
                    <a:pos x="6" y="176"/>
                  </a:cxn>
                  <a:cxn ang="0">
                    <a:pos x="6" y="176"/>
                  </a:cxn>
                  <a:cxn ang="0">
                    <a:pos x="6" y="176"/>
                  </a:cxn>
                  <a:cxn ang="0">
                    <a:pos x="6" y="176"/>
                  </a:cxn>
                  <a:cxn ang="0">
                    <a:pos x="7" y="177"/>
                  </a:cxn>
                  <a:cxn ang="0">
                    <a:pos x="7" y="179"/>
                  </a:cxn>
                  <a:cxn ang="0">
                    <a:pos x="6" y="182"/>
                  </a:cxn>
                  <a:cxn ang="0">
                    <a:pos x="3" y="186"/>
                  </a:cxn>
                  <a:cxn ang="0">
                    <a:pos x="0" y="195"/>
                  </a:cxn>
                  <a:cxn ang="0">
                    <a:pos x="6" y="202"/>
                  </a:cxn>
                  <a:cxn ang="0">
                    <a:pos x="7" y="202"/>
                  </a:cxn>
                  <a:cxn ang="0">
                    <a:pos x="11" y="203"/>
                  </a:cxn>
                  <a:cxn ang="0">
                    <a:pos x="17" y="205"/>
                  </a:cxn>
                  <a:cxn ang="0">
                    <a:pos x="22" y="210"/>
                  </a:cxn>
                  <a:cxn ang="0">
                    <a:pos x="28" y="220"/>
                  </a:cxn>
                  <a:cxn ang="0">
                    <a:pos x="53" y="219"/>
                  </a:cxn>
                  <a:cxn ang="0">
                    <a:pos x="54" y="218"/>
                  </a:cxn>
                </a:cxnLst>
                <a:rect l="0" t="0" r="r" b="b"/>
                <a:pathLst>
                  <a:path w="54" h="220">
                    <a:moveTo>
                      <a:pt x="53" y="217"/>
                    </a:moveTo>
                    <a:lnTo>
                      <a:pt x="50" y="216"/>
                    </a:lnTo>
                    <a:lnTo>
                      <a:pt x="47" y="215"/>
                    </a:lnTo>
                    <a:lnTo>
                      <a:pt x="44" y="214"/>
                    </a:lnTo>
                    <a:lnTo>
                      <a:pt x="41" y="213"/>
                    </a:lnTo>
                    <a:lnTo>
                      <a:pt x="40" y="212"/>
                    </a:lnTo>
                    <a:lnTo>
                      <a:pt x="38" y="211"/>
                    </a:lnTo>
                    <a:lnTo>
                      <a:pt x="37" y="211"/>
                    </a:lnTo>
                    <a:lnTo>
                      <a:pt x="36" y="210"/>
                    </a:lnTo>
                    <a:lnTo>
                      <a:pt x="35" y="208"/>
                    </a:lnTo>
                    <a:lnTo>
                      <a:pt x="33" y="206"/>
                    </a:lnTo>
                    <a:lnTo>
                      <a:pt x="31" y="203"/>
                    </a:lnTo>
                    <a:lnTo>
                      <a:pt x="29" y="199"/>
                    </a:lnTo>
                    <a:lnTo>
                      <a:pt x="26" y="196"/>
                    </a:lnTo>
                    <a:lnTo>
                      <a:pt x="23" y="192"/>
                    </a:lnTo>
                    <a:lnTo>
                      <a:pt x="22" y="190"/>
                    </a:lnTo>
                    <a:lnTo>
                      <a:pt x="20" y="187"/>
                    </a:lnTo>
                    <a:lnTo>
                      <a:pt x="15" y="175"/>
                    </a:lnTo>
                    <a:lnTo>
                      <a:pt x="14" y="161"/>
                    </a:lnTo>
                    <a:lnTo>
                      <a:pt x="14" y="145"/>
                    </a:lnTo>
                    <a:lnTo>
                      <a:pt x="17" y="127"/>
                    </a:lnTo>
                    <a:lnTo>
                      <a:pt x="21" y="109"/>
                    </a:lnTo>
                    <a:lnTo>
                      <a:pt x="26" y="92"/>
                    </a:lnTo>
                    <a:lnTo>
                      <a:pt x="30" y="75"/>
                    </a:lnTo>
                    <a:lnTo>
                      <a:pt x="34" y="61"/>
                    </a:lnTo>
                    <a:lnTo>
                      <a:pt x="36" y="52"/>
                    </a:lnTo>
                    <a:lnTo>
                      <a:pt x="38" y="43"/>
                    </a:lnTo>
                    <a:lnTo>
                      <a:pt x="41" y="35"/>
                    </a:lnTo>
                    <a:lnTo>
                      <a:pt x="42" y="27"/>
                    </a:lnTo>
                    <a:lnTo>
                      <a:pt x="44" y="20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7" y="3"/>
                    </a:lnTo>
                    <a:lnTo>
                      <a:pt x="47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3"/>
                    </a:lnTo>
                    <a:lnTo>
                      <a:pt x="32" y="4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5" y="9"/>
                    </a:lnTo>
                    <a:lnTo>
                      <a:pt x="22" y="12"/>
                    </a:lnTo>
                    <a:lnTo>
                      <a:pt x="17" y="18"/>
                    </a:lnTo>
                    <a:lnTo>
                      <a:pt x="13" y="27"/>
                    </a:lnTo>
                    <a:lnTo>
                      <a:pt x="9" y="38"/>
                    </a:lnTo>
                    <a:lnTo>
                      <a:pt x="5" y="52"/>
                    </a:lnTo>
                    <a:lnTo>
                      <a:pt x="2" y="69"/>
                    </a:lnTo>
                    <a:lnTo>
                      <a:pt x="0" y="89"/>
                    </a:lnTo>
                    <a:lnTo>
                      <a:pt x="0" y="114"/>
                    </a:lnTo>
                    <a:lnTo>
                      <a:pt x="2" y="143"/>
                    </a:lnTo>
                    <a:lnTo>
                      <a:pt x="6" y="176"/>
                    </a:lnTo>
                    <a:lnTo>
                      <a:pt x="6" y="176"/>
                    </a:lnTo>
                    <a:lnTo>
                      <a:pt x="6" y="176"/>
                    </a:lnTo>
                    <a:lnTo>
                      <a:pt x="6" y="176"/>
                    </a:lnTo>
                    <a:lnTo>
                      <a:pt x="6" y="176"/>
                    </a:lnTo>
                    <a:lnTo>
                      <a:pt x="6" y="176"/>
                    </a:lnTo>
                    <a:lnTo>
                      <a:pt x="6" y="176"/>
                    </a:lnTo>
                    <a:lnTo>
                      <a:pt x="6" y="176"/>
                    </a:lnTo>
                    <a:lnTo>
                      <a:pt x="6" y="176"/>
                    </a:lnTo>
                    <a:lnTo>
                      <a:pt x="6" y="176"/>
                    </a:lnTo>
                    <a:lnTo>
                      <a:pt x="7" y="177"/>
                    </a:lnTo>
                    <a:lnTo>
                      <a:pt x="7" y="177"/>
                    </a:lnTo>
                    <a:lnTo>
                      <a:pt x="7" y="178"/>
                    </a:lnTo>
                    <a:lnTo>
                      <a:pt x="7" y="179"/>
                    </a:lnTo>
                    <a:lnTo>
                      <a:pt x="7" y="181"/>
                    </a:lnTo>
                    <a:lnTo>
                      <a:pt x="6" y="182"/>
                    </a:lnTo>
                    <a:lnTo>
                      <a:pt x="5" y="184"/>
                    </a:lnTo>
                    <a:lnTo>
                      <a:pt x="3" y="186"/>
                    </a:lnTo>
                    <a:lnTo>
                      <a:pt x="1" y="190"/>
                    </a:lnTo>
                    <a:lnTo>
                      <a:pt x="0" y="195"/>
                    </a:lnTo>
                    <a:lnTo>
                      <a:pt x="3" y="200"/>
                    </a:lnTo>
                    <a:lnTo>
                      <a:pt x="6" y="202"/>
                    </a:lnTo>
                    <a:lnTo>
                      <a:pt x="6" y="202"/>
                    </a:lnTo>
                    <a:lnTo>
                      <a:pt x="7" y="202"/>
                    </a:lnTo>
                    <a:lnTo>
                      <a:pt x="9" y="202"/>
                    </a:lnTo>
                    <a:lnTo>
                      <a:pt x="11" y="203"/>
                    </a:lnTo>
                    <a:lnTo>
                      <a:pt x="14" y="204"/>
                    </a:lnTo>
                    <a:lnTo>
                      <a:pt x="17" y="205"/>
                    </a:lnTo>
                    <a:lnTo>
                      <a:pt x="19" y="208"/>
                    </a:lnTo>
                    <a:lnTo>
                      <a:pt x="22" y="210"/>
                    </a:lnTo>
                    <a:lnTo>
                      <a:pt x="27" y="216"/>
                    </a:lnTo>
                    <a:lnTo>
                      <a:pt x="28" y="220"/>
                    </a:lnTo>
                    <a:lnTo>
                      <a:pt x="53" y="220"/>
                    </a:lnTo>
                    <a:lnTo>
                      <a:pt x="53" y="219"/>
                    </a:lnTo>
                    <a:lnTo>
                      <a:pt x="54" y="219"/>
                    </a:lnTo>
                    <a:lnTo>
                      <a:pt x="54" y="218"/>
                    </a:lnTo>
                    <a:lnTo>
                      <a:pt x="53" y="217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69" name="Freeform 137"/>
              <p:cNvSpPr>
                <a:spLocks/>
              </p:cNvSpPr>
              <p:nvPr/>
            </p:nvSpPr>
            <p:spPr bwMode="auto">
              <a:xfrm>
                <a:off x="850" y="3426"/>
                <a:ext cx="112" cy="167"/>
              </a:xfrm>
              <a:custGeom>
                <a:avLst/>
                <a:gdLst/>
                <a:ahLst/>
                <a:cxnLst>
                  <a:cxn ang="0">
                    <a:pos x="94" y="2"/>
                  </a:cxn>
                  <a:cxn ang="0">
                    <a:pos x="92" y="2"/>
                  </a:cxn>
                  <a:cxn ang="0">
                    <a:pos x="89" y="4"/>
                  </a:cxn>
                  <a:cxn ang="0">
                    <a:pos x="83" y="6"/>
                  </a:cxn>
                  <a:cxn ang="0">
                    <a:pos x="76" y="11"/>
                  </a:cxn>
                  <a:cxn ang="0">
                    <a:pos x="67" y="19"/>
                  </a:cxn>
                  <a:cxn ang="0">
                    <a:pos x="57" y="29"/>
                  </a:cxn>
                  <a:cxn ang="0">
                    <a:pos x="46" y="43"/>
                  </a:cxn>
                  <a:cxn ang="0">
                    <a:pos x="35" y="61"/>
                  </a:cxn>
                  <a:cxn ang="0">
                    <a:pos x="30" y="69"/>
                  </a:cxn>
                  <a:cxn ang="0">
                    <a:pos x="26" y="79"/>
                  </a:cxn>
                  <a:cxn ang="0">
                    <a:pos x="21" y="91"/>
                  </a:cxn>
                  <a:cxn ang="0">
                    <a:pos x="17" y="103"/>
                  </a:cxn>
                  <a:cxn ang="0">
                    <a:pos x="12" y="116"/>
                  </a:cxn>
                  <a:cxn ang="0">
                    <a:pos x="8" y="130"/>
                  </a:cxn>
                  <a:cxn ang="0">
                    <a:pos x="4" y="144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0" y="166"/>
                  </a:cxn>
                  <a:cxn ang="0">
                    <a:pos x="2" y="167"/>
                  </a:cxn>
                  <a:cxn ang="0">
                    <a:pos x="6" y="159"/>
                  </a:cxn>
                  <a:cxn ang="0">
                    <a:pos x="10" y="148"/>
                  </a:cxn>
                  <a:cxn ang="0">
                    <a:pos x="15" y="138"/>
                  </a:cxn>
                  <a:cxn ang="0">
                    <a:pos x="21" y="127"/>
                  </a:cxn>
                  <a:cxn ang="0">
                    <a:pos x="28" y="117"/>
                  </a:cxn>
                  <a:cxn ang="0">
                    <a:pos x="34" y="106"/>
                  </a:cxn>
                  <a:cxn ang="0">
                    <a:pos x="41" y="96"/>
                  </a:cxn>
                  <a:cxn ang="0">
                    <a:pos x="49" y="86"/>
                  </a:cxn>
                  <a:cxn ang="0">
                    <a:pos x="56" y="76"/>
                  </a:cxn>
                  <a:cxn ang="0">
                    <a:pos x="65" y="65"/>
                  </a:cxn>
                  <a:cxn ang="0">
                    <a:pos x="73" y="54"/>
                  </a:cxn>
                  <a:cxn ang="0">
                    <a:pos x="82" y="44"/>
                  </a:cxn>
                  <a:cxn ang="0">
                    <a:pos x="89" y="34"/>
                  </a:cxn>
                  <a:cxn ang="0">
                    <a:pos x="97" y="26"/>
                  </a:cxn>
                  <a:cxn ang="0">
                    <a:pos x="102" y="18"/>
                  </a:cxn>
                  <a:cxn ang="0">
                    <a:pos x="108" y="11"/>
                  </a:cxn>
                  <a:cxn ang="0">
                    <a:pos x="111" y="5"/>
                  </a:cxn>
                  <a:cxn ang="0">
                    <a:pos x="112" y="3"/>
                  </a:cxn>
                  <a:cxn ang="0">
                    <a:pos x="111" y="1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1"/>
                  </a:cxn>
                  <a:cxn ang="0">
                    <a:pos x="97" y="1"/>
                  </a:cxn>
                  <a:cxn ang="0">
                    <a:pos x="94" y="1"/>
                  </a:cxn>
                  <a:cxn ang="0">
                    <a:pos x="94" y="2"/>
                  </a:cxn>
                </a:cxnLst>
                <a:rect l="0" t="0" r="r" b="b"/>
                <a:pathLst>
                  <a:path w="112" h="167">
                    <a:moveTo>
                      <a:pt x="94" y="2"/>
                    </a:moveTo>
                    <a:lnTo>
                      <a:pt x="92" y="2"/>
                    </a:lnTo>
                    <a:lnTo>
                      <a:pt x="89" y="4"/>
                    </a:lnTo>
                    <a:lnTo>
                      <a:pt x="83" y="6"/>
                    </a:lnTo>
                    <a:lnTo>
                      <a:pt x="76" y="11"/>
                    </a:lnTo>
                    <a:lnTo>
                      <a:pt x="67" y="19"/>
                    </a:lnTo>
                    <a:lnTo>
                      <a:pt x="57" y="29"/>
                    </a:lnTo>
                    <a:lnTo>
                      <a:pt x="46" y="43"/>
                    </a:lnTo>
                    <a:lnTo>
                      <a:pt x="35" y="61"/>
                    </a:lnTo>
                    <a:lnTo>
                      <a:pt x="30" y="69"/>
                    </a:lnTo>
                    <a:lnTo>
                      <a:pt x="26" y="79"/>
                    </a:lnTo>
                    <a:lnTo>
                      <a:pt x="21" y="91"/>
                    </a:lnTo>
                    <a:lnTo>
                      <a:pt x="17" y="103"/>
                    </a:lnTo>
                    <a:lnTo>
                      <a:pt x="12" y="116"/>
                    </a:lnTo>
                    <a:lnTo>
                      <a:pt x="8" y="130"/>
                    </a:lnTo>
                    <a:lnTo>
                      <a:pt x="4" y="144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0" y="166"/>
                    </a:lnTo>
                    <a:lnTo>
                      <a:pt x="2" y="167"/>
                    </a:lnTo>
                    <a:lnTo>
                      <a:pt x="6" y="159"/>
                    </a:lnTo>
                    <a:lnTo>
                      <a:pt x="10" y="148"/>
                    </a:lnTo>
                    <a:lnTo>
                      <a:pt x="15" y="138"/>
                    </a:lnTo>
                    <a:lnTo>
                      <a:pt x="21" y="127"/>
                    </a:lnTo>
                    <a:lnTo>
                      <a:pt x="28" y="117"/>
                    </a:lnTo>
                    <a:lnTo>
                      <a:pt x="34" y="106"/>
                    </a:lnTo>
                    <a:lnTo>
                      <a:pt x="41" y="96"/>
                    </a:lnTo>
                    <a:lnTo>
                      <a:pt x="49" y="86"/>
                    </a:lnTo>
                    <a:lnTo>
                      <a:pt x="56" y="76"/>
                    </a:lnTo>
                    <a:lnTo>
                      <a:pt x="65" y="65"/>
                    </a:lnTo>
                    <a:lnTo>
                      <a:pt x="73" y="54"/>
                    </a:lnTo>
                    <a:lnTo>
                      <a:pt x="82" y="44"/>
                    </a:lnTo>
                    <a:lnTo>
                      <a:pt x="89" y="34"/>
                    </a:lnTo>
                    <a:lnTo>
                      <a:pt x="97" y="26"/>
                    </a:lnTo>
                    <a:lnTo>
                      <a:pt x="102" y="18"/>
                    </a:lnTo>
                    <a:lnTo>
                      <a:pt x="108" y="11"/>
                    </a:lnTo>
                    <a:lnTo>
                      <a:pt x="111" y="5"/>
                    </a:lnTo>
                    <a:lnTo>
                      <a:pt x="112" y="3"/>
                    </a:lnTo>
                    <a:lnTo>
                      <a:pt x="111" y="1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100" y="1"/>
                    </a:lnTo>
                    <a:lnTo>
                      <a:pt x="97" y="1"/>
                    </a:lnTo>
                    <a:lnTo>
                      <a:pt x="94" y="1"/>
                    </a:lnTo>
                    <a:lnTo>
                      <a:pt x="94" y="2"/>
                    </a:lnTo>
                    <a:close/>
                  </a:path>
                </a:pathLst>
              </a:custGeom>
              <a:solidFill>
                <a:srgbClr val="F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70" name="Freeform 138"/>
              <p:cNvSpPr>
                <a:spLocks/>
              </p:cNvSpPr>
              <p:nvPr/>
            </p:nvSpPr>
            <p:spPr bwMode="auto">
              <a:xfrm>
                <a:off x="841" y="3588"/>
                <a:ext cx="18" cy="57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8" y="39"/>
                  </a:cxn>
                  <a:cxn ang="0">
                    <a:pos x="18" y="39"/>
                  </a:cxn>
                  <a:cxn ang="0">
                    <a:pos x="18" y="40"/>
                  </a:cxn>
                  <a:cxn ang="0">
                    <a:pos x="18" y="44"/>
                  </a:cxn>
                  <a:cxn ang="0">
                    <a:pos x="15" y="50"/>
                  </a:cxn>
                  <a:cxn ang="0">
                    <a:pos x="13" y="55"/>
                  </a:cxn>
                  <a:cxn ang="0">
                    <a:pos x="12" y="57"/>
                  </a:cxn>
                  <a:cxn ang="0">
                    <a:pos x="9" y="55"/>
                  </a:cxn>
                  <a:cxn ang="0">
                    <a:pos x="4" y="49"/>
                  </a:cxn>
                  <a:cxn ang="0">
                    <a:pos x="2" y="44"/>
                  </a:cxn>
                  <a:cxn ang="0">
                    <a:pos x="0" y="40"/>
                  </a:cxn>
                  <a:cxn ang="0">
                    <a:pos x="0" y="38"/>
                  </a:cxn>
                  <a:cxn ang="0">
                    <a:pos x="0" y="37"/>
                  </a:cxn>
                  <a:cxn ang="0">
                    <a:pos x="3" y="19"/>
                  </a:cxn>
                  <a:cxn ang="0">
                    <a:pos x="4" y="15"/>
                  </a:cxn>
                  <a:cxn ang="0">
                    <a:pos x="7" y="6"/>
                  </a:cxn>
                  <a:cxn ang="0">
                    <a:pos x="10" y="0"/>
                  </a:cxn>
                  <a:cxn ang="0">
                    <a:pos x="14" y="4"/>
                  </a:cxn>
                </a:cxnLst>
                <a:rect l="0" t="0" r="r" b="b"/>
                <a:pathLst>
                  <a:path w="18" h="57">
                    <a:moveTo>
                      <a:pt x="14" y="4"/>
                    </a:moveTo>
                    <a:lnTo>
                      <a:pt x="18" y="39"/>
                    </a:lnTo>
                    <a:lnTo>
                      <a:pt x="18" y="39"/>
                    </a:lnTo>
                    <a:lnTo>
                      <a:pt x="18" y="40"/>
                    </a:lnTo>
                    <a:lnTo>
                      <a:pt x="18" y="44"/>
                    </a:lnTo>
                    <a:lnTo>
                      <a:pt x="15" y="50"/>
                    </a:lnTo>
                    <a:lnTo>
                      <a:pt x="13" y="55"/>
                    </a:lnTo>
                    <a:lnTo>
                      <a:pt x="12" y="57"/>
                    </a:lnTo>
                    <a:lnTo>
                      <a:pt x="9" y="55"/>
                    </a:lnTo>
                    <a:lnTo>
                      <a:pt x="4" y="49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5"/>
                    </a:lnTo>
                    <a:lnTo>
                      <a:pt x="7" y="6"/>
                    </a:lnTo>
                    <a:lnTo>
                      <a:pt x="10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71" name="Freeform 139"/>
              <p:cNvSpPr>
                <a:spLocks/>
              </p:cNvSpPr>
              <p:nvPr/>
            </p:nvSpPr>
            <p:spPr bwMode="auto">
              <a:xfrm>
                <a:off x="841" y="3586"/>
                <a:ext cx="18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3"/>
                  </a:cxn>
                  <a:cxn ang="0">
                    <a:pos x="5" y="11"/>
                  </a:cxn>
                  <a:cxn ang="0">
                    <a:pos x="3" y="21"/>
                  </a:cxn>
                  <a:cxn ang="0">
                    <a:pos x="1" y="29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0" y="39"/>
                  </a:cxn>
                  <a:cxn ang="0">
                    <a:pos x="18" y="41"/>
                  </a:cxn>
                  <a:cxn ang="0">
                    <a:pos x="13" y="0"/>
                  </a:cxn>
                  <a:cxn ang="0">
                    <a:pos x="9" y="0"/>
                  </a:cxn>
                </a:cxnLst>
                <a:rect l="0" t="0" r="r" b="b"/>
                <a:pathLst>
                  <a:path w="18" h="41">
                    <a:moveTo>
                      <a:pt x="9" y="0"/>
                    </a:moveTo>
                    <a:lnTo>
                      <a:pt x="7" y="3"/>
                    </a:lnTo>
                    <a:lnTo>
                      <a:pt x="5" y="11"/>
                    </a:lnTo>
                    <a:lnTo>
                      <a:pt x="3" y="21"/>
                    </a:lnTo>
                    <a:lnTo>
                      <a:pt x="1" y="29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8" y="41"/>
                    </a:lnTo>
                    <a:lnTo>
                      <a:pt x="13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72" name="Freeform 140"/>
              <p:cNvSpPr>
                <a:spLocks/>
              </p:cNvSpPr>
              <p:nvPr/>
            </p:nvSpPr>
            <p:spPr bwMode="auto">
              <a:xfrm>
                <a:off x="896" y="3188"/>
                <a:ext cx="96" cy="243"/>
              </a:xfrm>
              <a:custGeom>
                <a:avLst/>
                <a:gdLst/>
                <a:ahLst/>
                <a:cxnLst>
                  <a:cxn ang="0">
                    <a:pos x="41" y="203"/>
                  </a:cxn>
                  <a:cxn ang="0">
                    <a:pos x="30" y="169"/>
                  </a:cxn>
                  <a:cxn ang="0">
                    <a:pos x="15" y="133"/>
                  </a:cxn>
                  <a:cxn ang="0">
                    <a:pos x="3" y="98"/>
                  </a:cxn>
                  <a:cxn ang="0">
                    <a:pos x="0" y="65"/>
                  </a:cxn>
                  <a:cxn ang="0">
                    <a:pos x="5" y="38"/>
                  </a:cxn>
                  <a:cxn ang="0">
                    <a:pos x="9" y="29"/>
                  </a:cxn>
                  <a:cxn ang="0">
                    <a:pos x="9" y="29"/>
                  </a:cxn>
                  <a:cxn ang="0">
                    <a:pos x="9" y="28"/>
                  </a:cxn>
                  <a:cxn ang="0">
                    <a:pos x="9" y="25"/>
                  </a:cxn>
                  <a:cxn ang="0">
                    <a:pos x="9" y="22"/>
                  </a:cxn>
                  <a:cxn ang="0">
                    <a:pos x="9" y="20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0" y="17"/>
                  </a:cxn>
                  <a:cxn ang="0">
                    <a:pos x="10" y="14"/>
                  </a:cxn>
                  <a:cxn ang="0">
                    <a:pos x="11" y="12"/>
                  </a:cxn>
                  <a:cxn ang="0">
                    <a:pos x="11" y="9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12" y="3"/>
                  </a:cxn>
                  <a:cxn ang="0">
                    <a:pos x="13" y="1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45" y="0"/>
                  </a:cxn>
                  <a:cxn ang="0">
                    <a:pos x="45" y="5"/>
                  </a:cxn>
                  <a:cxn ang="0">
                    <a:pos x="42" y="18"/>
                  </a:cxn>
                  <a:cxn ang="0">
                    <a:pos x="42" y="24"/>
                  </a:cxn>
                  <a:cxn ang="0">
                    <a:pos x="41" y="24"/>
                  </a:cxn>
                  <a:cxn ang="0">
                    <a:pos x="41" y="24"/>
                  </a:cxn>
                  <a:cxn ang="0">
                    <a:pos x="48" y="27"/>
                  </a:cxn>
                  <a:cxn ang="0">
                    <a:pos x="61" y="35"/>
                  </a:cxn>
                  <a:cxn ang="0">
                    <a:pos x="76" y="51"/>
                  </a:cxn>
                  <a:cxn ang="0">
                    <a:pos x="89" y="77"/>
                  </a:cxn>
                  <a:cxn ang="0">
                    <a:pos x="95" y="119"/>
                  </a:cxn>
                  <a:cxn ang="0">
                    <a:pos x="95" y="164"/>
                  </a:cxn>
                  <a:cxn ang="0">
                    <a:pos x="92" y="198"/>
                  </a:cxn>
                  <a:cxn ang="0">
                    <a:pos x="89" y="212"/>
                  </a:cxn>
                  <a:cxn ang="0">
                    <a:pos x="83" y="239"/>
                  </a:cxn>
                  <a:cxn ang="0">
                    <a:pos x="67" y="240"/>
                  </a:cxn>
                  <a:cxn ang="0">
                    <a:pos x="51" y="241"/>
                  </a:cxn>
                  <a:cxn ang="0">
                    <a:pos x="35" y="242"/>
                  </a:cxn>
                  <a:cxn ang="0">
                    <a:pos x="43" y="218"/>
                  </a:cxn>
                </a:cxnLst>
                <a:rect l="0" t="0" r="r" b="b"/>
                <a:pathLst>
                  <a:path w="96" h="243">
                    <a:moveTo>
                      <a:pt x="43" y="218"/>
                    </a:moveTo>
                    <a:lnTo>
                      <a:pt x="41" y="203"/>
                    </a:lnTo>
                    <a:lnTo>
                      <a:pt x="37" y="186"/>
                    </a:lnTo>
                    <a:lnTo>
                      <a:pt x="30" y="169"/>
                    </a:lnTo>
                    <a:lnTo>
                      <a:pt x="23" y="151"/>
                    </a:lnTo>
                    <a:lnTo>
                      <a:pt x="15" y="133"/>
                    </a:lnTo>
                    <a:lnTo>
                      <a:pt x="9" y="116"/>
                    </a:lnTo>
                    <a:lnTo>
                      <a:pt x="3" y="98"/>
                    </a:lnTo>
                    <a:lnTo>
                      <a:pt x="0" y="82"/>
                    </a:lnTo>
                    <a:lnTo>
                      <a:pt x="0" y="65"/>
                    </a:lnTo>
                    <a:lnTo>
                      <a:pt x="2" y="50"/>
                    </a:lnTo>
                    <a:lnTo>
                      <a:pt x="5" y="3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3" y="14"/>
                    </a:lnTo>
                    <a:lnTo>
                      <a:pt x="42" y="1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1" y="24"/>
                    </a:lnTo>
                    <a:lnTo>
                      <a:pt x="44" y="25"/>
                    </a:lnTo>
                    <a:lnTo>
                      <a:pt x="48" y="27"/>
                    </a:lnTo>
                    <a:lnTo>
                      <a:pt x="54" y="30"/>
                    </a:lnTo>
                    <a:lnTo>
                      <a:pt x="61" y="35"/>
                    </a:lnTo>
                    <a:lnTo>
                      <a:pt x="68" y="42"/>
                    </a:lnTo>
                    <a:lnTo>
                      <a:pt x="76" y="51"/>
                    </a:lnTo>
                    <a:lnTo>
                      <a:pt x="83" y="62"/>
                    </a:lnTo>
                    <a:lnTo>
                      <a:pt x="89" y="77"/>
                    </a:lnTo>
                    <a:lnTo>
                      <a:pt x="93" y="97"/>
                    </a:lnTo>
                    <a:lnTo>
                      <a:pt x="95" y="119"/>
                    </a:lnTo>
                    <a:lnTo>
                      <a:pt x="96" y="142"/>
                    </a:lnTo>
                    <a:lnTo>
                      <a:pt x="95" y="164"/>
                    </a:lnTo>
                    <a:lnTo>
                      <a:pt x="93" y="183"/>
                    </a:lnTo>
                    <a:lnTo>
                      <a:pt x="92" y="198"/>
                    </a:lnTo>
                    <a:lnTo>
                      <a:pt x="90" y="209"/>
                    </a:lnTo>
                    <a:lnTo>
                      <a:pt x="89" y="212"/>
                    </a:lnTo>
                    <a:lnTo>
                      <a:pt x="90" y="239"/>
                    </a:lnTo>
                    <a:lnTo>
                      <a:pt x="83" y="239"/>
                    </a:lnTo>
                    <a:lnTo>
                      <a:pt x="75" y="239"/>
                    </a:lnTo>
                    <a:lnTo>
                      <a:pt x="67" y="240"/>
                    </a:lnTo>
                    <a:lnTo>
                      <a:pt x="59" y="240"/>
                    </a:lnTo>
                    <a:lnTo>
                      <a:pt x="51" y="241"/>
                    </a:lnTo>
                    <a:lnTo>
                      <a:pt x="43" y="241"/>
                    </a:lnTo>
                    <a:lnTo>
                      <a:pt x="35" y="242"/>
                    </a:lnTo>
                    <a:lnTo>
                      <a:pt x="27" y="243"/>
                    </a:lnTo>
                    <a:lnTo>
                      <a:pt x="43" y="218"/>
                    </a:lnTo>
                    <a:close/>
                  </a:path>
                </a:pathLst>
              </a:custGeom>
              <a:solidFill>
                <a:srgbClr val="B2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73" name="Freeform 141"/>
              <p:cNvSpPr>
                <a:spLocks/>
              </p:cNvSpPr>
              <p:nvPr/>
            </p:nvSpPr>
            <p:spPr bwMode="auto">
              <a:xfrm>
                <a:off x="914" y="3427"/>
                <a:ext cx="73" cy="19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3" y="14"/>
                  </a:cxn>
                  <a:cxn ang="0">
                    <a:pos x="0" y="19"/>
                  </a:cxn>
                  <a:cxn ang="0">
                    <a:pos x="9" y="4"/>
                  </a:cxn>
                  <a:cxn ang="0">
                    <a:pos x="17" y="3"/>
                  </a:cxn>
                  <a:cxn ang="0">
                    <a:pos x="25" y="2"/>
                  </a:cxn>
                  <a:cxn ang="0">
                    <a:pos x="33" y="2"/>
                  </a:cxn>
                  <a:cxn ang="0">
                    <a:pos x="41" y="1"/>
                  </a:cxn>
                  <a:cxn ang="0">
                    <a:pos x="49" y="1"/>
                  </a:cxn>
                  <a:cxn ang="0">
                    <a:pos x="57" y="0"/>
                  </a:cxn>
                  <a:cxn ang="0">
                    <a:pos x="65" y="0"/>
                  </a:cxn>
                  <a:cxn ang="0">
                    <a:pos x="72" y="0"/>
                  </a:cxn>
                </a:cxnLst>
                <a:rect l="0" t="0" r="r" b="b"/>
                <a:pathLst>
                  <a:path w="73" h="19">
                    <a:moveTo>
                      <a:pt x="72" y="0"/>
                    </a:moveTo>
                    <a:lnTo>
                      <a:pt x="73" y="14"/>
                    </a:lnTo>
                    <a:lnTo>
                      <a:pt x="0" y="19"/>
                    </a:lnTo>
                    <a:lnTo>
                      <a:pt x="9" y="4"/>
                    </a:lnTo>
                    <a:lnTo>
                      <a:pt x="17" y="3"/>
                    </a:lnTo>
                    <a:lnTo>
                      <a:pt x="25" y="2"/>
                    </a:lnTo>
                    <a:lnTo>
                      <a:pt x="33" y="2"/>
                    </a:lnTo>
                    <a:lnTo>
                      <a:pt x="41" y="1"/>
                    </a:lnTo>
                    <a:lnTo>
                      <a:pt x="49" y="1"/>
                    </a:lnTo>
                    <a:lnTo>
                      <a:pt x="57" y="0"/>
                    </a:lnTo>
                    <a:lnTo>
                      <a:pt x="65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6B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74" name="Freeform 142"/>
              <p:cNvSpPr>
                <a:spLocks/>
              </p:cNvSpPr>
              <p:nvPr/>
            </p:nvSpPr>
            <p:spPr bwMode="auto">
              <a:xfrm>
                <a:off x="909" y="3116"/>
                <a:ext cx="79" cy="9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8" y="4"/>
                  </a:cxn>
                  <a:cxn ang="0">
                    <a:pos x="40" y="6"/>
                  </a:cxn>
                  <a:cxn ang="0">
                    <a:pos x="44" y="8"/>
                  </a:cxn>
                  <a:cxn ang="0">
                    <a:pos x="49" y="9"/>
                  </a:cxn>
                  <a:cxn ang="0">
                    <a:pos x="54" y="11"/>
                  </a:cxn>
                  <a:cxn ang="0">
                    <a:pos x="59" y="12"/>
                  </a:cxn>
                  <a:cxn ang="0">
                    <a:pos x="64" y="13"/>
                  </a:cxn>
                  <a:cxn ang="0">
                    <a:pos x="69" y="13"/>
                  </a:cxn>
                  <a:cxn ang="0">
                    <a:pos x="73" y="13"/>
                  </a:cxn>
                  <a:cxn ang="0">
                    <a:pos x="76" y="13"/>
                  </a:cxn>
                  <a:cxn ang="0">
                    <a:pos x="78" y="13"/>
                  </a:cxn>
                  <a:cxn ang="0">
                    <a:pos x="79" y="13"/>
                  </a:cxn>
                  <a:cxn ang="0">
                    <a:pos x="27" y="95"/>
                  </a:cxn>
                  <a:cxn ang="0">
                    <a:pos x="23" y="94"/>
                  </a:cxn>
                  <a:cxn ang="0">
                    <a:pos x="20" y="92"/>
                  </a:cxn>
                  <a:cxn ang="0">
                    <a:pos x="16" y="88"/>
                  </a:cxn>
                  <a:cxn ang="0">
                    <a:pos x="13" y="84"/>
                  </a:cxn>
                  <a:cxn ang="0">
                    <a:pos x="10" y="79"/>
                  </a:cxn>
                  <a:cxn ang="0">
                    <a:pos x="7" y="76"/>
                  </a:cxn>
                  <a:cxn ang="0">
                    <a:pos x="4" y="73"/>
                  </a:cxn>
                  <a:cxn ang="0">
                    <a:pos x="0" y="72"/>
                  </a:cxn>
                  <a:cxn ang="0">
                    <a:pos x="5" y="53"/>
                  </a:cxn>
                  <a:cxn ang="0">
                    <a:pos x="10" y="37"/>
                  </a:cxn>
                  <a:cxn ang="0">
                    <a:pos x="15" y="24"/>
                  </a:cxn>
                  <a:cxn ang="0">
                    <a:pos x="20" y="15"/>
                  </a:cxn>
                  <a:cxn ang="0">
                    <a:pos x="24" y="8"/>
                  </a:cxn>
                  <a:cxn ang="0">
                    <a:pos x="27" y="3"/>
                  </a:cxn>
                  <a:cxn ang="0">
                    <a:pos x="29" y="1"/>
                  </a:cxn>
                  <a:cxn ang="0">
                    <a:pos x="30" y="0"/>
                  </a:cxn>
                </a:cxnLst>
                <a:rect l="0" t="0" r="r" b="b"/>
                <a:pathLst>
                  <a:path w="79" h="95">
                    <a:moveTo>
                      <a:pt x="30" y="0"/>
                    </a:move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8" y="4"/>
                    </a:lnTo>
                    <a:lnTo>
                      <a:pt x="40" y="6"/>
                    </a:lnTo>
                    <a:lnTo>
                      <a:pt x="44" y="8"/>
                    </a:lnTo>
                    <a:lnTo>
                      <a:pt x="49" y="9"/>
                    </a:lnTo>
                    <a:lnTo>
                      <a:pt x="54" y="11"/>
                    </a:lnTo>
                    <a:lnTo>
                      <a:pt x="59" y="12"/>
                    </a:lnTo>
                    <a:lnTo>
                      <a:pt x="64" y="13"/>
                    </a:lnTo>
                    <a:lnTo>
                      <a:pt x="69" y="13"/>
                    </a:lnTo>
                    <a:lnTo>
                      <a:pt x="73" y="13"/>
                    </a:lnTo>
                    <a:lnTo>
                      <a:pt x="76" y="13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27" y="95"/>
                    </a:lnTo>
                    <a:lnTo>
                      <a:pt x="23" y="94"/>
                    </a:lnTo>
                    <a:lnTo>
                      <a:pt x="20" y="92"/>
                    </a:lnTo>
                    <a:lnTo>
                      <a:pt x="16" y="88"/>
                    </a:lnTo>
                    <a:lnTo>
                      <a:pt x="13" y="84"/>
                    </a:lnTo>
                    <a:lnTo>
                      <a:pt x="10" y="79"/>
                    </a:lnTo>
                    <a:lnTo>
                      <a:pt x="7" y="76"/>
                    </a:lnTo>
                    <a:lnTo>
                      <a:pt x="4" y="73"/>
                    </a:lnTo>
                    <a:lnTo>
                      <a:pt x="0" y="72"/>
                    </a:lnTo>
                    <a:lnTo>
                      <a:pt x="5" y="53"/>
                    </a:lnTo>
                    <a:lnTo>
                      <a:pt x="10" y="37"/>
                    </a:lnTo>
                    <a:lnTo>
                      <a:pt x="15" y="24"/>
                    </a:lnTo>
                    <a:lnTo>
                      <a:pt x="20" y="15"/>
                    </a:lnTo>
                    <a:lnTo>
                      <a:pt x="24" y="8"/>
                    </a:lnTo>
                    <a:lnTo>
                      <a:pt x="27" y="3"/>
                    </a:lnTo>
                    <a:lnTo>
                      <a:pt x="29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2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75" name="Freeform 143"/>
              <p:cNvSpPr>
                <a:spLocks/>
              </p:cNvSpPr>
              <p:nvPr/>
            </p:nvSpPr>
            <p:spPr bwMode="auto">
              <a:xfrm>
                <a:off x="956" y="3149"/>
                <a:ext cx="24" cy="21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9" y="3"/>
                  </a:cxn>
                  <a:cxn ang="0">
                    <a:pos x="20" y="4"/>
                  </a:cxn>
                  <a:cxn ang="0">
                    <a:pos x="23" y="7"/>
                  </a:cxn>
                  <a:cxn ang="0">
                    <a:pos x="24" y="10"/>
                  </a:cxn>
                  <a:cxn ang="0">
                    <a:pos x="24" y="13"/>
                  </a:cxn>
                  <a:cxn ang="0">
                    <a:pos x="23" y="16"/>
                  </a:cxn>
                  <a:cxn ang="0">
                    <a:pos x="20" y="19"/>
                  </a:cxn>
                  <a:cxn ang="0">
                    <a:pos x="13" y="21"/>
                  </a:cxn>
                  <a:cxn ang="0">
                    <a:pos x="5" y="21"/>
                  </a:cxn>
                  <a:cxn ang="0">
                    <a:pos x="2" y="19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8" y="2"/>
                  </a:cxn>
                </a:cxnLst>
                <a:rect l="0" t="0" r="r" b="b"/>
                <a:pathLst>
                  <a:path w="24" h="21">
                    <a:moveTo>
                      <a:pt x="18" y="2"/>
                    </a:moveTo>
                    <a:lnTo>
                      <a:pt x="19" y="3"/>
                    </a:lnTo>
                    <a:lnTo>
                      <a:pt x="20" y="4"/>
                    </a:lnTo>
                    <a:lnTo>
                      <a:pt x="23" y="7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3" y="16"/>
                    </a:lnTo>
                    <a:lnTo>
                      <a:pt x="20" y="19"/>
                    </a:lnTo>
                    <a:lnTo>
                      <a:pt x="13" y="21"/>
                    </a:lnTo>
                    <a:lnTo>
                      <a:pt x="5" y="21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B2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76" name="Freeform 144"/>
              <p:cNvSpPr>
                <a:spLocks/>
              </p:cNvSpPr>
              <p:nvPr/>
            </p:nvSpPr>
            <p:spPr bwMode="auto">
              <a:xfrm>
                <a:off x="901" y="3186"/>
                <a:ext cx="51" cy="45"/>
              </a:xfrm>
              <a:custGeom>
                <a:avLst/>
                <a:gdLst/>
                <a:ahLst/>
                <a:cxnLst>
                  <a:cxn ang="0">
                    <a:pos x="26" y="25"/>
                  </a:cxn>
                  <a:cxn ang="0">
                    <a:pos x="25" y="25"/>
                  </a:cxn>
                  <a:cxn ang="0">
                    <a:pos x="24" y="25"/>
                  </a:cxn>
                  <a:cxn ang="0">
                    <a:pos x="25" y="25"/>
                  </a:cxn>
                  <a:cxn ang="0">
                    <a:pos x="30" y="25"/>
                  </a:cxn>
                  <a:cxn ang="0">
                    <a:pos x="37" y="24"/>
                  </a:cxn>
                  <a:cxn ang="0">
                    <a:pos x="43" y="22"/>
                  </a:cxn>
                  <a:cxn ang="0">
                    <a:pos x="49" y="21"/>
                  </a:cxn>
                  <a:cxn ang="0">
                    <a:pos x="51" y="15"/>
                  </a:cxn>
                  <a:cxn ang="0">
                    <a:pos x="46" y="16"/>
                  </a:cxn>
                  <a:cxn ang="0">
                    <a:pos x="36" y="18"/>
                  </a:cxn>
                  <a:cxn ang="0">
                    <a:pos x="24" y="19"/>
                  </a:cxn>
                  <a:cxn ang="0">
                    <a:pos x="16" y="19"/>
                  </a:cxn>
                  <a:cxn ang="0">
                    <a:pos x="11" y="17"/>
                  </a:cxn>
                  <a:cxn ang="0">
                    <a:pos x="10" y="16"/>
                  </a:cxn>
                  <a:cxn ang="0">
                    <a:pos x="13" y="11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" y="20"/>
                  </a:cxn>
                  <a:cxn ang="0">
                    <a:pos x="2" y="35"/>
                  </a:cxn>
                  <a:cxn ang="0">
                    <a:pos x="7" y="43"/>
                  </a:cxn>
                  <a:cxn ang="0">
                    <a:pos x="10" y="43"/>
                  </a:cxn>
                  <a:cxn ang="0">
                    <a:pos x="16" y="45"/>
                  </a:cxn>
                  <a:cxn ang="0">
                    <a:pos x="21" y="45"/>
                  </a:cxn>
                  <a:cxn ang="0">
                    <a:pos x="27" y="45"/>
                  </a:cxn>
                  <a:cxn ang="0">
                    <a:pos x="34" y="43"/>
                  </a:cxn>
                  <a:cxn ang="0">
                    <a:pos x="43" y="42"/>
                  </a:cxn>
                  <a:cxn ang="0">
                    <a:pos x="48" y="40"/>
                  </a:cxn>
                  <a:cxn ang="0">
                    <a:pos x="51" y="24"/>
                  </a:cxn>
                  <a:cxn ang="0">
                    <a:pos x="48" y="23"/>
                  </a:cxn>
                  <a:cxn ang="0">
                    <a:pos x="42" y="24"/>
                  </a:cxn>
                  <a:cxn ang="0">
                    <a:pos x="35" y="25"/>
                  </a:cxn>
                  <a:cxn ang="0">
                    <a:pos x="29" y="25"/>
                  </a:cxn>
                </a:cxnLst>
                <a:rect l="0" t="0" r="r" b="b"/>
                <a:pathLst>
                  <a:path w="51" h="45">
                    <a:moveTo>
                      <a:pt x="27" y="25"/>
                    </a:moveTo>
                    <a:lnTo>
                      <a:pt x="26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30" y="25"/>
                    </a:lnTo>
                    <a:lnTo>
                      <a:pt x="33" y="24"/>
                    </a:lnTo>
                    <a:lnTo>
                      <a:pt x="37" y="24"/>
                    </a:lnTo>
                    <a:lnTo>
                      <a:pt x="40" y="23"/>
                    </a:lnTo>
                    <a:lnTo>
                      <a:pt x="43" y="22"/>
                    </a:lnTo>
                    <a:lnTo>
                      <a:pt x="46" y="22"/>
                    </a:lnTo>
                    <a:lnTo>
                      <a:pt x="49" y="21"/>
                    </a:lnTo>
                    <a:lnTo>
                      <a:pt x="51" y="20"/>
                    </a:lnTo>
                    <a:lnTo>
                      <a:pt x="51" y="15"/>
                    </a:lnTo>
                    <a:lnTo>
                      <a:pt x="49" y="15"/>
                    </a:lnTo>
                    <a:lnTo>
                      <a:pt x="46" y="16"/>
                    </a:lnTo>
                    <a:lnTo>
                      <a:pt x="41" y="17"/>
                    </a:lnTo>
                    <a:lnTo>
                      <a:pt x="36" y="18"/>
                    </a:lnTo>
                    <a:lnTo>
                      <a:pt x="30" y="19"/>
                    </a:lnTo>
                    <a:lnTo>
                      <a:pt x="24" y="19"/>
                    </a:lnTo>
                    <a:lnTo>
                      <a:pt x="19" y="20"/>
                    </a:lnTo>
                    <a:lnTo>
                      <a:pt x="16" y="19"/>
                    </a:lnTo>
                    <a:lnTo>
                      <a:pt x="13" y="18"/>
                    </a:lnTo>
                    <a:lnTo>
                      <a:pt x="11" y="17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1" y="14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2" y="17"/>
                    </a:lnTo>
                    <a:lnTo>
                      <a:pt x="1" y="20"/>
                    </a:lnTo>
                    <a:lnTo>
                      <a:pt x="0" y="27"/>
                    </a:lnTo>
                    <a:lnTo>
                      <a:pt x="2" y="3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3"/>
                    </a:lnTo>
                    <a:lnTo>
                      <a:pt x="13" y="44"/>
                    </a:lnTo>
                    <a:lnTo>
                      <a:pt x="16" y="45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4" y="45"/>
                    </a:lnTo>
                    <a:lnTo>
                      <a:pt x="27" y="45"/>
                    </a:lnTo>
                    <a:lnTo>
                      <a:pt x="30" y="45"/>
                    </a:lnTo>
                    <a:lnTo>
                      <a:pt x="34" y="43"/>
                    </a:lnTo>
                    <a:lnTo>
                      <a:pt x="39" y="42"/>
                    </a:lnTo>
                    <a:lnTo>
                      <a:pt x="43" y="42"/>
                    </a:lnTo>
                    <a:lnTo>
                      <a:pt x="46" y="41"/>
                    </a:lnTo>
                    <a:lnTo>
                      <a:pt x="48" y="40"/>
                    </a:lnTo>
                    <a:lnTo>
                      <a:pt x="49" y="40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48" y="23"/>
                    </a:lnTo>
                    <a:lnTo>
                      <a:pt x="45" y="24"/>
                    </a:lnTo>
                    <a:lnTo>
                      <a:pt x="42" y="24"/>
                    </a:lnTo>
                    <a:lnTo>
                      <a:pt x="38" y="25"/>
                    </a:lnTo>
                    <a:lnTo>
                      <a:pt x="35" y="25"/>
                    </a:lnTo>
                    <a:lnTo>
                      <a:pt x="32" y="25"/>
                    </a:lnTo>
                    <a:lnTo>
                      <a:pt x="29" y="25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E5A5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77" name="Freeform 145"/>
              <p:cNvSpPr>
                <a:spLocks/>
              </p:cNvSpPr>
              <p:nvPr/>
            </p:nvSpPr>
            <p:spPr bwMode="auto">
              <a:xfrm>
                <a:off x="914" y="3209"/>
                <a:ext cx="59" cy="54"/>
              </a:xfrm>
              <a:custGeom>
                <a:avLst/>
                <a:gdLst/>
                <a:ahLst/>
                <a:cxnLst>
                  <a:cxn ang="0">
                    <a:pos x="29" y="30"/>
                  </a:cxn>
                  <a:cxn ang="0">
                    <a:pos x="30" y="30"/>
                  </a:cxn>
                  <a:cxn ang="0">
                    <a:pos x="31" y="30"/>
                  </a:cxn>
                  <a:cxn ang="0">
                    <a:pos x="30" y="30"/>
                  </a:cxn>
                  <a:cxn ang="0">
                    <a:pos x="25" y="30"/>
                  </a:cxn>
                  <a:cxn ang="0">
                    <a:pos x="17" y="30"/>
                  </a:cxn>
                  <a:cxn ang="0">
                    <a:pos x="9" y="29"/>
                  </a:cxn>
                  <a:cxn ang="0">
                    <a:pos x="3" y="28"/>
                  </a:cxn>
                  <a:cxn ang="0">
                    <a:pos x="0" y="21"/>
                  </a:cxn>
                  <a:cxn ang="0">
                    <a:pos x="5" y="22"/>
                  </a:cxn>
                  <a:cxn ang="0">
                    <a:pos x="17" y="23"/>
                  </a:cxn>
                  <a:cxn ang="0">
                    <a:pos x="30" y="23"/>
                  </a:cxn>
                  <a:cxn ang="0">
                    <a:pos x="39" y="23"/>
                  </a:cxn>
                  <a:cxn ang="0">
                    <a:pos x="44" y="19"/>
                  </a:cxn>
                  <a:cxn ang="0">
                    <a:pos x="44" y="17"/>
                  </a:cxn>
                  <a:cxn ang="0">
                    <a:pos x="41" y="12"/>
                  </a:cxn>
                  <a:cxn ang="0">
                    <a:pos x="37" y="2"/>
                  </a:cxn>
                  <a:cxn ang="0">
                    <a:pos x="39" y="0"/>
                  </a:cxn>
                  <a:cxn ang="0">
                    <a:pos x="41" y="0"/>
                  </a:cxn>
                  <a:cxn ang="0">
                    <a:pos x="56" y="22"/>
                  </a:cxn>
                  <a:cxn ang="0">
                    <a:pos x="59" y="39"/>
                  </a:cxn>
                  <a:cxn ang="0">
                    <a:pos x="54" y="49"/>
                  </a:cxn>
                  <a:cxn ang="0">
                    <a:pos x="50" y="50"/>
                  </a:cxn>
                  <a:cxn ang="0">
                    <a:pos x="44" y="52"/>
                  </a:cxn>
                  <a:cxn ang="0">
                    <a:pos x="38" y="54"/>
                  </a:cxn>
                  <a:cxn ang="0">
                    <a:pos x="32" y="54"/>
                  </a:cxn>
                  <a:cxn ang="0">
                    <a:pos x="23" y="53"/>
                  </a:cxn>
                  <a:cxn ang="0">
                    <a:pos x="14" y="52"/>
                  </a:cxn>
                  <a:cxn ang="0">
                    <a:pos x="7" y="51"/>
                  </a:cxn>
                  <a:cxn ang="0">
                    <a:pos x="1" y="33"/>
                  </a:cxn>
                  <a:cxn ang="0">
                    <a:pos x="4" y="31"/>
                  </a:cxn>
                  <a:cxn ang="0">
                    <a:pos x="11" y="31"/>
                  </a:cxn>
                  <a:cxn ang="0">
                    <a:pos x="19" y="31"/>
                  </a:cxn>
                  <a:cxn ang="0">
                    <a:pos x="26" y="31"/>
                  </a:cxn>
                </a:cxnLst>
                <a:rect l="0" t="0" r="r" b="b"/>
                <a:pathLst>
                  <a:path w="59" h="54">
                    <a:moveTo>
                      <a:pt x="28" y="30"/>
                    </a:moveTo>
                    <a:lnTo>
                      <a:pt x="29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5" y="30"/>
                    </a:lnTo>
                    <a:lnTo>
                      <a:pt x="21" y="30"/>
                    </a:lnTo>
                    <a:lnTo>
                      <a:pt x="17" y="30"/>
                    </a:lnTo>
                    <a:lnTo>
                      <a:pt x="13" y="30"/>
                    </a:lnTo>
                    <a:lnTo>
                      <a:pt x="9" y="29"/>
                    </a:lnTo>
                    <a:lnTo>
                      <a:pt x="6" y="29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10" y="22"/>
                    </a:lnTo>
                    <a:lnTo>
                      <a:pt x="17" y="23"/>
                    </a:lnTo>
                    <a:lnTo>
                      <a:pt x="24" y="23"/>
                    </a:lnTo>
                    <a:lnTo>
                      <a:pt x="30" y="23"/>
                    </a:lnTo>
                    <a:lnTo>
                      <a:pt x="35" y="23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4" y="19"/>
                    </a:lnTo>
                    <a:lnTo>
                      <a:pt x="44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1" y="12"/>
                    </a:lnTo>
                    <a:lnTo>
                      <a:pt x="38" y="7"/>
                    </a:lnTo>
                    <a:lnTo>
                      <a:pt x="37" y="2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5" y="18"/>
                    </a:lnTo>
                    <a:lnTo>
                      <a:pt x="56" y="22"/>
                    </a:lnTo>
                    <a:lnTo>
                      <a:pt x="59" y="29"/>
                    </a:lnTo>
                    <a:lnTo>
                      <a:pt x="59" y="3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7" y="51"/>
                    </a:lnTo>
                    <a:lnTo>
                      <a:pt x="44" y="52"/>
                    </a:lnTo>
                    <a:lnTo>
                      <a:pt x="41" y="53"/>
                    </a:lnTo>
                    <a:lnTo>
                      <a:pt x="38" y="54"/>
                    </a:lnTo>
                    <a:lnTo>
                      <a:pt x="35" y="54"/>
                    </a:lnTo>
                    <a:lnTo>
                      <a:pt x="32" y="54"/>
                    </a:lnTo>
                    <a:lnTo>
                      <a:pt x="28" y="54"/>
                    </a:lnTo>
                    <a:lnTo>
                      <a:pt x="23" y="53"/>
                    </a:lnTo>
                    <a:lnTo>
                      <a:pt x="18" y="53"/>
                    </a:lnTo>
                    <a:lnTo>
                      <a:pt x="14" y="52"/>
                    </a:lnTo>
                    <a:lnTo>
                      <a:pt x="10" y="51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4" y="31"/>
                    </a:lnTo>
                    <a:lnTo>
                      <a:pt x="7" y="31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23" y="31"/>
                    </a:lnTo>
                    <a:lnTo>
                      <a:pt x="26" y="31"/>
                    </a:lnTo>
                    <a:lnTo>
                      <a:pt x="28" y="30"/>
                    </a:lnTo>
                    <a:close/>
                  </a:path>
                </a:pathLst>
              </a:custGeom>
              <a:solidFill>
                <a:srgbClr val="E58E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78" name="Freeform 146"/>
              <p:cNvSpPr>
                <a:spLocks/>
              </p:cNvSpPr>
              <p:nvPr/>
            </p:nvSpPr>
            <p:spPr bwMode="auto">
              <a:xfrm>
                <a:off x="1033" y="3040"/>
                <a:ext cx="56" cy="10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56" y="47"/>
                  </a:cxn>
                  <a:cxn ang="0">
                    <a:pos x="19" y="108"/>
                  </a:cxn>
                  <a:cxn ang="0">
                    <a:pos x="0" y="52"/>
                  </a:cxn>
                  <a:cxn ang="0">
                    <a:pos x="23" y="0"/>
                  </a:cxn>
                </a:cxnLst>
                <a:rect l="0" t="0" r="r" b="b"/>
                <a:pathLst>
                  <a:path w="56" h="108">
                    <a:moveTo>
                      <a:pt x="23" y="0"/>
                    </a:moveTo>
                    <a:lnTo>
                      <a:pt x="56" y="47"/>
                    </a:lnTo>
                    <a:lnTo>
                      <a:pt x="19" y="108"/>
                    </a:lnTo>
                    <a:lnTo>
                      <a:pt x="0" y="5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58E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79" name="Freeform 147"/>
              <p:cNvSpPr>
                <a:spLocks/>
              </p:cNvSpPr>
              <p:nvPr/>
            </p:nvSpPr>
            <p:spPr bwMode="auto">
              <a:xfrm>
                <a:off x="969" y="3097"/>
                <a:ext cx="216" cy="168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" y="134"/>
                  </a:cxn>
                  <a:cxn ang="0">
                    <a:pos x="131" y="129"/>
                  </a:cxn>
                  <a:cxn ang="0">
                    <a:pos x="132" y="126"/>
                  </a:cxn>
                  <a:cxn ang="0">
                    <a:pos x="134" y="119"/>
                  </a:cxn>
                  <a:cxn ang="0">
                    <a:pos x="137" y="108"/>
                  </a:cxn>
                  <a:cxn ang="0">
                    <a:pos x="140" y="94"/>
                  </a:cxn>
                  <a:cxn ang="0">
                    <a:pos x="142" y="79"/>
                  </a:cxn>
                  <a:cxn ang="0">
                    <a:pos x="144" y="63"/>
                  </a:cxn>
                  <a:cxn ang="0">
                    <a:pos x="145" y="49"/>
                  </a:cxn>
                  <a:cxn ang="0">
                    <a:pos x="144" y="35"/>
                  </a:cxn>
                  <a:cxn ang="0">
                    <a:pos x="144" y="28"/>
                  </a:cxn>
                  <a:cxn ang="0">
                    <a:pos x="145" y="22"/>
                  </a:cxn>
                  <a:cxn ang="0">
                    <a:pos x="147" y="16"/>
                  </a:cxn>
                  <a:cxn ang="0">
                    <a:pos x="150" y="12"/>
                  </a:cxn>
                  <a:cxn ang="0">
                    <a:pos x="154" y="7"/>
                  </a:cxn>
                  <a:cxn ang="0">
                    <a:pos x="159" y="4"/>
                  </a:cxn>
                  <a:cxn ang="0">
                    <a:pos x="165" y="1"/>
                  </a:cxn>
                  <a:cxn ang="0">
                    <a:pos x="171" y="0"/>
                  </a:cxn>
                  <a:cxn ang="0">
                    <a:pos x="184" y="0"/>
                  </a:cxn>
                  <a:cxn ang="0">
                    <a:pos x="195" y="6"/>
                  </a:cxn>
                  <a:cxn ang="0">
                    <a:pos x="203" y="14"/>
                  </a:cxn>
                  <a:cxn ang="0">
                    <a:pos x="209" y="24"/>
                  </a:cxn>
                  <a:cxn ang="0">
                    <a:pos x="213" y="35"/>
                  </a:cxn>
                  <a:cxn ang="0">
                    <a:pos x="215" y="47"/>
                  </a:cxn>
                  <a:cxn ang="0">
                    <a:pos x="216" y="60"/>
                  </a:cxn>
                  <a:cxn ang="0">
                    <a:pos x="215" y="73"/>
                  </a:cxn>
                  <a:cxn ang="0">
                    <a:pos x="213" y="86"/>
                  </a:cxn>
                  <a:cxn ang="0">
                    <a:pos x="209" y="102"/>
                  </a:cxn>
                  <a:cxn ang="0">
                    <a:pos x="206" y="117"/>
                  </a:cxn>
                  <a:cxn ang="0">
                    <a:pos x="201" y="130"/>
                  </a:cxn>
                  <a:cxn ang="0">
                    <a:pos x="196" y="143"/>
                  </a:cxn>
                  <a:cxn ang="0">
                    <a:pos x="192" y="153"/>
                  </a:cxn>
                  <a:cxn ang="0">
                    <a:pos x="188" y="161"/>
                  </a:cxn>
                  <a:cxn ang="0">
                    <a:pos x="186" y="166"/>
                  </a:cxn>
                  <a:cxn ang="0">
                    <a:pos x="185" y="168"/>
                  </a:cxn>
                  <a:cxn ang="0">
                    <a:pos x="0" y="162"/>
                  </a:cxn>
                </a:cxnLst>
                <a:rect l="0" t="0" r="r" b="b"/>
                <a:pathLst>
                  <a:path w="216" h="168">
                    <a:moveTo>
                      <a:pt x="0" y="162"/>
                    </a:moveTo>
                    <a:lnTo>
                      <a:pt x="1" y="134"/>
                    </a:lnTo>
                    <a:lnTo>
                      <a:pt x="131" y="129"/>
                    </a:lnTo>
                    <a:lnTo>
                      <a:pt x="132" y="126"/>
                    </a:lnTo>
                    <a:lnTo>
                      <a:pt x="134" y="119"/>
                    </a:lnTo>
                    <a:lnTo>
                      <a:pt x="137" y="108"/>
                    </a:lnTo>
                    <a:lnTo>
                      <a:pt x="140" y="94"/>
                    </a:lnTo>
                    <a:lnTo>
                      <a:pt x="142" y="79"/>
                    </a:lnTo>
                    <a:lnTo>
                      <a:pt x="144" y="63"/>
                    </a:lnTo>
                    <a:lnTo>
                      <a:pt x="145" y="49"/>
                    </a:lnTo>
                    <a:lnTo>
                      <a:pt x="144" y="35"/>
                    </a:lnTo>
                    <a:lnTo>
                      <a:pt x="144" y="28"/>
                    </a:lnTo>
                    <a:lnTo>
                      <a:pt x="145" y="22"/>
                    </a:lnTo>
                    <a:lnTo>
                      <a:pt x="147" y="16"/>
                    </a:lnTo>
                    <a:lnTo>
                      <a:pt x="150" y="12"/>
                    </a:lnTo>
                    <a:lnTo>
                      <a:pt x="154" y="7"/>
                    </a:lnTo>
                    <a:lnTo>
                      <a:pt x="159" y="4"/>
                    </a:lnTo>
                    <a:lnTo>
                      <a:pt x="165" y="1"/>
                    </a:lnTo>
                    <a:lnTo>
                      <a:pt x="171" y="0"/>
                    </a:lnTo>
                    <a:lnTo>
                      <a:pt x="184" y="0"/>
                    </a:lnTo>
                    <a:lnTo>
                      <a:pt x="195" y="6"/>
                    </a:lnTo>
                    <a:lnTo>
                      <a:pt x="203" y="14"/>
                    </a:lnTo>
                    <a:lnTo>
                      <a:pt x="209" y="24"/>
                    </a:lnTo>
                    <a:lnTo>
                      <a:pt x="213" y="35"/>
                    </a:lnTo>
                    <a:lnTo>
                      <a:pt x="215" y="47"/>
                    </a:lnTo>
                    <a:lnTo>
                      <a:pt x="216" y="60"/>
                    </a:lnTo>
                    <a:lnTo>
                      <a:pt x="215" y="73"/>
                    </a:lnTo>
                    <a:lnTo>
                      <a:pt x="213" y="86"/>
                    </a:lnTo>
                    <a:lnTo>
                      <a:pt x="209" y="102"/>
                    </a:lnTo>
                    <a:lnTo>
                      <a:pt x="206" y="117"/>
                    </a:lnTo>
                    <a:lnTo>
                      <a:pt x="201" y="130"/>
                    </a:lnTo>
                    <a:lnTo>
                      <a:pt x="196" y="143"/>
                    </a:lnTo>
                    <a:lnTo>
                      <a:pt x="192" y="153"/>
                    </a:lnTo>
                    <a:lnTo>
                      <a:pt x="188" y="161"/>
                    </a:lnTo>
                    <a:lnTo>
                      <a:pt x="186" y="166"/>
                    </a:lnTo>
                    <a:lnTo>
                      <a:pt x="185" y="16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80" name="Freeform 148"/>
              <p:cNvSpPr>
                <a:spLocks/>
              </p:cNvSpPr>
              <p:nvPr/>
            </p:nvSpPr>
            <p:spPr bwMode="auto">
              <a:xfrm>
                <a:off x="1075" y="3188"/>
                <a:ext cx="11" cy="28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5" y="5"/>
                  </a:cxn>
                  <a:cxn ang="0">
                    <a:pos x="7" y="11"/>
                  </a:cxn>
                  <a:cxn ang="0">
                    <a:pos x="8" y="15"/>
                  </a:cxn>
                  <a:cxn ang="0">
                    <a:pos x="9" y="19"/>
                  </a:cxn>
                  <a:cxn ang="0">
                    <a:pos x="10" y="24"/>
                  </a:cxn>
                  <a:cxn ang="0">
                    <a:pos x="11" y="28"/>
                  </a:cxn>
                  <a:cxn ang="0">
                    <a:pos x="9" y="28"/>
                  </a:cxn>
                  <a:cxn ang="0">
                    <a:pos x="8" y="28"/>
                  </a:cxn>
                  <a:cxn ang="0">
                    <a:pos x="6" y="28"/>
                  </a:cxn>
                  <a:cxn ang="0">
                    <a:pos x="4" y="28"/>
                  </a:cxn>
                  <a:cxn ang="0">
                    <a:pos x="3" y="23"/>
                  </a:cxn>
                  <a:cxn ang="0">
                    <a:pos x="2" y="19"/>
                  </a:cxn>
                  <a:cxn ang="0">
                    <a:pos x="1" y="16"/>
                  </a:cxn>
                  <a:cxn ang="0">
                    <a:pos x="1" y="15"/>
                  </a:cxn>
                </a:cxnLst>
                <a:rect l="0" t="0" r="r" b="b"/>
                <a:pathLst>
                  <a:path w="11" h="28">
                    <a:moveTo>
                      <a:pt x="1" y="15"/>
                    </a:moveTo>
                    <a:lnTo>
                      <a:pt x="0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5"/>
                    </a:lnTo>
                    <a:lnTo>
                      <a:pt x="7" y="11"/>
                    </a:lnTo>
                    <a:lnTo>
                      <a:pt x="8" y="15"/>
                    </a:lnTo>
                    <a:lnTo>
                      <a:pt x="9" y="19"/>
                    </a:lnTo>
                    <a:lnTo>
                      <a:pt x="10" y="24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1" y="16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F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81" name="Freeform 149"/>
              <p:cNvSpPr>
                <a:spLocks/>
              </p:cNvSpPr>
              <p:nvPr/>
            </p:nvSpPr>
            <p:spPr bwMode="auto">
              <a:xfrm>
                <a:off x="1077" y="3172"/>
                <a:ext cx="31" cy="5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6" y="19"/>
                  </a:cxn>
                  <a:cxn ang="0">
                    <a:pos x="22" y="5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30" y="2"/>
                  </a:cxn>
                  <a:cxn ang="0">
                    <a:pos x="29" y="4"/>
                  </a:cxn>
                  <a:cxn ang="0">
                    <a:pos x="26" y="6"/>
                  </a:cxn>
                  <a:cxn ang="0">
                    <a:pos x="25" y="9"/>
                  </a:cxn>
                  <a:cxn ang="0">
                    <a:pos x="22" y="13"/>
                  </a:cxn>
                  <a:cxn ang="0">
                    <a:pos x="20" y="17"/>
                  </a:cxn>
                  <a:cxn ang="0">
                    <a:pos x="19" y="19"/>
                  </a:cxn>
                  <a:cxn ang="0">
                    <a:pos x="16" y="30"/>
                  </a:cxn>
                  <a:cxn ang="0">
                    <a:pos x="16" y="31"/>
                  </a:cxn>
                  <a:cxn ang="0">
                    <a:pos x="17" y="35"/>
                  </a:cxn>
                  <a:cxn ang="0">
                    <a:pos x="18" y="40"/>
                  </a:cxn>
                  <a:cxn ang="0">
                    <a:pos x="16" y="45"/>
                  </a:cxn>
                  <a:cxn ang="0">
                    <a:pos x="12" y="49"/>
                  </a:cxn>
                  <a:cxn ang="0">
                    <a:pos x="10" y="49"/>
                  </a:cxn>
                  <a:cxn ang="0">
                    <a:pos x="7" y="49"/>
                  </a:cxn>
                  <a:cxn ang="0">
                    <a:pos x="4" y="50"/>
                  </a:cxn>
                  <a:cxn ang="0">
                    <a:pos x="2" y="44"/>
                  </a:cxn>
                  <a:cxn ang="0">
                    <a:pos x="0" y="39"/>
                  </a:cxn>
                  <a:cxn ang="0">
                    <a:pos x="0" y="35"/>
                  </a:cxn>
                  <a:cxn ang="0">
                    <a:pos x="0" y="34"/>
                  </a:cxn>
                </a:cxnLst>
                <a:rect l="0" t="0" r="r" b="b"/>
                <a:pathLst>
                  <a:path w="31" h="50">
                    <a:moveTo>
                      <a:pt x="0" y="34"/>
                    </a:moveTo>
                    <a:lnTo>
                      <a:pt x="6" y="19"/>
                    </a:lnTo>
                    <a:lnTo>
                      <a:pt x="22" y="5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0" y="2"/>
                    </a:lnTo>
                    <a:lnTo>
                      <a:pt x="29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2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7" y="35"/>
                    </a:lnTo>
                    <a:lnTo>
                      <a:pt x="18" y="40"/>
                    </a:lnTo>
                    <a:lnTo>
                      <a:pt x="16" y="45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82" name="Freeform 150"/>
              <p:cNvSpPr>
                <a:spLocks/>
              </p:cNvSpPr>
              <p:nvPr/>
            </p:nvSpPr>
            <p:spPr bwMode="auto">
              <a:xfrm>
                <a:off x="1155" y="3094"/>
                <a:ext cx="8" cy="3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6" y="23"/>
                  </a:cxn>
                  <a:cxn ang="0">
                    <a:pos x="4" y="27"/>
                  </a:cxn>
                  <a:cxn ang="0">
                    <a:pos x="3" y="29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1" y="27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1" y="9"/>
                  </a:cxn>
                  <a:cxn ang="0">
                    <a:pos x="1" y="5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7"/>
                  </a:cxn>
                  <a:cxn ang="0">
                    <a:pos x="8" y="11"/>
                  </a:cxn>
                  <a:cxn ang="0">
                    <a:pos x="8" y="14"/>
                  </a:cxn>
                  <a:cxn ang="0">
                    <a:pos x="8" y="16"/>
                  </a:cxn>
                </a:cxnLst>
                <a:rect l="0" t="0" r="r" b="b"/>
                <a:pathLst>
                  <a:path w="8" h="30">
                    <a:moveTo>
                      <a:pt x="8" y="16"/>
                    </a:moveTo>
                    <a:lnTo>
                      <a:pt x="6" y="23"/>
                    </a:lnTo>
                    <a:lnTo>
                      <a:pt x="4" y="27"/>
                    </a:lnTo>
                    <a:lnTo>
                      <a:pt x="3" y="29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5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7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83" name="Freeform 151"/>
              <p:cNvSpPr>
                <a:spLocks/>
              </p:cNvSpPr>
              <p:nvPr/>
            </p:nvSpPr>
            <p:spPr bwMode="auto">
              <a:xfrm>
                <a:off x="1152" y="3089"/>
                <a:ext cx="34" cy="52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31" y="23"/>
                  </a:cxn>
                  <a:cxn ang="0">
                    <a:pos x="34" y="38"/>
                  </a:cxn>
                  <a:cxn ang="0">
                    <a:pos x="33" y="52"/>
                  </a:cxn>
                  <a:cxn ang="0">
                    <a:pos x="32" y="51"/>
                  </a:cxn>
                  <a:cxn ang="0">
                    <a:pos x="30" y="49"/>
                  </a:cxn>
                  <a:cxn ang="0">
                    <a:pos x="28" y="47"/>
                  </a:cxn>
                  <a:cxn ang="0">
                    <a:pos x="28" y="43"/>
                  </a:cxn>
                  <a:cxn ang="0">
                    <a:pos x="27" y="41"/>
                  </a:cxn>
                  <a:cxn ang="0">
                    <a:pos x="27" y="37"/>
                  </a:cxn>
                  <a:cxn ang="0">
                    <a:pos x="26" y="33"/>
                  </a:cxn>
                  <a:cxn ang="0">
                    <a:pos x="26" y="31"/>
                  </a:cxn>
                  <a:cxn ang="0">
                    <a:pos x="15" y="20"/>
                  </a:cxn>
                  <a:cxn ang="0">
                    <a:pos x="14" y="20"/>
                  </a:cxn>
                  <a:cxn ang="0">
                    <a:pos x="13" y="20"/>
                  </a:cxn>
                  <a:cxn ang="0">
                    <a:pos x="11" y="19"/>
                  </a:cxn>
                  <a:cxn ang="0">
                    <a:pos x="9" y="18"/>
                  </a:cxn>
                  <a:cxn ang="0">
                    <a:pos x="6" y="16"/>
                  </a:cxn>
                  <a:cxn ang="0">
                    <a:pos x="4" y="14"/>
                  </a:cxn>
                  <a:cxn ang="0">
                    <a:pos x="2" y="12"/>
                  </a:cxn>
                  <a:cxn ang="0">
                    <a:pos x="1" y="10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9" y="1"/>
                  </a:cxn>
                  <a:cxn ang="0">
                    <a:pos x="12" y="2"/>
                  </a:cxn>
                  <a:cxn ang="0">
                    <a:pos x="15" y="4"/>
                  </a:cxn>
                  <a:cxn ang="0">
                    <a:pos x="18" y="5"/>
                  </a:cxn>
                  <a:cxn ang="0">
                    <a:pos x="19" y="6"/>
                  </a:cxn>
                  <a:cxn ang="0">
                    <a:pos x="21" y="7"/>
                  </a:cxn>
                  <a:cxn ang="0">
                    <a:pos x="22" y="8"/>
                  </a:cxn>
                  <a:cxn ang="0">
                    <a:pos x="22" y="8"/>
                  </a:cxn>
                </a:cxnLst>
                <a:rect l="0" t="0" r="r" b="b"/>
                <a:pathLst>
                  <a:path w="34" h="52">
                    <a:moveTo>
                      <a:pt x="22" y="8"/>
                    </a:moveTo>
                    <a:lnTo>
                      <a:pt x="31" y="23"/>
                    </a:lnTo>
                    <a:lnTo>
                      <a:pt x="34" y="38"/>
                    </a:lnTo>
                    <a:lnTo>
                      <a:pt x="33" y="52"/>
                    </a:lnTo>
                    <a:lnTo>
                      <a:pt x="32" y="51"/>
                    </a:lnTo>
                    <a:lnTo>
                      <a:pt x="30" y="49"/>
                    </a:lnTo>
                    <a:lnTo>
                      <a:pt x="28" y="47"/>
                    </a:lnTo>
                    <a:lnTo>
                      <a:pt x="28" y="43"/>
                    </a:lnTo>
                    <a:lnTo>
                      <a:pt x="27" y="41"/>
                    </a:lnTo>
                    <a:lnTo>
                      <a:pt x="27" y="37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1" y="19"/>
                    </a:lnTo>
                    <a:lnTo>
                      <a:pt x="9" y="18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2" y="8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84" name="Freeform 152"/>
              <p:cNvSpPr>
                <a:spLocks/>
              </p:cNvSpPr>
              <p:nvPr/>
            </p:nvSpPr>
            <p:spPr bwMode="auto">
              <a:xfrm>
                <a:off x="930" y="3113"/>
                <a:ext cx="161" cy="1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5" y="6"/>
                  </a:cxn>
                  <a:cxn ang="0">
                    <a:pos x="32" y="107"/>
                  </a:cxn>
                  <a:cxn ang="0">
                    <a:pos x="161" y="102"/>
                  </a:cxn>
                  <a:cxn ang="0">
                    <a:pos x="160" y="103"/>
                  </a:cxn>
                  <a:cxn ang="0">
                    <a:pos x="159" y="105"/>
                  </a:cxn>
                  <a:cxn ang="0">
                    <a:pos x="157" y="107"/>
                  </a:cxn>
                  <a:cxn ang="0">
                    <a:pos x="157" y="109"/>
                  </a:cxn>
                  <a:cxn ang="0">
                    <a:pos x="23" y="120"/>
                  </a:cxn>
                  <a:cxn ang="0">
                    <a:pos x="22" y="12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161" h="120">
                    <a:moveTo>
                      <a:pt x="5" y="0"/>
                    </a:moveTo>
                    <a:lnTo>
                      <a:pt x="8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5" y="6"/>
                    </a:lnTo>
                    <a:lnTo>
                      <a:pt x="32" y="107"/>
                    </a:lnTo>
                    <a:lnTo>
                      <a:pt x="161" y="102"/>
                    </a:lnTo>
                    <a:lnTo>
                      <a:pt x="160" y="103"/>
                    </a:lnTo>
                    <a:lnTo>
                      <a:pt x="159" y="105"/>
                    </a:lnTo>
                    <a:lnTo>
                      <a:pt x="157" y="107"/>
                    </a:lnTo>
                    <a:lnTo>
                      <a:pt x="157" y="109"/>
                    </a:lnTo>
                    <a:lnTo>
                      <a:pt x="23" y="120"/>
                    </a:lnTo>
                    <a:lnTo>
                      <a:pt x="22" y="120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85" name="Freeform 153"/>
              <p:cNvSpPr>
                <a:spLocks/>
              </p:cNvSpPr>
              <p:nvPr/>
            </p:nvSpPr>
            <p:spPr bwMode="auto">
              <a:xfrm>
                <a:off x="938" y="3615"/>
                <a:ext cx="60" cy="25"/>
              </a:xfrm>
              <a:custGeom>
                <a:avLst/>
                <a:gdLst/>
                <a:ahLst/>
                <a:cxnLst>
                  <a:cxn ang="0">
                    <a:pos x="58" y="22"/>
                  </a:cxn>
                  <a:cxn ang="0">
                    <a:pos x="56" y="22"/>
                  </a:cxn>
                  <a:cxn ang="0">
                    <a:pos x="53" y="21"/>
                  </a:cxn>
                  <a:cxn ang="0">
                    <a:pos x="50" y="20"/>
                  </a:cxn>
                  <a:cxn ang="0">
                    <a:pos x="46" y="19"/>
                  </a:cxn>
                  <a:cxn ang="0">
                    <a:pos x="43" y="17"/>
                  </a:cxn>
                  <a:cxn ang="0">
                    <a:pos x="39" y="16"/>
                  </a:cxn>
                  <a:cxn ang="0">
                    <a:pos x="37" y="15"/>
                  </a:cxn>
                  <a:cxn ang="0">
                    <a:pos x="36" y="15"/>
                  </a:cxn>
                  <a:cxn ang="0">
                    <a:pos x="30" y="22"/>
                  </a:cxn>
                  <a:cxn ang="0">
                    <a:pos x="27" y="19"/>
                  </a:cxn>
                  <a:cxn ang="0">
                    <a:pos x="25" y="16"/>
                  </a:cxn>
                  <a:cxn ang="0">
                    <a:pos x="22" y="14"/>
                  </a:cxn>
                  <a:cxn ang="0">
                    <a:pos x="20" y="11"/>
                  </a:cxn>
                  <a:cxn ang="0">
                    <a:pos x="17" y="9"/>
                  </a:cxn>
                  <a:cxn ang="0">
                    <a:pos x="14" y="7"/>
                  </a:cxn>
                  <a:cxn ang="0">
                    <a:pos x="11" y="6"/>
                  </a:cxn>
                  <a:cxn ang="0">
                    <a:pos x="9" y="4"/>
                  </a:cxn>
                  <a:cxn ang="0">
                    <a:pos x="6" y="3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0"/>
                  </a:cxn>
                  <a:cxn ang="0">
                    <a:pos x="6" y="25"/>
                  </a:cxn>
                  <a:cxn ang="0">
                    <a:pos x="9" y="25"/>
                  </a:cxn>
                  <a:cxn ang="0">
                    <a:pos x="9" y="10"/>
                  </a:cxn>
                  <a:cxn ang="0">
                    <a:pos x="13" y="11"/>
                  </a:cxn>
                  <a:cxn ang="0">
                    <a:pos x="17" y="13"/>
                  </a:cxn>
                  <a:cxn ang="0">
                    <a:pos x="20" y="15"/>
                  </a:cxn>
                  <a:cxn ang="0">
                    <a:pos x="23" y="18"/>
                  </a:cxn>
                  <a:cxn ang="0">
                    <a:pos x="25" y="21"/>
                  </a:cxn>
                  <a:cxn ang="0">
                    <a:pos x="26" y="23"/>
                  </a:cxn>
                  <a:cxn ang="0">
                    <a:pos x="27" y="24"/>
                  </a:cxn>
                  <a:cxn ang="0">
                    <a:pos x="28" y="25"/>
                  </a:cxn>
                  <a:cxn ang="0">
                    <a:pos x="59" y="25"/>
                  </a:cxn>
                  <a:cxn ang="0">
                    <a:pos x="60" y="25"/>
                  </a:cxn>
                  <a:cxn ang="0">
                    <a:pos x="60" y="24"/>
                  </a:cxn>
                  <a:cxn ang="0">
                    <a:pos x="59" y="23"/>
                  </a:cxn>
                  <a:cxn ang="0">
                    <a:pos x="58" y="22"/>
                  </a:cxn>
                </a:cxnLst>
                <a:rect l="0" t="0" r="r" b="b"/>
                <a:pathLst>
                  <a:path w="60" h="25">
                    <a:moveTo>
                      <a:pt x="58" y="22"/>
                    </a:moveTo>
                    <a:lnTo>
                      <a:pt x="56" y="22"/>
                    </a:lnTo>
                    <a:lnTo>
                      <a:pt x="53" y="21"/>
                    </a:lnTo>
                    <a:lnTo>
                      <a:pt x="50" y="20"/>
                    </a:lnTo>
                    <a:lnTo>
                      <a:pt x="46" y="19"/>
                    </a:lnTo>
                    <a:lnTo>
                      <a:pt x="43" y="17"/>
                    </a:lnTo>
                    <a:lnTo>
                      <a:pt x="39" y="16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0" y="22"/>
                    </a:lnTo>
                    <a:lnTo>
                      <a:pt x="27" y="19"/>
                    </a:lnTo>
                    <a:lnTo>
                      <a:pt x="25" y="16"/>
                    </a:lnTo>
                    <a:lnTo>
                      <a:pt x="22" y="14"/>
                    </a:lnTo>
                    <a:lnTo>
                      <a:pt x="20" y="11"/>
                    </a:lnTo>
                    <a:lnTo>
                      <a:pt x="17" y="9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9" y="10"/>
                    </a:lnTo>
                    <a:lnTo>
                      <a:pt x="13" y="11"/>
                    </a:lnTo>
                    <a:lnTo>
                      <a:pt x="17" y="13"/>
                    </a:lnTo>
                    <a:lnTo>
                      <a:pt x="20" y="15"/>
                    </a:lnTo>
                    <a:lnTo>
                      <a:pt x="23" y="18"/>
                    </a:lnTo>
                    <a:lnTo>
                      <a:pt x="25" y="21"/>
                    </a:lnTo>
                    <a:lnTo>
                      <a:pt x="26" y="23"/>
                    </a:lnTo>
                    <a:lnTo>
                      <a:pt x="27" y="24"/>
                    </a:lnTo>
                    <a:lnTo>
                      <a:pt x="28" y="25"/>
                    </a:lnTo>
                    <a:lnTo>
                      <a:pt x="59" y="25"/>
                    </a:lnTo>
                    <a:lnTo>
                      <a:pt x="60" y="25"/>
                    </a:lnTo>
                    <a:lnTo>
                      <a:pt x="60" y="24"/>
                    </a:lnTo>
                    <a:lnTo>
                      <a:pt x="59" y="23"/>
                    </a:lnTo>
                    <a:lnTo>
                      <a:pt x="58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86" name="Freeform 154"/>
              <p:cNvSpPr>
                <a:spLocks/>
              </p:cNvSpPr>
              <p:nvPr/>
            </p:nvSpPr>
            <p:spPr bwMode="auto">
              <a:xfrm>
                <a:off x="989" y="3010"/>
                <a:ext cx="82" cy="93"/>
              </a:xfrm>
              <a:custGeom>
                <a:avLst/>
                <a:gdLst/>
                <a:ahLst/>
                <a:cxnLst>
                  <a:cxn ang="0">
                    <a:pos x="13" y="66"/>
                  </a:cxn>
                  <a:cxn ang="0">
                    <a:pos x="12" y="65"/>
                  </a:cxn>
                  <a:cxn ang="0">
                    <a:pos x="11" y="63"/>
                  </a:cxn>
                  <a:cxn ang="0">
                    <a:pos x="9" y="59"/>
                  </a:cxn>
                  <a:cxn ang="0">
                    <a:pos x="7" y="51"/>
                  </a:cxn>
                  <a:cxn ang="0">
                    <a:pos x="7" y="43"/>
                  </a:cxn>
                  <a:cxn ang="0">
                    <a:pos x="4" y="39"/>
                  </a:cxn>
                  <a:cxn ang="0">
                    <a:pos x="2" y="36"/>
                  </a:cxn>
                  <a:cxn ang="0">
                    <a:pos x="0" y="35"/>
                  </a:cxn>
                  <a:cxn ang="0">
                    <a:pos x="0" y="34"/>
                  </a:cxn>
                  <a:cxn ang="0">
                    <a:pos x="1" y="31"/>
                  </a:cxn>
                  <a:cxn ang="0">
                    <a:pos x="2" y="27"/>
                  </a:cxn>
                  <a:cxn ang="0">
                    <a:pos x="3" y="22"/>
                  </a:cxn>
                  <a:cxn ang="0">
                    <a:pos x="6" y="19"/>
                  </a:cxn>
                  <a:cxn ang="0">
                    <a:pos x="9" y="16"/>
                  </a:cxn>
                  <a:cxn ang="0">
                    <a:pos x="12" y="12"/>
                  </a:cxn>
                  <a:cxn ang="0">
                    <a:pos x="16" y="9"/>
                  </a:cxn>
                  <a:cxn ang="0">
                    <a:pos x="22" y="6"/>
                  </a:cxn>
                  <a:cxn ang="0">
                    <a:pos x="27" y="3"/>
                  </a:cxn>
                  <a:cxn ang="0">
                    <a:pos x="34" y="1"/>
                  </a:cxn>
                  <a:cxn ang="0">
                    <a:pos x="41" y="0"/>
                  </a:cxn>
                  <a:cxn ang="0">
                    <a:pos x="47" y="0"/>
                  </a:cxn>
                  <a:cxn ang="0">
                    <a:pos x="53" y="1"/>
                  </a:cxn>
                  <a:cxn ang="0">
                    <a:pos x="58" y="2"/>
                  </a:cxn>
                  <a:cxn ang="0">
                    <a:pos x="64" y="4"/>
                  </a:cxn>
                  <a:cxn ang="0">
                    <a:pos x="69" y="7"/>
                  </a:cxn>
                  <a:cxn ang="0">
                    <a:pos x="74" y="12"/>
                  </a:cxn>
                  <a:cxn ang="0">
                    <a:pos x="79" y="18"/>
                  </a:cxn>
                  <a:cxn ang="0">
                    <a:pos x="82" y="26"/>
                  </a:cxn>
                  <a:cxn ang="0">
                    <a:pos x="82" y="43"/>
                  </a:cxn>
                  <a:cxn ang="0">
                    <a:pos x="81" y="56"/>
                  </a:cxn>
                  <a:cxn ang="0">
                    <a:pos x="80" y="65"/>
                  </a:cxn>
                  <a:cxn ang="0">
                    <a:pos x="78" y="76"/>
                  </a:cxn>
                  <a:cxn ang="0">
                    <a:pos x="76" y="79"/>
                  </a:cxn>
                  <a:cxn ang="0">
                    <a:pos x="70" y="81"/>
                  </a:cxn>
                  <a:cxn ang="0">
                    <a:pos x="63" y="85"/>
                  </a:cxn>
                  <a:cxn ang="0">
                    <a:pos x="54" y="87"/>
                  </a:cxn>
                  <a:cxn ang="0">
                    <a:pos x="46" y="90"/>
                  </a:cxn>
                  <a:cxn ang="0">
                    <a:pos x="38" y="92"/>
                  </a:cxn>
                  <a:cxn ang="0">
                    <a:pos x="33" y="93"/>
                  </a:cxn>
                  <a:cxn ang="0">
                    <a:pos x="30" y="92"/>
                  </a:cxn>
                  <a:cxn ang="0">
                    <a:pos x="28" y="91"/>
                  </a:cxn>
                  <a:cxn ang="0">
                    <a:pos x="28" y="88"/>
                  </a:cxn>
                  <a:cxn ang="0">
                    <a:pos x="27" y="86"/>
                  </a:cxn>
                  <a:cxn ang="0">
                    <a:pos x="26" y="82"/>
                  </a:cxn>
                  <a:cxn ang="0">
                    <a:pos x="25" y="79"/>
                  </a:cxn>
                  <a:cxn ang="0">
                    <a:pos x="22" y="75"/>
                  </a:cxn>
                  <a:cxn ang="0">
                    <a:pos x="19" y="71"/>
                  </a:cxn>
                  <a:cxn ang="0">
                    <a:pos x="13" y="66"/>
                  </a:cxn>
                </a:cxnLst>
                <a:rect l="0" t="0" r="r" b="b"/>
                <a:pathLst>
                  <a:path w="82" h="93">
                    <a:moveTo>
                      <a:pt x="13" y="66"/>
                    </a:moveTo>
                    <a:lnTo>
                      <a:pt x="12" y="65"/>
                    </a:lnTo>
                    <a:lnTo>
                      <a:pt x="11" y="63"/>
                    </a:lnTo>
                    <a:lnTo>
                      <a:pt x="9" y="59"/>
                    </a:lnTo>
                    <a:lnTo>
                      <a:pt x="7" y="51"/>
                    </a:lnTo>
                    <a:lnTo>
                      <a:pt x="7" y="43"/>
                    </a:lnTo>
                    <a:lnTo>
                      <a:pt x="4" y="39"/>
                    </a:lnTo>
                    <a:lnTo>
                      <a:pt x="2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2" y="27"/>
                    </a:lnTo>
                    <a:lnTo>
                      <a:pt x="3" y="22"/>
                    </a:lnTo>
                    <a:lnTo>
                      <a:pt x="6" y="19"/>
                    </a:lnTo>
                    <a:lnTo>
                      <a:pt x="9" y="16"/>
                    </a:lnTo>
                    <a:lnTo>
                      <a:pt x="12" y="12"/>
                    </a:lnTo>
                    <a:lnTo>
                      <a:pt x="16" y="9"/>
                    </a:lnTo>
                    <a:lnTo>
                      <a:pt x="22" y="6"/>
                    </a:lnTo>
                    <a:lnTo>
                      <a:pt x="27" y="3"/>
                    </a:lnTo>
                    <a:lnTo>
                      <a:pt x="34" y="1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53" y="1"/>
                    </a:lnTo>
                    <a:lnTo>
                      <a:pt x="58" y="2"/>
                    </a:lnTo>
                    <a:lnTo>
                      <a:pt x="64" y="4"/>
                    </a:lnTo>
                    <a:lnTo>
                      <a:pt x="69" y="7"/>
                    </a:lnTo>
                    <a:lnTo>
                      <a:pt x="74" y="12"/>
                    </a:lnTo>
                    <a:lnTo>
                      <a:pt x="79" y="18"/>
                    </a:lnTo>
                    <a:lnTo>
                      <a:pt x="82" y="26"/>
                    </a:lnTo>
                    <a:lnTo>
                      <a:pt x="82" y="43"/>
                    </a:lnTo>
                    <a:lnTo>
                      <a:pt x="81" y="56"/>
                    </a:lnTo>
                    <a:lnTo>
                      <a:pt x="80" y="65"/>
                    </a:lnTo>
                    <a:lnTo>
                      <a:pt x="78" y="76"/>
                    </a:lnTo>
                    <a:lnTo>
                      <a:pt x="76" y="79"/>
                    </a:lnTo>
                    <a:lnTo>
                      <a:pt x="70" y="81"/>
                    </a:lnTo>
                    <a:lnTo>
                      <a:pt x="63" y="85"/>
                    </a:lnTo>
                    <a:lnTo>
                      <a:pt x="54" y="87"/>
                    </a:lnTo>
                    <a:lnTo>
                      <a:pt x="46" y="90"/>
                    </a:lnTo>
                    <a:lnTo>
                      <a:pt x="38" y="92"/>
                    </a:lnTo>
                    <a:lnTo>
                      <a:pt x="33" y="93"/>
                    </a:lnTo>
                    <a:lnTo>
                      <a:pt x="30" y="92"/>
                    </a:lnTo>
                    <a:lnTo>
                      <a:pt x="28" y="91"/>
                    </a:lnTo>
                    <a:lnTo>
                      <a:pt x="28" y="88"/>
                    </a:lnTo>
                    <a:lnTo>
                      <a:pt x="27" y="86"/>
                    </a:lnTo>
                    <a:lnTo>
                      <a:pt x="26" y="82"/>
                    </a:lnTo>
                    <a:lnTo>
                      <a:pt x="25" y="79"/>
                    </a:lnTo>
                    <a:lnTo>
                      <a:pt x="22" y="75"/>
                    </a:lnTo>
                    <a:lnTo>
                      <a:pt x="19" y="71"/>
                    </a:lnTo>
                    <a:lnTo>
                      <a:pt x="13" y="66"/>
                    </a:lnTo>
                    <a:close/>
                  </a:path>
                </a:pathLst>
              </a:custGeom>
              <a:solidFill>
                <a:srgbClr val="F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87" name="Freeform 155"/>
              <p:cNvSpPr>
                <a:spLocks/>
              </p:cNvSpPr>
              <p:nvPr/>
            </p:nvSpPr>
            <p:spPr bwMode="auto">
              <a:xfrm>
                <a:off x="992" y="3008"/>
                <a:ext cx="80" cy="51"/>
              </a:xfrm>
              <a:custGeom>
                <a:avLst/>
                <a:gdLst/>
                <a:ahLst/>
                <a:cxnLst>
                  <a:cxn ang="0">
                    <a:pos x="72" y="49"/>
                  </a:cxn>
                  <a:cxn ang="0">
                    <a:pos x="64" y="51"/>
                  </a:cxn>
                  <a:cxn ang="0">
                    <a:pos x="64" y="34"/>
                  </a:cxn>
                  <a:cxn ang="0">
                    <a:pos x="62" y="27"/>
                  </a:cxn>
                  <a:cxn ang="0">
                    <a:pos x="58" y="23"/>
                  </a:cxn>
                  <a:cxn ang="0">
                    <a:pos x="52" y="20"/>
                  </a:cxn>
                  <a:cxn ang="0">
                    <a:pos x="47" y="18"/>
                  </a:cxn>
                  <a:cxn ang="0">
                    <a:pos x="41" y="16"/>
                  </a:cxn>
                  <a:cxn ang="0">
                    <a:pos x="37" y="16"/>
                  </a:cxn>
                  <a:cxn ang="0">
                    <a:pos x="33" y="16"/>
                  </a:cxn>
                  <a:cxn ang="0">
                    <a:pos x="32" y="16"/>
                  </a:cxn>
                  <a:cxn ang="0">
                    <a:pos x="11" y="25"/>
                  </a:cxn>
                  <a:cxn ang="0">
                    <a:pos x="10" y="25"/>
                  </a:cxn>
                  <a:cxn ang="0">
                    <a:pos x="8" y="25"/>
                  </a:cxn>
                  <a:cxn ang="0">
                    <a:pos x="5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2"/>
                  </a:cxn>
                  <a:cxn ang="0">
                    <a:pos x="2" y="18"/>
                  </a:cxn>
                  <a:cxn ang="0">
                    <a:pos x="5" y="14"/>
                  </a:cxn>
                  <a:cxn ang="0">
                    <a:pos x="10" y="11"/>
                  </a:cxn>
                  <a:cxn ang="0">
                    <a:pos x="17" y="8"/>
                  </a:cxn>
                  <a:cxn ang="0">
                    <a:pos x="24" y="5"/>
                  </a:cxn>
                  <a:cxn ang="0">
                    <a:pos x="31" y="3"/>
                  </a:cxn>
                  <a:cxn ang="0">
                    <a:pos x="38" y="1"/>
                  </a:cxn>
                  <a:cxn ang="0">
                    <a:pos x="44" y="0"/>
                  </a:cxn>
                  <a:cxn ang="0">
                    <a:pos x="49" y="0"/>
                  </a:cxn>
                  <a:cxn ang="0">
                    <a:pos x="54" y="1"/>
                  </a:cxn>
                  <a:cxn ang="0">
                    <a:pos x="59" y="1"/>
                  </a:cxn>
                  <a:cxn ang="0">
                    <a:pos x="62" y="2"/>
                  </a:cxn>
                  <a:cxn ang="0">
                    <a:pos x="65" y="3"/>
                  </a:cxn>
                  <a:cxn ang="0">
                    <a:pos x="67" y="4"/>
                  </a:cxn>
                  <a:cxn ang="0">
                    <a:pos x="69" y="4"/>
                  </a:cxn>
                  <a:cxn ang="0">
                    <a:pos x="69" y="4"/>
                  </a:cxn>
                  <a:cxn ang="0">
                    <a:pos x="74" y="12"/>
                  </a:cxn>
                  <a:cxn ang="0">
                    <a:pos x="78" y="19"/>
                  </a:cxn>
                  <a:cxn ang="0">
                    <a:pos x="79" y="25"/>
                  </a:cxn>
                  <a:cxn ang="0">
                    <a:pos x="80" y="31"/>
                  </a:cxn>
                  <a:cxn ang="0">
                    <a:pos x="74" y="36"/>
                  </a:cxn>
                  <a:cxn ang="0">
                    <a:pos x="71" y="42"/>
                  </a:cxn>
                  <a:cxn ang="0">
                    <a:pos x="71" y="47"/>
                  </a:cxn>
                  <a:cxn ang="0">
                    <a:pos x="72" y="49"/>
                  </a:cxn>
                </a:cxnLst>
                <a:rect l="0" t="0" r="r" b="b"/>
                <a:pathLst>
                  <a:path w="80" h="51">
                    <a:moveTo>
                      <a:pt x="72" y="49"/>
                    </a:moveTo>
                    <a:lnTo>
                      <a:pt x="64" y="51"/>
                    </a:lnTo>
                    <a:lnTo>
                      <a:pt x="64" y="34"/>
                    </a:lnTo>
                    <a:lnTo>
                      <a:pt x="62" y="27"/>
                    </a:lnTo>
                    <a:lnTo>
                      <a:pt x="58" y="23"/>
                    </a:lnTo>
                    <a:lnTo>
                      <a:pt x="52" y="20"/>
                    </a:lnTo>
                    <a:lnTo>
                      <a:pt x="47" y="18"/>
                    </a:lnTo>
                    <a:lnTo>
                      <a:pt x="41" y="16"/>
                    </a:lnTo>
                    <a:lnTo>
                      <a:pt x="37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5" y="14"/>
                    </a:lnTo>
                    <a:lnTo>
                      <a:pt x="10" y="11"/>
                    </a:lnTo>
                    <a:lnTo>
                      <a:pt x="17" y="8"/>
                    </a:lnTo>
                    <a:lnTo>
                      <a:pt x="24" y="5"/>
                    </a:lnTo>
                    <a:lnTo>
                      <a:pt x="31" y="3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49" y="0"/>
                    </a:lnTo>
                    <a:lnTo>
                      <a:pt x="54" y="1"/>
                    </a:lnTo>
                    <a:lnTo>
                      <a:pt x="59" y="1"/>
                    </a:lnTo>
                    <a:lnTo>
                      <a:pt x="62" y="2"/>
                    </a:lnTo>
                    <a:lnTo>
                      <a:pt x="65" y="3"/>
                    </a:lnTo>
                    <a:lnTo>
                      <a:pt x="67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74" y="12"/>
                    </a:lnTo>
                    <a:lnTo>
                      <a:pt x="78" y="19"/>
                    </a:lnTo>
                    <a:lnTo>
                      <a:pt x="79" y="25"/>
                    </a:lnTo>
                    <a:lnTo>
                      <a:pt x="80" y="31"/>
                    </a:lnTo>
                    <a:lnTo>
                      <a:pt x="74" y="36"/>
                    </a:lnTo>
                    <a:lnTo>
                      <a:pt x="71" y="42"/>
                    </a:lnTo>
                    <a:lnTo>
                      <a:pt x="71" y="47"/>
                    </a:lnTo>
                    <a:lnTo>
                      <a:pt x="72" y="49"/>
                    </a:lnTo>
                    <a:close/>
                  </a:path>
                </a:pathLst>
              </a:custGeom>
              <a:solidFill>
                <a:srgbClr val="7A1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88" name="Freeform 156"/>
              <p:cNvSpPr>
                <a:spLocks/>
              </p:cNvSpPr>
              <p:nvPr/>
            </p:nvSpPr>
            <p:spPr bwMode="auto">
              <a:xfrm>
                <a:off x="1017" y="3039"/>
                <a:ext cx="28" cy="17"/>
              </a:xfrm>
              <a:custGeom>
                <a:avLst/>
                <a:gdLst/>
                <a:ahLst/>
                <a:cxnLst>
                  <a:cxn ang="0">
                    <a:pos x="14" y="16"/>
                  </a:cxn>
                  <a:cxn ang="0">
                    <a:pos x="9" y="17"/>
                  </a:cxn>
                  <a:cxn ang="0">
                    <a:pos x="5" y="16"/>
                  </a:cxn>
                  <a:cxn ang="0">
                    <a:pos x="3" y="16"/>
                  </a:cxn>
                  <a:cxn ang="0">
                    <a:pos x="3" y="16"/>
                  </a:cxn>
                  <a:cxn ang="0">
                    <a:pos x="2" y="14"/>
                  </a:cxn>
                  <a:cxn ang="0">
                    <a:pos x="1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4" y="3"/>
                  </a:cxn>
                  <a:cxn ang="0">
                    <a:pos x="8" y="2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26" y="1"/>
                  </a:cxn>
                  <a:cxn ang="0">
                    <a:pos x="27" y="2"/>
                  </a:cxn>
                  <a:cxn ang="0">
                    <a:pos x="28" y="4"/>
                  </a:cxn>
                  <a:cxn ang="0">
                    <a:pos x="27" y="7"/>
                  </a:cxn>
                  <a:cxn ang="0">
                    <a:pos x="26" y="1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3" y="13"/>
                  </a:cxn>
                  <a:cxn ang="0">
                    <a:pos x="19" y="14"/>
                  </a:cxn>
                  <a:cxn ang="0">
                    <a:pos x="14" y="16"/>
                  </a:cxn>
                </a:cxnLst>
                <a:rect l="0" t="0" r="r" b="b"/>
                <a:pathLst>
                  <a:path w="28" h="17">
                    <a:moveTo>
                      <a:pt x="14" y="16"/>
                    </a:moveTo>
                    <a:lnTo>
                      <a:pt x="9" y="17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27" y="7"/>
                    </a:lnTo>
                    <a:lnTo>
                      <a:pt x="26" y="1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13"/>
                    </a:lnTo>
                    <a:lnTo>
                      <a:pt x="19" y="14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89" name="Freeform 157"/>
              <p:cNvSpPr>
                <a:spLocks/>
              </p:cNvSpPr>
              <p:nvPr/>
            </p:nvSpPr>
            <p:spPr bwMode="auto">
              <a:xfrm>
                <a:off x="1063" y="3036"/>
                <a:ext cx="13" cy="1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6" y="0"/>
                  </a:cxn>
                  <a:cxn ang="0">
                    <a:pos x="12" y="2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2" y="8"/>
                  </a:cxn>
                  <a:cxn ang="0">
                    <a:pos x="11" y="11"/>
                  </a:cxn>
                  <a:cxn ang="0">
                    <a:pos x="9" y="15"/>
                  </a:cxn>
                  <a:cxn ang="0">
                    <a:pos x="7" y="18"/>
                  </a:cxn>
                  <a:cxn ang="0">
                    <a:pos x="4" y="19"/>
                  </a:cxn>
                  <a:cxn ang="0">
                    <a:pos x="1" y="17"/>
                  </a:cxn>
                  <a:cxn ang="0">
                    <a:pos x="0" y="12"/>
                  </a:cxn>
                </a:cxnLst>
                <a:rect l="0" t="0" r="r" b="b"/>
                <a:pathLst>
                  <a:path w="13" h="19">
                    <a:moveTo>
                      <a:pt x="0" y="12"/>
                    </a:moveTo>
                    <a:lnTo>
                      <a:pt x="0" y="10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4" y="19"/>
                    </a:lnTo>
                    <a:lnTo>
                      <a:pt x="1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90" name="Freeform 158"/>
              <p:cNvSpPr>
                <a:spLocks/>
              </p:cNvSpPr>
              <p:nvPr/>
            </p:nvSpPr>
            <p:spPr bwMode="auto">
              <a:xfrm>
                <a:off x="1063" y="3039"/>
                <a:ext cx="11" cy="1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5" y="0"/>
                  </a:cxn>
                  <a:cxn ang="0">
                    <a:pos x="10" y="1"/>
                  </a:cxn>
                  <a:cxn ang="0">
                    <a:pos x="11" y="2"/>
                  </a:cxn>
                  <a:cxn ang="0">
                    <a:pos x="11" y="5"/>
                  </a:cxn>
                  <a:cxn ang="0">
                    <a:pos x="10" y="7"/>
                  </a:cxn>
                  <a:cxn ang="0">
                    <a:pos x="9" y="9"/>
                  </a:cxn>
                  <a:cxn ang="0">
                    <a:pos x="8" y="12"/>
                  </a:cxn>
                  <a:cxn ang="0">
                    <a:pos x="6" y="14"/>
                  </a:cxn>
                  <a:cxn ang="0">
                    <a:pos x="3" y="16"/>
                  </a:cxn>
                  <a:cxn ang="0">
                    <a:pos x="0" y="15"/>
                  </a:cxn>
                  <a:cxn ang="0">
                    <a:pos x="0" y="10"/>
                  </a:cxn>
                </a:cxnLst>
                <a:rect l="0" t="0" r="r" b="b"/>
                <a:pathLst>
                  <a:path w="11" h="16">
                    <a:moveTo>
                      <a:pt x="0" y="10"/>
                    </a:moveTo>
                    <a:lnTo>
                      <a:pt x="0" y="7"/>
                    </a:lnTo>
                    <a:lnTo>
                      <a:pt x="1" y="3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0" y="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91" name="Freeform 159"/>
              <p:cNvSpPr>
                <a:spLocks/>
              </p:cNvSpPr>
              <p:nvPr/>
            </p:nvSpPr>
            <p:spPr bwMode="auto">
              <a:xfrm>
                <a:off x="1064" y="3040"/>
                <a:ext cx="8" cy="12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1"/>
                  </a:cxn>
                </a:cxnLst>
                <a:rect l="0" t="0" r="r" b="b"/>
                <a:pathLst>
                  <a:path w="8" h="12">
                    <a:moveTo>
                      <a:pt x="7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92" name="Freeform 160"/>
              <p:cNvSpPr>
                <a:spLocks/>
              </p:cNvSpPr>
              <p:nvPr/>
            </p:nvSpPr>
            <p:spPr bwMode="auto">
              <a:xfrm>
                <a:off x="1065" y="3047"/>
                <a:ext cx="4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93" name="Freeform 161"/>
              <p:cNvSpPr>
                <a:spLocks/>
              </p:cNvSpPr>
              <p:nvPr/>
            </p:nvSpPr>
            <p:spPr bwMode="auto">
              <a:xfrm>
                <a:off x="1015" y="3039"/>
                <a:ext cx="30" cy="9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30" y="1"/>
                  </a:cxn>
                  <a:cxn ang="0">
                    <a:pos x="30" y="2"/>
                  </a:cxn>
                  <a:cxn ang="0">
                    <a:pos x="29" y="2"/>
                  </a:cxn>
                  <a:cxn ang="0">
                    <a:pos x="27" y="2"/>
                  </a:cxn>
                  <a:cxn ang="0">
                    <a:pos x="24" y="3"/>
                  </a:cxn>
                  <a:cxn ang="0">
                    <a:pos x="20" y="3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6" y="7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2" y="3"/>
                  </a:cxn>
                </a:cxnLst>
                <a:rect l="0" t="0" r="r" b="b"/>
                <a:pathLst>
                  <a:path w="30" h="9">
                    <a:moveTo>
                      <a:pt x="2" y="3"/>
                    </a:move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0" y="3"/>
                    </a:lnTo>
                    <a:lnTo>
                      <a:pt x="15" y="4"/>
                    </a:lnTo>
                    <a:lnTo>
                      <a:pt x="11" y="5"/>
                    </a:lnTo>
                    <a:lnTo>
                      <a:pt x="6" y="7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7A1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94" name="Freeform 162"/>
              <p:cNvSpPr>
                <a:spLocks/>
              </p:cNvSpPr>
              <p:nvPr/>
            </p:nvSpPr>
            <p:spPr bwMode="auto">
              <a:xfrm>
                <a:off x="991" y="3046"/>
                <a:ext cx="17" cy="14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8" y="14"/>
                  </a:cxn>
                  <a:cxn ang="0">
                    <a:pos x="6" y="14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4" y="10"/>
                  </a:cxn>
                  <a:cxn ang="0">
                    <a:pos x="2" y="6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1" y="1"/>
                  </a:cxn>
                  <a:cxn ang="0">
                    <a:pos x="13" y="3"/>
                  </a:cxn>
                  <a:cxn ang="0">
                    <a:pos x="15" y="4"/>
                  </a:cxn>
                  <a:cxn ang="0">
                    <a:pos x="16" y="5"/>
                  </a:cxn>
                  <a:cxn ang="0">
                    <a:pos x="17" y="6"/>
                  </a:cxn>
                  <a:cxn ang="0">
                    <a:pos x="17" y="9"/>
                  </a:cxn>
                  <a:cxn ang="0">
                    <a:pos x="17" y="10"/>
                  </a:cxn>
                  <a:cxn ang="0">
                    <a:pos x="17" y="11"/>
                  </a:cxn>
                  <a:cxn ang="0">
                    <a:pos x="17" y="11"/>
                  </a:cxn>
                  <a:cxn ang="0">
                    <a:pos x="15" y="12"/>
                  </a:cxn>
                  <a:cxn ang="0">
                    <a:pos x="12" y="13"/>
                  </a:cxn>
                  <a:cxn ang="0">
                    <a:pos x="9" y="14"/>
                  </a:cxn>
                </a:cxnLst>
                <a:rect l="0" t="0" r="r" b="b"/>
                <a:pathLst>
                  <a:path w="17" h="14">
                    <a:moveTo>
                      <a:pt x="9" y="14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4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3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5" y="12"/>
                    </a:lnTo>
                    <a:lnTo>
                      <a:pt x="12" y="13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95" name="Freeform 163"/>
              <p:cNvSpPr>
                <a:spLocks/>
              </p:cNvSpPr>
              <p:nvPr/>
            </p:nvSpPr>
            <p:spPr bwMode="auto">
              <a:xfrm>
                <a:off x="993" y="3044"/>
                <a:ext cx="30" cy="37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8" y="31"/>
                  </a:cxn>
                  <a:cxn ang="0">
                    <a:pos x="9" y="28"/>
                  </a:cxn>
                  <a:cxn ang="0">
                    <a:pos x="11" y="21"/>
                  </a:cxn>
                  <a:cxn ang="0">
                    <a:pos x="11" y="12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9" y="1"/>
                  </a:cxn>
                  <a:cxn ang="0">
                    <a:pos x="13" y="4"/>
                  </a:cxn>
                  <a:cxn ang="0">
                    <a:pos x="15" y="8"/>
                  </a:cxn>
                  <a:cxn ang="0">
                    <a:pos x="16" y="13"/>
                  </a:cxn>
                  <a:cxn ang="0">
                    <a:pos x="15" y="18"/>
                  </a:cxn>
                  <a:cxn ang="0">
                    <a:pos x="15" y="23"/>
                  </a:cxn>
                  <a:cxn ang="0">
                    <a:pos x="13" y="26"/>
                  </a:cxn>
                  <a:cxn ang="0">
                    <a:pos x="12" y="29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30" y="29"/>
                  </a:cxn>
                  <a:cxn ang="0">
                    <a:pos x="19" y="37"/>
                  </a:cxn>
                </a:cxnLst>
                <a:rect l="0" t="0" r="r" b="b"/>
                <a:pathLst>
                  <a:path w="30" h="37">
                    <a:moveTo>
                      <a:pt x="19" y="37"/>
                    </a:moveTo>
                    <a:lnTo>
                      <a:pt x="8" y="31"/>
                    </a:lnTo>
                    <a:lnTo>
                      <a:pt x="9" y="28"/>
                    </a:lnTo>
                    <a:lnTo>
                      <a:pt x="11" y="21"/>
                    </a:lnTo>
                    <a:lnTo>
                      <a:pt x="11" y="12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13"/>
                    </a:lnTo>
                    <a:lnTo>
                      <a:pt x="15" y="18"/>
                    </a:lnTo>
                    <a:lnTo>
                      <a:pt x="15" y="23"/>
                    </a:lnTo>
                    <a:lnTo>
                      <a:pt x="13" y="26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7" y="33"/>
                    </a:lnTo>
                    <a:lnTo>
                      <a:pt x="30" y="29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96" name="Freeform 164"/>
              <p:cNvSpPr>
                <a:spLocks/>
              </p:cNvSpPr>
              <p:nvPr/>
            </p:nvSpPr>
            <p:spPr bwMode="auto">
              <a:xfrm>
                <a:off x="989" y="3043"/>
                <a:ext cx="19" cy="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15" y="1"/>
                  </a:cxn>
                  <a:cxn ang="0">
                    <a:pos x="14" y="1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6" y="5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9" y="4"/>
                  </a:cxn>
                  <a:cxn ang="0">
                    <a:pos x="18" y="3"/>
                  </a:cxn>
                  <a:cxn ang="0">
                    <a:pos x="16" y="1"/>
                  </a:cxn>
                </a:cxnLst>
                <a:rect l="0" t="0" r="r" b="b"/>
                <a:pathLst>
                  <a:path w="19" h="6">
                    <a:moveTo>
                      <a:pt x="16" y="1"/>
                    </a:moveTo>
                    <a:lnTo>
                      <a:pt x="15" y="1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6" y="5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7A1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97" name="Freeform 165"/>
              <p:cNvSpPr>
                <a:spLocks/>
              </p:cNvSpPr>
              <p:nvPr/>
            </p:nvSpPr>
            <p:spPr bwMode="auto">
              <a:xfrm>
                <a:off x="1023" y="3094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98" name="Freeform 166"/>
              <p:cNvSpPr>
                <a:spLocks/>
              </p:cNvSpPr>
              <p:nvPr/>
            </p:nvSpPr>
            <p:spPr bwMode="auto">
              <a:xfrm>
                <a:off x="994" y="3055"/>
                <a:ext cx="11" cy="5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0" y="2"/>
                  </a:cxn>
                  <a:cxn ang="0">
                    <a:pos x="9" y="3"/>
                  </a:cxn>
                  <a:cxn ang="0">
                    <a:pos x="7" y="4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1" y="1"/>
                  </a:cxn>
                </a:cxnLst>
                <a:rect l="0" t="0" r="r" b="b"/>
                <a:pathLst>
                  <a:path w="11" h="5">
                    <a:moveTo>
                      <a:pt x="11" y="1"/>
                    </a:moveTo>
                    <a:lnTo>
                      <a:pt x="10" y="2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99" name="Freeform 167"/>
              <p:cNvSpPr>
                <a:spLocks/>
              </p:cNvSpPr>
              <p:nvPr/>
            </p:nvSpPr>
            <p:spPr bwMode="auto">
              <a:xfrm>
                <a:off x="994" y="3055"/>
                <a:ext cx="3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77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00" name="Freeform 168"/>
              <p:cNvSpPr>
                <a:spLocks/>
              </p:cNvSpPr>
              <p:nvPr/>
            </p:nvSpPr>
            <p:spPr bwMode="auto">
              <a:xfrm>
                <a:off x="993" y="3053"/>
                <a:ext cx="13" cy="3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2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8" y="2"/>
                  </a:cxn>
                  <a:cxn ang="0">
                    <a:pos x="13" y="3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01" name="Freeform 169"/>
              <p:cNvSpPr>
                <a:spLocks/>
              </p:cNvSpPr>
              <p:nvPr/>
            </p:nvSpPr>
            <p:spPr bwMode="auto">
              <a:xfrm>
                <a:off x="1020" y="3049"/>
                <a:ext cx="21" cy="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2"/>
                  </a:cxn>
                  <a:cxn ang="0">
                    <a:pos x="16" y="4"/>
                  </a:cxn>
                  <a:cxn ang="0">
                    <a:pos x="13" y="5"/>
                  </a:cxn>
                  <a:cxn ang="0">
                    <a:pos x="9" y="6"/>
                  </a:cxn>
                  <a:cxn ang="0">
                    <a:pos x="4" y="6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2"/>
                  </a:cxn>
                  <a:cxn ang="0">
                    <a:pos x="5" y="1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0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6">
                    <a:moveTo>
                      <a:pt x="21" y="0"/>
                    </a:moveTo>
                    <a:lnTo>
                      <a:pt x="19" y="2"/>
                    </a:lnTo>
                    <a:lnTo>
                      <a:pt x="16" y="4"/>
                    </a:lnTo>
                    <a:lnTo>
                      <a:pt x="13" y="5"/>
                    </a:lnTo>
                    <a:lnTo>
                      <a:pt x="9" y="6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02" name="Freeform 170"/>
              <p:cNvSpPr>
                <a:spLocks/>
              </p:cNvSpPr>
              <p:nvPr/>
            </p:nvSpPr>
            <p:spPr bwMode="auto">
              <a:xfrm>
                <a:off x="1020" y="3051"/>
                <a:ext cx="6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77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03" name="Freeform 171"/>
              <p:cNvSpPr>
                <a:spLocks/>
              </p:cNvSpPr>
              <p:nvPr/>
            </p:nvSpPr>
            <p:spPr bwMode="auto">
              <a:xfrm>
                <a:off x="1018" y="3048"/>
                <a:ext cx="23" cy="4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23" y="1"/>
                  </a:cxn>
                  <a:cxn ang="0">
                    <a:pos x="21" y="1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5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4" y="2"/>
                  </a:cxn>
                  <a:cxn ang="0">
                    <a:pos x="18" y="1"/>
                  </a:cxn>
                  <a:cxn ang="0">
                    <a:pos x="23" y="1"/>
                  </a:cxn>
                </a:cxnLst>
                <a:rect l="0" t="0" r="r" b="b"/>
                <a:pathLst>
                  <a:path w="23" h="4">
                    <a:moveTo>
                      <a:pt x="23" y="1"/>
                    </a:moveTo>
                    <a:lnTo>
                      <a:pt x="23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04" name="Freeform 172"/>
              <p:cNvSpPr>
                <a:spLocks/>
              </p:cNvSpPr>
              <p:nvPr/>
            </p:nvSpPr>
            <p:spPr bwMode="auto">
              <a:xfrm>
                <a:off x="993" y="3006"/>
                <a:ext cx="68" cy="25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1" y="25"/>
                  </a:cxn>
                  <a:cxn ang="0">
                    <a:pos x="4" y="23"/>
                  </a:cxn>
                  <a:cxn ang="0">
                    <a:pos x="11" y="21"/>
                  </a:cxn>
                  <a:cxn ang="0">
                    <a:pos x="20" y="17"/>
                  </a:cxn>
                  <a:cxn ang="0">
                    <a:pos x="30" y="14"/>
                  </a:cxn>
                  <a:cxn ang="0">
                    <a:pos x="41" y="11"/>
                  </a:cxn>
                  <a:cxn ang="0">
                    <a:pos x="51" y="8"/>
                  </a:cxn>
                  <a:cxn ang="0">
                    <a:pos x="59" y="7"/>
                  </a:cxn>
                  <a:cxn ang="0">
                    <a:pos x="65" y="6"/>
                  </a:cxn>
                  <a:cxn ang="0">
                    <a:pos x="68" y="7"/>
                  </a:cxn>
                  <a:cxn ang="0">
                    <a:pos x="68" y="6"/>
                  </a:cxn>
                  <a:cxn ang="0">
                    <a:pos x="67" y="6"/>
                  </a:cxn>
                  <a:cxn ang="0">
                    <a:pos x="64" y="5"/>
                  </a:cxn>
                  <a:cxn ang="0">
                    <a:pos x="60" y="4"/>
                  </a:cxn>
                  <a:cxn ang="0">
                    <a:pos x="57" y="3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5" y="0"/>
                  </a:cxn>
                  <a:cxn ang="0">
                    <a:pos x="44" y="1"/>
                  </a:cxn>
                  <a:cxn ang="0">
                    <a:pos x="44" y="0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0" y="10"/>
                  </a:cxn>
                  <a:cxn ang="0">
                    <a:pos x="8" y="9"/>
                  </a:cxn>
                  <a:cxn ang="0">
                    <a:pos x="5" y="14"/>
                  </a:cxn>
                  <a:cxn ang="0">
                    <a:pos x="3" y="13"/>
                  </a:cxn>
                </a:cxnLst>
                <a:rect l="0" t="0" r="r" b="b"/>
                <a:pathLst>
                  <a:path w="68" h="25">
                    <a:moveTo>
                      <a:pt x="3" y="13"/>
                    </a:moveTo>
                    <a:lnTo>
                      <a:pt x="2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4" y="23"/>
                    </a:lnTo>
                    <a:lnTo>
                      <a:pt x="11" y="21"/>
                    </a:lnTo>
                    <a:lnTo>
                      <a:pt x="20" y="17"/>
                    </a:lnTo>
                    <a:lnTo>
                      <a:pt x="30" y="14"/>
                    </a:lnTo>
                    <a:lnTo>
                      <a:pt x="41" y="11"/>
                    </a:lnTo>
                    <a:lnTo>
                      <a:pt x="51" y="8"/>
                    </a:lnTo>
                    <a:lnTo>
                      <a:pt x="59" y="7"/>
                    </a:lnTo>
                    <a:lnTo>
                      <a:pt x="65" y="6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7" y="6"/>
                    </a:lnTo>
                    <a:lnTo>
                      <a:pt x="64" y="5"/>
                    </a:lnTo>
                    <a:lnTo>
                      <a:pt x="60" y="4"/>
                    </a:lnTo>
                    <a:lnTo>
                      <a:pt x="57" y="3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5" y="0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0" y="10"/>
                    </a:lnTo>
                    <a:lnTo>
                      <a:pt x="8" y="9"/>
                    </a:lnTo>
                    <a:lnTo>
                      <a:pt x="5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7A1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05" name="Freeform 173"/>
              <p:cNvSpPr>
                <a:spLocks/>
              </p:cNvSpPr>
              <p:nvPr/>
            </p:nvSpPr>
            <p:spPr bwMode="auto">
              <a:xfrm>
                <a:off x="1016" y="3095"/>
                <a:ext cx="30" cy="11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0" y="0"/>
                  </a:cxn>
                  <a:cxn ang="0">
                    <a:pos x="2" y="10"/>
                  </a:cxn>
                  <a:cxn ang="0">
                    <a:pos x="10" y="11"/>
                  </a:cxn>
                  <a:cxn ang="0">
                    <a:pos x="30" y="1"/>
                  </a:cxn>
                  <a:cxn ang="0">
                    <a:pos x="13" y="5"/>
                  </a:cxn>
                  <a:cxn ang="0">
                    <a:pos x="9" y="1"/>
                  </a:cxn>
                  <a:cxn ang="0">
                    <a:pos x="6" y="4"/>
                  </a:cxn>
                  <a:cxn ang="0">
                    <a:pos x="4" y="5"/>
                  </a:cxn>
                </a:cxnLst>
                <a:rect l="0" t="0" r="r" b="b"/>
                <a:pathLst>
                  <a:path w="30" h="11">
                    <a:moveTo>
                      <a:pt x="4" y="5"/>
                    </a:moveTo>
                    <a:lnTo>
                      <a:pt x="0" y="0"/>
                    </a:lnTo>
                    <a:lnTo>
                      <a:pt x="2" y="10"/>
                    </a:lnTo>
                    <a:lnTo>
                      <a:pt x="10" y="11"/>
                    </a:lnTo>
                    <a:lnTo>
                      <a:pt x="30" y="1"/>
                    </a:lnTo>
                    <a:lnTo>
                      <a:pt x="13" y="5"/>
                    </a:lnTo>
                    <a:lnTo>
                      <a:pt x="9" y="1"/>
                    </a:lnTo>
                    <a:lnTo>
                      <a:pt x="6" y="4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7A1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06" name="Freeform 174"/>
              <p:cNvSpPr>
                <a:spLocks/>
              </p:cNvSpPr>
              <p:nvPr/>
            </p:nvSpPr>
            <p:spPr bwMode="auto">
              <a:xfrm>
                <a:off x="1008" y="3075"/>
                <a:ext cx="30" cy="1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4" y="2"/>
                  </a:cxn>
                  <a:cxn ang="0">
                    <a:pos x="21" y="3"/>
                  </a:cxn>
                  <a:cxn ang="0">
                    <a:pos x="16" y="4"/>
                  </a:cxn>
                  <a:cxn ang="0">
                    <a:pos x="11" y="5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10"/>
                  </a:cxn>
                  <a:cxn ang="0">
                    <a:pos x="6" y="13"/>
                  </a:cxn>
                  <a:cxn ang="0">
                    <a:pos x="10" y="15"/>
                  </a:cxn>
                  <a:cxn ang="0">
                    <a:pos x="14" y="16"/>
                  </a:cxn>
                  <a:cxn ang="0">
                    <a:pos x="19" y="15"/>
                  </a:cxn>
                  <a:cxn ang="0">
                    <a:pos x="25" y="10"/>
                  </a:cxn>
                  <a:cxn ang="0">
                    <a:pos x="30" y="0"/>
                  </a:cxn>
                </a:cxnLst>
                <a:rect l="0" t="0" r="r" b="b"/>
                <a:pathLst>
                  <a:path w="30" h="16">
                    <a:moveTo>
                      <a:pt x="30" y="0"/>
                    </a:moveTo>
                    <a:lnTo>
                      <a:pt x="29" y="0"/>
                    </a:lnTo>
                    <a:lnTo>
                      <a:pt x="28" y="1"/>
                    </a:lnTo>
                    <a:lnTo>
                      <a:pt x="24" y="2"/>
                    </a:lnTo>
                    <a:lnTo>
                      <a:pt x="21" y="3"/>
                    </a:lnTo>
                    <a:lnTo>
                      <a:pt x="16" y="4"/>
                    </a:lnTo>
                    <a:lnTo>
                      <a:pt x="11" y="5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10"/>
                    </a:lnTo>
                    <a:lnTo>
                      <a:pt x="6" y="13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19" y="15"/>
                    </a:lnTo>
                    <a:lnTo>
                      <a:pt x="25" y="1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A8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07" name="Freeform 175"/>
              <p:cNvSpPr>
                <a:spLocks/>
              </p:cNvSpPr>
              <p:nvPr/>
            </p:nvSpPr>
            <p:spPr bwMode="auto">
              <a:xfrm>
                <a:off x="1009" y="3077"/>
                <a:ext cx="27" cy="1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5" y="1"/>
                  </a:cxn>
                  <a:cxn ang="0">
                    <a:pos x="22" y="2"/>
                  </a:cxn>
                  <a:cxn ang="0">
                    <a:pos x="18" y="3"/>
                  </a:cxn>
                  <a:cxn ang="0">
                    <a:pos x="14" y="4"/>
                  </a:cxn>
                  <a:cxn ang="0">
                    <a:pos x="10" y="4"/>
                  </a:cxn>
                  <a:cxn ang="0">
                    <a:pos x="5" y="5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5" y="10"/>
                  </a:cxn>
                  <a:cxn ang="0">
                    <a:pos x="8" y="12"/>
                  </a:cxn>
                  <a:cxn ang="0">
                    <a:pos x="12" y="12"/>
                  </a:cxn>
                  <a:cxn ang="0">
                    <a:pos x="17" y="11"/>
                  </a:cxn>
                  <a:cxn ang="0">
                    <a:pos x="22" y="7"/>
                  </a:cxn>
                  <a:cxn ang="0">
                    <a:pos x="27" y="0"/>
                  </a:cxn>
                </a:cxnLst>
                <a:rect l="0" t="0" r="r" b="b"/>
                <a:pathLst>
                  <a:path w="27" h="12">
                    <a:moveTo>
                      <a:pt x="27" y="0"/>
                    </a:moveTo>
                    <a:lnTo>
                      <a:pt x="26" y="0"/>
                    </a:lnTo>
                    <a:lnTo>
                      <a:pt x="25" y="1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5" y="10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7" y="11"/>
                    </a:lnTo>
                    <a:lnTo>
                      <a:pt x="22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08" name="Freeform 176"/>
              <p:cNvSpPr>
                <a:spLocks/>
              </p:cNvSpPr>
              <p:nvPr/>
            </p:nvSpPr>
            <p:spPr bwMode="auto">
              <a:xfrm>
                <a:off x="1020" y="3052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09" name="Freeform 177"/>
              <p:cNvSpPr>
                <a:spLocks/>
              </p:cNvSpPr>
              <p:nvPr/>
            </p:nvSpPr>
            <p:spPr bwMode="auto">
              <a:xfrm>
                <a:off x="994" y="3056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9010" name="Rectangle 178"/>
            <p:cNvSpPr>
              <a:spLocks noChangeArrowheads="1"/>
            </p:cNvSpPr>
            <p:nvPr/>
          </p:nvSpPr>
          <p:spPr bwMode="auto">
            <a:xfrm>
              <a:off x="3804" y="3175"/>
              <a:ext cx="208" cy="107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15" name="Rectangle 183"/>
            <p:cNvSpPr>
              <a:spLocks noChangeArrowheads="1"/>
            </p:cNvSpPr>
            <p:nvPr/>
          </p:nvSpPr>
          <p:spPr bwMode="auto">
            <a:xfrm>
              <a:off x="4120" y="2988"/>
              <a:ext cx="207" cy="143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22" name="Freeform 190"/>
            <p:cNvSpPr>
              <a:spLocks/>
            </p:cNvSpPr>
            <p:nvPr/>
          </p:nvSpPr>
          <p:spPr bwMode="auto">
            <a:xfrm>
              <a:off x="4038" y="3188"/>
              <a:ext cx="65" cy="58"/>
            </a:xfrm>
            <a:custGeom>
              <a:avLst/>
              <a:gdLst/>
              <a:ahLst/>
              <a:cxnLst>
                <a:cxn ang="0">
                  <a:pos x="253" y="139"/>
                </a:cxn>
                <a:cxn ang="0">
                  <a:pos x="191" y="0"/>
                </a:cxn>
                <a:cxn ang="0">
                  <a:pos x="163" y="65"/>
                </a:cxn>
                <a:cxn ang="0">
                  <a:pos x="28" y="14"/>
                </a:cxn>
                <a:cxn ang="0">
                  <a:pos x="0" y="81"/>
                </a:cxn>
                <a:cxn ang="0">
                  <a:pos x="135" y="133"/>
                </a:cxn>
                <a:cxn ang="0">
                  <a:pos x="108" y="198"/>
                </a:cxn>
                <a:cxn ang="0">
                  <a:pos x="253" y="139"/>
                </a:cxn>
              </a:cxnLst>
              <a:rect l="0" t="0" r="r" b="b"/>
              <a:pathLst>
                <a:path w="253" h="198">
                  <a:moveTo>
                    <a:pt x="253" y="139"/>
                  </a:moveTo>
                  <a:lnTo>
                    <a:pt x="191" y="0"/>
                  </a:lnTo>
                  <a:lnTo>
                    <a:pt x="163" y="65"/>
                  </a:lnTo>
                  <a:lnTo>
                    <a:pt x="28" y="14"/>
                  </a:lnTo>
                  <a:lnTo>
                    <a:pt x="0" y="81"/>
                  </a:lnTo>
                  <a:lnTo>
                    <a:pt x="135" y="133"/>
                  </a:lnTo>
                  <a:lnTo>
                    <a:pt x="108" y="198"/>
                  </a:lnTo>
                  <a:lnTo>
                    <a:pt x="253" y="139"/>
                  </a:lnTo>
                  <a:close/>
                </a:path>
              </a:pathLst>
            </a:custGeom>
            <a:solidFill>
              <a:srgbClr val="DDE2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23" name="Freeform 191"/>
            <p:cNvSpPr>
              <a:spLocks/>
            </p:cNvSpPr>
            <p:nvPr/>
          </p:nvSpPr>
          <p:spPr bwMode="auto">
            <a:xfrm>
              <a:off x="4038" y="3188"/>
              <a:ext cx="65" cy="58"/>
            </a:xfrm>
            <a:custGeom>
              <a:avLst/>
              <a:gdLst/>
              <a:ahLst/>
              <a:cxnLst>
                <a:cxn ang="0">
                  <a:pos x="253" y="139"/>
                </a:cxn>
                <a:cxn ang="0">
                  <a:pos x="191" y="0"/>
                </a:cxn>
                <a:cxn ang="0">
                  <a:pos x="163" y="65"/>
                </a:cxn>
                <a:cxn ang="0">
                  <a:pos x="28" y="14"/>
                </a:cxn>
                <a:cxn ang="0">
                  <a:pos x="0" y="81"/>
                </a:cxn>
                <a:cxn ang="0">
                  <a:pos x="135" y="133"/>
                </a:cxn>
                <a:cxn ang="0">
                  <a:pos x="108" y="198"/>
                </a:cxn>
                <a:cxn ang="0">
                  <a:pos x="253" y="139"/>
                </a:cxn>
              </a:cxnLst>
              <a:rect l="0" t="0" r="r" b="b"/>
              <a:pathLst>
                <a:path w="253" h="198">
                  <a:moveTo>
                    <a:pt x="253" y="139"/>
                  </a:moveTo>
                  <a:lnTo>
                    <a:pt x="191" y="0"/>
                  </a:lnTo>
                  <a:lnTo>
                    <a:pt x="163" y="65"/>
                  </a:lnTo>
                  <a:lnTo>
                    <a:pt x="28" y="14"/>
                  </a:lnTo>
                  <a:lnTo>
                    <a:pt x="0" y="81"/>
                  </a:lnTo>
                  <a:lnTo>
                    <a:pt x="135" y="133"/>
                  </a:lnTo>
                  <a:lnTo>
                    <a:pt x="108" y="198"/>
                  </a:lnTo>
                  <a:lnTo>
                    <a:pt x="253" y="139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9024" name="Group 192"/>
            <p:cNvGrpSpPr>
              <a:grpSpLocks/>
            </p:cNvGrpSpPr>
            <p:nvPr/>
          </p:nvGrpSpPr>
          <p:grpSpPr bwMode="auto">
            <a:xfrm>
              <a:off x="4478" y="3167"/>
              <a:ext cx="80" cy="91"/>
              <a:chOff x="3116" y="1239"/>
              <a:chExt cx="307" cy="310"/>
            </a:xfrm>
          </p:grpSpPr>
          <p:pic>
            <p:nvPicPr>
              <p:cNvPr id="249025" name="Picture 19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16" y="1239"/>
                <a:ext cx="307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9026" name="Picture 19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16" y="1239"/>
                <a:ext cx="307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9027" name="Rectangle 195"/>
            <p:cNvSpPr>
              <a:spLocks noChangeArrowheads="1"/>
            </p:cNvSpPr>
            <p:nvPr/>
          </p:nvSpPr>
          <p:spPr bwMode="auto">
            <a:xfrm>
              <a:off x="4394" y="3086"/>
              <a:ext cx="208" cy="80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31" name="Rectangle 199"/>
            <p:cNvSpPr>
              <a:spLocks noChangeArrowheads="1"/>
            </p:cNvSpPr>
            <p:nvPr/>
          </p:nvSpPr>
          <p:spPr bwMode="auto">
            <a:xfrm>
              <a:off x="4552" y="3313"/>
              <a:ext cx="430" cy="125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33" name="Rectangle 201"/>
            <p:cNvSpPr>
              <a:spLocks noChangeArrowheads="1"/>
            </p:cNvSpPr>
            <p:nvPr/>
          </p:nvSpPr>
          <p:spPr bwMode="auto">
            <a:xfrm>
              <a:off x="4794" y="3353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es-ES" b="0">
                <a:solidFill>
                  <a:schemeClr val="tx1"/>
                </a:solidFill>
                <a:latin typeface="Times" pitchFamily="-48" charset="0"/>
              </a:endParaRPr>
            </a:p>
          </p:txBody>
        </p:sp>
        <p:sp>
          <p:nvSpPr>
            <p:cNvPr id="249035" name="Rectangle 203"/>
            <p:cNvSpPr>
              <a:spLocks noChangeArrowheads="1"/>
            </p:cNvSpPr>
            <p:nvPr/>
          </p:nvSpPr>
          <p:spPr bwMode="auto">
            <a:xfrm>
              <a:off x="4760" y="3375"/>
              <a:ext cx="6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ES" sz="800" b="0">
                  <a:solidFill>
                    <a:srgbClr val="000000"/>
                  </a:solidFill>
                  <a:latin typeface="Arial" pitchFamily="34" charset="0"/>
                </a:rPr>
                <a:t>@</a:t>
              </a:r>
              <a:endParaRPr lang="es-ES" b="0">
                <a:solidFill>
                  <a:schemeClr val="tx1"/>
                </a:solidFill>
                <a:latin typeface="Times" pitchFamily="-48" charset="0"/>
              </a:endParaRPr>
            </a:p>
          </p:txBody>
        </p:sp>
        <p:sp>
          <p:nvSpPr>
            <p:cNvPr id="249037" name="Rectangle 205"/>
            <p:cNvSpPr>
              <a:spLocks noChangeArrowheads="1"/>
            </p:cNvSpPr>
            <p:nvPr/>
          </p:nvSpPr>
          <p:spPr bwMode="auto">
            <a:xfrm>
              <a:off x="4858" y="3375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ES" sz="800" b="0">
                  <a:solidFill>
                    <a:srgbClr val="000000"/>
                  </a:solidFill>
                  <a:latin typeface="Arial" pitchFamily="34" charset="0"/>
                </a:rPr>
                <a:t>.</a:t>
              </a:r>
              <a:endParaRPr lang="es-ES" b="0">
                <a:solidFill>
                  <a:schemeClr val="tx1"/>
                </a:solidFill>
                <a:latin typeface="Times" pitchFamily="-48" charset="0"/>
              </a:endParaRPr>
            </a:p>
          </p:txBody>
        </p:sp>
        <p:sp>
          <p:nvSpPr>
            <p:cNvPr id="249041" name="Rectangle 209"/>
            <p:cNvSpPr>
              <a:spLocks noChangeArrowheads="1"/>
            </p:cNvSpPr>
            <p:nvPr/>
          </p:nvSpPr>
          <p:spPr bwMode="auto">
            <a:xfrm>
              <a:off x="4710" y="3397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es-ES" b="0">
                <a:solidFill>
                  <a:schemeClr val="tx1"/>
                </a:solidFill>
                <a:latin typeface="Times" pitchFamily="-48" charset="0"/>
              </a:endParaRPr>
            </a:p>
          </p:txBody>
        </p:sp>
        <p:sp>
          <p:nvSpPr>
            <p:cNvPr id="249042" name="Rectangle 210"/>
            <p:cNvSpPr>
              <a:spLocks noChangeArrowheads="1"/>
            </p:cNvSpPr>
            <p:nvPr/>
          </p:nvSpPr>
          <p:spPr bwMode="auto">
            <a:xfrm>
              <a:off x="4783" y="3397"/>
              <a:ext cx="6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ES" sz="800" b="0">
                  <a:solidFill>
                    <a:srgbClr val="000000"/>
                  </a:solidFill>
                  <a:latin typeface="Arial" pitchFamily="34" charset="0"/>
                </a:rPr>
                <a:t>@</a:t>
              </a:r>
              <a:endParaRPr lang="es-ES" b="0">
                <a:solidFill>
                  <a:schemeClr val="tx1"/>
                </a:solidFill>
                <a:latin typeface="Times" pitchFamily="-48" charset="0"/>
              </a:endParaRPr>
            </a:p>
          </p:txBody>
        </p:sp>
        <p:sp>
          <p:nvSpPr>
            <p:cNvPr id="249044" name="Rectangle 212"/>
            <p:cNvSpPr>
              <a:spLocks noChangeArrowheads="1"/>
            </p:cNvSpPr>
            <p:nvPr/>
          </p:nvSpPr>
          <p:spPr bwMode="auto">
            <a:xfrm>
              <a:off x="4881" y="3397"/>
              <a:ext cx="1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ES" sz="800" b="0">
                  <a:solidFill>
                    <a:srgbClr val="000000"/>
                  </a:solidFill>
                  <a:latin typeface="Arial" pitchFamily="34" charset="0"/>
                </a:rPr>
                <a:t>.</a:t>
              </a:r>
              <a:endParaRPr lang="es-ES" b="0">
                <a:solidFill>
                  <a:schemeClr val="tx1"/>
                </a:solidFill>
                <a:latin typeface="Times" pitchFamily="-48" charset="0"/>
              </a:endParaRPr>
            </a:p>
          </p:txBody>
        </p:sp>
        <p:pic>
          <p:nvPicPr>
            <p:cNvPr id="249048" name="Picture 2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43" y="3211"/>
              <a:ext cx="11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049" name="Rectangle 217"/>
            <p:cNvSpPr>
              <a:spLocks noChangeArrowheads="1"/>
            </p:cNvSpPr>
            <p:nvPr/>
          </p:nvSpPr>
          <p:spPr bwMode="auto">
            <a:xfrm>
              <a:off x="4685" y="3776"/>
              <a:ext cx="262" cy="99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54" name="Rectangle 222"/>
            <p:cNvSpPr>
              <a:spLocks noChangeArrowheads="1"/>
            </p:cNvSpPr>
            <p:nvPr/>
          </p:nvSpPr>
          <p:spPr bwMode="auto">
            <a:xfrm>
              <a:off x="4255" y="3776"/>
              <a:ext cx="262" cy="99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9059" name="Group 227"/>
            <p:cNvGrpSpPr>
              <a:grpSpLocks/>
            </p:cNvGrpSpPr>
            <p:nvPr/>
          </p:nvGrpSpPr>
          <p:grpSpPr bwMode="auto">
            <a:xfrm>
              <a:off x="4686" y="3581"/>
              <a:ext cx="260" cy="159"/>
              <a:chOff x="3913" y="2655"/>
              <a:chExt cx="1000" cy="545"/>
            </a:xfrm>
          </p:grpSpPr>
          <p:sp>
            <p:nvSpPr>
              <p:cNvPr id="249060" name="Freeform 228"/>
              <p:cNvSpPr>
                <a:spLocks/>
              </p:cNvSpPr>
              <p:nvPr/>
            </p:nvSpPr>
            <p:spPr bwMode="auto">
              <a:xfrm>
                <a:off x="4491" y="2745"/>
                <a:ext cx="209" cy="105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25" y="0"/>
                  </a:cxn>
                  <a:cxn ang="0">
                    <a:pos x="33" y="4"/>
                  </a:cxn>
                  <a:cxn ang="0">
                    <a:pos x="51" y="7"/>
                  </a:cxn>
                  <a:cxn ang="0">
                    <a:pos x="56" y="16"/>
                  </a:cxn>
                  <a:cxn ang="0">
                    <a:pos x="74" y="18"/>
                  </a:cxn>
                  <a:cxn ang="0">
                    <a:pos x="98" y="42"/>
                  </a:cxn>
                  <a:cxn ang="0">
                    <a:pos x="118" y="45"/>
                  </a:cxn>
                  <a:cxn ang="0">
                    <a:pos x="138" y="41"/>
                  </a:cxn>
                  <a:cxn ang="0">
                    <a:pos x="159" y="57"/>
                  </a:cxn>
                  <a:cxn ang="0">
                    <a:pos x="152" y="69"/>
                  </a:cxn>
                  <a:cxn ang="0">
                    <a:pos x="149" y="70"/>
                  </a:cxn>
                  <a:cxn ang="0">
                    <a:pos x="133" y="64"/>
                  </a:cxn>
                  <a:cxn ang="0">
                    <a:pos x="136" y="74"/>
                  </a:cxn>
                  <a:cxn ang="0">
                    <a:pos x="134" y="81"/>
                  </a:cxn>
                  <a:cxn ang="0">
                    <a:pos x="139" y="93"/>
                  </a:cxn>
                  <a:cxn ang="0">
                    <a:pos x="139" y="96"/>
                  </a:cxn>
                  <a:cxn ang="0">
                    <a:pos x="141" y="103"/>
                  </a:cxn>
                  <a:cxn ang="0">
                    <a:pos x="144" y="105"/>
                  </a:cxn>
                  <a:cxn ang="0">
                    <a:pos x="151" y="96"/>
                  </a:cxn>
                  <a:cxn ang="0">
                    <a:pos x="165" y="100"/>
                  </a:cxn>
                  <a:cxn ang="0">
                    <a:pos x="165" y="82"/>
                  </a:cxn>
                  <a:cxn ang="0">
                    <a:pos x="174" y="72"/>
                  </a:cxn>
                  <a:cxn ang="0">
                    <a:pos x="191" y="59"/>
                  </a:cxn>
                  <a:cxn ang="0">
                    <a:pos x="209" y="58"/>
                  </a:cxn>
                </a:cxnLst>
                <a:rect l="0" t="0" r="r" b="b"/>
                <a:pathLst>
                  <a:path w="209" h="105">
                    <a:moveTo>
                      <a:pt x="0" y="22"/>
                    </a:moveTo>
                    <a:lnTo>
                      <a:pt x="25" y="0"/>
                    </a:lnTo>
                    <a:lnTo>
                      <a:pt x="33" y="4"/>
                    </a:lnTo>
                    <a:lnTo>
                      <a:pt x="51" y="7"/>
                    </a:lnTo>
                    <a:lnTo>
                      <a:pt x="56" y="16"/>
                    </a:lnTo>
                    <a:lnTo>
                      <a:pt x="74" y="18"/>
                    </a:lnTo>
                    <a:lnTo>
                      <a:pt x="98" y="42"/>
                    </a:lnTo>
                    <a:lnTo>
                      <a:pt x="118" y="45"/>
                    </a:lnTo>
                    <a:lnTo>
                      <a:pt x="138" y="41"/>
                    </a:lnTo>
                    <a:lnTo>
                      <a:pt x="159" y="57"/>
                    </a:lnTo>
                    <a:lnTo>
                      <a:pt x="152" y="69"/>
                    </a:lnTo>
                    <a:lnTo>
                      <a:pt x="149" y="70"/>
                    </a:lnTo>
                    <a:lnTo>
                      <a:pt x="133" y="64"/>
                    </a:lnTo>
                    <a:lnTo>
                      <a:pt x="136" y="74"/>
                    </a:lnTo>
                    <a:lnTo>
                      <a:pt x="134" y="81"/>
                    </a:lnTo>
                    <a:lnTo>
                      <a:pt x="139" y="93"/>
                    </a:lnTo>
                    <a:lnTo>
                      <a:pt x="139" y="96"/>
                    </a:lnTo>
                    <a:lnTo>
                      <a:pt x="141" y="103"/>
                    </a:lnTo>
                    <a:lnTo>
                      <a:pt x="144" y="105"/>
                    </a:lnTo>
                    <a:lnTo>
                      <a:pt x="151" y="96"/>
                    </a:lnTo>
                    <a:lnTo>
                      <a:pt x="165" y="100"/>
                    </a:lnTo>
                    <a:lnTo>
                      <a:pt x="165" y="82"/>
                    </a:lnTo>
                    <a:lnTo>
                      <a:pt x="174" y="72"/>
                    </a:lnTo>
                    <a:lnTo>
                      <a:pt x="191" y="59"/>
                    </a:lnTo>
                    <a:lnTo>
                      <a:pt x="209" y="58"/>
                    </a:lnTo>
                  </a:path>
                </a:pathLst>
              </a:custGeom>
              <a:noFill/>
              <a:ln w="12700">
                <a:solidFill>
                  <a:srgbClr val="7C0E0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61" name="Freeform 229"/>
              <p:cNvSpPr>
                <a:spLocks/>
              </p:cNvSpPr>
              <p:nvPr/>
            </p:nvSpPr>
            <p:spPr bwMode="auto">
              <a:xfrm>
                <a:off x="3913" y="2655"/>
                <a:ext cx="1000" cy="545"/>
              </a:xfrm>
              <a:custGeom>
                <a:avLst/>
                <a:gdLst/>
                <a:ahLst/>
                <a:cxnLst>
                  <a:cxn ang="0">
                    <a:pos x="974" y="0"/>
                  </a:cxn>
                  <a:cxn ang="0">
                    <a:pos x="0" y="0"/>
                  </a:cxn>
                  <a:cxn ang="0">
                    <a:pos x="0" y="545"/>
                  </a:cxn>
                  <a:cxn ang="0">
                    <a:pos x="1000" y="545"/>
                  </a:cxn>
                  <a:cxn ang="0">
                    <a:pos x="1000" y="0"/>
                  </a:cxn>
                  <a:cxn ang="0">
                    <a:pos x="974" y="0"/>
                  </a:cxn>
                </a:cxnLst>
                <a:rect l="0" t="0" r="r" b="b"/>
                <a:pathLst>
                  <a:path w="1000" h="545">
                    <a:moveTo>
                      <a:pt x="974" y="0"/>
                    </a:moveTo>
                    <a:lnTo>
                      <a:pt x="0" y="0"/>
                    </a:lnTo>
                    <a:lnTo>
                      <a:pt x="0" y="545"/>
                    </a:lnTo>
                    <a:lnTo>
                      <a:pt x="1000" y="545"/>
                    </a:lnTo>
                    <a:lnTo>
                      <a:pt x="1000" y="0"/>
                    </a:lnTo>
                    <a:lnTo>
                      <a:pt x="974" y="0"/>
                    </a:lnTo>
                    <a:close/>
                  </a:path>
                </a:pathLst>
              </a:custGeom>
              <a:solidFill>
                <a:srgbClr val="7C0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62" name="Freeform 230"/>
              <p:cNvSpPr>
                <a:spLocks/>
              </p:cNvSpPr>
              <p:nvPr/>
            </p:nvSpPr>
            <p:spPr bwMode="auto">
              <a:xfrm>
                <a:off x="3938" y="2675"/>
                <a:ext cx="952" cy="506"/>
              </a:xfrm>
              <a:custGeom>
                <a:avLst/>
                <a:gdLst/>
                <a:ahLst/>
                <a:cxnLst>
                  <a:cxn ang="0">
                    <a:pos x="952" y="504"/>
                  </a:cxn>
                  <a:cxn ang="0">
                    <a:pos x="0" y="506"/>
                  </a:cxn>
                  <a:cxn ang="0">
                    <a:pos x="2" y="0"/>
                  </a:cxn>
                  <a:cxn ang="0">
                    <a:pos x="949" y="0"/>
                  </a:cxn>
                  <a:cxn ang="0">
                    <a:pos x="952" y="504"/>
                  </a:cxn>
                </a:cxnLst>
                <a:rect l="0" t="0" r="r" b="b"/>
                <a:pathLst>
                  <a:path w="952" h="506">
                    <a:moveTo>
                      <a:pt x="952" y="504"/>
                    </a:moveTo>
                    <a:lnTo>
                      <a:pt x="0" y="506"/>
                    </a:lnTo>
                    <a:lnTo>
                      <a:pt x="2" y="0"/>
                    </a:lnTo>
                    <a:lnTo>
                      <a:pt x="949" y="0"/>
                    </a:lnTo>
                    <a:lnTo>
                      <a:pt x="952" y="504"/>
                    </a:lnTo>
                    <a:close/>
                  </a:path>
                </a:pathLst>
              </a:custGeom>
              <a:solidFill>
                <a:srgbClr val="3AA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63" name="Freeform 231"/>
              <p:cNvSpPr>
                <a:spLocks/>
              </p:cNvSpPr>
              <p:nvPr/>
            </p:nvSpPr>
            <p:spPr bwMode="auto">
              <a:xfrm>
                <a:off x="3961" y="2670"/>
                <a:ext cx="901" cy="515"/>
              </a:xfrm>
              <a:custGeom>
                <a:avLst/>
                <a:gdLst/>
                <a:ahLst/>
                <a:cxnLst>
                  <a:cxn ang="0">
                    <a:pos x="877" y="31"/>
                  </a:cxn>
                  <a:cxn ang="0">
                    <a:pos x="850" y="8"/>
                  </a:cxn>
                  <a:cxn ang="0">
                    <a:pos x="103" y="0"/>
                  </a:cxn>
                  <a:cxn ang="0">
                    <a:pos x="28" y="0"/>
                  </a:cxn>
                  <a:cxn ang="0">
                    <a:pos x="50" y="31"/>
                  </a:cxn>
                  <a:cxn ang="0">
                    <a:pos x="50" y="40"/>
                  </a:cxn>
                  <a:cxn ang="0">
                    <a:pos x="44" y="77"/>
                  </a:cxn>
                  <a:cxn ang="0">
                    <a:pos x="37" y="90"/>
                  </a:cxn>
                  <a:cxn ang="0">
                    <a:pos x="16" y="120"/>
                  </a:cxn>
                  <a:cxn ang="0">
                    <a:pos x="13" y="143"/>
                  </a:cxn>
                  <a:cxn ang="0">
                    <a:pos x="6" y="217"/>
                  </a:cxn>
                  <a:cxn ang="0">
                    <a:pos x="8" y="246"/>
                  </a:cxn>
                  <a:cxn ang="0">
                    <a:pos x="21" y="296"/>
                  </a:cxn>
                  <a:cxn ang="0">
                    <a:pos x="49" y="307"/>
                  </a:cxn>
                  <a:cxn ang="0">
                    <a:pos x="65" y="327"/>
                  </a:cxn>
                  <a:cxn ang="0">
                    <a:pos x="70" y="344"/>
                  </a:cxn>
                  <a:cxn ang="0">
                    <a:pos x="83" y="383"/>
                  </a:cxn>
                  <a:cxn ang="0">
                    <a:pos x="101" y="406"/>
                  </a:cxn>
                  <a:cxn ang="0">
                    <a:pos x="104" y="447"/>
                  </a:cxn>
                  <a:cxn ang="0">
                    <a:pos x="127" y="463"/>
                  </a:cxn>
                  <a:cxn ang="0">
                    <a:pos x="137" y="498"/>
                  </a:cxn>
                  <a:cxn ang="0">
                    <a:pos x="210" y="515"/>
                  </a:cxn>
                  <a:cxn ang="0">
                    <a:pos x="223" y="514"/>
                  </a:cxn>
                  <a:cxn ang="0">
                    <a:pos x="434" y="503"/>
                  </a:cxn>
                  <a:cxn ang="0">
                    <a:pos x="441" y="472"/>
                  </a:cxn>
                  <a:cxn ang="0">
                    <a:pos x="449" y="456"/>
                  </a:cxn>
                  <a:cxn ang="0">
                    <a:pos x="491" y="435"/>
                  </a:cxn>
                  <a:cxn ang="0">
                    <a:pos x="504" y="436"/>
                  </a:cxn>
                  <a:cxn ang="0">
                    <a:pos x="548" y="441"/>
                  </a:cxn>
                  <a:cxn ang="0">
                    <a:pos x="609" y="421"/>
                  </a:cxn>
                  <a:cxn ang="0">
                    <a:pos x="617" y="416"/>
                  </a:cxn>
                  <a:cxn ang="0">
                    <a:pos x="632" y="422"/>
                  </a:cxn>
                  <a:cxn ang="0">
                    <a:pos x="666" y="421"/>
                  </a:cxn>
                  <a:cxn ang="0">
                    <a:pos x="668" y="425"/>
                  </a:cxn>
                  <a:cxn ang="0">
                    <a:pos x="689" y="463"/>
                  </a:cxn>
                  <a:cxn ang="0">
                    <a:pos x="708" y="484"/>
                  </a:cxn>
                  <a:cxn ang="0">
                    <a:pos x="759" y="443"/>
                  </a:cxn>
                  <a:cxn ang="0">
                    <a:pos x="744" y="420"/>
                  </a:cxn>
                  <a:cxn ang="0">
                    <a:pos x="731" y="392"/>
                  </a:cxn>
                  <a:cxn ang="0">
                    <a:pos x="731" y="365"/>
                  </a:cxn>
                  <a:cxn ang="0">
                    <a:pos x="741" y="354"/>
                  </a:cxn>
                  <a:cxn ang="0">
                    <a:pos x="767" y="332"/>
                  </a:cxn>
                  <a:cxn ang="0">
                    <a:pos x="772" y="323"/>
                  </a:cxn>
                  <a:cxn ang="0">
                    <a:pos x="784" y="315"/>
                  </a:cxn>
                  <a:cxn ang="0">
                    <a:pos x="795" y="300"/>
                  </a:cxn>
                  <a:cxn ang="0">
                    <a:pos x="797" y="289"/>
                  </a:cxn>
                  <a:cxn ang="0">
                    <a:pos x="795" y="278"/>
                  </a:cxn>
                  <a:cxn ang="0">
                    <a:pos x="792" y="266"/>
                  </a:cxn>
                  <a:cxn ang="0">
                    <a:pos x="785" y="258"/>
                  </a:cxn>
                  <a:cxn ang="0">
                    <a:pos x="811" y="223"/>
                  </a:cxn>
                  <a:cxn ang="0">
                    <a:pos x="813" y="204"/>
                  </a:cxn>
                  <a:cxn ang="0">
                    <a:pos x="834" y="182"/>
                  </a:cxn>
                  <a:cxn ang="0">
                    <a:pos x="852" y="159"/>
                  </a:cxn>
                  <a:cxn ang="0">
                    <a:pos x="854" y="149"/>
                  </a:cxn>
                  <a:cxn ang="0">
                    <a:pos x="855" y="122"/>
                  </a:cxn>
                  <a:cxn ang="0">
                    <a:pos x="896" y="116"/>
                  </a:cxn>
                  <a:cxn ang="0">
                    <a:pos x="898" y="106"/>
                  </a:cxn>
                  <a:cxn ang="0">
                    <a:pos x="896" y="100"/>
                  </a:cxn>
                  <a:cxn ang="0">
                    <a:pos x="899" y="51"/>
                  </a:cxn>
                </a:cxnLst>
                <a:rect l="0" t="0" r="r" b="b"/>
                <a:pathLst>
                  <a:path w="901" h="515">
                    <a:moveTo>
                      <a:pt x="883" y="51"/>
                    </a:moveTo>
                    <a:lnTo>
                      <a:pt x="883" y="51"/>
                    </a:lnTo>
                    <a:lnTo>
                      <a:pt x="881" y="48"/>
                    </a:lnTo>
                    <a:lnTo>
                      <a:pt x="881" y="48"/>
                    </a:lnTo>
                    <a:lnTo>
                      <a:pt x="877" y="31"/>
                    </a:lnTo>
                    <a:lnTo>
                      <a:pt x="877" y="31"/>
                    </a:lnTo>
                    <a:lnTo>
                      <a:pt x="873" y="8"/>
                    </a:lnTo>
                    <a:lnTo>
                      <a:pt x="873" y="8"/>
                    </a:lnTo>
                    <a:lnTo>
                      <a:pt x="850" y="8"/>
                    </a:lnTo>
                    <a:lnTo>
                      <a:pt x="850" y="8"/>
                    </a:lnTo>
                    <a:lnTo>
                      <a:pt x="849" y="7"/>
                    </a:lnTo>
                    <a:lnTo>
                      <a:pt x="849" y="7"/>
                    </a:lnTo>
                    <a:lnTo>
                      <a:pt x="854" y="0"/>
                    </a:lnTo>
                    <a:lnTo>
                      <a:pt x="854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90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28" y="0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50" y="65"/>
                    </a:lnTo>
                    <a:lnTo>
                      <a:pt x="50" y="65"/>
                    </a:lnTo>
                    <a:lnTo>
                      <a:pt x="47" y="69"/>
                    </a:lnTo>
                    <a:lnTo>
                      <a:pt x="47" y="73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37" y="90"/>
                    </a:lnTo>
                    <a:lnTo>
                      <a:pt x="37" y="90"/>
                    </a:lnTo>
                    <a:lnTo>
                      <a:pt x="32" y="102"/>
                    </a:lnTo>
                    <a:lnTo>
                      <a:pt x="32" y="102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16" y="120"/>
                    </a:lnTo>
                    <a:lnTo>
                      <a:pt x="16" y="120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3" y="143"/>
                    </a:lnTo>
                    <a:lnTo>
                      <a:pt x="13" y="143"/>
                    </a:lnTo>
                    <a:lnTo>
                      <a:pt x="11" y="152"/>
                    </a:lnTo>
                    <a:lnTo>
                      <a:pt x="11" y="152"/>
                    </a:lnTo>
                    <a:lnTo>
                      <a:pt x="0" y="169"/>
                    </a:lnTo>
                    <a:lnTo>
                      <a:pt x="0" y="186"/>
                    </a:lnTo>
                    <a:lnTo>
                      <a:pt x="6" y="217"/>
                    </a:lnTo>
                    <a:lnTo>
                      <a:pt x="11" y="235"/>
                    </a:lnTo>
                    <a:lnTo>
                      <a:pt x="11" y="235"/>
                    </a:lnTo>
                    <a:lnTo>
                      <a:pt x="13" y="238"/>
                    </a:lnTo>
                    <a:lnTo>
                      <a:pt x="13" y="238"/>
                    </a:lnTo>
                    <a:lnTo>
                      <a:pt x="8" y="24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21" y="276"/>
                    </a:lnTo>
                    <a:lnTo>
                      <a:pt x="21" y="276"/>
                    </a:lnTo>
                    <a:lnTo>
                      <a:pt x="21" y="296"/>
                    </a:lnTo>
                    <a:lnTo>
                      <a:pt x="21" y="296"/>
                    </a:lnTo>
                    <a:lnTo>
                      <a:pt x="44" y="304"/>
                    </a:lnTo>
                    <a:lnTo>
                      <a:pt x="44" y="304"/>
                    </a:lnTo>
                    <a:lnTo>
                      <a:pt x="49" y="307"/>
                    </a:lnTo>
                    <a:lnTo>
                      <a:pt x="49" y="307"/>
                    </a:lnTo>
                    <a:lnTo>
                      <a:pt x="54" y="312"/>
                    </a:lnTo>
                    <a:lnTo>
                      <a:pt x="54" y="312"/>
                    </a:lnTo>
                    <a:lnTo>
                      <a:pt x="62" y="319"/>
                    </a:lnTo>
                    <a:lnTo>
                      <a:pt x="62" y="319"/>
                    </a:lnTo>
                    <a:lnTo>
                      <a:pt x="65" y="327"/>
                    </a:lnTo>
                    <a:lnTo>
                      <a:pt x="65" y="327"/>
                    </a:lnTo>
                    <a:lnTo>
                      <a:pt x="70" y="335"/>
                    </a:lnTo>
                    <a:lnTo>
                      <a:pt x="70" y="335"/>
                    </a:lnTo>
                    <a:lnTo>
                      <a:pt x="70" y="344"/>
                    </a:lnTo>
                    <a:lnTo>
                      <a:pt x="70" y="344"/>
                    </a:lnTo>
                    <a:lnTo>
                      <a:pt x="75" y="355"/>
                    </a:lnTo>
                    <a:lnTo>
                      <a:pt x="75" y="355"/>
                    </a:lnTo>
                    <a:lnTo>
                      <a:pt x="72" y="366"/>
                    </a:lnTo>
                    <a:lnTo>
                      <a:pt x="72" y="366"/>
                    </a:lnTo>
                    <a:lnTo>
                      <a:pt x="83" y="383"/>
                    </a:lnTo>
                    <a:lnTo>
                      <a:pt x="83" y="383"/>
                    </a:lnTo>
                    <a:lnTo>
                      <a:pt x="90" y="401"/>
                    </a:lnTo>
                    <a:lnTo>
                      <a:pt x="90" y="401"/>
                    </a:lnTo>
                    <a:lnTo>
                      <a:pt x="101" y="406"/>
                    </a:lnTo>
                    <a:lnTo>
                      <a:pt x="101" y="406"/>
                    </a:lnTo>
                    <a:lnTo>
                      <a:pt x="101" y="408"/>
                    </a:lnTo>
                    <a:lnTo>
                      <a:pt x="101" y="408"/>
                    </a:lnTo>
                    <a:lnTo>
                      <a:pt x="94" y="412"/>
                    </a:lnTo>
                    <a:lnTo>
                      <a:pt x="91" y="436"/>
                    </a:lnTo>
                    <a:lnTo>
                      <a:pt x="104" y="447"/>
                    </a:lnTo>
                    <a:lnTo>
                      <a:pt x="116" y="452"/>
                    </a:lnTo>
                    <a:lnTo>
                      <a:pt x="116" y="452"/>
                    </a:lnTo>
                    <a:lnTo>
                      <a:pt x="124" y="457"/>
                    </a:lnTo>
                    <a:lnTo>
                      <a:pt x="124" y="457"/>
                    </a:lnTo>
                    <a:lnTo>
                      <a:pt x="127" y="463"/>
                    </a:lnTo>
                    <a:lnTo>
                      <a:pt x="127" y="463"/>
                    </a:lnTo>
                    <a:lnTo>
                      <a:pt x="130" y="464"/>
                    </a:lnTo>
                    <a:lnTo>
                      <a:pt x="130" y="464"/>
                    </a:lnTo>
                    <a:lnTo>
                      <a:pt x="129" y="475"/>
                    </a:lnTo>
                    <a:lnTo>
                      <a:pt x="137" y="498"/>
                    </a:lnTo>
                    <a:lnTo>
                      <a:pt x="137" y="498"/>
                    </a:lnTo>
                    <a:lnTo>
                      <a:pt x="153" y="501"/>
                    </a:lnTo>
                    <a:lnTo>
                      <a:pt x="153" y="501"/>
                    </a:lnTo>
                    <a:lnTo>
                      <a:pt x="160" y="514"/>
                    </a:lnTo>
                    <a:lnTo>
                      <a:pt x="210" y="515"/>
                    </a:lnTo>
                    <a:lnTo>
                      <a:pt x="210" y="515"/>
                    </a:lnTo>
                    <a:lnTo>
                      <a:pt x="210" y="510"/>
                    </a:lnTo>
                    <a:lnTo>
                      <a:pt x="210" y="510"/>
                    </a:lnTo>
                    <a:lnTo>
                      <a:pt x="217" y="513"/>
                    </a:lnTo>
                    <a:lnTo>
                      <a:pt x="223" y="514"/>
                    </a:lnTo>
                    <a:lnTo>
                      <a:pt x="436" y="514"/>
                    </a:lnTo>
                    <a:lnTo>
                      <a:pt x="436" y="514"/>
                    </a:lnTo>
                    <a:lnTo>
                      <a:pt x="436" y="511"/>
                    </a:lnTo>
                    <a:lnTo>
                      <a:pt x="434" y="503"/>
                    </a:lnTo>
                    <a:lnTo>
                      <a:pt x="434" y="503"/>
                    </a:lnTo>
                    <a:lnTo>
                      <a:pt x="436" y="501"/>
                    </a:lnTo>
                    <a:lnTo>
                      <a:pt x="446" y="484"/>
                    </a:lnTo>
                    <a:lnTo>
                      <a:pt x="446" y="484"/>
                    </a:lnTo>
                    <a:lnTo>
                      <a:pt x="441" y="472"/>
                    </a:lnTo>
                    <a:lnTo>
                      <a:pt x="441" y="472"/>
                    </a:lnTo>
                    <a:lnTo>
                      <a:pt x="442" y="467"/>
                    </a:lnTo>
                    <a:lnTo>
                      <a:pt x="442" y="467"/>
                    </a:lnTo>
                    <a:lnTo>
                      <a:pt x="447" y="459"/>
                    </a:lnTo>
                    <a:lnTo>
                      <a:pt x="449" y="456"/>
                    </a:lnTo>
                    <a:lnTo>
                      <a:pt x="449" y="456"/>
                    </a:lnTo>
                    <a:lnTo>
                      <a:pt x="478" y="440"/>
                    </a:lnTo>
                    <a:lnTo>
                      <a:pt x="478" y="440"/>
                    </a:lnTo>
                    <a:lnTo>
                      <a:pt x="483" y="435"/>
                    </a:lnTo>
                    <a:lnTo>
                      <a:pt x="483" y="435"/>
                    </a:lnTo>
                    <a:lnTo>
                      <a:pt x="491" y="435"/>
                    </a:lnTo>
                    <a:lnTo>
                      <a:pt x="491" y="435"/>
                    </a:lnTo>
                    <a:lnTo>
                      <a:pt x="498" y="432"/>
                    </a:lnTo>
                    <a:lnTo>
                      <a:pt x="498" y="432"/>
                    </a:lnTo>
                    <a:lnTo>
                      <a:pt x="504" y="436"/>
                    </a:lnTo>
                    <a:lnTo>
                      <a:pt x="504" y="436"/>
                    </a:lnTo>
                    <a:lnTo>
                      <a:pt x="521" y="433"/>
                    </a:lnTo>
                    <a:lnTo>
                      <a:pt x="521" y="433"/>
                    </a:lnTo>
                    <a:lnTo>
                      <a:pt x="526" y="437"/>
                    </a:lnTo>
                    <a:lnTo>
                      <a:pt x="548" y="441"/>
                    </a:lnTo>
                    <a:lnTo>
                      <a:pt x="548" y="441"/>
                    </a:lnTo>
                    <a:lnTo>
                      <a:pt x="557" y="439"/>
                    </a:lnTo>
                    <a:lnTo>
                      <a:pt x="557" y="439"/>
                    </a:lnTo>
                    <a:lnTo>
                      <a:pt x="573" y="443"/>
                    </a:lnTo>
                    <a:lnTo>
                      <a:pt x="609" y="421"/>
                    </a:lnTo>
                    <a:lnTo>
                      <a:pt x="609" y="421"/>
                    </a:lnTo>
                    <a:lnTo>
                      <a:pt x="604" y="418"/>
                    </a:lnTo>
                    <a:lnTo>
                      <a:pt x="604" y="418"/>
                    </a:lnTo>
                    <a:lnTo>
                      <a:pt x="612" y="417"/>
                    </a:lnTo>
                    <a:lnTo>
                      <a:pt x="612" y="417"/>
                    </a:lnTo>
                    <a:lnTo>
                      <a:pt x="617" y="416"/>
                    </a:lnTo>
                    <a:lnTo>
                      <a:pt x="617" y="416"/>
                    </a:lnTo>
                    <a:lnTo>
                      <a:pt x="625" y="422"/>
                    </a:lnTo>
                    <a:lnTo>
                      <a:pt x="625" y="422"/>
                    </a:lnTo>
                    <a:lnTo>
                      <a:pt x="632" y="422"/>
                    </a:lnTo>
                    <a:lnTo>
                      <a:pt x="632" y="422"/>
                    </a:lnTo>
                    <a:lnTo>
                      <a:pt x="643" y="435"/>
                    </a:lnTo>
                    <a:lnTo>
                      <a:pt x="643" y="435"/>
                    </a:lnTo>
                    <a:lnTo>
                      <a:pt x="663" y="420"/>
                    </a:lnTo>
                    <a:lnTo>
                      <a:pt x="663" y="420"/>
                    </a:lnTo>
                    <a:lnTo>
                      <a:pt x="666" y="421"/>
                    </a:lnTo>
                    <a:lnTo>
                      <a:pt x="666" y="421"/>
                    </a:lnTo>
                    <a:lnTo>
                      <a:pt x="668" y="422"/>
                    </a:lnTo>
                    <a:lnTo>
                      <a:pt x="668" y="422"/>
                    </a:lnTo>
                    <a:lnTo>
                      <a:pt x="668" y="425"/>
                    </a:lnTo>
                    <a:lnTo>
                      <a:pt x="668" y="425"/>
                    </a:lnTo>
                    <a:lnTo>
                      <a:pt x="669" y="437"/>
                    </a:lnTo>
                    <a:lnTo>
                      <a:pt x="676" y="456"/>
                    </a:lnTo>
                    <a:lnTo>
                      <a:pt x="676" y="456"/>
                    </a:lnTo>
                    <a:lnTo>
                      <a:pt x="689" y="463"/>
                    </a:lnTo>
                    <a:lnTo>
                      <a:pt x="689" y="463"/>
                    </a:lnTo>
                    <a:lnTo>
                      <a:pt x="690" y="466"/>
                    </a:lnTo>
                    <a:lnTo>
                      <a:pt x="700" y="486"/>
                    </a:lnTo>
                    <a:lnTo>
                      <a:pt x="700" y="486"/>
                    </a:lnTo>
                    <a:lnTo>
                      <a:pt x="708" y="484"/>
                    </a:lnTo>
                    <a:lnTo>
                      <a:pt x="708" y="484"/>
                    </a:lnTo>
                    <a:lnTo>
                      <a:pt x="710" y="486"/>
                    </a:lnTo>
                    <a:lnTo>
                      <a:pt x="739" y="490"/>
                    </a:lnTo>
                    <a:lnTo>
                      <a:pt x="754" y="470"/>
                    </a:lnTo>
                    <a:lnTo>
                      <a:pt x="759" y="443"/>
                    </a:lnTo>
                    <a:lnTo>
                      <a:pt x="759" y="443"/>
                    </a:lnTo>
                    <a:lnTo>
                      <a:pt x="751" y="433"/>
                    </a:lnTo>
                    <a:lnTo>
                      <a:pt x="751" y="433"/>
                    </a:lnTo>
                    <a:lnTo>
                      <a:pt x="749" y="421"/>
                    </a:lnTo>
                    <a:lnTo>
                      <a:pt x="749" y="421"/>
                    </a:lnTo>
                    <a:lnTo>
                      <a:pt x="744" y="420"/>
                    </a:lnTo>
                    <a:lnTo>
                      <a:pt x="744" y="420"/>
                    </a:lnTo>
                    <a:lnTo>
                      <a:pt x="744" y="417"/>
                    </a:lnTo>
                    <a:lnTo>
                      <a:pt x="739" y="405"/>
                    </a:lnTo>
                    <a:lnTo>
                      <a:pt x="731" y="392"/>
                    </a:lnTo>
                    <a:lnTo>
                      <a:pt x="731" y="392"/>
                    </a:lnTo>
                    <a:lnTo>
                      <a:pt x="723" y="385"/>
                    </a:lnTo>
                    <a:lnTo>
                      <a:pt x="723" y="385"/>
                    </a:lnTo>
                    <a:lnTo>
                      <a:pt x="728" y="369"/>
                    </a:lnTo>
                    <a:lnTo>
                      <a:pt x="728" y="369"/>
                    </a:lnTo>
                    <a:lnTo>
                      <a:pt x="731" y="365"/>
                    </a:lnTo>
                    <a:lnTo>
                      <a:pt x="731" y="365"/>
                    </a:lnTo>
                    <a:lnTo>
                      <a:pt x="736" y="361"/>
                    </a:lnTo>
                    <a:lnTo>
                      <a:pt x="736" y="361"/>
                    </a:lnTo>
                    <a:lnTo>
                      <a:pt x="741" y="354"/>
                    </a:lnTo>
                    <a:lnTo>
                      <a:pt x="741" y="354"/>
                    </a:lnTo>
                    <a:lnTo>
                      <a:pt x="746" y="348"/>
                    </a:lnTo>
                    <a:lnTo>
                      <a:pt x="754" y="336"/>
                    </a:lnTo>
                    <a:lnTo>
                      <a:pt x="754" y="336"/>
                    </a:lnTo>
                    <a:lnTo>
                      <a:pt x="754" y="336"/>
                    </a:lnTo>
                    <a:lnTo>
                      <a:pt x="767" y="332"/>
                    </a:lnTo>
                    <a:lnTo>
                      <a:pt x="767" y="332"/>
                    </a:lnTo>
                    <a:lnTo>
                      <a:pt x="770" y="330"/>
                    </a:lnTo>
                    <a:lnTo>
                      <a:pt x="772" y="327"/>
                    </a:lnTo>
                    <a:lnTo>
                      <a:pt x="772" y="323"/>
                    </a:lnTo>
                    <a:lnTo>
                      <a:pt x="772" y="323"/>
                    </a:lnTo>
                    <a:lnTo>
                      <a:pt x="774" y="322"/>
                    </a:lnTo>
                    <a:lnTo>
                      <a:pt x="774" y="322"/>
                    </a:lnTo>
                    <a:lnTo>
                      <a:pt x="775" y="317"/>
                    </a:lnTo>
                    <a:lnTo>
                      <a:pt x="775" y="317"/>
                    </a:lnTo>
                    <a:lnTo>
                      <a:pt x="784" y="315"/>
                    </a:lnTo>
                    <a:lnTo>
                      <a:pt x="784" y="315"/>
                    </a:lnTo>
                    <a:lnTo>
                      <a:pt x="790" y="301"/>
                    </a:lnTo>
                    <a:lnTo>
                      <a:pt x="790" y="301"/>
                    </a:lnTo>
                    <a:lnTo>
                      <a:pt x="793" y="301"/>
                    </a:lnTo>
                    <a:lnTo>
                      <a:pt x="795" y="300"/>
                    </a:lnTo>
                    <a:lnTo>
                      <a:pt x="798" y="297"/>
                    </a:lnTo>
                    <a:lnTo>
                      <a:pt x="798" y="297"/>
                    </a:lnTo>
                    <a:lnTo>
                      <a:pt x="797" y="291"/>
                    </a:lnTo>
                    <a:lnTo>
                      <a:pt x="797" y="291"/>
                    </a:lnTo>
                    <a:lnTo>
                      <a:pt x="797" y="289"/>
                    </a:lnTo>
                    <a:lnTo>
                      <a:pt x="797" y="289"/>
                    </a:lnTo>
                    <a:lnTo>
                      <a:pt x="797" y="288"/>
                    </a:lnTo>
                    <a:lnTo>
                      <a:pt x="797" y="288"/>
                    </a:lnTo>
                    <a:lnTo>
                      <a:pt x="795" y="278"/>
                    </a:lnTo>
                    <a:lnTo>
                      <a:pt x="795" y="278"/>
                    </a:lnTo>
                    <a:lnTo>
                      <a:pt x="798" y="276"/>
                    </a:lnTo>
                    <a:lnTo>
                      <a:pt x="798" y="276"/>
                    </a:lnTo>
                    <a:lnTo>
                      <a:pt x="793" y="268"/>
                    </a:lnTo>
                    <a:lnTo>
                      <a:pt x="793" y="268"/>
                    </a:lnTo>
                    <a:lnTo>
                      <a:pt x="792" y="266"/>
                    </a:lnTo>
                    <a:lnTo>
                      <a:pt x="792" y="266"/>
                    </a:lnTo>
                    <a:lnTo>
                      <a:pt x="792" y="265"/>
                    </a:lnTo>
                    <a:lnTo>
                      <a:pt x="792" y="265"/>
                    </a:lnTo>
                    <a:lnTo>
                      <a:pt x="785" y="258"/>
                    </a:lnTo>
                    <a:lnTo>
                      <a:pt x="785" y="258"/>
                    </a:lnTo>
                    <a:lnTo>
                      <a:pt x="800" y="257"/>
                    </a:lnTo>
                    <a:lnTo>
                      <a:pt x="800" y="257"/>
                    </a:lnTo>
                    <a:lnTo>
                      <a:pt x="800" y="231"/>
                    </a:lnTo>
                    <a:lnTo>
                      <a:pt x="800" y="231"/>
                    </a:lnTo>
                    <a:lnTo>
                      <a:pt x="811" y="223"/>
                    </a:lnTo>
                    <a:lnTo>
                      <a:pt x="811" y="223"/>
                    </a:lnTo>
                    <a:lnTo>
                      <a:pt x="806" y="206"/>
                    </a:lnTo>
                    <a:lnTo>
                      <a:pt x="806" y="206"/>
                    </a:lnTo>
                    <a:lnTo>
                      <a:pt x="813" y="204"/>
                    </a:lnTo>
                    <a:lnTo>
                      <a:pt x="813" y="204"/>
                    </a:lnTo>
                    <a:lnTo>
                      <a:pt x="819" y="191"/>
                    </a:lnTo>
                    <a:lnTo>
                      <a:pt x="819" y="191"/>
                    </a:lnTo>
                    <a:lnTo>
                      <a:pt x="831" y="188"/>
                    </a:lnTo>
                    <a:lnTo>
                      <a:pt x="834" y="182"/>
                    </a:lnTo>
                    <a:lnTo>
                      <a:pt x="834" y="182"/>
                    </a:lnTo>
                    <a:lnTo>
                      <a:pt x="836" y="182"/>
                    </a:lnTo>
                    <a:lnTo>
                      <a:pt x="844" y="169"/>
                    </a:lnTo>
                    <a:lnTo>
                      <a:pt x="844" y="169"/>
                    </a:lnTo>
                    <a:lnTo>
                      <a:pt x="849" y="164"/>
                    </a:lnTo>
                    <a:lnTo>
                      <a:pt x="852" y="159"/>
                    </a:lnTo>
                    <a:lnTo>
                      <a:pt x="852" y="156"/>
                    </a:lnTo>
                    <a:lnTo>
                      <a:pt x="850" y="155"/>
                    </a:lnTo>
                    <a:lnTo>
                      <a:pt x="850" y="155"/>
                    </a:lnTo>
                    <a:lnTo>
                      <a:pt x="854" y="149"/>
                    </a:lnTo>
                    <a:lnTo>
                      <a:pt x="854" y="149"/>
                    </a:lnTo>
                    <a:lnTo>
                      <a:pt x="844" y="140"/>
                    </a:lnTo>
                    <a:lnTo>
                      <a:pt x="844" y="140"/>
                    </a:lnTo>
                    <a:lnTo>
                      <a:pt x="855" y="132"/>
                    </a:lnTo>
                    <a:lnTo>
                      <a:pt x="855" y="132"/>
                    </a:lnTo>
                    <a:lnTo>
                      <a:pt x="855" y="122"/>
                    </a:lnTo>
                    <a:lnTo>
                      <a:pt x="855" y="122"/>
                    </a:lnTo>
                    <a:lnTo>
                      <a:pt x="860" y="124"/>
                    </a:lnTo>
                    <a:lnTo>
                      <a:pt x="868" y="125"/>
                    </a:lnTo>
                    <a:lnTo>
                      <a:pt x="880" y="129"/>
                    </a:lnTo>
                    <a:lnTo>
                      <a:pt x="896" y="116"/>
                    </a:lnTo>
                    <a:lnTo>
                      <a:pt x="896" y="116"/>
                    </a:lnTo>
                    <a:lnTo>
                      <a:pt x="896" y="110"/>
                    </a:lnTo>
                    <a:lnTo>
                      <a:pt x="896" y="110"/>
                    </a:lnTo>
                    <a:lnTo>
                      <a:pt x="898" y="109"/>
                    </a:lnTo>
                    <a:lnTo>
                      <a:pt x="898" y="106"/>
                    </a:lnTo>
                    <a:lnTo>
                      <a:pt x="898" y="104"/>
                    </a:lnTo>
                    <a:lnTo>
                      <a:pt x="898" y="104"/>
                    </a:lnTo>
                    <a:lnTo>
                      <a:pt x="896" y="102"/>
                    </a:lnTo>
                    <a:lnTo>
                      <a:pt x="896" y="100"/>
                    </a:lnTo>
                    <a:lnTo>
                      <a:pt x="896" y="100"/>
                    </a:lnTo>
                    <a:lnTo>
                      <a:pt x="899" y="98"/>
                    </a:lnTo>
                    <a:lnTo>
                      <a:pt x="901" y="94"/>
                    </a:lnTo>
                    <a:lnTo>
                      <a:pt x="901" y="89"/>
                    </a:lnTo>
                    <a:lnTo>
                      <a:pt x="899" y="51"/>
                    </a:lnTo>
                    <a:lnTo>
                      <a:pt x="899" y="51"/>
                    </a:lnTo>
                    <a:lnTo>
                      <a:pt x="883" y="51"/>
                    </a:lnTo>
                    <a:lnTo>
                      <a:pt x="883" y="51"/>
                    </a:lnTo>
                    <a:close/>
                  </a:path>
                </a:pathLst>
              </a:custGeom>
              <a:solidFill>
                <a:srgbClr val="99D3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64" name="Freeform 232"/>
              <p:cNvSpPr>
                <a:spLocks/>
              </p:cNvSpPr>
              <p:nvPr/>
            </p:nvSpPr>
            <p:spPr bwMode="auto">
              <a:xfrm>
                <a:off x="3980" y="2677"/>
                <a:ext cx="861" cy="495"/>
              </a:xfrm>
              <a:custGeom>
                <a:avLst/>
                <a:gdLst/>
                <a:ahLst/>
                <a:cxnLst>
                  <a:cxn ang="0">
                    <a:pos x="835" y="40"/>
                  </a:cxn>
                  <a:cxn ang="0">
                    <a:pos x="830" y="17"/>
                  </a:cxn>
                  <a:cxn ang="0">
                    <a:pos x="802" y="35"/>
                  </a:cxn>
                  <a:cxn ang="0">
                    <a:pos x="787" y="31"/>
                  </a:cxn>
                  <a:cxn ang="0">
                    <a:pos x="422" y="2"/>
                  </a:cxn>
                  <a:cxn ang="0">
                    <a:pos x="41" y="5"/>
                  </a:cxn>
                  <a:cxn ang="0">
                    <a:pos x="59" y="27"/>
                  </a:cxn>
                  <a:cxn ang="0">
                    <a:pos x="75" y="24"/>
                  </a:cxn>
                  <a:cxn ang="0">
                    <a:pos x="71" y="47"/>
                  </a:cxn>
                  <a:cxn ang="0">
                    <a:pos x="51" y="39"/>
                  </a:cxn>
                  <a:cxn ang="0">
                    <a:pos x="48" y="71"/>
                  </a:cxn>
                  <a:cxn ang="0">
                    <a:pos x="28" y="109"/>
                  </a:cxn>
                  <a:cxn ang="0">
                    <a:pos x="7" y="156"/>
                  </a:cxn>
                  <a:cxn ang="0">
                    <a:pos x="12" y="223"/>
                  </a:cxn>
                  <a:cxn ang="0">
                    <a:pos x="25" y="271"/>
                  </a:cxn>
                  <a:cxn ang="0">
                    <a:pos x="51" y="294"/>
                  </a:cxn>
                  <a:cxn ang="0">
                    <a:pos x="77" y="345"/>
                  </a:cxn>
                  <a:cxn ang="0">
                    <a:pos x="102" y="395"/>
                  </a:cxn>
                  <a:cxn ang="0">
                    <a:pos x="106" y="432"/>
                  </a:cxn>
                  <a:cxn ang="0">
                    <a:pos x="134" y="477"/>
                  </a:cxn>
                  <a:cxn ang="0">
                    <a:pos x="170" y="491"/>
                  </a:cxn>
                  <a:cxn ang="0">
                    <a:pos x="151" y="449"/>
                  </a:cxn>
                  <a:cxn ang="0">
                    <a:pos x="123" y="410"/>
                  </a:cxn>
                  <a:cxn ang="0">
                    <a:pos x="102" y="348"/>
                  </a:cxn>
                  <a:cxn ang="0">
                    <a:pos x="134" y="362"/>
                  </a:cxn>
                  <a:cxn ang="0">
                    <a:pos x="157" y="424"/>
                  </a:cxn>
                  <a:cxn ang="0">
                    <a:pos x="186" y="463"/>
                  </a:cxn>
                  <a:cxn ang="0">
                    <a:pos x="394" y="495"/>
                  </a:cxn>
                  <a:cxn ang="0">
                    <a:pos x="405" y="453"/>
                  </a:cxn>
                  <a:cxn ang="0">
                    <a:pos x="446" y="421"/>
                  </a:cxn>
                  <a:cxn ang="0">
                    <a:pos x="500" y="410"/>
                  </a:cxn>
                  <a:cxn ang="0">
                    <a:pos x="551" y="418"/>
                  </a:cxn>
                  <a:cxn ang="0">
                    <a:pos x="556" y="397"/>
                  </a:cxn>
                  <a:cxn ang="0">
                    <a:pos x="601" y="389"/>
                  </a:cxn>
                  <a:cxn ang="0">
                    <a:pos x="634" y="399"/>
                  </a:cxn>
                  <a:cxn ang="0">
                    <a:pos x="670" y="426"/>
                  </a:cxn>
                  <a:cxn ang="0">
                    <a:pos x="699" y="459"/>
                  </a:cxn>
                  <a:cxn ang="0">
                    <a:pos x="712" y="432"/>
                  </a:cxn>
                  <a:cxn ang="0">
                    <a:pos x="696" y="394"/>
                  </a:cxn>
                  <a:cxn ang="0">
                    <a:pos x="694" y="348"/>
                  </a:cxn>
                  <a:cxn ang="0">
                    <a:pos x="719" y="316"/>
                  </a:cxn>
                  <a:cxn ang="0">
                    <a:pos x="750" y="296"/>
                  </a:cxn>
                  <a:cxn ang="0">
                    <a:pos x="748" y="271"/>
                  </a:cxn>
                  <a:cxn ang="0">
                    <a:pos x="735" y="231"/>
                  </a:cxn>
                  <a:cxn ang="0">
                    <a:pos x="753" y="238"/>
                  </a:cxn>
                  <a:cxn ang="0">
                    <a:pos x="765" y="215"/>
                  </a:cxn>
                  <a:cxn ang="0">
                    <a:pos x="782" y="179"/>
                  </a:cxn>
                  <a:cxn ang="0">
                    <a:pos x="804" y="158"/>
                  </a:cxn>
                  <a:cxn ang="0">
                    <a:pos x="805" y="140"/>
                  </a:cxn>
                  <a:cxn ang="0">
                    <a:pos x="823" y="103"/>
                  </a:cxn>
                  <a:cxn ang="0">
                    <a:pos x="854" y="75"/>
                  </a:cxn>
                </a:cxnLst>
                <a:rect l="0" t="0" r="r" b="b"/>
                <a:pathLst>
                  <a:path w="861" h="495">
                    <a:moveTo>
                      <a:pt x="856" y="60"/>
                    </a:moveTo>
                    <a:lnTo>
                      <a:pt x="851" y="56"/>
                    </a:lnTo>
                    <a:lnTo>
                      <a:pt x="845" y="48"/>
                    </a:lnTo>
                    <a:lnTo>
                      <a:pt x="843" y="39"/>
                    </a:lnTo>
                    <a:lnTo>
                      <a:pt x="835" y="40"/>
                    </a:lnTo>
                    <a:lnTo>
                      <a:pt x="831" y="37"/>
                    </a:lnTo>
                    <a:lnTo>
                      <a:pt x="838" y="32"/>
                    </a:lnTo>
                    <a:lnTo>
                      <a:pt x="838" y="25"/>
                    </a:lnTo>
                    <a:lnTo>
                      <a:pt x="836" y="17"/>
                    </a:lnTo>
                    <a:lnTo>
                      <a:pt x="830" y="17"/>
                    </a:lnTo>
                    <a:lnTo>
                      <a:pt x="817" y="14"/>
                    </a:lnTo>
                    <a:lnTo>
                      <a:pt x="813" y="21"/>
                    </a:lnTo>
                    <a:lnTo>
                      <a:pt x="813" y="28"/>
                    </a:lnTo>
                    <a:lnTo>
                      <a:pt x="805" y="31"/>
                    </a:lnTo>
                    <a:lnTo>
                      <a:pt x="802" y="35"/>
                    </a:lnTo>
                    <a:lnTo>
                      <a:pt x="797" y="41"/>
                    </a:lnTo>
                    <a:lnTo>
                      <a:pt x="787" y="49"/>
                    </a:lnTo>
                    <a:lnTo>
                      <a:pt x="781" y="60"/>
                    </a:lnTo>
                    <a:lnTo>
                      <a:pt x="782" y="49"/>
                    </a:lnTo>
                    <a:lnTo>
                      <a:pt x="787" y="31"/>
                    </a:lnTo>
                    <a:lnTo>
                      <a:pt x="802" y="16"/>
                    </a:lnTo>
                    <a:lnTo>
                      <a:pt x="802" y="0"/>
                    </a:lnTo>
                    <a:lnTo>
                      <a:pt x="647" y="2"/>
                    </a:lnTo>
                    <a:lnTo>
                      <a:pt x="614" y="2"/>
                    </a:lnTo>
                    <a:lnTo>
                      <a:pt x="422" y="2"/>
                    </a:lnTo>
                    <a:lnTo>
                      <a:pt x="400" y="4"/>
                    </a:lnTo>
                    <a:lnTo>
                      <a:pt x="74" y="4"/>
                    </a:lnTo>
                    <a:lnTo>
                      <a:pt x="71" y="5"/>
                    </a:lnTo>
                    <a:lnTo>
                      <a:pt x="59" y="5"/>
                    </a:lnTo>
                    <a:lnTo>
                      <a:pt x="41" y="5"/>
                    </a:lnTo>
                    <a:lnTo>
                      <a:pt x="44" y="12"/>
                    </a:lnTo>
                    <a:lnTo>
                      <a:pt x="51" y="17"/>
                    </a:lnTo>
                    <a:lnTo>
                      <a:pt x="51" y="23"/>
                    </a:lnTo>
                    <a:lnTo>
                      <a:pt x="53" y="24"/>
                    </a:lnTo>
                    <a:lnTo>
                      <a:pt x="59" y="27"/>
                    </a:lnTo>
                    <a:lnTo>
                      <a:pt x="67" y="23"/>
                    </a:lnTo>
                    <a:lnTo>
                      <a:pt x="71" y="13"/>
                    </a:lnTo>
                    <a:lnTo>
                      <a:pt x="71" y="14"/>
                    </a:lnTo>
                    <a:lnTo>
                      <a:pt x="75" y="20"/>
                    </a:lnTo>
                    <a:lnTo>
                      <a:pt x="75" y="24"/>
                    </a:lnTo>
                    <a:lnTo>
                      <a:pt x="80" y="28"/>
                    </a:lnTo>
                    <a:lnTo>
                      <a:pt x="82" y="36"/>
                    </a:lnTo>
                    <a:lnTo>
                      <a:pt x="75" y="40"/>
                    </a:lnTo>
                    <a:lnTo>
                      <a:pt x="77" y="44"/>
                    </a:lnTo>
                    <a:lnTo>
                      <a:pt x="71" y="47"/>
                    </a:lnTo>
                    <a:lnTo>
                      <a:pt x="64" y="44"/>
                    </a:lnTo>
                    <a:lnTo>
                      <a:pt x="62" y="37"/>
                    </a:lnTo>
                    <a:lnTo>
                      <a:pt x="58" y="33"/>
                    </a:lnTo>
                    <a:lnTo>
                      <a:pt x="53" y="35"/>
                    </a:lnTo>
                    <a:lnTo>
                      <a:pt x="51" y="39"/>
                    </a:lnTo>
                    <a:lnTo>
                      <a:pt x="51" y="45"/>
                    </a:lnTo>
                    <a:lnTo>
                      <a:pt x="51" y="55"/>
                    </a:lnTo>
                    <a:lnTo>
                      <a:pt x="51" y="60"/>
                    </a:lnTo>
                    <a:lnTo>
                      <a:pt x="48" y="66"/>
                    </a:lnTo>
                    <a:lnTo>
                      <a:pt x="48" y="71"/>
                    </a:lnTo>
                    <a:lnTo>
                      <a:pt x="44" y="76"/>
                    </a:lnTo>
                    <a:lnTo>
                      <a:pt x="43" y="84"/>
                    </a:lnTo>
                    <a:lnTo>
                      <a:pt x="36" y="91"/>
                    </a:lnTo>
                    <a:lnTo>
                      <a:pt x="31" y="101"/>
                    </a:lnTo>
                    <a:lnTo>
                      <a:pt x="28" y="109"/>
                    </a:lnTo>
                    <a:lnTo>
                      <a:pt x="17" y="119"/>
                    </a:lnTo>
                    <a:lnTo>
                      <a:pt x="17" y="130"/>
                    </a:lnTo>
                    <a:lnTo>
                      <a:pt x="12" y="140"/>
                    </a:lnTo>
                    <a:lnTo>
                      <a:pt x="12" y="149"/>
                    </a:lnTo>
                    <a:lnTo>
                      <a:pt x="7" y="156"/>
                    </a:lnTo>
                    <a:lnTo>
                      <a:pt x="0" y="167"/>
                    </a:lnTo>
                    <a:lnTo>
                      <a:pt x="0" y="179"/>
                    </a:lnTo>
                    <a:lnTo>
                      <a:pt x="4" y="192"/>
                    </a:lnTo>
                    <a:lnTo>
                      <a:pt x="5" y="206"/>
                    </a:lnTo>
                    <a:lnTo>
                      <a:pt x="12" y="223"/>
                    </a:lnTo>
                    <a:lnTo>
                      <a:pt x="17" y="232"/>
                    </a:lnTo>
                    <a:lnTo>
                      <a:pt x="10" y="242"/>
                    </a:lnTo>
                    <a:lnTo>
                      <a:pt x="12" y="253"/>
                    </a:lnTo>
                    <a:lnTo>
                      <a:pt x="20" y="262"/>
                    </a:lnTo>
                    <a:lnTo>
                      <a:pt x="25" y="271"/>
                    </a:lnTo>
                    <a:lnTo>
                      <a:pt x="22" y="274"/>
                    </a:lnTo>
                    <a:lnTo>
                      <a:pt x="22" y="278"/>
                    </a:lnTo>
                    <a:lnTo>
                      <a:pt x="33" y="282"/>
                    </a:lnTo>
                    <a:lnTo>
                      <a:pt x="43" y="286"/>
                    </a:lnTo>
                    <a:lnTo>
                      <a:pt x="51" y="294"/>
                    </a:lnTo>
                    <a:lnTo>
                      <a:pt x="59" y="304"/>
                    </a:lnTo>
                    <a:lnTo>
                      <a:pt x="64" y="313"/>
                    </a:lnTo>
                    <a:lnTo>
                      <a:pt x="71" y="324"/>
                    </a:lnTo>
                    <a:lnTo>
                      <a:pt x="71" y="335"/>
                    </a:lnTo>
                    <a:lnTo>
                      <a:pt x="77" y="345"/>
                    </a:lnTo>
                    <a:lnTo>
                      <a:pt x="74" y="356"/>
                    </a:lnTo>
                    <a:lnTo>
                      <a:pt x="84" y="371"/>
                    </a:lnTo>
                    <a:lnTo>
                      <a:pt x="87" y="383"/>
                    </a:lnTo>
                    <a:lnTo>
                      <a:pt x="97" y="389"/>
                    </a:lnTo>
                    <a:lnTo>
                      <a:pt x="102" y="395"/>
                    </a:lnTo>
                    <a:lnTo>
                      <a:pt x="103" y="407"/>
                    </a:lnTo>
                    <a:lnTo>
                      <a:pt x="93" y="414"/>
                    </a:lnTo>
                    <a:lnTo>
                      <a:pt x="92" y="422"/>
                    </a:lnTo>
                    <a:lnTo>
                      <a:pt x="97" y="426"/>
                    </a:lnTo>
                    <a:lnTo>
                      <a:pt x="106" y="432"/>
                    </a:lnTo>
                    <a:lnTo>
                      <a:pt x="120" y="438"/>
                    </a:lnTo>
                    <a:lnTo>
                      <a:pt x="123" y="445"/>
                    </a:lnTo>
                    <a:lnTo>
                      <a:pt x="131" y="450"/>
                    </a:lnTo>
                    <a:lnTo>
                      <a:pt x="131" y="467"/>
                    </a:lnTo>
                    <a:lnTo>
                      <a:pt x="134" y="477"/>
                    </a:lnTo>
                    <a:lnTo>
                      <a:pt x="149" y="480"/>
                    </a:lnTo>
                    <a:lnTo>
                      <a:pt x="152" y="489"/>
                    </a:lnTo>
                    <a:lnTo>
                      <a:pt x="155" y="495"/>
                    </a:lnTo>
                    <a:lnTo>
                      <a:pt x="172" y="495"/>
                    </a:lnTo>
                    <a:lnTo>
                      <a:pt x="170" y="491"/>
                    </a:lnTo>
                    <a:lnTo>
                      <a:pt x="165" y="481"/>
                    </a:lnTo>
                    <a:lnTo>
                      <a:pt x="162" y="475"/>
                    </a:lnTo>
                    <a:lnTo>
                      <a:pt x="151" y="467"/>
                    </a:lnTo>
                    <a:lnTo>
                      <a:pt x="152" y="459"/>
                    </a:lnTo>
                    <a:lnTo>
                      <a:pt x="151" y="449"/>
                    </a:lnTo>
                    <a:lnTo>
                      <a:pt x="144" y="437"/>
                    </a:lnTo>
                    <a:lnTo>
                      <a:pt x="142" y="429"/>
                    </a:lnTo>
                    <a:lnTo>
                      <a:pt x="131" y="421"/>
                    </a:lnTo>
                    <a:lnTo>
                      <a:pt x="128" y="414"/>
                    </a:lnTo>
                    <a:lnTo>
                      <a:pt x="123" y="410"/>
                    </a:lnTo>
                    <a:lnTo>
                      <a:pt x="116" y="397"/>
                    </a:lnTo>
                    <a:lnTo>
                      <a:pt x="113" y="380"/>
                    </a:lnTo>
                    <a:lnTo>
                      <a:pt x="102" y="371"/>
                    </a:lnTo>
                    <a:lnTo>
                      <a:pt x="105" y="356"/>
                    </a:lnTo>
                    <a:lnTo>
                      <a:pt x="102" y="348"/>
                    </a:lnTo>
                    <a:lnTo>
                      <a:pt x="106" y="344"/>
                    </a:lnTo>
                    <a:lnTo>
                      <a:pt x="113" y="350"/>
                    </a:lnTo>
                    <a:lnTo>
                      <a:pt x="120" y="352"/>
                    </a:lnTo>
                    <a:lnTo>
                      <a:pt x="126" y="354"/>
                    </a:lnTo>
                    <a:lnTo>
                      <a:pt x="134" y="362"/>
                    </a:lnTo>
                    <a:lnTo>
                      <a:pt x="138" y="378"/>
                    </a:lnTo>
                    <a:lnTo>
                      <a:pt x="144" y="393"/>
                    </a:lnTo>
                    <a:lnTo>
                      <a:pt x="138" y="399"/>
                    </a:lnTo>
                    <a:lnTo>
                      <a:pt x="147" y="410"/>
                    </a:lnTo>
                    <a:lnTo>
                      <a:pt x="157" y="424"/>
                    </a:lnTo>
                    <a:lnTo>
                      <a:pt x="165" y="426"/>
                    </a:lnTo>
                    <a:lnTo>
                      <a:pt x="172" y="437"/>
                    </a:lnTo>
                    <a:lnTo>
                      <a:pt x="183" y="452"/>
                    </a:lnTo>
                    <a:lnTo>
                      <a:pt x="183" y="459"/>
                    </a:lnTo>
                    <a:lnTo>
                      <a:pt x="186" y="463"/>
                    </a:lnTo>
                    <a:lnTo>
                      <a:pt x="191" y="471"/>
                    </a:lnTo>
                    <a:lnTo>
                      <a:pt x="203" y="480"/>
                    </a:lnTo>
                    <a:lnTo>
                      <a:pt x="203" y="489"/>
                    </a:lnTo>
                    <a:lnTo>
                      <a:pt x="209" y="495"/>
                    </a:lnTo>
                    <a:lnTo>
                      <a:pt x="394" y="495"/>
                    </a:lnTo>
                    <a:lnTo>
                      <a:pt x="394" y="492"/>
                    </a:lnTo>
                    <a:lnTo>
                      <a:pt x="400" y="485"/>
                    </a:lnTo>
                    <a:lnTo>
                      <a:pt x="405" y="476"/>
                    </a:lnTo>
                    <a:lnTo>
                      <a:pt x="402" y="465"/>
                    </a:lnTo>
                    <a:lnTo>
                      <a:pt x="405" y="453"/>
                    </a:lnTo>
                    <a:lnTo>
                      <a:pt x="410" y="446"/>
                    </a:lnTo>
                    <a:lnTo>
                      <a:pt x="412" y="436"/>
                    </a:lnTo>
                    <a:lnTo>
                      <a:pt x="420" y="428"/>
                    </a:lnTo>
                    <a:lnTo>
                      <a:pt x="427" y="432"/>
                    </a:lnTo>
                    <a:lnTo>
                      <a:pt x="446" y="421"/>
                    </a:lnTo>
                    <a:lnTo>
                      <a:pt x="454" y="413"/>
                    </a:lnTo>
                    <a:lnTo>
                      <a:pt x="467" y="411"/>
                    </a:lnTo>
                    <a:lnTo>
                      <a:pt x="482" y="407"/>
                    </a:lnTo>
                    <a:lnTo>
                      <a:pt x="490" y="411"/>
                    </a:lnTo>
                    <a:lnTo>
                      <a:pt x="500" y="410"/>
                    </a:lnTo>
                    <a:lnTo>
                      <a:pt x="510" y="410"/>
                    </a:lnTo>
                    <a:lnTo>
                      <a:pt x="516" y="415"/>
                    </a:lnTo>
                    <a:lnTo>
                      <a:pt x="529" y="417"/>
                    </a:lnTo>
                    <a:lnTo>
                      <a:pt x="539" y="415"/>
                    </a:lnTo>
                    <a:lnTo>
                      <a:pt x="551" y="418"/>
                    </a:lnTo>
                    <a:lnTo>
                      <a:pt x="556" y="415"/>
                    </a:lnTo>
                    <a:lnTo>
                      <a:pt x="549" y="410"/>
                    </a:lnTo>
                    <a:lnTo>
                      <a:pt x="544" y="402"/>
                    </a:lnTo>
                    <a:lnTo>
                      <a:pt x="546" y="399"/>
                    </a:lnTo>
                    <a:lnTo>
                      <a:pt x="556" y="397"/>
                    </a:lnTo>
                    <a:lnTo>
                      <a:pt x="565" y="394"/>
                    </a:lnTo>
                    <a:lnTo>
                      <a:pt x="572" y="389"/>
                    </a:lnTo>
                    <a:lnTo>
                      <a:pt x="580" y="395"/>
                    </a:lnTo>
                    <a:lnTo>
                      <a:pt x="588" y="394"/>
                    </a:lnTo>
                    <a:lnTo>
                      <a:pt x="601" y="389"/>
                    </a:lnTo>
                    <a:lnTo>
                      <a:pt x="608" y="394"/>
                    </a:lnTo>
                    <a:lnTo>
                      <a:pt x="614" y="399"/>
                    </a:lnTo>
                    <a:lnTo>
                      <a:pt x="622" y="399"/>
                    </a:lnTo>
                    <a:lnTo>
                      <a:pt x="627" y="405"/>
                    </a:lnTo>
                    <a:lnTo>
                      <a:pt x="634" y="399"/>
                    </a:lnTo>
                    <a:lnTo>
                      <a:pt x="644" y="395"/>
                    </a:lnTo>
                    <a:lnTo>
                      <a:pt x="660" y="401"/>
                    </a:lnTo>
                    <a:lnTo>
                      <a:pt x="667" y="409"/>
                    </a:lnTo>
                    <a:lnTo>
                      <a:pt x="668" y="415"/>
                    </a:lnTo>
                    <a:lnTo>
                      <a:pt x="670" y="426"/>
                    </a:lnTo>
                    <a:lnTo>
                      <a:pt x="673" y="438"/>
                    </a:lnTo>
                    <a:lnTo>
                      <a:pt x="686" y="445"/>
                    </a:lnTo>
                    <a:lnTo>
                      <a:pt x="689" y="453"/>
                    </a:lnTo>
                    <a:lnTo>
                      <a:pt x="693" y="460"/>
                    </a:lnTo>
                    <a:lnTo>
                      <a:pt x="699" y="459"/>
                    </a:lnTo>
                    <a:lnTo>
                      <a:pt x="702" y="464"/>
                    </a:lnTo>
                    <a:lnTo>
                      <a:pt x="711" y="465"/>
                    </a:lnTo>
                    <a:lnTo>
                      <a:pt x="717" y="457"/>
                    </a:lnTo>
                    <a:lnTo>
                      <a:pt x="719" y="440"/>
                    </a:lnTo>
                    <a:lnTo>
                      <a:pt x="712" y="432"/>
                    </a:lnTo>
                    <a:lnTo>
                      <a:pt x="712" y="424"/>
                    </a:lnTo>
                    <a:lnTo>
                      <a:pt x="706" y="421"/>
                    </a:lnTo>
                    <a:lnTo>
                      <a:pt x="706" y="413"/>
                    </a:lnTo>
                    <a:lnTo>
                      <a:pt x="702" y="405"/>
                    </a:lnTo>
                    <a:lnTo>
                      <a:pt x="696" y="394"/>
                    </a:lnTo>
                    <a:lnTo>
                      <a:pt x="686" y="385"/>
                    </a:lnTo>
                    <a:lnTo>
                      <a:pt x="680" y="376"/>
                    </a:lnTo>
                    <a:lnTo>
                      <a:pt x="686" y="370"/>
                    </a:lnTo>
                    <a:lnTo>
                      <a:pt x="691" y="356"/>
                    </a:lnTo>
                    <a:lnTo>
                      <a:pt x="694" y="348"/>
                    </a:lnTo>
                    <a:lnTo>
                      <a:pt x="701" y="343"/>
                    </a:lnTo>
                    <a:lnTo>
                      <a:pt x="706" y="336"/>
                    </a:lnTo>
                    <a:lnTo>
                      <a:pt x="712" y="332"/>
                    </a:lnTo>
                    <a:lnTo>
                      <a:pt x="717" y="324"/>
                    </a:lnTo>
                    <a:lnTo>
                      <a:pt x="719" y="316"/>
                    </a:lnTo>
                    <a:lnTo>
                      <a:pt x="732" y="313"/>
                    </a:lnTo>
                    <a:lnTo>
                      <a:pt x="732" y="308"/>
                    </a:lnTo>
                    <a:lnTo>
                      <a:pt x="738" y="304"/>
                    </a:lnTo>
                    <a:lnTo>
                      <a:pt x="742" y="298"/>
                    </a:lnTo>
                    <a:lnTo>
                      <a:pt x="750" y="296"/>
                    </a:lnTo>
                    <a:lnTo>
                      <a:pt x="755" y="286"/>
                    </a:lnTo>
                    <a:lnTo>
                      <a:pt x="750" y="281"/>
                    </a:lnTo>
                    <a:lnTo>
                      <a:pt x="758" y="281"/>
                    </a:lnTo>
                    <a:lnTo>
                      <a:pt x="756" y="273"/>
                    </a:lnTo>
                    <a:lnTo>
                      <a:pt x="748" y="271"/>
                    </a:lnTo>
                    <a:lnTo>
                      <a:pt x="755" y="266"/>
                    </a:lnTo>
                    <a:lnTo>
                      <a:pt x="747" y="255"/>
                    </a:lnTo>
                    <a:lnTo>
                      <a:pt x="738" y="253"/>
                    </a:lnTo>
                    <a:lnTo>
                      <a:pt x="740" y="243"/>
                    </a:lnTo>
                    <a:lnTo>
                      <a:pt x="735" y="231"/>
                    </a:lnTo>
                    <a:lnTo>
                      <a:pt x="738" y="216"/>
                    </a:lnTo>
                    <a:lnTo>
                      <a:pt x="745" y="216"/>
                    </a:lnTo>
                    <a:lnTo>
                      <a:pt x="747" y="222"/>
                    </a:lnTo>
                    <a:lnTo>
                      <a:pt x="750" y="228"/>
                    </a:lnTo>
                    <a:lnTo>
                      <a:pt x="753" y="238"/>
                    </a:lnTo>
                    <a:lnTo>
                      <a:pt x="761" y="236"/>
                    </a:lnTo>
                    <a:lnTo>
                      <a:pt x="761" y="227"/>
                    </a:lnTo>
                    <a:lnTo>
                      <a:pt x="755" y="220"/>
                    </a:lnTo>
                    <a:lnTo>
                      <a:pt x="751" y="214"/>
                    </a:lnTo>
                    <a:lnTo>
                      <a:pt x="765" y="215"/>
                    </a:lnTo>
                    <a:lnTo>
                      <a:pt x="771" y="211"/>
                    </a:lnTo>
                    <a:lnTo>
                      <a:pt x="768" y="199"/>
                    </a:lnTo>
                    <a:lnTo>
                      <a:pt x="765" y="189"/>
                    </a:lnTo>
                    <a:lnTo>
                      <a:pt x="779" y="184"/>
                    </a:lnTo>
                    <a:lnTo>
                      <a:pt x="782" y="179"/>
                    </a:lnTo>
                    <a:lnTo>
                      <a:pt x="776" y="179"/>
                    </a:lnTo>
                    <a:lnTo>
                      <a:pt x="776" y="173"/>
                    </a:lnTo>
                    <a:lnTo>
                      <a:pt x="791" y="171"/>
                    </a:lnTo>
                    <a:lnTo>
                      <a:pt x="797" y="168"/>
                    </a:lnTo>
                    <a:lnTo>
                      <a:pt x="804" y="158"/>
                    </a:lnTo>
                    <a:lnTo>
                      <a:pt x="807" y="157"/>
                    </a:lnTo>
                    <a:lnTo>
                      <a:pt x="809" y="154"/>
                    </a:lnTo>
                    <a:lnTo>
                      <a:pt x="810" y="152"/>
                    </a:lnTo>
                    <a:lnTo>
                      <a:pt x="812" y="146"/>
                    </a:lnTo>
                    <a:lnTo>
                      <a:pt x="805" y="140"/>
                    </a:lnTo>
                    <a:lnTo>
                      <a:pt x="804" y="130"/>
                    </a:lnTo>
                    <a:lnTo>
                      <a:pt x="810" y="122"/>
                    </a:lnTo>
                    <a:lnTo>
                      <a:pt x="817" y="117"/>
                    </a:lnTo>
                    <a:lnTo>
                      <a:pt x="817" y="107"/>
                    </a:lnTo>
                    <a:lnTo>
                      <a:pt x="823" y="103"/>
                    </a:lnTo>
                    <a:lnTo>
                      <a:pt x="833" y="99"/>
                    </a:lnTo>
                    <a:lnTo>
                      <a:pt x="840" y="93"/>
                    </a:lnTo>
                    <a:lnTo>
                      <a:pt x="843" y="83"/>
                    </a:lnTo>
                    <a:lnTo>
                      <a:pt x="849" y="82"/>
                    </a:lnTo>
                    <a:lnTo>
                      <a:pt x="854" y="75"/>
                    </a:lnTo>
                    <a:lnTo>
                      <a:pt x="861" y="74"/>
                    </a:lnTo>
                    <a:lnTo>
                      <a:pt x="861" y="60"/>
                    </a:lnTo>
                    <a:lnTo>
                      <a:pt x="856" y="60"/>
                    </a:lnTo>
                    <a:close/>
                  </a:path>
                </a:pathLst>
              </a:custGeom>
              <a:solidFill>
                <a:srgbClr val="418A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65" name="Freeform 233"/>
              <p:cNvSpPr>
                <a:spLocks/>
              </p:cNvSpPr>
              <p:nvPr/>
            </p:nvSpPr>
            <p:spPr bwMode="auto">
              <a:xfrm>
                <a:off x="4000" y="2678"/>
                <a:ext cx="816" cy="503"/>
              </a:xfrm>
              <a:custGeom>
                <a:avLst/>
                <a:gdLst/>
                <a:ahLst/>
                <a:cxnLst>
                  <a:cxn ang="0">
                    <a:pos x="758" y="0"/>
                  </a:cxn>
                  <a:cxn ang="0">
                    <a:pos x="779" y="67"/>
                  </a:cxn>
                  <a:cxn ang="0">
                    <a:pos x="797" y="46"/>
                  </a:cxn>
                  <a:cxn ang="0">
                    <a:pos x="810" y="57"/>
                  </a:cxn>
                  <a:cxn ang="0">
                    <a:pos x="808" y="70"/>
                  </a:cxn>
                  <a:cxn ang="0">
                    <a:pos x="800" y="86"/>
                  </a:cxn>
                  <a:cxn ang="0">
                    <a:pos x="777" y="108"/>
                  </a:cxn>
                  <a:cxn ang="0">
                    <a:pos x="769" y="147"/>
                  </a:cxn>
                  <a:cxn ang="0">
                    <a:pos x="764" y="155"/>
                  </a:cxn>
                  <a:cxn ang="0">
                    <a:pos x="722" y="178"/>
                  </a:cxn>
                  <a:cxn ang="0">
                    <a:pos x="704" y="194"/>
                  </a:cxn>
                  <a:cxn ang="0">
                    <a:pos x="696" y="231"/>
                  </a:cxn>
                  <a:cxn ang="0">
                    <a:pos x="707" y="265"/>
                  </a:cxn>
                  <a:cxn ang="0">
                    <a:pos x="689" y="269"/>
                  </a:cxn>
                  <a:cxn ang="0">
                    <a:pos x="707" y="284"/>
                  </a:cxn>
                  <a:cxn ang="0">
                    <a:pos x="707" y="285"/>
                  </a:cxn>
                  <a:cxn ang="0">
                    <a:pos x="681" y="301"/>
                  </a:cxn>
                  <a:cxn ang="0">
                    <a:pos x="676" y="322"/>
                  </a:cxn>
                  <a:cxn ang="0">
                    <a:pos x="658" y="338"/>
                  </a:cxn>
                  <a:cxn ang="0">
                    <a:pos x="637" y="374"/>
                  </a:cxn>
                  <a:cxn ang="0">
                    <a:pos x="624" y="377"/>
                  </a:cxn>
                  <a:cxn ang="0">
                    <a:pos x="601" y="381"/>
                  </a:cxn>
                  <a:cxn ang="0">
                    <a:pos x="552" y="365"/>
                  </a:cxn>
                  <a:cxn ang="0">
                    <a:pos x="531" y="379"/>
                  </a:cxn>
                  <a:cxn ang="0">
                    <a:pos x="504" y="398"/>
                  </a:cxn>
                  <a:cxn ang="0">
                    <a:pos x="473" y="393"/>
                  </a:cxn>
                  <a:cxn ang="0">
                    <a:pos x="442" y="394"/>
                  </a:cxn>
                  <a:cxn ang="0">
                    <a:pos x="407" y="410"/>
                  </a:cxn>
                  <a:cxn ang="0">
                    <a:pos x="371" y="440"/>
                  </a:cxn>
                  <a:cxn ang="0">
                    <a:pos x="354" y="482"/>
                  </a:cxn>
                  <a:cxn ang="0">
                    <a:pos x="322" y="498"/>
                  </a:cxn>
                  <a:cxn ang="0">
                    <a:pos x="260" y="502"/>
                  </a:cxn>
                  <a:cxn ang="0">
                    <a:pos x="188" y="460"/>
                  </a:cxn>
                  <a:cxn ang="0">
                    <a:pos x="183" y="452"/>
                  </a:cxn>
                  <a:cxn ang="0">
                    <a:pos x="160" y="413"/>
                  </a:cxn>
                  <a:cxn ang="0">
                    <a:pos x="144" y="401"/>
                  </a:cxn>
                  <a:cxn ang="0">
                    <a:pos x="135" y="373"/>
                  </a:cxn>
                  <a:cxn ang="0">
                    <a:pos x="106" y="336"/>
                  </a:cxn>
                  <a:cxn ang="0">
                    <a:pos x="86" y="320"/>
                  </a:cxn>
                  <a:cxn ang="0">
                    <a:pos x="70" y="318"/>
                  </a:cxn>
                  <a:cxn ang="0">
                    <a:pos x="46" y="283"/>
                  </a:cxn>
                  <a:cxn ang="0">
                    <a:pos x="18" y="253"/>
                  </a:cxn>
                  <a:cxn ang="0">
                    <a:pos x="11" y="244"/>
                  </a:cxn>
                  <a:cxn ang="0">
                    <a:pos x="5" y="202"/>
                  </a:cxn>
                  <a:cxn ang="0">
                    <a:pos x="0" y="170"/>
                  </a:cxn>
                  <a:cxn ang="0">
                    <a:pos x="16" y="133"/>
                  </a:cxn>
                  <a:cxn ang="0">
                    <a:pos x="31" y="105"/>
                  </a:cxn>
                  <a:cxn ang="0">
                    <a:pos x="41" y="90"/>
                  </a:cxn>
                  <a:cxn ang="0">
                    <a:pos x="47" y="67"/>
                  </a:cxn>
                  <a:cxn ang="0">
                    <a:pos x="51" y="63"/>
                  </a:cxn>
                  <a:cxn ang="0">
                    <a:pos x="80" y="43"/>
                  </a:cxn>
                  <a:cxn ang="0">
                    <a:pos x="106" y="0"/>
                  </a:cxn>
                  <a:cxn ang="0">
                    <a:pos x="415" y="0"/>
                  </a:cxn>
                </a:cxnLst>
                <a:rect l="0" t="0" r="r" b="b"/>
                <a:pathLst>
                  <a:path w="816" h="503">
                    <a:moveTo>
                      <a:pt x="625" y="0"/>
                    </a:moveTo>
                    <a:lnTo>
                      <a:pt x="625" y="0"/>
                    </a:lnTo>
                    <a:lnTo>
                      <a:pt x="678" y="0"/>
                    </a:lnTo>
                    <a:lnTo>
                      <a:pt x="758" y="0"/>
                    </a:lnTo>
                    <a:lnTo>
                      <a:pt x="758" y="0"/>
                    </a:lnTo>
                    <a:lnTo>
                      <a:pt x="749" y="22"/>
                    </a:lnTo>
                    <a:lnTo>
                      <a:pt x="743" y="46"/>
                    </a:lnTo>
                    <a:lnTo>
                      <a:pt x="741" y="58"/>
                    </a:lnTo>
                    <a:lnTo>
                      <a:pt x="779" y="67"/>
                    </a:lnTo>
                    <a:lnTo>
                      <a:pt x="779" y="67"/>
                    </a:lnTo>
                    <a:lnTo>
                      <a:pt x="784" y="58"/>
                    </a:lnTo>
                    <a:lnTo>
                      <a:pt x="784" y="58"/>
                    </a:lnTo>
                    <a:lnTo>
                      <a:pt x="793" y="50"/>
                    </a:lnTo>
                    <a:lnTo>
                      <a:pt x="793" y="50"/>
                    </a:lnTo>
                    <a:lnTo>
                      <a:pt x="797" y="46"/>
                    </a:lnTo>
                    <a:lnTo>
                      <a:pt x="797" y="46"/>
                    </a:lnTo>
                    <a:lnTo>
                      <a:pt x="805" y="57"/>
                    </a:lnTo>
                    <a:lnTo>
                      <a:pt x="805" y="57"/>
                    </a:lnTo>
                    <a:lnTo>
                      <a:pt x="810" y="57"/>
                    </a:lnTo>
                    <a:lnTo>
                      <a:pt x="810" y="57"/>
                    </a:lnTo>
                    <a:lnTo>
                      <a:pt x="816" y="66"/>
                    </a:lnTo>
                    <a:lnTo>
                      <a:pt x="816" y="66"/>
                    </a:lnTo>
                    <a:lnTo>
                      <a:pt x="816" y="67"/>
                    </a:lnTo>
                    <a:lnTo>
                      <a:pt x="816" y="67"/>
                    </a:lnTo>
                    <a:lnTo>
                      <a:pt x="808" y="70"/>
                    </a:lnTo>
                    <a:lnTo>
                      <a:pt x="808" y="70"/>
                    </a:lnTo>
                    <a:lnTo>
                      <a:pt x="802" y="83"/>
                    </a:lnTo>
                    <a:lnTo>
                      <a:pt x="802" y="83"/>
                    </a:lnTo>
                    <a:lnTo>
                      <a:pt x="800" y="86"/>
                    </a:lnTo>
                    <a:lnTo>
                      <a:pt x="800" y="86"/>
                    </a:lnTo>
                    <a:lnTo>
                      <a:pt x="792" y="89"/>
                    </a:lnTo>
                    <a:lnTo>
                      <a:pt x="777" y="98"/>
                    </a:lnTo>
                    <a:lnTo>
                      <a:pt x="777" y="98"/>
                    </a:lnTo>
                    <a:lnTo>
                      <a:pt x="777" y="108"/>
                    </a:lnTo>
                    <a:lnTo>
                      <a:pt x="777" y="108"/>
                    </a:lnTo>
                    <a:lnTo>
                      <a:pt x="776" y="110"/>
                    </a:lnTo>
                    <a:lnTo>
                      <a:pt x="762" y="125"/>
                    </a:lnTo>
                    <a:lnTo>
                      <a:pt x="767" y="145"/>
                    </a:lnTo>
                    <a:lnTo>
                      <a:pt x="767" y="145"/>
                    </a:lnTo>
                    <a:lnTo>
                      <a:pt x="769" y="147"/>
                    </a:lnTo>
                    <a:lnTo>
                      <a:pt x="769" y="147"/>
                    </a:lnTo>
                    <a:lnTo>
                      <a:pt x="767" y="147"/>
                    </a:lnTo>
                    <a:lnTo>
                      <a:pt x="767" y="147"/>
                    </a:lnTo>
                    <a:lnTo>
                      <a:pt x="764" y="155"/>
                    </a:lnTo>
                    <a:lnTo>
                      <a:pt x="764" y="155"/>
                    </a:lnTo>
                    <a:lnTo>
                      <a:pt x="736" y="160"/>
                    </a:lnTo>
                    <a:lnTo>
                      <a:pt x="736" y="160"/>
                    </a:lnTo>
                    <a:lnTo>
                      <a:pt x="736" y="174"/>
                    </a:lnTo>
                    <a:lnTo>
                      <a:pt x="736" y="174"/>
                    </a:lnTo>
                    <a:lnTo>
                      <a:pt x="722" y="178"/>
                    </a:lnTo>
                    <a:lnTo>
                      <a:pt x="722" y="178"/>
                    </a:lnTo>
                    <a:lnTo>
                      <a:pt x="727" y="196"/>
                    </a:lnTo>
                    <a:lnTo>
                      <a:pt x="727" y="196"/>
                    </a:lnTo>
                    <a:lnTo>
                      <a:pt x="704" y="194"/>
                    </a:lnTo>
                    <a:lnTo>
                      <a:pt x="704" y="194"/>
                    </a:lnTo>
                    <a:lnTo>
                      <a:pt x="705" y="199"/>
                    </a:lnTo>
                    <a:lnTo>
                      <a:pt x="705" y="199"/>
                    </a:lnTo>
                    <a:lnTo>
                      <a:pt x="704" y="199"/>
                    </a:lnTo>
                    <a:lnTo>
                      <a:pt x="696" y="231"/>
                    </a:lnTo>
                    <a:lnTo>
                      <a:pt x="696" y="231"/>
                    </a:lnTo>
                    <a:lnTo>
                      <a:pt x="700" y="244"/>
                    </a:lnTo>
                    <a:lnTo>
                      <a:pt x="700" y="244"/>
                    </a:lnTo>
                    <a:lnTo>
                      <a:pt x="699" y="261"/>
                    </a:lnTo>
                    <a:lnTo>
                      <a:pt x="699" y="261"/>
                    </a:lnTo>
                    <a:lnTo>
                      <a:pt x="707" y="265"/>
                    </a:lnTo>
                    <a:lnTo>
                      <a:pt x="707" y="265"/>
                    </a:lnTo>
                    <a:lnTo>
                      <a:pt x="704" y="268"/>
                    </a:lnTo>
                    <a:lnTo>
                      <a:pt x="704" y="268"/>
                    </a:lnTo>
                    <a:lnTo>
                      <a:pt x="689" y="269"/>
                    </a:lnTo>
                    <a:lnTo>
                      <a:pt x="689" y="269"/>
                    </a:lnTo>
                    <a:lnTo>
                      <a:pt x="696" y="275"/>
                    </a:lnTo>
                    <a:lnTo>
                      <a:pt x="696" y="275"/>
                    </a:lnTo>
                    <a:lnTo>
                      <a:pt x="687" y="281"/>
                    </a:lnTo>
                    <a:lnTo>
                      <a:pt x="687" y="281"/>
                    </a:lnTo>
                    <a:lnTo>
                      <a:pt x="707" y="284"/>
                    </a:lnTo>
                    <a:lnTo>
                      <a:pt x="707" y="284"/>
                    </a:lnTo>
                    <a:lnTo>
                      <a:pt x="707" y="285"/>
                    </a:lnTo>
                    <a:lnTo>
                      <a:pt x="707" y="285"/>
                    </a:lnTo>
                    <a:lnTo>
                      <a:pt x="707" y="285"/>
                    </a:lnTo>
                    <a:lnTo>
                      <a:pt x="707" y="285"/>
                    </a:lnTo>
                    <a:lnTo>
                      <a:pt x="704" y="292"/>
                    </a:lnTo>
                    <a:lnTo>
                      <a:pt x="704" y="292"/>
                    </a:lnTo>
                    <a:lnTo>
                      <a:pt x="689" y="300"/>
                    </a:lnTo>
                    <a:lnTo>
                      <a:pt x="689" y="300"/>
                    </a:lnTo>
                    <a:lnTo>
                      <a:pt x="681" y="301"/>
                    </a:lnTo>
                    <a:lnTo>
                      <a:pt x="681" y="301"/>
                    </a:lnTo>
                    <a:lnTo>
                      <a:pt x="678" y="319"/>
                    </a:lnTo>
                    <a:lnTo>
                      <a:pt x="678" y="319"/>
                    </a:lnTo>
                    <a:lnTo>
                      <a:pt x="676" y="322"/>
                    </a:lnTo>
                    <a:lnTo>
                      <a:pt x="676" y="322"/>
                    </a:lnTo>
                    <a:lnTo>
                      <a:pt x="671" y="326"/>
                    </a:lnTo>
                    <a:lnTo>
                      <a:pt x="671" y="326"/>
                    </a:lnTo>
                    <a:lnTo>
                      <a:pt x="666" y="331"/>
                    </a:lnTo>
                    <a:lnTo>
                      <a:pt x="666" y="331"/>
                    </a:lnTo>
                    <a:lnTo>
                      <a:pt x="658" y="338"/>
                    </a:lnTo>
                    <a:lnTo>
                      <a:pt x="651" y="351"/>
                    </a:lnTo>
                    <a:lnTo>
                      <a:pt x="651" y="351"/>
                    </a:lnTo>
                    <a:lnTo>
                      <a:pt x="648" y="361"/>
                    </a:lnTo>
                    <a:lnTo>
                      <a:pt x="648" y="361"/>
                    </a:lnTo>
                    <a:lnTo>
                      <a:pt x="637" y="374"/>
                    </a:lnTo>
                    <a:lnTo>
                      <a:pt x="637" y="374"/>
                    </a:lnTo>
                    <a:lnTo>
                      <a:pt x="643" y="384"/>
                    </a:lnTo>
                    <a:lnTo>
                      <a:pt x="643" y="384"/>
                    </a:lnTo>
                    <a:lnTo>
                      <a:pt x="624" y="377"/>
                    </a:lnTo>
                    <a:lnTo>
                      <a:pt x="624" y="377"/>
                    </a:lnTo>
                    <a:lnTo>
                      <a:pt x="607" y="382"/>
                    </a:lnTo>
                    <a:lnTo>
                      <a:pt x="607" y="382"/>
                    </a:lnTo>
                    <a:lnTo>
                      <a:pt x="604" y="382"/>
                    </a:lnTo>
                    <a:lnTo>
                      <a:pt x="604" y="382"/>
                    </a:lnTo>
                    <a:lnTo>
                      <a:pt x="601" y="381"/>
                    </a:lnTo>
                    <a:lnTo>
                      <a:pt x="581" y="370"/>
                    </a:lnTo>
                    <a:lnTo>
                      <a:pt x="581" y="370"/>
                    </a:lnTo>
                    <a:lnTo>
                      <a:pt x="565" y="377"/>
                    </a:lnTo>
                    <a:lnTo>
                      <a:pt x="565" y="377"/>
                    </a:lnTo>
                    <a:lnTo>
                      <a:pt x="552" y="365"/>
                    </a:lnTo>
                    <a:lnTo>
                      <a:pt x="552" y="365"/>
                    </a:lnTo>
                    <a:lnTo>
                      <a:pt x="536" y="379"/>
                    </a:lnTo>
                    <a:lnTo>
                      <a:pt x="536" y="379"/>
                    </a:lnTo>
                    <a:lnTo>
                      <a:pt x="531" y="379"/>
                    </a:lnTo>
                    <a:lnTo>
                      <a:pt x="531" y="379"/>
                    </a:lnTo>
                    <a:lnTo>
                      <a:pt x="531" y="379"/>
                    </a:lnTo>
                    <a:lnTo>
                      <a:pt x="531" y="379"/>
                    </a:lnTo>
                    <a:lnTo>
                      <a:pt x="511" y="385"/>
                    </a:lnTo>
                    <a:lnTo>
                      <a:pt x="511" y="385"/>
                    </a:lnTo>
                    <a:lnTo>
                      <a:pt x="504" y="398"/>
                    </a:lnTo>
                    <a:lnTo>
                      <a:pt x="504" y="398"/>
                    </a:lnTo>
                    <a:lnTo>
                      <a:pt x="498" y="393"/>
                    </a:lnTo>
                    <a:lnTo>
                      <a:pt x="477" y="393"/>
                    </a:lnTo>
                    <a:lnTo>
                      <a:pt x="477" y="393"/>
                    </a:lnTo>
                    <a:lnTo>
                      <a:pt x="473" y="393"/>
                    </a:lnTo>
                    <a:lnTo>
                      <a:pt x="473" y="393"/>
                    </a:lnTo>
                    <a:lnTo>
                      <a:pt x="464" y="389"/>
                    </a:lnTo>
                    <a:lnTo>
                      <a:pt x="464" y="389"/>
                    </a:lnTo>
                    <a:lnTo>
                      <a:pt x="442" y="394"/>
                    </a:lnTo>
                    <a:lnTo>
                      <a:pt x="442" y="394"/>
                    </a:lnTo>
                    <a:lnTo>
                      <a:pt x="424" y="397"/>
                    </a:lnTo>
                    <a:lnTo>
                      <a:pt x="424" y="397"/>
                    </a:lnTo>
                    <a:lnTo>
                      <a:pt x="413" y="408"/>
                    </a:lnTo>
                    <a:lnTo>
                      <a:pt x="413" y="408"/>
                    </a:lnTo>
                    <a:lnTo>
                      <a:pt x="407" y="410"/>
                    </a:lnTo>
                    <a:lnTo>
                      <a:pt x="407" y="410"/>
                    </a:lnTo>
                    <a:lnTo>
                      <a:pt x="397" y="406"/>
                    </a:lnTo>
                    <a:lnTo>
                      <a:pt x="374" y="427"/>
                    </a:lnTo>
                    <a:lnTo>
                      <a:pt x="374" y="427"/>
                    </a:lnTo>
                    <a:lnTo>
                      <a:pt x="371" y="440"/>
                    </a:lnTo>
                    <a:lnTo>
                      <a:pt x="371" y="440"/>
                    </a:lnTo>
                    <a:lnTo>
                      <a:pt x="366" y="447"/>
                    </a:lnTo>
                    <a:lnTo>
                      <a:pt x="362" y="466"/>
                    </a:lnTo>
                    <a:lnTo>
                      <a:pt x="362" y="466"/>
                    </a:lnTo>
                    <a:lnTo>
                      <a:pt x="354" y="482"/>
                    </a:lnTo>
                    <a:lnTo>
                      <a:pt x="349" y="494"/>
                    </a:lnTo>
                    <a:lnTo>
                      <a:pt x="348" y="501"/>
                    </a:lnTo>
                    <a:lnTo>
                      <a:pt x="348" y="501"/>
                    </a:lnTo>
                    <a:lnTo>
                      <a:pt x="335" y="499"/>
                    </a:lnTo>
                    <a:lnTo>
                      <a:pt x="322" y="498"/>
                    </a:lnTo>
                    <a:lnTo>
                      <a:pt x="322" y="498"/>
                    </a:lnTo>
                    <a:lnTo>
                      <a:pt x="313" y="501"/>
                    </a:lnTo>
                    <a:lnTo>
                      <a:pt x="302" y="503"/>
                    </a:lnTo>
                    <a:lnTo>
                      <a:pt x="302" y="503"/>
                    </a:lnTo>
                    <a:lnTo>
                      <a:pt x="260" y="502"/>
                    </a:lnTo>
                    <a:lnTo>
                      <a:pt x="215" y="501"/>
                    </a:lnTo>
                    <a:lnTo>
                      <a:pt x="215" y="501"/>
                    </a:lnTo>
                    <a:lnTo>
                      <a:pt x="202" y="471"/>
                    </a:lnTo>
                    <a:lnTo>
                      <a:pt x="202" y="471"/>
                    </a:lnTo>
                    <a:lnTo>
                      <a:pt x="188" y="460"/>
                    </a:lnTo>
                    <a:lnTo>
                      <a:pt x="188" y="460"/>
                    </a:lnTo>
                    <a:lnTo>
                      <a:pt x="183" y="452"/>
                    </a:lnTo>
                    <a:lnTo>
                      <a:pt x="183" y="452"/>
                    </a:lnTo>
                    <a:lnTo>
                      <a:pt x="183" y="452"/>
                    </a:lnTo>
                    <a:lnTo>
                      <a:pt x="183" y="452"/>
                    </a:lnTo>
                    <a:lnTo>
                      <a:pt x="181" y="445"/>
                    </a:lnTo>
                    <a:lnTo>
                      <a:pt x="181" y="445"/>
                    </a:lnTo>
                    <a:lnTo>
                      <a:pt x="170" y="429"/>
                    </a:lnTo>
                    <a:lnTo>
                      <a:pt x="170" y="429"/>
                    </a:lnTo>
                    <a:lnTo>
                      <a:pt x="160" y="413"/>
                    </a:lnTo>
                    <a:lnTo>
                      <a:pt x="160" y="413"/>
                    </a:lnTo>
                    <a:lnTo>
                      <a:pt x="152" y="410"/>
                    </a:lnTo>
                    <a:lnTo>
                      <a:pt x="152" y="410"/>
                    </a:lnTo>
                    <a:lnTo>
                      <a:pt x="144" y="401"/>
                    </a:lnTo>
                    <a:lnTo>
                      <a:pt x="144" y="401"/>
                    </a:lnTo>
                    <a:lnTo>
                      <a:pt x="142" y="398"/>
                    </a:lnTo>
                    <a:lnTo>
                      <a:pt x="142" y="398"/>
                    </a:lnTo>
                    <a:lnTo>
                      <a:pt x="145" y="393"/>
                    </a:lnTo>
                    <a:lnTo>
                      <a:pt x="145" y="393"/>
                    </a:lnTo>
                    <a:lnTo>
                      <a:pt x="135" y="373"/>
                    </a:lnTo>
                    <a:lnTo>
                      <a:pt x="135" y="373"/>
                    </a:lnTo>
                    <a:lnTo>
                      <a:pt x="132" y="353"/>
                    </a:lnTo>
                    <a:lnTo>
                      <a:pt x="118" y="338"/>
                    </a:lnTo>
                    <a:lnTo>
                      <a:pt x="118" y="338"/>
                    </a:lnTo>
                    <a:lnTo>
                      <a:pt x="106" y="336"/>
                    </a:lnTo>
                    <a:lnTo>
                      <a:pt x="106" y="336"/>
                    </a:lnTo>
                    <a:lnTo>
                      <a:pt x="106" y="335"/>
                    </a:lnTo>
                    <a:lnTo>
                      <a:pt x="106" y="335"/>
                    </a:lnTo>
                    <a:lnTo>
                      <a:pt x="86" y="320"/>
                    </a:lnTo>
                    <a:lnTo>
                      <a:pt x="86" y="320"/>
                    </a:lnTo>
                    <a:lnTo>
                      <a:pt x="72" y="332"/>
                    </a:lnTo>
                    <a:lnTo>
                      <a:pt x="72" y="332"/>
                    </a:lnTo>
                    <a:lnTo>
                      <a:pt x="70" y="330"/>
                    </a:lnTo>
                    <a:lnTo>
                      <a:pt x="70" y="330"/>
                    </a:lnTo>
                    <a:lnTo>
                      <a:pt x="70" y="318"/>
                    </a:lnTo>
                    <a:lnTo>
                      <a:pt x="70" y="318"/>
                    </a:lnTo>
                    <a:lnTo>
                      <a:pt x="62" y="307"/>
                    </a:lnTo>
                    <a:lnTo>
                      <a:pt x="62" y="307"/>
                    </a:lnTo>
                    <a:lnTo>
                      <a:pt x="57" y="295"/>
                    </a:lnTo>
                    <a:lnTo>
                      <a:pt x="46" y="283"/>
                    </a:lnTo>
                    <a:lnTo>
                      <a:pt x="36" y="273"/>
                    </a:lnTo>
                    <a:lnTo>
                      <a:pt x="36" y="273"/>
                    </a:lnTo>
                    <a:lnTo>
                      <a:pt x="26" y="269"/>
                    </a:lnTo>
                    <a:lnTo>
                      <a:pt x="26" y="269"/>
                    </a:lnTo>
                    <a:lnTo>
                      <a:pt x="18" y="253"/>
                    </a:lnTo>
                    <a:lnTo>
                      <a:pt x="18" y="253"/>
                    </a:lnTo>
                    <a:lnTo>
                      <a:pt x="11" y="245"/>
                    </a:lnTo>
                    <a:lnTo>
                      <a:pt x="11" y="245"/>
                    </a:lnTo>
                    <a:lnTo>
                      <a:pt x="11" y="244"/>
                    </a:lnTo>
                    <a:lnTo>
                      <a:pt x="11" y="244"/>
                    </a:lnTo>
                    <a:lnTo>
                      <a:pt x="18" y="231"/>
                    </a:lnTo>
                    <a:lnTo>
                      <a:pt x="18" y="231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5" y="202"/>
                    </a:lnTo>
                    <a:lnTo>
                      <a:pt x="5" y="202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10" y="152"/>
                    </a:lnTo>
                    <a:lnTo>
                      <a:pt x="10" y="152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6" y="133"/>
                    </a:lnTo>
                    <a:lnTo>
                      <a:pt x="16" y="133"/>
                    </a:lnTo>
                    <a:lnTo>
                      <a:pt x="16" y="125"/>
                    </a:lnTo>
                    <a:lnTo>
                      <a:pt x="16" y="125"/>
                    </a:lnTo>
                    <a:lnTo>
                      <a:pt x="24" y="117"/>
                    </a:lnTo>
                    <a:lnTo>
                      <a:pt x="31" y="105"/>
                    </a:lnTo>
                    <a:lnTo>
                      <a:pt x="31" y="105"/>
                    </a:lnTo>
                    <a:lnTo>
                      <a:pt x="34" y="98"/>
                    </a:lnTo>
                    <a:lnTo>
                      <a:pt x="34" y="98"/>
                    </a:lnTo>
                    <a:lnTo>
                      <a:pt x="41" y="90"/>
                    </a:lnTo>
                    <a:lnTo>
                      <a:pt x="41" y="90"/>
                    </a:lnTo>
                    <a:lnTo>
                      <a:pt x="42" y="81"/>
                    </a:lnTo>
                    <a:lnTo>
                      <a:pt x="42" y="81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7" y="67"/>
                    </a:lnTo>
                    <a:lnTo>
                      <a:pt x="47" y="67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3" y="4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91" y="1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598" y="3"/>
                    </a:lnTo>
                    <a:lnTo>
                      <a:pt x="598" y="3"/>
                    </a:lnTo>
                    <a:lnTo>
                      <a:pt x="617" y="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5AA5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66" name="Freeform 234"/>
              <p:cNvSpPr>
                <a:spLocks/>
              </p:cNvSpPr>
              <p:nvPr/>
            </p:nvSpPr>
            <p:spPr bwMode="auto">
              <a:xfrm>
                <a:off x="3980" y="2683"/>
                <a:ext cx="853" cy="482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237" y="374"/>
                  </a:cxn>
                  <a:cxn ang="0">
                    <a:pos x="249" y="387"/>
                  </a:cxn>
                  <a:cxn ang="0">
                    <a:pos x="267" y="415"/>
                  </a:cxn>
                  <a:cxn ang="0">
                    <a:pos x="309" y="432"/>
                  </a:cxn>
                  <a:cxn ang="0">
                    <a:pos x="329" y="420"/>
                  </a:cxn>
                  <a:cxn ang="0">
                    <a:pos x="345" y="444"/>
                  </a:cxn>
                  <a:cxn ang="0">
                    <a:pos x="400" y="479"/>
                  </a:cxn>
                  <a:cxn ang="0">
                    <a:pos x="412" y="430"/>
                  </a:cxn>
                  <a:cxn ang="0">
                    <a:pos x="467" y="405"/>
                  </a:cxn>
                  <a:cxn ang="0">
                    <a:pos x="516" y="409"/>
                  </a:cxn>
                  <a:cxn ang="0">
                    <a:pos x="549" y="404"/>
                  </a:cxn>
                  <a:cxn ang="0">
                    <a:pos x="572" y="383"/>
                  </a:cxn>
                  <a:cxn ang="0">
                    <a:pos x="614" y="393"/>
                  </a:cxn>
                  <a:cxn ang="0">
                    <a:pos x="660" y="395"/>
                  </a:cxn>
                  <a:cxn ang="0">
                    <a:pos x="686" y="439"/>
                  </a:cxn>
                  <a:cxn ang="0">
                    <a:pos x="711" y="459"/>
                  </a:cxn>
                  <a:cxn ang="0">
                    <a:pos x="706" y="415"/>
                  </a:cxn>
                  <a:cxn ang="0">
                    <a:pos x="680" y="370"/>
                  </a:cxn>
                  <a:cxn ang="0">
                    <a:pos x="706" y="330"/>
                  </a:cxn>
                  <a:cxn ang="0">
                    <a:pos x="732" y="302"/>
                  </a:cxn>
                  <a:cxn ang="0">
                    <a:pos x="750" y="275"/>
                  </a:cxn>
                  <a:cxn ang="0">
                    <a:pos x="747" y="249"/>
                  </a:cxn>
                  <a:cxn ang="0">
                    <a:pos x="745" y="210"/>
                  </a:cxn>
                  <a:cxn ang="0">
                    <a:pos x="761" y="221"/>
                  </a:cxn>
                  <a:cxn ang="0">
                    <a:pos x="768" y="193"/>
                  </a:cxn>
                  <a:cxn ang="0">
                    <a:pos x="776" y="167"/>
                  </a:cxn>
                  <a:cxn ang="0">
                    <a:pos x="809" y="148"/>
                  </a:cxn>
                  <a:cxn ang="0">
                    <a:pos x="810" y="116"/>
                  </a:cxn>
                  <a:cxn ang="0">
                    <a:pos x="840" y="87"/>
                  </a:cxn>
                  <a:cxn ang="0">
                    <a:pos x="848" y="70"/>
                  </a:cxn>
                  <a:cxn ang="0">
                    <a:pos x="840" y="52"/>
                  </a:cxn>
                  <a:cxn ang="0">
                    <a:pos x="796" y="37"/>
                  </a:cxn>
                  <a:cxn ang="0">
                    <a:pos x="778" y="43"/>
                  </a:cxn>
                  <a:cxn ang="0">
                    <a:pos x="769" y="77"/>
                  </a:cxn>
                  <a:cxn ang="0">
                    <a:pos x="768" y="87"/>
                  </a:cxn>
                  <a:cxn ang="0">
                    <a:pos x="709" y="107"/>
                  </a:cxn>
                  <a:cxn ang="0">
                    <a:pos x="632" y="92"/>
                  </a:cxn>
                  <a:cxn ang="0">
                    <a:pos x="618" y="91"/>
                  </a:cxn>
                  <a:cxn ang="0">
                    <a:pos x="580" y="65"/>
                  </a:cxn>
                  <a:cxn ang="0">
                    <a:pos x="536" y="46"/>
                  </a:cxn>
                  <a:cxn ang="0">
                    <a:pos x="495" y="61"/>
                  </a:cxn>
                  <a:cxn ang="0">
                    <a:pos x="474" y="56"/>
                  </a:cxn>
                  <a:cxn ang="0">
                    <a:pos x="443" y="52"/>
                  </a:cxn>
                  <a:cxn ang="0">
                    <a:pos x="405" y="50"/>
                  </a:cxn>
                  <a:cxn ang="0">
                    <a:pos x="253" y="41"/>
                  </a:cxn>
                  <a:cxn ang="0">
                    <a:pos x="58" y="0"/>
                  </a:cxn>
                  <a:cxn ang="0">
                    <a:pos x="51" y="17"/>
                  </a:cxn>
                  <a:cxn ang="0">
                    <a:pos x="71" y="8"/>
                  </a:cxn>
                  <a:cxn ang="0">
                    <a:pos x="75" y="34"/>
                  </a:cxn>
                  <a:cxn ang="0">
                    <a:pos x="58" y="27"/>
                  </a:cxn>
                  <a:cxn ang="0">
                    <a:pos x="51" y="54"/>
                  </a:cxn>
                  <a:cxn ang="0">
                    <a:pos x="36" y="85"/>
                  </a:cxn>
                  <a:cxn ang="0">
                    <a:pos x="12" y="134"/>
                  </a:cxn>
                  <a:cxn ang="0">
                    <a:pos x="4" y="186"/>
                  </a:cxn>
                  <a:cxn ang="0">
                    <a:pos x="12" y="247"/>
                  </a:cxn>
                  <a:cxn ang="0">
                    <a:pos x="33" y="276"/>
                  </a:cxn>
                  <a:cxn ang="0">
                    <a:pos x="71" y="318"/>
                  </a:cxn>
                  <a:cxn ang="0">
                    <a:pos x="75" y="334"/>
                  </a:cxn>
                  <a:cxn ang="0">
                    <a:pos x="97" y="338"/>
                  </a:cxn>
                  <a:cxn ang="0">
                    <a:pos x="120" y="346"/>
                  </a:cxn>
                  <a:cxn ang="0">
                    <a:pos x="142" y="361"/>
                  </a:cxn>
                </a:cxnLst>
                <a:rect l="0" t="0" r="r" b="b"/>
                <a:pathLst>
                  <a:path w="853" h="482">
                    <a:moveTo>
                      <a:pt x="162" y="373"/>
                    </a:moveTo>
                    <a:lnTo>
                      <a:pt x="162" y="373"/>
                    </a:lnTo>
                    <a:lnTo>
                      <a:pt x="173" y="374"/>
                    </a:lnTo>
                    <a:lnTo>
                      <a:pt x="173" y="374"/>
                    </a:lnTo>
                    <a:lnTo>
                      <a:pt x="196" y="379"/>
                    </a:lnTo>
                    <a:lnTo>
                      <a:pt x="232" y="384"/>
                    </a:lnTo>
                    <a:lnTo>
                      <a:pt x="232" y="384"/>
                    </a:lnTo>
                    <a:lnTo>
                      <a:pt x="234" y="374"/>
                    </a:lnTo>
                    <a:lnTo>
                      <a:pt x="234" y="374"/>
                    </a:lnTo>
                    <a:lnTo>
                      <a:pt x="237" y="374"/>
                    </a:lnTo>
                    <a:lnTo>
                      <a:pt x="237" y="374"/>
                    </a:lnTo>
                    <a:lnTo>
                      <a:pt x="242" y="383"/>
                    </a:lnTo>
                    <a:lnTo>
                      <a:pt x="242" y="383"/>
                    </a:lnTo>
                    <a:lnTo>
                      <a:pt x="249" y="387"/>
                    </a:lnTo>
                    <a:lnTo>
                      <a:pt x="249" y="387"/>
                    </a:lnTo>
                    <a:lnTo>
                      <a:pt x="250" y="391"/>
                    </a:lnTo>
                    <a:lnTo>
                      <a:pt x="250" y="391"/>
                    </a:lnTo>
                    <a:lnTo>
                      <a:pt x="257" y="401"/>
                    </a:lnTo>
                    <a:lnTo>
                      <a:pt x="257" y="401"/>
                    </a:lnTo>
                    <a:lnTo>
                      <a:pt x="267" y="415"/>
                    </a:lnTo>
                    <a:lnTo>
                      <a:pt x="267" y="415"/>
                    </a:lnTo>
                    <a:lnTo>
                      <a:pt x="276" y="419"/>
                    </a:lnTo>
                    <a:lnTo>
                      <a:pt x="276" y="419"/>
                    </a:lnTo>
                    <a:lnTo>
                      <a:pt x="284" y="428"/>
                    </a:lnTo>
                    <a:lnTo>
                      <a:pt x="309" y="432"/>
                    </a:lnTo>
                    <a:lnTo>
                      <a:pt x="322" y="418"/>
                    </a:lnTo>
                    <a:lnTo>
                      <a:pt x="322" y="418"/>
                    </a:lnTo>
                    <a:lnTo>
                      <a:pt x="324" y="416"/>
                    </a:lnTo>
                    <a:lnTo>
                      <a:pt x="324" y="416"/>
                    </a:lnTo>
                    <a:lnTo>
                      <a:pt x="329" y="420"/>
                    </a:lnTo>
                    <a:lnTo>
                      <a:pt x="329" y="420"/>
                    </a:lnTo>
                    <a:lnTo>
                      <a:pt x="333" y="432"/>
                    </a:lnTo>
                    <a:lnTo>
                      <a:pt x="333" y="432"/>
                    </a:lnTo>
                    <a:lnTo>
                      <a:pt x="345" y="444"/>
                    </a:lnTo>
                    <a:lnTo>
                      <a:pt x="345" y="444"/>
                    </a:lnTo>
                    <a:lnTo>
                      <a:pt x="353" y="461"/>
                    </a:lnTo>
                    <a:lnTo>
                      <a:pt x="369" y="474"/>
                    </a:lnTo>
                    <a:lnTo>
                      <a:pt x="394" y="482"/>
                    </a:lnTo>
                    <a:lnTo>
                      <a:pt x="397" y="482"/>
                    </a:lnTo>
                    <a:lnTo>
                      <a:pt x="400" y="479"/>
                    </a:lnTo>
                    <a:lnTo>
                      <a:pt x="405" y="470"/>
                    </a:lnTo>
                    <a:lnTo>
                      <a:pt x="402" y="459"/>
                    </a:lnTo>
                    <a:lnTo>
                      <a:pt x="405" y="447"/>
                    </a:lnTo>
                    <a:lnTo>
                      <a:pt x="410" y="440"/>
                    </a:lnTo>
                    <a:lnTo>
                      <a:pt x="412" y="430"/>
                    </a:lnTo>
                    <a:lnTo>
                      <a:pt x="420" y="422"/>
                    </a:lnTo>
                    <a:lnTo>
                      <a:pt x="427" y="426"/>
                    </a:lnTo>
                    <a:lnTo>
                      <a:pt x="446" y="415"/>
                    </a:lnTo>
                    <a:lnTo>
                      <a:pt x="454" y="407"/>
                    </a:lnTo>
                    <a:lnTo>
                      <a:pt x="467" y="405"/>
                    </a:lnTo>
                    <a:lnTo>
                      <a:pt x="482" y="401"/>
                    </a:lnTo>
                    <a:lnTo>
                      <a:pt x="490" y="405"/>
                    </a:lnTo>
                    <a:lnTo>
                      <a:pt x="500" y="404"/>
                    </a:lnTo>
                    <a:lnTo>
                      <a:pt x="510" y="404"/>
                    </a:lnTo>
                    <a:lnTo>
                      <a:pt x="516" y="409"/>
                    </a:lnTo>
                    <a:lnTo>
                      <a:pt x="529" y="411"/>
                    </a:lnTo>
                    <a:lnTo>
                      <a:pt x="539" y="409"/>
                    </a:lnTo>
                    <a:lnTo>
                      <a:pt x="551" y="412"/>
                    </a:lnTo>
                    <a:lnTo>
                      <a:pt x="556" y="409"/>
                    </a:lnTo>
                    <a:lnTo>
                      <a:pt x="549" y="404"/>
                    </a:lnTo>
                    <a:lnTo>
                      <a:pt x="544" y="396"/>
                    </a:lnTo>
                    <a:lnTo>
                      <a:pt x="546" y="393"/>
                    </a:lnTo>
                    <a:lnTo>
                      <a:pt x="556" y="391"/>
                    </a:lnTo>
                    <a:lnTo>
                      <a:pt x="565" y="388"/>
                    </a:lnTo>
                    <a:lnTo>
                      <a:pt x="572" y="383"/>
                    </a:lnTo>
                    <a:lnTo>
                      <a:pt x="580" y="389"/>
                    </a:lnTo>
                    <a:lnTo>
                      <a:pt x="588" y="388"/>
                    </a:lnTo>
                    <a:lnTo>
                      <a:pt x="601" y="383"/>
                    </a:lnTo>
                    <a:lnTo>
                      <a:pt x="608" y="388"/>
                    </a:lnTo>
                    <a:lnTo>
                      <a:pt x="614" y="393"/>
                    </a:lnTo>
                    <a:lnTo>
                      <a:pt x="622" y="393"/>
                    </a:lnTo>
                    <a:lnTo>
                      <a:pt x="627" y="399"/>
                    </a:lnTo>
                    <a:lnTo>
                      <a:pt x="634" y="393"/>
                    </a:lnTo>
                    <a:lnTo>
                      <a:pt x="644" y="389"/>
                    </a:lnTo>
                    <a:lnTo>
                      <a:pt x="660" y="395"/>
                    </a:lnTo>
                    <a:lnTo>
                      <a:pt x="667" y="403"/>
                    </a:lnTo>
                    <a:lnTo>
                      <a:pt x="668" y="409"/>
                    </a:lnTo>
                    <a:lnTo>
                      <a:pt x="670" y="420"/>
                    </a:lnTo>
                    <a:lnTo>
                      <a:pt x="673" y="432"/>
                    </a:lnTo>
                    <a:lnTo>
                      <a:pt x="686" y="439"/>
                    </a:lnTo>
                    <a:lnTo>
                      <a:pt x="689" y="447"/>
                    </a:lnTo>
                    <a:lnTo>
                      <a:pt x="693" y="454"/>
                    </a:lnTo>
                    <a:lnTo>
                      <a:pt x="699" y="453"/>
                    </a:lnTo>
                    <a:lnTo>
                      <a:pt x="702" y="458"/>
                    </a:lnTo>
                    <a:lnTo>
                      <a:pt x="711" y="459"/>
                    </a:lnTo>
                    <a:lnTo>
                      <a:pt x="717" y="451"/>
                    </a:lnTo>
                    <a:lnTo>
                      <a:pt x="719" y="434"/>
                    </a:lnTo>
                    <a:lnTo>
                      <a:pt x="712" y="426"/>
                    </a:lnTo>
                    <a:lnTo>
                      <a:pt x="712" y="418"/>
                    </a:lnTo>
                    <a:lnTo>
                      <a:pt x="706" y="415"/>
                    </a:lnTo>
                    <a:lnTo>
                      <a:pt x="706" y="407"/>
                    </a:lnTo>
                    <a:lnTo>
                      <a:pt x="702" y="399"/>
                    </a:lnTo>
                    <a:lnTo>
                      <a:pt x="696" y="388"/>
                    </a:lnTo>
                    <a:lnTo>
                      <a:pt x="686" y="379"/>
                    </a:lnTo>
                    <a:lnTo>
                      <a:pt x="680" y="370"/>
                    </a:lnTo>
                    <a:lnTo>
                      <a:pt x="686" y="364"/>
                    </a:lnTo>
                    <a:lnTo>
                      <a:pt x="691" y="350"/>
                    </a:lnTo>
                    <a:lnTo>
                      <a:pt x="694" y="342"/>
                    </a:lnTo>
                    <a:lnTo>
                      <a:pt x="701" y="337"/>
                    </a:lnTo>
                    <a:lnTo>
                      <a:pt x="706" y="330"/>
                    </a:lnTo>
                    <a:lnTo>
                      <a:pt x="712" y="326"/>
                    </a:lnTo>
                    <a:lnTo>
                      <a:pt x="717" y="318"/>
                    </a:lnTo>
                    <a:lnTo>
                      <a:pt x="719" y="310"/>
                    </a:lnTo>
                    <a:lnTo>
                      <a:pt x="732" y="307"/>
                    </a:lnTo>
                    <a:lnTo>
                      <a:pt x="732" y="302"/>
                    </a:lnTo>
                    <a:lnTo>
                      <a:pt x="738" y="298"/>
                    </a:lnTo>
                    <a:lnTo>
                      <a:pt x="742" y="292"/>
                    </a:lnTo>
                    <a:lnTo>
                      <a:pt x="750" y="290"/>
                    </a:lnTo>
                    <a:lnTo>
                      <a:pt x="755" y="280"/>
                    </a:lnTo>
                    <a:lnTo>
                      <a:pt x="750" y="275"/>
                    </a:lnTo>
                    <a:lnTo>
                      <a:pt x="758" y="275"/>
                    </a:lnTo>
                    <a:lnTo>
                      <a:pt x="756" y="267"/>
                    </a:lnTo>
                    <a:lnTo>
                      <a:pt x="748" y="265"/>
                    </a:lnTo>
                    <a:lnTo>
                      <a:pt x="755" y="260"/>
                    </a:lnTo>
                    <a:lnTo>
                      <a:pt x="747" y="249"/>
                    </a:lnTo>
                    <a:lnTo>
                      <a:pt x="738" y="247"/>
                    </a:lnTo>
                    <a:lnTo>
                      <a:pt x="740" y="237"/>
                    </a:lnTo>
                    <a:lnTo>
                      <a:pt x="735" y="225"/>
                    </a:lnTo>
                    <a:lnTo>
                      <a:pt x="738" y="210"/>
                    </a:lnTo>
                    <a:lnTo>
                      <a:pt x="745" y="210"/>
                    </a:lnTo>
                    <a:lnTo>
                      <a:pt x="747" y="216"/>
                    </a:lnTo>
                    <a:lnTo>
                      <a:pt x="750" y="222"/>
                    </a:lnTo>
                    <a:lnTo>
                      <a:pt x="753" y="232"/>
                    </a:lnTo>
                    <a:lnTo>
                      <a:pt x="761" y="230"/>
                    </a:lnTo>
                    <a:lnTo>
                      <a:pt x="761" y="221"/>
                    </a:lnTo>
                    <a:lnTo>
                      <a:pt x="755" y="214"/>
                    </a:lnTo>
                    <a:lnTo>
                      <a:pt x="751" y="208"/>
                    </a:lnTo>
                    <a:lnTo>
                      <a:pt x="765" y="209"/>
                    </a:lnTo>
                    <a:lnTo>
                      <a:pt x="771" y="205"/>
                    </a:lnTo>
                    <a:lnTo>
                      <a:pt x="768" y="193"/>
                    </a:lnTo>
                    <a:lnTo>
                      <a:pt x="765" y="183"/>
                    </a:lnTo>
                    <a:lnTo>
                      <a:pt x="779" y="178"/>
                    </a:lnTo>
                    <a:lnTo>
                      <a:pt x="782" y="173"/>
                    </a:lnTo>
                    <a:lnTo>
                      <a:pt x="776" y="173"/>
                    </a:lnTo>
                    <a:lnTo>
                      <a:pt x="776" y="167"/>
                    </a:lnTo>
                    <a:lnTo>
                      <a:pt x="791" y="165"/>
                    </a:lnTo>
                    <a:lnTo>
                      <a:pt x="797" y="162"/>
                    </a:lnTo>
                    <a:lnTo>
                      <a:pt x="804" y="152"/>
                    </a:lnTo>
                    <a:lnTo>
                      <a:pt x="807" y="151"/>
                    </a:lnTo>
                    <a:lnTo>
                      <a:pt x="809" y="148"/>
                    </a:lnTo>
                    <a:lnTo>
                      <a:pt x="810" y="146"/>
                    </a:lnTo>
                    <a:lnTo>
                      <a:pt x="812" y="140"/>
                    </a:lnTo>
                    <a:lnTo>
                      <a:pt x="805" y="134"/>
                    </a:lnTo>
                    <a:lnTo>
                      <a:pt x="804" y="124"/>
                    </a:lnTo>
                    <a:lnTo>
                      <a:pt x="810" y="116"/>
                    </a:lnTo>
                    <a:lnTo>
                      <a:pt x="817" y="111"/>
                    </a:lnTo>
                    <a:lnTo>
                      <a:pt x="817" y="101"/>
                    </a:lnTo>
                    <a:lnTo>
                      <a:pt x="823" y="97"/>
                    </a:lnTo>
                    <a:lnTo>
                      <a:pt x="833" y="93"/>
                    </a:lnTo>
                    <a:lnTo>
                      <a:pt x="840" y="87"/>
                    </a:lnTo>
                    <a:lnTo>
                      <a:pt x="843" y="77"/>
                    </a:lnTo>
                    <a:lnTo>
                      <a:pt x="849" y="76"/>
                    </a:lnTo>
                    <a:lnTo>
                      <a:pt x="853" y="72"/>
                    </a:lnTo>
                    <a:lnTo>
                      <a:pt x="848" y="70"/>
                    </a:lnTo>
                    <a:lnTo>
                      <a:pt x="848" y="70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840" y="66"/>
                    </a:lnTo>
                    <a:lnTo>
                      <a:pt x="840" y="66"/>
                    </a:lnTo>
                    <a:lnTo>
                      <a:pt x="840" y="52"/>
                    </a:lnTo>
                    <a:lnTo>
                      <a:pt x="840" y="52"/>
                    </a:lnTo>
                    <a:lnTo>
                      <a:pt x="828" y="45"/>
                    </a:lnTo>
                    <a:lnTo>
                      <a:pt x="828" y="45"/>
                    </a:lnTo>
                    <a:lnTo>
                      <a:pt x="813" y="31"/>
                    </a:lnTo>
                    <a:lnTo>
                      <a:pt x="796" y="37"/>
                    </a:lnTo>
                    <a:lnTo>
                      <a:pt x="787" y="43"/>
                    </a:lnTo>
                    <a:lnTo>
                      <a:pt x="781" y="54"/>
                    </a:lnTo>
                    <a:lnTo>
                      <a:pt x="782" y="43"/>
                    </a:lnTo>
                    <a:lnTo>
                      <a:pt x="782" y="42"/>
                    </a:lnTo>
                    <a:lnTo>
                      <a:pt x="778" y="43"/>
                    </a:lnTo>
                    <a:lnTo>
                      <a:pt x="768" y="60"/>
                    </a:lnTo>
                    <a:lnTo>
                      <a:pt x="768" y="60"/>
                    </a:lnTo>
                    <a:lnTo>
                      <a:pt x="769" y="70"/>
                    </a:lnTo>
                    <a:lnTo>
                      <a:pt x="769" y="70"/>
                    </a:lnTo>
                    <a:lnTo>
                      <a:pt x="769" y="77"/>
                    </a:lnTo>
                    <a:lnTo>
                      <a:pt x="769" y="77"/>
                    </a:lnTo>
                    <a:lnTo>
                      <a:pt x="769" y="84"/>
                    </a:lnTo>
                    <a:lnTo>
                      <a:pt x="769" y="84"/>
                    </a:lnTo>
                    <a:lnTo>
                      <a:pt x="768" y="87"/>
                    </a:lnTo>
                    <a:lnTo>
                      <a:pt x="768" y="87"/>
                    </a:lnTo>
                    <a:lnTo>
                      <a:pt x="753" y="91"/>
                    </a:lnTo>
                    <a:lnTo>
                      <a:pt x="740" y="93"/>
                    </a:lnTo>
                    <a:lnTo>
                      <a:pt x="727" y="95"/>
                    </a:lnTo>
                    <a:lnTo>
                      <a:pt x="719" y="96"/>
                    </a:lnTo>
                    <a:lnTo>
                      <a:pt x="709" y="107"/>
                    </a:lnTo>
                    <a:lnTo>
                      <a:pt x="691" y="107"/>
                    </a:lnTo>
                    <a:lnTo>
                      <a:pt x="671" y="100"/>
                    </a:lnTo>
                    <a:lnTo>
                      <a:pt x="652" y="88"/>
                    </a:lnTo>
                    <a:lnTo>
                      <a:pt x="652" y="88"/>
                    </a:lnTo>
                    <a:lnTo>
                      <a:pt x="632" y="92"/>
                    </a:lnTo>
                    <a:lnTo>
                      <a:pt x="632" y="92"/>
                    </a:lnTo>
                    <a:lnTo>
                      <a:pt x="622" y="92"/>
                    </a:lnTo>
                    <a:lnTo>
                      <a:pt x="622" y="92"/>
                    </a:lnTo>
                    <a:lnTo>
                      <a:pt x="618" y="91"/>
                    </a:lnTo>
                    <a:lnTo>
                      <a:pt x="618" y="91"/>
                    </a:lnTo>
                    <a:lnTo>
                      <a:pt x="601" y="76"/>
                    </a:lnTo>
                    <a:lnTo>
                      <a:pt x="590" y="66"/>
                    </a:lnTo>
                    <a:lnTo>
                      <a:pt x="590" y="66"/>
                    </a:lnTo>
                    <a:lnTo>
                      <a:pt x="580" y="65"/>
                    </a:lnTo>
                    <a:lnTo>
                      <a:pt x="580" y="65"/>
                    </a:lnTo>
                    <a:lnTo>
                      <a:pt x="575" y="58"/>
                    </a:lnTo>
                    <a:lnTo>
                      <a:pt x="575" y="58"/>
                    </a:lnTo>
                    <a:lnTo>
                      <a:pt x="554" y="53"/>
                    </a:lnTo>
                    <a:lnTo>
                      <a:pt x="554" y="53"/>
                    </a:lnTo>
                    <a:lnTo>
                      <a:pt x="536" y="46"/>
                    </a:lnTo>
                    <a:lnTo>
                      <a:pt x="518" y="60"/>
                    </a:lnTo>
                    <a:lnTo>
                      <a:pt x="518" y="60"/>
                    </a:lnTo>
                    <a:lnTo>
                      <a:pt x="510" y="65"/>
                    </a:lnTo>
                    <a:lnTo>
                      <a:pt x="510" y="65"/>
                    </a:lnTo>
                    <a:lnTo>
                      <a:pt x="495" y="61"/>
                    </a:lnTo>
                    <a:lnTo>
                      <a:pt x="495" y="61"/>
                    </a:lnTo>
                    <a:lnTo>
                      <a:pt x="493" y="62"/>
                    </a:lnTo>
                    <a:lnTo>
                      <a:pt x="493" y="62"/>
                    </a:lnTo>
                    <a:lnTo>
                      <a:pt x="474" y="56"/>
                    </a:lnTo>
                    <a:lnTo>
                      <a:pt x="474" y="56"/>
                    </a:lnTo>
                    <a:lnTo>
                      <a:pt x="464" y="58"/>
                    </a:lnTo>
                    <a:lnTo>
                      <a:pt x="464" y="58"/>
                    </a:lnTo>
                    <a:lnTo>
                      <a:pt x="459" y="57"/>
                    </a:lnTo>
                    <a:lnTo>
                      <a:pt x="443" y="52"/>
                    </a:lnTo>
                    <a:lnTo>
                      <a:pt x="443" y="52"/>
                    </a:lnTo>
                    <a:lnTo>
                      <a:pt x="433" y="54"/>
                    </a:lnTo>
                    <a:lnTo>
                      <a:pt x="433" y="54"/>
                    </a:lnTo>
                    <a:lnTo>
                      <a:pt x="423" y="50"/>
                    </a:lnTo>
                    <a:lnTo>
                      <a:pt x="405" y="50"/>
                    </a:lnTo>
                    <a:lnTo>
                      <a:pt x="405" y="50"/>
                    </a:lnTo>
                    <a:lnTo>
                      <a:pt x="405" y="50"/>
                    </a:lnTo>
                    <a:lnTo>
                      <a:pt x="379" y="50"/>
                    </a:lnTo>
                    <a:lnTo>
                      <a:pt x="353" y="50"/>
                    </a:lnTo>
                    <a:lnTo>
                      <a:pt x="302" y="47"/>
                    </a:lnTo>
                    <a:lnTo>
                      <a:pt x="253" y="41"/>
                    </a:lnTo>
                    <a:lnTo>
                      <a:pt x="206" y="34"/>
                    </a:lnTo>
                    <a:lnTo>
                      <a:pt x="165" y="26"/>
                    </a:lnTo>
                    <a:lnTo>
                      <a:pt x="129" y="19"/>
                    </a:lnTo>
                    <a:lnTo>
                      <a:pt x="87" y="8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1" y="12"/>
                    </a:lnTo>
                    <a:lnTo>
                      <a:pt x="51" y="17"/>
                    </a:lnTo>
                    <a:lnTo>
                      <a:pt x="53" y="18"/>
                    </a:lnTo>
                    <a:lnTo>
                      <a:pt x="59" y="21"/>
                    </a:lnTo>
                    <a:lnTo>
                      <a:pt x="67" y="17"/>
                    </a:lnTo>
                    <a:lnTo>
                      <a:pt x="71" y="7"/>
                    </a:lnTo>
                    <a:lnTo>
                      <a:pt x="71" y="8"/>
                    </a:lnTo>
                    <a:lnTo>
                      <a:pt x="75" y="14"/>
                    </a:lnTo>
                    <a:lnTo>
                      <a:pt x="75" y="18"/>
                    </a:lnTo>
                    <a:lnTo>
                      <a:pt x="80" y="22"/>
                    </a:lnTo>
                    <a:lnTo>
                      <a:pt x="82" y="30"/>
                    </a:lnTo>
                    <a:lnTo>
                      <a:pt x="75" y="34"/>
                    </a:lnTo>
                    <a:lnTo>
                      <a:pt x="77" y="38"/>
                    </a:lnTo>
                    <a:lnTo>
                      <a:pt x="71" y="41"/>
                    </a:lnTo>
                    <a:lnTo>
                      <a:pt x="64" y="38"/>
                    </a:lnTo>
                    <a:lnTo>
                      <a:pt x="62" y="31"/>
                    </a:lnTo>
                    <a:lnTo>
                      <a:pt x="58" y="27"/>
                    </a:lnTo>
                    <a:lnTo>
                      <a:pt x="53" y="29"/>
                    </a:lnTo>
                    <a:lnTo>
                      <a:pt x="51" y="33"/>
                    </a:lnTo>
                    <a:lnTo>
                      <a:pt x="51" y="39"/>
                    </a:lnTo>
                    <a:lnTo>
                      <a:pt x="51" y="49"/>
                    </a:lnTo>
                    <a:lnTo>
                      <a:pt x="51" y="54"/>
                    </a:lnTo>
                    <a:lnTo>
                      <a:pt x="48" y="60"/>
                    </a:lnTo>
                    <a:lnTo>
                      <a:pt x="48" y="65"/>
                    </a:lnTo>
                    <a:lnTo>
                      <a:pt x="44" y="70"/>
                    </a:lnTo>
                    <a:lnTo>
                      <a:pt x="43" y="78"/>
                    </a:lnTo>
                    <a:lnTo>
                      <a:pt x="36" y="85"/>
                    </a:lnTo>
                    <a:lnTo>
                      <a:pt x="31" y="95"/>
                    </a:lnTo>
                    <a:lnTo>
                      <a:pt x="28" y="103"/>
                    </a:lnTo>
                    <a:lnTo>
                      <a:pt x="17" y="113"/>
                    </a:lnTo>
                    <a:lnTo>
                      <a:pt x="17" y="124"/>
                    </a:lnTo>
                    <a:lnTo>
                      <a:pt x="12" y="134"/>
                    </a:lnTo>
                    <a:lnTo>
                      <a:pt x="12" y="143"/>
                    </a:lnTo>
                    <a:lnTo>
                      <a:pt x="7" y="150"/>
                    </a:lnTo>
                    <a:lnTo>
                      <a:pt x="0" y="161"/>
                    </a:lnTo>
                    <a:lnTo>
                      <a:pt x="0" y="173"/>
                    </a:lnTo>
                    <a:lnTo>
                      <a:pt x="4" y="186"/>
                    </a:lnTo>
                    <a:lnTo>
                      <a:pt x="5" y="200"/>
                    </a:lnTo>
                    <a:lnTo>
                      <a:pt x="12" y="217"/>
                    </a:lnTo>
                    <a:lnTo>
                      <a:pt x="17" y="226"/>
                    </a:lnTo>
                    <a:lnTo>
                      <a:pt x="10" y="236"/>
                    </a:lnTo>
                    <a:lnTo>
                      <a:pt x="12" y="247"/>
                    </a:lnTo>
                    <a:lnTo>
                      <a:pt x="20" y="256"/>
                    </a:lnTo>
                    <a:lnTo>
                      <a:pt x="25" y="265"/>
                    </a:lnTo>
                    <a:lnTo>
                      <a:pt x="22" y="268"/>
                    </a:lnTo>
                    <a:lnTo>
                      <a:pt x="22" y="272"/>
                    </a:lnTo>
                    <a:lnTo>
                      <a:pt x="33" y="276"/>
                    </a:lnTo>
                    <a:lnTo>
                      <a:pt x="43" y="280"/>
                    </a:lnTo>
                    <a:lnTo>
                      <a:pt x="51" y="288"/>
                    </a:lnTo>
                    <a:lnTo>
                      <a:pt x="59" y="298"/>
                    </a:lnTo>
                    <a:lnTo>
                      <a:pt x="64" y="307"/>
                    </a:lnTo>
                    <a:lnTo>
                      <a:pt x="71" y="318"/>
                    </a:lnTo>
                    <a:lnTo>
                      <a:pt x="71" y="329"/>
                    </a:lnTo>
                    <a:lnTo>
                      <a:pt x="74" y="334"/>
                    </a:lnTo>
                    <a:lnTo>
                      <a:pt x="74" y="334"/>
                    </a:lnTo>
                    <a:lnTo>
                      <a:pt x="75" y="334"/>
                    </a:lnTo>
                    <a:lnTo>
                      <a:pt x="75" y="334"/>
                    </a:lnTo>
                    <a:lnTo>
                      <a:pt x="84" y="335"/>
                    </a:lnTo>
                    <a:lnTo>
                      <a:pt x="84" y="335"/>
                    </a:lnTo>
                    <a:lnTo>
                      <a:pt x="95" y="337"/>
                    </a:lnTo>
                    <a:lnTo>
                      <a:pt x="95" y="337"/>
                    </a:lnTo>
                    <a:lnTo>
                      <a:pt x="97" y="338"/>
                    </a:lnTo>
                    <a:lnTo>
                      <a:pt x="97" y="338"/>
                    </a:lnTo>
                    <a:lnTo>
                      <a:pt x="102" y="342"/>
                    </a:lnTo>
                    <a:lnTo>
                      <a:pt x="106" y="338"/>
                    </a:lnTo>
                    <a:lnTo>
                      <a:pt x="113" y="344"/>
                    </a:lnTo>
                    <a:lnTo>
                      <a:pt x="120" y="346"/>
                    </a:lnTo>
                    <a:lnTo>
                      <a:pt x="126" y="348"/>
                    </a:lnTo>
                    <a:lnTo>
                      <a:pt x="134" y="356"/>
                    </a:lnTo>
                    <a:lnTo>
                      <a:pt x="134" y="357"/>
                    </a:lnTo>
                    <a:lnTo>
                      <a:pt x="134" y="357"/>
                    </a:lnTo>
                    <a:lnTo>
                      <a:pt x="142" y="361"/>
                    </a:lnTo>
                    <a:lnTo>
                      <a:pt x="162" y="373"/>
                    </a:lnTo>
                    <a:close/>
                  </a:path>
                </a:pathLst>
              </a:custGeom>
              <a:solidFill>
                <a:srgbClr val="418A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67" name="Freeform 235"/>
              <p:cNvSpPr>
                <a:spLocks/>
              </p:cNvSpPr>
              <p:nvPr/>
            </p:nvSpPr>
            <p:spPr bwMode="auto">
              <a:xfrm>
                <a:off x="4473" y="2748"/>
                <a:ext cx="177" cy="124"/>
              </a:xfrm>
              <a:custGeom>
                <a:avLst/>
                <a:gdLst/>
                <a:ahLst/>
                <a:cxnLst>
                  <a:cxn ang="0">
                    <a:pos x="125" y="81"/>
                  </a:cxn>
                  <a:cxn ang="0">
                    <a:pos x="111" y="63"/>
                  </a:cxn>
                  <a:cxn ang="0">
                    <a:pos x="89" y="70"/>
                  </a:cxn>
                  <a:cxn ang="0">
                    <a:pos x="82" y="81"/>
                  </a:cxn>
                  <a:cxn ang="0">
                    <a:pos x="82" y="91"/>
                  </a:cxn>
                  <a:cxn ang="0">
                    <a:pos x="89" y="105"/>
                  </a:cxn>
                  <a:cxn ang="0">
                    <a:pos x="80" y="122"/>
                  </a:cxn>
                  <a:cxn ang="0">
                    <a:pos x="63" y="116"/>
                  </a:cxn>
                  <a:cxn ang="0">
                    <a:pos x="63" y="93"/>
                  </a:cxn>
                  <a:cxn ang="0">
                    <a:pos x="63" y="79"/>
                  </a:cxn>
                  <a:cxn ang="0">
                    <a:pos x="56" y="71"/>
                  </a:cxn>
                  <a:cxn ang="0">
                    <a:pos x="69" y="54"/>
                  </a:cxn>
                  <a:cxn ang="0">
                    <a:pos x="89" y="51"/>
                  </a:cxn>
                  <a:cxn ang="0">
                    <a:pos x="90" y="34"/>
                  </a:cxn>
                  <a:cxn ang="0">
                    <a:pos x="80" y="38"/>
                  </a:cxn>
                  <a:cxn ang="0">
                    <a:pos x="72" y="43"/>
                  </a:cxn>
                  <a:cxn ang="0">
                    <a:pos x="56" y="38"/>
                  </a:cxn>
                  <a:cxn ang="0">
                    <a:pos x="45" y="32"/>
                  </a:cxn>
                  <a:cxn ang="0">
                    <a:pos x="30" y="31"/>
                  </a:cxn>
                  <a:cxn ang="0">
                    <a:pos x="17" y="40"/>
                  </a:cxn>
                  <a:cxn ang="0">
                    <a:pos x="2" y="40"/>
                  </a:cxn>
                  <a:cxn ang="0">
                    <a:pos x="10" y="27"/>
                  </a:cxn>
                  <a:cxn ang="0">
                    <a:pos x="36" y="7"/>
                  </a:cxn>
                  <a:cxn ang="0">
                    <a:pos x="54" y="4"/>
                  </a:cxn>
                  <a:cxn ang="0">
                    <a:pos x="76" y="16"/>
                  </a:cxn>
                  <a:cxn ang="0">
                    <a:pos x="95" y="22"/>
                  </a:cxn>
                  <a:cxn ang="0">
                    <a:pos x="125" y="43"/>
                  </a:cxn>
                  <a:cxn ang="0">
                    <a:pos x="154" y="40"/>
                  </a:cxn>
                  <a:cxn ang="0">
                    <a:pos x="177" y="54"/>
                  </a:cxn>
                  <a:cxn ang="0">
                    <a:pos x="160" y="65"/>
                  </a:cxn>
                  <a:cxn ang="0">
                    <a:pos x="147" y="59"/>
                  </a:cxn>
                  <a:cxn ang="0">
                    <a:pos x="151" y="70"/>
                  </a:cxn>
                  <a:cxn ang="0">
                    <a:pos x="152" y="85"/>
                  </a:cxn>
                  <a:cxn ang="0">
                    <a:pos x="149" y="98"/>
                  </a:cxn>
                  <a:cxn ang="0">
                    <a:pos x="138" y="102"/>
                  </a:cxn>
                  <a:cxn ang="0">
                    <a:pos x="141" y="93"/>
                  </a:cxn>
                  <a:cxn ang="0">
                    <a:pos x="134" y="79"/>
                  </a:cxn>
                </a:cxnLst>
                <a:rect l="0" t="0" r="r" b="b"/>
                <a:pathLst>
                  <a:path w="177" h="124">
                    <a:moveTo>
                      <a:pt x="128" y="75"/>
                    </a:moveTo>
                    <a:lnTo>
                      <a:pt x="125" y="81"/>
                    </a:lnTo>
                    <a:lnTo>
                      <a:pt x="116" y="79"/>
                    </a:lnTo>
                    <a:lnTo>
                      <a:pt x="111" y="63"/>
                    </a:lnTo>
                    <a:lnTo>
                      <a:pt x="94" y="62"/>
                    </a:lnTo>
                    <a:lnTo>
                      <a:pt x="89" y="70"/>
                    </a:lnTo>
                    <a:lnTo>
                      <a:pt x="82" y="71"/>
                    </a:lnTo>
                    <a:lnTo>
                      <a:pt x="82" y="81"/>
                    </a:lnTo>
                    <a:lnTo>
                      <a:pt x="80" y="86"/>
                    </a:lnTo>
                    <a:lnTo>
                      <a:pt x="82" y="91"/>
                    </a:lnTo>
                    <a:lnTo>
                      <a:pt x="82" y="101"/>
                    </a:lnTo>
                    <a:lnTo>
                      <a:pt x="89" y="105"/>
                    </a:lnTo>
                    <a:lnTo>
                      <a:pt x="87" y="117"/>
                    </a:lnTo>
                    <a:lnTo>
                      <a:pt x="80" y="122"/>
                    </a:lnTo>
                    <a:lnTo>
                      <a:pt x="69" y="124"/>
                    </a:lnTo>
                    <a:lnTo>
                      <a:pt x="63" y="116"/>
                    </a:lnTo>
                    <a:lnTo>
                      <a:pt x="63" y="104"/>
                    </a:lnTo>
                    <a:lnTo>
                      <a:pt x="63" y="93"/>
                    </a:lnTo>
                    <a:lnTo>
                      <a:pt x="66" y="86"/>
                    </a:lnTo>
                    <a:lnTo>
                      <a:pt x="63" y="79"/>
                    </a:lnTo>
                    <a:lnTo>
                      <a:pt x="56" y="81"/>
                    </a:lnTo>
                    <a:lnTo>
                      <a:pt x="56" y="71"/>
                    </a:lnTo>
                    <a:lnTo>
                      <a:pt x="63" y="62"/>
                    </a:lnTo>
                    <a:lnTo>
                      <a:pt x="69" y="54"/>
                    </a:lnTo>
                    <a:lnTo>
                      <a:pt x="77" y="51"/>
                    </a:lnTo>
                    <a:lnTo>
                      <a:pt x="89" y="51"/>
                    </a:lnTo>
                    <a:lnTo>
                      <a:pt x="100" y="46"/>
                    </a:lnTo>
                    <a:lnTo>
                      <a:pt x="90" y="34"/>
                    </a:lnTo>
                    <a:lnTo>
                      <a:pt x="85" y="38"/>
                    </a:lnTo>
                    <a:lnTo>
                      <a:pt x="80" y="38"/>
                    </a:lnTo>
                    <a:lnTo>
                      <a:pt x="77" y="42"/>
                    </a:lnTo>
                    <a:lnTo>
                      <a:pt x="72" y="43"/>
                    </a:lnTo>
                    <a:lnTo>
                      <a:pt x="66" y="39"/>
                    </a:lnTo>
                    <a:lnTo>
                      <a:pt x="56" y="38"/>
                    </a:lnTo>
                    <a:lnTo>
                      <a:pt x="53" y="34"/>
                    </a:lnTo>
                    <a:lnTo>
                      <a:pt x="45" y="32"/>
                    </a:lnTo>
                    <a:lnTo>
                      <a:pt x="38" y="30"/>
                    </a:lnTo>
                    <a:lnTo>
                      <a:pt x="30" y="31"/>
                    </a:lnTo>
                    <a:lnTo>
                      <a:pt x="30" y="38"/>
                    </a:lnTo>
                    <a:lnTo>
                      <a:pt x="17" y="40"/>
                    </a:lnTo>
                    <a:lnTo>
                      <a:pt x="10" y="38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10" y="27"/>
                    </a:lnTo>
                    <a:lnTo>
                      <a:pt x="20" y="19"/>
                    </a:lnTo>
                    <a:lnTo>
                      <a:pt x="36" y="7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69" y="7"/>
                    </a:lnTo>
                    <a:lnTo>
                      <a:pt x="76" y="16"/>
                    </a:lnTo>
                    <a:lnTo>
                      <a:pt x="89" y="16"/>
                    </a:lnTo>
                    <a:lnTo>
                      <a:pt x="95" y="22"/>
                    </a:lnTo>
                    <a:lnTo>
                      <a:pt x="113" y="39"/>
                    </a:lnTo>
                    <a:lnTo>
                      <a:pt x="125" y="43"/>
                    </a:lnTo>
                    <a:lnTo>
                      <a:pt x="141" y="43"/>
                    </a:lnTo>
                    <a:lnTo>
                      <a:pt x="154" y="40"/>
                    </a:lnTo>
                    <a:lnTo>
                      <a:pt x="167" y="47"/>
                    </a:lnTo>
                    <a:lnTo>
                      <a:pt x="177" y="54"/>
                    </a:lnTo>
                    <a:lnTo>
                      <a:pt x="169" y="62"/>
                    </a:lnTo>
                    <a:lnTo>
                      <a:pt x="160" y="65"/>
                    </a:lnTo>
                    <a:lnTo>
                      <a:pt x="154" y="59"/>
                    </a:lnTo>
                    <a:lnTo>
                      <a:pt x="147" y="59"/>
                    </a:lnTo>
                    <a:lnTo>
                      <a:pt x="151" y="63"/>
                    </a:lnTo>
                    <a:lnTo>
                      <a:pt x="151" y="70"/>
                    </a:lnTo>
                    <a:lnTo>
                      <a:pt x="149" y="77"/>
                    </a:lnTo>
                    <a:lnTo>
                      <a:pt x="152" y="85"/>
                    </a:lnTo>
                    <a:lnTo>
                      <a:pt x="152" y="91"/>
                    </a:lnTo>
                    <a:lnTo>
                      <a:pt x="149" y="98"/>
                    </a:lnTo>
                    <a:lnTo>
                      <a:pt x="143" y="102"/>
                    </a:lnTo>
                    <a:lnTo>
                      <a:pt x="138" y="102"/>
                    </a:lnTo>
                    <a:lnTo>
                      <a:pt x="141" y="97"/>
                    </a:lnTo>
                    <a:lnTo>
                      <a:pt x="141" y="93"/>
                    </a:lnTo>
                    <a:lnTo>
                      <a:pt x="136" y="86"/>
                    </a:lnTo>
                    <a:lnTo>
                      <a:pt x="134" y="79"/>
                    </a:lnTo>
                    <a:lnTo>
                      <a:pt x="128" y="75"/>
                    </a:lnTo>
                    <a:close/>
                  </a:path>
                </a:pathLst>
              </a:custGeom>
              <a:solidFill>
                <a:srgbClr val="99D3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68" name="Freeform 236"/>
              <p:cNvSpPr>
                <a:spLocks/>
              </p:cNvSpPr>
              <p:nvPr/>
            </p:nvSpPr>
            <p:spPr bwMode="auto">
              <a:xfrm>
                <a:off x="4060" y="2706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92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69" name="Freeform 237"/>
              <p:cNvSpPr>
                <a:spLocks/>
              </p:cNvSpPr>
              <p:nvPr/>
            </p:nvSpPr>
            <p:spPr bwMode="auto">
              <a:xfrm>
                <a:off x="3980" y="2706"/>
                <a:ext cx="840" cy="443"/>
              </a:xfrm>
              <a:custGeom>
                <a:avLst/>
                <a:gdLst/>
                <a:ahLst/>
                <a:cxnLst>
                  <a:cxn ang="0">
                    <a:pos x="820" y="47"/>
                  </a:cxn>
                  <a:cxn ang="0">
                    <a:pos x="789" y="39"/>
                  </a:cxn>
                  <a:cxn ang="0">
                    <a:pos x="784" y="72"/>
                  </a:cxn>
                  <a:cxn ang="0">
                    <a:pos x="778" y="78"/>
                  </a:cxn>
                  <a:cxn ang="0">
                    <a:pos x="717" y="103"/>
                  </a:cxn>
                  <a:cxn ang="0">
                    <a:pos x="704" y="123"/>
                  </a:cxn>
                  <a:cxn ang="0">
                    <a:pos x="689" y="128"/>
                  </a:cxn>
                  <a:cxn ang="0">
                    <a:pos x="675" y="146"/>
                  </a:cxn>
                  <a:cxn ang="0">
                    <a:pos x="631" y="163"/>
                  </a:cxn>
                  <a:cxn ang="0">
                    <a:pos x="631" y="144"/>
                  </a:cxn>
                  <a:cxn ang="0">
                    <a:pos x="621" y="117"/>
                  </a:cxn>
                  <a:cxn ang="0">
                    <a:pos x="606" y="105"/>
                  </a:cxn>
                  <a:cxn ang="0">
                    <a:pos x="593" y="103"/>
                  </a:cxn>
                  <a:cxn ang="0">
                    <a:pos x="573" y="128"/>
                  </a:cxn>
                  <a:cxn ang="0">
                    <a:pos x="573" y="164"/>
                  </a:cxn>
                  <a:cxn ang="0">
                    <a:pos x="559" y="128"/>
                  </a:cxn>
                  <a:cxn ang="0">
                    <a:pos x="562" y="96"/>
                  </a:cxn>
                  <a:cxn ang="0">
                    <a:pos x="583" y="76"/>
                  </a:cxn>
                  <a:cxn ang="0">
                    <a:pos x="559" y="81"/>
                  </a:cxn>
                  <a:cxn ang="0">
                    <a:pos x="531" y="72"/>
                  </a:cxn>
                  <a:cxn ang="0">
                    <a:pos x="495" y="82"/>
                  </a:cxn>
                  <a:cxn ang="0">
                    <a:pos x="500" y="57"/>
                  </a:cxn>
                  <a:cxn ang="0">
                    <a:pos x="474" y="50"/>
                  </a:cxn>
                  <a:cxn ang="0">
                    <a:pos x="431" y="47"/>
                  </a:cxn>
                  <a:cxn ang="0">
                    <a:pos x="353" y="43"/>
                  </a:cxn>
                  <a:cxn ang="0">
                    <a:pos x="123" y="11"/>
                  </a:cxn>
                  <a:cxn ang="0">
                    <a:pos x="71" y="18"/>
                  </a:cxn>
                  <a:cxn ang="0">
                    <a:pos x="51" y="10"/>
                  </a:cxn>
                  <a:cxn ang="0">
                    <a:pos x="48" y="42"/>
                  </a:cxn>
                  <a:cxn ang="0">
                    <a:pos x="28" y="80"/>
                  </a:cxn>
                  <a:cxn ang="0">
                    <a:pos x="7" y="127"/>
                  </a:cxn>
                  <a:cxn ang="0">
                    <a:pos x="12" y="194"/>
                  </a:cxn>
                  <a:cxn ang="0">
                    <a:pos x="25" y="242"/>
                  </a:cxn>
                  <a:cxn ang="0">
                    <a:pos x="51" y="265"/>
                  </a:cxn>
                  <a:cxn ang="0">
                    <a:pos x="89" y="296"/>
                  </a:cxn>
                  <a:cxn ang="0">
                    <a:pos x="141" y="316"/>
                  </a:cxn>
                  <a:cxn ang="0">
                    <a:pos x="216" y="342"/>
                  </a:cxn>
                  <a:cxn ang="0">
                    <a:pos x="268" y="354"/>
                  </a:cxn>
                  <a:cxn ang="0">
                    <a:pos x="296" y="390"/>
                  </a:cxn>
                  <a:cxn ang="0">
                    <a:pos x="333" y="378"/>
                  </a:cxn>
                  <a:cxn ang="0">
                    <a:pos x="379" y="438"/>
                  </a:cxn>
                  <a:cxn ang="0">
                    <a:pos x="410" y="417"/>
                  </a:cxn>
                  <a:cxn ang="0">
                    <a:pos x="454" y="384"/>
                  </a:cxn>
                  <a:cxn ang="0">
                    <a:pos x="510" y="381"/>
                  </a:cxn>
                  <a:cxn ang="0">
                    <a:pos x="556" y="386"/>
                  </a:cxn>
                  <a:cxn ang="0">
                    <a:pos x="565" y="365"/>
                  </a:cxn>
                  <a:cxn ang="0">
                    <a:pos x="608" y="365"/>
                  </a:cxn>
                  <a:cxn ang="0">
                    <a:pos x="644" y="366"/>
                  </a:cxn>
                  <a:cxn ang="0">
                    <a:pos x="673" y="409"/>
                  </a:cxn>
                  <a:cxn ang="0">
                    <a:pos x="702" y="435"/>
                  </a:cxn>
                  <a:cxn ang="0">
                    <a:pos x="712" y="395"/>
                  </a:cxn>
                  <a:cxn ang="0">
                    <a:pos x="686" y="356"/>
                  </a:cxn>
                  <a:cxn ang="0">
                    <a:pos x="701" y="314"/>
                  </a:cxn>
                  <a:cxn ang="0">
                    <a:pos x="732" y="284"/>
                  </a:cxn>
                  <a:cxn ang="0">
                    <a:pos x="755" y="257"/>
                  </a:cxn>
                  <a:cxn ang="0">
                    <a:pos x="755" y="237"/>
                  </a:cxn>
                  <a:cxn ang="0">
                    <a:pos x="761" y="207"/>
                  </a:cxn>
                  <a:cxn ang="0">
                    <a:pos x="768" y="170"/>
                  </a:cxn>
                  <a:cxn ang="0">
                    <a:pos x="786" y="146"/>
                  </a:cxn>
                  <a:cxn ang="0">
                    <a:pos x="810" y="124"/>
                  </a:cxn>
                  <a:cxn ang="0">
                    <a:pos x="810" y="93"/>
                  </a:cxn>
                  <a:cxn ang="0">
                    <a:pos x="840" y="64"/>
                  </a:cxn>
                </a:cxnLst>
                <a:rect l="0" t="0" r="r" b="b"/>
                <a:pathLst>
                  <a:path w="840" h="443">
                    <a:moveTo>
                      <a:pt x="838" y="61"/>
                    </a:moveTo>
                    <a:lnTo>
                      <a:pt x="831" y="58"/>
                    </a:lnTo>
                    <a:lnTo>
                      <a:pt x="827" y="55"/>
                    </a:lnTo>
                    <a:lnTo>
                      <a:pt x="818" y="54"/>
                    </a:lnTo>
                    <a:lnTo>
                      <a:pt x="820" y="47"/>
                    </a:lnTo>
                    <a:lnTo>
                      <a:pt x="820" y="37"/>
                    </a:lnTo>
                    <a:lnTo>
                      <a:pt x="815" y="34"/>
                    </a:lnTo>
                    <a:lnTo>
                      <a:pt x="809" y="27"/>
                    </a:lnTo>
                    <a:lnTo>
                      <a:pt x="792" y="33"/>
                    </a:lnTo>
                    <a:lnTo>
                      <a:pt x="789" y="39"/>
                    </a:lnTo>
                    <a:lnTo>
                      <a:pt x="791" y="47"/>
                    </a:lnTo>
                    <a:lnTo>
                      <a:pt x="789" y="55"/>
                    </a:lnTo>
                    <a:lnTo>
                      <a:pt x="789" y="66"/>
                    </a:lnTo>
                    <a:lnTo>
                      <a:pt x="784" y="72"/>
                    </a:lnTo>
                    <a:lnTo>
                      <a:pt x="784" y="72"/>
                    </a:lnTo>
                    <a:lnTo>
                      <a:pt x="784" y="72"/>
                    </a:lnTo>
                    <a:lnTo>
                      <a:pt x="786" y="73"/>
                    </a:lnTo>
                    <a:lnTo>
                      <a:pt x="782" y="76"/>
                    </a:lnTo>
                    <a:lnTo>
                      <a:pt x="778" y="78"/>
                    </a:lnTo>
                    <a:lnTo>
                      <a:pt x="778" y="78"/>
                    </a:lnTo>
                    <a:lnTo>
                      <a:pt x="760" y="82"/>
                    </a:lnTo>
                    <a:lnTo>
                      <a:pt x="745" y="85"/>
                    </a:lnTo>
                    <a:lnTo>
                      <a:pt x="730" y="88"/>
                    </a:lnTo>
                    <a:lnTo>
                      <a:pt x="725" y="93"/>
                    </a:lnTo>
                    <a:lnTo>
                      <a:pt x="717" y="103"/>
                    </a:lnTo>
                    <a:lnTo>
                      <a:pt x="720" y="103"/>
                    </a:lnTo>
                    <a:lnTo>
                      <a:pt x="719" y="112"/>
                    </a:lnTo>
                    <a:lnTo>
                      <a:pt x="717" y="119"/>
                    </a:lnTo>
                    <a:lnTo>
                      <a:pt x="711" y="120"/>
                    </a:lnTo>
                    <a:lnTo>
                      <a:pt x="704" y="123"/>
                    </a:lnTo>
                    <a:lnTo>
                      <a:pt x="696" y="123"/>
                    </a:lnTo>
                    <a:lnTo>
                      <a:pt x="689" y="123"/>
                    </a:lnTo>
                    <a:lnTo>
                      <a:pt x="689" y="123"/>
                    </a:lnTo>
                    <a:lnTo>
                      <a:pt x="689" y="128"/>
                    </a:lnTo>
                    <a:lnTo>
                      <a:pt x="689" y="128"/>
                    </a:lnTo>
                    <a:lnTo>
                      <a:pt x="683" y="133"/>
                    </a:lnTo>
                    <a:lnTo>
                      <a:pt x="686" y="133"/>
                    </a:lnTo>
                    <a:lnTo>
                      <a:pt x="680" y="139"/>
                    </a:lnTo>
                    <a:lnTo>
                      <a:pt x="676" y="142"/>
                    </a:lnTo>
                    <a:lnTo>
                      <a:pt x="675" y="146"/>
                    </a:lnTo>
                    <a:lnTo>
                      <a:pt x="671" y="152"/>
                    </a:lnTo>
                    <a:lnTo>
                      <a:pt x="662" y="156"/>
                    </a:lnTo>
                    <a:lnTo>
                      <a:pt x="650" y="160"/>
                    </a:lnTo>
                    <a:lnTo>
                      <a:pt x="640" y="166"/>
                    </a:lnTo>
                    <a:lnTo>
                      <a:pt x="631" y="163"/>
                    </a:lnTo>
                    <a:lnTo>
                      <a:pt x="629" y="156"/>
                    </a:lnTo>
                    <a:lnTo>
                      <a:pt x="634" y="152"/>
                    </a:lnTo>
                    <a:lnTo>
                      <a:pt x="634" y="152"/>
                    </a:lnTo>
                    <a:lnTo>
                      <a:pt x="636" y="144"/>
                    </a:lnTo>
                    <a:lnTo>
                      <a:pt x="631" y="144"/>
                    </a:lnTo>
                    <a:lnTo>
                      <a:pt x="634" y="139"/>
                    </a:lnTo>
                    <a:lnTo>
                      <a:pt x="634" y="135"/>
                    </a:lnTo>
                    <a:lnTo>
                      <a:pt x="629" y="128"/>
                    </a:lnTo>
                    <a:lnTo>
                      <a:pt x="627" y="121"/>
                    </a:lnTo>
                    <a:lnTo>
                      <a:pt x="621" y="117"/>
                    </a:lnTo>
                    <a:lnTo>
                      <a:pt x="618" y="123"/>
                    </a:lnTo>
                    <a:lnTo>
                      <a:pt x="609" y="121"/>
                    </a:lnTo>
                    <a:lnTo>
                      <a:pt x="609" y="115"/>
                    </a:lnTo>
                    <a:lnTo>
                      <a:pt x="608" y="109"/>
                    </a:lnTo>
                    <a:lnTo>
                      <a:pt x="606" y="105"/>
                    </a:lnTo>
                    <a:lnTo>
                      <a:pt x="604" y="105"/>
                    </a:lnTo>
                    <a:lnTo>
                      <a:pt x="603" y="103"/>
                    </a:lnTo>
                    <a:lnTo>
                      <a:pt x="600" y="104"/>
                    </a:lnTo>
                    <a:lnTo>
                      <a:pt x="596" y="103"/>
                    </a:lnTo>
                    <a:lnTo>
                      <a:pt x="593" y="103"/>
                    </a:lnTo>
                    <a:lnTo>
                      <a:pt x="587" y="104"/>
                    </a:lnTo>
                    <a:lnTo>
                      <a:pt x="582" y="112"/>
                    </a:lnTo>
                    <a:lnTo>
                      <a:pt x="575" y="113"/>
                    </a:lnTo>
                    <a:lnTo>
                      <a:pt x="575" y="123"/>
                    </a:lnTo>
                    <a:lnTo>
                      <a:pt x="573" y="128"/>
                    </a:lnTo>
                    <a:lnTo>
                      <a:pt x="575" y="133"/>
                    </a:lnTo>
                    <a:lnTo>
                      <a:pt x="575" y="143"/>
                    </a:lnTo>
                    <a:lnTo>
                      <a:pt x="582" y="147"/>
                    </a:lnTo>
                    <a:lnTo>
                      <a:pt x="580" y="159"/>
                    </a:lnTo>
                    <a:lnTo>
                      <a:pt x="573" y="164"/>
                    </a:lnTo>
                    <a:lnTo>
                      <a:pt x="562" y="166"/>
                    </a:lnTo>
                    <a:lnTo>
                      <a:pt x="556" y="158"/>
                    </a:lnTo>
                    <a:lnTo>
                      <a:pt x="556" y="146"/>
                    </a:lnTo>
                    <a:lnTo>
                      <a:pt x="556" y="135"/>
                    </a:lnTo>
                    <a:lnTo>
                      <a:pt x="559" y="128"/>
                    </a:lnTo>
                    <a:lnTo>
                      <a:pt x="556" y="121"/>
                    </a:lnTo>
                    <a:lnTo>
                      <a:pt x="549" y="123"/>
                    </a:lnTo>
                    <a:lnTo>
                      <a:pt x="549" y="113"/>
                    </a:lnTo>
                    <a:lnTo>
                      <a:pt x="556" y="104"/>
                    </a:lnTo>
                    <a:lnTo>
                      <a:pt x="562" y="96"/>
                    </a:lnTo>
                    <a:lnTo>
                      <a:pt x="570" y="93"/>
                    </a:lnTo>
                    <a:lnTo>
                      <a:pt x="582" y="93"/>
                    </a:lnTo>
                    <a:lnTo>
                      <a:pt x="593" y="88"/>
                    </a:lnTo>
                    <a:lnTo>
                      <a:pt x="590" y="80"/>
                    </a:lnTo>
                    <a:lnTo>
                      <a:pt x="583" y="76"/>
                    </a:lnTo>
                    <a:lnTo>
                      <a:pt x="578" y="80"/>
                    </a:lnTo>
                    <a:lnTo>
                      <a:pt x="573" y="80"/>
                    </a:lnTo>
                    <a:lnTo>
                      <a:pt x="570" y="84"/>
                    </a:lnTo>
                    <a:lnTo>
                      <a:pt x="565" y="85"/>
                    </a:lnTo>
                    <a:lnTo>
                      <a:pt x="559" y="81"/>
                    </a:lnTo>
                    <a:lnTo>
                      <a:pt x="554" y="85"/>
                    </a:lnTo>
                    <a:lnTo>
                      <a:pt x="549" y="80"/>
                    </a:lnTo>
                    <a:lnTo>
                      <a:pt x="546" y="76"/>
                    </a:lnTo>
                    <a:lnTo>
                      <a:pt x="538" y="74"/>
                    </a:lnTo>
                    <a:lnTo>
                      <a:pt x="531" y="72"/>
                    </a:lnTo>
                    <a:lnTo>
                      <a:pt x="523" y="73"/>
                    </a:lnTo>
                    <a:lnTo>
                      <a:pt x="523" y="80"/>
                    </a:lnTo>
                    <a:lnTo>
                      <a:pt x="510" y="82"/>
                    </a:lnTo>
                    <a:lnTo>
                      <a:pt x="503" y="80"/>
                    </a:lnTo>
                    <a:lnTo>
                      <a:pt x="495" y="82"/>
                    </a:lnTo>
                    <a:lnTo>
                      <a:pt x="493" y="77"/>
                    </a:lnTo>
                    <a:lnTo>
                      <a:pt x="503" y="69"/>
                    </a:lnTo>
                    <a:lnTo>
                      <a:pt x="513" y="61"/>
                    </a:lnTo>
                    <a:lnTo>
                      <a:pt x="507" y="58"/>
                    </a:lnTo>
                    <a:lnTo>
                      <a:pt x="500" y="57"/>
                    </a:lnTo>
                    <a:lnTo>
                      <a:pt x="493" y="62"/>
                    </a:lnTo>
                    <a:lnTo>
                      <a:pt x="487" y="58"/>
                    </a:lnTo>
                    <a:lnTo>
                      <a:pt x="482" y="58"/>
                    </a:lnTo>
                    <a:lnTo>
                      <a:pt x="480" y="53"/>
                    </a:lnTo>
                    <a:lnTo>
                      <a:pt x="474" y="50"/>
                    </a:lnTo>
                    <a:lnTo>
                      <a:pt x="467" y="53"/>
                    </a:lnTo>
                    <a:lnTo>
                      <a:pt x="459" y="53"/>
                    </a:lnTo>
                    <a:lnTo>
                      <a:pt x="451" y="49"/>
                    </a:lnTo>
                    <a:lnTo>
                      <a:pt x="441" y="46"/>
                    </a:lnTo>
                    <a:lnTo>
                      <a:pt x="431" y="47"/>
                    </a:lnTo>
                    <a:lnTo>
                      <a:pt x="418" y="43"/>
                    </a:lnTo>
                    <a:lnTo>
                      <a:pt x="405" y="43"/>
                    </a:lnTo>
                    <a:lnTo>
                      <a:pt x="405" y="43"/>
                    </a:lnTo>
                    <a:lnTo>
                      <a:pt x="379" y="43"/>
                    </a:lnTo>
                    <a:lnTo>
                      <a:pt x="353" y="43"/>
                    </a:lnTo>
                    <a:lnTo>
                      <a:pt x="301" y="39"/>
                    </a:lnTo>
                    <a:lnTo>
                      <a:pt x="249" y="34"/>
                    </a:lnTo>
                    <a:lnTo>
                      <a:pt x="201" y="27"/>
                    </a:lnTo>
                    <a:lnTo>
                      <a:pt x="159" y="19"/>
                    </a:lnTo>
                    <a:lnTo>
                      <a:pt x="123" y="11"/>
                    </a:lnTo>
                    <a:lnTo>
                      <a:pt x="80" y="0"/>
                    </a:lnTo>
                    <a:lnTo>
                      <a:pt x="82" y="7"/>
                    </a:lnTo>
                    <a:lnTo>
                      <a:pt x="75" y="11"/>
                    </a:lnTo>
                    <a:lnTo>
                      <a:pt x="77" y="15"/>
                    </a:lnTo>
                    <a:lnTo>
                      <a:pt x="71" y="18"/>
                    </a:lnTo>
                    <a:lnTo>
                      <a:pt x="64" y="15"/>
                    </a:lnTo>
                    <a:lnTo>
                      <a:pt x="62" y="8"/>
                    </a:lnTo>
                    <a:lnTo>
                      <a:pt x="58" y="4"/>
                    </a:lnTo>
                    <a:lnTo>
                      <a:pt x="53" y="6"/>
                    </a:lnTo>
                    <a:lnTo>
                      <a:pt x="51" y="10"/>
                    </a:lnTo>
                    <a:lnTo>
                      <a:pt x="51" y="16"/>
                    </a:lnTo>
                    <a:lnTo>
                      <a:pt x="51" y="26"/>
                    </a:lnTo>
                    <a:lnTo>
                      <a:pt x="51" y="31"/>
                    </a:lnTo>
                    <a:lnTo>
                      <a:pt x="48" y="37"/>
                    </a:lnTo>
                    <a:lnTo>
                      <a:pt x="48" y="42"/>
                    </a:lnTo>
                    <a:lnTo>
                      <a:pt x="44" y="47"/>
                    </a:lnTo>
                    <a:lnTo>
                      <a:pt x="43" y="55"/>
                    </a:lnTo>
                    <a:lnTo>
                      <a:pt x="36" y="62"/>
                    </a:lnTo>
                    <a:lnTo>
                      <a:pt x="31" y="72"/>
                    </a:lnTo>
                    <a:lnTo>
                      <a:pt x="28" y="80"/>
                    </a:lnTo>
                    <a:lnTo>
                      <a:pt x="17" y="90"/>
                    </a:lnTo>
                    <a:lnTo>
                      <a:pt x="17" y="101"/>
                    </a:lnTo>
                    <a:lnTo>
                      <a:pt x="12" y="111"/>
                    </a:lnTo>
                    <a:lnTo>
                      <a:pt x="12" y="120"/>
                    </a:lnTo>
                    <a:lnTo>
                      <a:pt x="7" y="127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4" y="163"/>
                    </a:lnTo>
                    <a:lnTo>
                      <a:pt x="5" y="177"/>
                    </a:lnTo>
                    <a:lnTo>
                      <a:pt x="12" y="194"/>
                    </a:lnTo>
                    <a:lnTo>
                      <a:pt x="17" y="203"/>
                    </a:lnTo>
                    <a:lnTo>
                      <a:pt x="10" y="213"/>
                    </a:lnTo>
                    <a:lnTo>
                      <a:pt x="12" y="224"/>
                    </a:lnTo>
                    <a:lnTo>
                      <a:pt x="20" y="233"/>
                    </a:lnTo>
                    <a:lnTo>
                      <a:pt x="25" y="242"/>
                    </a:lnTo>
                    <a:lnTo>
                      <a:pt x="22" y="245"/>
                    </a:lnTo>
                    <a:lnTo>
                      <a:pt x="22" y="249"/>
                    </a:lnTo>
                    <a:lnTo>
                      <a:pt x="33" y="253"/>
                    </a:lnTo>
                    <a:lnTo>
                      <a:pt x="43" y="257"/>
                    </a:lnTo>
                    <a:lnTo>
                      <a:pt x="51" y="265"/>
                    </a:lnTo>
                    <a:lnTo>
                      <a:pt x="59" y="275"/>
                    </a:lnTo>
                    <a:lnTo>
                      <a:pt x="64" y="284"/>
                    </a:lnTo>
                    <a:lnTo>
                      <a:pt x="71" y="295"/>
                    </a:lnTo>
                    <a:lnTo>
                      <a:pt x="77" y="295"/>
                    </a:lnTo>
                    <a:lnTo>
                      <a:pt x="89" y="296"/>
                    </a:lnTo>
                    <a:lnTo>
                      <a:pt x="102" y="299"/>
                    </a:lnTo>
                    <a:lnTo>
                      <a:pt x="108" y="302"/>
                    </a:lnTo>
                    <a:lnTo>
                      <a:pt x="116" y="307"/>
                    </a:lnTo>
                    <a:lnTo>
                      <a:pt x="126" y="311"/>
                    </a:lnTo>
                    <a:lnTo>
                      <a:pt x="141" y="316"/>
                    </a:lnTo>
                    <a:lnTo>
                      <a:pt x="154" y="326"/>
                    </a:lnTo>
                    <a:lnTo>
                      <a:pt x="170" y="334"/>
                    </a:lnTo>
                    <a:lnTo>
                      <a:pt x="177" y="335"/>
                    </a:lnTo>
                    <a:lnTo>
                      <a:pt x="200" y="339"/>
                    </a:lnTo>
                    <a:lnTo>
                      <a:pt x="216" y="342"/>
                    </a:lnTo>
                    <a:lnTo>
                      <a:pt x="218" y="334"/>
                    </a:lnTo>
                    <a:lnTo>
                      <a:pt x="245" y="337"/>
                    </a:lnTo>
                    <a:lnTo>
                      <a:pt x="250" y="339"/>
                    </a:lnTo>
                    <a:lnTo>
                      <a:pt x="257" y="349"/>
                    </a:lnTo>
                    <a:lnTo>
                      <a:pt x="268" y="354"/>
                    </a:lnTo>
                    <a:lnTo>
                      <a:pt x="268" y="362"/>
                    </a:lnTo>
                    <a:lnTo>
                      <a:pt x="275" y="370"/>
                    </a:lnTo>
                    <a:lnTo>
                      <a:pt x="281" y="380"/>
                    </a:lnTo>
                    <a:lnTo>
                      <a:pt x="289" y="384"/>
                    </a:lnTo>
                    <a:lnTo>
                      <a:pt x="296" y="390"/>
                    </a:lnTo>
                    <a:lnTo>
                      <a:pt x="301" y="392"/>
                    </a:lnTo>
                    <a:lnTo>
                      <a:pt x="306" y="386"/>
                    </a:lnTo>
                    <a:lnTo>
                      <a:pt x="309" y="380"/>
                    </a:lnTo>
                    <a:lnTo>
                      <a:pt x="319" y="376"/>
                    </a:lnTo>
                    <a:lnTo>
                      <a:pt x="333" y="378"/>
                    </a:lnTo>
                    <a:lnTo>
                      <a:pt x="347" y="388"/>
                    </a:lnTo>
                    <a:lnTo>
                      <a:pt x="351" y="403"/>
                    </a:lnTo>
                    <a:lnTo>
                      <a:pt x="363" y="413"/>
                    </a:lnTo>
                    <a:lnTo>
                      <a:pt x="369" y="430"/>
                    </a:lnTo>
                    <a:lnTo>
                      <a:pt x="379" y="438"/>
                    </a:lnTo>
                    <a:lnTo>
                      <a:pt x="397" y="443"/>
                    </a:lnTo>
                    <a:lnTo>
                      <a:pt x="404" y="443"/>
                    </a:lnTo>
                    <a:lnTo>
                      <a:pt x="402" y="436"/>
                    </a:lnTo>
                    <a:lnTo>
                      <a:pt x="405" y="424"/>
                    </a:lnTo>
                    <a:lnTo>
                      <a:pt x="410" y="417"/>
                    </a:lnTo>
                    <a:lnTo>
                      <a:pt x="412" y="407"/>
                    </a:lnTo>
                    <a:lnTo>
                      <a:pt x="420" y="399"/>
                    </a:lnTo>
                    <a:lnTo>
                      <a:pt x="427" y="403"/>
                    </a:lnTo>
                    <a:lnTo>
                      <a:pt x="446" y="392"/>
                    </a:lnTo>
                    <a:lnTo>
                      <a:pt x="454" y="384"/>
                    </a:lnTo>
                    <a:lnTo>
                      <a:pt x="467" y="382"/>
                    </a:lnTo>
                    <a:lnTo>
                      <a:pt x="482" y="378"/>
                    </a:lnTo>
                    <a:lnTo>
                      <a:pt x="490" y="382"/>
                    </a:lnTo>
                    <a:lnTo>
                      <a:pt x="500" y="381"/>
                    </a:lnTo>
                    <a:lnTo>
                      <a:pt x="510" y="381"/>
                    </a:lnTo>
                    <a:lnTo>
                      <a:pt x="516" y="386"/>
                    </a:lnTo>
                    <a:lnTo>
                      <a:pt x="529" y="388"/>
                    </a:lnTo>
                    <a:lnTo>
                      <a:pt x="539" y="386"/>
                    </a:lnTo>
                    <a:lnTo>
                      <a:pt x="551" y="389"/>
                    </a:lnTo>
                    <a:lnTo>
                      <a:pt x="556" y="386"/>
                    </a:lnTo>
                    <a:lnTo>
                      <a:pt x="549" y="381"/>
                    </a:lnTo>
                    <a:lnTo>
                      <a:pt x="544" y="373"/>
                    </a:lnTo>
                    <a:lnTo>
                      <a:pt x="546" y="370"/>
                    </a:lnTo>
                    <a:lnTo>
                      <a:pt x="556" y="368"/>
                    </a:lnTo>
                    <a:lnTo>
                      <a:pt x="565" y="365"/>
                    </a:lnTo>
                    <a:lnTo>
                      <a:pt x="572" y="360"/>
                    </a:lnTo>
                    <a:lnTo>
                      <a:pt x="580" y="366"/>
                    </a:lnTo>
                    <a:lnTo>
                      <a:pt x="588" y="365"/>
                    </a:lnTo>
                    <a:lnTo>
                      <a:pt x="601" y="360"/>
                    </a:lnTo>
                    <a:lnTo>
                      <a:pt x="608" y="365"/>
                    </a:lnTo>
                    <a:lnTo>
                      <a:pt x="614" y="370"/>
                    </a:lnTo>
                    <a:lnTo>
                      <a:pt x="622" y="370"/>
                    </a:lnTo>
                    <a:lnTo>
                      <a:pt x="627" y="376"/>
                    </a:lnTo>
                    <a:lnTo>
                      <a:pt x="634" y="370"/>
                    </a:lnTo>
                    <a:lnTo>
                      <a:pt x="644" y="366"/>
                    </a:lnTo>
                    <a:lnTo>
                      <a:pt x="660" y="372"/>
                    </a:lnTo>
                    <a:lnTo>
                      <a:pt x="667" y="380"/>
                    </a:lnTo>
                    <a:lnTo>
                      <a:pt x="668" y="386"/>
                    </a:lnTo>
                    <a:lnTo>
                      <a:pt x="670" y="397"/>
                    </a:lnTo>
                    <a:lnTo>
                      <a:pt x="673" y="409"/>
                    </a:lnTo>
                    <a:lnTo>
                      <a:pt x="686" y="416"/>
                    </a:lnTo>
                    <a:lnTo>
                      <a:pt x="689" y="424"/>
                    </a:lnTo>
                    <a:lnTo>
                      <a:pt x="693" y="431"/>
                    </a:lnTo>
                    <a:lnTo>
                      <a:pt x="699" y="430"/>
                    </a:lnTo>
                    <a:lnTo>
                      <a:pt x="702" y="435"/>
                    </a:lnTo>
                    <a:lnTo>
                      <a:pt x="711" y="436"/>
                    </a:lnTo>
                    <a:lnTo>
                      <a:pt x="717" y="428"/>
                    </a:lnTo>
                    <a:lnTo>
                      <a:pt x="719" y="411"/>
                    </a:lnTo>
                    <a:lnTo>
                      <a:pt x="712" y="403"/>
                    </a:lnTo>
                    <a:lnTo>
                      <a:pt x="712" y="395"/>
                    </a:lnTo>
                    <a:lnTo>
                      <a:pt x="706" y="392"/>
                    </a:lnTo>
                    <a:lnTo>
                      <a:pt x="706" y="384"/>
                    </a:lnTo>
                    <a:lnTo>
                      <a:pt x="702" y="376"/>
                    </a:lnTo>
                    <a:lnTo>
                      <a:pt x="696" y="365"/>
                    </a:lnTo>
                    <a:lnTo>
                      <a:pt x="686" y="356"/>
                    </a:lnTo>
                    <a:lnTo>
                      <a:pt x="680" y="347"/>
                    </a:lnTo>
                    <a:lnTo>
                      <a:pt x="686" y="341"/>
                    </a:lnTo>
                    <a:lnTo>
                      <a:pt x="691" y="327"/>
                    </a:lnTo>
                    <a:lnTo>
                      <a:pt x="694" y="319"/>
                    </a:lnTo>
                    <a:lnTo>
                      <a:pt x="701" y="314"/>
                    </a:lnTo>
                    <a:lnTo>
                      <a:pt x="706" y="307"/>
                    </a:lnTo>
                    <a:lnTo>
                      <a:pt x="712" y="303"/>
                    </a:lnTo>
                    <a:lnTo>
                      <a:pt x="717" y="295"/>
                    </a:lnTo>
                    <a:lnTo>
                      <a:pt x="719" y="287"/>
                    </a:lnTo>
                    <a:lnTo>
                      <a:pt x="732" y="284"/>
                    </a:lnTo>
                    <a:lnTo>
                      <a:pt x="732" y="279"/>
                    </a:lnTo>
                    <a:lnTo>
                      <a:pt x="738" y="275"/>
                    </a:lnTo>
                    <a:lnTo>
                      <a:pt x="742" y="269"/>
                    </a:lnTo>
                    <a:lnTo>
                      <a:pt x="750" y="267"/>
                    </a:lnTo>
                    <a:lnTo>
                      <a:pt x="755" y="257"/>
                    </a:lnTo>
                    <a:lnTo>
                      <a:pt x="753" y="255"/>
                    </a:lnTo>
                    <a:lnTo>
                      <a:pt x="758" y="252"/>
                    </a:lnTo>
                    <a:lnTo>
                      <a:pt x="756" y="244"/>
                    </a:lnTo>
                    <a:lnTo>
                      <a:pt x="751" y="240"/>
                    </a:lnTo>
                    <a:lnTo>
                      <a:pt x="755" y="237"/>
                    </a:lnTo>
                    <a:lnTo>
                      <a:pt x="747" y="226"/>
                    </a:lnTo>
                    <a:lnTo>
                      <a:pt x="738" y="224"/>
                    </a:lnTo>
                    <a:lnTo>
                      <a:pt x="740" y="214"/>
                    </a:lnTo>
                    <a:lnTo>
                      <a:pt x="753" y="209"/>
                    </a:lnTo>
                    <a:lnTo>
                      <a:pt x="761" y="207"/>
                    </a:lnTo>
                    <a:lnTo>
                      <a:pt x="761" y="198"/>
                    </a:lnTo>
                    <a:lnTo>
                      <a:pt x="755" y="191"/>
                    </a:lnTo>
                    <a:lnTo>
                      <a:pt x="765" y="186"/>
                    </a:lnTo>
                    <a:lnTo>
                      <a:pt x="771" y="182"/>
                    </a:lnTo>
                    <a:lnTo>
                      <a:pt x="768" y="170"/>
                    </a:lnTo>
                    <a:lnTo>
                      <a:pt x="765" y="160"/>
                    </a:lnTo>
                    <a:lnTo>
                      <a:pt x="779" y="155"/>
                    </a:lnTo>
                    <a:lnTo>
                      <a:pt x="782" y="150"/>
                    </a:lnTo>
                    <a:lnTo>
                      <a:pt x="784" y="148"/>
                    </a:lnTo>
                    <a:lnTo>
                      <a:pt x="786" y="146"/>
                    </a:lnTo>
                    <a:lnTo>
                      <a:pt x="791" y="142"/>
                    </a:lnTo>
                    <a:lnTo>
                      <a:pt x="797" y="139"/>
                    </a:lnTo>
                    <a:lnTo>
                      <a:pt x="804" y="129"/>
                    </a:lnTo>
                    <a:lnTo>
                      <a:pt x="805" y="129"/>
                    </a:lnTo>
                    <a:lnTo>
                      <a:pt x="810" y="124"/>
                    </a:lnTo>
                    <a:lnTo>
                      <a:pt x="810" y="123"/>
                    </a:lnTo>
                    <a:lnTo>
                      <a:pt x="812" y="117"/>
                    </a:lnTo>
                    <a:lnTo>
                      <a:pt x="805" y="111"/>
                    </a:lnTo>
                    <a:lnTo>
                      <a:pt x="804" y="101"/>
                    </a:lnTo>
                    <a:lnTo>
                      <a:pt x="810" y="93"/>
                    </a:lnTo>
                    <a:lnTo>
                      <a:pt x="817" y="88"/>
                    </a:lnTo>
                    <a:lnTo>
                      <a:pt x="817" y="78"/>
                    </a:lnTo>
                    <a:lnTo>
                      <a:pt x="823" y="74"/>
                    </a:lnTo>
                    <a:lnTo>
                      <a:pt x="833" y="70"/>
                    </a:lnTo>
                    <a:lnTo>
                      <a:pt x="840" y="64"/>
                    </a:lnTo>
                    <a:lnTo>
                      <a:pt x="840" y="62"/>
                    </a:lnTo>
                    <a:lnTo>
                      <a:pt x="838" y="61"/>
                    </a:lnTo>
                    <a:close/>
                  </a:path>
                </a:pathLst>
              </a:custGeom>
              <a:solidFill>
                <a:srgbClr val="F18F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70" name="Freeform 238"/>
              <p:cNvSpPr>
                <a:spLocks/>
              </p:cNvSpPr>
              <p:nvPr/>
            </p:nvSpPr>
            <p:spPr bwMode="auto">
              <a:xfrm>
                <a:off x="4607" y="2818"/>
                <a:ext cx="92" cy="55"/>
              </a:xfrm>
              <a:custGeom>
                <a:avLst/>
                <a:gdLst/>
                <a:ahLst/>
                <a:cxnLst>
                  <a:cxn ang="0">
                    <a:pos x="53" y="21"/>
                  </a:cxn>
                  <a:cxn ang="0">
                    <a:pos x="49" y="24"/>
                  </a:cxn>
                  <a:cxn ang="0">
                    <a:pos x="48" y="28"/>
                  </a:cxn>
                  <a:cxn ang="0">
                    <a:pos x="44" y="35"/>
                  </a:cxn>
                  <a:cxn ang="0">
                    <a:pos x="43" y="40"/>
                  </a:cxn>
                  <a:cxn ang="0">
                    <a:pos x="25" y="47"/>
                  </a:cxn>
                  <a:cxn ang="0">
                    <a:pos x="13" y="52"/>
                  </a:cxn>
                  <a:cxn ang="0">
                    <a:pos x="0" y="55"/>
                  </a:cxn>
                  <a:cxn ang="0">
                    <a:pos x="2" y="42"/>
                  </a:cxn>
                  <a:cxn ang="0">
                    <a:pos x="7" y="35"/>
                  </a:cxn>
                  <a:cxn ang="0">
                    <a:pos x="9" y="19"/>
                  </a:cxn>
                  <a:cxn ang="0">
                    <a:pos x="20" y="13"/>
                  </a:cxn>
                  <a:cxn ang="0">
                    <a:pos x="25" y="27"/>
                  </a:cxn>
                  <a:cxn ang="0">
                    <a:pos x="26" y="31"/>
                  </a:cxn>
                  <a:cxn ang="0">
                    <a:pos x="40" y="21"/>
                  </a:cxn>
                  <a:cxn ang="0">
                    <a:pos x="46" y="21"/>
                  </a:cxn>
                  <a:cxn ang="0">
                    <a:pos x="49" y="17"/>
                  </a:cxn>
                  <a:cxn ang="0">
                    <a:pos x="62" y="0"/>
                  </a:cxn>
                  <a:cxn ang="0">
                    <a:pos x="92" y="1"/>
                  </a:cxn>
                  <a:cxn ang="0">
                    <a:pos x="53" y="21"/>
                  </a:cxn>
                </a:cxnLst>
                <a:rect l="0" t="0" r="r" b="b"/>
                <a:pathLst>
                  <a:path w="92" h="55">
                    <a:moveTo>
                      <a:pt x="53" y="21"/>
                    </a:moveTo>
                    <a:lnTo>
                      <a:pt x="49" y="24"/>
                    </a:lnTo>
                    <a:lnTo>
                      <a:pt x="48" y="28"/>
                    </a:lnTo>
                    <a:lnTo>
                      <a:pt x="44" y="35"/>
                    </a:lnTo>
                    <a:lnTo>
                      <a:pt x="43" y="40"/>
                    </a:lnTo>
                    <a:lnTo>
                      <a:pt x="25" y="47"/>
                    </a:lnTo>
                    <a:lnTo>
                      <a:pt x="13" y="52"/>
                    </a:lnTo>
                    <a:lnTo>
                      <a:pt x="0" y="55"/>
                    </a:lnTo>
                    <a:lnTo>
                      <a:pt x="2" y="42"/>
                    </a:lnTo>
                    <a:lnTo>
                      <a:pt x="7" y="35"/>
                    </a:lnTo>
                    <a:lnTo>
                      <a:pt x="9" y="19"/>
                    </a:lnTo>
                    <a:lnTo>
                      <a:pt x="20" y="13"/>
                    </a:lnTo>
                    <a:lnTo>
                      <a:pt x="25" y="27"/>
                    </a:lnTo>
                    <a:lnTo>
                      <a:pt x="26" y="31"/>
                    </a:lnTo>
                    <a:lnTo>
                      <a:pt x="40" y="21"/>
                    </a:lnTo>
                    <a:lnTo>
                      <a:pt x="46" y="21"/>
                    </a:lnTo>
                    <a:lnTo>
                      <a:pt x="49" y="17"/>
                    </a:lnTo>
                    <a:lnTo>
                      <a:pt x="62" y="0"/>
                    </a:lnTo>
                    <a:lnTo>
                      <a:pt x="92" y="1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rgbClr val="99D3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71" name="Freeform 239"/>
              <p:cNvSpPr>
                <a:spLocks/>
              </p:cNvSpPr>
              <p:nvPr/>
            </p:nvSpPr>
            <p:spPr bwMode="auto">
              <a:xfrm>
                <a:off x="4665" y="2803"/>
                <a:ext cx="35" cy="20"/>
              </a:xfrm>
              <a:custGeom>
                <a:avLst/>
                <a:gdLst/>
                <a:ahLst/>
                <a:cxnLst>
                  <a:cxn ang="0">
                    <a:pos x="34" y="10"/>
                  </a:cxn>
                  <a:cxn ang="0">
                    <a:pos x="32" y="16"/>
                  </a:cxn>
                  <a:cxn ang="0">
                    <a:pos x="26" y="18"/>
                  </a:cxn>
                  <a:cxn ang="0">
                    <a:pos x="19" y="20"/>
                  </a:cxn>
                  <a:cxn ang="0">
                    <a:pos x="11" y="20"/>
                  </a:cxn>
                  <a:cxn ang="0">
                    <a:pos x="1" y="20"/>
                  </a:cxn>
                  <a:cxn ang="0">
                    <a:pos x="0" y="15"/>
                  </a:cxn>
                  <a:cxn ang="0">
                    <a:pos x="8" y="10"/>
                  </a:cxn>
                  <a:cxn ang="0">
                    <a:pos x="14" y="8"/>
                  </a:cxn>
                  <a:cxn ang="0">
                    <a:pos x="19" y="3"/>
                  </a:cxn>
                  <a:cxn ang="0">
                    <a:pos x="27" y="0"/>
                  </a:cxn>
                  <a:cxn ang="0">
                    <a:pos x="35" y="0"/>
                  </a:cxn>
                  <a:cxn ang="0">
                    <a:pos x="34" y="10"/>
                  </a:cxn>
                </a:cxnLst>
                <a:rect l="0" t="0" r="r" b="b"/>
                <a:pathLst>
                  <a:path w="35" h="20">
                    <a:moveTo>
                      <a:pt x="34" y="10"/>
                    </a:moveTo>
                    <a:lnTo>
                      <a:pt x="32" y="16"/>
                    </a:lnTo>
                    <a:lnTo>
                      <a:pt x="26" y="18"/>
                    </a:lnTo>
                    <a:lnTo>
                      <a:pt x="19" y="20"/>
                    </a:lnTo>
                    <a:lnTo>
                      <a:pt x="11" y="20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8" y="10"/>
                    </a:lnTo>
                    <a:lnTo>
                      <a:pt x="14" y="8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99D3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72" name="Freeform 240"/>
              <p:cNvSpPr>
                <a:spLocks noEditPoints="1"/>
              </p:cNvSpPr>
              <p:nvPr/>
            </p:nvSpPr>
            <p:spPr bwMode="auto">
              <a:xfrm>
                <a:off x="3977" y="2701"/>
                <a:ext cx="848" cy="452"/>
              </a:xfrm>
              <a:custGeom>
                <a:avLst/>
                <a:gdLst/>
                <a:ahLst/>
                <a:cxnLst>
                  <a:cxn ang="0">
                    <a:pos x="49" y="13"/>
                  </a:cxn>
                  <a:cxn ang="0">
                    <a:pos x="28" y="83"/>
                  </a:cxn>
                  <a:cxn ang="0">
                    <a:pos x="10" y="200"/>
                  </a:cxn>
                  <a:cxn ang="0">
                    <a:pos x="43" y="265"/>
                  </a:cxn>
                  <a:cxn ang="0">
                    <a:pos x="109" y="309"/>
                  </a:cxn>
                  <a:cxn ang="0">
                    <a:pos x="201" y="348"/>
                  </a:cxn>
                  <a:cxn ang="0">
                    <a:pos x="273" y="377"/>
                  </a:cxn>
                  <a:cxn ang="0">
                    <a:pos x="345" y="395"/>
                  </a:cxn>
                  <a:cxn ang="0">
                    <a:pos x="416" y="424"/>
                  </a:cxn>
                  <a:cxn ang="0">
                    <a:pos x="503" y="389"/>
                  </a:cxn>
                  <a:cxn ang="0">
                    <a:pos x="552" y="378"/>
                  </a:cxn>
                  <a:cxn ang="0">
                    <a:pos x="616" y="379"/>
                  </a:cxn>
                  <a:cxn ang="0">
                    <a:pos x="668" y="404"/>
                  </a:cxn>
                  <a:cxn ang="0">
                    <a:pos x="727" y="414"/>
                  </a:cxn>
                  <a:cxn ang="0">
                    <a:pos x="689" y="352"/>
                  </a:cxn>
                  <a:cxn ang="0">
                    <a:pos x="740" y="292"/>
                  </a:cxn>
                  <a:cxn ang="0">
                    <a:pos x="753" y="229"/>
                  </a:cxn>
                  <a:cxn ang="0">
                    <a:pos x="776" y="173"/>
                  </a:cxn>
                  <a:cxn ang="0">
                    <a:pos x="820" y="121"/>
                  </a:cxn>
                  <a:cxn ang="0">
                    <a:pos x="844" y="63"/>
                  </a:cxn>
                  <a:cxn ang="0">
                    <a:pos x="787" y="43"/>
                  </a:cxn>
                  <a:cxn ang="0">
                    <a:pos x="720" y="108"/>
                  </a:cxn>
                  <a:cxn ang="0">
                    <a:pos x="676" y="145"/>
                  </a:cxn>
                  <a:cxn ang="0">
                    <a:pos x="642" y="159"/>
                  </a:cxn>
                  <a:cxn ang="0">
                    <a:pos x="575" y="116"/>
                  </a:cxn>
                  <a:cxn ang="0">
                    <a:pos x="568" y="167"/>
                  </a:cxn>
                  <a:cxn ang="0">
                    <a:pos x="567" y="103"/>
                  </a:cxn>
                  <a:cxn ang="0">
                    <a:pos x="562" y="82"/>
                  </a:cxn>
                  <a:cxn ang="0">
                    <a:pos x="506" y="82"/>
                  </a:cxn>
                  <a:cxn ang="0">
                    <a:pos x="469" y="54"/>
                  </a:cxn>
                  <a:cxn ang="0">
                    <a:pos x="304" y="42"/>
                  </a:cxn>
                  <a:cxn ang="0">
                    <a:pos x="261" y="44"/>
                  </a:cxn>
                  <a:cxn ang="0">
                    <a:pos x="462" y="60"/>
                  </a:cxn>
                  <a:cxn ang="0">
                    <a:pos x="508" y="67"/>
                  </a:cxn>
                  <a:cxn ang="0">
                    <a:pos x="547" y="85"/>
                  </a:cxn>
                  <a:cxn ang="0">
                    <a:pos x="590" y="87"/>
                  </a:cxn>
                  <a:cxn ang="0">
                    <a:pos x="557" y="133"/>
                  </a:cxn>
                  <a:cxn ang="0">
                    <a:pos x="583" y="121"/>
                  </a:cxn>
                  <a:cxn ang="0">
                    <a:pos x="629" y="133"/>
                  </a:cxn>
                  <a:cxn ang="0">
                    <a:pos x="692" y="141"/>
                  </a:cxn>
                  <a:cxn ang="0">
                    <a:pos x="735" y="95"/>
                  </a:cxn>
                  <a:cxn ang="0">
                    <a:pos x="797" y="52"/>
                  </a:cxn>
                  <a:cxn ang="0">
                    <a:pos x="828" y="63"/>
                  </a:cxn>
                  <a:cxn ang="0">
                    <a:pos x="805" y="117"/>
                  </a:cxn>
                  <a:cxn ang="0">
                    <a:pos x="763" y="163"/>
                  </a:cxn>
                  <a:cxn ang="0">
                    <a:pos x="738" y="230"/>
                  </a:cxn>
                  <a:cxn ang="0">
                    <a:pos x="738" y="277"/>
                  </a:cxn>
                  <a:cxn ang="0">
                    <a:pos x="689" y="331"/>
                  </a:cxn>
                  <a:cxn ang="0">
                    <a:pos x="710" y="401"/>
                  </a:cxn>
                  <a:cxn ang="0">
                    <a:pos x="696" y="428"/>
                  </a:cxn>
                  <a:cxn ang="0">
                    <a:pos x="630" y="375"/>
                  </a:cxn>
                  <a:cxn ang="0">
                    <a:pos x="559" y="370"/>
                  </a:cxn>
                  <a:cxn ang="0">
                    <a:pos x="503" y="382"/>
                  </a:cxn>
                  <a:cxn ang="0">
                    <a:pos x="408" y="421"/>
                  </a:cxn>
                  <a:cxn ang="0">
                    <a:pos x="358" y="405"/>
                  </a:cxn>
                  <a:cxn ang="0">
                    <a:pos x="281" y="373"/>
                  </a:cxn>
                  <a:cxn ang="0">
                    <a:pos x="181" y="336"/>
                  </a:cxn>
                  <a:cxn ang="0">
                    <a:pos x="106" y="300"/>
                  </a:cxn>
                  <a:cxn ang="0">
                    <a:pos x="29" y="252"/>
                  </a:cxn>
                  <a:cxn ang="0">
                    <a:pos x="13" y="182"/>
                  </a:cxn>
                  <a:cxn ang="0">
                    <a:pos x="34" y="87"/>
                  </a:cxn>
                  <a:cxn ang="0">
                    <a:pos x="57" y="15"/>
                  </a:cxn>
                </a:cxnLst>
                <a:rect l="0" t="0" r="r" b="b"/>
                <a:pathLst>
                  <a:path w="848" h="452">
                    <a:moveTo>
                      <a:pt x="80" y="7"/>
                    </a:moveTo>
                    <a:lnTo>
                      <a:pt x="80" y="7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74" y="15"/>
                    </a:lnTo>
                    <a:lnTo>
                      <a:pt x="74" y="15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1"/>
                    </a:lnTo>
                    <a:lnTo>
                      <a:pt x="61" y="5"/>
                    </a:lnTo>
                    <a:lnTo>
                      <a:pt x="54" y="8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6" y="64"/>
                    </a:lnTo>
                    <a:lnTo>
                      <a:pt x="31" y="75"/>
                    </a:lnTo>
                    <a:lnTo>
                      <a:pt x="31" y="75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15" y="93"/>
                    </a:lnTo>
                    <a:lnTo>
                      <a:pt x="15" y="93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2" y="114"/>
                    </a:lnTo>
                    <a:lnTo>
                      <a:pt x="12" y="114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0" y="141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2" y="168"/>
                    </a:lnTo>
                    <a:lnTo>
                      <a:pt x="5" y="183"/>
                    </a:lnTo>
                    <a:lnTo>
                      <a:pt x="5" y="183"/>
                    </a:lnTo>
                    <a:lnTo>
                      <a:pt x="10" y="200"/>
                    </a:lnTo>
                    <a:lnTo>
                      <a:pt x="10" y="200"/>
                    </a:lnTo>
                    <a:lnTo>
                      <a:pt x="10" y="200"/>
                    </a:lnTo>
                    <a:lnTo>
                      <a:pt x="15" y="208"/>
                    </a:lnTo>
                    <a:lnTo>
                      <a:pt x="15" y="208"/>
                    </a:lnTo>
                    <a:lnTo>
                      <a:pt x="8" y="217"/>
                    </a:lnTo>
                    <a:lnTo>
                      <a:pt x="12" y="230"/>
                    </a:lnTo>
                    <a:lnTo>
                      <a:pt x="12" y="230"/>
                    </a:lnTo>
                    <a:lnTo>
                      <a:pt x="20" y="239"/>
                    </a:lnTo>
                    <a:lnTo>
                      <a:pt x="20" y="239"/>
                    </a:lnTo>
                    <a:lnTo>
                      <a:pt x="23" y="246"/>
                    </a:lnTo>
                    <a:lnTo>
                      <a:pt x="23" y="246"/>
                    </a:lnTo>
                    <a:lnTo>
                      <a:pt x="20" y="247"/>
                    </a:lnTo>
                    <a:lnTo>
                      <a:pt x="20" y="257"/>
                    </a:lnTo>
                    <a:lnTo>
                      <a:pt x="20" y="257"/>
                    </a:lnTo>
                    <a:lnTo>
                      <a:pt x="34" y="262"/>
                    </a:lnTo>
                    <a:lnTo>
                      <a:pt x="34" y="262"/>
                    </a:lnTo>
                    <a:lnTo>
                      <a:pt x="43" y="265"/>
                    </a:lnTo>
                    <a:lnTo>
                      <a:pt x="43" y="265"/>
                    </a:lnTo>
                    <a:lnTo>
                      <a:pt x="51" y="273"/>
                    </a:lnTo>
                    <a:lnTo>
                      <a:pt x="51" y="273"/>
                    </a:lnTo>
                    <a:lnTo>
                      <a:pt x="59" y="281"/>
                    </a:lnTo>
                    <a:lnTo>
                      <a:pt x="59" y="281"/>
                    </a:lnTo>
                    <a:lnTo>
                      <a:pt x="62" y="291"/>
                    </a:lnTo>
                    <a:lnTo>
                      <a:pt x="70" y="303"/>
                    </a:lnTo>
                    <a:lnTo>
                      <a:pt x="70" y="303"/>
                    </a:lnTo>
                    <a:lnTo>
                      <a:pt x="80" y="303"/>
                    </a:lnTo>
                    <a:lnTo>
                      <a:pt x="80" y="303"/>
                    </a:lnTo>
                    <a:lnTo>
                      <a:pt x="90" y="305"/>
                    </a:lnTo>
                    <a:lnTo>
                      <a:pt x="90" y="305"/>
                    </a:lnTo>
                    <a:lnTo>
                      <a:pt x="103" y="307"/>
                    </a:lnTo>
                    <a:lnTo>
                      <a:pt x="103" y="307"/>
                    </a:lnTo>
                    <a:lnTo>
                      <a:pt x="109" y="309"/>
                    </a:lnTo>
                    <a:lnTo>
                      <a:pt x="109" y="309"/>
                    </a:lnTo>
                    <a:lnTo>
                      <a:pt x="109" y="309"/>
                    </a:lnTo>
                    <a:lnTo>
                      <a:pt x="116" y="315"/>
                    </a:lnTo>
                    <a:lnTo>
                      <a:pt x="116" y="315"/>
                    </a:lnTo>
                    <a:lnTo>
                      <a:pt x="116" y="315"/>
                    </a:lnTo>
                    <a:lnTo>
                      <a:pt x="127" y="319"/>
                    </a:lnTo>
                    <a:lnTo>
                      <a:pt x="127" y="319"/>
                    </a:lnTo>
                    <a:lnTo>
                      <a:pt x="141" y="326"/>
                    </a:lnTo>
                    <a:lnTo>
                      <a:pt x="141" y="326"/>
                    </a:lnTo>
                    <a:lnTo>
                      <a:pt x="154" y="334"/>
                    </a:lnTo>
                    <a:lnTo>
                      <a:pt x="154" y="334"/>
                    </a:lnTo>
                    <a:lnTo>
                      <a:pt x="170" y="342"/>
                    </a:lnTo>
                    <a:lnTo>
                      <a:pt x="172" y="343"/>
                    </a:lnTo>
                    <a:lnTo>
                      <a:pt x="180" y="344"/>
                    </a:lnTo>
                    <a:lnTo>
                      <a:pt x="180" y="344"/>
                    </a:lnTo>
                    <a:lnTo>
                      <a:pt x="201" y="348"/>
                    </a:lnTo>
                    <a:lnTo>
                      <a:pt x="201" y="348"/>
                    </a:lnTo>
                    <a:lnTo>
                      <a:pt x="219" y="350"/>
                    </a:lnTo>
                    <a:lnTo>
                      <a:pt x="224" y="351"/>
                    </a:lnTo>
                    <a:lnTo>
                      <a:pt x="224" y="351"/>
                    </a:lnTo>
                    <a:lnTo>
                      <a:pt x="224" y="343"/>
                    </a:lnTo>
                    <a:lnTo>
                      <a:pt x="224" y="343"/>
                    </a:lnTo>
                    <a:lnTo>
                      <a:pt x="247" y="344"/>
                    </a:lnTo>
                    <a:lnTo>
                      <a:pt x="247" y="344"/>
                    </a:lnTo>
                    <a:lnTo>
                      <a:pt x="250" y="347"/>
                    </a:lnTo>
                    <a:lnTo>
                      <a:pt x="250" y="347"/>
                    </a:lnTo>
                    <a:lnTo>
                      <a:pt x="256" y="355"/>
                    </a:lnTo>
                    <a:lnTo>
                      <a:pt x="256" y="355"/>
                    </a:lnTo>
                    <a:lnTo>
                      <a:pt x="266" y="362"/>
                    </a:lnTo>
                    <a:lnTo>
                      <a:pt x="266" y="362"/>
                    </a:lnTo>
                    <a:lnTo>
                      <a:pt x="268" y="369"/>
                    </a:lnTo>
                    <a:lnTo>
                      <a:pt x="273" y="377"/>
                    </a:lnTo>
                    <a:lnTo>
                      <a:pt x="273" y="377"/>
                    </a:lnTo>
                    <a:lnTo>
                      <a:pt x="279" y="386"/>
                    </a:lnTo>
                    <a:lnTo>
                      <a:pt x="281" y="387"/>
                    </a:lnTo>
                    <a:lnTo>
                      <a:pt x="281" y="387"/>
                    </a:lnTo>
                    <a:lnTo>
                      <a:pt x="289" y="391"/>
                    </a:lnTo>
                    <a:lnTo>
                      <a:pt x="289" y="391"/>
                    </a:lnTo>
                    <a:lnTo>
                      <a:pt x="297" y="398"/>
                    </a:lnTo>
                    <a:lnTo>
                      <a:pt x="305" y="401"/>
                    </a:lnTo>
                    <a:lnTo>
                      <a:pt x="312" y="394"/>
                    </a:lnTo>
                    <a:lnTo>
                      <a:pt x="312" y="394"/>
                    </a:lnTo>
                    <a:lnTo>
                      <a:pt x="315" y="387"/>
                    </a:lnTo>
                    <a:lnTo>
                      <a:pt x="315" y="387"/>
                    </a:lnTo>
                    <a:lnTo>
                      <a:pt x="322" y="383"/>
                    </a:lnTo>
                    <a:lnTo>
                      <a:pt x="322" y="383"/>
                    </a:lnTo>
                    <a:lnTo>
                      <a:pt x="333" y="386"/>
                    </a:lnTo>
                    <a:lnTo>
                      <a:pt x="333" y="386"/>
                    </a:lnTo>
                    <a:lnTo>
                      <a:pt x="345" y="395"/>
                    </a:lnTo>
                    <a:lnTo>
                      <a:pt x="345" y="395"/>
                    </a:lnTo>
                    <a:lnTo>
                      <a:pt x="350" y="409"/>
                    </a:lnTo>
                    <a:lnTo>
                      <a:pt x="350" y="409"/>
                    </a:lnTo>
                    <a:lnTo>
                      <a:pt x="363" y="421"/>
                    </a:lnTo>
                    <a:lnTo>
                      <a:pt x="363" y="421"/>
                    </a:lnTo>
                    <a:lnTo>
                      <a:pt x="369" y="436"/>
                    </a:lnTo>
                    <a:lnTo>
                      <a:pt x="381" y="445"/>
                    </a:lnTo>
                    <a:lnTo>
                      <a:pt x="400" y="452"/>
                    </a:lnTo>
                    <a:lnTo>
                      <a:pt x="408" y="449"/>
                    </a:lnTo>
                    <a:lnTo>
                      <a:pt x="408" y="449"/>
                    </a:lnTo>
                    <a:lnTo>
                      <a:pt x="410" y="441"/>
                    </a:lnTo>
                    <a:lnTo>
                      <a:pt x="410" y="441"/>
                    </a:lnTo>
                    <a:lnTo>
                      <a:pt x="412" y="430"/>
                    </a:lnTo>
                    <a:lnTo>
                      <a:pt x="412" y="430"/>
                    </a:lnTo>
                    <a:lnTo>
                      <a:pt x="416" y="424"/>
                    </a:lnTo>
                    <a:lnTo>
                      <a:pt x="416" y="424"/>
                    </a:lnTo>
                    <a:lnTo>
                      <a:pt x="420" y="413"/>
                    </a:lnTo>
                    <a:lnTo>
                      <a:pt x="420" y="413"/>
                    </a:lnTo>
                    <a:lnTo>
                      <a:pt x="425" y="409"/>
                    </a:lnTo>
                    <a:lnTo>
                      <a:pt x="425" y="409"/>
                    </a:lnTo>
                    <a:lnTo>
                      <a:pt x="430" y="412"/>
                    </a:lnTo>
                    <a:lnTo>
                      <a:pt x="452" y="400"/>
                    </a:lnTo>
                    <a:lnTo>
                      <a:pt x="452" y="400"/>
                    </a:lnTo>
                    <a:lnTo>
                      <a:pt x="459" y="393"/>
                    </a:lnTo>
                    <a:lnTo>
                      <a:pt x="459" y="393"/>
                    </a:lnTo>
                    <a:lnTo>
                      <a:pt x="472" y="391"/>
                    </a:lnTo>
                    <a:lnTo>
                      <a:pt x="472" y="391"/>
                    </a:lnTo>
                    <a:lnTo>
                      <a:pt x="483" y="387"/>
                    </a:lnTo>
                    <a:lnTo>
                      <a:pt x="483" y="387"/>
                    </a:lnTo>
                    <a:lnTo>
                      <a:pt x="492" y="391"/>
                    </a:lnTo>
                    <a:lnTo>
                      <a:pt x="492" y="391"/>
                    </a:lnTo>
                    <a:lnTo>
                      <a:pt x="503" y="389"/>
                    </a:lnTo>
                    <a:lnTo>
                      <a:pt x="503" y="389"/>
                    </a:lnTo>
                    <a:lnTo>
                      <a:pt x="510" y="389"/>
                    </a:lnTo>
                    <a:lnTo>
                      <a:pt x="510" y="389"/>
                    </a:lnTo>
                    <a:lnTo>
                      <a:pt x="516" y="394"/>
                    </a:lnTo>
                    <a:lnTo>
                      <a:pt x="532" y="397"/>
                    </a:lnTo>
                    <a:lnTo>
                      <a:pt x="532" y="397"/>
                    </a:lnTo>
                    <a:lnTo>
                      <a:pt x="542" y="394"/>
                    </a:lnTo>
                    <a:lnTo>
                      <a:pt x="542" y="394"/>
                    </a:lnTo>
                    <a:lnTo>
                      <a:pt x="555" y="398"/>
                    </a:lnTo>
                    <a:lnTo>
                      <a:pt x="567" y="390"/>
                    </a:lnTo>
                    <a:lnTo>
                      <a:pt x="567" y="390"/>
                    </a:lnTo>
                    <a:lnTo>
                      <a:pt x="555" y="385"/>
                    </a:lnTo>
                    <a:lnTo>
                      <a:pt x="555" y="385"/>
                    </a:lnTo>
                    <a:lnTo>
                      <a:pt x="552" y="378"/>
                    </a:lnTo>
                    <a:lnTo>
                      <a:pt x="552" y="378"/>
                    </a:lnTo>
                    <a:lnTo>
                      <a:pt x="552" y="378"/>
                    </a:lnTo>
                    <a:lnTo>
                      <a:pt x="552" y="378"/>
                    </a:lnTo>
                    <a:lnTo>
                      <a:pt x="560" y="377"/>
                    </a:lnTo>
                    <a:lnTo>
                      <a:pt x="560" y="377"/>
                    </a:lnTo>
                    <a:lnTo>
                      <a:pt x="570" y="374"/>
                    </a:lnTo>
                    <a:lnTo>
                      <a:pt x="570" y="374"/>
                    </a:lnTo>
                    <a:lnTo>
                      <a:pt x="575" y="370"/>
                    </a:lnTo>
                    <a:lnTo>
                      <a:pt x="575" y="370"/>
                    </a:lnTo>
                    <a:lnTo>
                      <a:pt x="581" y="375"/>
                    </a:lnTo>
                    <a:lnTo>
                      <a:pt x="591" y="374"/>
                    </a:lnTo>
                    <a:lnTo>
                      <a:pt x="591" y="374"/>
                    </a:lnTo>
                    <a:lnTo>
                      <a:pt x="603" y="369"/>
                    </a:lnTo>
                    <a:lnTo>
                      <a:pt x="603" y="369"/>
                    </a:lnTo>
                    <a:lnTo>
                      <a:pt x="609" y="373"/>
                    </a:lnTo>
                    <a:lnTo>
                      <a:pt x="609" y="373"/>
                    </a:lnTo>
                    <a:lnTo>
                      <a:pt x="616" y="379"/>
                    </a:lnTo>
                    <a:lnTo>
                      <a:pt x="616" y="379"/>
                    </a:lnTo>
                    <a:lnTo>
                      <a:pt x="624" y="379"/>
                    </a:lnTo>
                    <a:lnTo>
                      <a:pt x="624" y="379"/>
                    </a:lnTo>
                    <a:lnTo>
                      <a:pt x="629" y="385"/>
                    </a:lnTo>
                    <a:lnTo>
                      <a:pt x="629" y="385"/>
                    </a:lnTo>
                    <a:lnTo>
                      <a:pt x="640" y="378"/>
                    </a:lnTo>
                    <a:lnTo>
                      <a:pt x="640" y="378"/>
                    </a:lnTo>
                    <a:lnTo>
                      <a:pt x="647" y="375"/>
                    </a:lnTo>
                    <a:lnTo>
                      <a:pt x="647" y="375"/>
                    </a:lnTo>
                    <a:lnTo>
                      <a:pt x="660" y="379"/>
                    </a:lnTo>
                    <a:lnTo>
                      <a:pt x="660" y="379"/>
                    </a:lnTo>
                    <a:lnTo>
                      <a:pt x="666" y="386"/>
                    </a:lnTo>
                    <a:lnTo>
                      <a:pt x="666" y="386"/>
                    </a:lnTo>
                    <a:lnTo>
                      <a:pt x="668" y="393"/>
                    </a:lnTo>
                    <a:lnTo>
                      <a:pt x="668" y="393"/>
                    </a:lnTo>
                    <a:lnTo>
                      <a:pt x="668" y="404"/>
                    </a:lnTo>
                    <a:lnTo>
                      <a:pt x="668" y="404"/>
                    </a:lnTo>
                    <a:lnTo>
                      <a:pt x="673" y="416"/>
                    </a:lnTo>
                    <a:lnTo>
                      <a:pt x="673" y="417"/>
                    </a:lnTo>
                    <a:lnTo>
                      <a:pt x="673" y="417"/>
                    </a:lnTo>
                    <a:lnTo>
                      <a:pt x="686" y="424"/>
                    </a:lnTo>
                    <a:lnTo>
                      <a:pt x="686" y="424"/>
                    </a:lnTo>
                    <a:lnTo>
                      <a:pt x="688" y="429"/>
                    </a:lnTo>
                    <a:lnTo>
                      <a:pt x="688" y="429"/>
                    </a:lnTo>
                    <a:lnTo>
                      <a:pt x="692" y="437"/>
                    </a:lnTo>
                    <a:lnTo>
                      <a:pt x="694" y="440"/>
                    </a:lnTo>
                    <a:lnTo>
                      <a:pt x="694" y="440"/>
                    </a:lnTo>
                    <a:lnTo>
                      <a:pt x="699" y="439"/>
                    </a:lnTo>
                    <a:lnTo>
                      <a:pt x="699" y="439"/>
                    </a:lnTo>
                    <a:lnTo>
                      <a:pt x="702" y="444"/>
                    </a:lnTo>
                    <a:lnTo>
                      <a:pt x="715" y="445"/>
                    </a:lnTo>
                    <a:lnTo>
                      <a:pt x="723" y="435"/>
                    </a:lnTo>
                    <a:lnTo>
                      <a:pt x="727" y="414"/>
                    </a:lnTo>
                    <a:lnTo>
                      <a:pt x="727" y="414"/>
                    </a:lnTo>
                    <a:lnTo>
                      <a:pt x="720" y="406"/>
                    </a:lnTo>
                    <a:lnTo>
                      <a:pt x="720" y="406"/>
                    </a:lnTo>
                    <a:lnTo>
                      <a:pt x="719" y="398"/>
                    </a:lnTo>
                    <a:lnTo>
                      <a:pt x="719" y="398"/>
                    </a:lnTo>
                    <a:lnTo>
                      <a:pt x="714" y="394"/>
                    </a:lnTo>
                    <a:lnTo>
                      <a:pt x="714" y="394"/>
                    </a:lnTo>
                    <a:lnTo>
                      <a:pt x="714" y="389"/>
                    </a:lnTo>
                    <a:lnTo>
                      <a:pt x="709" y="379"/>
                    </a:lnTo>
                    <a:lnTo>
                      <a:pt x="709" y="379"/>
                    </a:lnTo>
                    <a:lnTo>
                      <a:pt x="702" y="367"/>
                    </a:lnTo>
                    <a:lnTo>
                      <a:pt x="702" y="367"/>
                    </a:lnTo>
                    <a:lnTo>
                      <a:pt x="692" y="359"/>
                    </a:lnTo>
                    <a:lnTo>
                      <a:pt x="692" y="359"/>
                    </a:lnTo>
                    <a:lnTo>
                      <a:pt x="689" y="352"/>
                    </a:lnTo>
                    <a:lnTo>
                      <a:pt x="689" y="352"/>
                    </a:lnTo>
                    <a:lnTo>
                      <a:pt x="694" y="347"/>
                    </a:lnTo>
                    <a:lnTo>
                      <a:pt x="694" y="347"/>
                    </a:lnTo>
                    <a:lnTo>
                      <a:pt x="697" y="334"/>
                    </a:lnTo>
                    <a:lnTo>
                      <a:pt x="697" y="334"/>
                    </a:lnTo>
                    <a:lnTo>
                      <a:pt x="701" y="326"/>
                    </a:lnTo>
                    <a:lnTo>
                      <a:pt x="701" y="326"/>
                    </a:lnTo>
                    <a:lnTo>
                      <a:pt x="707" y="321"/>
                    </a:lnTo>
                    <a:lnTo>
                      <a:pt x="707" y="321"/>
                    </a:lnTo>
                    <a:lnTo>
                      <a:pt x="712" y="315"/>
                    </a:lnTo>
                    <a:lnTo>
                      <a:pt x="712" y="315"/>
                    </a:lnTo>
                    <a:lnTo>
                      <a:pt x="719" y="311"/>
                    </a:lnTo>
                    <a:lnTo>
                      <a:pt x="723" y="303"/>
                    </a:lnTo>
                    <a:lnTo>
                      <a:pt x="723" y="303"/>
                    </a:lnTo>
                    <a:lnTo>
                      <a:pt x="727" y="297"/>
                    </a:lnTo>
                    <a:lnTo>
                      <a:pt x="727" y="297"/>
                    </a:lnTo>
                    <a:lnTo>
                      <a:pt x="740" y="292"/>
                    </a:lnTo>
                    <a:lnTo>
                      <a:pt x="740" y="292"/>
                    </a:lnTo>
                    <a:lnTo>
                      <a:pt x="738" y="286"/>
                    </a:lnTo>
                    <a:lnTo>
                      <a:pt x="738" y="286"/>
                    </a:lnTo>
                    <a:lnTo>
                      <a:pt x="746" y="282"/>
                    </a:lnTo>
                    <a:lnTo>
                      <a:pt x="746" y="282"/>
                    </a:lnTo>
                    <a:lnTo>
                      <a:pt x="748" y="277"/>
                    </a:lnTo>
                    <a:lnTo>
                      <a:pt x="748" y="277"/>
                    </a:lnTo>
                    <a:lnTo>
                      <a:pt x="756" y="274"/>
                    </a:lnTo>
                    <a:lnTo>
                      <a:pt x="761" y="264"/>
                    </a:lnTo>
                    <a:lnTo>
                      <a:pt x="761" y="264"/>
                    </a:lnTo>
                    <a:lnTo>
                      <a:pt x="764" y="257"/>
                    </a:lnTo>
                    <a:lnTo>
                      <a:pt x="763" y="249"/>
                    </a:lnTo>
                    <a:lnTo>
                      <a:pt x="763" y="249"/>
                    </a:lnTo>
                    <a:lnTo>
                      <a:pt x="761" y="241"/>
                    </a:lnTo>
                    <a:lnTo>
                      <a:pt x="753" y="229"/>
                    </a:lnTo>
                    <a:lnTo>
                      <a:pt x="753" y="229"/>
                    </a:lnTo>
                    <a:lnTo>
                      <a:pt x="746" y="226"/>
                    </a:lnTo>
                    <a:lnTo>
                      <a:pt x="746" y="226"/>
                    </a:lnTo>
                    <a:lnTo>
                      <a:pt x="748" y="221"/>
                    </a:lnTo>
                    <a:lnTo>
                      <a:pt x="748" y="221"/>
                    </a:lnTo>
                    <a:lnTo>
                      <a:pt x="758" y="217"/>
                    </a:lnTo>
                    <a:lnTo>
                      <a:pt x="758" y="217"/>
                    </a:lnTo>
                    <a:lnTo>
                      <a:pt x="769" y="215"/>
                    </a:lnTo>
                    <a:lnTo>
                      <a:pt x="769" y="203"/>
                    </a:lnTo>
                    <a:lnTo>
                      <a:pt x="769" y="203"/>
                    </a:lnTo>
                    <a:lnTo>
                      <a:pt x="764" y="196"/>
                    </a:lnTo>
                    <a:lnTo>
                      <a:pt x="764" y="196"/>
                    </a:lnTo>
                    <a:lnTo>
                      <a:pt x="769" y="194"/>
                    </a:lnTo>
                    <a:lnTo>
                      <a:pt x="769" y="194"/>
                    </a:lnTo>
                    <a:lnTo>
                      <a:pt x="777" y="188"/>
                    </a:lnTo>
                    <a:lnTo>
                      <a:pt x="776" y="173"/>
                    </a:lnTo>
                    <a:lnTo>
                      <a:pt x="776" y="173"/>
                    </a:lnTo>
                    <a:lnTo>
                      <a:pt x="772" y="167"/>
                    </a:lnTo>
                    <a:lnTo>
                      <a:pt x="772" y="167"/>
                    </a:lnTo>
                    <a:lnTo>
                      <a:pt x="785" y="164"/>
                    </a:lnTo>
                    <a:lnTo>
                      <a:pt x="790" y="157"/>
                    </a:lnTo>
                    <a:lnTo>
                      <a:pt x="790" y="157"/>
                    </a:lnTo>
                    <a:lnTo>
                      <a:pt x="794" y="153"/>
                    </a:lnTo>
                    <a:lnTo>
                      <a:pt x="794" y="153"/>
                    </a:lnTo>
                    <a:lnTo>
                      <a:pt x="795" y="149"/>
                    </a:lnTo>
                    <a:lnTo>
                      <a:pt x="795" y="149"/>
                    </a:lnTo>
                    <a:lnTo>
                      <a:pt x="803" y="147"/>
                    </a:lnTo>
                    <a:lnTo>
                      <a:pt x="803" y="147"/>
                    </a:lnTo>
                    <a:lnTo>
                      <a:pt x="810" y="137"/>
                    </a:lnTo>
                    <a:lnTo>
                      <a:pt x="810" y="137"/>
                    </a:lnTo>
                    <a:lnTo>
                      <a:pt x="816" y="130"/>
                    </a:lnTo>
                    <a:lnTo>
                      <a:pt x="820" y="121"/>
                    </a:lnTo>
                    <a:lnTo>
                      <a:pt x="820" y="121"/>
                    </a:lnTo>
                    <a:lnTo>
                      <a:pt x="813" y="114"/>
                    </a:lnTo>
                    <a:lnTo>
                      <a:pt x="813" y="114"/>
                    </a:lnTo>
                    <a:lnTo>
                      <a:pt x="810" y="106"/>
                    </a:lnTo>
                    <a:lnTo>
                      <a:pt x="810" y="106"/>
                    </a:lnTo>
                    <a:lnTo>
                      <a:pt x="816" y="101"/>
                    </a:lnTo>
                    <a:lnTo>
                      <a:pt x="816" y="101"/>
                    </a:lnTo>
                    <a:lnTo>
                      <a:pt x="825" y="94"/>
                    </a:lnTo>
                    <a:lnTo>
                      <a:pt x="825" y="94"/>
                    </a:lnTo>
                    <a:lnTo>
                      <a:pt x="825" y="85"/>
                    </a:lnTo>
                    <a:lnTo>
                      <a:pt x="825" y="85"/>
                    </a:lnTo>
                    <a:lnTo>
                      <a:pt x="828" y="83"/>
                    </a:lnTo>
                    <a:lnTo>
                      <a:pt x="828" y="83"/>
                    </a:lnTo>
                    <a:lnTo>
                      <a:pt x="839" y="78"/>
                    </a:lnTo>
                    <a:lnTo>
                      <a:pt x="846" y="71"/>
                    </a:lnTo>
                    <a:lnTo>
                      <a:pt x="848" y="66"/>
                    </a:lnTo>
                    <a:lnTo>
                      <a:pt x="844" y="63"/>
                    </a:lnTo>
                    <a:lnTo>
                      <a:pt x="844" y="63"/>
                    </a:lnTo>
                    <a:lnTo>
                      <a:pt x="836" y="60"/>
                    </a:lnTo>
                    <a:lnTo>
                      <a:pt x="836" y="60"/>
                    </a:lnTo>
                    <a:lnTo>
                      <a:pt x="831" y="56"/>
                    </a:lnTo>
                    <a:lnTo>
                      <a:pt x="831" y="56"/>
                    </a:lnTo>
                    <a:lnTo>
                      <a:pt x="826" y="56"/>
                    </a:lnTo>
                    <a:lnTo>
                      <a:pt x="826" y="56"/>
                    </a:lnTo>
                    <a:lnTo>
                      <a:pt x="828" y="54"/>
                    </a:lnTo>
                    <a:lnTo>
                      <a:pt x="828" y="40"/>
                    </a:lnTo>
                    <a:lnTo>
                      <a:pt x="828" y="40"/>
                    </a:lnTo>
                    <a:lnTo>
                      <a:pt x="821" y="36"/>
                    </a:lnTo>
                    <a:lnTo>
                      <a:pt x="821" y="36"/>
                    </a:lnTo>
                    <a:lnTo>
                      <a:pt x="813" y="28"/>
                    </a:lnTo>
                    <a:lnTo>
                      <a:pt x="792" y="35"/>
                    </a:lnTo>
                    <a:lnTo>
                      <a:pt x="787" y="43"/>
                    </a:lnTo>
                    <a:lnTo>
                      <a:pt x="787" y="43"/>
                    </a:lnTo>
                    <a:lnTo>
                      <a:pt x="789" y="52"/>
                    </a:lnTo>
                    <a:lnTo>
                      <a:pt x="789" y="52"/>
                    </a:lnTo>
                    <a:lnTo>
                      <a:pt x="787" y="60"/>
                    </a:lnTo>
                    <a:lnTo>
                      <a:pt x="787" y="71"/>
                    </a:lnTo>
                    <a:lnTo>
                      <a:pt x="787" y="71"/>
                    </a:lnTo>
                    <a:lnTo>
                      <a:pt x="785" y="75"/>
                    </a:lnTo>
                    <a:lnTo>
                      <a:pt x="784" y="78"/>
                    </a:lnTo>
                    <a:lnTo>
                      <a:pt x="779" y="79"/>
                    </a:lnTo>
                    <a:lnTo>
                      <a:pt x="779" y="79"/>
                    </a:lnTo>
                    <a:lnTo>
                      <a:pt x="763" y="83"/>
                    </a:lnTo>
                    <a:lnTo>
                      <a:pt x="748" y="87"/>
                    </a:lnTo>
                    <a:lnTo>
                      <a:pt x="732" y="89"/>
                    </a:lnTo>
                    <a:lnTo>
                      <a:pt x="730" y="90"/>
                    </a:lnTo>
                    <a:lnTo>
                      <a:pt x="723" y="97"/>
                    </a:lnTo>
                    <a:lnTo>
                      <a:pt x="720" y="108"/>
                    </a:lnTo>
                    <a:lnTo>
                      <a:pt x="720" y="108"/>
                    </a:lnTo>
                    <a:lnTo>
                      <a:pt x="719" y="116"/>
                    </a:lnTo>
                    <a:lnTo>
                      <a:pt x="719" y="116"/>
                    </a:lnTo>
                    <a:lnTo>
                      <a:pt x="717" y="121"/>
                    </a:lnTo>
                    <a:lnTo>
                      <a:pt x="717" y="121"/>
                    </a:lnTo>
                    <a:lnTo>
                      <a:pt x="712" y="122"/>
                    </a:lnTo>
                    <a:lnTo>
                      <a:pt x="712" y="122"/>
                    </a:lnTo>
                    <a:lnTo>
                      <a:pt x="705" y="125"/>
                    </a:lnTo>
                    <a:lnTo>
                      <a:pt x="705" y="125"/>
                    </a:lnTo>
                    <a:lnTo>
                      <a:pt x="697" y="125"/>
                    </a:lnTo>
                    <a:lnTo>
                      <a:pt x="691" y="130"/>
                    </a:lnTo>
                    <a:lnTo>
                      <a:pt x="691" y="130"/>
                    </a:lnTo>
                    <a:lnTo>
                      <a:pt x="691" y="130"/>
                    </a:lnTo>
                    <a:lnTo>
                      <a:pt x="691" y="130"/>
                    </a:lnTo>
                    <a:lnTo>
                      <a:pt x="686" y="137"/>
                    </a:lnTo>
                    <a:lnTo>
                      <a:pt x="686" y="137"/>
                    </a:lnTo>
                    <a:lnTo>
                      <a:pt x="676" y="145"/>
                    </a:lnTo>
                    <a:lnTo>
                      <a:pt x="676" y="145"/>
                    </a:lnTo>
                    <a:lnTo>
                      <a:pt x="674" y="149"/>
                    </a:lnTo>
                    <a:lnTo>
                      <a:pt x="674" y="149"/>
                    </a:lnTo>
                    <a:lnTo>
                      <a:pt x="671" y="155"/>
                    </a:lnTo>
                    <a:lnTo>
                      <a:pt x="671" y="155"/>
                    </a:lnTo>
                    <a:lnTo>
                      <a:pt x="663" y="159"/>
                    </a:lnTo>
                    <a:lnTo>
                      <a:pt x="663" y="159"/>
                    </a:lnTo>
                    <a:lnTo>
                      <a:pt x="652" y="161"/>
                    </a:lnTo>
                    <a:lnTo>
                      <a:pt x="652" y="161"/>
                    </a:lnTo>
                    <a:lnTo>
                      <a:pt x="643" y="167"/>
                    </a:lnTo>
                    <a:lnTo>
                      <a:pt x="643" y="167"/>
                    </a:lnTo>
                    <a:lnTo>
                      <a:pt x="637" y="165"/>
                    </a:lnTo>
                    <a:lnTo>
                      <a:pt x="637" y="165"/>
                    </a:lnTo>
                    <a:lnTo>
                      <a:pt x="637" y="163"/>
                    </a:lnTo>
                    <a:lnTo>
                      <a:pt x="637" y="163"/>
                    </a:lnTo>
                    <a:lnTo>
                      <a:pt x="642" y="159"/>
                    </a:lnTo>
                    <a:lnTo>
                      <a:pt x="637" y="132"/>
                    </a:lnTo>
                    <a:lnTo>
                      <a:pt x="637" y="132"/>
                    </a:lnTo>
                    <a:lnTo>
                      <a:pt x="635" y="125"/>
                    </a:lnTo>
                    <a:lnTo>
                      <a:pt x="635" y="124"/>
                    </a:lnTo>
                    <a:lnTo>
                      <a:pt x="621" y="118"/>
                    </a:lnTo>
                    <a:lnTo>
                      <a:pt x="621" y="118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6" y="122"/>
                    </a:lnTo>
                    <a:lnTo>
                      <a:pt x="616" y="122"/>
                    </a:lnTo>
                    <a:lnTo>
                      <a:pt x="611" y="106"/>
                    </a:lnTo>
                    <a:lnTo>
                      <a:pt x="586" y="105"/>
                    </a:lnTo>
                    <a:lnTo>
                      <a:pt x="586" y="105"/>
                    </a:lnTo>
                    <a:lnTo>
                      <a:pt x="581" y="114"/>
                    </a:lnTo>
                    <a:lnTo>
                      <a:pt x="581" y="114"/>
                    </a:lnTo>
                    <a:lnTo>
                      <a:pt x="575" y="116"/>
                    </a:lnTo>
                    <a:lnTo>
                      <a:pt x="575" y="116"/>
                    </a:lnTo>
                    <a:lnTo>
                      <a:pt x="575" y="126"/>
                    </a:lnTo>
                    <a:lnTo>
                      <a:pt x="575" y="126"/>
                    </a:lnTo>
                    <a:lnTo>
                      <a:pt x="572" y="132"/>
                    </a:lnTo>
                    <a:lnTo>
                      <a:pt x="573" y="140"/>
                    </a:lnTo>
                    <a:lnTo>
                      <a:pt x="573" y="140"/>
                    </a:lnTo>
                    <a:lnTo>
                      <a:pt x="575" y="148"/>
                    </a:lnTo>
                    <a:lnTo>
                      <a:pt x="575" y="149"/>
                    </a:lnTo>
                    <a:lnTo>
                      <a:pt x="575" y="149"/>
                    </a:lnTo>
                    <a:lnTo>
                      <a:pt x="580" y="153"/>
                    </a:lnTo>
                    <a:lnTo>
                      <a:pt x="580" y="153"/>
                    </a:lnTo>
                    <a:lnTo>
                      <a:pt x="578" y="163"/>
                    </a:lnTo>
                    <a:lnTo>
                      <a:pt x="578" y="163"/>
                    </a:lnTo>
                    <a:lnTo>
                      <a:pt x="573" y="165"/>
                    </a:lnTo>
                    <a:lnTo>
                      <a:pt x="573" y="165"/>
                    </a:lnTo>
                    <a:lnTo>
                      <a:pt x="568" y="167"/>
                    </a:lnTo>
                    <a:lnTo>
                      <a:pt x="568" y="167"/>
                    </a:lnTo>
                    <a:lnTo>
                      <a:pt x="563" y="161"/>
                    </a:lnTo>
                    <a:lnTo>
                      <a:pt x="563" y="161"/>
                    </a:lnTo>
                    <a:lnTo>
                      <a:pt x="563" y="141"/>
                    </a:lnTo>
                    <a:lnTo>
                      <a:pt x="563" y="141"/>
                    </a:lnTo>
                    <a:lnTo>
                      <a:pt x="567" y="133"/>
                    </a:lnTo>
                    <a:lnTo>
                      <a:pt x="562" y="122"/>
                    </a:lnTo>
                    <a:lnTo>
                      <a:pt x="562" y="122"/>
                    </a:lnTo>
                    <a:lnTo>
                      <a:pt x="557" y="122"/>
                    </a:lnTo>
                    <a:lnTo>
                      <a:pt x="557" y="122"/>
                    </a:lnTo>
                    <a:lnTo>
                      <a:pt x="557" y="120"/>
                    </a:lnTo>
                    <a:lnTo>
                      <a:pt x="557" y="120"/>
                    </a:lnTo>
                    <a:lnTo>
                      <a:pt x="563" y="110"/>
                    </a:lnTo>
                    <a:lnTo>
                      <a:pt x="563" y="110"/>
                    </a:lnTo>
                    <a:lnTo>
                      <a:pt x="567" y="103"/>
                    </a:lnTo>
                    <a:lnTo>
                      <a:pt x="567" y="103"/>
                    </a:lnTo>
                    <a:lnTo>
                      <a:pt x="575" y="102"/>
                    </a:lnTo>
                    <a:lnTo>
                      <a:pt x="575" y="102"/>
                    </a:lnTo>
                    <a:lnTo>
                      <a:pt x="585" y="102"/>
                    </a:lnTo>
                    <a:lnTo>
                      <a:pt x="601" y="94"/>
                    </a:lnTo>
                    <a:lnTo>
                      <a:pt x="596" y="83"/>
                    </a:lnTo>
                    <a:lnTo>
                      <a:pt x="586" y="77"/>
                    </a:lnTo>
                    <a:lnTo>
                      <a:pt x="586" y="77"/>
                    </a:lnTo>
                    <a:lnTo>
                      <a:pt x="580" y="82"/>
                    </a:lnTo>
                    <a:lnTo>
                      <a:pt x="580" y="82"/>
                    </a:lnTo>
                    <a:lnTo>
                      <a:pt x="573" y="82"/>
                    </a:lnTo>
                    <a:lnTo>
                      <a:pt x="573" y="82"/>
                    </a:lnTo>
                    <a:lnTo>
                      <a:pt x="570" y="86"/>
                    </a:lnTo>
                    <a:lnTo>
                      <a:pt x="570" y="86"/>
                    </a:lnTo>
                    <a:lnTo>
                      <a:pt x="568" y="86"/>
                    </a:lnTo>
                    <a:lnTo>
                      <a:pt x="568" y="86"/>
                    </a:lnTo>
                    <a:lnTo>
                      <a:pt x="562" y="82"/>
                    </a:lnTo>
                    <a:lnTo>
                      <a:pt x="562" y="82"/>
                    </a:lnTo>
                    <a:lnTo>
                      <a:pt x="559" y="85"/>
                    </a:lnTo>
                    <a:lnTo>
                      <a:pt x="559" y="85"/>
                    </a:lnTo>
                    <a:lnTo>
                      <a:pt x="555" y="82"/>
                    </a:lnTo>
                    <a:lnTo>
                      <a:pt x="550" y="78"/>
                    </a:lnTo>
                    <a:lnTo>
                      <a:pt x="550" y="78"/>
                    </a:lnTo>
                    <a:lnTo>
                      <a:pt x="542" y="77"/>
                    </a:lnTo>
                    <a:lnTo>
                      <a:pt x="542" y="77"/>
                    </a:lnTo>
                    <a:lnTo>
                      <a:pt x="536" y="73"/>
                    </a:lnTo>
                    <a:lnTo>
                      <a:pt x="521" y="74"/>
                    </a:lnTo>
                    <a:lnTo>
                      <a:pt x="521" y="74"/>
                    </a:lnTo>
                    <a:lnTo>
                      <a:pt x="521" y="82"/>
                    </a:lnTo>
                    <a:lnTo>
                      <a:pt x="521" y="82"/>
                    </a:lnTo>
                    <a:lnTo>
                      <a:pt x="513" y="83"/>
                    </a:lnTo>
                    <a:lnTo>
                      <a:pt x="513" y="83"/>
                    </a:lnTo>
                    <a:lnTo>
                      <a:pt x="506" y="82"/>
                    </a:lnTo>
                    <a:lnTo>
                      <a:pt x="506" y="82"/>
                    </a:lnTo>
                    <a:lnTo>
                      <a:pt x="501" y="82"/>
                    </a:lnTo>
                    <a:lnTo>
                      <a:pt x="501" y="82"/>
                    </a:lnTo>
                    <a:lnTo>
                      <a:pt x="524" y="64"/>
                    </a:lnTo>
                    <a:lnTo>
                      <a:pt x="501" y="58"/>
                    </a:lnTo>
                    <a:lnTo>
                      <a:pt x="501" y="58"/>
                    </a:lnTo>
                    <a:lnTo>
                      <a:pt x="496" y="62"/>
                    </a:lnTo>
                    <a:lnTo>
                      <a:pt x="496" y="62"/>
                    </a:lnTo>
                    <a:lnTo>
                      <a:pt x="492" y="59"/>
                    </a:lnTo>
                    <a:lnTo>
                      <a:pt x="492" y="59"/>
                    </a:lnTo>
                    <a:lnTo>
                      <a:pt x="488" y="59"/>
                    </a:lnTo>
                    <a:lnTo>
                      <a:pt x="488" y="59"/>
                    </a:lnTo>
                    <a:lnTo>
                      <a:pt x="487" y="55"/>
                    </a:lnTo>
                    <a:lnTo>
                      <a:pt x="477" y="51"/>
                    </a:lnTo>
                    <a:lnTo>
                      <a:pt x="477" y="51"/>
                    </a:lnTo>
                    <a:lnTo>
                      <a:pt x="469" y="54"/>
                    </a:lnTo>
                    <a:lnTo>
                      <a:pt x="469" y="54"/>
                    </a:lnTo>
                    <a:lnTo>
                      <a:pt x="464" y="54"/>
                    </a:lnTo>
                    <a:lnTo>
                      <a:pt x="464" y="54"/>
                    </a:lnTo>
                    <a:lnTo>
                      <a:pt x="457" y="51"/>
                    </a:lnTo>
                    <a:lnTo>
                      <a:pt x="457" y="51"/>
                    </a:lnTo>
                    <a:lnTo>
                      <a:pt x="446" y="47"/>
                    </a:lnTo>
                    <a:lnTo>
                      <a:pt x="444" y="47"/>
                    </a:lnTo>
                    <a:lnTo>
                      <a:pt x="444" y="47"/>
                    </a:lnTo>
                    <a:lnTo>
                      <a:pt x="434" y="50"/>
                    </a:lnTo>
                    <a:lnTo>
                      <a:pt x="434" y="50"/>
                    </a:lnTo>
                    <a:lnTo>
                      <a:pt x="423" y="46"/>
                    </a:lnTo>
                    <a:lnTo>
                      <a:pt x="408" y="46"/>
                    </a:lnTo>
                    <a:lnTo>
                      <a:pt x="408" y="46"/>
                    </a:lnTo>
                    <a:lnTo>
                      <a:pt x="382" y="46"/>
                    </a:lnTo>
                    <a:lnTo>
                      <a:pt x="356" y="44"/>
                    </a:lnTo>
                    <a:lnTo>
                      <a:pt x="304" y="42"/>
                    </a:lnTo>
                    <a:lnTo>
                      <a:pt x="253" y="36"/>
                    </a:lnTo>
                    <a:lnTo>
                      <a:pt x="206" y="28"/>
                    </a:lnTo>
                    <a:lnTo>
                      <a:pt x="165" y="20"/>
                    </a:lnTo>
                    <a:lnTo>
                      <a:pt x="129" y="13"/>
                    </a:lnTo>
                    <a:lnTo>
                      <a:pt x="85" y="3"/>
                    </a:lnTo>
                    <a:lnTo>
                      <a:pt x="78" y="0"/>
                    </a:lnTo>
                    <a:lnTo>
                      <a:pt x="80" y="7"/>
                    </a:lnTo>
                    <a:close/>
                    <a:moveTo>
                      <a:pt x="88" y="15"/>
                    </a:moveTo>
                    <a:lnTo>
                      <a:pt x="90" y="13"/>
                    </a:lnTo>
                    <a:lnTo>
                      <a:pt x="90" y="13"/>
                    </a:lnTo>
                    <a:lnTo>
                      <a:pt x="88" y="11"/>
                    </a:lnTo>
                    <a:lnTo>
                      <a:pt x="88" y="11"/>
                    </a:lnTo>
                    <a:lnTo>
                      <a:pt x="139" y="23"/>
                    </a:lnTo>
                    <a:lnTo>
                      <a:pt x="173" y="29"/>
                    </a:lnTo>
                    <a:lnTo>
                      <a:pt x="216" y="38"/>
                    </a:lnTo>
                    <a:lnTo>
                      <a:pt x="261" y="44"/>
                    </a:lnTo>
                    <a:lnTo>
                      <a:pt x="310" y="50"/>
                    </a:lnTo>
                    <a:lnTo>
                      <a:pt x="359" y="52"/>
                    </a:lnTo>
                    <a:lnTo>
                      <a:pt x="384" y="52"/>
                    </a:lnTo>
                    <a:lnTo>
                      <a:pt x="408" y="52"/>
                    </a:lnTo>
                    <a:lnTo>
                      <a:pt x="408" y="52"/>
                    </a:lnTo>
                    <a:lnTo>
                      <a:pt x="421" y="52"/>
                    </a:lnTo>
                    <a:lnTo>
                      <a:pt x="421" y="52"/>
                    </a:lnTo>
                    <a:lnTo>
                      <a:pt x="433" y="56"/>
                    </a:lnTo>
                    <a:lnTo>
                      <a:pt x="433" y="56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52" y="58"/>
                    </a:lnTo>
                    <a:lnTo>
                      <a:pt x="452" y="58"/>
                    </a:lnTo>
                    <a:lnTo>
                      <a:pt x="452" y="58"/>
                    </a:lnTo>
                    <a:lnTo>
                      <a:pt x="461" y="60"/>
                    </a:lnTo>
                    <a:lnTo>
                      <a:pt x="462" y="60"/>
                    </a:lnTo>
                    <a:lnTo>
                      <a:pt x="470" y="60"/>
                    </a:lnTo>
                    <a:lnTo>
                      <a:pt x="470" y="60"/>
                    </a:lnTo>
                    <a:lnTo>
                      <a:pt x="477" y="59"/>
                    </a:lnTo>
                    <a:lnTo>
                      <a:pt x="477" y="59"/>
                    </a:lnTo>
                    <a:lnTo>
                      <a:pt x="480" y="59"/>
                    </a:lnTo>
                    <a:lnTo>
                      <a:pt x="480" y="59"/>
                    </a:lnTo>
                    <a:lnTo>
                      <a:pt x="482" y="69"/>
                    </a:lnTo>
                    <a:lnTo>
                      <a:pt x="482" y="69"/>
                    </a:lnTo>
                    <a:lnTo>
                      <a:pt x="488" y="66"/>
                    </a:lnTo>
                    <a:lnTo>
                      <a:pt x="488" y="66"/>
                    </a:lnTo>
                    <a:lnTo>
                      <a:pt x="496" y="71"/>
                    </a:lnTo>
                    <a:lnTo>
                      <a:pt x="496" y="71"/>
                    </a:lnTo>
                    <a:lnTo>
                      <a:pt x="505" y="66"/>
                    </a:lnTo>
                    <a:lnTo>
                      <a:pt x="505" y="66"/>
                    </a:lnTo>
                    <a:lnTo>
                      <a:pt x="508" y="67"/>
                    </a:lnTo>
                    <a:lnTo>
                      <a:pt x="508" y="67"/>
                    </a:lnTo>
                    <a:lnTo>
                      <a:pt x="492" y="81"/>
                    </a:lnTo>
                    <a:lnTo>
                      <a:pt x="495" y="91"/>
                    </a:lnTo>
                    <a:lnTo>
                      <a:pt x="495" y="91"/>
                    </a:lnTo>
                    <a:lnTo>
                      <a:pt x="505" y="89"/>
                    </a:lnTo>
                    <a:lnTo>
                      <a:pt x="505" y="89"/>
                    </a:lnTo>
                    <a:lnTo>
                      <a:pt x="511" y="91"/>
                    </a:lnTo>
                    <a:lnTo>
                      <a:pt x="529" y="86"/>
                    </a:lnTo>
                    <a:lnTo>
                      <a:pt x="529" y="86"/>
                    </a:lnTo>
                    <a:lnTo>
                      <a:pt x="529" y="81"/>
                    </a:lnTo>
                    <a:lnTo>
                      <a:pt x="529" y="81"/>
                    </a:lnTo>
                    <a:lnTo>
                      <a:pt x="534" y="81"/>
                    </a:lnTo>
                    <a:lnTo>
                      <a:pt x="534" y="81"/>
                    </a:lnTo>
                    <a:lnTo>
                      <a:pt x="539" y="83"/>
                    </a:lnTo>
                    <a:lnTo>
                      <a:pt x="539" y="83"/>
                    </a:lnTo>
                    <a:lnTo>
                      <a:pt x="547" y="85"/>
                    </a:lnTo>
                    <a:lnTo>
                      <a:pt x="547" y="85"/>
                    </a:lnTo>
                    <a:lnTo>
                      <a:pt x="549" y="86"/>
                    </a:lnTo>
                    <a:lnTo>
                      <a:pt x="549" y="86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62" y="90"/>
                    </a:lnTo>
                    <a:lnTo>
                      <a:pt x="562" y="90"/>
                    </a:lnTo>
                    <a:lnTo>
                      <a:pt x="568" y="94"/>
                    </a:lnTo>
                    <a:lnTo>
                      <a:pt x="576" y="91"/>
                    </a:lnTo>
                    <a:lnTo>
                      <a:pt x="576" y="91"/>
                    </a:lnTo>
                    <a:lnTo>
                      <a:pt x="578" y="89"/>
                    </a:lnTo>
                    <a:lnTo>
                      <a:pt x="578" y="89"/>
                    </a:lnTo>
                    <a:lnTo>
                      <a:pt x="583" y="89"/>
                    </a:lnTo>
                    <a:lnTo>
                      <a:pt x="583" y="89"/>
                    </a:lnTo>
                    <a:lnTo>
                      <a:pt x="586" y="86"/>
                    </a:lnTo>
                    <a:lnTo>
                      <a:pt x="586" y="86"/>
                    </a:lnTo>
                    <a:lnTo>
                      <a:pt x="590" y="87"/>
                    </a:lnTo>
                    <a:lnTo>
                      <a:pt x="590" y="87"/>
                    </a:lnTo>
                    <a:lnTo>
                      <a:pt x="591" y="91"/>
                    </a:lnTo>
                    <a:lnTo>
                      <a:pt x="591" y="91"/>
                    </a:lnTo>
                    <a:lnTo>
                      <a:pt x="583" y="94"/>
                    </a:lnTo>
                    <a:lnTo>
                      <a:pt x="583" y="94"/>
                    </a:lnTo>
                    <a:lnTo>
                      <a:pt x="573" y="94"/>
                    </a:lnTo>
                    <a:lnTo>
                      <a:pt x="562" y="97"/>
                    </a:lnTo>
                    <a:lnTo>
                      <a:pt x="555" y="108"/>
                    </a:lnTo>
                    <a:lnTo>
                      <a:pt x="555" y="108"/>
                    </a:lnTo>
                    <a:lnTo>
                      <a:pt x="549" y="117"/>
                    </a:lnTo>
                    <a:lnTo>
                      <a:pt x="549" y="132"/>
                    </a:lnTo>
                    <a:lnTo>
                      <a:pt x="549" y="132"/>
                    </a:lnTo>
                    <a:lnTo>
                      <a:pt x="557" y="130"/>
                    </a:lnTo>
                    <a:lnTo>
                      <a:pt x="557" y="130"/>
                    </a:lnTo>
                    <a:lnTo>
                      <a:pt x="557" y="133"/>
                    </a:lnTo>
                    <a:lnTo>
                      <a:pt x="557" y="133"/>
                    </a:lnTo>
                    <a:lnTo>
                      <a:pt x="555" y="140"/>
                    </a:lnTo>
                    <a:lnTo>
                      <a:pt x="555" y="164"/>
                    </a:lnTo>
                    <a:lnTo>
                      <a:pt x="563" y="175"/>
                    </a:lnTo>
                    <a:lnTo>
                      <a:pt x="578" y="172"/>
                    </a:lnTo>
                    <a:lnTo>
                      <a:pt x="586" y="165"/>
                    </a:lnTo>
                    <a:lnTo>
                      <a:pt x="588" y="151"/>
                    </a:lnTo>
                    <a:lnTo>
                      <a:pt x="588" y="151"/>
                    </a:lnTo>
                    <a:lnTo>
                      <a:pt x="583" y="147"/>
                    </a:lnTo>
                    <a:lnTo>
                      <a:pt x="583" y="147"/>
                    </a:lnTo>
                    <a:lnTo>
                      <a:pt x="581" y="138"/>
                    </a:lnTo>
                    <a:lnTo>
                      <a:pt x="581" y="138"/>
                    </a:lnTo>
                    <a:lnTo>
                      <a:pt x="580" y="133"/>
                    </a:lnTo>
                    <a:lnTo>
                      <a:pt x="580" y="133"/>
                    </a:lnTo>
                    <a:lnTo>
                      <a:pt x="583" y="128"/>
                    </a:lnTo>
                    <a:lnTo>
                      <a:pt x="583" y="128"/>
                    </a:lnTo>
                    <a:lnTo>
                      <a:pt x="583" y="121"/>
                    </a:lnTo>
                    <a:lnTo>
                      <a:pt x="583" y="121"/>
                    </a:lnTo>
                    <a:lnTo>
                      <a:pt x="588" y="120"/>
                    </a:lnTo>
                    <a:lnTo>
                      <a:pt x="588" y="120"/>
                    </a:lnTo>
                    <a:lnTo>
                      <a:pt x="591" y="113"/>
                    </a:lnTo>
                    <a:lnTo>
                      <a:pt x="591" y="113"/>
                    </a:lnTo>
                    <a:lnTo>
                      <a:pt x="604" y="113"/>
                    </a:lnTo>
                    <a:lnTo>
                      <a:pt x="604" y="113"/>
                    </a:lnTo>
                    <a:lnTo>
                      <a:pt x="609" y="129"/>
                    </a:lnTo>
                    <a:lnTo>
                      <a:pt x="622" y="130"/>
                    </a:lnTo>
                    <a:lnTo>
                      <a:pt x="622" y="130"/>
                    </a:lnTo>
                    <a:lnTo>
                      <a:pt x="625" y="128"/>
                    </a:lnTo>
                    <a:lnTo>
                      <a:pt x="625" y="128"/>
                    </a:lnTo>
                    <a:lnTo>
                      <a:pt x="627" y="128"/>
                    </a:lnTo>
                    <a:lnTo>
                      <a:pt x="627" y="128"/>
                    </a:lnTo>
                    <a:lnTo>
                      <a:pt x="629" y="133"/>
                    </a:lnTo>
                    <a:lnTo>
                      <a:pt x="629" y="133"/>
                    </a:lnTo>
                    <a:lnTo>
                      <a:pt x="634" y="156"/>
                    </a:lnTo>
                    <a:lnTo>
                      <a:pt x="634" y="156"/>
                    </a:lnTo>
                    <a:lnTo>
                      <a:pt x="627" y="160"/>
                    </a:lnTo>
                    <a:lnTo>
                      <a:pt x="630" y="171"/>
                    </a:lnTo>
                    <a:lnTo>
                      <a:pt x="645" y="173"/>
                    </a:lnTo>
                    <a:lnTo>
                      <a:pt x="645" y="173"/>
                    </a:lnTo>
                    <a:lnTo>
                      <a:pt x="655" y="168"/>
                    </a:lnTo>
                    <a:lnTo>
                      <a:pt x="655" y="168"/>
                    </a:lnTo>
                    <a:lnTo>
                      <a:pt x="666" y="165"/>
                    </a:lnTo>
                    <a:lnTo>
                      <a:pt x="678" y="160"/>
                    </a:lnTo>
                    <a:lnTo>
                      <a:pt x="683" y="152"/>
                    </a:lnTo>
                    <a:lnTo>
                      <a:pt x="683" y="152"/>
                    </a:lnTo>
                    <a:lnTo>
                      <a:pt x="683" y="148"/>
                    </a:lnTo>
                    <a:lnTo>
                      <a:pt x="683" y="148"/>
                    </a:lnTo>
                    <a:lnTo>
                      <a:pt x="692" y="141"/>
                    </a:lnTo>
                    <a:lnTo>
                      <a:pt x="692" y="141"/>
                    </a:lnTo>
                    <a:lnTo>
                      <a:pt x="696" y="136"/>
                    </a:lnTo>
                    <a:lnTo>
                      <a:pt x="696" y="136"/>
                    </a:lnTo>
                    <a:lnTo>
                      <a:pt x="701" y="132"/>
                    </a:lnTo>
                    <a:lnTo>
                      <a:pt x="701" y="132"/>
                    </a:lnTo>
                    <a:lnTo>
                      <a:pt x="709" y="132"/>
                    </a:lnTo>
                    <a:lnTo>
                      <a:pt x="709" y="132"/>
                    </a:lnTo>
                    <a:lnTo>
                      <a:pt x="715" y="128"/>
                    </a:lnTo>
                    <a:lnTo>
                      <a:pt x="715" y="128"/>
                    </a:lnTo>
                    <a:lnTo>
                      <a:pt x="723" y="126"/>
                    </a:lnTo>
                    <a:lnTo>
                      <a:pt x="727" y="117"/>
                    </a:lnTo>
                    <a:lnTo>
                      <a:pt x="727" y="117"/>
                    </a:lnTo>
                    <a:lnTo>
                      <a:pt x="728" y="109"/>
                    </a:lnTo>
                    <a:lnTo>
                      <a:pt x="728" y="109"/>
                    </a:lnTo>
                    <a:lnTo>
                      <a:pt x="732" y="99"/>
                    </a:lnTo>
                    <a:lnTo>
                      <a:pt x="732" y="99"/>
                    </a:lnTo>
                    <a:lnTo>
                      <a:pt x="735" y="95"/>
                    </a:lnTo>
                    <a:lnTo>
                      <a:pt x="735" y="95"/>
                    </a:lnTo>
                    <a:lnTo>
                      <a:pt x="753" y="93"/>
                    </a:lnTo>
                    <a:lnTo>
                      <a:pt x="768" y="90"/>
                    </a:lnTo>
                    <a:lnTo>
                      <a:pt x="781" y="86"/>
                    </a:lnTo>
                    <a:lnTo>
                      <a:pt x="781" y="86"/>
                    </a:lnTo>
                    <a:lnTo>
                      <a:pt x="785" y="85"/>
                    </a:lnTo>
                    <a:lnTo>
                      <a:pt x="790" y="82"/>
                    </a:lnTo>
                    <a:lnTo>
                      <a:pt x="794" y="78"/>
                    </a:lnTo>
                    <a:lnTo>
                      <a:pt x="795" y="74"/>
                    </a:lnTo>
                    <a:lnTo>
                      <a:pt x="795" y="71"/>
                    </a:lnTo>
                    <a:lnTo>
                      <a:pt x="795" y="71"/>
                    </a:lnTo>
                    <a:lnTo>
                      <a:pt x="795" y="60"/>
                    </a:lnTo>
                    <a:lnTo>
                      <a:pt x="795" y="60"/>
                    </a:lnTo>
                    <a:lnTo>
                      <a:pt x="797" y="54"/>
                    </a:lnTo>
                    <a:lnTo>
                      <a:pt x="797" y="52"/>
                    </a:lnTo>
                    <a:lnTo>
                      <a:pt x="797" y="52"/>
                    </a:lnTo>
                    <a:lnTo>
                      <a:pt x="795" y="44"/>
                    </a:lnTo>
                    <a:lnTo>
                      <a:pt x="795" y="44"/>
                    </a:lnTo>
                    <a:lnTo>
                      <a:pt x="799" y="40"/>
                    </a:lnTo>
                    <a:lnTo>
                      <a:pt x="799" y="40"/>
                    </a:lnTo>
                    <a:lnTo>
                      <a:pt x="810" y="36"/>
                    </a:lnTo>
                    <a:lnTo>
                      <a:pt x="810" y="36"/>
                    </a:lnTo>
                    <a:lnTo>
                      <a:pt x="815" y="42"/>
                    </a:lnTo>
                    <a:lnTo>
                      <a:pt x="815" y="42"/>
                    </a:lnTo>
                    <a:lnTo>
                      <a:pt x="818" y="44"/>
                    </a:lnTo>
                    <a:lnTo>
                      <a:pt x="818" y="44"/>
                    </a:lnTo>
                    <a:lnTo>
                      <a:pt x="818" y="52"/>
                    </a:lnTo>
                    <a:lnTo>
                      <a:pt x="818" y="52"/>
                    </a:lnTo>
                    <a:lnTo>
                      <a:pt x="818" y="59"/>
                    </a:lnTo>
                    <a:lnTo>
                      <a:pt x="816" y="62"/>
                    </a:lnTo>
                    <a:lnTo>
                      <a:pt x="816" y="62"/>
                    </a:lnTo>
                    <a:lnTo>
                      <a:pt x="828" y="63"/>
                    </a:lnTo>
                    <a:lnTo>
                      <a:pt x="828" y="63"/>
                    </a:lnTo>
                    <a:lnTo>
                      <a:pt x="833" y="67"/>
                    </a:lnTo>
                    <a:lnTo>
                      <a:pt x="833" y="67"/>
                    </a:lnTo>
                    <a:lnTo>
                      <a:pt x="838" y="69"/>
                    </a:lnTo>
                    <a:lnTo>
                      <a:pt x="838" y="69"/>
                    </a:lnTo>
                    <a:lnTo>
                      <a:pt x="833" y="73"/>
                    </a:lnTo>
                    <a:lnTo>
                      <a:pt x="833" y="73"/>
                    </a:lnTo>
                    <a:lnTo>
                      <a:pt x="823" y="77"/>
                    </a:lnTo>
                    <a:lnTo>
                      <a:pt x="816" y="81"/>
                    </a:lnTo>
                    <a:lnTo>
                      <a:pt x="816" y="81"/>
                    </a:lnTo>
                    <a:lnTo>
                      <a:pt x="816" y="91"/>
                    </a:lnTo>
                    <a:lnTo>
                      <a:pt x="816" y="91"/>
                    </a:lnTo>
                    <a:lnTo>
                      <a:pt x="810" y="95"/>
                    </a:lnTo>
                    <a:lnTo>
                      <a:pt x="802" y="105"/>
                    </a:lnTo>
                    <a:lnTo>
                      <a:pt x="805" y="117"/>
                    </a:lnTo>
                    <a:lnTo>
                      <a:pt x="805" y="117"/>
                    </a:lnTo>
                    <a:lnTo>
                      <a:pt x="810" y="122"/>
                    </a:lnTo>
                    <a:lnTo>
                      <a:pt x="810" y="122"/>
                    </a:lnTo>
                    <a:lnTo>
                      <a:pt x="808" y="126"/>
                    </a:lnTo>
                    <a:lnTo>
                      <a:pt x="808" y="126"/>
                    </a:lnTo>
                    <a:lnTo>
                      <a:pt x="802" y="133"/>
                    </a:lnTo>
                    <a:lnTo>
                      <a:pt x="802" y="133"/>
                    </a:lnTo>
                    <a:lnTo>
                      <a:pt x="797" y="141"/>
                    </a:lnTo>
                    <a:lnTo>
                      <a:pt x="797" y="141"/>
                    </a:lnTo>
                    <a:lnTo>
                      <a:pt x="790" y="144"/>
                    </a:lnTo>
                    <a:lnTo>
                      <a:pt x="785" y="149"/>
                    </a:lnTo>
                    <a:lnTo>
                      <a:pt x="785" y="149"/>
                    </a:lnTo>
                    <a:lnTo>
                      <a:pt x="784" y="153"/>
                    </a:lnTo>
                    <a:lnTo>
                      <a:pt x="784" y="153"/>
                    </a:lnTo>
                    <a:lnTo>
                      <a:pt x="781" y="157"/>
                    </a:lnTo>
                    <a:lnTo>
                      <a:pt x="781" y="157"/>
                    </a:lnTo>
                    <a:lnTo>
                      <a:pt x="763" y="163"/>
                    </a:lnTo>
                    <a:lnTo>
                      <a:pt x="766" y="175"/>
                    </a:lnTo>
                    <a:lnTo>
                      <a:pt x="766" y="175"/>
                    </a:lnTo>
                    <a:lnTo>
                      <a:pt x="769" y="186"/>
                    </a:lnTo>
                    <a:lnTo>
                      <a:pt x="769" y="186"/>
                    </a:lnTo>
                    <a:lnTo>
                      <a:pt x="764" y="188"/>
                    </a:lnTo>
                    <a:lnTo>
                      <a:pt x="764" y="188"/>
                    </a:lnTo>
                    <a:lnTo>
                      <a:pt x="754" y="194"/>
                    </a:lnTo>
                    <a:lnTo>
                      <a:pt x="751" y="195"/>
                    </a:lnTo>
                    <a:lnTo>
                      <a:pt x="751" y="195"/>
                    </a:lnTo>
                    <a:lnTo>
                      <a:pt x="759" y="204"/>
                    </a:lnTo>
                    <a:lnTo>
                      <a:pt x="759" y="204"/>
                    </a:lnTo>
                    <a:lnTo>
                      <a:pt x="759" y="210"/>
                    </a:lnTo>
                    <a:lnTo>
                      <a:pt x="759" y="210"/>
                    </a:lnTo>
                    <a:lnTo>
                      <a:pt x="754" y="210"/>
                    </a:lnTo>
                    <a:lnTo>
                      <a:pt x="740" y="217"/>
                    </a:lnTo>
                    <a:lnTo>
                      <a:pt x="738" y="230"/>
                    </a:lnTo>
                    <a:lnTo>
                      <a:pt x="738" y="230"/>
                    </a:lnTo>
                    <a:lnTo>
                      <a:pt x="746" y="234"/>
                    </a:lnTo>
                    <a:lnTo>
                      <a:pt x="746" y="234"/>
                    </a:lnTo>
                    <a:lnTo>
                      <a:pt x="754" y="243"/>
                    </a:lnTo>
                    <a:lnTo>
                      <a:pt x="754" y="243"/>
                    </a:lnTo>
                    <a:lnTo>
                      <a:pt x="754" y="249"/>
                    </a:lnTo>
                    <a:lnTo>
                      <a:pt x="754" y="249"/>
                    </a:lnTo>
                    <a:lnTo>
                      <a:pt x="756" y="256"/>
                    </a:lnTo>
                    <a:lnTo>
                      <a:pt x="756" y="256"/>
                    </a:lnTo>
                    <a:lnTo>
                      <a:pt x="754" y="261"/>
                    </a:lnTo>
                    <a:lnTo>
                      <a:pt x="754" y="261"/>
                    </a:lnTo>
                    <a:lnTo>
                      <a:pt x="750" y="269"/>
                    </a:lnTo>
                    <a:lnTo>
                      <a:pt x="750" y="269"/>
                    </a:lnTo>
                    <a:lnTo>
                      <a:pt x="741" y="272"/>
                    </a:lnTo>
                    <a:lnTo>
                      <a:pt x="741" y="272"/>
                    </a:lnTo>
                    <a:lnTo>
                      <a:pt x="738" y="277"/>
                    </a:lnTo>
                    <a:lnTo>
                      <a:pt x="738" y="277"/>
                    </a:lnTo>
                    <a:lnTo>
                      <a:pt x="730" y="282"/>
                    </a:lnTo>
                    <a:lnTo>
                      <a:pt x="730" y="282"/>
                    </a:lnTo>
                    <a:lnTo>
                      <a:pt x="730" y="288"/>
                    </a:lnTo>
                    <a:lnTo>
                      <a:pt x="730" y="288"/>
                    </a:lnTo>
                    <a:lnTo>
                      <a:pt x="720" y="292"/>
                    </a:lnTo>
                    <a:lnTo>
                      <a:pt x="715" y="299"/>
                    </a:lnTo>
                    <a:lnTo>
                      <a:pt x="715" y="299"/>
                    </a:lnTo>
                    <a:lnTo>
                      <a:pt x="712" y="305"/>
                    </a:lnTo>
                    <a:lnTo>
                      <a:pt x="712" y="305"/>
                    </a:lnTo>
                    <a:lnTo>
                      <a:pt x="705" y="311"/>
                    </a:lnTo>
                    <a:lnTo>
                      <a:pt x="705" y="311"/>
                    </a:lnTo>
                    <a:lnTo>
                      <a:pt x="701" y="316"/>
                    </a:lnTo>
                    <a:lnTo>
                      <a:pt x="701" y="316"/>
                    </a:lnTo>
                    <a:lnTo>
                      <a:pt x="694" y="323"/>
                    </a:lnTo>
                    <a:lnTo>
                      <a:pt x="689" y="331"/>
                    </a:lnTo>
                    <a:lnTo>
                      <a:pt x="689" y="331"/>
                    </a:lnTo>
                    <a:lnTo>
                      <a:pt x="686" y="344"/>
                    </a:lnTo>
                    <a:lnTo>
                      <a:pt x="686" y="344"/>
                    </a:lnTo>
                    <a:lnTo>
                      <a:pt x="678" y="352"/>
                    </a:lnTo>
                    <a:lnTo>
                      <a:pt x="686" y="363"/>
                    </a:lnTo>
                    <a:lnTo>
                      <a:pt x="686" y="363"/>
                    </a:lnTo>
                    <a:lnTo>
                      <a:pt x="696" y="371"/>
                    </a:lnTo>
                    <a:lnTo>
                      <a:pt x="696" y="371"/>
                    </a:lnTo>
                    <a:lnTo>
                      <a:pt x="702" y="382"/>
                    </a:lnTo>
                    <a:lnTo>
                      <a:pt x="702" y="382"/>
                    </a:lnTo>
                    <a:lnTo>
                      <a:pt x="705" y="389"/>
                    </a:lnTo>
                    <a:lnTo>
                      <a:pt x="705" y="389"/>
                    </a:lnTo>
                    <a:lnTo>
                      <a:pt x="705" y="398"/>
                    </a:lnTo>
                    <a:lnTo>
                      <a:pt x="705" y="398"/>
                    </a:lnTo>
                    <a:lnTo>
                      <a:pt x="710" y="401"/>
                    </a:lnTo>
                    <a:lnTo>
                      <a:pt x="710" y="401"/>
                    </a:lnTo>
                    <a:lnTo>
                      <a:pt x="712" y="409"/>
                    </a:lnTo>
                    <a:lnTo>
                      <a:pt x="712" y="409"/>
                    </a:lnTo>
                    <a:lnTo>
                      <a:pt x="719" y="417"/>
                    </a:lnTo>
                    <a:lnTo>
                      <a:pt x="719" y="417"/>
                    </a:lnTo>
                    <a:lnTo>
                      <a:pt x="715" y="432"/>
                    </a:lnTo>
                    <a:lnTo>
                      <a:pt x="715" y="432"/>
                    </a:lnTo>
                    <a:lnTo>
                      <a:pt x="712" y="437"/>
                    </a:lnTo>
                    <a:lnTo>
                      <a:pt x="712" y="437"/>
                    </a:lnTo>
                    <a:lnTo>
                      <a:pt x="709" y="437"/>
                    </a:lnTo>
                    <a:lnTo>
                      <a:pt x="709" y="437"/>
                    </a:lnTo>
                    <a:lnTo>
                      <a:pt x="704" y="430"/>
                    </a:lnTo>
                    <a:lnTo>
                      <a:pt x="704" y="430"/>
                    </a:lnTo>
                    <a:lnTo>
                      <a:pt x="699" y="432"/>
                    </a:lnTo>
                    <a:lnTo>
                      <a:pt x="699" y="432"/>
                    </a:lnTo>
                    <a:lnTo>
                      <a:pt x="696" y="428"/>
                    </a:lnTo>
                    <a:lnTo>
                      <a:pt x="696" y="428"/>
                    </a:lnTo>
                    <a:lnTo>
                      <a:pt x="694" y="420"/>
                    </a:lnTo>
                    <a:lnTo>
                      <a:pt x="694" y="418"/>
                    </a:lnTo>
                    <a:lnTo>
                      <a:pt x="694" y="418"/>
                    </a:lnTo>
                    <a:lnTo>
                      <a:pt x="681" y="413"/>
                    </a:lnTo>
                    <a:lnTo>
                      <a:pt x="681" y="413"/>
                    </a:lnTo>
                    <a:lnTo>
                      <a:pt x="678" y="402"/>
                    </a:lnTo>
                    <a:lnTo>
                      <a:pt x="678" y="402"/>
                    </a:lnTo>
                    <a:lnTo>
                      <a:pt x="676" y="391"/>
                    </a:lnTo>
                    <a:lnTo>
                      <a:pt x="676" y="391"/>
                    </a:lnTo>
                    <a:lnTo>
                      <a:pt x="674" y="383"/>
                    </a:lnTo>
                    <a:lnTo>
                      <a:pt x="665" y="374"/>
                    </a:lnTo>
                    <a:lnTo>
                      <a:pt x="647" y="367"/>
                    </a:lnTo>
                    <a:lnTo>
                      <a:pt x="635" y="371"/>
                    </a:lnTo>
                    <a:lnTo>
                      <a:pt x="635" y="371"/>
                    </a:lnTo>
                    <a:lnTo>
                      <a:pt x="630" y="375"/>
                    </a:lnTo>
                    <a:lnTo>
                      <a:pt x="630" y="375"/>
                    </a:lnTo>
                    <a:lnTo>
                      <a:pt x="627" y="373"/>
                    </a:lnTo>
                    <a:lnTo>
                      <a:pt x="627" y="373"/>
                    </a:lnTo>
                    <a:lnTo>
                      <a:pt x="621" y="373"/>
                    </a:lnTo>
                    <a:lnTo>
                      <a:pt x="621" y="373"/>
                    </a:lnTo>
                    <a:lnTo>
                      <a:pt x="614" y="367"/>
                    </a:lnTo>
                    <a:lnTo>
                      <a:pt x="604" y="361"/>
                    </a:lnTo>
                    <a:lnTo>
                      <a:pt x="604" y="361"/>
                    </a:lnTo>
                    <a:lnTo>
                      <a:pt x="590" y="367"/>
                    </a:lnTo>
                    <a:lnTo>
                      <a:pt x="590" y="367"/>
                    </a:lnTo>
                    <a:lnTo>
                      <a:pt x="585" y="367"/>
                    </a:lnTo>
                    <a:lnTo>
                      <a:pt x="585" y="367"/>
                    </a:lnTo>
                    <a:lnTo>
                      <a:pt x="575" y="361"/>
                    </a:lnTo>
                    <a:lnTo>
                      <a:pt x="575" y="361"/>
                    </a:lnTo>
                    <a:lnTo>
                      <a:pt x="567" y="367"/>
                    </a:lnTo>
                    <a:lnTo>
                      <a:pt x="567" y="367"/>
                    </a:lnTo>
                    <a:lnTo>
                      <a:pt x="559" y="370"/>
                    </a:lnTo>
                    <a:lnTo>
                      <a:pt x="559" y="370"/>
                    </a:lnTo>
                    <a:lnTo>
                      <a:pt x="547" y="371"/>
                    </a:lnTo>
                    <a:lnTo>
                      <a:pt x="545" y="371"/>
                    </a:lnTo>
                    <a:lnTo>
                      <a:pt x="542" y="378"/>
                    </a:lnTo>
                    <a:lnTo>
                      <a:pt x="542" y="378"/>
                    </a:lnTo>
                    <a:lnTo>
                      <a:pt x="547" y="389"/>
                    </a:lnTo>
                    <a:lnTo>
                      <a:pt x="547" y="389"/>
                    </a:lnTo>
                    <a:lnTo>
                      <a:pt x="542" y="387"/>
                    </a:lnTo>
                    <a:lnTo>
                      <a:pt x="542" y="387"/>
                    </a:lnTo>
                    <a:lnTo>
                      <a:pt x="532" y="390"/>
                    </a:lnTo>
                    <a:lnTo>
                      <a:pt x="532" y="390"/>
                    </a:lnTo>
                    <a:lnTo>
                      <a:pt x="521" y="387"/>
                    </a:lnTo>
                    <a:lnTo>
                      <a:pt x="521" y="387"/>
                    </a:lnTo>
                    <a:lnTo>
                      <a:pt x="514" y="382"/>
                    </a:lnTo>
                    <a:lnTo>
                      <a:pt x="503" y="382"/>
                    </a:lnTo>
                    <a:lnTo>
                      <a:pt x="503" y="382"/>
                    </a:lnTo>
                    <a:lnTo>
                      <a:pt x="493" y="383"/>
                    </a:lnTo>
                    <a:lnTo>
                      <a:pt x="493" y="383"/>
                    </a:lnTo>
                    <a:lnTo>
                      <a:pt x="485" y="379"/>
                    </a:lnTo>
                    <a:lnTo>
                      <a:pt x="485" y="379"/>
                    </a:lnTo>
                    <a:lnTo>
                      <a:pt x="469" y="385"/>
                    </a:lnTo>
                    <a:lnTo>
                      <a:pt x="469" y="385"/>
                    </a:lnTo>
                    <a:lnTo>
                      <a:pt x="456" y="386"/>
                    </a:lnTo>
                    <a:lnTo>
                      <a:pt x="456" y="386"/>
                    </a:lnTo>
                    <a:lnTo>
                      <a:pt x="446" y="394"/>
                    </a:lnTo>
                    <a:lnTo>
                      <a:pt x="446" y="394"/>
                    </a:lnTo>
                    <a:lnTo>
                      <a:pt x="430" y="404"/>
                    </a:lnTo>
                    <a:lnTo>
                      <a:pt x="430" y="404"/>
                    </a:lnTo>
                    <a:lnTo>
                      <a:pt x="423" y="400"/>
                    </a:lnTo>
                    <a:lnTo>
                      <a:pt x="412" y="410"/>
                    </a:lnTo>
                    <a:lnTo>
                      <a:pt x="412" y="410"/>
                    </a:lnTo>
                    <a:lnTo>
                      <a:pt x="408" y="421"/>
                    </a:lnTo>
                    <a:lnTo>
                      <a:pt x="408" y="421"/>
                    </a:lnTo>
                    <a:lnTo>
                      <a:pt x="403" y="429"/>
                    </a:lnTo>
                    <a:lnTo>
                      <a:pt x="400" y="441"/>
                    </a:lnTo>
                    <a:lnTo>
                      <a:pt x="400" y="441"/>
                    </a:lnTo>
                    <a:lnTo>
                      <a:pt x="400" y="444"/>
                    </a:lnTo>
                    <a:lnTo>
                      <a:pt x="400" y="444"/>
                    </a:lnTo>
                    <a:lnTo>
                      <a:pt x="400" y="444"/>
                    </a:lnTo>
                    <a:lnTo>
                      <a:pt x="400" y="444"/>
                    </a:lnTo>
                    <a:lnTo>
                      <a:pt x="385" y="440"/>
                    </a:lnTo>
                    <a:lnTo>
                      <a:pt x="385" y="440"/>
                    </a:lnTo>
                    <a:lnTo>
                      <a:pt x="376" y="432"/>
                    </a:lnTo>
                    <a:lnTo>
                      <a:pt x="376" y="432"/>
                    </a:lnTo>
                    <a:lnTo>
                      <a:pt x="369" y="417"/>
                    </a:lnTo>
                    <a:lnTo>
                      <a:pt x="369" y="417"/>
                    </a:lnTo>
                    <a:lnTo>
                      <a:pt x="358" y="405"/>
                    </a:lnTo>
                    <a:lnTo>
                      <a:pt x="358" y="405"/>
                    </a:lnTo>
                    <a:lnTo>
                      <a:pt x="353" y="391"/>
                    </a:lnTo>
                    <a:lnTo>
                      <a:pt x="338" y="381"/>
                    </a:lnTo>
                    <a:lnTo>
                      <a:pt x="320" y="377"/>
                    </a:lnTo>
                    <a:lnTo>
                      <a:pt x="309" y="382"/>
                    </a:lnTo>
                    <a:lnTo>
                      <a:pt x="309" y="382"/>
                    </a:lnTo>
                    <a:lnTo>
                      <a:pt x="304" y="390"/>
                    </a:lnTo>
                    <a:lnTo>
                      <a:pt x="304" y="390"/>
                    </a:lnTo>
                    <a:lnTo>
                      <a:pt x="302" y="393"/>
                    </a:lnTo>
                    <a:lnTo>
                      <a:pt x="302" y="393"/>
                    </a:lnTo>
                    <a:lnTo>
                      <a:pt x="302" y="393"/>
                    </a:lnTo>
                    <a:lnTo>
                      <a:pt x="302" y="393"/>
                    </a:lnTo>
                    <a:lnTo>
                      <a:pt x="296" y="386"/>
                    </a:lnTo>
                    <a:lnTo>
                      <a:pt x="296" y="386"/>
                    </a:lnTo>
                    <a:lnTo>
                      <a:pt x="286" y="382"/>
                    </a:lnTo>
                    <a:lnTo>
                      <a:pt x="286" y="382"/>
                    </a:lnTo>
                    <a:lnTo>
                      <a:pt x="281" y="373"/>
                    </a:lnTo>
                    <a:lnTo>
                      <a:pt x="281" y="373"/>
                    </a:lnTo>
                    <a:lnTo>
                      <a:pt x="276" y="366"/>
                    </a:lnTo>
                    <a:lnTo>
                      <a:pt x="276" y="366"/>
                    </a:lnTo>
                    <a:lnTo>
                      <a:pt x="274" y="358"/>
                    </a:lnTo>
                    <a:lnTo>
                      <a:pt x="274" y="358"/>
                    </a:lnTo>
                    <a:lnTo>
                      <a:pt x="263" y="351"/>
                    </a:lnTo>
                    <a:lnTo>
                      <a:pt x="263" y="351"/>
                    </a:lnTo>
                    <a:lnTo>
                      <a:pt x="256" y="342"/>
                    </a:lnTo>
                    <a:lnTo>
                      <a:pt x="250" y="338"/>
                    </a:lnTo>
                    <a:lnTo>
                      <a:pt x="217" y="335"/>
                    </a:lnTo>
                    <a:lnTo>
                      <a:pt x="217" y="335"/>
                    </a:lnTo>
                    <a:lnTo>
                      <a:pt x="216" y="343"/>
                    </a:lnTo>
                    <a:lnTo>
                      <a:pt x="216" y="343"/>
                    </a:lnTo>
                    <a:lnTo>
                      <a:pt x="203" y="342"/>
                    </a:lnTo>
                    <a:lnTo>
                      <a:pt x="203" y="342"/>
                    </a:lnTo>
                    <a:lnTo>
                      <a:pt x="181" y="336"/>
                    </a:lnTo>
                    <a:lnTo>
                      <a:pt x="181" y="336"/>
                    </a:lnTo>
                    <a:lnTo>
                      <a:pt x="173" y="336"/>
                    </a:lnTo>
                    <a:lnTo>
                      <a:pt x="173" y="336"/>
                    </a:lnTo>
                    <a:lnTo>
                      <a:pt x="158" y="328"/>
                    </a:lnTo>
                    <a:lnTo>
                      <a:pt x="158" y="328"/>
                    </a:lnTo>
                    <a:lnTo>
                      <a:pt x="158" y="328"/>
                    </a:lnTo>
                    <a:lnTo>
                      <a:pt x="147" y="319"/>
                    </a:lnTo>
                    <a:lnTo>
                      <a:pt x="145" y="319"/>
                    </a:lnTo>
                    <a:lnTo>
                      <a:pt x="131" y="312"/>
                    </a:lnTo>
                    <a:lnTo>
                      <a:pt x="131" y="312"/>
                    </a:lnTo>
                    <a:lnTo>
                      <a:pt x="121" y="309"/>
                    </a:lnTo>
                    <a:lnTo>
                      <a:pt x="121" y="309"/>
                    </a:lnTo>
                    <a:lnTo>
                      <a:pt x="114" y="304"/>
                    </a:lnTo>
                    <a:lnTo>
                      <a:pt x="114" y="304"/>
                    </a:lnTo>
                    <a:lnTo>
                      <a:pt x="106" y="301"/>
                    </a:lnTo>
                    <a:lnTo>
                      <a:pt x="106" y="300"/>
                    </a:lnTo>
                    <a:lnTo>
                      <a:pt x="92" y="299"/>
                    </a:lnTo>
                    <a:lnTo>
                      <a:pt x="92" y="299"/>
                    </a:lnTo>
                    <a:lnTo>
                      <a:pt x="82" y="296"/>
                    </a:lnTo>
                    <a:lnTo>
                      <a:pt x="82" y="296"/>
                    </a:lnTo>
                    <a:lnTo>
                      <a:pt x="82" y="296"/>
                    </a:lnTo>
                    <a:lnTo>
                      <a:pt x="75" y="296"/>
                    </a:lnTo>
                    <a:lnTo>
                      <a:pt x="75" y="296"/>
                    </a:lnTo>
                    <a:lnTo>
                      <a:pt x="70" y="288"/>
                    </a:lnTo>
                    <a:lnTo>
                      <a:pt x="70" y="288"/>
                    </a:lnTo>
                    <a:lnTo>
                      <a:pt x="67" y="278"/>
                    </a:lnTo>
                    <a:lnTo>
                      <a:pt x="57" y="268"/>
                    </a:lnTo>
                    <a:lnTo>
                      <a:pt x="57" y="268"/>
                    </a:lnTo>
                    <a:lnTo>
                      <a:pt x="49" y="260"/>
                    </a:lnTo>
                    <a:lnTo>
                      <a:pt x="39" y="256"/>
                    </a:lnTo>
                    <a:lnTo>
                      <a:pt x="39" y="256"/>
                    </a:lnTo>
                    <a:lnTo>
                      <a:pt x="29" y="252"/>
                    </a:lnTo>
                    <a:lnTo>
                      <a:pt x="29" y="252"/>
                    </a:lnTo>
                    <a:lnTo>
                      <a:pt x="29" y="252"/>
                    </a:lnTo>
                    <a:lnTo>
                      <a:pt x="29" y="252"/>
                    </a:lnTo>
                    <a:lnTo>
                      <a:pt x="34" y="249"/>
                    </a:lnTo>
                    <a:lnTo>
                      <a:pt x="28" y="237"/>
                    </a:lnTo>
                    <a:lnTo>
                      <a:pt x="28" y="237"/>
                    </a:lnTo>
                    <a:lnTo>
                      <a:pt x="20" y="227"/>
                    </a:lnTo>
                    <a:lnTo>
                      <a:pt x="20" y="227"/>
                    </a:lnTo>
                    <a:lnTo>
                      <a:pt x="18" y="218"/>
                    </a:lnTo>
                    <a:lnTo>
                      <a:pt x="18" y="218"/>
                    </a:lnTo>
                    <a:lnTo>
                      <a:pt x="25" y="208"/>
                    </a:lnTo>
                    <a:lnTo>
                      <a:pt x="25" y="208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13" y="182"/>
                    </a:lnTo>
                    <a:lnTo>
                      <a:pt x="13" y="182"/>
                    </a:lnTo>
                    <a:lnTo>
                      <a:pt x="13" y="182"/>
                    </a:lnTo>
                    <a:lnTo>
                      <a:pt x="13" y="182"/>
                    </a:lnTo>
                    <a:lnTo>
                      <a:pt x="10" y="168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8" y="143"/>
                    </a:lnTo>
                    <a:lnTo>
                      <a:pt x="8" y="143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34" y="87"/>
                    </a:lnTo>
                    <a:lnTo>
                      <a:pt x="39" y="78"/>
                    </a:lnTo>
                    <a:lnTo>
                      <a:pt x="39" y="78"/>
                    </a:lnTo>
                    <a:lnTo>
                      <a:pt x="43" y="69"/>
                    </a:lnTo>
                    <a:lnTo>
                      <a:pt x="43" y="69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51" y="54"/>
                    </a:lnTo>
                    <a:lnTo>
                      <a:pt x="51" y="54"/>
                    </a:lnTo>
                    <a:lnTo>
                      <a:pt x="56" y="48"/>
                    </a:lnTo>
                    <a:lnTo>
                      <a:pt x="56" y="48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2" y="21"/>
                    </a:lnTo>
                    <a:lnTo>
                      <a:pt x="74" y="27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8" y="15"/>
                    </a:lnTo>
                    <a:lnTo>
                      <a:pt x="88" y="15"/>
                    </a:lnTo>
                    <a:close/>
                  </a:path>
                </a:pathLst>
              </a:custGeom>
              <a:solidFill>
                <a:srgbClr val="7C0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73" name="Freeform 241"/>
              <p:cNvSpPr>
                <a:spLocks/>
              </p:cNvSpPr>
              <p:nvPr/>
            </p:nvSpPr>
            <p:spPr bwMode="auto">
              <a:xfrm>
                <a:off x="4003" y="2733"/>
                <a:ext cx="761" cy="386"/>
              </a:xfrm>
              <a:custGeom>
                <a:avLst/>
                <a:gdLst/>
                <a:ahLst/>
                <a:cxnLst>
                  <a:cxn ang="0">
                    <a:pos x="139" y="12"/>
                  </a:cxn>
                  <a:cxn ang="0">
                    <a:pos x="340" y="35"/>
                  </a:cxn>
                  <a:cxn ang="0">
                    <a:pos x="390" y="35"/>
                  </a:cxn>
                  <a:cxn ang="0">
                    <a:pos x="420" y="39"/>
                  </a:cxn>
                  <a:cxn ang="0">
                    <a:pos x="438" y="45"/>
                  </a:cxn>
                  <a:cxn ang="0">
                    <a:pos x="454" y="80"/>
                  </a:cxn>
                  <a:cxn ang="0">
                    <a:pos x="485" y="76"/>
                  </a:cxn>
                  <a:cxn ang="0">
                    <a:pos x="503" y="82"/>
                  </a:cxn>
                  <a:cxn ang="0">
                    <a:pos x="510" y="136"/>
                  </a:cxn>
                  <a:cxn ang="0">
                    <a:pos x="580" y="136"/>
                  </a:cxn>
                  <a:cxn ang="0">
                    <a:pos x="622" y="159"/>
                  </a:cxn>
                  <a:cxn ang="0">
                    <a:pos x="665" y="139"/>
                  </a:cxn>
                  <a:cxn ang="0">
                    <a:pos x="684" y="115"/>
                  </a:cxn>
                  <a:cxn ang="0">
                    <a:pos x="696" y="111"/>
                  </a:cxn>
                  <a:cxn ang="0">
                    <a:pos x="720" y="78"/>
                  </a:cxn>
                  <a:cxn ang="0">
                    <a:pos x="761" y="90"/>
                  </a:cxn>
                  <a:cxn ang="0">
                    <a:pos x="730" y="116"/>
                  </a:cxn>
                  <a:cxn ang="0">
                    <a:pos x="720" y="137"/>
                  </a:cxn>
                  <a:cxn ang="0">
                    <a:pos x="697" y="141"/>
                  </a:cxn>
                  <a:cxn ang="0">
                    <a:pos x="694" y="201"/>
                  </a:cxn>
                  <a:cxn ang="0">
                    <a:pos x="701" y="220"/>
                  </a:cxn>
                  <a:cxn ang="0">
                    <a:pos x="686" y="242"/>
                  </a:cxn>
                  <a:cxn ang="0">
                    <a:pos x="671" y="263"/>
                  </a:cxn>
                  <a:cxn ang="0">
                    <a:pos x="666" y="268"/>
                  </a:cxn>
                  <a:cxn ang="0">
                    <a:pos x="645" y="295"/>
                  </a:cxn>
                  <a:cxn ang="0">
                    <a:pos x="632" y="323"/>
                  </a:cxn>
                  <a:cxn ang="0">
                    <a:pos x="604" y="324"/>
                  </a:cxn>
                  <a:cxn ang="0">
                    <a:pos x="580" y="311"/>
                  </a:cxn>
                  <a:cxn ang="0">
                    <a:pos x="531" y="322"/>
                  </a:cxn>
                  <a:cxn ang="0">
                    <a:pos x="505" y="327"/>
                  </a:cxn>
                  <a:cxn ang="0">
                    <a:pos x="474" y="335"/>
                  </a:cxn>
                  <a:cxn ang="0">
                    <a:pos x="439" y="337"/>
                  </a:cxn>
                  <a:cxn ang="0">
                    <a:pos x="408" y="350"/>
                  </a:cxn>
                  <a:cxn ang="0">
                    <a:pos x="368" y="370"/>
                  </a:cxn>
                  <a:cxn ang="0">
                    <a:pos x="359" y="377"/>
                  </a:cxn>
                  <a:cxn ang="0">
                    <a:pos x="320" y="334"/>
                  </a:cxn>
                  <a:cxn ang="0">
                    <a:pos x="271" y="334"/>
                  </a:cxn>
                  <a:cxn ang="0">
                    <a:pos x="266" y="318"/>
                  </a:cxn>
                  <a:cxn ang="0">
                    <a:pos x="175" y="287"/>
                  </a:cxn>
                  <a:cxn ang="0">
                    <a:pos x="159" y="289"/>
                  </a:cxn>
                  <a:cxn ang="0">
                    <a:pos x="131" y="275"/>
                  </a:cxn>
                  <a:cxn ang="0">
                    <a:pos x="98" y="260"/>
                  </a:cxn>
                  <a:cxn ang="0">
                    <a:pos x="61" y="249"/>
                  </a:cxn>
                  <a:cxn ang="0">
                    <a:pos x="35" y="215"/>
                  </a:cxn>
                  <a:cxn ang="0">
                    <a:pos x="12" y="189"/>
                  </a:cxn>
                  <a:cxn ang="0">
                    <a:pos x="20" y="176"/>
                  </a:cxn>
                  <a:cxn ang="0">
                    <a:pos x="0" y="121"/>
                  </a:cxn>
                  <a:cxn ang="0">
                    <a:pos x="10" y="98"/>
                  </a:cxn>
                  <a:cxn ang="0">
                    <a:pos x="17" y="70"/>
                  </a:cxn>
                  <a:cxn ang="0">
                    <a:pos x="33" y="45"/>
                  </a:cxn>
                  <a:cxn ang="0">
                    <a:pos x="43" y="27"/>
                  </a:cxn>
                  <a:cxn ang="0">
                    <a:pos x="49" y="11"/>
                  </a:cxn>
                </a:cxnLst>
                <a:rect l="0" t="0" r="r" b="b"/>
                <a:pathLst>
                  <a:path w="761" h="386">
                    <a:moveTo>
                      <a:pt x="57" y="8"/>
                    </a:moveTo>
                    <a:lnTo>
                      <a:pt x="57" y="8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139" y="12"/>
                    </a:lnTo>
                    <a:lnTo>
                      <a:pt x="175" y="18"/>
                    </a:lnTo>
                    <a:lnTo>
                      <a:pt x="214" y="24"/>
                    </a:lnTo>
                    <a:lnTo>
                      <a:pt x="255" y="30"/>
                    </a:lnTo>
                    <a:lnTo>
                      <a:pt x="297" y="34"/>
                    </a:lnTo>
                    <a:lnTo>
                      <a:pt x="340" y="35"/>
                    </a:lnTo>
                    <a:lnTo>
                      <a:pt x="384" y="35"/>
                    </a:lnTo>
                    <a:lnTo>
                      <a:pt x="382" y="35"/>
                    </a:lnTo>
                    <a:lnTo>
                      <a:pt x="382" y="35"/>
                    </a:lnTo>
                    <a:lnTo>
                      <a:pt x="390" y="35"/>
                    </a:lnTo>
                    <a:lnTo>
                      <a:pt x="390" y="35"/>
                    </a:lnTo>
                    <a:lnTo>
                      <a:pt x="405" y="41"/>
                    </a:lnTo>
                    <a:lnTo>
                      <a:pt x="405" y="41"/>
                    </a:lnTo>
                    <a:lnTo>
                      <a:pt x="417" y="38"/>
                    </a:lnTo>
                    <a:lnTo>
                      <a:pt x="417" y="38"/>
                    </a:lnTo>
                    <a:lnTo>
                      <a:pt x="420" y="39"/>
                    </a:lnTo>
                    <a:lnTo>
                      <a:pt x="420" y="39"/>
                    </a:lnTo>
                    <a:lnTo>
                      <a:pt x="431" y="45"/>
                    </a:lnTo>
                    <a:lnTo>
                      <a:pt x="431" y="45"/>
                    </a:lnTo>
                    <a:lnTo>
                      <a:pt x="438" y="45"/>
                    </a:lnTo>
                    <a:lnTo>
                      <a:pt x="438" y="45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48" y="53"/>
                    </a:lnTo>
                    <a:lnTo>
                      <a:pt x="448" y="53"/>
                    </a:lnTo>
                    <a:lnTo>
                      <a:pt x="454" y="80"/>
                    </a:lnTo>
                    <a:lnTo>
                      <a:pt x="454" y="80"/>
                    </a:lnTo>
                    <a:lnTo>
                      <a:pt x="479" y="73"/>
                    </a:lnTo>
                    <a:lnTo>
                      <a:pt x="479" y="73"/>
                    </a:lnTo>
                    <a:lnTo>
                      <a:pt x="485" y="76"/>
                    </a:lnTo>
                    <a:lnTo>
                      <a:pt x="485" y="76"/>
                    </a:lnTo>
                    <a:lnTo>
                      <a:pt x="511" y="69"/>
                    </a:lnTo>
                    <a:lnTo>
                      <a:pt x="511" y="69"/>
                    </a:lnTo>
                    <a:lnTo>
                      <a:pt x="513" y="69"/>
                    </a:lnTo>
                    <a:lnTo>
                      <a:pt x="513" y="69"/>
                    </a:lnTo>
                    <a:lnTo>
                      <a:pt x="503" y="82"/>
                    </a:lnTo>
                    <a:lnTo>
                      <a:pt x="503" y="119"/>
                    </a:lnTo>
                    <a:lnTo>
                      <a:pt x="503" y="119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10" y="136"/>
                    </a:lnTo>
                    <a:lnTo>
                      <a:pt x="529" y="160"/>
                    </a:lnTo>
                    <a:lnTo>
                      <a:pt x="562" y="154"/>
                    </a:lnTo>
                    <a:lnTo>
                      <a:pt x="578" y="140"/>
                    </a:lnTo>
                    <a:lnTo>
                      <a:pt x="578" y="140"/>
                    </a:lnTo>
                    <a:lnTo>
                      <a:pt x="580" y="136"/>
                    </a:lnTo>
                    <a:lnTo>
                      <a:pt x="580" y="136"/>
                    </a:lnTo>
                    <a:lnTo>
                      <a:pt x="585" y="136"/>
                    </a:lnTo>
                    <a:lnTo>
                      <a:pt x="585" y="136"/>
                    </a:lnTo>
                    <a:lnTo>
                      <a:pt x="588" y="151"/>
                    </a:lnTo>
                    <a:lnTo>
                      <a:pt x="622" y="159"/>
                    </a:lnTo>
                    <a:lnTo>
                      <a:pt x="622" y="159"/>
                    </a:lnTo>
                    <a:lnTo>
                      <a:pt x="637" y="150"/>
                    </a:lnTo>
                    <a:lnTo>
                      <a:pt x="637" y="150"/>
                    </a:lnTo>
                    <a:lnTo>
                      <a:pt x="648" y="147"/>
                    </a:lnTo>
                    <a:lnTo>
                      <a:pt x="665" y="139"/>
                    </a:lnTo>
                    <a:lnTo>
                      <a:pt x="673" y="125"/>
                    </a:lnTo>
                    <a:lnTo>
                      <a:pt x="673" y="125"/>
                    </a:lnTo>
                    <a:lnTo>
                      <a:pt x="675" y="124"/>
                    </a:lnTo>
                    <a:lnTo>
                      <a:pt x="675" y="124"/>
                    </a:lnTo>
                    <a:lnTo>
                      <a:pt x="684" y="115"/>
                    </a:lnTo>
                    <a:lnTo>
                      <a:pt x="684" y="115"/>
                    </a:lnTo>
                    <a:lnTo>
                      <a:pt x="688" y="115"/>
                    </a:lnTo>
                    <a:lnTo>
                      <a:pt x="688" y="115"/>
                    </a:lnTo>
                    <a:lnTo>
                      <a:pt x="696" y="111"/>
                    </a:lnTo>
                    <a:lnTo>
                      <a:pt x="696" y="111"/>
                    </a:lnTo>
                    <a:lnTo>
                      <a:pt x="712" y="108"/>
                    </a:lnTo>
                    <a:lnTo>
                      <a:pt x="719" y="88"/>
                    </a:lnTo>
                    <a:lnTo>
                      <a:pt x="719" y="88"/>
                    </a:lnTo>
                    <a:lnTo>
                      <a:pt x="720" y="78"/>
                    </a:lnTo>
                    <a:lnTo>
                      <a:pt x="720" y="78"/>
                    </a:lnTo>
                    <a:lnTo>
                      <a:pt x="737" y="76"/>
                    </a:lnTo>
                    <a:lnTo>
                      <a:pt x="756" y="70"/>
                    </a:lnTo>
                    <a:lnTo>
                      <a:pt x="756" y="70"/>
                    </a:lnTo>
                    <a:lnTo>
                      <a:pt x="761" y="90"/>
                    </a:lnTo>
                    <a:lnTo>
                      <a:pt x="761" y="90"/>
                    </a:lnTo>
                    <a:lnTo>
                      <a:pt x="758" y="97"/>
                    </a:lnTo>
                    <a:lnTo>
                      <a:pt x="758" y="97"/>
                    </a:lnTo>
                    <a:lnTo>
                      <a:pt x="730" y="104"/>
                    </a:lnTo>
                    <a:lnTo>
                      <a:pt x="730" y="104"/>
                    </a:lnTo>
                    <a:lnTo>
                      <a:pt x="730" y="116"/>
                    </a:lnTo>
                    <a:lnTo>
                      <a:pt x="730" y="116"/>
                    </a:lnTo>
                    <a:lnTo>
                      <a:pt x="715" y="121"/>
                    </a:lnTo>
                    <a:lnTo>
                      <a:pt x="715" y="121"/>
                    </a:lnTo>
                    <a:lnTo>
                      <a:pt x="720" y="137"/>
                    </a:lnTo>
                    <a:lnTo>
                      <a:pt x="720" y="137"/>
                    </a:lnTo>
                    <a:lnTo>
                      <a:pt x="696" y="136"/>
                    </a:lnTo>
                    <a:lnTo>
                      <a:pt x="696" y="136"/>
                    </a:lnTo>
                    <a:lnTo>
                      <a:pt x="697" y="141"/>
                    </a:lnTo>
                    <a:lnTo>
                      <a:pt x="697" y="141"/>
                    </a:lnTo>
                    <a:lnTo>
                      <a:pt x="697" y="141"/>
                    </a:lnTo>
                    <a:lnTo>
                      <a:pt x="688" y="176"/>
                    </a:lnTo>
                    <a:lnTo>
                      <a:pt x="688" y="176"/>
                    </a:lnTo>
                    <a:lnTo>
                      <a:pt x="694" y="189"/>
                    </a:lnTo>
                    <a:lnTo>
                      <a:pt x="694" y="189"/>
                    </a:lnTo>
                    <a:lnTo>
                      <a:pt x="694" y="201"/>
                    </a:lnTo>
                    <a:lnTo>
                      <a:pt x="696" y="206"/>
                    </a:lnTo>
                    <a:lnTo>
                      <a:pt x="699" y="210"/>
                    </a:lnTo>
                    <a:lnTo>
                      <a:pt x="699" y="210"/>
                    </a:lnTo>
                    <a:lnTo>
                      <a:pt x="701" y="215"/>
                    </a:lnTo>
                    <a:lnTo>
                      <a:pt x="701" y="220"/>
                    </a:lnTo>
                    <a:lnTo>
                      <a:pt x="701" y="228"/>
                    </a:lnTo>
                    <a:lnTo>
                      <a:pt x="699" y="233"/>
                    </a:lnTo>
                    <a:lnTo>
                      <a:pt x="697" y="236"/>
                    </a:lnTo>
                    <a:lnTo>
                      <a:pt x="697" y="236"/>
                    </a:lnTo>
                    <a:lnTo>
                      <a:pt x="686" y="242"/>
                    </a:lnTo>
                    <a:lnTo>
                      <a:pt x="686" y="242"/>
                    </a:lnTo>
                    <a:lnTo>
                      <a:pt x="683" y="244"/>
                    </a:lnTo>
                    <a:lnTo>
                      <a:pt x="681" y="245"/>
                    </a:lnTo>
                    <a:lnTo>
                      <a:pt x="676" y="252"/>
                    </a:lnTo>
                    <a:lnTo>
                      <a:pt x="671" y="263"/>
                    </a:lnTo>
                    <a:lnTo>
                      <a:pt x="671" y="263"/>
                    </a:lnTo>
                    <a:lnTo>
                      <a:pt x="670" y="264"/>
                    </a:lnTo>
                    <a:lnTo>
                      <a:pt x="670" y="264"/>
                    </a:lnTo>
                    <a:lnTo>
                      <a:pt x="666" y="268"/>
                    </a:lnTo>
                    <a:lnTo>
                      <a:pt x="666" y="268"/>
                    </a:lnTo>
                    <a:lnTo>
                      <a:pt x="660" y="275"/>
                    </a:lnTo>
                    <a:lnTo>
                      <a:pt x="660" y="275"/>
                    </a:lnTo>
                    <a:lnTo>
                      <a:pt x="652" y="281"/>
                    </a:lnTo>
                    <a:lnTo>
                      <a:pt x="645" y="295"/>
                    </a:lnTo>
                    <a:lnTo>
                      <a:pt x="645" y="295"/>
                    </a:lnTo>
                    <a:lnTo>
                      <a:pt x="644" y="306"/>
                    </a:lnTo>
                    <a:lnTo>
                      <a:pt x="644" y="306"/>
                    </a:lnTo>
                    <a:lnTo>
                      <a:pt x="629" y="319"/>
                    </a:lnTo>
                    <a:lnTo>
                      <a:pt x="629" y="319"/>
                    </a:lnTo>
                    <a:lnTo>
                      <a:pt x="632" y="323"/>
                    </a:lnTo>
                    <a:lnTo>
                      <a:pt x="632" y="323"/>
                    </a:lnTo>
                    <a:lnTo>
                      <a:pt x="621" y="319"/>
                    </a:lnTo>
                    <a:lnTo>
                      <a:pt x="621" y="319"/>
                    </a:lnTo>
                    <a:lnTo>
                      <a:pt x="604" y="324"/>
                    </a:lnTo>
                    <a:lnTo>
                      <a:pt x="604" y="324"/>
                    </a:lnTo>
                    <a:lnTo>
                      <a:pt x="603" y="324"/>
                    </a:lnTo>
                    <a:lnTo>
                      <a:pt x="603" y="324"/>
                    </a:lnTo>
                    <a:lnTo>
                      <a:pt x="601" y="323"/>
                    </a:lnTo>
                    <a:lnTo>
                      <a:pt x="580" y="311"/>
                    </a:lnTo>
                    <a:lnTo>
                      <a:pt x="580" y="311"/>
                    </a:lnTo>
                    <a:lnTo>
                      <a:pt x="564" y="318"/>
                    </a:lnTo>
                    <a:lnTo>
                      <a:pt x="564" y="318"/>
                    </a:lnTo>
                    <a:lnTo>
                      <a:pt x="549" y="307"/>
                    </a:lnTo>
                    <a:lnTo>
                      <a:pt x="549" y="307"/>
                    </a:lnTo>
                    <a:lnTo>
                      <a:pt x="531" y="322"/>
                    </a:lnTo>
                    <a:lnTo>
                      <a:pt x="531" y="322"/>
                    </a:lnTo>
                    <a:lnTo>
                      <a:pt x="528" y="322"/>
                    </a:lnTo>
                    <a:lnTo>
                      <a:pt x="528" y="322"/>
                    </a:lnTo>
                    <a:lnTo>
                      <a:pt x="505" y="327"/>
                    </a:lnTo>
                    <a:lnTo>
                      <a:pt x="505" y="327"/>
                    </a:lnTo>
                    <a:lnTo>
                      <a:pt x="500" y="339"/>
                    </a:lnTo>
                    <a:lnTo>
                      <a:pt x="500" y="339"/>
                    </a:lnTo>
                    <a:lnTo>
                      <a:pt x="495" y="335"/>
                    </a:lnTo>
                    <a:lnTo>
                      <a:pt x="474" y="335"/>
                    </a:lnTo>
                    <a:lnTo>
                      <a:pt x="474" y="335"/>
                    </a:lnTo>
                    <a:lnTo>
                      <a:pt x="470" y="335"/>
                    </a:lnTo>
                    <a:lnTo>
                      <a:pt x="470" y="335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39" y="337"/>
                    </a:lnTo>
                    <a:lnTo>
                      <a:pt x="439" y="337"/>
                    </a:lnTo>
                    <a:lnTo>
                      <a:pt x="420" y="339"/>
                    </a:lnTo>
                    <a:lnTo>
                      <a:pt x="420" y="339"/>
                    </a:lnTo>
                    <a:lnTo>
                      <a:pt x="408" y="350"/>
                    </a:lnTo>
                    <a:lnTo>
                      <a:pt x="408" y="350"/>
                    </a:lnTo>
                    <a:lnTo>
                      <a:pt x="404" y="353"/>
                    </a:lnTo>
                    <a:lnTo>
                      <a:pt x="404" y="353"/>
                    </a:lnTo>
                    <a:lnTo>
                      <a:pt x="392" y="347"/>
                    </a:lnTo>
                    <a:lnTo>
                      <a:pt x="368" y="370"/>
                    </a:lnTo>
                    <a:lnTo>
                      <a:pt x="368" y="370"/>
                    </a:lnTo>
                    <a:lnTo>
                      <a:pt x="364" y="384"/>
                    </a:lnTo>
                    <a:lnTo>
                      <a:pt x="364" y="384"/>
                    </a:lnTo>
                    <a:lnTo>
                      <a:pt x="363" y="386"/>
                    </a:lnTo>
                    <a:lnTo>
                      <a:pt x="363" y="386"/>
                    </a:lnTo>
                    <a:lnTo>
                      <a:pt x="359" y="377"/>
                    </a:lnTo>
                    <a:lnTo>
                      <a:pt x="359" y="377"/>
                    </a:lnTo>
                    <a:lnTo>
                      <a:pt x="348" y="366"/>
                    </a:lnTo>
                    <a:lnTo>
                      <a:pt x="348" y="366"/>
                    </a:lnTo>
                    <a:lnTo>
                      <a:pt x="343" y="350"/>
                    </a:lnTo>
                    <a:lnTo>
                      <a:pt x="320" y="334"/>
                    </a:lnTo>
                    <a:lnTo>
                      <a:pt x="292" y="329"/>
                    </a:lnTo>
                    <a:lnTo>
                      <a:pt x="292" y="329"/>
                    </a:lnTo>
                    <a:lnTo>
                      <a:pt x="273" y="337"/>
                    </a:lnTo>
                    <a:lnTo>
                      <a:pt x="273" y="337"/>
                    </a:lnTo>
                    <a:lnTo>
                      <a:pt x="271" y="334"/>
                    </a:lnTo>
                    <a:lnTo>
                      <a:pt x="271" y="334"/>
                    </a:lnTo>
                    <a:lnTo>
                      <a:pt x="268" y="329"/>
                    </a:lnTo>
                    <a:lnTo>
                      <a:pt x="268" y="329"/>
                    </a:lnTo>
                    <a:lnTo>
                      <a:pt x="266" y="318"/>
                    </a:lnTo>
                    <a:lnTo>
                      <a:pt x="266" y="318"/>
                    </a:lnTo>
                    <a:lnTo>
                      <a:pt x="252" y="308"/>
                    </a:lnTo>
                    <a:lnTo>
                      <a:pt x="252" y="308"/>
                    </a:lnTo>
                    <a:lnTo>
                      <a:pt x="245" y="300"/>
                    </a:lnTo>
                    <a:lnTo>
                      <a:pt x="230" y="291"/>
                    </a:lnTo>
                    <a:lnTo>
                      <a:pt x="175" y="287"/>
                    </a:lnTo>
                    <a:lnTo>
                      <a:pt x="175" y="287"/>
                    </a:lnTo>
                    <a:lnTo>
                      <a:pt x="175" y="292"/>
                    </a:lnTo>
                    <a:lnTo>
                      <a:pt x="175" y="292"/>
                    </a:lnTo>
                    <a:lnTo>
                      <a:pt x="159" y="289"/>
                    </a:lnTo>
                    <a:lnTo>
                      <a:pt x="159" y="289"/>
                    </a:lnTo>
                    <a:lnTo>
                      <a:pt x="155" y="289"/>
                    </a:lnTo>
                    <a:lnTo>
                      <a:pt x="155" y="289"/>
                    </a:lnTo>
                    <a:lnTo>
                      <a:pt x="144" y="283"/>
                    </a:lnTo>
                    <a:lnTo>
                      <a:pt x="144" y="283"/>
                    </a:lnTo>
                    <a:lnTo>
                      <a:pt x="131" y="275"/>
                    </a:lnTo>
                    <a:lnTo>
                      <a:pt x="113" y="267"/>
                    </a:lnTo>
                    <a:lnTo>
                      <a:pt x="113" y="267"/>
                    </a:lnTo>
                    <a:lnTo>
                      <a:pt x="105" y="264"/>
                    </a:lnTo>
                    <a:lnTo>
                      <a:pt x="105" y="264"/>
                    </a:lnTo>
                    <a:lnTo>
                      <a:pt x="98" y="260"/>
                    </a:lnTo>
                    <a:lnTo>
                      <a:pt x="87" y="254"/>
                    </a:lnTo>
                    <a:lnTo>
                      <a:pt x="87" y="254"/>
                    </a:lnTo>
                    <a:lnTo>
                      <a:pt x="70" y="252"/>
                    </a:lnTo>
                    <a:lnTo>
                      <a:pt x="70" y="252"/>
                    </a:lnTo>
                    <a:lnTo>
                      <a:pt x="61" y="249"/>
                    </a:lnTo>
                    <a:lnTo>
                      <a:pt x="61" y="249"/>
                    </a:lnTo>
                    <a:lnTo>
                      <a:pt x="57" y="238"/>
                    </a:lnTo>
                    <a:lnTo>
                      <a:pt x="46" y="226"/>
                    </a:lnTo>
                    <a:lnTo>
                      <a:pt x="35" y="215"/>
                    </a:lnTo>
                    <a:lnTo>
                      <a:pt x="35" y="215"/>
                    </a:lnTo>
                    <a:lnTo>
                      <a:pt x="26" y="211"/>
                    </a:lnTo>
                    <a:lnTo>
                      <a:pt x="26" y="211"/>
                    </a:lnTo>
                    <a:lnTo>
                      <a:pt x="18" y="197"/>
                    </a:lnTo>
                    <a:lnTo>
                      <a:pt x="18" y="197"/>
                    </a:lnTo>
                    <a:lnTo>
                      <a:pt x="12" y="189"/>
                    </a:lnTo>
                    <a:lnTo>
                      <a:pt x="12" y="189"/>
                    </a:lnTo>
                    <a:lnTo>
                      <a:pt x="12" y="189"/>
                    </a:lnTo>
                    <a:lnTo>
                      <a:pt x="12" y="189"/>
                    </a:lnTo>
                    <a:lnTo>
                      <a:pt x="20" y="176"/>
                    </a:lnTo>
                    <a:lnTo>
                      <a:pt x="20" y="176"/>
                    </a:lnTo>
                    <a:lnTo>
                      <a:pt x="10" y="160"/>
                    </a:lnTo>
                    <a:lnTo>
                      <a:pt x="10" y="160"/>
                    </a:lnTo>
                    <a:lnTo>
                      <a:pt x="5" y="147"/>
                    </a:lnTo>
                    <a:lnTo>
                      <a:pt x="5" y="147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7" y="70"/>
                    </a:lnTo>
                    <a:lnTo>
                      <a:pt x="17" y="70"/>
                    </a:lnTo>
                    <a:lnTo>
                      <a:pt x="25" y="63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57" y="8"/>
                    </a:lnTo>
                    <a:lnTo>
                      <a:pt x="57" y="8"/>
                    </a:lnTo>
                    <a:close/>
                  </a:path>
                </a:pathLst>
              </a:custGeom>
              <a:solidFill>
                <a:srgbClr val="F2AF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74" name="Freeform 242"/>
              <p:cNvSpPr>
                <a:spLocks/>
              </p:cNvSpPr>
              <p:nvPr/>
            </p:nvSpPr>
            <p:spPr bwMode="auto">
              <a:xfrm>
                <a:off x="4831" y="2774"/>
                <a:ext cx="13" cy="1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7" y="13"/>
                  </a:cxn>
                  <a:cxn ang="0">
                    <a:pos x="11" y="8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3" y="1"/>
                  </a:cxn>
                </a:cxnLst>
                <a:rect l="0" t="0" r="r" b="b"/>
                <a:pathLst>
                  <a:path w="13" h="13">
                    <a:moveTo>
                      <a:pt x="3" y="1"/>
                    </a:move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7" y="13"/>
                    </a:lnTo>
                    <a:lnTo>
                      <a:pt x="11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7C0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75" name="Freeform 243"/>
              <p:cNvSpPr>
                <a:spLocks/>
              </p:cNvSpPr>
              <p:nvPr/>
            </p:nvSpPr>
            <p:spPr bwMode="auto">
              <a:xfrm>
                <a:off x="4826" y="2768"/>
                <a:ext cx="25" cy="2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0" y="20"/>
                  </a:cxn>
                  <a:cxn ang="0">
                    <a:pos x="12" y="23"/>
                  </a:cxn>
                  <a:cxn ang="0">
                    <a:pos x="21" y="16"/>
                  </a:cxn>
                  <a:cxn ang="0">
                    <a:pos x="25" y="7"/>
                  </a:cxn>
                  <a:cxn ang="0">
                    <a:pos x="15" y="0"/>
                  </a:cxn>
                  <a:cxn ang="0">
                    <a:pos x="12" y="2"/>
                  </a:cxn>
                </a:cxnLst>
                <a:rect l="0" t="0" r="r" b="b"/>
                <a:pathLst>
                  <a:path w="25" h="23">
                    <a:moveTo>
                      <a:pt x="12" y="2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12" y="23"/>
                    </a:lnTo>
                    <a:lnTo>
                      <a:pt x="21" y="16"/>
                    </a:lnTo>
                    <a:lnTo>
                      <a:pt x="25" y="7"/>
                    </a:lnTo>
                    <a:lnTo>
                      <a:pt x="15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7C0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76" name="Freeform 244"/>
              <p:cNvSpPr>
                <a:spLocks/>
              </p:cNvSpPr>
              <p:nvPr/>
            </p:nvSpPr>
            <p:spPr bwMode="auto">
              <a:xfrm>
                <a:off x="4831" y="2774"/>
                <a:ext cx="13" cy="1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7" y="13"/>
                  </a:cxn>
                  <a:cxn ang="0">
                    <a:pos x="11" y="8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3" y="1"/>
                  </a:cxn>
                </a:cxnLst>
                <a:rect l="0" t="0" r="r" b="b"/>
                <a:pathLst>
                  <a:path w="13" h="13">
                    <a:moveTo>
                      <a:pt x="3" y="1"/>
                    </a:move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7" y="13"/>
                    </a:lnTo>
                    <a:lnTo>
                      <a:pt x="11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18F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77" name="Freeform 245"/>
              <p:cNvSpPr>
                <a:spLocks/>
              </p:cNvSpPr>
              <p:nvPr/>
            </p:nvSpPr>
            <p:spPr bwMode="auto">
              <a:xfrm>
                <a:off x="4366" y="3148"/>
                <a:ext cx="21" cy="28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28"/>
                  </a:cxn>
                  <a:cxn ang="0">
                    <a:pos x="21" y="2"/>
                  </a:cxn>
                  <a:cxn ang="0">
                    <a:pos x="13" y="0"/>
                  </a:cxn>
                  <a:cxn ang="0">
                    <a:pos x="0" y="25"/>
                  </a:cxn>
                </a:cxnLst>
                <a:rect l="0" t="0" r="r" b="b"/>
                <a:pathLst>
                  <a:path w="21" h="28">
                    <a:moveTo>
                      <a:pt x="0" y="25"/>
                    </a:moveTo>
                    <a:lnTo>
                      <a:pt x="8" y="28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C0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78" name="Freeform 246"/>
              <p:cNvSpPr>
                <a:spLocks/>
              </p:cNvSpPr>
              <p:nvPr/>
            </p:nvSpPr>
            <p:spPr bwMode="auto">
              <a:xfrm>
                <a:off x="4044" y="2998"/>
                <a:ext cx="93" cy="1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7" y="33"/>
                  </a:cxn>
                  <a:cxn ang="0">
                    <a:pos x="20" y="65"/>
                  </a:cxn>
                  <a:cxn ang="0">
                    <a:pos x="20" y="65"/>
                  </a:cxn>
                  <a:cxn ang="0">
                    <a:pos x="29" y="70"/>
                  </a:cxn>
                  <a:cxn ang="0">
                    <a:pos x="29" y="70"/>
                  </a:cxn>
                  <a:cxn ang="0">
                    <a:pos x="34" y="85"/>
                  </a:cxn>
                  <a:cxn ang="0">
                    <a:pos x="34" y="85"/>
                  </a:cxn>
                  <a:cxn ang="0">
                    <a:pos x="26" y="88"/>
                  </a:cxn>
                  <a:cxn ang="0">
                    <a:pos x="25" y="107"/>
                  </a:cxn>
                  <a:cxn ang="0">
                    <a:pos x="25" y="107"/>
                  </a:cxn>
                  <a:cxn ang="0">
                    <a:pos x="51" y="119"/>
                  </a:cxn>
                  <a:cxn ang="0">
                    <a:pos x="51" y="119"/>
                  </a:cxn>
                  <a:cxn ang="0">
                    <a:pos x="52" y="128"/>
                  </a:cxn>
                  <a:cxn ang="0">
                    <a:pos x="52" y="128"/>
                  </a:cxn>
                  <a:cxn ang="0">
                    <a:pos x="62" y="131"/>
                  </a:cxn>
                  <a:cxn ang="0">
                    <a:pos x="62" y="131"/>
                  </a:cxn>
                  <a:cxn ang="0">
                    <a:pos x="62" y="147"/>
                  </a:cxn>
                  <a:cxn ang="0">
                    <a:pos x="69" y="158"/>
                  </a:cxn>
                  <a:cxn ang="0">
                    <a:pos x="69" y="158"/>
                  </a:cxn>
                  <a:cxn ang="0">
                    <a:pos x="82" y="162"/>
                  </a:cxn>
                  <a:cxn ang="0">
                    <a:pos x="82" y="162"/>
                  </a:cxn>
                  <a:cxn ang="0">
                    <a:pos x="85" y="175"/>
                  </a:cxn>
                  <a:cxn ang="0">
                    <a:pos x="93" y="174"/>
                  </a:cxn>
                  <a:cxn ang="0">
                    <a:pos x="88" y="158"/>
                  </a:cxn>
                  <a:cxn ang="0">
                    <a:pos x="88" y="158"/>
                  </a:cxn>
                  <a:cxn ang="0">
                    <a:pos x="75" y="152"/>
                  </a:cxn>
                  <a:cxn ang="0">
                    <a:pos x="75" y="152"/>
                  </a:cxn>
                  <a:cxn ang="0">
                    <a:pos x="70" y="146"/>
                  </a:cxn>
                  <a:cxn ang="0">
                    <a:pos x="70" y="146"/>
                  </a:cxn>
                  <a:cxn ang="0">
                    <a:pos x="70" y="125"/>
                  </a:cxn>
                  <a:cxn ang="0">
                    <a:pos x="70" y="125"/>
                  </a:cxn>
                  <a:cxn ang="0">
                    <a:pos x="60" y="123"/>
                  </a:cxn>
                  <a:cxn ang="0">
                    <a:pos x="60" y="123"/>
                  </a:cxn>
                  <a:cxn ang="0">
                    <a:pos x="59" y="115"/>
                  </a:cxn>
                  <a:cxn ang="0">
                    <a:pos x="59" y="115"/>
                  </a:cxn>
                  <a:cxn ang="0">
                    <a:pos x="34" y="103"/>
                  </a:cxn>
                  <a:cxn ang="0">
                    <a:pos x="34" y="103"/>
                  </a:cxn>
                  <a:cxn ang="0">
                    <a:pos x="34" y="92"/>
                  </a:cxn>
                  <a:cxn ang="0">
                    <a:pos x="34" y="92"/>
                  </a:cxn>
                  <a:cxn ang="0">
                    <a:pos x="46" y="88"/>
                  </a:cxn>
                  <a:cxn ang="0">
                    <a:pos x="36" y="66"/>
                  </a:cxn>
                  <a:cxn ang="0">
                    <a:pos x="36" y="66"/>
                  </a:cxn>
                  <a:cxn ang="0">
                    <a:pos x="26" y="61"/>
                  </a:cxn>
                  <a:cxn ang="0">
                    <a:pos x="26" y="61"/>
                  </a:cxn>
                  <a:cxn ang="0">
                    <a:pos x="15" y="31"/>
                  </a:cxn>
                  <a:cxn ang="0">
                    <a:pos x="15" y="31"/>
                  </a:cxn>
                  <a:cxn ang="0">
                    <a:pos x="16" y="23"/>
                  </a:cxn>
                  <a:cxn ang="0">
                    <a:pos x="16" y="23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8"/>
                  </a:cxn>
                </a:cxnLst>
                <a:rect l="0" t="0" r="r" b="b"/>
                <a:pathLst>
                  <a:path w="93" h="175">
                    <a:moveTo>
                      <a:pt x="0" y="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7" y="33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4" y="85"/>
                    </a:lnTo>
                    <a:lnTo>
                      <a:pt x="34" y="85"/>
                    </a:lnTo>
                    <a:lnTo>
                      <a:pt x="26" y="88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51" y="119"/>
                    </a:lnTo>
                    <a:lnTo>
                      <a:pt x="51" y="119"/>
                    </a:lnTo>
                    <a:lnTo>
                      <a:pt x="52" y="128"/>
                    </a:lnTo>
                    <a:lnTo>
                      <a:pt x="52" y="128"/>
                    </a:lnTo>
                    <a:lnTo>
                      <a:pt x="62" y="131"/>
                    </a:lnTo>
                    <a:lnTo>
                      <a:pt x="62" y="131"/>
                    </a:lnTo>
                    <a:lnTo>
                      <a:pt x="62" y="147"/>
                    </a:lnTo>
                    <a:lnTo>
                      <a:pt x="69" y="158"/>
                    </a:lnTo>
                    <a:lnTo>
                      <a:pt x="69" y="158"/>
                    </a:lnTo>
                    <a:lnTo>
                      <a:pt x="82" y="162"/>
                    </a:lnTo>
                    <a:lnTo>
                      <a:pt x="82" y="162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75" y="152"/>
                    </a:lnTo>
                    <a:lnTo>
                      <a:pt x="75" y="152"/>
                    </a:lnTo>
                    <a:lnTo>
                      <a:pt x="70" y="146"/>
                    </a:lnTo>
                    <a:lnTo>
                      <a:pt x="70" y="146"/>
                    </a:lnTo>
                    <a:lnTo>
                      <a:pt x="70" y="125"/>
                    </a:lnTo>
                    <a:lnTo>
                      <a:pt x="70" y="125"/>
                    </a:lnTo>
                    <a:lnTo>
                      <a:pt x="60" y="123"/>
                    </a:lnTo>
                    <a:lnTo>
                      <a:pt x="60" y="123"/>
                    </a:lnTo>
                    <a:lnTo>
                      <a:pt x="59" y="115"/>
                    </a:lnTo>
                    <a:lnTo>
                      <a:pt x="59" y="115"/>
                    </a:lnTo>
                    <a:lnTo>
                      <a:pt x="34" y="103"/>
                    </a:lnTo>
                    <a:lnTo>
                      <a:pt x="34" y="103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46" y="88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C0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79" name="Freeform 247"/>
              <p:cNvSpPr>
                <a:spLocks/>
              </p:cNvSpPr>
              <p:nvPr/>
            </p:nvSpPr>
            <p:spPr bwMode="auto">
              <a:xfrm>
                <a:off x="4078" y="3018"/>
                <a:ext cx="113" cy="155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4" y="14"/>
                  </a:cxn>
                  <a:cxn ang="0">
                    <a:pos x="0" y="30"/>
                  </a:cxn>
                  <a:cxn ang="0">
                    <a:pos x="13" y="41"/>
                  </a:cxn>
                  <a:cxn ang="0">
                    <a:pos x="17" y="66"/>
                  </a:cxn>
                  <a:cxn ang="0">
                    <a:pos x="26" y="76"/>
                  </a:cxn>
                  <a:cxn ang="0">
                    <a:pos x="26" y="81"/>
                  </a:cxn>
                  <a:cxn ang="0">
                    <a:pos x="28" y="81"/>
                  </a:cxn>
                  <a:cxn ang="0">
                    <a:pos x="40" y="89"/>
                  </a:cxn>
                  <a:cxn ang="0">
                    <a:pos x="49" y="115"/>
                  </a:cxn>
                  <a:cxn ang="0">
                    <a:pos x="48" y="126"/>
                  </a:cxn>
                  <a:cxn ang="0">
                    <a:pos x="59" y="135"/>
                  </a:cxn>
                  <a:cxn ang="0">
                    <a:pos x="69" y="155"/>
                  </a:cxn>
                  <a:cxn ang="0">
                    <a:pos x="67" y="131"/>
                  </a:cxn>
                  <a:cxn ang="0">
                    <a:pos x="57" y="123"/>
                  </a:cxn>
                  <a:cxn ang="0">
                    <a:pos x="57" y="115"/>
                  </a:cxn>
                  <a:cxn ang="0">
                    <a:pos x="48" y="87"/>
                  </a:cxn>
                  <a:cxn ang="0">
                    <a:pos x="35" y="77"/>
                  </a:cxn>
                  <a:cxn ang="0">
                    <a:pos x="35" y="73"/>
                  </a:cxn>
                  <a:cxn ang="0">
                    <a:pos x="25" y="62"/>
                  </a:cxn>
                  <a:cxn ang="0">
                    <a:pos x="20" y="37"/>
                  </a:cxn>
                  <a:cxn ang="0">
                    <a:pos x="8" y="27"/>
                  </a:cxn>
                  <a:cxn ang="0">
                    <a:pos x="13" y="14"/>
                  </a:cxn>
                  <a:cxn ang="0">
                    <a:pos x="12" y="11"/>
                  </a:cxn>
                  <a:cxn ang="0">
                    <a:pos x="17" y="14"/>
                  </a:cxn>
                  <a:cxn ang="0">
                    <a:pos x="25" y="15"/>
                  </a:cxn>
                  <a:cxn ang="0">
                    <a:pos x="31" y="23"/>
                  </a:cxn>
                  <a:cxn ang="0">
                    <a:pos x="41" y="52"/>
                  </a:cxn>
                  <a:cxn ang="0">
                    <a:pos x="38" y="58"/>
                  </a:cxn>
                  <a:cxn ang="0">
                    <a:pos x="59" y="85"/>
                  </a:cxn>
                  <a:cxn ang="0">
                    <a:pos x="71" y="91"/>
                  </a:cxn>
                  <a:cxn ang="0">
                    <a:pos x="82" y="107"/>
                  </a:cxn>
                  <a:cxn ang="0">
                    <a:pos x="85" y="126"/>
                  </a:cxn>
                  <a:cxn ang="0">
                    <a:pos x="93" y="135"/>
                  </a:cxn>
                  <a:cxn ang="0">
                    <a:pos x="100" y="138"/>
                  </a:cxn>
                  <a:cxn ang="0">
                    <a:pos x="113" y="150"/>
                  </a:cxn>
                  <a:cxn ang="0">
                    <a:pos x="106" y="132"/>
                  </a:cxn>
                  <a:cxn ang="0">
                    <a:pos x="100" y="130"/>
                  </a:cxn>
                  <a:cxn ang="0">
                    <a:pos x="93" y="122"/>
                  </a:cxn>
                  <a:cxn ang="0">
                    <a:pos x="90" y="112"/>
                  </a:cxn>
                  <a:cxn ang="0">
                    <a:pos x="77" y="85"/>
                  </a:cxn>
                  <a:cxn ang="0">
                    <a:pos x="64" y="80"/>
                  </a:cxn>
                  <a:cxn ang="0">
                    <a:pos x="48" y="57"/>
                  </a:cxn>
                  <a:cxn ang="0">
                    <a:pos x="51" y="53"/>
                  </a:cxn>
                  <a:cxn ang="0">
                    <a:pos x="31" y="10"/>
                  </a:cxn>
                  <a:cxn ang="0">
                    <a:pos x="22" y="7"/>
                  </a:cxn>
                  <a:cxn ang="0">
                    <a:pos x="10" y="0"/>
                  </a:cxn>
                </a:cxnLst>
                <a:rect l="0" t="0" r="r" b="b"/>
                <a:pathLst>
                  <a:path w="113" h="155">
                    <a:moveTo>
                      <a:pt x="7" y="3"/>
                    </a:moveTo>
                    <a:lnTo>
                      <a:pt x="2" y="9"/>
                    </a:lnTo>
                    <a:lnTo>
                      <a:pt x="2" y="9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7" y="66"/>
                    </a:lnTo>
                    <a:lnTo>
                      <a:pt x="17" y="66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6" y="81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40" y="89"/>
                    </a:lnTo>
                    <a:lnTo>
                      <a:pt x="40" y="89"/>
                    </a:lnTo>
                    <a:lnTo>
                      <a:pt x="40" y="89"/>
                    </a:lnTo>
                    <a:lnTo>
                      <a:pt x="49" y="115"/>
                    </a:lnTo>
                    <a:lnTo>
                      <a:pt x="49" y="115"/>
                    </a:lnTo>
                    <a:lnTo>
                      <a:pt x="48" y="126"/>
                    </a:lnTo>
                    <a:lnTo>
                      <a:pt x="48" y="126"/>
                    </a:lnTo>
                    <a:lnTo>
                      <a:pt x="59" y="135"/>
                    </a:lnTo>
                    <a:lnTo>
                      <a:pt x="59" y="135"/>
                    </a:lnTo>
                    <a:lnTo>
                      <a:pt x="69" y="155"/>
                    </a:lnTo>
                    <a:lnTo>
                      <a:pt x="77" y="153"/>
                    </a:lnTo>
                    <a:lnTo>
                      <a:pt x="67" y="131"/>
                    </a:lnTo>
                    <a:lnTo>
                      <a:pt x="67" y="131"/>
                    </a:lnTo>
                    <a:lnTo>
                      <a:pt x="57" y="123"/>
                    </a:lnTo>
                    <a:lnTo>
                      <a:pt x="57" y="123"/>
                    </a:lnTo>
                    <a:lnTo>
                      <a:pt x="57" y="115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46" y="84"/>
                    </a:lnTo>
                    <a:lnTo>
                      <a:pt x="35" y="77"/>
                    </a:lnTo>
                    <a:lnTo>
                      <a:pt x="35" y="77"/>
                    </a:lnTo>
                    <a:lnTo>
                      <a:pt x="35" y="73"/>
                    </a:lnTo>
                    <a:lnTo>
                      <a:pt x="35" y="73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38" y="58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71" y="91"/>
                    </a:lnTo>
                    <a:lnTo>
                      <a:pt x="71" y="91"/>
                    </a:lnTo>
                    <a:lnTo>
                      <a:pt x="82" y="107"/>
                    </a:lnTo>
                    <a:lnTo>
                      <a:pt x="82" y="107"/>
                    </a:lnTo>
                    <a:lnTo>
                      <a:pt x="80" y="113"/>
                    </a:lnTo>
                    <a:lnTo>
                      <a:pt x="85" y="126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100" y="138"/>
                    </a:lnTo>
                    <a:lnTo>
                      <a:pt x="100" y="138"/>
                    </a:lnTo>
                    <a:lnTo>
                      <a:pt x="105" y="153"/>
                    </a:lnTo>
                    <a:lnTo>
                      <a:pt x="113" y="150"/>
                    </a:lnTo>
                    <a:lnTo>
                      <a:pt x="106" y="132"/>
                    </a:lnTo>
                    <a:lnTo>
                      <a:pt x="106" y="132"/>
                    </a:lnTo>
                    <a:lnTo>
                      <a:pt x="100" y="130"/>
                    </a:lnTo>
                    <a:lnTo>
                      <a:pt x="100" y="130"/>
                    </a:lnTo>
                    <a:lnTo>
                      <a:pt x="93" y="122"/>
                    </a:lnTo>
                    <a:lnTo>
                      <a:pt x="93" y="12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0" y="105"/>
                    </a:lnTo>
                    <a:lnTo>
                      <a:pt x="77" y="85"/>
                    </a:lnTo>
                    <a:lnTo>
                      <a:pt x="77" y="85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51" y="53"/>
                    </a:lnTo>
                    <a:lnTo>
                      <a:pt x="40" y="21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1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7C0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80" name="Freeform 248"/>
              <p:cNvSpPr>
                <a:spLocks/>
              </p:cNvSpPr>
              <p:nvPr/>
            </p:nvSpPr>
            <p:spPr bwMode="auto">
              <a:xfrm>
                <a:off x="4756" y="2681"/>
                <a:ext cx="90" cy="89"/>
              </a:xfrm>
              <a:custGeom>
                <a:avLst/>
                <a:gdLst/>
                <a:ahLst/>
                <a:cxnLst>
                  <a:cxn ang="0">
                    <a:pos x="18" y="9"/>
                  </a:cxn>
                  <a:cxn ang="0">
                    <a:pos x="2" y="31"/>
                  </a:cxn>
                  <a:cxn ang="0">
                    <a:pos x="2" y="44"/>
                  </a:cxn>
                  <a:cxn ang="0">
                    <a:pos x="8" y="59"/>
                  </a:cxn>
                  <a:cxn ang="0">
                    <a:pos x="20" y="45"/>
                  </a:cxn>
                  <a:cxn ang="0">
                    <a:pos x="26" y="43"/>
                  </a:cxn>
                  <a:cxn ang="0">
                    <a:pos x="31" y="32"/>
                  </a:cxn>
                  <a:cxn ang="0">
                    <a:pos x="41" y="29"/>
                  </a:cxn>
                  <a:cxn ang="0">
                    <a:pos x="42" y="17"/>
                  </a:cxn>
                  <a:cxn ang="0">
                    <a:pos x="46" y="14"/>
                  </a:cxn>
                  <a:cxn ang="0">
                    <a:pos x="57" y="17"/>
                  </a:cxn>
                  <a:cxn ang="0">
                    <a:pos x="57" y="25"/>
                  </a:cxn>
                  <a:cxn ang="0">
                    <a:pos x="51" y="33"/>
                  </a:cxn>
                  <a:cxn ang="0">
                    <a:pos x="57" y="40"/>
                  </a:cxn>
                  <a:cxn ang="0">
                    <a:pos x="62" y="39"/>
                  </a:cxn>
                  <a:cxn ang="0">
                    <a:pos x="75" y="58"/>
                  </a:cxn>
                  <a:cxn ang="0">
                    <a:pos x="80" y="59"/>
                  </a:cxn>
                  <a:cxn ang="0">
                    <a:pos x="80" y="67"/>
                  </a:cxn>
                  <a:cxn ang="0">
                    <a:pos x="75" y="68"/>
                  </a:cxn>
                  <a:cxn ang="0">
                    <a:pos x="70" y="75"/>
                  </a:cxn>
                  <a:cxn ang="0">
                    <a:pos x="60" y="83"/>
                  </a:cxn>
                  <a:cxn ang="0">
                    <a:pos x="77" y="79"/>
                  </a:cxn>
                  <a:cxn ang="0">
                    <a:pos x="82" y="75"/>
                  </a:cxn>
                  <a:cxn ang="0">
                    <a:pos x="90" y="72"/>
                  </a:cxn>
                  <a:cxn ang="0">
                    <a:pos x="88" y="55"/>
                  </a:cxn>
                  <a:cxn ang="0">
                    <a:pos x="80" y="52"/>
                  </a:cxn>
                  <a:cxn ang="0">
                    <a:pos x="72" y="40"/>
                  </a:cxn>
                  <a:cxn ang="0">
                    <a:pos x="70" y="31"/>
                  </a:cxn>
                  <a:cxn ang="0">
                    <a:pos x="62" y="32"/>
                  </a:cxn>
                  <a:cxn ang="0">
                    <a:pos x="65" y="10"/>
                  </a:cxn>
                  <a:cxn ang="0">
                    <a:pos x="34" y="13"/>
                  </a:cxn>
                  <a:cxn ang="0">
                    <a:pos x="33" y="24"/>
                  </a:cxn>
                  <a:cxn ang="0">
                    <a:pos x="24" y="27"/>
                  </a:cxn>
                  <a:cxn ang="0">
                    <a:pos x="20" y="37"/>
                  </a:cxn>
                  <a:cxn ang="0">
                    <a:pos x="13" y="40"/>
                  </a:cxn>
                  <a:cxn ang="0">
                    <a:pos x="10" y="43"/>
                  </a:cxn>
                  <a:cxn ang="0">
                    <a:pos x="11" y="33"/>
                  </a:cxn>
                  <a:cxn ang="0">
                    <a:pos x="26" y="10"/>
                  </a:cxn>
                  <a:cxn ang="0">
                    <a:pos x="20" y="0"/>
                  </a:cxn>
                  <a:cxn ang="0">
                    <a:pos x="18" y="9"/>
                  </a:cxn>
                </a:cxnLst>
                <a:rect l="0" t="0" r="r" b="b"/>
                <a:pathLst>
                  <a:path w="90" h="89">
                    <a:moveTo>
                      <a:pt x="18" y="9"/>
                    </a:moveTo>
                    <a:lnTo>
                      <a:pt x="18" y="9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6" y="14"/>
                    </a:lnTo>
                    <a:lnTo>
                      <a:pt x="46" y="14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1" y="33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62" y="39"/>
                    </a:lnTo>
                    <a:lnTo>
                      <a:pt x="62" y="39"/>
                    </a:lnTo>
                    <a:lnTo>
                      <a:pt x="62" y="43"/>
                    </a:lnTo>
                    <a:lnTo>
                      <a:pt x="75" y="58"/>
                    </a:lnTo>
                    <a:lnTo>
                      <a:pt x="75" y="58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67"/>
                    </a:lnTo>
                    <a:lnTo>
                      <a:pt x="80" y="67"/>
                    </a:lnTo>
                    <a:lnTo>
                      <a:pt x="75" y="68"/>
                    </a:lnTo>
                    <a:lnTo>
                      <a:pt x="75" y="68"/>
                    </a:lnTo>
                    <a:lnTo>
                      <a:pt x="70" y="75"/>
                    </a:lnTo>
                    <a:lnTo>
                      <a:pt x="70" y="75"/>
                    </a:lnTo>
                    <a:lnTo>
                      <a:pt x="60" y="83"/>
                    </a:lnTo>
                    <a:lnTo>
                      <a:pt x="67" y="89"/>
                    </a:lnTo>
                    <a:lnTo>
                      <a:pt x="77" y="79"/>
                    </a:lnTo>
                    <a:lnTo>
                      <a:pt x="77" y="79"/>
                    </a:lnTo>
                    <a:lnTo>
                      <a:pt x="82" y="75"/>
                    </a:lnTo>
                    <a:lnTo>
                      <a:pt x="82" y="75"/>
                    </a:lnTo>
                    <a:lnTo>
                      <a:pt x="90" y="72"/>
                    </a:lnTo>
                    <a:lnTo>
                      <a:pt x="88" y="55"/>
                    </a:lnTo>
                    <a:lnTo>
                      <a:pt x="88" y="55"/>
                    </a:lnTo>
                    <a:lnTo>
                      <a:pt x="80" y="52"/>
                    </a:lnTo>
                    <a:lnTo>
                      <a:pt x="80" y="52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7" y="27"/>
                    </a:lnTo>
                    <a:lnTo>
                      <a:pt x="65" y="10"/>
                    </a:lnTo>
                    <a:lnTo>
                      <a:pt x="42" y="8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26" y="1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9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7C0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81" name="Freeform 249"/>
              <p:cNvSpPr>
                <a:spLocks/>
              </p:cNvSpPr>
              <p:nvPr/>
            </p:nvSpPr>
            <p:spPr bwMode="auto">
              <a:xfrm>
                <a:off x="4018" y="2682"/>
                <a:ext cx="47" cy="2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11" y="19"/>
                  </a:cxn>
                  <a:cxn ang="0">
                    <a:pos x="21" y="23"/>
                  </a:cxn>
                  <a:cxn ang="0">
                    <a:pos x="31" y="19"/>
                  </a:cxn>
                  <a:cxn ang="0">
                    <a:pos x="31" y="19"/>
                  </a:cxn>
                  <a:cxn ang="0">
                    <a:pos x="34" y="13"/>
                  </a:cxn>
                  <a:cxn ang="0">
                    <a:pos x="34" y="13"/>
                  </a:cxn>
                  <a:cxn ang="0">
                    <a:pos x="39" y="27"/>
                  </a:cxn>
                  <a:cxn ang="0">
                    <a:pos x="47" y="24"/>
                  </a:cxn>
                  <a:cxn ang="0">
                    <a:pos x="41" y="7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24" y="15"/>
                  </a:cxn>
                  <a:cxn ang="0">
                    <a:pos x="24" y="15"/>
                  </a:cxn>
                  <a:cxn ang="0">
                    <a:pos x="21" y="15"/>
                  </a:cxn>
                  <a:cxn ang="0">
                    <a:pos x="21" y="15"/>
                  </a:cxn>
                  <a:cxn ang="0">
                    <a:pos x="18" y="13"/>
                  </a:cxn>
                  <a:cxn ang="0">
                    <a:pos x="18" y="13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0" y="1"/>
                  </a:cxn>
                </a:cxnLst>
                <a:rect l="0" t="0" r="r" b="b"/>
                <a:pathLst>
                  <a:path w="47" h="27">
                    <a:moveTo>
                      <a:pt x="0" y="1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3"/>
                    </a:lnTo>
                    <a:lnTo>
                      <a:pt x="11" y="19"/>
                    </a:lnTo>
                    <a:lnTo>
                      <a:pt x="21" y="23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9" y="27"/>
                    </a:lnTo>
                    <a:lnTo>
                      <a:pt x="47" y="24"/>
                    </a:lnTo>
                    <a:lnTo>
                      <a:pt x="41" y="7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C0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82" name="Freeform 250"/>
              <p:cNvSpPr>
                <a:spLocks noEditPoints="1"/>
              </p:cNvSpPr>
              <p:nvPr/>
            </p:nvSpPr>
            <p:spPr bwMode="auto">
              <a:xfrm>
                <a:off x="3930" y="2669"/>
                <a:ext cx="966" cy="518"/>
              </a:xfrm>
              <a:custGeom>
                <a:avLst/>
                <a:gdLst/>
                <a:ahLst/>
                <a:cxnLst>
                  <a:cxn ang="0">
                    <a:pos x="957" y="0"/>
                  </a:cxn>
                  <a:cxn ang="0">
                    <a:pos x="0" y="0"/>
                  </a:cxn>
                  <a:cxn ang="0">
                    <a:pos x="0" y="518"/>
                  </a:cxn>
                  <a:cxn ang="0">
                    <a:pos x="966" y="518"/>
                  </a:cxn>
                  <a:cxn ang="0">
                    <a:pos x="966" y="0"/>
                  </a:cxn>
                  <a:cxn ang="0">
                    <a:pos x="957" y="0"/>
                  </a:cxn>
                  <a:cxn ang="0">
                    <a:pos x="947" y="16"/>
                  </a:cxn>
                  <a:cxn ang="0">
                    <a:pos x="947" y="16"/>
                  </a:cxn>
                  <a:cxn ang="0">
                    <a:pos x="947" y="502"/>
                  </a:cxn>
                  <a:cxn ang="0">
                    <a:pos x="947" y="502"/>
                  </a:cxn>
                  <a:cxn ang="0">
                    <a:pos x="19" y="502"/>
                  </a:cxn>
                  <a:cxn ang="0">
                    <a:pos x="19" y="502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947" y="16"/>
                  </a:cxn>
                  <a:cxn ang="0">
                    <a:pos x="947" y="16"/>
                  </a:cxn>
                </a:cxnLst>
                <a:rect l="0" t="0" r="r" b="b"/>
                <a:pathLst>
                  <a:path w="966" h="518">
                    <a:moveTo>
                      <a:pt x="957" y="0"/>
                    </a:moveTo>
                    <a:lnTo>
                      <a:pt x="0" y="0"/>
                    </a:lnTo>
                    <a:lnTo>
                      <a:pt x="0" y="518"/>
                    </a:lnTo>
                    <a:lnTo>
                      <a:pt x="966" y="518"/>
                    </a:lnTo>
                    <a:lnTo>
                      <a:pt x="966" y="0"/>
                    </a:lnTo>
                    <a:lnTo>
                      <a:pt x="957" y="0"/>
                    </a:lnTo>
                    <a:close/>
                    <a:moveTo>
                      <a:pt x="947" y="16"/>
                    </a:moveTo>
                    <a:lnTo>
                      <a:pt x="947" y="16"/>
                    </a:lnTo>
                    <a:lnTo>
                      <a:pt x="947" y="502"/>
                    </a:lnTo>
                    <a:lnTo>
                      <a:pt x="947" y="502"/>
                    </a:lnTo>
                    <a:lnTo>
                      <a:pt x="19" y="502"/>
                    </a:lnTo>
                    <a:lnTo>
                      <a:pt x="19" y="502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947" y="16"/>
                    </a:lnTo>
                    <a:lnTo>
                      <a:pt x="947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9083" name="Group 251"/>
            <p:cNvGrpSpPr>
              <a:grpSpLocks/>
            </p:cNvGrpSpPr>
            <p:nvPr/>
          </p:nvGrpSpPr>
          <p:grpSpPr bwMode="auto">
            <a:xfrm>
              <a:off x="4311" y="3594"/>
              <a:ext cx="150" cy="160"/>
              <a:chOff x="2474" y="2700"/>
              <a:chExt cx="574" cy="548"/>
            </a:xfrm>
          </p:grpSpPr>
          <p:sp>
            <p:nvSpPr>
              <p:cNvPr id="249084" name="Freeform 252"/>
              <p:cNvSpPr>
                <a:spLocks/>
              </p:cNvSpPr>
              <p:nvPr/>
            </p:nvSpPr>
            <p:spPr bwMode="auto">
              <a:xfrm>
                <a:off x="2474" y="2700"/>
                <a:ext cx="574" cy="432"/>
              </a:xfrm>
              <a:custGeom>
                <a:avLst/>
                <a:gdLst/>
                <a:ahLst/>
                <a:cxnLst>
                  <a:cxn ang="0">
                    <a:pos x="305" y="27"/>
                  </a:cxn>
                  <a:cxn ang="0">
                    <a:pos x="355" y="13"/>
                  </a:cxn>
                  <a:cxn ang="0">
                    <a:pos x="428" y="1"/>
                  </a:cxn>
                  <a:cxn ang="0">
                    <a:pos x="502" y="4"/>
                  </a:cxn>
                  <a:cxn ang="0">
                    <a:pos x="557" y="34"/>
                  </a:cxn>
                  <a:cxn ang="0">
                    <a:pos x="574" y="102"/>
                  </a:cxn>
                  <a:cxn ang="0">
                    <a:pos x="546" y="180"/>
                  </a:cxn>
                  <a:cxn ang="0">
                    <a:pos x="485" y="255"/>
                  </a:cxn>
                  <a:cxn ang="0">
                    <a:pos x="406" y="321"/>
                  </a:cxn>
                  <a:cxn ang="0">
                    <a:pos x="325" y="373"/>
                  </a:cxn>
                  <a:cxn ang="0">
                    <a:pos x="257" y="407"/>
                  </a:cxn>
                  <a:cxn ang="0">
                    <a:pos x="194" y="425"/>
                  </a:cxn>
                  <a:cxn ang="0">
                    <a:pos x="128" y="432"/>
                  </a:cxn>
                  <a:cxn ang="0">
                    <a:pos x="68" y="427"/>
                  </a:cxn>
                  <a:cxn ang="0">
                    <a:pos x="23" y="406"/>
                  </a:cxn>
                  <a:cxn ang="0">
                    <a:pos x="1" y="369"/>
                  </a:cxn>
                  <a:cxn ang="0">
                    <a:pos x="6" y="320"/>
                  </a:cxn>
                  <a:cxn ang="0">
                    <a:pos x="25" y="277"/>
                  </a:cxn>
                  <a:cxn ang="0">
                    <a:pos x="56" y="239"/>
                  </a:cxn>
                  <a:cxn ang="0">
                    <a:pos x="97" y="206"/>
                  </a:cxn>
                  <a:cxn ang="0">
                    <a:pos x="146" y="175"/>
                  </a:cxn>
                  <a:cxn ang="0">
                    <a:pos x="200" y="144"/>
                  </a:cxn>
                  <a:cxn ang="0">
                    <a:pos x="256" y="120"/>
                  </a:cxn>
                  <a:cxn ang="0">
                    <a:pos x="309" y="103"/>
                  </a:cxn>
                  <a:cxn ang="0">
                    <a:pos x="357" y="94"/>
                  </a:cxn>
                  <a:cxn ang="0">
                    <a:pos x="396" y="92"/>
                  </a:cxn>
                  <a:cxn ang="0">
                    <a:pos x="423" y="96"/>
                  </a:cxn>
                  <a:cxn ang="0">
                    <a:pos x="439" y="108"/>
                  </a:cxn>
                  <a:cxn ang="0">
                    <a:pos x="447" y="128"/>
                  </a:cxn>
                  <a:cxn ang="0">
                    <a:pos x="444" y="154"/>
                  </a:cxn>
                  <a:cxn ang="0">
                    <a:pos x="428" y="187"/>
                  </a:cxn>
                  <a:cxn ang="0">
                    <a:pos x="395" y="223"/>
                  </a:cxn>
                  <a:cxn ang="0">
                    <a:pos x="348" y="260"/>
                  </a:cxn>
                  <a:cxn ang="0">
                    <a:pos x="306" y="289"/>
                  </a:cxn>
                  <a:cxn ang="0">
                    <a:pos x="273" y="310"/>
                  </a:cxn>
                  <a:cxn ang="0">
                    <a:pos x="249" y="323"/>
                  </a:cxn>
                  <a:cxn ang="0">
                    <a:pos x="235" y="330"/>
                  </a:cxn>
                  <a:cxn ang="0">
                    <a:pos x="234" y="331"/>
                  </a:cxn>
                  <a:cxn ang="0">
                    <a:pos x="261" y="324"/>
                  </a:cxn>
                  <a:cxn ang="0">
                    <a:pos x="311" y="304"/>
                  </a:cxn>
                  <a:cxn ang="0">
                    <a:pos x="372" y="272"/>
                  </a:cxn>
                  <a:cxn ang="0">
                    <a:pos x="433" y="222"/>
                  </a:cxn>
                  <a:cxn ang="0">
                    <a:pos x="482" y="154"/>
                  </a:cxn>
                  <a:cxn ang="0">
                    <a:pos x="492" y="92"/>
                  </a:cxn>
                  <a:cxn ang="0">
                    <a:pos x="457" y="59"/>
                  </a:cxn>
                  <a:cxn ang="0">
                    <a:pos x="401" y="46"/>
                  </a:cxn>
                  <a:cxn ang="0">
                    <a:pos x="346" y="44"/>
                  </a:cxn>
                  <a:cxn ang="0">
                    <a:pos x="311" y="47"/>
                  </a:cxn>
                  <a:cxn ang="0">
                    <a:pos x="294" y="31"/>
                  </a:cxn>
                </a:cxnLst>
                <a:rect l="0" t="0" r="r" b="b"/>
                <a:pathLst>
                  <a:path w="574" h="432">
                    <a:moveTo>
                      <a:pt x="294" y="31"/>
                    </a:moveTo>
                    <a:lnTo>
                      <a:pt x="297" y="30"/>
                    </a:lnTo>
                    <a:lnTo>
                      <a:pt x="305" y="27"/>
                    </a:lnTo>
                    <a:lnTo>
                      <a:pt x="318" y="23"/>
                    </a:lnTo>
                    <a:lnTo>
                      <a:pt x="335" y="18"/>
                    </a:lnTo>
                    <a:lnTo>
                      <a:pt x="355" y="13"/>
                    </a:lnTo>
                    <a:lnTo>
                      <a:pt x="378" y="8"/>
                    </a:lnTo>
                    <a:lnTo>
                      <a:pt x="402" y="4"/>
                    </a:lnTo>
                    <a:lnTo>
                      <a:pt x="428" y="1"/>
                    </a:lnTo>
                    <a:lnTo>
                      <a:pt x="453" y="0"/>
                    </a:lnTo>
                    <a:lnTo>
                      <a:pt x="478" y="1"/>
                    </a:lnTo>
                    <a:lnTo>
                      <a:pt x="502" y="4"/>
                    </a:lnTo>
                    <a:lnTo>
                      <a:pt x="523" y="10"/>
                    </a:lnTo>
                    <a:lnTo>
                      <a:pt x="542" y="20"/>
                    </a:lnTo>
                    <a:lnTo>
                      <a:pt x="557" y="34"/>
                    </a:lnTo>
                    <a:lnTo>
                      <a:pt x="568" y="52"/>
                    </a:lnTo>
                    <a:lnTo>
                      <a:pt x="574" y="76"/>
                    </a:lnTo>
                    <a:lnTo>
                      <a:pt x="574" y="102"/>
                    </a:lnTo>
                    <a:lnTo>
                      <a:pt x="569" y="128"/>
                    </a:lnTo>
                    <a:lnTo>
                      <a:pt x="559" y="154"/>
                    </a:lnTo>
                    <a:lnTo>
                      <a:pt x="546" y="180"/>
                    </a:lnTo>
                    <a:lnTo>
                      <a:pt x="528" y="206"/>
                    </a:lnTo>
                    <a:lnTo>
                      <a:pt x="508" y="231"/>
                    </a:lnTo>
                    <a:lnTo>
                      <a:pt x="485" y="255"/>
                    </a:lnTo>
                    <a:lnTo>
                      <a:pt x="460" y="278"/>
                    </a:lnTo>
                    <a:lnTo>
                      <a:pt x="433" y="300"/>
                    </a:lnTo>
                    <a:lnTo>
                      <a:pt x="406" y="321"/>
                    </a:lnTo>
                    <a:lnTo>
                      <a:pt x="379" y="340"/>
                    </a:lnTo>
                    <a:lnTo>
                      <a:pt x="352" y="358"/>
                    </a:lnTo>
                    <a:lnTo>
                      <a:pt x="325" y="373"/>
                    </a:lnTo>
                    <a:lnTo>
                      <a:pt x="300" y="387"/>
                    </a:lnTo>
                    <a:lnTo>
                      <a:pt x="277" y="398"/>
                    </a:lnTo>
                    <a:lnTo>
                      <a:pt x="257" y="407"/>
                    </a:lnTo>
                    <a:lnTo>
                      <a:pt x="236" y="414"/>
                    </a:lnTo>
                    <a:lnTo>
                      <a:pt x="215" y="420"/>
                    </a:lnTo>
                    <a:lnTo>
                      <a:pt x="194" y="425"/>
                    </a:lnTo>
                    <a:lnTo>
                      <a:pt x="172" y="429"/>
                    </a:lnTo>
                    <a:lnTo>
                      <a:pt x="150" y="431"/>
                    </a:lnTo>
                    <a:lnTo>
                      <a:pt x="128" y="432"/>
                    </a:lnTo>
                    <a:lnTo>
                      <a:pt x="107" y="432"/>
                    </a:lnTo>
                    <a:lnTo>
                      <a:pt x="87" y="430"/>
                    </a:lnTo>
                    <a:lnTo>
                      <a:pt x="68" y="427"/>
                    </a:lnTo>
                    <a:lnTo>
                      <a:pt x="51" y="422"/>
                    </a:lnTo>
                    <a:lnTo>
                      <a:pt x="35" y="415"/>
                    </a:lnTo>
                    <a:lnTo>
                      <a:pt x="23" y="406"/>
                    </a:lnTo>
                    <a:lnTo>
                      <a:pt x="12" y="396"/>
                    </a:lnTo>
                    <a:lnTo>
                      <a:pt x="5" y="383"/>
                    </a:lnTo>
                    <a:lnTo>
                      <a:pt x="1" y="369"/>
                    </a:lnTo>
                    <a:lnTo>
                      <a:pt x="0" y="353"/>
                    </a:lnTo>
                    <a:lnTo>
                      <a:pt x="2" y="336"/>
                    </a:lnTo>
                    <a:lnTo>
                      <a:pt x="6" y="320"/>
                    </a:lnTo>
                    <a:lnTo>
                      <a:pt x="11" y="304"/>
                    </a:lnTo>
                    <a:lnTo>
                      <a:pt x="17" y="290"/>
                    </a:lnTo>
                    <a:lnTo>
                      <a:pt x="25" y="277"/>
                    </a:lnTo>
                    <a:lnTo>
                      <a:pt x="34" y="264"/>
                    </a:lnTo>
                    <a:lnTo>
                      <a:pt x="45" y="251"/>
                    </a:lnTo>
                    <a:lnTo>
                      <a:pt x="56" y="239"/>
                    </a:lnTo>
                    <a:lnTo>
                      <a:pt x="69" y="228"/>
                    </a:lnTo>
                    <a:lnTo>
                      <a:pt x="82" y="217"/>
                    </a:lnTo>
                    <a:lnTo>
                      <a:pt x="97" y="206"/>
                    </a:lnTo>
                    <a:lnTo>
                      <a:pt x="113" y="195"/>
                    </a:lnTo>
                    <a:lnTo>
                      <a:pt x="129" y="185"/>
                    </a:lnTo>
                    <a:lnTo>
                      <a:pt x="146" y="175"/>
                    </a:lnTo>
                    <a:lnTo>
                      <a:pt x="163" y="164"/>
                    </a:lnTo>
                    <a:lnTo>
                      <a:pt x="182" y="154"/>
                    </a:lnTo>
                    <a:lnTo>
                      <a:pt x="200" y="144"/>
                    </a:lnTo>
                    <a:lnTo>
                      <a:pt x="219" y="135"/>
                    </a:lnTo>
                    <a:lnTo>
                      <a:pt x="237" y="127"/>
                    </a:lnTo>
                    <a:lnTo>
                      <a:pt x="256" y="120"/>
                    </a:lnTo>
                    <a:lnTo>
                      <a:pt x="274" y="113"/>
                    </a:lnTo>
                    <a:lnTo>
                      <a:pt x="292" y="108"/>
                    </a:lnTo>
                    <a:lnTo>
                      <a:pt x="309" y="103"/>
                    </a:lnTo>
                    <a:lnTo>
                      <a:pt x="326" y="99"/>
                    </a:lnTo>
                    <a:lnTo>
                      <a:pt x="342" y="96"/>
                    </a:lnTo>
                    <a:lnTo>
                      <a:pt x="357" y="94"/>
                    </a:lnTo>
                    <a:lnTo>
                      <a:pt x="371" y="92"/>
                    </a:lnTo>
                    <a:lnTo>
                      <a:pt x="384" y="92"/>
                    </a:lnTo>
                    <a:lnTo>
                      <a:pt x="396" y="92"/>
                    </a:lnTo>
                    <a:lnTo>
                      <a:pt x="407" y="92"/>
                    </a:lnTo>
                    <a:lnTo>
                      <a:pt x="416" y="94"/>
                    </a:lnTo>
                    <a:lnTo>
                      <a:pt x="423" y="96"/>
                    </a:lnTo>
                    <a:lnTo>
                      <a:pt x="429" y="99"/>
                    </a:lnTo>
                    <a:lnTo>
                      <a:pt x="435" y="103"/>
                    </a:lnTo>
                    <a:lnTo>
                      <a:pt x="439" y="108"/>
                    </a:lnTo>
                    <a:lnTo>
                      <a:pt x="443" y="114"/>
                    </a:lnTo>
                    <a:lnTo>
                      <a:pt x="446" y="120"/>
                    </a:lnTo>
                    <a:lnTo>
                      <a:pt x="447" y="128"/>
                    </a:lnTo>
                    <a:lnTo>
                      <a:pt x="448" y="136"/>
                    </a:lnTo>
                    <a:lnTo>
                      <a:pt x="447" y="145"/>
                    </a:lnTo>
                    <a:lnTo>
                      <a:pt x="444" y="154"/>
                    </a:lnTo>
                    <a:lnTo>
                      <a:pt x="441" y="165"/>
                    </a:lnTo>
                    <a:lnTo>
                      <a:pt x="435" y="175"/>
                    </a:lnTo>
                    <a:lnTo>
                      <a:pt x="428" y="187"/>
                    </a:lnTo>
                    <a:lnTo>
                      <a:pt x="419" y="198"/>
                    </a:lnTo>
                    <a:lnTo>
                      <a:pt x="408" y="211"/>
                    </a:lnTo>
                    <a:lnTo>
                      <a:pt x="395" y="223"/>
                    </a:lnTo>
                    <a:lnTo>
                      <a:pt x="380" y="236"/>
                    </a:lnTo>
                    <a:lnTo>
                      <a:pt x="363" y="249"/>
                    </a:lnTo>
                    <a:lnTo>
                      <a:pt x="348" y="260"/>
                    </a:lnTo>
                    <a:lnTo>
                      <a:pt x="333" y="271"/>
                    </a:lnTo>
                    <a:lnTo>
                      <a:pt x="319" y="281"/>
                    </a:lnTo>
                    <a:lnTo>
                      <a:pt x="306" y="289"/>
                    </a:lnTo>
                    <a:lnTo>
                      <a:pt x="294" y="297"/>
                    </a:lnTo>
                    <a:lnTo>
                      <a:pt x="283" y="304"/>
                    </a:lnTo>
                    <a:lnTo>
                      <a:pt x="273" y="310"/>
                    </a:lnTo>
                    <a:lnTo>
                      <a:pt x="264" y="315"/>
                    </a:lnTo>
                    <a:lnTo>
                      <a:pt x="256" y="320"/>
                    </a:lnTo>
                    <a:lnTo>
                      <a:pt x="249" y="323"/>
                    </a:lnTo>
                    <a:lnTo>
                      <a:pt x="243" y="326"/>
                    </a:lnTo>
                    <a:lnTo>
                      <a:pt x="238" y="329"/>
                    </a:lnTo>
                    <a:lnTo>
                      <a:pt x="235" y="330"/>
                    </a:lnTo>
                    <a:lnTo>
                      <a:pt x="233" y="332"/>
                    </a:lnTo>
                    <a:lnTo>
                      <a:pt x="232" y="332"/>
                    </a:lnTo>
                    <a:lnTo>
                      <a:pt x="234" y="331"/>
                    </a:lnTo>
                    <a:lnTo>
                      <a:pt x="240" y="330"/>
                    </a:lnTo>
                    <a:lnTo>
                      <a:pt x="250" y="327"/>
                    </a:lnTo>
                    <a:lnTo>
                      <a:pt x="261" y="324"/>
                    </a:lnTo>
                    <a:lnTo>
                      <a:pt x="276" y="318"/>
                    </a:lnTo>
                    <a:lnTo>
                      <a:pt x="293" y="312"/>
                    </a:lnTo>
                    <a:lnTo>
                      <a:pt x="311" y="304"/>
                    </a:lnTo>
                    <a:lnTo>
                      <a:pt x="331" y="295"/>
                    </a:lnTo>
                    <a:lnTo>
                      <a:pt x="351" y="284"/>
                    </a:lnTo>
                    <a:lnTo>
                      <a:pt x="372" y="272"/>
                    </a:lnTo>
                    <a:lnTo>
                      <a:pt x="393" y="257"/>
                    </a:lnTo>
                    <a:lnTo>
                      <a:pt x="413" y="241"/>
                    </a:lnTo>
                    <a:lnTo>
                      <a:pt x="433" y="222"/>
                    </a:lnTo>
                    <a:lnTo>
                      <a:pt x="451" y="201"/>
                    </a:lnTo>
                    <a:lnTo>
                      <a:pt x="467" y="179"/>
                    </a:lnTo>
                    <a:lnTo>
                      <a:pt x="482" y="154"/>
                    </a:lnTo>
                    <a:lnTo>
                      <a:pt x="492" y="129"/>
                    </a:lnTo>
                    <a:lnTo>
                      <a:pt x="494" y="109"/>
                    </a:lnTo>
                    <a:lnTo>
                      <a:pt x="492" y="92"/>
                    </a:lnTo>
                    <a:lnTo>
                      <a:pt x="484" y="78"/>
                    </a:lnTo>
                    <a:lnTo>
                      <a:pt x="472" y="67"/>
                    </a:lnTo>
                    <a:lnTo>
                      <a:pt x="457" y="59"/>
                    </a:lnTo>
                    <a:lnTo>
                      <a:pt x="440" y="52"/>
                    </a:lnTo>
                    <a:lnTo>
                      <a:pt x="421" y="48"/>
                    </a:lnTo>
                    <a:lnTo>
                      <a:pt x="401" y="46"/>
                    </a:lnTo>
                    <a:lnTo>
                      <a:pt x="382" y="44"/>
                    </a:lnTo>
                    <a:lnTo>
                      <a:pt x="363" y="44"/>
                    </a:lnTo>
                    <a:lnTo>
                      <a:pt x="346" y="44"/>
                    </a:lnTo>
                    <a:lnTo>
                      <a:pt x="330" y="45"/>
                    </a:lnTo>
                    <a:lnTo>
                      <a:pt x="319" y="46"/>
                    </a:lnTo>
                    <a:lnTo>
                      <a:pt x="311" y="47"/>
                    </a:lnTo>
                    <a:lnTo>
                      <a:pt x="309" y="48"/>
                    </a:lnTo>
                    <a:lnTo>
                      <a:pt x="294" y="31"/>
                    </a:lnTo>
                    <a:lnTo>
                      <a:pt x="294" y="31"/>
                    </a:lnTo>
                    <a:close/>
                  </a:path>
                </a:pathLst>
              </a:custGeom>
              <a:solidFill>
                <a:srgbClr val="B0C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85" name="Freeform 253"/>
              <p:cNvSpPr>
                <a:spLocks/>
              </p:cNvSpPr>
              <p:nvPr/>
            </p:nvSpPr>
            <p:spPr bwMode="auto">
              <a:xfrm>
                <a:off x="2684" y="2936"/>
                <a:ext cx="68" cy="52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0" y="0"/>
                  </a:cxn>
                  <a:cxn ang="0">
                    <a:pos x="68" y="16"/>
                  </a:cxn>
                  <a:cxn ang="0">
                    <a:pos x="51" y="52"/>
                  </a:cxn>
                  <a:cxn ang="0">
                    <a:pos x="9" y="50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68" h="52">
                    <a:moveTo>
                      <a:pt x="0" y="26"/>
                    </a:moveTo>
                    <a:lnTo>
                      <a:pt x="30" y="0"/>
                    </a:lnTo>
                    <a:lnTo>
                      <a:pt x="68" y="16"/>
                    </a:lnTo>
                    <a:lnTo>
                      <a:pt x="51" y="52"/>
                    </a:lnTo>
                    <a:lnTo>
                      <a:pt x="9" y="5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E6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86" name="Freeform 254"/>
              <p:cNvSpPr>
                <a:spLocks/>
              </p:cNvSpPr>
              <p:nvPr/>
            </p:nvSpPr>
            <p:spPr bwMode="auto">
              <a:xfrm>
                <a:off x="2822" y="2857"/>
                <a:ext cx="49" cy="3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" y="7"/>
                  </a:cxn>
                  <a:cxn ang="0">
                    <a:pos x="19" y="0"/>
                  </a:cxn>
                  <a:cxn ang="0">
                    <a:pos x="25" y="4"/>
                  </a:cxn>
                  <a:cxn ang="0">
                    <a:pos x="30" y="1"/>
                  </a:cxn>
                  <a:cxn ang="0">
                    <a:pos x="49" y="15"/>
                  </a:cxn>
                  <a:cxn ang="0">
                    <a:pos x="48" y="32"/>
                  </a:cxn>
                  <a:cxn ang="0">
                    <a:pos x="16" y="37"/>
                  </a:cxn>
                  <a:cxn ang="0">
                    <a:pos x="1" y="22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49" h="37">
                    <a:moveTo>
                      <a:pt x="0" y="19"/>
                    </a:moveTo>
                    <a:lnTo>
                      <a:pt x="2" y="7"/>
                    </a:lnTo>
                    <a:lnTo>
                      <a:pt x="19" y="0"/>
                    </a:lnTo>
                    <a:lnTo>
                      <a:pt x="25" y="4"/>
                    </a:lnTo>
                    <a:lnTo>
                      <a:pt x="30" y="1"/>
                    </a:lnTo>
                    <a:lnTo>
                      <a:pt x="49" y="15"/>
                    </a:lnTo>
                    <a:lnTo>
                      <a:pt x="48" y="32"/>
                    </a:lnTo>
                    <a:lnTo>
                      <a:pt x="16" y="37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E6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87" name="Freeform 255"/>
              <p:cNvSpPr>
                <a:spLocks/>
              </p:cNvSpPr>
              <p:nvPr/>
            </p:nvSpPr>
            <p:spPr bwMode="auto">
              <a:xfrm>
                <a:off x="2628" y="2787"/>
                <a:ext cx="107" cy="109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4" y="34"/>
                  </a:cxn>
                  <a:cxn ang="0">
                    <a:pos x="0" y="39"/>
                  </a:cxn>
                  <a:cxn ang="0">
                    <a:pos x="0" y="52"/>
                  </a:cxn>
                  <a:cxn ang="0">
                    <a:pos x="5" y="58"/>
                  </a:cxn>
                  <a:cxn ang="0">
                    <a:pos x="14" y="64"/>
                  </a:cxn>
                  <a:cxn ang="0">
                    <a:pos x="25" y="64"/>
                  </a:cxn>
                  <a:cxn ang="0">
                    <a:pos x="31" y="94"/>
                  </a:cxn>
                  <a:cxn ang="0">
                    <a:pos x="52" y="109"/>
                  </a:cxn>
                  <a:cxn ang="0">
                    <a:pos x="80" y="109"/>
                  </a:cxn>
                  <a:cxn ang="0">
                    <a:pos x="87" y="95"/>
                  </a:cxn>
                  <a:cxn ang="0">
                    <a:pos x="101" y="85"/>
                  </a:cxn>
                  <a:cxn ang="0">
                    <a:pos x="107" y="16"/>
                  </a:cxn>
                  <a:cxn ang="0">
                    <a:pos x="90" y="3"/>
                  </a:cxn>
                  <a:cxn ang="0">
                    <a:pos x="61" y="0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107" h="109">
                    <a:moveTo>
                      <a:pt x="4" y="3"/>
                    </a:moveTo>
                    <a:lnTo>
                      <a:pt x="14" y="34"/>
                    </a:lnTo>
                    <a:lnTo>
                      <a:pt x="0" y="39"/>
                    </a:lnTo>
                    <a:lnTo>
                      <a:pt x="0" y="52"/>
                    </a:lnTo>
                    <a:lnTo>
                      <a:pt x="5" y="58"/>
                    </a:lnTo>
                    <a:lnTo>
                      <a:pt x="14" y="64"/>
                    </a:lnTo>
                    <a:lnTo>
                      <a:pt x="25" y="64"/>
                    </a:lnTo>
                    <a:lnTo>
                      <a:pt x="31" y="94"/>
                    </a:lnTo>
                    <a:lnTo>
                      <a:pt x="52" y="109"/>
                    </a:lnTo>
                    <a:lnTo>
                      <a:pt x="80" y="109"/>
                    </a:lnTo>
                    <a:lnTo>
                      <a:pt x="87" y="95"/>
                    </a:lnTo>
                    <a:lnTo>
                      <a:pt x="101" y="85"/>
                    </a:lnTo>
                    <a:lnTo>
                      <a:pt x="107" y="16"/>
                    </a:lnTo>
                    <a:lnTo>
                      <a:pt x="90" y="3"/>
                    </a:lnTo>
                    <a:lnTo>
                      <a:pt x="61" y="0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E6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88" name="Freeform 256"/>
              <p:cNvSpPr>
                <a:spLocks/>
              </p:cNvSpPr>
              <p:nvPr/>
            </p:nvSpPr>
            <p:spPr bwMode="auto">
              <a:xfrm>
                <a:off x="2599" y="2745"/>
                <a:ext cx="151" cy="7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4" y="70"/>
                  </a:cxn>
                  <a:cxn ang="0">
                    <a:pos x="70" y="63"/>
                  </a:cxn>
                  <a:cxn ang="0">
                    <a:pos x="65" y="46"/>
                  </a:cxn>
                  <a:cxn ang="0">
                    <a:pos x="119" y="50"/>
                  </a:cxn>
                  <a:cxn ang="0">
                    <a:pos x="151" y="24"/>
                  </a:cxn>
                  <a:cxn ang="0">
                    <a:pos x="132" y="0"/>
                  </a:cxn>
                  <a:cxn ang="0">
                    <a:pos x="109" y="21"/>
                  </a:cxn>
                  <a:cxn ang="0">
                    <a:pos x="53" y="17"/>
                  </a:cxn>
                  <a:cxn ang="0">
                    <a:pos x="47" y="28"/>
                  </a:cxn>
                  <a:cxn ang="0">
                    <a:pos x="17" y="29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151" h="70">
                    <a:moveTo>
                      <a:pt x="0" y="48"/>
                    </a:moveTo>
                    <a:lnTo>
                      <a:pt x="44" y="70"/>
                    </a:lnTo>
                    <a:lnTo>
                      <a:pt x="70" y="63"/>
                    </a:lnTo>
                    <a:lnTo>
                      <a:pt x="65" y="46"/>
                    </a:lnTo>
                    <a:lnTo>
                      <a:pt x="119" y="50"/>
                    </a:lnTo>
                    <a:lnTo>
                      <a:pt x="151" y="24"/>
                    </a:lnTo>
                    <a:lnTo>
                      <a:pt x="132" y="0"/>
                    </a:lnTo>
                    <a:lnTo>
                      <a:pt x="109" y="21"/>
                    </a:lnTo>
                    <a:lnTo>
                      <a:pt x="53" y="17"/>
                    </a:lnTo>
                    <a:lnTo>
                      <a:pt x="47" y="28"/>
                    </a:lnTo>
                    <a:lnTo>
                      <a:pt x="17" y="29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A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89" name="Freeform 257"/>
              <p:cNvSpPr>
                <a:spLocks/>
              </p:cNvSpPr>
              <p:nvPr/>
            </p:nvSpPr>
            <p:spPr bwMode="auto">
              <a:xfrm>
                <a:off x="2547" y="2874"/>
                <a:ext cx="236" cy="191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21" y="15"/>
                  </a:cxn>
                  <a:cxn ang="0">
                    <a:pos x="157" y="23"/>
                  </a:cxn>
                  <a:cxn ang="0">
                    <a:pos x="165" y="68"/>
                  </a:cxn>
                  <a:cxn ang="0">
                    <a:pos x="140" y="89"/>
                  </a:cxn>
                  <a:cxn ang="0">
                    <a:pos x="146" y="108"/>
                  </a:cxn>
                  <a:cxn ang="0">
                    <a:pos x="168" y="113"/>
                  </a:cxn>
                  <a:cxn ang="0">
                    <a:pos x="169" y="148"/>
                  </a:cxn>
                  <a:cxn ang="0">
                    <a:pos x="236" y="148"/>
                  </a:cxn>
                  <a:cxn ang="0">
                    <a:pos x="230" y="171"/>
                  </a:cxn>
                  <a:cxn ang="0">
                    <a:pos x="136" y="191"/>
                  </a:cxn>
                  <a:cxn ang="0">
                    <a:pos x="88" y="154"/>
                  </a:cxn>
                  <a:cxn ang="0">
                    <a:pos x="37" y="155"/>
                  </a:cxn>
                  <a:cxn ang="0">
                    <a:pos x="7" y="134"/>
                  </a:cxn>
                  <a:cxn ang="0">
                    <a:pos x="0" y="112"/>
                  </a:cxn>
                  <a:cxn ang="0">
                    <a:pos x="0" y="93"/>
                  </a:cxn>
                  <a:cxn ang="0">
                    <a:pos x="7" y="73"/>
                  </a:cxn>
                  <a:cxn ang="0">
                    <a:pos x="25" y="51"/>
                  </a:cxn>
                  <a:cxn ang="0">
                    <a:pos x="100" y="6"/>
                  </a:cxn>
                  <a:cxn ang="0">
                    <a:pos x="111" y="0"/>
                  </a:cxn>
                  <a:cxn ang="0">
                    <a:pos x="111" y="0"/>
                  </a:cxn>
                </a:cxnLst>
                <a:rect l="0" t="0" r="r" b="b"/>
                <a:pathLst>
                  <a:path w="236" h="191">
                    <a:moveTo>
                      <a:pt x="111" y="0"/>
                    </a:moveTo>
                    <a:lnTo>
                      <a:pt x="121" y="15"/>
                    </a:lnTo>
                    <a:lnTo>
                      <a:pt x="157" y="23"/>
                    </a:lnTo>
                    <a:lnTo>
                      <a:pt x="165" y="68"/>
                    </a:lnTo>
                    <a:lnTo>
                      <a:pt x="140" y="89"/>
                    </a:lnTo>
                    <a:lnTo>
                      <a:pt x="146" y="108"/>
                    </a:lnTo>
                    <a:lnTo>
                      <a:pt x="168" y="113"/>
                    </a:lnTo>
                    <a:lnTo>
                      <a:pt x="169" y="148"/>
                    </a:lnTo>
                    <a:lnTo>
                      <a:pt x="236" y="148"/>
                    </a:lnTo>
                    <a:lnTo>
                      <a:pt x="230" y="171"/>
                    </a:lnTo>
                    <a:lnTo>
                      <a:pt x="136" y="191"/>
                    </a:lnTo>
                    <a:lnTo>
                      <a:pt x="88" y="154"/>
                    </a:lnTo>
                    <a:lnTo>
                      <a:pt x="37" y="155"/>
                    </a:lnTo>
                    <a:lnTo>
                      <a:pt x="7" y="134"/>
                    </a:lnTo>
                    <a:lnTo>
                      <a:pt x="0" y="112"/>
                    </a:lnTo>
                    <a:lnTo>
                      <a:pt x="0" y="93"/>
                    </a:lnTo>
                    <a:lnTo>
                      <a:pt x="7" y="73"/>
                    </a:lnTo>
                    <a:lnTo>
                      <a:pt x="25" y="51"/>
                    </a:lnTo>
                    <a:lnTo>
                      <a:pt x="100" y="6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90" name="Freeform 258"/>
              <p:cNvSpPr>
                <a:spLocks/>
              </p:cNvSpPr>
              <p:nvPr/>
            </p:nvSpPr>
            <p:spPr bwMode="auto">
              <a:xfrm>
                <a:off x="2703" y="2872"/>
                <a:ext cx="196" cy="15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8" y="69"/>
                  </a:cxn>
                  <a:cxn ang="0">
                    <a:pos x="41" y="78"/>
                  </a:cxn>
                  <a:cxn ang="0">
                    <a:pos x="28" y="106"/>
                  </a:cxn>
                  <a:cxn ang="0">
                    <a:pos x="11" y="107"/>
                  </a:cxn>
                  <a:cxn ang="0">
                    <a:pos x="18" y="151"/>
                  </a:cxn>
                  <a:cxn ang="0">
                    <a:pos x="196" y="138"/>
                  </a:cxn>
                  <a:cxn ang="0">
                    <a:pos x="184" y="0"/>
                  </a:cxn>
                  <a:cxn ang="0">
                    <a:pos x="168" y="4"/>
                  </a:cxn>
                  <a:cxn ang="0">
                    <a:pos x="159" y="14"/>
                  </a:cxn>
                  <a:cxn ang="0">
                    <a:pos x="151" y="11"/>
                  </a:cxn>
                  <a:cxn ang="0">
                    <a:pos x="147" y="16"/>
                  </a:cxn>
                  <a:cxn ang="0">
                    <a:pos x="124" y="7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196" h="151">
                    <a:moveTo>
                      <a:pt x="0" y="23"/>
                    </a:moveTo>
                    <a:lnTo>
                      <a:pt x="8" y="69"/>
                    </a:lnTo>
                    <a:lnTo>
                      <a:pt x="41" y="78"/>
                    </a:lnTo>
                    <a:lnTo>
                      <a:pt x="28" y="106"/>
                    </a:lnTo>
                    <a:lnTo>
                      <a:pt x="11" y="107"/>
                    </a:lnTo>
                    <a:lnTo>
                      <a:pt x="18" y="151"/>
                    </a:lnTo>
                    <a:lnTo>
                      <a:pt x="196" y="138"/>
                    </a:lnTo>
                    <a:lnTo>
                      <a:pt x="184" y="0"/>
                    </a:lnTo>
                    <a:lnTo>
                      <a:pt x="168" y="4"/>
                    </a:lnTo>
                    <a:lnTo>
                      <a:pt x="159" y="14"/>
                    </a:lnTo>
                    <a:lnTo>
                      <a:pt x="151" y="11"/>
                    </a:lnTo>
                    <a:lnTo>
                      <a:pt x="147" y="16"/>
                    </a:lnTo>
                    <a:lnTo>
                      <a:pt x="124" y="7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91" name="Freeform 259"/>
              <p:cNvSpPr>
                <a:spLocks/>
              </p:cNvSpPr>
              <p:nvPr/>
            </p:nvSpPr>
            <p:spPr bwMode="auto">
              <a:xfrm>
                <a:off x="2589" y="2724"/>
                <a:ext cx="186" cy="91"/>
              </a:xfrm>
              <a:custGeom>
                <a:avLst/>
                <a:gdLst/>
                <a:ahLst/>
                <a:cxnLst>
                  <a:cxn ang="0">
                    <a:pos x="165" y="82"/>
                  </a:cxn>
                  <a:cxn ang="0">
                    <a:pos x="175" y="75"/>
                  </a:cxn>
                  <a:cxn ang="0">
                    <a:pos x="184" y="61"/>
                  </a:cxn>
                  <a:cxn ang="0">
                    <a:pos x="186" y="40"/>
                  </a:cxn>
                  <a:cxn ang="0">
                    <a:pos x="173" y="16"/>
                  </a:cxn>
                  <a:cxn ang="0">
                    <a:pos x="152" y="3"/>
                  </a:cxn>
                  <a:cxn ang="0">
                    <a:pos x="129" y="0"/>
                  </a:cxn>
                  <a:cxn ang="0">
                    <a:pos x="111" y="4"/>
                  </a:cxn>
                  <a:cxn ang="0">
                    <a:pos x="102" y="12"/>
                  </a:cxn>
                  <a:cxn ang="0">
                    <a:pos x="102" y="18"/>
                  </a:cxn>
                  <a:cxn ang="0">
                    <a:pos x="106" y="22"/>
                  </a:cxn>
                  <a:cxn ang="0">
                    <a:pos x="110" y="24"/>
                  </a:cxn>
                  <a:cxn ang="0">
                    <a:pos x="109" y="25"/>
                  </a:cxn>
                  <a:cxn ang="0">
                    <a:pos x="102" y="28"/>
                  </a:cxn>
                  <a:cxn ang="0">
                    <a:pos x="92" y="31"/>
                  </a:cxn>
                  <a:cxn ang="0">
                    <a:pos x="79" y="32"/>
                  </a:cxn>
                  <a:cxn ang="0">
                    <a:pos x="65" y="29"/>
                  </a:cxn>
                  <a:cxn ang="0">
                    <a:pos x="53" y="27"/>
                  </a:cxn>
                  <a:cxn ang="0">
                    <a:pos x="44" y="25"/>
                  </a:cxn>
                  <a:cxn ang="0">
                    <a:pos x="39" y="24"/>
                  </a:cxn>
                  <a:cxn ang="0">
                    <a:pos x="23" y="38"/>
                  </a:cxn>
                  <a:cxn ang="0">
                    <a:pos x="14" y="44"/>
                  </a:cxn>
                  <a:cxn ang="0">
                    <a:pos x="5" y="53"/>
                  </a:cxn>
                  <a:cxn ang="0">
                    <a:pos x="0" y="64"/>
                  </a:cxn>
                  <a:cxn ang="0">
                    <a:pos x="5" y="74"/>
                  </a:cxn>
                  <a:cxn ang="0">
                    <a:pos x="22" y="82"/>
                  </a:cxn>
                  <a:cxn ang="0">
                    <a:pos x="41" y="87"/>
                  </a:cxn>
                  <a:cxn ang="0">
                    <a:pos x="55" y="90"/>
                  </a:cxn>
                  <a:cxn ang="0">
                    <a:pos x="52" y="78"/>
                  </a:cxn>
                  <a:cxn ang="0">
                    <a:pos x="46" y="76"/>
                  </a:cxn>
                  <a:cxn ang="0">
                    <a:pos x="37" y="72"/>
                  </a:cxn>
                  <a:cxn ang="0">
                    <a:pos x="31" y="67"/>
                  </a:cxn>
                  <a:cxn ang="0">
                    <a:pos x="36" y="60"/>
                  </a:cxn>
                  <a:cxn ang="0">
                    <a:pos x="47" y="57"/>
                  </a:cxn>
                  <a:cxn ang="0">
                    <a:pos x="59" y="57"/>
                  </a:cxn>
                  <a:cxn ang="0">
                    <a:pos x="67" y="60"/>
                  </a:cxn>
                  <a:cxn ang="0">
                    <a:pos x="70" y="47"/>
                  </a:cxn>
                  <a:cxn ang="0">
                    <a:pos x="75" y="47"/>
                  </a:cxn>
                  <a:cxn ang="0">
                    <a:pos x="85" y="48"/>
                  </a:cxn>
                  <a:cxn ang="0">
                    <a:pos x="98" y="49"/>
                  </a:cxn>
                  <a:cxn ang="0">
                    <a:pos x="114" y="49"/>
                  </a:cxn>
                  <a:cxn ang="0">
                    <a:pos x="127" y="45"/>
                  </a:cxn>
                  <a:cxn ang="0">
                    <a:pos x="136" y="39"/>
                  </a:cxn>
                  <a:cxn ang="0">
                    <a:pos x="141" y="33"/>
                  </a:cxn>
                  <a:cxn ang="0">
                    <a:pos x="142" y="32"/>
                  </a:cxn>
                  <a:cxn ang="0">
                    <a:pos x="146" y="37"/>
                  </a:cxn>
                  <a:cxn ang="0">
                    <a:pos x="148" y="43"/>
                  </a:cxn>
                  <a:cxn ang="0">
                    <a:pos x="144" y="51"/>
                  </a:cxn>
                  <a:cxn ang="0">
                    <a:pos x="133" y="56"/>
                  </a:cxn>
                  <a:cxn ang="0">
                    <a:pos x="122" y="59"/>
                  </a:cxn>
                  <a:cxn ang="0">
                    <a:pos x="113" y="62"/>
                  </a:cxn>
                  <a:cxn ang="0">
                    <a:pos x="110" y="67"/>
                  </a:cxn>
                  <a:cxn ang="0">
                    <a:pos x="115" y="75"/>
                  </a:cxn>
                  <a:cxn ang="0">
                    <a:pos x="125" y="80"/>
                  </a:cxn>
                  <a:cxn ang="0">
                    <a:pos x="134" y="84"/>
                  </a:cxn>
                  <a:cxn ang="0">
                    <a:pos x="140" y="85"/>
                  </a:cxn>
                </a:cxnLst>
                <a:rect l="0" t="0" r="r" b="b"/>
                <a:pathLst>
                  <a:path w="186" h="91">
                    <a:moveTo>
                      <a:pt x="161" y="84"/>
                    </a:moveTo>
                    <a:lnTo>
                      <a:pt x="162" y="84"/>
                    </a:lnTo>
                    <a:lnTo>
                      <a:pt x="163" y="83"/>
                    </a:lnTo>
                    <a:lnTo>
                      <a:pt x="165" y="82"/>
                    </a:lnTo>
                    <a:lnTo>
                      <a:pt x="167" y="81"/>
                    </a:lnTo>
                    <a:lnTo>
                      <a:pt x="169" y="80"/>
                    </a:lnTo>
                    <a:lnTo>
                      <a:pt x="172" y="78"/>
                    </a:lnTo>
                    <a:lnTo>
                      <a:pt x="175" y="75"/>
                    </a:lnTo>
                    <a:lnTo>
                      <a:pt x="178" y="73"/>
                    </a:lnTo>
                    <a:lnTo>
                      <a:pt x="181" y="69"/>
                    </a:lnTo>
                    <a:lnTo>
                      <a:pt x="183" y="66"/>
                    </a:lnTo>
                    <a:lnTo>
                      <a:pt x="184" y="61"/>
                    </a:lnTo>
                    <a:lnTo>
                      <a:pt x="186" y="57"/>
                    </a:lnTo>
                    <a:lnTo>
                      <a:pt x="186" y="52"/>
                    </a:lnTo>
                    <a:lnTo>
                      <a:pt x="186" y="46"/>
                    </a:lnTo>
                    <a:lnTo>
                      <a:pt x="186" y="40"/>
                    </a:lnTo>
                    <a:lnTo>
                      <a:pt x="184" y="34"/>
                    </a:lnTo>
                    <a:lnTo>
                      <a:pt x="181" y="27"/>
                    </a:lnTo>
                    <a:lnTo>
                      <a:pt x="177" y="21"/>
                    </a:lnTo>
                    <a:lnTo>
                      <a:pt x="173" y="16"/>
                    </a:lnTo>
                    <a:lnTo>
                      <a:pt x="168" y="12"/>
                    </a:lnTo>
                    <a:lnTo>
                      <a:pt x="162" y="8"/>
                    </a:lnTo>
                    <a:lnTo>
                      <a:pt x="157" y="6"/>
                    </a:lnTo>
                    <a:lnTo>
                      <a:pt x="152" y="3"/>
                    </a:lnTo>
                    <a:lnTo>
                      <a:pt x="146" y="2"/>
                    </a:lnTo>
                    <a:lnTo>
                      <a:pt x="140" y="1"/>
                    </a:lnTo>
                    <a:lnTo>
                      <a:pt x="135" y="0"/>
                    </a:lnTo>
                    <a:lnTo>
                      <a:pt x="129" y="0"/>
                    </a:lnTo>
                    <a:lnTo>
                      <a:pt x="124" y="1"/>
                    </a:lnTo>
                    <a:lnTo>
                      <a:pt x="119" y="1"/>
                    </a:lnTo>
                    <a:lnTo>
                      <a:pt x="115" y="3"/>
                    </a:lnTo>
                    <a:lnTo>
                      <a:pt x="111" y="4"/>
                    </a:lnTo>
                    <a:lnTo>
                      <a:pt x="108" y="6"/>
                    </a:lnTo>
                    <a:lnTo>
                      <a:pt x="105" y="8"/>
                    </a:lnTo>
                    <a:lnTo>
                      <a:pt x="103" y="10"/>
                    </a:lnTo>
                    <a:lnTo>
                      <a:pt x="102" y="12"/>
                    </a:lnTo>
                    <a:lnTo>
                      <a:pt x="101" y="14"/>
                    </a:lnTo>
                    <a:lnTo>
                      <a:pt x="101" y="15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3" y="19"/>
                    </a:lnTo>
                    <a:lnTo>
                      <a:pt x="104" y="20"/>
                    </a:lnTo>
                    <a:lnTo>
                      <a:pt x="105" y="21"/>
                    </a:lnTo>
                    <a:lnTo>
                      <a:pt x="106" y="22"/>
                    </a:lnTo>
                    <a:lnTo>
                      <a:pt x="108" y="23"/>
                    </a:lnTo>
                    <a:lnTo>
                      <a:pt x="109" y="23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11" y="24"/>
                    </a:lnTo>
                    <a:lnTo>
                      <a:pt x="110" y="24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6"/>
                    </a:lnTo>
                    <a:lnTo>
                      <a:pt x="106" y="26"/>
                    </a:lnTo>
                    <a:lnTo>
                      <a:pt x="104" y="27"/>
                    </a:lnTo>
                    <a:lnTo>
                      <a:pt x="102" y="28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5" y="30"/>
                    </a:lnTo>
                    <a:lnTo>
                      <a:pt x="92" y="31"/>
                    </a:lnTo>
                    <a:lnTo>
                      <a:pt x="89" y="31"/>
                    </a:lnTo>
                    <a:lnTo>
                      <a:pt x="86" y="32"/>
                    </a:lnTo>
                    <a:lnTo>
                      <a:pt x="83" y="32"/>
                    </a:lnTo>
                    <a:lnTo>
                      <a:pt x="79" y="32"/>
                    </a:lnTo>
                    <a:lnTo>
                      <a:pt x="76" y="31"/>
                    </a:lnTo>
                    <a:lnTo>
                      <a:pt x="72" y="31"/>
                    </a:lnTo>
                    <a:lnTo>
                      <a:pt x="69" y="30"/>
                    </a:lnTo>
                    <a:lnTo>
                      <a:pt x="65" y="29"/>
                    </a:lnTo>
                    <a:lnTo>
                      <a:pt x="62" y="29"/>
                    </a:lnTo>
                    <a:lnTo>
                      <a:pt x="59" y="28"/>
                    </a:lnTo>
                    <a:lnTo>
                      <a:pt x="56" y="28"/>
                    </a:lnTo>
                    <a:lnTo>
                      <a:pt x="53" y="27"/>
                    </a:lnTo>
                    <a:lnTo>
                      <a:pt x="50" y="26"/>
                    </a:lnTo>
                    <a:lnTo>
                      <a:pt x="48" y="26"/>
                    </a:lnTo>
                    <a:lnTo>
                      <a:pt x="46" y="25"/>
                    </a:lnTo>
                    <a:lnTo>
                      <a:pt x="44" y="25"/>
                    </a:lnTo>
                    <a:lnTo>
                      <a:pt x="42" y="25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50" y="40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1" y="39"/>
                    </a:lnTo>
                    <a:lnTo>
                      <a:pt x="19" y="40"/>
                    </a:lnTo>
                    <a:lnTo>
                      <a:pt x="17" y="42"/>
                    </a:lnTo>
                    <a:lnTo>
                      <a:pt x="14" y="44"/>
                    </a:lnTo>
                    <a:lnTo>
                      <a:pt x="12" y="45"/>
                    </a:lnTo>
                    <a:lnTo>
                      <a:pt x="9" y="48"/>
                    </a:lnTo>
                    <a:lnTo>
                      <a:pt x="7" y="50"/>
                    </a:lnTo>
                    <a:lnTo>
                      <a:pt x="5" y="53"/>
                    </a:lnTo>
                    <a:lnTo>
                      <a:pt x="2" y="55"/>
                    </a:lnTo>
                    <a:lnTo>
                      <a:pt x="1" y="58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1" y="70"/>
                    </a:lnTo>
                    <a:lnTo>
                      <a:pt x="2" y="72"/>
                    </a:lnTo>
                    <a:lnTo>
                      <a:pt x="5" y="74"/>
                    </a:lnTo>
                    <a:lnTo>
                      <a:pt x="9" y="76"/>
                    </a:lnTo>
                    <a:lnTo>
                      <a:pt x="13" y="79"/>
                    </a:lnTo>
                    <a:lnTo>
                      <a:pt x="17" y="80"/>
                    </a:lnTo>
                    <a:lnTo>
                      <a:pt x="22" y="82"/>
                    </a:lnTo>
                    <a:lnTo>
                      <a:pt x="27" y="84"/>
                    </a:lnTo>
                    <a:lnTo>
                      <a:pt x="32" y="85"/>
                    </a:lnTo>
                    <a:lnTo>
                      <a:pt x="36" y="86"/>
                    </a:lnTo>
                    <a:lnTo>
                      <a:pt x="41" y="87"/>
                    </a:lnTo>
                    <a:lnTo>
                      <a:pt x="45" y="88"/>
                    </a:lnTo>
                    <a:lnTo>
                      <a:pt x="49" y="89"/>
                    </a:lnTo>
                    <a:lnTo>
                      <a:pt x="52" y="90"/>
                    </a:lnTo>
                    <a:lnTo>
                      <a:pt x="55" y="90"/>
                    </a:lnTo>
                    <a:lnTo>
                      <a:pt x="56" y="90"/>
                    </a:lnTo>
                    <a:lnTo>
                      <a:pt x="57" y="91"/>
                    </a:lnTo>
                    <a:lnTo>
                      <a:pt x="52" y="79"/>
                    </a:lnTo>
                    <a:lnTo>
                      <a:pt x="52" y="78"/>
                    </a:lnTo>
                    <a:lnTo>
                      <a:pt x="51" y="78"/>
                    </a:lnTo>
                    <a:lnTo>
                      <a:pt x="49" y="78"/>
                    </a:lnTo>
                    <a:lnTo>
                      <a:pt x="48" y="77"/>
                    </a:lnTo>
                    <a:lnTo>
                      <a:pt x="46" y="76"/>
                    </a:lnTo>
                    <a:lnTo>
                      <a:pt x="43" y="76"/>
                    </a:lnTo>
                    <a:lnTo>
                      <a:pt x="41" y="74"/>
                    </a:lnTo>
                    <a:lnTo>
                      <a:pt x="39" y="74"/>
                    </a:lnTo>
                    <a:lnTo>
                      <a:pt x="37" y="72"/>
                    </a:lnTo>
                    <a:lnTo>
                      <a:pt x="35" y="71"/>
                    </a:lnTo>
                    <a:lnTo>
                      <a:pt x="33" y="70"/>
                    </a:lnTo>
                    <a:lnTo>
                      <a:pt x="32" y="68"/>
                    </a:lnTo>
                    <a:lnTo>
                      <a:pt x="31" y="67"/>
                    </a:lnTo>
                    <a:lnTo>
                      <a:pt x="31" y="65"/>
                    </a:lnTo>
                    <a:lnTo>
                      <a:pt x="32" y="63"/>
                    </a:lnTo>
                    <a:lnTo>
                      <a:pt x="34" y="61"/>
                    </a:lnTo>
                    <a:lnTo>
                      <a:pt x="36" y="60"/>
                    </a:lnTo>
                    <a:lnTo>
                      <a:pt x="38" y="58"/>
                    </a:lnTo>
                    <a:lnTo>
                      <a:pt x="41" y="57"/>
                    </a:lnTo>
                    <a:lnTo>
                      <a:pt x="44" y="57"/>
                    </a:lnTo>
                    <a:lnTo>
                      <a:pt x="47" y="57"/>
                    </a:lnTo>
                    <a:lnTo>
                      <a:pt x="50" y="57"/>
                    </a:lnTo>
                    <a:lnTo>
                      <a:pt x="53" y="57"/>
                    </a:lnTo>
                    <a:lnTo>
                      <a:pt x="56" y="57"/>
                    </a:lnTo>
                    <a:lnTo>
                      <a:pt x="59" y="57"/>
                    </a:lnTo>
                    <a:lnTo>
                      <a:pt x="62" y="58"/>
                    </a:lnTo>
                    <a:lnTo>
                      <a:pt x="63" y="59"/>
                    </a:lnTo>
                    <a:lnTo>
                      <a:pt x="66" y="59"/>
                    </a:lnTo>
                    <a:lnTo>
                      <a:pt x="67" y="60"/>
                    </a:lnTo>
                    <a:lnTo>
                      <a:pt x="69" y="60"/>
                    </a:lnTo>
                    <a:lnTo>
                      <a:pt x="70" y="60"/>
                    </a:lnTo>
                    <a:lnTo>
                      <a:pt x="70" y="61"/>
                    </a:lnTo>
                    <a:lnTo>
                      <a:pt x="70" y="47"/>
                    </a:lnTo>
                    <a:lnTo>
                      <a:pt x="71" y="47"/>
                    </a:lnTo>
                    <a:lnTo>
                      <a:pt x="72" y="47"/>
                    </a:lnTo>
                    <a:lnTo>
                      <a:pt x="73" y="47"/>
                    </a:lnTo>
                    <a:lnTo>
                      <a:pt x="75" y="47"/>
                    </a:lnTo>
                    <a:lnTo>
                      <a:pt x="77" y="47"/>
                    </a:lnTo>
                    <a:lnTo>
                      <a:pt x="79" y="48"/>
                    </a:lnTo>
                    <a:lnTo>
                      <a:pt x="82" y="48"/>
                    </a:lnTo>
                    <a:lnTo>
                      <a:pt x="85" y="48"/>
                    </a:lnTo>
                    <a:lnTo>
                      <a:pt x="88" y="48"/>
                    </a:lnTo>
                    <a:lnTo>
                      <a:pt x="91" y="49"/>
                    </a:lnTo>
                    <a:lnTo>
                      <a:pt x="94" y="49"/>
                    </a:lnTo>
                    <a:lnTo>
                      <a:pt x="98" y="49"/>
                    </a:lnTo>
                    <a:lnTo>
                      <a:pt x="102" y="49"/>
                    </a:lnTo>
                    <a:lnTo>
                      <a:pt x="106" y="49"/>
                    </a:lnTo>
                    <a:lnTo>
                      <a:pt x="110" y="50"/>
                    </a:lnTo>
                    <a:lnTo>
                      <a:pt x="114" y="49"/>
                    </a:lnTo>
                    <a:lnTo>
                      <a:pt x="118" y="49"/>
                    </a:lnTo>
                    <a:lnTo>
                      <a:pt x="121" y="48"/>
                    </a:lnTo>
                    <a:lnTo>
                      <a:pt x="124" y="47"/>
                    </a:lnTo>
                    <a:lnTo>
                      <a:pt x="127" y="45"/>
                    </a:lnTo>
                    <a:lnTo>
                      <a:pt x="130" y="44"/>
                    </a:lnTo>
                    <a:lnTo>
                      <a:pt x="132" y="42"/>
                    </a:lnTo>
                    <a:lnTo>
                      <a:pt x="135" y="40"/>
                    </a:lnTo>
                    <a:lnTo>
                      <a:pt x="136" y="39"/>
                    </a:lnTo>
                    <a:lnTo>
                      <a:pt x="138" y="37"/>
                    </a:lnTo>
                    <a:lnTo>
                      <a:pt x="139" y="35"/>
                    </a:lnTo>
                    <a:lnTo>
                      <a:pt x="140" y="34"/>
                    </a:lnTo>
                    <a:lnTo>
                      <a:pt x="141" y="33"/>
                    </a:lnTo>
                    <a:lnTo>
                      <a:pt x="142" y="32"/>
                    </a:lnTo>
                    <a:lnTo>
                      <a:pt x="142" y="31"/>
                    </a:lnTo>
                    <a:lnTo>
                      <a:pt x="142" y="31"/>
                    </a:lnTo>
                    <a:lnTo>
                      <a:pt x="142" y="32"/>
                    </a:lnTo>
                    <a:lnTo>
                      <a:pt x="144" y="33"/>
                    </a:lnTo>
                    <a:lnTo>
                      <a:pt x="145" y="34"/>
                    </a:lnTo>
                    <a:lnTo>
                      <a:pt x="146" y="35"/>
                    </a:lnTo>
                    <a:lnTo>
                      <a:pt x="146" y="37"/>
                    </a:lnTo>
                    <a:lnTo>
                      <a:pt x="148" y="38"/>
                    </a:lnTo>
                    <a:lnTo>
                      <a:pt x="148" y="40"/>
                    </a:lnTo>
                    <a:lnTo>
                      <a:pt x="148" y="42"/>
                    </a:lnTo>
                    <a:lnTo>
                      <a:pt x="148" y="43"/>
                    </a:lnTo>
                    <a:lnTo>
                      <a:pt x="148" y="45"/>
                    </a:lnTo>
                    <a:lnTo>
                      <a:pt x="147" y="47"/>
                    </a:lnTo>
                    <a:lnTo>
                      <a:pt x="146" y="49"/>
                    </a:lnTo>
                    <a:lnTo>
                      <a:pt x="144" y="51"/>
                    </a:lnTo>
                    <a:lnTo>
                      <a:pt x="142" y="52"/>
                    </a:lnTo>
                    <a:lnTo>
                      <a:pt x="139" y="54"/>
                    </a:lnTo>
                    <a:lnTo>
                      <a:pt x="136" y="55"/>
                    </a:lnTo>
                    <a:lnTo>
                      <a:pt x="133" y="56"/>
                    </a:lnTo>
                    <a:lnTo>
                      <a:pt x="131" y="57"/>
                    </a:lnTo>
                    <a:lnTo>
                      <a:pt x="127" y="58"/>
                    </a:lnTo>
                    <a:lnTo>
                      <a:pt x="125" y="59"/>
                    </a:lnTo>
                    <a:lnTo>
                      <a:pt x="122" y="59"/>
                    </a:lnTo>
                    <a:lnTo>
                      <a:pt x="119" y="60"/>
                    </a:lnTo>
                    <a:lnTo>
                      <a:pt x="117" y="61"/>
                    </a:lnTo>
                    <a:lnTo>
                      <a:pt x="115" y="61"/>
                    </a:lnTo>
                    <a:lnTo>
                      <a:pt x="113" y="62"/>
                    </a:lnTo>
                    <a:lnTo>
                      <a:pt x="112" y="63"/>
                    </a:lnTo>
                    <a:lnTo>
                      <a:pt x="111" y="64"/>
                    </a:lnTo>
                    <a:lnTo>
                      <a:pt x="110" y="66"/>
                    </a:lnTo>
                    <a:lnTo>
                      <a:pt x="110" y="67"/>
                    </a:lnTo>
                    <a:lnTo>
                      <a:pt x="111" y="70"/>
                    </a:lnTo>
                    <a:lnTo>
                      <a:pt x="112" y="71"/>
                    </a:lnTo>
                    <a:lnTo>
                      <a:pt x="113" y="73"/>
                    </a:lnTo>
                    <a:lnTo>
                      <a:pt x="115" y="75"/>
                    </a:lnTo>
                    <a:lnTo>
                      <a:pt x="117" y="76"/>
                    </a:lnTo>
                    <a:lnTo>
                      <a:pt x="119" y="78"/>
                    </a:lnTo>
                    <a:lnTo>
                      <a:pt x="122" y="79"/>
                    </a:lnTo>
                    <a:lnTo>
                      <a:pt x="125" y="80"/>
                    </a:lnTo>
                    <a:lnTo>
                      <a:pt x="127" y="82"/>
                    </a:lnTo>
                    <a:lnTo>
                      <a:pt x="130" y="82"/>
                    </a:lnTo>
                    <a:lnTo>
                      <a:pt x="132" y="83"/>
                    </a:lnTo>
                    <a:lnTo>
                      <a:pt x="134" y="84"/>
                    </a:lnTo>
                    <a:lnTo>
                      <a:pt x="136" y="85"/>
                    </a:lnTo>
                    <a:lnTo>
                      <a:pt x="138" y="85"/>
                    </a:lnTo>
                    <a:lnTo>
                      <a:pt x="139" y="85"/>
                    </a:lnTo>
                    <a:lnTo>
                      <a:pt x="140" y="85"/>
                    </a:lnTo>
                    <a:lnTo>
                      <a:pt x="140" y="86"/>
                    </a:lnTo>
                    <a:lnTo>
                      <a:pt x="161" y="84"/>
                    </a:lnTo>
                    <a:lnTo>
                      <a:pt x="161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92" name="Freeform 260"/>
              <p:cNvSpPr>
                <a:spLocks/>
              </p:cNvSpPr>
              <p:nvPr/>
            </p:nvSpPr>
            <p:spPr bwMode="auto">
              <a:xfrm>
                <a:off x="2672" y="2819"/>
                <a:ext cx="65" cy="66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4"/>
                  </a:cxn>
                  <a:cxn ang="0">
                    <a:pos x="65" y="11"/>
                  </a:cxn>
                  <a:cxn ang="0">
                    <a:pos x="65" y="19"/>
                  </a:cxn>
                  <a:cxn ang="0">
                    <a:pos x="64" y="29"/>
                  </a:cxn>
                  <a:cxn ang="0">
                    <a:pos x="63" y="39"/>
                  </a:cxn>
                  <a:cxn ang="0">
                    <a:pos x="61" y="49"/>
                  </a:cxn>
                  <a:cxn ang="0">
                    <a:pos x="59" y="57"/>
                  </a:cxn>
                  <a:cxn ang="0">
                    <a:pos x="54" y="62"/>
                  </a:cxn>
                  <a:cxn ang="0">
                    <a:pos x="48" y="65"/>
                  </a:cxn>
                  <a:cxn ang="0">
                    <a:pos x="39" y="66"/>
                  </a:cxn>
                  <a:cxn ang="0">
                    <a:pos x="30" y="65"/>
                  </a:cxn>
                  <a:cxn ang="0">
                    <a:pos x="20" y="64"/>
                  </a:cxn>
                  <a:cxn ang="0">
                    <a:pos x="11" y="62"/>
                  </a:cxn>
                  <a:cxn ang="0">
                    <a:pos x="5" y="60"/>
                  </a:cxn>
                  <a:cxn ang="0">
                    <a:pos x="1" y="59"/>
                  </a:cxn>
                  <a:cxn ang="0">
                    <a:pos x="0" y="55"/>
                  </a:cxn>
                  <a:cxn ang="0">
                    <a:pos x="2" y="55"/>
                  </a:cxn>
                  <a:cxn ang="0">
                    <a:pos x="5" y="56"/>
                  </a:cxn>
                  <a:cxn ang="0">
                    <a:pos x="11" y="57"/>
                  </a:cxn>
                  <a:cxn ang="0">
                    <a:pos x="19" y="58"/>
                  </a:cxn>
                  <a:cxn ang="0">
                    <a:pos x="26" y="59"/>
                  </a:cxn>
                  <a:cxn ang="0">
                    <a:pos x="34" y="59"/>
                  </a:cxn>
                  <a:cxn ang="0">
                    <a:pos x="42" y="57"/>
                  </a:cxn>
                  <a:cxn ang="0">
                    <a:pos x="48" y="55"/>
                  </a:cxn>
                  <a:cxn ang="0">
                    <a:pos x="52" y="50"/>
                  </a:cxn>
                  <a:cxn ang="0">
                    <a:pos x="55" y="43"/>
                  </a:cxn>
                  <a:cxn ang="0">
                    <a:pos x="57" y="34"/>
                  </a:cxn>
                  <a:cxn ang="0">
                    <a:pos x="58" y="24"/>
                  </a:cxn>
                  <a:cxn ang="0">
                    <a:pos x="58" y="15"/>
                  </a:cxn>
                  <a:cxn ang="0">
                    <a:pos x="58" y="8"/>
                  </a:cxn>
                  <a:cxn ang="0">
                    <a:pos x="58" y="2"/>
                  </a:cxn>
                  <a:cxn ang="0">
                    <a:pos x="58" y="1"/>
                  </a:cxn>
                  <a:cxn ang="0">
                    <a:pos x="65" y="0"/>
                  </a:cxn>
                </a:cxnLst>
                <a:rect l="0" t="0" r="r" b="b"/>
                <a:pathLst>
                  <a:path w="65" h="66">
                    <a:moveTo>
                      <a:pt x="65" y="0"/>
                    </a:moveTo>
                    <a:lnTo>
                      <a:pt x="65" y="1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5" y="7"/>
                    </a:lnTo>
                    <a:lnTo>
                      <a:pt x="65" y="11"/>
                    </a:lnTo>
                    <a:lnTo>
                      <a:pt x="65" y="15"/>
                    </a:lnTo>
                    <a:lnTo>
                      <a:pt x="65" y="19"/>
                    </a:lnTo>
                    <a:lnTo>
                      <a:pt x="65" y="25"/>
                    </a:lnTo>
                    <a:lnTo>
                      <a:pt x="64" y="29"/>
                    </a:lnTo>
                    <a:lnTo>
                      <a:pt x="64" y="35"/>
                    </a:lnTo>
                    <a:lnTo>
                      <a:pt x="63" y="39"/>
                    </a:lnTo>
                    <a:lnTo>
                      <a:pt x="62" y="44"/>
                    </a:lnTo>
                    <a:lnTo>
                      <a:pt x="61" y="49"/>
                    </a:lnTo>
                    <a:lnTo>
                      <a:pt x="60" y="53"/>
                    </a:lnTo>
                    <a:lnTo>
                      <a:pt x="59" y="57"/>
                    </a:lnTo>
                    <a:lnTo>
                      <a:pt x="57" y="60"/>
                    </a:lnTo>
                    <a:lnTo>
                      <a:pt x="54" y="62"/>
                    </a:lnTo>
                    <a:lnTo>
                      <a:pt x="52" y="64"/>
                    </a:lnTo>
                    <a:lnTo>
                      <a:pt x="48" y="65"/>
                    </a:lnTo>
                    <a:lnTo>
                      <a:pt x="44" y="66"/>
                    </a:lnTo>
                    <a:lnTo>
                      <a:pt x="39" y="66"/>
                    </a:lnTo>
                    <a:lnTo>
                      <a:pt x="34" y="66"/>
                    </a:lnTo>
                    <a:lnTo>
                      <a:pt x="30" y="65"/>
                    </a:lnTo>
                    <a:lnTo>
                      <a:pt x="25" y="65"/>
                    </a:lnTo>
                    <a:lnTo>
                      <a:pt x="20" y="64"/>
                    </a:lnTo>
                    <a:lnTo>
                      <a:pt x="16" y="63"/>
                    </a:lnTo>
                    <a:lnTo>
                      <a:pt x="11" y="62"/>
                    </a:lnTo>
                    <a:lnTo>
                      <a:pt x="8" y="61"/>
                    </a:lnTo>
                    <a:lnTo>
                      <a:pt x="5" y="60"/>
                    </a:lnTo>
                    <a:lnTo>
                      <a:pt x="3" y="60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8" y="57"/>
                    </a:lnTo>
                    <a:lnTo>
                      <a:pt x="11" y="57"/>
                    </a:lnTo>
                    <a:lnTo>
                      <a:pt x="15" y="58"/>
                    </a:lnTo>
                    <a:lnTo>
                      <a:pt x="19" y="58"/>
                    </a:lnTo>
                    <a:lnTo>
                      <a:pt x="22" y="58"/>
                    </a:lnTo>
                    <a:lnTo>
                      <a:pt x="26" y="59"/>
                    </a:lnTo>
                    <a:lnTo>
                      <a:pt x="30" y="59"/>
                    </a:lnTo>
                    <a:lnTo>
                      <a:pt x="34" y="59"/>
                    </a:lnTo>
                    <a:lnTo>
                      <a:pt x="38" y="58"/>
                    </a:lnTo>
                    <a:lnTo>
                      <a:pt x="42" y="57"/>
                    </a:lnTo>
                    <a:lnTo>
                      <a:pt x="45" y="56"/>
                    </a:lnTo>
                    <a:lnTo>
                      <a:pt x="48" y="55"/>
                    </a:lnTo>
                    <a:lnTo>
                      <a:pt x="50" y="53"/>
                    </a:lnTo>
                    <a:lnTo>
                      <a:pt x="52" y="50"/>
                    </a:lnTo>
                    <a:lnTo>
                      <a:pt x="53" y="46"/>
                    </a:lnTo>
                    <a:lnTo>
                      <a:pt x="55" y="43"/>
                    </a:lnTo>
                    <a:lnTo>
                      <a:pt x="56" y="38"/>
                    </a:lnTo>
                    <a:lnTo>
                      <a:pt x="57" y="34"/>
                    </a:lnTo>
                    <a:lnTo>
                      <a:pt x="57" y="29"/>
                    </a:lnTo>
                    <a:lnTo>
                      <a:pt x="58" y="24"/>
                    </a:lnTo>
                    <a:lnTo>
                      <a:pt x="58" y="20"/>
                    </a:lnTo>
                    <a:lnTo>
                      <a:pt x="58" y="15"/>
                    </a:lnTo>
                    <a:lnTo>
                      <a:pt x="58" y="11"/>
                    </a:lnTo>
                    <a:lnTo>
                      <a:pt x="58" y="8"/>
                    </a:lnTo>
                    <a:lnTo>
                      <a:pt x="58" y="5"/>
                    </a:lnTo>
                    <a:lnTo>
                      <a:pt x="58" y="2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93" name="Freeform 261"/>
              <p:cNvSpPr>
                <a:spLocks/>
              </p:cNvSpPr>
              <p:nvPr/>
            </p:nvSpPr>
            <p:spPr bwMode="auto">
              <a:xfrm>
                <a:off x="2677" y="2847"/>
                <a:ext cx="48" cy="2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2"/>
                  </a:cxn>
                  <a:cxn ang="0">
                    <a:pos x="8" y="3"/>
                  </a:cxn>
                  <a:cxn ang="0">
                    <a:pos x="10" y="4"/>
                  </a:cxn>
                  <a:cxn ang="0">
                    <a:pos x="12" y="4"/>
                  </a:cxn>
                  <a:cxn ang="0">
                    <a:pos x="14" y="5"/>
                  </a:cxn>
                  <a:cxn ang="0">
                    <a:pos x="16" y="5"/>
                  </a:cxn>
                  <a:cxn ang="0">
                    <a:pos x="18" y="6"/>
                  </a:cxn>
                  <a:cxn ang="0">
                    <a:pos x="20" y="6"/>
                  </a:cxn>
                  <a:cxn ang="0">
                    <a:pos x="23" y="7"/>
                  </a:cxn>
                  <a:cxn ang="0">
                    <a:pos x="25" y="7"/>
                  </a:cxn>
                  <a:cxn ang="0">
                    <a:pos x="28" y="7"/>
                  </a:cxn>
                  <a:cxn ang="0">
                    <a:pos x="31" y="7"/>
                  </a:cxn>
                  <a:cxn ang="0">
                    <a:pos x="33" y="6"/>
                  </a:cxn>
                  <a:cxn ang="0">
                    <a:pos x="35" y="6"/>
                  </a:cxn>
                  <a:cxn ang="0">
                    <a:pos x="37" y="5"/>
                  </a:cxn>
                  <a:cxn ang="0">
                    <a:pos x="39" y="5"/>
                  </a:cxn>
                  <a:cxn ang="0">
                    <a:pos x="41" y="5"/>
                  </a:cxn>
                  <a:cxn ang="0">
                    <a:pos x="42" y="4"/>
                  </a:cxn>
                  <a:cxn ang="0">
                    <a:pos x="43" y="4"/>
                  </a:cxn>
                  <a:cxn ang="0">
                    <a:pos x="45" y="3"/>
                  </a:cxn>
                  <a:cxn ang="0">
                    <a:pos x="45" y="3"/>
                  </a:cxn>
                  <a:cxn ang="0">
                    <a:pos x="46" y="2"/>
                  </a:cxn>
                  <a:cxn ang="0">
                    <a:pos x="47" y="2"/>
                  </a:cxn>
                  <a:cxn ang="0">
                    <a:pos x="47" y="1"/>
                  </a:cxn>
                  <a:cxn ang="0">
                    <a:pos x="48" y="1"/>
                  </a:cxn>
                  <a:cxn ang="0">
                    <a:pos x="47" y="7"/>
                  </a:cxn>
                  <a:cxn ang="0">
                    <a:pos x="32" y="12"/>
                  </a:cxn>
                  <a:cxn ang="0">
                    <a:pos x="39" y="15"/>
                  </a:cxn>
                  <a:cxn ang="0">
                    <a:pos x="39" y="15"/>
                  </a:cxn>
                  <a:cxn ang="0">
                    <a:pos x="38" y="16"/>
                  </a:cxn>
                  <a:cxn ang="0">
                    <a:pos x="37" y="17"/>
                  </a:cxn>
                  <a:cxn ang="0">
                    <a:pos x="36" y="18"/>
                  </a:cxn>
                  <a:cxn ang="0">
                    <a:pos x="35" y="18"/>
                  </a:cxn>
                  <a:cxn ang="0">
                    <a:pos x="34" y="19"/>
                  </a:cxn>
                  <a:cxn ang="0">
                    <a:pos x="33" y="20"/>
                  </a:cxn>
                  <a:cxn ang="0">
                    <a:pos x="31" y="20"/>
                  </a:cxn>
                  <a:cxn ang="0">
                    <a:pos x="30" y="21"/>
                  </a:cxn>
                  <a:cxn ang="0">
                    <a:pos x="28" y="21"/>
                  </a:cxn>
                  <a:cxn ang="0">
                    <a:pos x="26" y="21"/>
                  </a:cxn>
                  <a:cxn ang="0">
                    <a:pos x="24" y="21"/>
                  </a:cxn>
                  <a:cxn ang="0">
                    <a:pos x="22" y="20"/>
                  </a:cxn>
                  <a:cxn ang="0">
                    <a:pos x="20" y="19"/>
                  </a:cxn>
                  <a:cxn ang="0">
                    <a:pos x="17" y="18"/>
                  </a:cxn>
                  <a:cxn ang="0">
                    <a:pos x="15" y="17"/>
                  </a:cxn>
                  <a:cxn ang="0">
                    <a:pos x="13" y="15"/>
                  </a:cxn>
                  <a:cxn ang="0">
                    <a:pos x="11" y="14"/>
                  </a:cxn>
                  <a:cxn ang="0">
                    <a:pos x="9" y="13"/>
                  </a:cxn>
                  <a:cxn ang="0">
                    <a:pos x="8" y="11"/>
                  </a:cxn>
                  <a:cxn ang="0">
                    <a:pos x="6" y="10"/>
                  </a:cxn>
                  <a:cxn ang="0">
                    <a:pos x="5" y="9"/>
                  </a:cxn>
                  <a:cxn ang="0">
                    <a:pos x="4" y="8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8" h="21">
                    <a:moveTo>
                      <a:pt x="2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31" y="7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7" y="7"/>
                    </a:lnTo>
                    <a:lnTo>
                      <a:pt x="32" y="12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8" y="16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9"/>
                    </a:lnTo>
                    <a:lnTo>
                      <a:pt x="33" y="20"/>
                    </a:lnTo>
                    <a:lnTo>
                      <a:pt x="31" y="20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2" y="20"/>
                    </a:lnTo>
                    <a:lnTo>
                      <a:pt x="20" y="19"/>
                    </a:lnTo>
                    <a:lnTo>
                      <a:pt x="17" y="18"/>
                    </a:lnTo>
                    <a:lnTo>
                      <a:pt x="15" y="17"/>
                    </a:lnTo>
                    <a:lnTo>
                      <a:pt x="13" y="15"/>
                    </a:lnTo>
                    <a:lnTo>
                      <a:pt x="11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94" name="Freeform 262"/>
              <p:cNvSpPr>
                <a:spLocks/>
              </p:cNvSpPr>
              <p:nvPr/>
            </p:nvSpPr>
            <p:spPr bwMode="auto">
              <a:xfrm>
                <a:off x="2716" y="2820"/>
                <a:ext cx="10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0" y="7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10" y="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95" name="Freeform 263"/>
              <p:cNvSpPr>
                <a:spLocks/>
              </p:cNvSpPr>
              <p:nvPr/>
            </p:nvSpPr>
            <p:spPr bwMode="auto">
              <a:xfrm>
                <a:off x="2623" y="2819"/>
                <a:ext cx="28" cy="33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14" y="7"/>
                  </a:cxn>
                  <a:cxn ang="0">
                    <a:pos x="17" y="6"/>
                  </a:cxn>
                  <a:cxn ang="0">
                    <a:pos x="20" y="7"/>
                  </a:cxn>
                  <a:cxn ang="0">
                    <a:pos x="20" y="10"/>
                  </a:cxn>
                  <a:cxn ang="0">
                    <a:pos x="20" y="12"/>
                  </a:cxn>
                  <a:cxn ang="0">
                    <a:pos x="18" y="13"/>
                  </a:cxn>
                  <a:cxn ang="0">
                    <a:pos x="18" y="13"/>
                  </a:cxn>
                  <a:cxn ang="0">
                    <a:pos x="18" y="15"/>
                  </a:cxn>
                  <a:cxn ang="0">
                    <a:pos x="18" y="17"/>
                  </a:cxn>
                  <a:cxn ang="0">
                    <a:pos x="20" y="17"/>
                  </a:cxn>
                  <a:cxn ang="0">
                    <a:pos x="22" y="17"/>
                  </a:cxn>
                  <a:cxn ang="0">
                    <a:pos x="24" y="16"/>
                  </a:cxn>
                  <a:cxn ang="0">
                    <a:pos x="26" y="14"/>
                  </a:cxn>
                  <a:cxn ang="0">
                    <a:pos x="28" y="12"/>
                  </a:cxn>
                  <a:cxn ang="0">
                    <a:pos x="27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2" y="2"/>
                  </a:cxn>
                  <a:cxn ang="0">
                    <a:pos x="19" y="1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19"/>
                  </a:cxn>
                  <a:cxn ang="0">
                    <a:pos x="2" y="21"/>
                  </a:cxn>
                  <a:cxn ang="0">
                    <a:pos x="4" y="24"/>
                  </a:cxn>
                  <a:cxn ang="0">
                    <a:pos x="6" y="27"/>
                  </a:cxn>
                  <a:cxn ang="0">
                    <a:pos x="9" y="29"/>
                  </a:cxn>
                  <a:cxn ang="0">
                    <a:pos x="12" y="32"/>
                  </a:cxn>
                  <a:cxn ang="0">
                    <a:pos x="16" y="33"/>
                  </a:cxn>
                  <a:cxn ang="0">
                    <a:pos x="18" y="33"/>
                  </a:cxn>
                  <a:cxn ang="0">
                    <a:pos x="20" y="32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2" y="26"/>
                  </a:cxn>
                  <a:cxn ang="0">
                    <a:pos x="20" y="26"/>
                  </a:cxn>
                  <a:cxn ang="0">
                    <a:pos x="17" y="27"/>
                  </a:cxn>
                  <a:cxn ang="0">
                    <a:pos x="13" y="25"/>
                  </a:cxn>
                  <a:cxn ang="0">
                    <a:pos x="11" y="23"/>
                  </a:cxn>
                  <a:cxn ang="0">
                    <a:pos x="10" y="20"/>
                  </a:cxn>
                  <a:cxn ang="0">
                    <a:pos x="9" y="17"/>
                  </a:cxn>
                  <a:cxn ang="0">
                    <a:pos x="9" y="14"/>
                  </a:cxn>
                  <a:cxn ang="0">
                    <a:pos x="9" y="12"/>
                  </a:cxn>
                  <a:cxn ang="0">
                    <a:pos x="9" y="10"/>
                  </a:cxn>
                  <a:cxn ang="0">
                    <a:pos x="10" y="8"/>
                  </a:cxn>
                  <a:cxn ang="0">
                    <a:pos x="10" y="8"/>
                  </a:cxn>
                </a:cxnLst>
                <a:rect l="0" t="0" r="r" b="b"/>
                <a:pathLst>
                  <a:path w="28" h="33">
                    <a:moveTo>
                      <a:pt x="10" y="8"/>
                    </a:moveTo>
                    <a:lnTo>
                      <a:pt x="11" y="8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7" y="6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4" y="16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7" y="28"/>
                    </a:lnTo>
                    <a:lnTo>
                      <a:pt x="9" y="29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6" y="33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0" y="32"/>
                    </a:lnTo>
                    <a:lnTo>
                      <a:pt x="21" y="32"/>
                    </a:lnTo>
                    <a:lnTo>
                      <a:pt x="22" y="30"/>
                    </a:lnTo>
                    <a:lnTo>
                      <a:pt x="23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0" y="26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5" y="26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96" name="Freeform 264"/>
              <p:cNvSpPr>
                <a:spLocks/>
              </p:cNvSpPr>
              <p:nvPr/>
            </p:nvSpPr>
            <p:spPr bwMode="auto">
              <a:xfrm>
                <a:off x="2704" y="2830"/>
                <a:ext cx="12" cy="1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6" y="7"/>
                  </a:cxn>
                  <a:cxn ang="0">
                    <a:pos x="0" y="13"/>
                  </a:cxn>
                  <a:cxn ang="0">
                    <a:pos x="4" y="16"/>
                  </a:cxn>
                  <a:cxn ang="0">
                    <a:pos x="12" y="7"/>
                  </a:cxn>
                  <a:cxn ang="0">
                    <a:pos x="6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2" h="16">
                    <a:moveTo>
                      <a:pt x="1" y="1"/>
                    </a:moveTo>
                    <a:lnTo>
                      <a:pt x="6" y="7"/>
                    </a:lnTo>
                    <a:lnTo>
                      <a:pt x="0" y="13"/>
                    </a:lnTo>
                    <a:lnTo>
                      <a:pt x="4" y="16"/>
                    </a:lnTo>
                    <a:lnTo>
                      <a:pt x="12" y="7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97" name="Freeform 265"/>
              <p:cNvSpPr>
                <a:spLocks/>
              </p:cNvSpPr>
              <p:nvPr/>
            </p:nvSpPr>
            <p:spPr bwMode="auto">
              <a:xfrm>
                <a:off x="2539" y="2893"/>
                <a:ext cx="157" cy="14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2" y="3"/>
                  </a:cxn>
                  <a:cxn ang="0">
                    <a:pos x="60" y="10"/>
                  </a:cxn>
                  <a:cxn ang="0">
                    <a:pos x="45" y="20"/>
                  </a:cxn>
                  <a:cxn ang="0">
                    <a:pos x="29" y="32"/>
                  </a:cxn>
                  <a:cxn ang="0">
                    <a:pos x="15" y="46"/>
                  </a:cxn>
                  <a:cxn ang="0">
                    <a:pos x="4" y="62"/>
                  </a:cxn>
                  <a:cxn ang="0">
                    <a:pos x="0" y="80"/>
                  </a:cxn>
                  <a:cxn ang="0">
                    <a:pos x="4" y="99"/>
                  </a:cxn>
                  <a:cxn ang="0">
                    <a:pos x="11" y="115"/>
                  </a:cxn>
                  <a:cxn ang="0">
                    <a:pos x="21" y="126"/>
                  </a:cxn>
                  <a:cxn ang="0">
                    <a:pos x="33" y="135"/>
                  </a:cxn>
                  <a:cxn ang="0">
                    <a:pos x="46" y="140"/>
                  </a:cxn>
                  <a:cxn ang="0">
                    <a:pos x="61" y="143"/>
                  </a:cxn>
                  <a:cxn ang="0">
                    <a:pos x="77" y="143"/>
                  </a:cxn>
                  <a:cxn ang="0">
                    <a:pos x="92" y="141"/>
                  </a:cxn>
                  <a:cxn ang="0">
                    <a:pos x="108" y="136"/>
                  </a:cxn>
                  <a:cxn ang="0">
                    <a:pos x="121" y="130"/>
                  </a:cxn>
                  <a:cxn ang="0">
                    <a:pos x="132" y="123"/>
                  </a:cxn>
                  <a:cxn ang="0">
                    <a:pos x="140" y="115"/>
                  </a:cxn>
                  <a:cxn ang="0">
                    <a:pos x="147" y="108"/>
                  </a:cxn>
                  <a:cxn ang="0">
                    <a:pos x="152" y="102"/>
                  </a:cxn>
                  <a:cxn ang="0">
                    <a:pos x="155" y="97"/>
                  </a:cxn>
                  <a:cxn ang="0">
                    <a:pos x="157" y="94"/>
                  </a:cxn>
                  <a:cxn ang="0">
                    <a:pos x="157" y="93"/>
                  </a:cxn>
                  <a:cxn ang="0">
                    <a:pos x="157" y="91"/>
                  </a:cxn>
                  <a:cxn ang="0">
                    <a:pos x="156" y="88"/>
                  </a:cxn>
                  <a:cxn ang="0">
                    <a:pos x="154" y="86"/>
                  </a:cxn>
                  <a:cxn ang="0">
                    <a:pos x="151" y="85"/>
                  </a:cxn>
                  <a:cxn ang="0">
                    <a:pos x="147" y="86"/>
                  </a:cxn>
                  <a:cxn ang="0">
                    <a:pos x="141" y="89"/>
                  </a:cxn>
                  <a:cxn ang="0">
                    <a:pos x="134" y="94"/>
                  </a:cxn>
                  <a:cxn ang="0">
                    <a:pos x="125" y="100"/>
                  </a:cxn>
                  <a:cxn ang="0">
                    <a:pos x="114" y="107"/>
                  </a:cxn>
                  <a:cxn ang="0">
                    <a:pos x="103" y="114"/>
                  </a:cxn>
                  <a:cxn ang="0">
                    <a:pos x="91" y="119"/>
                  </a:cxn>
                  <a:cxn ang="0">
                    <a:pos x="79" y="124"/>
                  </a:cxn>
                  <a:cxn ang="0">
                    <a:pos x="67" y="125"/>
                  </a:cxn>
                  <a:cxn ang="0">
                    <a:pos x="55" y="125"/>
                  </a:cxn>
                  <a:cxn ang="0">
                    <a:pos x="43" y="122"/>
                  </a:cxn>
                  <a:cxn ang="0">
                    <a:pos x="33" y="117"/>
                  </a:cxn>
                  <a:cxn ang="0">
                    <a:pos x="25" y="110"/>
                  </a:cxn>
                  <a:cxn ang="0">
                    <a:pos x="18" y="102"/>
                  </a:cxn>
                  <a:cxn ang="0">
                    <a:pos x="14" y="92"/>
                  </a:cxn>
                  <a:cxn ang="0">
                    <a:pos x="13" y="81"/>
                  </a:cxn>
                  <a:cxn ang="0">
                    <a:pos x="16" y="69"/>
                  </a:cxn>
                  <a:cxn ang="0">
                    <a:pos x="23" y="57"/>
                  </a:cxn>
                  <a:cxn ang="0">
                    <a:pos x="33" y="45"/>
                  </a:cxn>
                  <a:cxn ang="0">
                    <a:pos x="44" y="34"/>
                  </a:cxn>
                  <a:cxn ang="0">
                    <a:pos x="56" y="24"/>
                  </a:cxn>
                  <a:cxn ang="0">
                    <a:pos x="67" y="16"/>
                  </a:cxn>
                  <a:cxn ang="0">
                    <a:pos x="75" y="10"/>
                  </a:cxn>
                  <a:cxn ang="0">
                    <a:pos x="81" y="7"/>
                  </a:cxn>
                  <a:cxn ang="0">
                    <a:pos x="81" y="0"/>
                  </a:cxn>
                </a:cxnLst>
                <a:rect l="0" t="0" r="r" b="b"/>
                <a:pathLst>
                  <a:path w="157" h="144">
                    <a:moveTo>
                      <a:pt x="81" y="0"/>
                    </a:moveTo>
                    <a:lnTo>
                      <a:pt x="80" y="0"/>
                    </a:lnTo>
                    <a:lnTo>
                      <a:pt x="77" y="1"/>
                    </a:lnTo>
                    <a:lnTo>
                      <a:pt x="72" y="3"/>
                    </a:lnTo>
                    <a:lnTo>
                      <a:pt x="67" y="6"/>
                    </a:lnTo>
                    <a:lnTo>
                      <a:pt x="60" y="10"/>
                    </a:lnTo>
                    <a:lnTo>
                      <a:pt x="53" y="15"/>
                    </a:lnTo>
                    <a:lnTo>
                      <a:pt x="45" y="20"/>
                    </a:lnTo>
                    <a:lnTo>
                      <a:pt x="37" y="25"/>
                    </a:lnTo>
                    <a:lnTo>
                      <a:pt x="29" y="32"/>
                    </a:lnTo>
                    <a:lnTo>
                      <a:pt x="21" y="39"/>
                    </a:lnTo>
                    <a:lnTo>
                      <a:pt x="15" y="46"/>
                    </a:lnTo>
                    <a:lnTo>
                      <a:pt x="9" y="54"/>
                    </a:lnTo>
                    <a:lnTo>
                      <a:pt x="4" y="62"/>
                    </a:lnTo>
                    <a:lnTo>
                      <a:pt x="2" y="71"/>
                    </a:lnTo>
                    <a:lnTo>
                      <a:pt x="0" y="80"/>
                    </a:lnTo>
                    <a:lnTo>
                      <a:pt x="2" y="90"/>
                    </a:lnTo>
                    <a:lnTo>
                      <a:pt x="4" y="99"/>
                    </a:lnTo>
                    <a:lnTo>
                      <a:pt x="7" y="107"/>
                    </a:lnTo>
                    <a:lnTo>
                      <a:pt x="11" y="115"/>
                    </a:lnTo>
                    <a:lnTo>
                      <a:pt x="15" y="121"/>
                    </a:lnTo>
                    <a:lnTo>
                      <a:pt x="21" y="126"/>
                    </a:lnTo>
                    <a:lnTo>
                      <a:pt x="26" y="131"/>
                    </a:lnTo>
                    <a:lnTo>
                      <a:pt x="33" y="135"/>
                    </a:lnTo>
                    <a:lnTo>
                      <a:pt x="40" y="138"/>
                    </a:lnTo>
                    <a:lnTo>
                      <a:pt x="46" y="140"/>
                    </a:lnTo>
                    <a:lnTo>
                      <a:pt x="54" y="142"/>
                    </a:lnTo>
                    <a:lnTo>
                      <a:pt x="61" y="143"/>
                    </a:lnTo>
                    <a:lnTo>
                      <a:pt x="69" y="144"/>
                    </a:lnTo>
                    <a:lnTo>
                      <a:pt x="77" y="143"/>
                    </a:lnTo>
                    <a:lnTo>
                      <a:pt x="85" y="142"/>
                    </a:lnTo>
                    <a:lnTo>
                      <a:pt x="92" y="141"/>
                    </a:lnTo>
                    <a:lnTo>
                      <a:pt x="100" y="139"/>
                    </a:lnTo>
                    <a:lnTo>
                      <a:pt x="108" y="136"/>
                    </a:lnTo>
                    <a:lnTo>
                      <a:pt x="115" y="133"/>
                    </a:lnTo>
                    <a:lnTo>
                      <a:pt x="121" y="130"/>
                    </a:lnTo>
                    <a:lnTo>
                      <a:pt x="127" y="127"/>
                    </a:lnTo>
                    <a:lnTo>
                      <a:pt x="132" y="123"/>
                    </a:lnTo>
                    <a:lnTo>
                      <a:pt x="136" y="119"/>
                    </a:lnTo>
                    <a:lnTo>
                      <a:pt x="140" y="115"/>
                    </a:lnTo>
                    <a:lnTo>
                      <a:pt x="144" y="112"/>
                    </a:lnTo>
                    <a:lnTo>
                      <a:pt x="147" y="108"/>
                    </a:lnTo>
                    <a:lnTo>
                      <a:pt x="150" y="105"/>
                    </a:lnTo>
                    <a:lnTo>
                      <a:pt x="152" y="102"/>
                    </a:lnTo>
                    <a:lnTo>
                      <a:pt x="154" y="99"/>
                    </a:lnTo>
                    <a:lnTo>
                      <a:pt x="155" y="97"/>
                    </a:lnTo>
                    <a:lnTo>
                      <a:pt x="156" y="95"/>
                    </a:lnTo>
                    <a:lnTo>
                      <a:pt x="157" y="94"/>
                    </a:lnTo>
                    <a:lnTo>
                      <a:pt x="157" y="94"/>
                    </a:lnTo>
                    <a:lnTo>
                      <a:pt x="157" y="93"/>
                    </a:lnTo>
                    <a:lnTo>
                      <a:pt x="157" y="92"/>
                    </a:lnTo>
                    <a:lnTo>
                      <a:pt x="157" y="91"/>
                    </a:lnTo>
                    <a:lnTo>
                      <a:pt x="157" y="89"/>
                    </a:lnTo>
                    <a:lnTo>
                      <a:pt x="156" y="88"/>
                    </a:lnTo>
                    <a:lnTo>
                      <a:pt x="155" y="86"/>
                    </a:lnTo>
                    <a:lnTo>
                      <a:pt x="154" y="86"/>
                    </a:lnTo>
                    <a:lnTo>
                      <a:pt x="153" y="85"/>
                    </a:lnTo>
                    <a:lnTo>
                      <a:pt x="151" y="85"/>
                    </a:lnTo>
                    <a:lnTo>
                      <a:pt x="150" y="86"/>
                    </a:lnTo>
                    <a:lnTo>
                      <a:pt x="147" y="86"/>
                    </a:lnTo>
                    <a:lnTo>
                      <a:pt x="144" y="87"/>
                    </a:lnTo>
                    <a:lnTo>
                      <a:pt x="141" y="89"/>
                    </a:lnTo>
                    <a:lnTo>
                      <a:pt x="138" y="91"/>
                    </a:lnTo>
                    <a:lnTo>
                      <a:pt x="134" y="94"/>
                    </a:lnTo>
                    <a:lnTo>
                      <a:pt x="129" y="97"/>
                    </a:lnTo>
                    <a:lnTo>
                      <a:pt x="125" y="100"/>
                    </a:lnTo>
                    <a:lnTo>
                      <a:pt x="119" y="104"/>
                    </a:lnTo>
                    <a:lnTo>
                      <a:pt x="114" y="107"/>
                    </a:lnTo>
                    <a:lnTo>
                      <a:pt x="109" y="110"/>
                    </a:lnTo>
                    <a:lnTo>
                      <a:pt x="103" y="114"/>
                    </a:lnTo>
                    <a:lnTo>
                      <a:pt x="97" y="117"/>
                    </a:lnTo>
                    <a:lnTo>
                      <a:pt x="91" y="119"/>
                    </a:lnTo>
                    <a:lnTo>
                      <a:pt x="85" y="122"/>
                    </a:lnTo>
                    <a:lnTo>
                      <a:pt x="79" y="124"/>
                    </a:lnTo>
                    <a:lnTo>
                      <a:pt x="73" y="125"/>
                    </a:lnTo>
                    <a:lnTo>
                      <a:pt x="67" y="125"/>
                    </a:lnTo>
                    <a:lnTo>
                      <a:pt x="61" y="125"/>
                    </a:lnTo>
                    <a:lnTo>
                      <a:pt x="55" y="125"/>
                    </a:lnTo>
                    <a:lnTo>
                      <a:pt x="49" y="124"/>
                    </a:lnTo>
                    <a:lnTo>
                      <a:pt x="43" y="122"/>
                    </a:lnTo>
                    <a:lnTo>
                      <a:pt x="38" y="120"/>
                    </a:lnTo>
                    <a:lnTo>
                      <a:pt x="33" y="117"/>
                    </a:lnTo>
                    <a:lnTo>
                      <a:pt x="29" y="114"/>
                    </a:lnTo>
                    <a:lnTo>
                      <a:pt x="25" y="110"/>
                    </a:lnTo>
                    <a:lnTo>
                      <a:pt x="21" y="106"/>
                    </a:lnTo>
                    <a:lnTo>
                      <a:pt x="18" y="102"/>
                    </a:lnTo>
                    <a:lnTo>
                      <a:pt x="16" y="97"/>
                    </a:lnTo>
                    <a:lnTo>
                      <a:pt x="14" y="92"/>
                    </a:lnTo>
                    <a:lnTo>
                      <a:pt x="13" y="87"/>
                    </a:lnTo>
                    <a:lnTo>
                      <a:pt x="13" y="81"/>
                    </a:lnTo>
                    <a:lnTo>
                      <a:pt x="15" y="75"/>
                    </a:lnTo>
                    <a:lnTo>
                      <a:pt x="16" y="69"/>
                    </a:lnTo>
                    <a:lnTo>
                      <a:pt x="19" y="63"/>
                    </a:lnTo>
                    <a:lnTo>
                      <a:pt x="23" y="57"/>
                    </a:lnTo>
                    <a:lnTo>
                      <a:pt x="28" y="51"/>
                    </a:lnTo>
                    <a:lnTo>
                      <a:pt x="33" y="45"/>
                    </a:lnTo>
                    <a:lnTo>
                      <a:pt x="39" y="39"/>
                    </a:lnTo>
                    <a:lnTo>
                      <a:pt x="44" y="34"/>
                    </a:lnTo>
                    <a:lnTo>
                      <a:pt x="50" y="29"/>
                    </a:lnTo>
                    <a:lnTo>
                      <a:pt x="56" y="24"/>
                    </a:lnTo>
                    <a:lnTo>
                      <a:pt x="62" y="20"/>
                    </a:lnTo>
                    <a:lnTo>
                      <a:pt x="67" y="16"/>
                    </a:lnTo>
                    <a:lnTo>
                      <a:pt x="72" y="13"/>
                    </a:lnTo>
                    <a:lnTo>
                      <a:pt x="75" y="10"/>
                    </a:lnTo>
                    <a:lnTo>
                      <a:pt x="79" y="8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98" name="Freeform 266"/>
              <p:cNvSpPr>
                <a:spLocks/>
              </p:cNvSpPr>
              <p:nvPr/>
            </p:nvSpPr>
            <p:spPr bwMode="auto">
              <a:xfrm>
                <a:off x="2587" y="2919"/>
                <a:ext cx="71" cy="6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1" y="3"/>
                  </a:cxn>
                  <a:cxn ang="0">
                    <a:pos x="26" y="9"/>
                  </a:cxn>
                  <a:cxn ang="0">
                    <a:pos x="20" y="16"/>
                  </a:cxn>
                  <a:cxn ang="0">
                    <a:pos x="14" y="24"/>
                  </a:cxn>
                  <a:cxn ang="0">
                    <a:pos x="7" y="33"/>
                  </a:cxn>
                  <a:cxn ang="0">
                    <a:pos x="3" y="41"/>
                  </a:cxn>
                  <a:cxn ang="0">
                    <a:pos x="0" y="49"/>
                  </a:cxn>
                  <a:cxn ang="0">
                    <a:pos x="1" y="55"/>
                  </a:cxn>
                  <a:cxn ang="0">
                    <a:pos x="5" y="60"/>
                  </a:cxn>
                  <a:cxn ang="0">
                    <a:pos x="11" y="63"/>
                  </a:cxn>
                  <a:cxn ang="0">
                    <a:pos x="19" y="65"/>
                  </a:cxn>
                  <a:cxn ang="0">
                    <a:pos x="29" y="66"/>
                  </a:cxn>
                  <a:cxn ang="0">
                    <a:pos x="38" y="66"/>
                  </a:cxn>
                  <a:cxn ang="0">
                    <a:pos x="48" y="65"/>
                  </a:cxn>
                  <a:cxn ang="0">
                    <a:pos x="56" y="64"/>
                  </a:cxn>
                  <a:cxn ang="0">
                    <a:pos x="63" y="62"/>
                  </a:cxn>
                  <a:cxn ang="0">
                    <a:pos x="67" y="61"/>
                  </a:cxn>
                  <a:cxn ang="0">
                    <a:pos x="70" y="59"/>
                  </a:cxn>
                  <a:cxn ang="0">
                    <a:pos x="71" y="58"/>
                  </a:cxn>
                  <a:cxn ang="0">
                    <a:pos x="71" y="56"/>
                  </a:cxn>
                  <a:cxn ang="0">
                    <a:pos x="70" y="56"/>
                  </a:cxn>
                  <a:cxn ang="0">
                    <a:pos x="69" y="55"/>
                  </a:cxn>
                  <a:cxn ang="0">
                    <a:pos x="64" y="55"/>
                  </a:cxn>
                  <a:cxn ang="0">
                    <a:pos x="56" y="54"/>
                  </a:cxn>
                  <a:cxn ang="0">
                    <a:pos x="46" y="53"/>
                  </a:cxn>
                  <a:cxn ang="0">
                    <a:pos x="35" y="52"/>
                  </a:cxn>
                  <a:cxn ang="0">
                    <a:pos x="25" y="49"/>
                  </a:cxn>
                  <a:cxn ang="0">
                    <a:pos x="18" y="46"/>
                  </a:cxn>
                  <a:cxn ang="0">
                    <a:pos x="15" y="42"/>
                  </a:cxn>
                  <a:cxn ang="0">
                    <a:pos x="16" y="37"/>
                  </a:cxn>
                  <a:cxn ang="0">
                    <a:pos x="19" y="31"/>
                  </a:cxn>
                  <a:cxn ang="0">
                    <a:pos x="23" y="26"/>
                  </a:cxn>
                  <a:cxn ang="0">
                    <a:pos x="27" y="20"/>
                  </a:cxn>
                  <a:cxn ang="0">
                    <a:pos x="31" y="15"/>
                  </a:cxn>
                  <a:cxn ang="0">
                    <a:pos x="35" y="11"/>
                  </a:cxn>
                  <a:cxn ang="0">
                    <a:pos x="37" y="8"/>
                  </a:cxn>
                  <a:cxn ang="0">
                    <a:pos x="39" y="6"/>
                  </a:cxn>
                  <a:cxn ang="0">
                    <a:pos x="35" y="0"/>
                  </a:cxn>
                </a:cxnLst>
                <a:rect l="0" t="0" r="r" b="b"/>
                <a:pathLst>
                  <a:path w="71" h="66">
                    <a:moveTo>
                      <a:pt x="35" y="0"/>
                    </a:moveTo>
                    <a:lnTo>
                      <a:pt x="34" y="0"/>
                    </a:lnTo>
                    <a:lnTo>
                      <a:pt x="33" y="2"/>
                    </a:lnTo>
                    <a:lnTo>
                      <a:pt x="31" y="3"/>
                    </a:lnTo>
                    <a:lnTo>
                      <a:pt x="29" y="6"/>
                    </a:lnTo>
                    <a:lnTo>
                      <a:pt x="26" y="9"/>
                    </a:lnTo>
                    <a:lnTo>
                      <a:pt x="23" y="12"/>
                    </a:lnTo>
                    <a:lnTo>
                      <a:pt x="20" y="16"/>
                    </a:lnTo>
                    <a:lnTo>
                      <a:pt x="17" y="20"/>
                    </a:lnTo>
                    <a:lnTo>
                      <a:pt x="14" y="24"/>
                    </a:lnTo>
                    <a:lnTo>
                      <a:pt x="10" y="28"/>
                    </a:lnTo>
                    <a:lnTo>
                      <a:pt x="7" y="33"/>
                    </a:lnTo>
                    <a:lnTo>
                      <a:pt x="5" y="37"/>
                    </a:lnTo>
                    <a:lnTo>
                      <a:pt x="3" y="41"/>
                    </a:lnTo>
                    <a:lnTo>
                      <a:pt x="1" y="45"/>
                    </a:lnTo>
                    <a:lnTo>
                      <a:pt x="0" y="49"/>
                    </a:lnTo>
                    <a:lnTo>
                      <a:pt x="1" y="53"/>
                    </a:lnTo>
                    <a:lnTo>
                      <a:pt x="1" y="55"/>
                    </a:lnTo>
                    <a:lnTo>
                      <a:pt x="3" y="58"/>
                    </a:lnTo>
                    <a:lnTo>
                      <a:pt x="5" y="60"/>
                    </a:lnTo>
                    <a:lnTo>
                      <a:pt x="8" y="62"/>
                    </a:lnTo>
                    <a:lnTo>
                      <a:pt x="11" y="63"/>
                    </a:lnTo>
                    <a:lnTo>
                      <a:pt x="15" y="64"/>
                    </a:lnTo>
                    <a:lnTo>
                      <a:pt x="19" y="65"/>
                    </a:lnTo>
                    <a:lnTo>
                      <a:pt x="24" y="66"/>
                    </a:lnTo>
                    <a:lnTo>
                      <a:pt x="29" y="66"/>
                    </a:lnTo>
                    <a:lnTo>
                      <a:pt x="34" y="66"/>
                    </a:lnTo>
                    <a:lnTo>
                      <a:pt x="38" y="66"/>
                    </a:lnTo>
                    <a:lnTo>
                      <a:pt x="43" y="66"/>
                    </a:lnTo>
                    <a:lnTo>
                      <a:pt x="48" y="65"/>
                    </a:lnTo>
                    <a:lnTo>
                      <a:pt x="52" y="65"/>
                    </a:lnTo>
                    <a:lnTo>
                      <a:pt x="56" y="64"/>
                    </a:lnTo>
                    <a:lnTo>
                      <a:pt x="60" y="63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7" y="61"/>
                    </a:lnTo>
                    <a:lnTo>
                      <a:pt x="69" y="60"/>
                    </a:lnTo>
                    <a:lnTo>
                      <a:pt x="70" y="59"/>
                    </a:lnTo>
                    <a:lnTo>
                      <a:pt x="71" y="59"/>
                    </a:lnTo>
                    <a:lnTo>
                      <a:pt x="71" y="58"/>
                    </a:lnTo>
                    <a:lnTo>
                      <a:pt x="71" y="58"/>
                    </a:lnTo>
                    <a:lnTo>
                      <a:pt x="71" y="56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69" y="56"/>
                    </a:lnTo>
                    <a:lnTo>
                      <a:pt x="69" y="55"/>
                    </a:lnTo>
                    <a:lnTo>
                      <a:pt x="67" y="55"/>
                    </a:lnTo>
                    <a:lnTo>
                      <a:pt x="64" y="55"/>
                    </a:lnTo>
                    <a:lnTo>
                      <a:pt x="60" y="55"/>
                    </a:lnTo>
                    <a:lnTo>
                      <a:pt x="56" y="54"/>
                    </a:lnTo>
                    <a:lnTo>
                      <a:pt x="51" y="54"/>
                    </a:lnTo>
                    <a:lnTo>
                      <a:pt x="46" y="53"/>
                    </a:lnTo>
                    <a:lnTo>
                      <a:pt x="40" y="53"/>
                    </a:lnTo>
                    <a:lnTo>
                      <a:pt x="35" y="52"/>
                    </a:lnTo>
                    <a:lnTo>
                      <a:pt x="30" y="51"/>
                    </a:lnTo>
                    <a:lnTo>
                      <a:pt x="25" y="49"/>
                    </a:lnTo>
                    <a:lnTo>
                      <a:pt x="21" y="48"/>
                    </a:lnTo>
                    <a:lnTo>
                      <a:pt x="18" y="46"/>
                    </a:lnTo>
                    <a:lnTo>
                      <a:pt x="16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6" y="37"/>
                    </a:lnTo>
                    <a:lnTo>
                      <a:pt x="18" y="34"/>
                    </a:lnTo>
                    <a:lnTo>
                      <a:pt x="19" y="31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5" y="23"/>
                    </a:lnTo>
                    <a:lnTo>
                      <a:pt x="27" y="20"/>
                    </a:lnTo>
                    <a:lnTo>
                      <a:pt x="29" y="18"/>
                    </a:lnTo>
                    <a:lnTo>
                      <a:pt x="31" y="15"/>
                    </a:lnTo>
                    <a:lnTo>
                      <a:pt x="33" y="13"/>
                    </a:lnTo>
                    <a:lnTo>
                      <a:pt x="35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99" name="Freeform 267"/>
              <p:cNvSpPr>
                <a:spLocks/>
              </p:cNvSpPr>
              <p:nvPr/>
            </p:nvSpPr>
            <p:spPr bwMode="auto">
              <a:xfrm>
                <a:off x="2698" y="2874"/>
                <a:ext cx="138" cy="6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0" y="68"/>
                  </a:cxn>
                  <a:cxn ang="0">
                    <a:pos x="15" y="68"/>
                  </a:cxn>
                  <a:cxn ang="0">
                    <a:pos x="14" y="24"/>
                  </a:cxn>
                  <a:cxn ang="0">
                    <a:pos x="138" y="8"/>
                  </a:cxn>
                  <a:cxn ang="0">
                    <a:pos x="130" y="0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138" h="68">
                    <a:moveTo>
                      <a:pt x="0" y="16"/>
                    </a:moveTo>
                    <a:lnTo>
                      <a:pt x="10" y="68"/>
                    </a:lnTo>
                    <a:lnTo>
                      <a:pt x="15" y="68"/>
                    </a:lnTo>
                    <a:lnTo>
                      <a:pt x="14" y="24"/>
                    </a:lnTo>
                    <a:lnTo>
                      <a:pt x="138" y="8"/>
                    </a:lnTo>
                    <a:lnTo>
                      <a:pt x="130" y="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00" name="Freeform 268"/>
              <p:cNvSpPr>
                <a:spLocks/>
              </p:cNvSpPr>
              <p:nvPr/>
            </p:nvSpPr>
            <p:spPr bwMode="auto">
              <a:xfrm>
                <a:off x="2868" y="2865"/>
                <a:ext cx="35" cy="13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1" y="0"/>
                  </a:cxn>
                  <a:cxn ang="0">
                    <a:pos x="35" y="134"/>
                  </a:cxn>
                  <a:cxn ang="0">
                    <a:pos x="23" y="134"/>
                  </a:cxn>
                  <a:cxn ang="0">
                    <a:pos x="16" y="16"/>
                  </a:cxn>
                  <a:cxn ang="0">
                    <a:pos x="0" y="1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5" h="134">
                    <a:moveTo>
                      <a:pt x="0" y="5"/>
                    </a:moveTo>
                    <a:lnTo>
                      <a:pt x="31" y="0"/>
                    </a:lnTo>
                    <a:lnTo>
                      <a:pt x="35" y="134"/>
                    </a:lnTo>
                    <a:lnTo>
                      <a:pt x="23" y="134"/>
                    </a:lnTo>
                    <a:lnTo>
                      <a:pt x="16" y="16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01" name="Freeform 269"/>
              <p:cNvSpPr>
                <a:spLocks/>
              </p:cNvSpPr>
              <p:nvPr/>
            </p:nvSpPr>
            <p:spPr bwMode="auto">
              <a:xfrm>
                <a:off x="2827" y="2862"/>
                <a:ext cx="39" cy="1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4" y="0"/>
                  </a:cxn>
                  <a:cxn ang="0">
                    <a:pos x="22" y="7"/>
                  </a:cxn>
                  <a:cxn ang="0">
                    <a:pos x="23" y="2"/>
                  </a:cxn>
                  <a:cxn ang="0">
                    <a:pos x="33" y="5"/>
                  </a:cxn>
                  <a:cxn ang="0">
                    <a:pos x="39" y="16"/>
                  </a:cxn>
                  <a:cxn ang="0">
                    <a:pos x="33" y="19"/>
                  </a:cxn>
                  <a:cxn ang="0">
                    <a:pos x="22" y="12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9" h="19">
                    <a:moveTo>
                      <a:pt x="0" y="5"/>
                    </a:moveTo>
                    <a:lnTo>
                      <a:pt x="14" y="0"/>
                    </a:lnTo>
                    <a:lnTo>
                      <a:pt x="22" y="7"/>
                    </a:lnTo>
                    <a:lnTo>
                      <a:pt x="23" y="2"/>
                    </a:lnTo>
                    <a:lnTo>
                      <a:pt x="33" y="5"/>
                    </a:lnTo>
                    <a:lnTo>
                      <a:pt x="39" y="16"/>
                    </a:lnTo>
                    <a:lnTo>
                      <a:pt x="33" y="19"/>
                    </a:lnTo>
                    <a:lnTo>
                      <a:pt x="22" y="12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02" name="Freeform 270"/>
              <p:cNvSpPr>
                <a:spLocks/>
              </p:cNvSpPr>
              <p:nvPr/>
            </p:nvSpPr>
            <p:spPr bwMode="auto">
              <a:xfrm>
                <a:off x="2708" y="2985"/>
                <a:ext cx="16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0"/>
                  </a:cxn>
                  <a:cxn ang="0">
                    <a:pos x="16" y="39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" h="40">
                    <a:moveTo>
                      <a:pt x="0" y="0"/>
                    </a:moveTo>
                    <a:lnTo>
                      <a:pt x="4" y="40"/>
                    </a:lnTo>
                    <a:lnTo>
                      <a:pt x="16" y="3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03" name="Freeform 271"/>
              <p:cNvSpPr>
                <a:spLocks/>
              </p:cNvSpPr>
              <p:nvPr/>
            </p:nvSpPr>
            <p:spPr bwMode="auto">
              <a:xfrm>
                <a:off x="2711" y="3006"/>
                <a:ext cx="195" cy="2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95" y="0"/>
                  </a:cxn>
                  <a:cxn ang="0">
                    <a:pos x="195" y="7"/>
                  </a:cxn>
                  <a:cxn ang="0">
                    <a:pos x="2" y="23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195" h="23">
                    <a:moveTo>
                      <a:pt x="0" y="16"/>
                    </a:moveTo>
                    <a:lnTo>
                      <a:pt x="195" y="0"/>
                    </a:lnTo>
                    <a:lnTo>
                      <a:pt x="195" y="7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04" name="Freeform 272"/>
              <p:cNvSpPr>
                <a:spLocks/>
              </p:cNvSpPr>
              <p:nvPr/>
            </p:nvSpPr>
            <p:spPr bwMode="auto">
              <a:xfrm>
                <a:off x="2742" y="2902"/>
                <a:ext cx="125" cy="14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122" y="0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4" y="1"/>
                  </a:cxn>
                  <a:cxn ang="0">
                    <a:pos x="125" y="2"/>
                  </a:cxn>
                  <a:cxn ang="0">
                    <a:pos x="124" y="4"/>
                  </a:cxn>
                  <a:cxn ang="0">
                    <a:pos x="123" y="4"/>
                  </a:cxn>
                  <a:cxn ang="0">
                    <a:pos x="3" y="14"/>
                  </a:cxn>
                  <a:cxn ang="0">
                    <a:pos x="2" y="14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9"/>
                  </a:cxn>
                  <a:cxn ang="0">
                    <a:pos x="2" y="9"/>
                  </a:cxn>
                </a:cxnLst>
                <a:rect l="0" t="0" r="r" b="b"/>
                <a:pathLst>
                  <a:path w="125" h="14">
                    <a:moveTo>
                      <a:pt x="2" y="9"/>
                    </a:moveTo>
                    <a:lnTo>
                      <a:pt x="122" y="0"/>
                    </a:lnTo>
                    <a:lnTo>
                      <a:pt x="123" y="0"/>
                    </a:lnTo>
                    <a:lnTo>
                      <a:pt x="124" y="1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4" y="4"/>
                    </a:lnTo>
                    <a:lnTo>
                      <a:pt x="123" y="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05" name="Freeform 273"/>
              <p:cNvSpPr>
                <a:spLocks/>
              </p:cNvSpPr>
              <p:nvPr/>
            </p:nvSpPr>
            <p:spPr bwMode="auto">
              <a:xfrm>
                <a:off x="2749" y="2927"/>
                <a:ext cx="118" cy="13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115" y="0"/>
                  </a:cxn>
                  <a:cxn ang="0">
                    <a:pos x="116" y="0"/>
                  </a:cxn>
                  <a:cxn ang="0">
                    <a:pos x="117" y="1"/>
                  </a:cxn>
                  <a:cxn ang="0">
                    <a:pos x="118" y="1"/>
                  </a:cxn>
                  <a:cxn ang="0">
                    <a:pos x="118" y="2"/>
                  </a:cxn>
                  <a:cxn ang="0">
                    <a:pos x="118" y="3"/>
                  </a:cxn>
                  <a:cxn ang="0">
                    <a:pos x="118" y="4"/>
                  </a:cxn>
                  <a:cxn ang="0">
                    <a:pos x="117" y="5"/>
                  </a:cxn>
                  <a:cxn ang="0">
                    <a:pos x="116" y="6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2" y="9"/>
                  </a:cxn>
                </a:cxnLst>
                <a:rect l="0" t="0" r="r" b="b"/>
                <a:pathLst>
                  <a:path w="118" h="13">
                    <a:moveTo>
                      <a:pt x="2" y="9"/>
                    </a:moveTo>
                    <a:lnTo>
                      <a:pt x="115" y="0"/>
                    </a:lnTo>
                    <a:lnTo>
                      <a:pt x="116" y="0"/>
                    </a:lnTo>
                    <a:lnTo>
                      <a:pt x="117" y="1"/>
                    </a:lnTo>
                    <a:lnTo>
                      <a:pt x="118" y="1"/>
                    </a:lnTo>
                    <a:lnTo>
                      <a:pt x="118" y="2"/>
                    </a:lnTo>
                    <a:lnTo>
                      <a:pt x="118" y="3"/>
                    </a:lnTo>
                    <a:lnTo>
                      <a:pt x="118" y="4"/>
                    </a:lnTo>
                    <a:lnTo>
                      <a:pt x="117" y="5"/>
                    </a:lnTo>
                    <a:lnTo>
                      <a:pt x="116" y="6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06" name="Freeform 274"/>
              <p:cNvSpPr>
                <a:spLocks/>
              </p:cNvSpPr>
              <p:nvPr/>
            </p:nvSpPr>
            <p:spPr bwMode="auto">
              <a:xfrm>
                <a:off x="2745" y="2957"/>
                <a:ext cx="123" cy="11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20" y="0"/>
                  </a:cxn>
                  <a:cxn ang="0">
                    <a:pos x="121" y="0"/>
                  </a:cxn>
                  <a:cxn ang="0">
                    <a:pos x="123" y="2"/>
                  </a:cxn>
                  <a:cxn ang="0">
                    <a:pos x="123" y="3"/>
                  </a:cxn>
                  <a:cxn ang="0">
                    <a:pos x="122" y="4"/>
                  </a:cxn>
                  <a:cxn ang="0">
                    <a:pos x="121" y="5"/>
                  </a:cxn>
                  <a:cxn ang="0">
                    <a:pos x="120" y="5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1" y="7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3" y="5"/>
                  </a:cxn>
                </a:cxnLst>
                <a:rect l="0" t="0" r="r" b="b"/>
                <a:pathLst>
                  <a:path w="123" h="11">
                    <a:moveTo>
                      <a:pt x="3" y="5"/>
                    </a:moveTo>
                    <a:lnTo>
                      <a:pt x="120" y="0"/>
                    </a:lnTo>
                    <a:lnTo>
                      <a:pt x="121" y="0"/>
                    </a:lnTo>
                    <a:lnTo>
                      <a:pt x="123" y="2"/>
                    </a:lnTo>
                    <a:lnTo>
                      <a:pt x="123" y="3"/>
                    </a:lnTo>
                    <a:lnTo>
                      <a:pt x="122" y="4"/>
                    </a:lnTo>
                    <a:lnTo>
                      <a:pt x="121" y="5"/>
                    </a:lnTo>
                    <a:lnTo>
                      <a:pt x="120" y="5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07" name="Freeform 275"/>
              <p:cNvSpPr>
                <a:spLocks/>
              </p:cNvSpPr>
              <p:nvPr/>
            </p:nvSpPr>
            <p:spPr bwMode="auto">
              <a:xfrm>
                <a:off x="2750" y="2981"/>
                <a:ext cx="116" cy="15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112" y="0"/>
                  </a:cxn>
                  <a:cxn ang="0">
                    <a:pos x="113" y="0"/>
                  </a:cxn>
                  <a:cxn ang="0">
                    <a:pos x="114" y="0"/>
                  </a:cxn>
                  <a:cxn ang="0">
                    <a:pos x="115" y="1"/>
                  </a:cxn>
                  <a:cxn ang="0">
                    <a:pos x="116" y="2"/>
                  </a:cxn>
                  <a:cxn ang="0">
                    <a:pos x="115" y="3"/>
                  </a:cxn>
                  <a:cxn ang="0">
                    <a:pos x="114" y="4"/>
                  </a:cxn>
                  <a:cxn ang="0">
                    <a:pos x="113" y="4"/>
                  </a:cxn>
                  <a:cxn ang="0">
                    <a:pos x="112" y="5"/>
                  </a:cxn>
                  <a:cxn ang="0">
                    <a:pos x="4" y="15"/>
                  </a:cxn>
                  <a:cxn ang="0">
                    <a:pos x="2" y="14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1" y="9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116" h="15">
                    <a:moveTo>
                      <a:pt x="2" y="8"/>
                    </a:moveTo>
                    <a:lnTo>
                      <a:pt x="112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5" y="1"/>
                    </a:lnTo>
                    <a:lnTo>
                      <a:pt x="116" y="2"/>
                    </a:lnTo>
                    <a:lnTo>
                      <a:pt x="115" y="3"/>
                    </a:lnTo>
                    <a:lnTo>
                      <a:pt x="114" y="4"/>
                    </a:lnTo>
                    <a:lnTo>
                      <a:pt x="113" y="4"/>
                    </a:lnTo>
                    <a:lnTo>
                      <a:pt x="112" y="5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08" name="Freeform 276"/>
              <p:cNvSpPr>
                <a:spLocks/>
              </p:cNvSpPr>
              <p:nvPr/>
            </p:nvSpPr>
            <p:spPr bwMode="auto">
              <a:xfrm>
                <a:off x="2594" y="3035"/>
                <a:ext cx="251" cy="213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6" y="2"/>
                  </a:cxn>
                  <a:cxn ang="0">
                    <a:pos x="63" y="4"/>
                  </a:cxn>
                  <a:cxn ang="0">
                    <a:pos x="73" y="7"/>
                  </a:cxn>
                  <a:cxn ang="0">
                    <a:pos x="84" y="10"/>
                  </a:cxn>
                  <a:cxn ang="0">
                    <a:pos x="97" y="12"/>
                  </a:cxn>
                  <a:cxn ang="0">
                    <a:pos x="110" y="13"/>
                  </a:cxn>
                  <a:cxn ang="0">
                    <a:pos x="123" y="14"/>
                  </a:cxn>
                  <a:cxn ang="0">
                    <a:pos x="135" y="12"/>
                  </a:cxn>
                  <a:cxn ang="0">
                    <a:pos x="146" y="10"/>
                  </a:cxn>
                  <a:cxn ang="0">
                    <a:pos x="157" y="8"/>
                  </a:cxn>
                  <a:cxn ang="0">
                    <a:pos x="166" y="6"/>
                  </a:cxn>
                  <a:cxn ang="0">
                    <a:pos x="174" y="4"/>
                  </a:cxn>
                  <a:cxn ang="0">
                    <a:pos x="180" y="3"/>
                  </a:cxn>
                  <a:cxn ang="0">
                    <a:pos x="185" y="2"/>
                  </a:cxn>
                  <a:cxn ang="0">
                    <a:pos x="187" y="1"/>
                  </a:cxn>
                  <a:cxn ang="0">
                    <a:pos x="195" y="170"/>
                  </a:cxn>
                  <a:cxn ang="0">
                    <a:pos x="247" y="194"/>
                  </a:cxn>
                  <a:cxn ang="0">
                    <a:pos x="108" y="85"/>
                  </a:cxn>
                  <a:cxn ang="0">
                    <a:pos x="31" y="213"/>
                  </a:cxn>
                  <a:cxn ang="0">
                    <a:pos x="0" y="188"/>
                  </a:cxn>
                  <a:cxn ang="0">
                    <a:pos x="0" y="183"/>
                  </a:cxn>
                  <a:cxn ang="0">
                    <a:pos x="0" y="173"/>
                  </a:cxn>
                  <a:cxn ang="0">
                    <a:pos x="0" y="156"/>
                  </a:cxn>
                  <a:cxn ang="0">
                    <a:pos x="1" y="137"/>
                  </a:cxn>
                  <a:cxn ang="0">
                    <a:pos x="2" y="116"/>
                  </a:cxn>
                  <a:cxn ang="0">
                    <a:pos x="5" y="95"/>
                  </a:cxn>
                  <a:cxn ang="0">
                    <a:pos x="9" y="77"/>
                  </a:cxn>
                  <a:cxn ang="0">
                    <a:pos x="14" y="62"/>
                  </a:cxn>
                  <a:cxn ang="0">
                    <a:pos x="20" y="50"/>
                  </a:cxn>
                  <a:cxn ang="0">
                    <a:pos x="27" y="39"/>
                  </a:cxn>
                  <a:cxn ang="0">
                    <a:pos x="33" y="29"/>
                  </a:cxn>
                  <a:cxn ang="0">
                    <a:pos x="39" y="19"/>
                  </a:cxn>
                  <a:cxn ang="0">
                    <a:pos x="44" y="11"/>
                  </a:cxn>
                  <a:cxn ang="0">
                    <a:pos x="48" y="5"/>
                  </a:cxn>
                  <a:cxn ang="0">
                    <a:pos x="51" y="1"/>
                  </a:cxn>
                  <a:cxn ang="0">
                    <a:pos x="52" y="0"/>
                  </a:cxn>
                </a:cxnLst>
                <a:rect l="0" t="0" r="r" b="b"/>
                <a:pathLst>
                  <a:path w="251" h="213">
                    <a:moveTo>
                      <a:pt x="52" y="0"/>
                    </a:moveTo>
                    <a:lnTo>
                      <a:pt x="53" y="0"/>
                    </a:lnTo>
                    <a:lnTo>
                      <a:pt x="54" y="1"/>
                    </a:lnTo>
                    <a:lnTo>
                      <a:pt x="56" y="2"/>
                    </a:lnTo>
                    <a:lnTo>
                      <a:pt x="60" y="3"/>
                    </a:lnTo>
                    <a:lnTo>
                      <a:pt x="63" y="4"/>
                    </a:lnTo>
                    <a:lnTo>
                      <a:pt x="68" y="5"/>
                    </a:lnTo>
                    <a:lnTo>
                      <a:pt x="73" y="7"/>
                    </a:lnTo>
                    <a:lnTo>
                      <a:pt x="79" y="8"/>
                    </a:lnTo>
                    <a:lnTo>
                      <a:pt x="84" y="10"/>
                    </a:lnTo>
                    <a:lnTo>
                      <a:pt x="91" y="11"/>
                    </a:lnTo>
                    <a:lnTo>
                      <a:pt x="97" y="12"/>
                    </a:lnTo>
                    <a:lnTo>
                      <a:pt x="104" y="13"/>
                    </a:lnTo>
                    <a:lnTo>
                      <a:pt x="110" y="13"/>
                    </a:lnTo>
                    <a:lnTo>
                      <a:pt x="116" y="14"/>
                    </a:lnTo>
                    <a:lnTo>
                      <a:pt x="123" y="14"/>
                    </a:lnTo>
                    <a:lnTo>
                      <a:pt x="129" y="13"/>
                    </a:lnTo>
                    <a:lnTo>
                      <a:pt x="135" y="12"/>
                    </a:lnTo>
                    <a:lnTo>
                      <a:pt x="141" y="11"/>
                    </a:lnTo>
                    <a:lnTo>
                      <a:pt x="146" y="10"/>
                    </a:lnTo>
                    <a:lnTo>
                      <a:pt x="152" y="9"/>
                    </a:lnTo>
                    <a:lnTo>
                      <a:pt x="157" y="8"/>
                    </a:lnTo>
                    <a:lnTo>
                      <a:pt x="162" y="7"/>
                    </a:lnTo>
                    <a:lnTo>
                      <a:pt x="166" y="6"/>
                    </a:lnTo>
                    <a:lnTo>
                      <a:pt x="170" y="5"/>
                    </a:lnTo>
                    <a:lnTo>
                      <a:pt x="174" y="4"/>
                    </a:lnTo>
                    <a:lnTo>
                      <a:pt x="178" y="4"/>
                    </a:lnTo>
                    <a:lnTo>
                      <a:pt x="180" y="3"/>
                    </a:lnTo>
                    <a:lnTo>
                      <a:pt x="183" y="2"/>
                    </a:lnTo>
                    <a:lnTo>
                      <a:pt x="185" y="2"/>
                    </a:lnTo>
                    <a:lnTo>
                      <a:pt x="186" y="2"/>
                    </a:lnTo>
                    <a:lnTo>
                      <a:pt x="187" y="1"/>
                    </a:lnTo>
                    <a:lnTo>
                      <a:pt x="187" y="1"/>
                    </a:lnTo>
                    <a:lnTo>
                      <a:pt x="195" y="170"/>
                    </a:lnTo>
                    <a:lnTo>
                      <a:pt x="251" y="187"/>
                    </a:lnTo>
                    <a:lnTo>
                      <a:pt x="247" y="194"/>
                    </a:lnTo>
                    <a:lnTo>
                      <a:pt x="164" y="186"/>
                    </a:lnTo>
                    <a:lnTo>
                      <a:pt x="108" y="85"/>
                    </a:lnTo>
                    <a:lnTo>
                      <a:pt x="33" y="193"/>
                    </a:lnTo>
                    <a:lnTo>
                      <a:pt x="31" y="213"/>
                    </a:lnTo>
                    <a:lnTo>
                      <a:pt x="12" y="212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0" y="183"/>
                    </a:lnTo>
                    <a:lnTo>
                      <a:pt x="0" y="179"/>
                    </a:lnTo>
                    <a:lnTo>
                      <a:pt x="0" y="173"/>
                    </a:lnTo>
                    <a:lnTo>
                      <a:pt x="0" y="165"/>
                    </a:lnTo>
                    <a:lnTo>
                      <a:pt x="0" y="156"/>
                    </a:lnTo>
                    <a:lnTo>
                      <a:pt x="0" y="147"/>
                    </a:lnTo>
                    <a:lnTo>
                      <a:pt x="1" y="137"/>
                    </a:lnTo>
                    <a:lnTo>
                      <a:pt x="1" y="126"/>
                    </a:lnTo>
                    <a:lnTo>
                      <a:pt x="2" y="116"/>
                    </a:lnTo>
                    <a:lnTo>
                      <a:pt x="3" y="105"/>
                    </a:lnTo>
                    <a:lnTo>
                      <a:pt x="5" y="95"/>
                    </a:lnTo>
                    <a:lnTo>
                      <a:pt x="7" y="85"/>
                    </a:lnTo>
                    <a:lnTo>
                      <a:pt x="9" y="77"/>
                    </a:lnTo>
                    <a:lnTo>
                      <a:pt x="11" y="69"/>
                    </a:lnTo>
                    <a:lnTo>
                      <a:pt x="14" y="62"/>
                    </a:lnTo>
                    <a:lnTo>
                      <a:pt x="17" y="56"/>
                    </a:lnTo>
                    <a:lnTo>
                      <a:pt x="20" y="50"/>
                    </a:lnTo>
                    <a:lnTo>
                      <a:pt x="24" y="45"/>
                    </a:lnTo>
                    <a:lnTo>
                      <a:pt x="27" y="39"/>
                    </a:lnTo>
                    <a:lnTo>
                      <a:pt x="30" y="33"/>
                    </a:lnTo>
                    <a:lnTo>
                      <a:pt x="33" y="29"/>
                    </a:lnTo>
                    <a:lnTo>
                      <a:pt x="36" y="24"/>
                    </a:lnTo>
                    <a:lnTo>
                      <a:pt x="39" y="19"/>
                    </a:lnTo>
                    <a:lnTo>
                      <a:pt x="42" y="15"/>
                    </a:lnTo>
                    <a:lnTo>
                      <a:pt x="44" y="11"/>
                    </a:lnTo>
                    <a:lnTo>
                      <a:pt x="46" y="8"/>
                    </a:lnTo>
                    <a:lnTo>
                      <a:pt x="48" y="5"/>
                    </a:lnTo>
                    <a:lnTo>
                      <a:pt x="50" y="3"/>
                    </a:lnTo>
                    <a:lnTo>
                      <a:pt x="51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09" name="Freeform 277"/>
              <p:cNvSpPr>
                <a:spLocks/>
              </p:cNvSpPr>
              <p:nvPr/>
            </p:nvSpPr>
            <p:spPr bwMode="auto">
              <a:xfrm>
                <a:off x="2651" y="2880"/>
                <a:ext cx="53" cy="7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2"/>
                  </a:cxn>
                  <a:cxn ang="0">
                    <a:pos x="4" y="4"/>
                  </a:cxn>
                  <a:cxn ang="0">
                    <a:pos x="5" y="7"/>
                  </a:cxn>
                  <a:cxn ang="0">
                    <a:pos x="6" y="11"/>
                  </a:cxn>
                  <a:cxn ang="0">
                    <a:pos x="7" y="14"/>
                  </a:cxn>
                  <a:cxn ang="0">
                    <a:pos x="9" y="16"/>
                  </a:cxn>
                  <a:cxn ang="0">
                    <a:pos x="12" y="18"/>
                  </a:cxn>
                  <a:cxn ang="0">
                    <a:pos x="15" y="19"/>
                  </a:cxn>
                  <a:cxn ang="0">
                    <a:pos x="17" y="21"/>
                  </a:cxn>
                  <a:cxn ang="0">
                    <a:pos x="20" y="22"/>
                  </a:cxn>
                  <a:cxn ang="0">
                    <a:pos x="23" y="23"/>
                  </a:cxn>
                  <a:cxn ang="0">
                    <a:pos x="26" y="25"/>
                  </a:cxn>
                  <a:cxn ang="0">
                    <a:pos x="28" y="26"/>
                  </a:cxn>
                  <a:cxn ang="0">
                    <a:pos x="39" y="29"/>
                  </a:cxn>
                  <a:cxn ang="0">
                    <a:pos x="53" y="64"/>
                  </a:cxn>
                  <a:cxn ang="0">
                    <a:pos x="38" y="38"/>
                  </a:cxn>
                  <a:cxn ang="0">
                    <a:pos x="37" y="38"/>
                  </a:cxn>
                  <a:cxn ang="0">
                    <a:pos x="34" y="36"/>
                  </a:cxn>
                  <a:cxn ang="0">
                    <a:pos x="30" y="35"/>
                  </a:cxn>
                  <a:cxn ang="0">
                    <a:pos x="26" y="33"/>
                  </a:cxn>
                  <a:cxn ang="0">
                    <a:pos x="21" y="30"/>
                  </a:cxn>
                  <a:cxn ang="0">
                    <a:pos x="15" y="27"/>
                  </a:cxn>
                  <a:cxn ang="0">
                    <a:pos x="11" y="24"/>
                  </a:cxn>
                  <a:cxn ang="0">
                    <a:pos x="7" y="21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53" h="75">
                    <a:moveTo>
                      <a:pt x="3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8" y="15"/>
                    </a:lnTo>
                    <a:lnTo>
                      <a:pt x="9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6" y="20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5" y="24"/>
                    </a:lnTo>
                    <a:lnTo>
                      <a:pt x="26" y="25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42" y="18"/>
                    </a:lnTo>
                    <a:lnTo>
                      <a:pt x="39" y="29"/>
                    </a:lnTo>
                    <a:lnTo>
                      <a:pt x="46" y="32"/>
                    </a:lnTo>
                    <a:lnTo>
                      <a:pt x="53" y="64"/>
                    </a:lnTo>
                    <a:lnTo>
                      <a:pt x="39" y="75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35" y="37"/>
                    </a:lnTo>
                    <a:lnTo>
                      <a:pt x="34" y="36"/>
                    </a:lnTo>
                    <a:lnTo>
                      <a:pt x="32" y="35"/>
                    </a:lnTo>
                    <a:lnTo>
                      <a:pt x="30" y="35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3" y="31"/>
                    </a:lnTo>
                    <a:lnTo>
                      <a:pt x="21" y="30"/>
                    </a:lnTo>
                    <a:lnTo>
                      <a:pt x="18" y="28"/>
                    </a:lnTo>
                    <a:lnTo>
                      <a:pt x="15" y="27"/>
                    </a:lnTo>
                    <a:lnTo>
                      <a:pt x="13" y="25"/>
                    </a:lnTo>
                    <a:lnTo>
                      <a:pt x="11" y="24"/>
                    </a:lnTo>
                    <a:lnTo>
                      <a:pt x="9" y="22"/>
                    </a:lnTo>
                    <a:lnTo>
                      <a:pt x="7" y="21"/>
                    </a:lnTo>
                    <a:lnTo>
                      <a:pt x="5" y="19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10" name="Freeform 278"/>
              <p:cNvSpPr>
                <a:spLocks/>
              </p:cNvSpPr>
              <p:nvPr/>
            </p:nvSpPr>
            <p:spPr bwMode="auto">
              <a:xfrm>
                <a:off x="2840" y="2889"/>
                <a:ext cx="12" cy="10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106"/>
                  </a:cxn>
                  <a:cxn ang="0">
                    <a:pos x="8" y="107"/>
                  </a:cxn>
                  <a:cxn ang="0">
                    <a:pos x="10" y="107"/>
                  </a:cxn>
                  <a:cxn ang="0">
                    <a:pos x="10" y="107"/>
                  </a:cxn>
                  <a:cxn ang="0">
                    <a:pos x="11" y="107"/>
                  </a:cxn>
                  <a:cxn ang="0">
                    <a:pos x="11" y="106"/>
                  </a:cxn>
                  <a:cxn ang="0">
                    <a:pos x="12" y="105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2" h="107">
                    <a:moveTo>
                      <a:pt x="0" y="2"/>
                    </a:moveTo>
                    <a:lnTo>
                      <a:pt x="7" y="106"/>
                    </a:lnTo>
                    <a:lnTo>
                      <a:pt x="8" y="107"/>
                    </a:lnTo>
                    <a:lnTo>
                      <a:pt x="10" y="107"/>
                    </a:lnTo>
                    <a:lnTo>
                      <a:pt x="10" y="107"/>
                    </a:lnTo>
                    <a:lnTo>
                      <a:pt x="11" y="107"/>
                    </a:lnTo>
                    <a:lnTo>
                      <a:pt x="11" y="106"/>
                    </a:lnTo>
                    <a:lnTo>
                      <a:pt x="12" y="105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11" name="Freeform 279"/>
              <p:cNvSpPr>
                <a:spLocks/>
              </p:cNvSpPr>
              <p:nvPr/>
            </p:nvSpPr>
            <p:spPr bwMode="auto">
              <a:xfrm>
                <a:off x="2811" y="2891"/>
                <a:ext cx="12" cy="109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12" y="107"/>
                  </a:cxn>
                  <a:cxn ang="0">
                    <a:pos x="11" y="108"/>
                  </a:cxn>
                  <a:cxn ang="0">
                    <a:pos x="11" y="108"/>
                  </a:cxn>
                  <a:cxn ang="0">
                    <a:pos x="10" y="109"/>
                  </a:cxn>
                  <a:cxn ang="0">
                    <a:pos x="9" y="109"/>
                  </a:cxn>
                  <a:cxn ang="0">
                    <a:pos x="7" y="108"/>
                  </a:cxn>
                  <a:cxn ang="0">
                    <a:pos x="6" y="108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1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12" h="109">
                    <a:moveTo>
                      <a:pt x="6" y="2"/>
                    </a:moveTo>
                    <a:lnTo>
                      <a:pt x="12" y="107"/>
                    </a:lnTo>
                    <a:lnTo>
                      <a:pt x="11" y="108"/>
                    </a:lnTo>
                    <a:lnTo>
                      <a:pt x="11" y="108"/>
                    </a:lnTo>
                    <a:lnTo>
                      <a:pt x="10" y="109"/>
                    </a:lnTo>
                    <a:lnTo>
                      <a:pt x="9" y="109"/>
                    </a:lnTo>
                    <a:lnTo>
                      <a:pt x="7" y="108"/>
                    </a:lnTo>
                    <a:lnTo>
                      <a:pt x="6" y="10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12" name="Freeform 280"/>
              <p:cNvSpPr>
                <a:spLocks/>
              </p:cNvSpPr>
              <p:nvPr/>
            </p:nvSpPr>
            <p:spPr bwMode="auto">
              <a:xfrm>
                <a:off x="2781" y="2895"/>
                <a:ext cx="13" cy="107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13" y="106"/>
                  </a:cxn>
                  <a:cxn ang="0">
                    <a:pos x="12" y="106"/>
                  </a:cxn>
                  <a:cxn ang="0">
                    <a:pos x="12" y="107"/>
                  </a:cxn>
                  <a:cxn ang="0">
                    <a:pos x="11" y="107"/>
                  </a:cxn>
                  <a:cxn ang="0">
                    <a:pos x="10" y="107"/>
                  </a:cxn>
                  <a:cxn ang="0">
                    <a:pos x="9" y="107"/>
                  </a:cxn>
                  <a:cxn ang="0">
                    <a:pos x="8" y="106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13" h="107">
                    <a:moveTo>
                      <a:pt x="6" y="1"/>
                    </a:moveTo>
                    <a:lnTo>
                      <a:pt x="13" y="106"/>
                    </a:lnTo>
                    <a:lnTo>
                      <a:pt x="12" y="106"/>
                    </a:lnTo>
                    <a:lnTo>
                      <a:pt x="12" y="107"/>
                    </a:lnTo>
                    <a:lnTo>
                      <a:pt x="11" y="107"/>
                    </a:lnTo>
                    <a:lnTo>
                      <a:pt x="10" y="107"/>
                    </a:lnTo>
                    <a:lnTo>
                      <a:pt x="9" y="107"/>
                    </a:lnTo>
                    <a:lnTo>
                      <a:pt x="8" y="106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13" name="Freeform 281"/>
              <p:cNvSpPr>
                <a:spLocks/>
              </p:cNvSpPr>
              <p:nvPr/>
            </p:nvSpPr>
            <p:spPr bwMode="auto">
              <a:xfrm>
                <a:off x="2756" y="2897"/>
                <a:ext cx="13" cy="105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3" y="102"/>
                  </a:cxn>
                  <a:cxn ang="0">
                    <a:pos x="12" y="104"/>
                  </a:cxn>
                  <a:cxn ang="0">
                    <a:pos x="12" y="104"/>
                  </a:cxn>
                  <a:cxn ang="0">
                    <a:pos x="11" y="105"/>
                  </a:cxn>
                  <a:cxn ang="0">
                    <a:pos x="10" y="105"/>
                  </a:cxn>
                  <a:cxn ang="0">
                    <a:pos x="9" y="105"/>
                  </a:cxn>
                  <a:cxn ang="0">
                    <a:pos x="8" y="105"/>
                  </a:cxn>
                  <a:cxn ang="0">
                    <a:pos x="7" y="104"/>
                  </a:cxn>
                  <a:cxn ang="0">
                    <a:pos x="7" y="10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13" h="105">
                    <a:moveTo>
                      <a:pt x="5" y="3"/>
                    </a:moveTo>
                    <a:lnTo>
                      <a:pt x="13" y="102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1" y="105"/>
                    </a:lnTo>
                    <a:lnTo>
                      <a:pt x="10" y="105"/>
                    </a:lnTo>
                    <a:lnTo>
                      <a:pt x="9" y="105"/>
                    </a:lnTo>
                    <a:lnTo>
                      <a:pt x="8" y="105"/>
                    </a:lnTo>
                    <a:lnTo>
                      <a:pt x="7" y="104"/>
                    </a:lnTo>
                    <a:lnTo>
                      <a:pt x="7" y="10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B34D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14" name="Freeform 282"/>
              <p:cNvSpPr>
                <a:spLocks/>
              </p:cNvSpPr>
              <p:nvPr/>
            </p:nvSpPr>
            <p:spPr bwMode="auto">
              <a:xfrm>
                <a:off x="2694" y="2946"/>
                <a:ext cx="26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2" y="11"/>
                  </a:cxn>
                  <a:cxn ang="0">
                    <a:pos x="3" y="10"/>
                  </a:cxn>
                  <a:cxn ang="0">
                    <a:pos x="3" y="9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8" y="4"/>
                  </a:cxn>
                  <a:cxn ang="0">
                    <a:pos x="9" y="3"/>
                  </a:cxn>
                  <a:cxn ang="0">
                    <a:pos x="10" y="2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5" y="1"/>
                  </a:cxn>
                  <a:cxn ang="0">
                    <a:pos x="26" y="2"/>
                  </a:cxn>
                  <a:cxn ang="0">
                    <a:pos x="26" y="3"/>
                  </a:cxn>
                  <a:cxn ang="0">
                    <a:pos x="25" y="4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3" y="5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6" y="5"/>
                  </a:cxn>
                  <a:cxn ang="0">
                    <a:pos x="14" y="5"/>
                  </a:cxn>
                  <a:cxn ang="0">
                    <a:pos x="12" y="6"/>
                  </a:cxn>
                  <a:cxn ang="0">
                    <a:pos x="11" y="7"/>
                  </a:cxn>
                  <a:cxn ang="0">
                    <a:pos x="9" y="9"/>
                  </a:cxn>
                  <a:cxn ang="0">
                    <a:pos x="8" y="10"/>
                  </a:cxn>
                  <a:cxn ang="0">
                    <a:pos x="7" y="12"/>
                  </a:cxn>
                  <a:cxn ang="0">
                    <a:pos x="6" y="14"/>
                  </a:cxn>
                  <a:cxn ang="0">
                    <a:pos x="5" y="15"/>
                  </a:cxn>
                  <a:cxn ang="0">
                    <a:pos x="4" y="16"/>
                  </a:cxn>
                  <a:cxn ang="0">
                    <a:pos x="3" y="16"/>
                  </a:cxn>
                  <a:cxn ang="0">
                    <a:pos x="1" y="16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26" h="16">
                    <a:moveTo>
                      <a:pt x="0" y="16"/>
                    </a:moveTo>
                    <a:lnTo>
                      <a:pt x="0" y="14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15" name="Freeform 283"/>
              <p:cNvSpPr>
                <a:spLocks/>
              </p:cNvSpPr>
              <p:nvPr/>
            </p:nvSpPr>
            <p:spPr bwMode="auto">
              <a:xfrm>
                <a:off x="2705" y="2946"/>
                <a:ext cx="42" cy="36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36" y="2"/>
                  </a:cxn>
                  <a:cxn ang="0">
                    <a:pos x="36" y="5"/>
                  </a:cxn>
                  <a:cxn ang="0">
                    <a:pos x="34" y="8"/>
                  </a:cxn>
                  <a:cxn ang="0">
                    <a:pos x="30" y="10"/>
                  </a:cxn>
                  <a:cxn ang="0">
                    <a:pos x="27" y="11"/>
                  </a:cxn>
                  <a:cxn ang="0">
                    <a:pos x="24" y="11"/>
                  </a:cxn>
                  <a:cxn ang="0">
                    <a:pos x="23" y="11"/>
                  </a:cxn>
                  <a:cxn ang="0">
                    <a:pos x="23" y="13"/>
                  </a:cxn>
                  <a:cxn ang="0">
                    <a:pos x="24" y="17"/>
                  </a:cxn>
                  <a:cxn ang="0">
                    <a:pos x="24" y="22"/>
                  </a:cxn>
                  <a:cxn ang="0">
                    <a:pos x="26" y="24"/>
                  </a:cxn>
                  <a:cxn ang="0">
                    <a:pos x="26" y="26"/>
                  </a:cxn>
                  <a:cxn ang="0">
                    <a:pos x="24" y="27"/>
                  </a:cxn>
                  <a:cxn ang="0">
                    <a:pos x="22" y="29"/>
                  </a:cxn>
                  <a:cxn ang="0">
                    <a:pos x="20" y="31"/>
                  </a:cxn>
                  <a:cxn ang="0">
                    <a:pos x="17" y="31"/>
                  </a:cxn>
                  <a:cxn ang="0">
                    <a:pos x="13" y="31"/>
                  </a:cxn>
                  <a:cxn ang="0">
                    <a:pos x="9" y="31"/>
                  </a:cxn>
                  <a:cxn ang="0">
                    <a:pos x="6" y="30"/>
                  </a:cxn>
                  <a:cxn ang="0">
                    <a:pos x="3" y="29"/>
                  </a:cxn>
                  <a:cxn ang="0">
                    <a:pos x="1" y="28"/>
                  </a:cxn>
                  <a:cxn ang="0">
                    <a:pos x="0" y="32"/>
                  </a:cxn>
                  <a:cxn ang="0">
                    <a:pos x="2" y="33"/>
                  </a:cxn>
                  <a:cxn ang="0">
                    <a:pos x="4" y="34"/>
                  </a:cxn>
                  <a:cxn ang="0">
                    <a:pos x="7" y="35"/>
                  </a:cxn>
                  <a:cxn ang="0">
                    <a:pos x="10" y="36"/>
                  </a:cxn>
                  <a:cxn ang="0">
                    <a:pos x="15" y="36"/>
                  </a:cxn>
                  <a:cxn ang="0">
                    <a:pos x="19" y="36"/>
                  </a:cxn>
                  <a:cxn ang="0">
                    <a:pos x="24" y="36"/>
                  </a:cxn>
                  <a:cxn ang="0">
                    <a:pos x="27" y="34"/>
                  </a:cxn>
                  <a:cxn ang="0">
                    <a:pos x="30" y="32"/>
                  </a:cxn>
                  <a:cxn ang="0">
                    <a:pos x="32" y="29"/>
                  </a:cxn>
                  <a:cxn ang="0">
                    <a:pos x="32" y="26"/>
                  </a:cxn>
                  <a:cxn ang="0">
                    <a:pos x="32" y="26"/>
                  </a:cxn>
                  <a:cxn ang="0">
                    <a:pos x="34" y="19"/>
                  </a:cxn>
                  <a:cxn ang="0">
                    <a:pos x="38" y="13"/>
                  </a:cxn>
                  <a:cxn ang="0">
                    <a:pos x="40" y="11"/>
                  </a:cxn>
                  <a:cxn ang="0">
                    <a:pos x="41" y="9"/>
                  </a:cxn>
                  <a:cxn ang="0">
                    <a:pos x="42" y="7"/>
                  </a:cxn>
                  <a:cxn ang="0">
                    <a:pos x="41" y="4"/>
                  </a:cxn>
                  <a:cxn ang="0">
                    <a:pos x="39" y="2"/>
                  </a:cxn>
                  <a:cxn ang="0">
                    <a:pos x="37" y="0"/>
                  </a:cxn>
                </a:cxnLst>
                <a:rect l="0" t="0" r="r" b="b"/>
                <a:pathLst>
                  <a:path w="42" h="36">
                    <a:moveTo>
                      <a:pt x="37" y="0"/>
                    </a:moveTo>
                    <a:lnTo>
                      <a:pt x="36" y="1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5" y="7"/>
                    </a:lnTo>
                    <a:lnTo>
                      <a:pt x="34" y="8"/>
                    </a:lnTo>
                    <a:lnTo>
                      <a:pt x="32" y="9"/>
                    </a:lnTo>
                    <a:lnTo>
                      <a:pt x="30" y="10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30" y="14"/>
                    </a:lnTo>
                    <a:lnTo>
                      <a:pt x="24" y="17"/>
                    </a:lnTo>
                    <a:lnTo>
                      <a:pt x="29" y="2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6" y="24"/>
                    </a:lnTo>
                    <a:lnTo>
                      <a:pt x="26" y="25"/>
                    </a:lnTo>
                    <a:lnTo>
                      <a:pt x="26" y="26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7" y="35"/>
                    </a:lnTo>
                    <a:lnTo>
                      <a:pt x="9" y="35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4" y="36"/>
                    </a:lnTo>
                    <a:lnTo>
                      <a:pt x="25" y="35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30" y="32"/>
                    </a:lnTo>
                    <a:lnTo>
                      <a:pt x="31" y="31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7" y="21"/>
                    </a:lnTo>
                    <a:lnTo>
                      <a:pt x="34" y="19"/>
                    </a:lnTo>
                    <a:lnTo>
                      <a:pt x="40" y="16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40" y="11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2" y="8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16" name="Freeform 284"/>
              <p:cNvSpPr>
                <a:spLocks/>
              </p:cNvSpPr>
              <p:nvPr/>
            </p:nvSpPr>
            <p:spPr bwMode="auto">
              <a:xfrm>
                <a:off x="2728" y="2908"/>
                <a:ext cx="54" cy="3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54" y="0"/>
                  </a:cxn>
                  <a:cxn ang="0">
                    <a:pos x="9" y="39"/>
                  </a:cxn>
                  <a:cxn ang="0">
                    <a:pos x="0" y="37"/>
                  </a:cxn>
                  <a:cxn ang="0">
                    <a:pos x="0" y="37"/>
                  </a:cxn>
                </a:cxnLst>
                <a:rect l="0" t="0" r="r" b="b"/>
                <a:pathLst>
                  <a:path w="54" h="39">
                    <a:moveTo>
                      <a:pt x="0" y="37"/>
                    </a:moveTo>
                    <a:lnTo>
                      <a:pt x="54" y="0"/>
                    </a:lnTo>
                    <a:lnTo>
                      <a:pt x="9" y="39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17" name="Freeform 285"/>
              <p:cNvSpPr>
                <a:spLocks/>
              </p:cNvSpPr>
              <p:nvPr/>
            </p:nvSpPr>
            <p:spPr bwMode="auto">
              <a:xfrm>
                <a:off x="2681" y="2820"/>
                <a:ext cx="10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0" y="7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10" y="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18" name="Freeform 286"/>
              <p:cNvSpPr>
                <a:spLocks/>
              </p:cNvSpPr>
              <p:nvPr/>
            </p:nvSpPr>
            <p:spPr bwMode="auto">
              <a:xfrm>
                <a:off x="2664" y="2883"/>
                <a:ext cx="26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7" y="8"/>
                  </a:cxn>
                  <a:cxn ang="0">
                    <a:pos x="8" y="9"/>
                  </a:cxn>
                  <a:cxn ang="0">
                    <a:pos x="9" y="9"/>
                  </a:cxn>
                  <a:cxn ang="0">
                    <a:pos x="10" y="10"/>
                  </a:cxn>
                  <a:cxn ang="0">
                    <a:pos x="12" y="10"/>
                  </a:cxn>
                  <a:cxn ang="0">
                    <a:pos x="13" y="11"/>
                  </a:cxn>
                  <a:cxn ang="0">
                    <a:pos x="14" y="12"/>
                  </a:cxn>
                  <a:cxn ang="0">
                    <a:pos x="15" y="12"/>
                  </a:cxn>
                  <a:cxn ang="0">
                    <a:pos x="17" y="13"/>
                  </a:cxn>
                  <a:cxn ang="0">
                    <a:pos x="19" y="13"/>
                  </a:cxn>
                  <a:cxn ang="0">
                    <a:pos x="20" y="13"/>
                  </a:cxn>
                  <a:cxn ang="0">
                    <a:pos x="21" y="14"/>
                  </a:cxn>
                  <a:cxn ang="0">
                    <a:pos x="21" y="14"/>
                  </a:cxn>
                  <a:cxn ang="0">
                    <a:pos x="22" y="14"/>
                  </a:cxn>
                  <a:cxn ang="0">
                    <a:pos x="26" y="11"/>
                  </a:cxn>
                  <a:cxn ang="0">
                    <a:pos x="25" y="11"/>
                  </a:cxn>
                  <a:cxn ang="0">
                    <a:pos x="24" y="11"/>
                  </a:cxn>
                  <a:cxn ang="0">
                    <a:pos x="23" y="10"/>
                  </a:cxn>
                  <a:cxn ang="0">
                    <a:pos x="22" y="10"/>
                  </a:cxn>
                  <a:cxn ang="0">
                    <a:pos x="21" y="10"/>
                  </a:cxn>
                  <a:cxn ang="0">
                    <a:pos x="19" y="10"/>
                  </a:cxn>
                  <a:cxn ang="0">
                    <a:pos x="18" y="10"/>
                  </a:cxn>
                  <a:cxn ang="0">
                    <a:pos x="17" y="9"/>
                  </a:cxn>
                  <a:cxn ang="0">
                    <a:pos x="15" y="9"/>
                  </a:cxn>
                  <a:cxn ang="0">
                    <a:pos x="14" y="9"/>
                  </a:cxn>
                  <a:cxn ang="0">
                    <a:pos x="13" y="8"/>
                  </a:cxn>
                  <a:cxn ang="0">
                    <a:pos x="12" y="8"/>
                  </a:cxn>
                  <a:cxn ang="0">
                    <a:pos x="11" y="7"/>
                  </a:cxn>
                  <a:cxn ang="0">
                    <a:pos x="10" y="7"/>
                  </a:cxn>
                  <a:cxn ang="0">
                    <a:pos x="9" y="6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3" y="11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9119" name="Freeform 287"/>
            <p:cNvSpPr>
              <a:spLocks/>
            </p:cNvSpPr>
            <p:nvPr/>
          </p:nvSpPr>
          <p:spPr bwMode="auto">
            <a:xfrm>
              <a:off x="4337" y="3231"/>
              <a:ext cx="47" cy="49"/>
            </a:xfrm>
            <a:custGeom>
              <a:avLst/>
              <a:gdLst/>
              <a:ahLst/>
              <a:cxnLst>
                <a:cxn ang="0">
                  <a:pos x="156" y="9"/>
                </a:cxn>
                <a:cxn ang="0">
                  <a:pos x="16" y="0"/>
                </a:cxn>
                <a:cxn ang="0">
                  <a:pos x="71" y="47"/>
                </a:cxn>
                <a:cxn ang="0">
                  <a:pos x="0" y="122"/>
                </a:cxn>
                <a:cxn ang="0">
                  <a:pos x="57" y="170"/>
                </a:cxn>
                <a:cxn ang="0">
                  <a:pos x="127" y="95"/>
                </a:cxn>
                <a:cxn ang="0">
                  <a:pos x="182" y="142"/>
                </a:cxn>
                <a:cxn ang="0">
                  <a:pos x="156" y="9"/>
                </a:cxn>
              </a:cxnLst>
              <a:rect l="0" t="0" r="r" b="b"/>
              <a:pathLst>
                <a:path w="182" h="170">
                  <a:moveTo>
                    <a:pt x="156" y="9"/>
                  </a:moveTo>
                  <a:lnTo>
                    <a:pt x="16" y="0"/>
                  </a:lnTo>
                  <a:lnTo>
                    <a:pt x="71" y="47"/>
                  </a:lnTo>
                  <a:lnTo>
                    <a:pt x="0" y="122"/>
                  </a:lnTo>
                  <a:lnTo>
                    <a:pt x="57" y="170"/>
                  </a:lnTo>
                  <a:lnTo>
                    <a:pt x="127" y="95"/>
                  </a:lnTo>
                  <a:lnTo>
                    <a:pt x="182" y="142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rgbClr val="DDE2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20" name="Freeform 288"/>
            <p:cNvSpPr>
              <a:spLocks/>
            </p:cNvSpPr>
            <p:nvPr/>
          </p:nvSpPr>
          <p:spPr bwMode="auto">
            <a:xfrm>
              <a:off x="4337" y="3231"/>
              <a:ext cx="47" cy="49"/>
            </a:xfrm>
            <a:custGeom>
              <a:avLst/>
              <a:gdLst/>
              <a:ahLst/>
              <a:cxnLst>
                <a:cxn ang="0">
                  <a:pos x="156" y="9"/>
                </a:cxn>
                <a:cxn ang="0">
                  <a:pos x="16" y="0"/>
                </a:cxn>
                <a:cxn ang="0">
                  <a:pos x="71" y="47"/>
                </a:cxn>
                <a:cxn ang="0">
                  <a:pos x="0" y="122"/>
                </a:cxn>
                <a:cxn ang="0">
                  <a:pos x="57" y="170"/>
                </a:cxn>
                <a:cxn ang="0">
                  <a:pos x="127" y="95"/>
                </a:cxn>
                <a:cxn ang="0">
                  <a:pos x="182" y="142"/>
                </a:cxn>
                <a:cxn ang="0">
                  <a:pos x="156" y="9"/>
                </a:cxn>
              </a:cxnLst>
              <a:rect l="0" t="0" r="r" b="b"/>
              <a:pathLst>
                <a:path w="182" h="170">
                  <a:moveTo>
                    <a:pt x="156" y="9"/>
                  </a:moveTo>
                  <a:lnTo>
                    <a:pt x="16" y="0"/>
                  </a:lnTo>
                  <a:lnTo>
                    <a:pt x="71" y="47"/>
                  </a:lnTo>
                  <a:lnTo>
                    <a:pt x="0" y="122"/>
                  </a:lnTo>
                  <a:lnTo>
                    <a:pt x="57" y="170"/>
                  </a:lnTo>
                  <a:lnTo>
                    <a:pt x="127" y="95"/>
                  </a:lnTo>
                  <a:lnTo>
                    <a:pt x="182" y="142"/>
                  </a:lnTo>
                  <a:lnTo>
                    <a:pt x="156" y="9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21" name="Freeform 289"/>
            <p:cNvSpPr>
              <a:spLocks/>
            </p:cNvSpPr>
            <p:nvPr/>
          </p:nvSpPr>
          <p:spPr bwMode="auto">
            <a:xfrm>
              <a:off x="4621" y="3072"/>
              <a:ext cx="64" cy="46"/>
            </a:xfrm>
            <a:custGeom>
              <a:avLst/>
              <a:gdLst/>
              <a:ahLst/>
              <a:cxnLst>
                <a:cxn ang="0">
                  <a:pos x="245" y="63"/>
                </a:cxn>
                <a:cxn ang="0">
                  <a:pos x="147" y="0"/>
                </a:cxn>
                <a:cxn ang="0">
                  <a:pos x="158" y="52"/>
                </a:cxn>
                <a:cxn ang="0">
                  <a:pos x="0" y="82"/>
                </a:cxn>
                <a:cxn ang="0">
                  <a:pos x="12" y="136"/>
                </a:cxn>
                <a:cxn ang="0">
                  <a:pos x="169" y="106"/>
                </a:cxn>
                <a:cxn ang="0">
                  <a:pos x="180" y="157"/>
                </a:cxn>
                <a:cxn ang="0">
                  <a:pos x="245" y="63"/>
                </a:cxn>
              </a:cxnLst>
              <a:rect l="0" t="0" r="r" b="b"/>
              <a:pathLst>
                <a:path w="245" h="157">
                  <a:moveTo>
                    <a:pt x="245" y="63"/>
                  </a:moveTo>
                  <a:lnTo>
                    <a:pt x="147" y="0"/>
                  </a:lnTo>
                  <a:lnTo>
                    <a:pt x="158" y="52"/>
                  </a:lnTo>
                  <a:lnTo>
                    <a:pt x="0" y="82"/>
                  </a:lnTo>
                  <a:lnTo>
                    <a:pt x="12" y="136"/>
                  </a:lnTo>
                  <a:lnTo>
                    <a:pt x="169" y="106"/>
                  </a:lnTo>
                  <a:lnTo>
                    <a:pt x="180" y="157"/>
                  </a:lnTo>
                  <a:lnTo>
                    <a:pt x="245" y="63"/>
                  </a:lnTo>
                  <a:close/>
                </a:path>
              </a:pathLst>
            </a:custGeom>
            <a:solidFill>
              <a:srgbClr val="DDE2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22" name="Freeform 290"/>
            <p:cNvSpPr>
              <a:spLocks/>
            </p:cNvSpPr>
            <p:nvPr/>
          </p:nvSpPr>
          <p:spPr bwMode="auto">
            <a:xfrm>
              <a:off x="4621" y="3072"/>
              <a:ext cx="64" cy="46"/>
            </a:xfrm>
            <a:custGeom>
              <a:avLst/>
              <a:gdLst/>
              <a:ahLst/>
              <a:cxnLst>
                <a:cxn ang="0">
                  <a:pos x="245" y="63"/>
                </a:cxn>
                <a:cxn ang="0">
                  <a:pos x="147" y="0"/>
                </a:cxn>
                <a:cxn ang="0">
                  <a:pos x="158" y="52"/>
                </a:cxn>
                <a:cxn ang="0">
                  <a:pos x="0" y="82"/>
                </a:cxn>
                <a:cxn ang="0">
                  <a:pos x="12" y="136"/>
                </a:cxn>
                <a:cxn ang="0">
                  <a:pos x="169" y="106"/>
                </a:cxn>
                <a:cxn ang="0">
                  <a:pos x="180" y="157"/>
                </a:cxn>
                <a:cxn ang="0">
                  <a:pos x="245" y="63"/>
                </a:cxn>
              </a:cxnLst>
              <a:rect l="0" t="0" r="r" b="b"/>
              <a:pathLst>
                <a:path w="245" h="157">
                  <a:moveTo>
                    <a:pt x="245" y="63"/>
                  </a:moveTo>
                  <a:lnTo>
                    <a:pt x="147" y="0"/>
                  </a:lnTo>
                  <a:lnTo>
                    <a:pt x="158" y="52"/>
                  </a:lnTo>
                  <a:lnTo>
                    <a:pt x="0" y="82"/>
                  </a:lnTo>
                  <a:lnTo>
                    <a:pt x="12" y="136"/>
                  </a:lnTo>
                  <a:lnTo>
                    <a:pt x="169" y="106"/>
                  </a:lnTo>
                  <a:lnTo>
                    <a:pt x="180" y="157"/>
                  </a:lnTo>
                  <a:lnTo>
                    <a:pt x="245" y="63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23" name="Freeform 291"/>
            <p:cNvSpPr>
              <a:spLocks/>
            </p:cNvSpPr>
            <p:nvPr/>
          </p:nvSpPr>
          <p:spPr bwMode="auto">
            <a:xfrm>
              <a:off x="4779" y="3474"/>
              <a:ext cx="44" cy="66"/>
            </a:xfrm>
            <a:custGeom>
              <a:avLst/>
              <a:gdLst/>
              <a:ahLst/>
              <a:cxnLst>
                <a:cxn ang="0">
                  <a:pos x="84" y="229"/>
                </a:cxn>
                <a:cxn ang="0">
                  <a:pos x="167" y="149"/>
                </a:cxn>
                <a:cxn ang="0">
                  <a:pos x="112" y="149"/>
                </a:cxn>
                <a:cxn ang="0">
                  <a:pos x="112" y="0"/>
                </a:cxn>
                <a:cxn ang="0">
                  <a:pos x="55" y="0"/>
                </a:cxn>
                <a:cxn ang="0">
                  <a:pos x="55" y="149"/>
                </a:cxn>
                <a:cxn ang="0">
                  <a:pos x="0" y="149"/>
                </a:cxn>
                <a:cxn ang="0">
                  <a:pos x="84" y="229"/>
                </a:cxn>
              </a:cxnLst>
              <a:rect l="0" t="0" r="r" b="b"/>
              <a:pathLst>
                <a:path w="167" h="229">
                  <a:moveTo>
                    <a:pt x="84" y="229"/>
                  </a:moveTo>
                  <a:lnTo>
                    <a:pt x="167" y="149"/>
                  </a:lnTo>
                  <a:lnTo>
                    <a:pt x="112" y="149"/>
                  </a:lnTo>
                  <a:lnTo>
                    <a:pt x="112" y="0"/>
                  </a:lnTo>
                  <a:lnTo>
                    <a:pt x="55" y="0"/>
                  </a:lnTo>
                  <a:lnTo>
                    <a:pt x="55" y="149"/>
                  </a:lnTo>
                  <a:lnTo>
                    <a:pt x="0" y="149"/>
                  </a:lnTo>
                  <a:lnTo>
                    <a:pt x="84" y="229"/>
                  </a:lnTo>
                  <a:close/>
                </a:path>
              </a:pathLst>
            </a:custGeom>
            <a:solidFill>
              <a:srgbClr val="DDE2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24" name="Freeform 292"/>
            <p:cNvSpPr>
              <a:spLocks/>
            </p:cNvSpPr>
            <p:nvPr/>
          </p:nvSpPr>
          <p:spPr bwMode="auto">
            <a:xfrm>
              <a:off x="4779" y="3474"/>
              <a:ext cx="44" cy="66"/>
            </a:xfrm>
            <a:custGeom>
              <a:avLst/>
              <a:gdLst/>
              <a:ahLst/>
              <a:cxnLst>
                <a:cxn ang="0">
                  <a:pos x="84" y="229"/>
                </a:cxn>
                <a:cxn ang="0">
                  <a:pos x="167" y="149"/>
                </a:cxn>
                <a:cxn ang="0">
                  <a:pos x="112" y="149"/>
                </a:cxn>
                <a:cxn ang="0">
                  <a:pos x="112" y="0"/>
                </a:cxn>
                <a:cxn ang="0">
                  <a:pos x="55" y="0"/>
                </a:cxn>
                <a:cxn ang="0">
                  <a:pos x="55" y="149"/>
                </a:cxn>
                <a:cxn ang="0">
                  <a:pos x="0" y="149"/>
                </a:cxn>
                <a:cxn ang="0">
                  <a:pos x="84" y="229"/>
                </a:cxn>
              </a:cxnLst>
              <a:rect l="0" t="0" r="r" b="b"/>
              <a:pathLst>
                <a:path w="167" h="229">
                  <a:moveTo>
                    <a:pt x="84" y="229"/>
                  </a:moveTo>
                  <a:lnTo>
                    <a:pt x="167" y="149"/>
                  </a:lnTo>
                  <a:lnTo>
                    <a:pt x="112" y="149"/>
                  </a:lnTo>
                  <a:lnTo>
                    <a:pt x="112" y="0"/>
                  </a:lnTo>
                  <a:lnTo>
                    <a:pt x="55" y="0"/>
                  </a:lnTo>
                  <a:lnTo>
                    <a:pt x="55" y="149"/>
                  </a:lnTo>
                  <a:lnTo>
                    <a:pt x="0" y="149"/>
                  </a:lnTo>
                  <a:lnTo>
                    <a:pt x="84" y="229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25" name="Freeform 293"/>
            <p:cNvSpPr>
              <a:spLocks/>
            </p:cNvSpPr>
            <p:nvPr/>
          </p:nvSpPr>
          <p:spPr bwMode="auto">
            <a:xfrm>
              <a:off x="4552" y="3720"/>
              <a:ext cx="84" cy="47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75" y="159"/>
                </a:cxn>
                <a:cxn ang="0">
                  <a:pos x="81" y="106"/>
                </a:cxn>
                <a:cxn ang="0">
                  <a:pos x="316" y="129"/>
                </a:cxn>
                <a:cxn ang="0">
                  <a:pos x="322" y="75"/>
                </a:cxn>
                <a:cxn ang="0">
                  <a:pos x="86" y="52"/>
                </a:cxn>
                <a:cxn ang="0">
                  <a:pos x="92" y="0"/>
                </a:cxn>
                <a:cxn ang="0">
                  <a:pos x="0" y="71"/>
                </a:cxn>
              </a:cxnLst>
              <a:rect l="0" t="0" r="r" b="b"/>
              <a:pathLst>
                <a:path w="322" h="159">
                  <a:moveTo>
                    <a:pt x="0" y="71"/>
                  </a:moveTo>
                  <a:lnTo>
                    <a:pt x="75" y="159"/>
                  </a:lnTo>
                  <a:lnTo>
                    <a:pt x="81" y="106"/>
                  </a:lnTo>
                  <a:lnTo>
                    <a:pt x="316" y="129"/>
                  </a:lnTo>
                  <a:lnTo>
                    <a:pt x="322" y="75"/>
                  </a:lnTo>
                  <a:lnTo>
                    <a:pt x="86" y="52"/>
                  </a:lnTo>
                  <a:lnTo>
                    <a:pt x="9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DDE2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26" name="Freeform 294"/>
            <p:cNvSpPr>
              <a:spLocks/>
            </p:cNvSpPr>
            <p:nvPr/>
          </p:nvSpPr>
          <p:spPr bwMode="auto">
            <a:xfrm>
              <a:off x="4552" y="3720"/>
              <a:ext cx="84" cy="47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75" y="159"/>
                </a:cxn>
                <a:cxn ang="0">
                  <a:pos x="81" y="106"/>
                </a:cxn>
                <a:cxn ang="0">
                  <a:pos x="316" y="129"/>
                </a:cxn>
                <a:cxn ang="0">
                  <a:pos x="322" y="75"/>
                </a:cxn>
                <a:cxn ang="0">
                  <a:pos x="86" y="52"/>
                </a:cxn>
                <a:cxn ang="0">
                  <a:pos x="92" y="0"/>
                </a:cxn>
                <a:cxn ang="0">
                  <a:pos x="0" y="71"/>
                </a:cxn>
              </a:cxnLst>
              <a:rect l="0" t="0" r="r" b="b"/>
              <a:pathLst>
                <a:path w="322" h="159">
                  <a:moveTo>
                    <a:pt x="0" y="71"/>
                  </a:moveTo>
                  <a:lnTo>
                    <a:pt x="75" y="159"/>
                  </a:lnTo>
                  <a:lnTo>
                    <a:pt x="81" y="106"/>
                  </a:lnTo>
                  <a:lnTo>
                    <a:pt x="316" y="129"/>
                  </a:lnTo>
                  <a:lnTo>
                    <a:pt x="322" y="75"/>
                  </a:lnTo>
                  <a:lnTo>
                    <a:pt x="86" y="52"/>
                  </a:lnTo>
                  <a:lnTo>
                    <a:pt x="92" y="0"/>
                  </a:lnTo>
                  <a:lnTo>
                    <a:pt x="0" y="71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49127" name="Picture 29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8" y="3046"/>
              <a:ext cx="120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128" name="Freeform 296"/>
            <p:cNvSpPr>
              <a:spLocks/>
            </p:cNvSpPr>
            <p:nvPr/>
          </p:nvSpPr>
          <p:spPr bwMode="auto">
            <a:xfrm>
              <a:off x="4116" y="3784"/>
              <a:ext cx="83" cy="47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4" y="160"/>
                </a:cxn>
                <a:cxn ang="0">
                  <a:pos x="84" y="107"/>
                </a:cxn>
                <a:cxn ang="0">
                  <a:pos x="319" y="107"/>
                </a:cxn>
                <a:cxn ang="0">
                  <a:pos x="319" y="53"/>
                </a:cxn>
                <a:cxn ang="0">
                  <a:pos x="84" y="53"/>
                </a:cxn>
                <a:cxn ang="0">
                  <a:pos x="84" y="0"/>
                </a:cxn>
                <a:cxn ang="0">
                  <a:pos x="0" y="80"/>
                </a:cxn>
              </a:cxnLst>
              <a:rect l="0" t="0" r="r" b="b"/>
              <a:pathLst>
                <a:path w="319" h="160">
                  <a:moveTo>
                    <a:pt x="0" y="80"/>
                  </a:moveTo>
                  <a:lnTo>
                    <a:pt x="84" y="160"/>
                  </a:lnTo>
                  <a:lnTo>
                    <a:pt x="84" y="107"/>
                  </a:lnTo>
                  <a:lnTo>
                    <a:pt x="319" y="107"/>
                  </a:lnTo>
                  <a:lnTo>
                    <a:pt x="319" y="53"/>
                  </a:lnTo>
                  <a:lnTo>
                    <a:pt x="84" y="53"/>
                  </a:lnTo>
                  <a:lnTo>
                    <a:pt x="84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DDE2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29" name="Freeform 297"/>
            <p:cNvSpPr>
              <a:spLocks/>
            </p:cNvSpPr>
            <p:nvPr/>
          </p:nvSpPr>
          <p:spPr bwMode="auto">
            <a:xfrm>
              <a:off x="4116" y="3784"/>
              <a:ext cx="83" cy="47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4" y="160"/>
                </a:cxn>
                <a:cxn ang="0">
                  <a:pos x="84" y="107"/>
                </a:cxn>
                <a:cxn ang="0">
                  <a:pos x="319" y="107"/>
                </a:cxn>
                <a:cxn ang="0">
                  <a:pos x="319" y="53"/>
                </a:cxn>
                <a:cxn ang="0">
                  <a:pos x="84" y="53"/>
                </a:cxn>
                <a:cxn ang="0">
                  <a:pos x="84" y="0"/>
                </a:cxn>
                <a:cxn ang="0">
                  <a:pos x="0" y="80"/>
                </a:cxn>
              </a:cxnLst>
              <a:rect l="0" t="0" r="r" b="b"/>
              <a:pathLst>
                <a:path w="319" h="160">
                  <a:moveTo>
                    <a:pt x="0" y="80"/>
                  </a:moveTo>
                  <a:lnTo>
                    <a:pt x="84" y="160"/>
                  </a:lnTo>
                  <a:lnTo>
                    <a:pt x="84" y="107"/>
                  </a:lnTo>
                  <a:lnTo>
                    <a:pt x="319" y="107"/>
                  </a:lnTo>
                  <a:lnTo>
                    <a:pt x="319" y="53"/>
                  </a:lnTo>
                  <a:lnTo>
                    <a:pt x="84" y="53"/>
                  </a:lnTo>
                  <a:lnTo>
                    <a:pt x="84" y="0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30" name="Rectangle 298"/>
            <p:cNvSpPr>
              <a:spLocks noChangeArrowheads="1"/>
            </p:cNvSpPr>
            <p:nvPr/>
          </p:nvSpPr>
          <p:spPr bwMode="auto">
            <a:xfrm>
              <a:off x="3804" y="3349"/>
              <a:ext cx="208" cy="107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35" name="Rectangle 303"/>
            <p:cNvSpPr>
              <a:spLocks noChangeArrowheads="1"/>
            </p:cNvSpPr>
            <p:nvPr/>
          </p:nvSpPr>
          <p:spPr bwMode="auto">
            <a:xfrm>
              <a:off x="4120" y="3327"/>
              <a:ext cx="207" cy="98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39" name="Freeform 307"/>
            <p:cNvSpPr>
              <a:spLocks/>
            </p:cNvSpPr>
            <p:nvPr/>
          </p:nvSpPr>
          <p:spPr bwMode="auto">
            <a:xfrm>
              <a:off x="4033" y="3353"/>
              <a:ext cx="62" cy="63"/>
            </a:xfrm>
            <a:custGeom>
              <a:avLst/>
              <a:gdLst/>
              <a:ahLst/>
              <a:cxnLst>
                <a:cxn ang="0">
                  <a:pos x="239" y="107"/>
                </a:cxn>
                <a:cxn ang="0">
                  <a:pos x="131" y="0"/>
                </a:cxn>
                <a:cxn ang="0">
                  <a:pos x="131" y="70"/>
                </a:cxn>
                <a:cxn ang="0">
                  <a:pos x="0" y="70"/>
                </a:cxn>
                <a:cxn ang="0">
                  <a:pos x="0" y="143"/>
                </a:cxn>
                <a:cxn ang="0">
                  <a:pos x="131" y="143"/>
                </a:cxn>
                <a:cxn ang="0">
                  <a:pos x="131" y="213"/>
                </a:cxn>
                <a:cxn ang="0">
                  <a:pos x="239" y="107"/>
                </a:cxn>
              </a:cxnLst>
              <a:rect l="0" t="0" r="r" b="b"/>
              <a:pathLst>
                <a:path w="239" h="213">
                  <a:moveTo>
                    <a:pt x="239" y="107"/>
                  </a:moveTo>
                  <a:lnTo>
                    <a:pt x="131" y="0"/>
                  </a:lnTo>
                  <a:lnTo>
                    <a:pt x="131" y="70"/>
                  </a:lnTo>
                  <a:lnTo>
                    <a:pt x="0" y="70"/>
                  </a:lnTo>
                  <a:lnTo>
                    <a:pt x="0" y="143"/>
                  </a:lnTo>
                  <a:lnTo>
                    <a:pt x="131" y="143"/>
                  </a:lnTo>
                  <a:lnTo>
                    <a:pt x="131" y="213"/>
                  </a:lnTo>
                  <a:lnTo>
                    <a:pt x="239" y="107"/>
                  </a:lnTo>
                  <a:close/>
                </a:path>
              </a:pathLst>
            </a:custGeom>
            <a:solidFill>
              <a:srgbClr val="DDE2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40" name="Freeform 308"/>
            <p:cNvSpPr>
              <a:spLocks/>
            </p:cNvSpPr>
            <p:nvPr/>
          </p:nvSpPr>
          <p:spPr bwMode="auto">
            <a:xfrm>
              <a:off x="4033" y="3353"/>
              <a:ext cx="62" cy="63"/>
            </a:xfrm>
            <a:custGeom>
              <a:avLst/>
              <a:gdLst/>
              <a:ahLst/>
              <a:cxnLst>
                <a:cxn ang="0">
                  <a:pos x="239" y="107"/>
                </a:cxn>
                <a:cxn ang="0">
                  <a:pos x="131" y="0"/>
                </a:cxn>
                <a:cxn ang="0">
                  <a:pos x="131" y="70"/>
                </a:cxn>
                <a:cxn ang="0">
                  <a:pos x="0" y="70"/>
                </a:cxn>
                <a:cxn ang="0">
                  <a:pos x="0" y="143"/>
                </a:cxn>
                <a:cxn ang="0">
                  <a:pos x="131" y="143"/>
                </a:cxn>
                <a:cxn ang="0">
                  <a:pos x="131" y="213"/>
                </a:cxn>
                <a:cxn ang="0">
                  <a:pos x="239" y="107"/>
                </a:cxn>
              </a:cxnLst>
              <a:rect l="0" t="0" r="r" b="b"/>
              <a:pathLst>
                <a:path w="239" h="213">
                  <a:moveTo>
                    <a:pt x="239" y="107"/>
                  </a:moveTo>
                  <a:lnTo>
                    <a:pt x="131" y="0"/>
                  </a:lnTo>
                  <a:lnTo>
                    <a:pt x="131" y="70"/>
                  </a:lnTo>
                  <a:lnTo>
                    <a:pt x="0" y="70"/>
                  </a:lnTo>
                  <a:lnTo>
                    <a:pt x="0" y="143"/>
                  </a:lnTo>
                  <a:lnTo>
                    <a:pt x="131" y="143"/>
                  </a:lnTo>
                  <a:lnTo>
                    <a:pt x="131" y="213"/>
                  </a:lnTo>
                  <a:lnTo>
                    <a:pt x="239" y="107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41" name="Rectangle 309"/>
            <p:cNvSpPr>
              <a:spLocks noChangeArrowheads="1"/>
            </p:cNvSpPr>
            <p:nvPr/>
          </p:nvSpPr>
          <p:spPr bwMode="auto">
            <a:xfrm>
              <a:off x="4718" y="3028"/>
              <a:ext cx="166" cy="63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45" name="Freeform 313"/>
            <p:cNvSpPr>
              <a:spLocks/>
            </p:cNvSpPr>
            <p:nvPr/>
          </p:nvSpPr>
          <p:spPr bwMode="auto">
            <a:xfrm>
              <a:off x="4775" y="3126"/>
              <a:ext cx="44" cy="49"/>
            </a:xfrm>
            <a:custGeom>
              <a:avLst/>
              <a:gdLst/>
              <a:ahLst/>
              <a:cxnLst>
                <a:cxn ang="0">
                  <a:pos x="84" y="168"/>
                </a:cxn>
                <a:cxn ang="0">
                  <a:pos x="168" y="92"/>
                </a:cxn>
                <a:cxn ang="0">
                  <a:pos x="112" y="92"/>
                </a:cxn>
                <a:cxn ang="0">
                  <a:pos x="112" y="0"/>
                </a:cxn>
                <a:cxn ang="0">
                  <a:pos x="56" y="0"/>
                </a:cxn>
                <a:cxn ang="0">
                  <a:pos x="56" y="92"/>
                </a:cxn>
                <a:cxn ang="0">
                  <a:pos x="0" y="92"/>
                </a:cxn>
                <a:cxn ang="0">
                  <a:pos x="84" y="168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lnTo>
                    <a:pt x="168" y="92"/>
                  </a:lnTo>
                  <a:lnTo>
                    <a:pt x="112" y="92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56" y="92"/>
                  </a:lnTo>
                  <a:lnTo>
                    <a:pt x="0" y="92"/>
                  </a:lnTo>
                  <a:lnTo>
                    <a:pt x="84" y="168"/>
                  </a:lnTo>
                  <a:close/>
                </a:path>
              </a:pathLst>
            </a:custGeom>
            <a:solidFill>
              <a:srgbClr val="DDE2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46" name="Freeform 314"/>
            <p:cNvSpPr>
              <a:spLocks/>
            </p:cNvSpPr>
            <p:nvPr/>
          </p:nvSpPr>
          <p:spPr bwMode="auto">
            <a:xfrm>
              <a:off x="4775" y="3126"/>
              <a:ext cx="44" cy="49"/>
            </a:xfrm>
            <a:custGeom>
              <a:avLst/>
              <a:gdLst/>
              <a:ahLst/>
              <a:cxnLst>
                <a:cxn ang="0">
                  <a:pos x="84" y="168"/>
                </a:cxn>
                <a:cxn ang="0">
                  <a:pos x="168" y="92"/>
                </a:cxn>
                <a:cxn ang="0">
                  <a:pos x="112" y="92"/>
                </a:cxn>
                <a:cxn ang="0">
                  <a:pos x="112" y="0"/>
                </a:cxn>
                <a:cxn ang="0">
                  <a:pos x="56" y="0"/>
                </a:cxn>
                <a:cxn ang="0">
                  <a:pos x="56" y="92"/>
                </a:cxn>
                <a:cxn ang="0">
                  <a:pos x="0" y="92"/>
                </a:cxn>
                <a:cxn ang="0">
                  <a:pos x="84" y="168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lnTo>
                    <a:pt x="168" y="92"/>
                  </a:lnTo>
                  <a:lnTo>
                    <a:pt x="112" y="92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56" y="92"/>
                  </a:lnTo>
                  <a:lnTo>
                    <a:pt x="0" y="92"/>
                  </a:lnTo>
                  <a:lnTo>
                    <a:pt x="84" y="168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47" name="Freeform 315"/>
            <p:cNvSpPr>
              <a:spLocks/>
            </p:cNvSpPr>
            <p:nvPr/>
          </p:nvSpPr>
          <p:spPr bwMode="auto">
            <a:xfrm>
              <a:off x="4914" y="2993"/>
              <a:ext cx="13" cy="13"/>
            </a:xfrm>
            <a:custGeom>
              <a:avLst/>
              <a:gdLst/>
              <a:ahLst/>
              <a:cxnLst>
                <a:cxn ang="0">
                  <a:pos x="182" y="91"/>
                </a:cxn>
                <a:cxn ang="0">
                  <a:pos x="91" y="0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91" y="181"/>
                </a:cxn>
                <a:cxn ang="0">
                  <a:pos x="182" y="91"/>
                </a:cxn>
              </a:cxnLst>
              <a:rect l="0" t="0" r="r" b="b"/>
              <a:pathLst>
                <a:path w="182" h="181">
                  <a:moveTo>
                    <a:pt x="182" y="91"/>
                  </a:moveTo>
                  <a:cubicBezTo>
                    <a:pt x="182" y="41"/>
                    <a:pt x="141" y="0"/>
                    <a:pt x="91" y="0"/>
                  </a:cubicBezTo>
                  <a:cubicBezTo>
                    <a:pt x="40" y="0"/>
                    <a:pt x="0" y="4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41"/>
                    <a:pt x="40" y="181"/>
                    <a:pt x="91" y="181"/>
                  </a:cubicBezTo>
                  <a:cubicBezTo>
                    <a:pt x="141" y="181"/>
                    <a:pt x="182" y="141"/>
                    <a:pt x="182" y="9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48" name="Freeform 316"/>
            <p:cNvSpPr>
              <a:spLocks/>
            </p:cNvSpPr>
            <p:nvPr/>
          </p:nvSpPr>
          <p:spPr bwMode="auto">
            <a:xfrm>
              <a:off x="4914" y="2993"/>
              <a:ext cx="13" cy="13"/>
            </a:xfrm>
            <a:custGeom>
              <a:avLst/>
              <a:gdLst/>
              <a:ahLst/>
              <a:cxnLst>
                <a:cxn ang="0">
                  <a:pos x="48" y="23"/>
                </a:cxn>
                <a:cxn ang="0">
                  <a:pos x="24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24" y="45"/>
                </a:cxn>
                <a:cxn ang="0">
                  <a:pos x="48" y="23"/>
                </a:cxn>
              </a:cxnLst>
              <a:rect l="0" t="0" r="r" b="b"/>
              <a:pathLst>
                <a:path w="48" h="45">
                  <a:moveTo>
                    <a:pt x="48" y="23"/>
                  </a:moveTo>
                  <a:cubicBezTo>
                    <a:pt x="48" y="10"/>
                    <a:pt x="3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5"/>
                    <a:pt x="11" y="45"/>
                    <a:pt x="24" y="45"/>
                  </a:cubicBezTo>
                  <a:cubicBezTo>
                    <a:pt x="38" y="45"/>
                    <a:pt x="48" y="35"/>
                    <a:pt x="48" y="23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49" name="Freeform 317"/>
            <p:cNvSpPr>
              <a:spLocks/>
            </p:cNvSpPr>
            <p:nvPr/>
          </p:nvSpPr>
          <p:spPr bwMode="auto">
            <a:xfrm>
              <a:off x="4905" y="3006"/>
              <a:ext cx="31" cy="53"/>
            </a:xfrm>
            <a:custGeom>
              <a:avLst/>
              <a:gdLst/>
              <a:ahLst/>
              <a:cxnLst>
                <a:cxn ang="0">
                  <a:pos x="61" y="95"/>
                </a:cxn>
                <a:cxn ang="0">
                  <a:pos x="88" y="183"/>
                </a:cxn>
                <a:cxn ang="0">
                  <a:pos x="111" y="183"/>
                </a:cxn>
                <a:cxn ang="0">
                  <a:pos x="88" y="81"/>
                </a:cxn>
                <a:cxn ang="0">
                  <a:pos x="88" y="21"/>
                </a:cxn>
                <a:cxn ang="0">
                  <a:pos x="105" y="69"/>
                </a:cxn>
                <a:cxn ang="0">
                  <a:pos x="119" y="61"/>
                </a:cxn>
                <a:cxn ang="0">
                  <a:pos x="99" y="0"/>
                </a:cxn>
                <a:cxn ang="0">
                  <a:pos x="61" y="3"/>
                </a:cxn>
                <a:cxn ang="0">
                  <a:pos x="22" y="0"/>
                </a:cxn>
                <a:cxn ang="0">
                  <a:pos x="0" y="63"/>
                </a:cxn>
                <a:cxn ang="0">
                  <a:pos x="16" y="69"/>
                </a:cxn>
                <a:cxn ang="0">
                  <a:pos x="33" y="21"/>
                </a:cxn>
                <a:cxn ang="0">
                  <a:pos x="33" y="81"/>
                </a:cxn>
                <a:cxn ang="0">
                  <a:pos x="11" y="183"/>
                </a:cxn>
                <a:cxn ang="0">
                  <a:pos x="33" y="183"/>
                </a:cxn>
                <a:cxn ang="0">
                  <a:pos x="61" y="95"/>
                </a:cxn>
              </a:cxnLst>
              <a:rect l="0" t="0" r="r" b="b"/>
              <a:pathLst>
                <a:path w="119" h="183">
                  <a:moveTo>
                    <a:pt x="61" y="95"/>
                  </a:moveTo>
                  <a:lnTo>
                    <a:pt x="88" y="183"/>
                  </a:lnTo>
                  <a:lnTo>
                    <a:pt x="111" y="183"/>
                  </a:lnTo>
                  <a:lnTo>
                    <a:pt x="88" y="81"/>
                  </a:lnTo>
                  <a:lnTo>
                    <a:pt x="88" y="21"/>
                  </a:lnTo>
                  <a:lnTo>
                    <a:pt x="105" y="69"/>
                  </a:lnTo>
                  <a:lnTo>
                    <a:pt x="119" y="61"/>
                  </a:lnTo>
                  <a:lnTo>
                    <a:pt x="99" y="0"/>
                  </a:lnTo>
                  <a:lnTo>
                    <a:pt x="61" y="3"/>
                  </a:lnTo>
                  <a:lnTo>
                    <a:pt x="22" y="0"/>
                  </a:lnTo>
                  <a:lnTo>
                    <a:pt x="0" y="63"/>
                  </a:lnTo>
                  <a:lnTo>
                    <a:pt x="16" y="69"/>
                  </a:lnTo>
                  <a:lnTo>
                    <a:pt x="33" y="21"/>
                  </a:lnTo>
                  <a:lnTo>
                    <a:pt x="33" y="81"/>
                  </a:lnTo>
                  <a:lnTo>
                    <a:pt x="11" y="183"/>
                  </a:lnTo>
                  <a:lnTo>
                    <a:pt x="33" y="183"/>
                  </a:lnTo>
                  <a:lnTo>
                    <a:pt x="61" y="95"/>
                  </a:lnTo>
                  <a:close/>
                </a:path>
              </a:pathLst>
            </a:custGeom>
            <a:solidFill>
              <a:srgbClr val="E8EE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50" name="Freeform 318"/>
            <p:cNvSpPr>
              <a:spLocks/>
            </p:cNvSpPr>
            <p:nvPr/>
          </p:nvSpPr>
          <p:spPr bwMode="auto">
            <a:xfrm>
              <a:off x="4905" y="3006"/>
              <a:ext cx="31" cy="53"/>
            </a:xfrm>
            <a:custGeom>
              <a:avLst/>
              <a:gdLst/>
              <a:ahLst/>
              <a:cxnLst>
                <a:cxn ang="0">
                  <a:pos x="61" y="95"/>
                </a:cxn>
                <a:cxn ang="0">
                  <a:pos x="88" y="183"/>
                </a:cxn>
                <a:cxn ang="0">
                  <a:pos x="111" y="183"/>
                </a:cxn>
                <a:cxn ang="0">
                  <a:pos x="88" y="81"/>
                </a:cxn>
                <a:cxn ang="0">
                  <a:pos x="88" y="21"/>
                </a:cxn>
                <a:cxn ang="0">
                  <a:pos x="105" y="69"/>
                </a:cxn>
                <a:cxn ang="0">
                  <a:pos x="119" y="61"/>
                </a:cxn>
                <a:cxn ang="0">
                  <a:pos x="99" y="0"/>
                </a:cxn>
                <a:cxn ang="0">
                  <a:pos x="61" y="3"/>
                </a:cxn>
                <a:cxn ang="0">
                  <a:pos x="22" y="0"/>
                </a:cxn>
                <a:cxn ang="0">
                  <a:pos x="0" y="63"/>
                </a:cxn>
                <a:cxn ang="0">
                  <a:pos x="16" y="69"/>
                </a:cxn>
                <a:cxn ang="0">
                  <a:pos x="33" y="21"/>
                </a:cxn>
                <a:cxn ang="0">
                  <a:pos x="33" y="81"/>
                </a:cxn>
                <a:cxn ang="0">
                  <a:pos x="11" y="183"/>
                </a:cxn>
                <a:cxn ang="0">
                  <a:pos x="33" y="183"/>
                </a:cxn>
                <a:cxn ang="0">
                  <a:pos x="61" y="95"/>
                </a:cxn>
              </a:cxnLst>
              <a:rect l="0" t="0" r="r" b="b"/>
              <a:pathLst>
                <a:path w="119" h="183">
                  <a:moveTo>
                    <a:pt x="61" y="95"/>
                  </a:moveTo>
                  <a:lnTo>
                    <a:pt x="88" y="183"/>
                  </a:lnTo>
                  <a:lnTo>
                    <a:pt x="111" y="183"/>
                  </a:lnTo>
                  <a:lnTo>
                    <a:pt x="88" y="81"/>
                  </a:lnTo>
                  <a:lnTo>
                    <a:pt x="88" y="21"/>
                  </a:lnTo>
                  <a:lnTo>
                    <a:pt x="105" y="69"/>
                  </a:lnTo>
                  <a:lnTo>
                    <a:pt x="119" y="61"/>
                  </a:lnTo>
                  <a:lnTo>
                    <a:pt x="99" y="0"/>
                  </a:lnTo>
                  <a:lnTo>
                    <a:pt x="61" y="3"/>
                  </a:lnTo>
                  <a:lnTo>
                    <a:pt x="22" y="0"/>
                  </a:lnTo>
                  <a:lnTo>
                    <a:pt x="0" y="63"/>
                  </a:lnTo>
                  <a:lnTo>
                    <a:pt x="16" y="69"/>
                  </a:lnTo>
                  <a:lnTo>
                    <a:pt x="33" y="21"/>
                  </a:lnTo>
                  <a:lnTo>
                    <a:pt x="33" y="81"/>
                  </a:lnTo>
                  <a:lnTo>
                    <a:pt x="11" y="183"/>
                  </a:lnTo>
                  <a:lnTo>
                    <a:pt x="33" y="183"/>
                  </a:lnTo>
                  <a:lnTo>
                    <a:pt x="61" y="95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53" name="Freeform 321"/>
            <p:cNvSpPr>
              <a:spLocks/>
            </p:cNvSpPr>
            <p:nvPr/>
          </p:nvSpPr>
          <p:spPr bwMode="auto">
            <a:xfrm>
              <a:off x="3903" y="3472"/>
              <a:ext cx="11" cy="13"/>
            </a:xfrm>
            <a:custGeom>
              <a:avLst/>
              <a:gdLst/>
              <a:ahLst/>
              <a:cxnLst>
                <a:cxn ang="0">
                  <a:pos x="161" y="91"/>
                </a:cxn>
                <a:cxn ang="0">
                  <a:pos x="80" y="0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80" y="181"/>
                </a:cxn>
                <a:cxn ang="0">
                  <a:pos x="161" y="91"/>
                </a:cxn>
              </a:cxnLst>
              <a:rect l="0" t="0" r="r" b="b"/>
              <a:pathLst>
                <a:path w="161" h="181">
                  <a:moveTo>
                    <a:pt x="161" y="91"/>
                  </a:moveTo>
                  <a:cubicBezTo>
                    <a:pt x="161" y="40"/>
                    <a:pt x="125" y="0"/>
                    <a:pt x="80" y="0"/>
                  </a:cubicBezTo>
                  <a:cubicBezTo>
                    <a:pt x="36" y="0"/>
                    <a:pt x="0" y="4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41"/>
                    <a:pt x="36" y="181"/>
                    <a:pt x="80" y="181"/>
                  </a:cubicBezTo>
                  <a:cubicBezTo>
                    <a:pt x="125" y="181"/>
                    <a:pt x="161" y="141"/>
                    <a:pt x="161" y="9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54" name="Freeform 322"/>
            <p:cNvSpPr>
              <a:spLocks/>
            </p:cNvSpPr>
            <p:nvPr/>
          </p:nvSpPr>
          <p:spPr bwMode="auto">
            <a:xfrm>
              <a:off x="3903" y="3472"/>
              <a:ext cx="11" cy="13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21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21" y="46"/>
                </a:cxn>
                <a:cxn ang="0">
                  <a:pos x="43" y="23"/>
                </a:cxn>
              </a:cxnLst>
              <a:rect l="0" t="0" r="r" b="b"/>
              <a:pathLst>
                <a:path w="43" h="46">
                  <a:moveTo>
                    <a:pt x="43" y="23"/>
                  </a:moveTo>
                  <a:cubicBezTo>
                    <a:pt x="43" y="10"/>
                    <a:pt x="33" y="0"/>
                    <a:pt x="21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5"/>
                    <a:pt x="10" y="46"/>
                    <a:pt x="21" y="46"/>
                  </a:cubicBezTo>
                  <a:cubicBezTo>
                    <a:pt x="33" y="46"/>
                    <a:pt x="43" y="35"/>
                    <a:pt x="43" y="23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55" name="Freeform 323"/>
            <p:cNvSpPr>
              <a:spLocks/>
            </p:cNvSpPr>
            <p:nvPr/>
          </p:nvSpPr>
          <p:spPr bwMode="auto">
            <a:xfrm>
              <a:off x="3887" y="3485"/>
              <a:ext cx="42" cy="53"/>
            </a:xfrm>
            <a:custGeom>
              <a:avLst/>
              <a:gdLst/>
              <a:ahLst/>
              <a:cxnLst>
                <a:cxn ang="0">
                  <a:pos x="79" y="94"/>
                </a:cxn>
                <a:cxn ang="0">
                  <a:pos x="104" y="183"/>
                </a:cxn>
                <a:cxn ang="0">
                  <a:pos x="124" y="183"/>
                </a:cxn>
                <a:cxn ang="0">
                  <a:pos x="104" y="80"/>
                </a:cxn>
                <a:cxn ang="0">
                  <a:pos x="104" y="20"/>
                </a:cxn>
                <a:cxn ang="0">
                  <a:pos x="159" y="14"/>
                </a:cxn>
                <a:cxn ang="0">
                  <a:pos x="159" y="0"/>
                </a:cxn>
                <a:cxn ang="0">
                  <a:pos x="79" y="3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5" y="20"/>
                </a:cxn>
                <a:cxn ang="0">
                  <a:pos x="55" y="80"/>
                </a:cxn>
                <a:cxn ang="0">
                  <a:pos x="35" y="183"/>
                </a:cxn>
                <a:cxn ang="0">
                  <a:pos x="55" y="183"/>
                </a:cxn>
                <a:cxn ang="0">
                  <a:pos x="79" y="94"/>
                </a:cxn>
              </a:cxnLst>
              <a:rect l="0" t="0" r="r" b="b"/>
              <a:pathLst>
                <a:path w="159" h="183">
                  <a:moveTo>
                    <a:pt x="79" y="94"/>
                  </a:moveTo>
                  <a:lnTo>
                    <a:pt x="104" y="183"/>
                  </a:lnTo>
                  <a:lnTo>
                    <a:pt x="124" y="183"/>
                  </a:lnTo>
                  <a:lnTo>
                    <a:pt x="104" y="80"/>
                  </a:lnTo>
                  <a:lnTo>
                    <a:pt x="104" y="20"/>
                  </a:lnTo>
                  <a:lnTo>
                    <a:pt x="159" y="14"/>
                  </a:lnTo>
                  <a:lnTo>
                    <a:pt x="159" y="0"/>
                  </a:lnTo>
                  <a:lnTo>
                    <a:pt x="79" y="3"/>
                  </a:lnTo>
                  <a:lnTo>
                    <a:pt x="0" y="0"/>
                  </a:lnTo>
                  <a:lnTo>
                    <a:pt x="0" y="15"/>
                  </a:lnTo>
                  <a:lnTo>
                    <a:pt x="55" y="20"/>
                  </a:lnTo>
                  <a:lnTo>
                    <a:pt x="55" y="80"/>
                  </a:lnTo>
                  <a:lnTo>
                    <a:pt x="35" y="183"/>
                  </a:lnTo>
                  <a:lnTo>
                    <a:pt x="55" y="183"/>
                  </a:lnTo>
                  <a:lnTo>
                    <a:pt x="79" y="94"/>
                  </a:lnTo>
                  <a:close/>
                </a:path>
              </a:pathLst>
            </a:custGeom>
            <a:solidFill>
              <a:srgbClr val="E8EE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56" name="Freeform 324"/>
            <p:cNvSpPr>
              <a:spLocks/>
            </p:cNvSpPr>
            <p:nvPr/>
          </p:nvSpPr>
          <p:spPr bwMode="auto">
            <a:xfrm>
              <a:off x="3887" y="3485"/>
              <a:ext cx="42" cy="53"/>
            </a:xfrm>
            <a:custGeom>
              <a:avLst/>
              <a:gdLst/>
              <a:ahLst/>
              <a:cxnLst>
                <a:cxn ang="0">
                  <a:pos x="79" y="94"/>
                </a:cxn>
                <a:cxn ang="0">
                  <a:pos x="104" y="183"/>
                </a:cxn>
                <a:cxn ang="0">
                  <a:pos x="124" y="183"/>
                </a:cxn>
                <a:cxn ang="0">
                  <a:pos x="104" y="80"/>
                </a:cxn>
                <a:cxn ang="0">
                  <a:pos x="104" y="20"/>
                </a:cxn>
                <a:cxn ang="0">
                  <a:pos x="159" y="14"/>
                </a:cxn>
                <a:cxn ang="0">
                  <a:pos x="159" y="0"/>
                </a:cxn>
                <a:cxn ang="0">
                  <a:pos x="79" y="3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55" y="20"/>
                </a:cxn>
                <a:cxn ang="0">
                  <a:pos x="55" y="80"/>
                </a:cxn>
                <a:cxn ang="0">
                  <a:pos x="35" y="183"/>
                </a:cxn>
                <a:cxn ang="0">
                  <a:pos x="55" y="183"/>
                </a:cxn>
                <a:cxn ang="0">
                  <a:pos x="79" y="94"/>
                </a:cxn>
              </a:cxnLst>
              <a:rect l="0" t="0" r="r" b="b"/>
              <a:pathLst>
                <a:path w="159" h="183">
                  <a:moveTo>
                    <a:pt x="79" y="94"/>
                  </a:moveTo>
                  <a:lnTo>
                    <a:pt x="104" y="183"/>
                  </a:lnTo>
                  <a:lnTo>
                    <a:pt x="124" y="183"/>
                  </a:lnTo>
                  <a:lnTo>
                    <a:pt x="104" y="80"/>
                  </a:lnTo>
                  <a:lnTo>
                    <a:pt x="104" y="20"/>
                  </a:lnTo>
                  <a:lnTo>
                    <a:pt x="159" y="14"/>
                  </a:lnTo>
                  <a:lnTo>
                    <a:pt x="159" y="0"/>
                  </a:lnTo>
                  <a:lnTo>
                    <a:pt x="79" y="3"/>
                  </a:lnTo>
                  <a:lnTo>
                    <a:pt x="0" y="0"/>
                  </a:lnTo>
                  <a:lnTo>
                    <a:pt x="0" y="15"/>
                  </a:lnTo>
                  <a:lnTo>
                    <a:pt x="55" y="20"/>
                  </a:lnTo>
                  <a:lnTo>
                    <a:pt x="55" y="80"/>
                  </a:lnTo>
                  <a:lnTo>
                    <a:pt x="35" y="183"/>
                  </a:lnTo>
                  <a:lnTo>
                    <a:pt x="55" y="183"/>
                  </a:lnTo>
                  <a:lnTo>
                    <a:pt x="79" y="94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04838" y="331788"/>
            <a:ext cx="5735637" cy="52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CURRENT OPERATION</a:t>
            </a:r>
            <a:endParaRPr lang="es-ES" sz="2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</p:txBody>
      </p:sp>
      <p:pic>
        <p:nvPicPr>
          <p:cNvPr id="2498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7263" y="2049463"/>
            <a:ext cx="2651125" cy="165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400050" y="1082675"/>
            <a:ext cx="8302625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indent="-261938">
              <a:spcBef>
                <a:spcPct val="0"/>
              </a:spcBef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By operating offices in Dallas, Chicago (2) and Denver, we are able to respond to applications. </a:t>
            </a:r>
          </a:p>
          <a:p>
            <a:pPr marL="261938" indent="-261938">
              <a:spcBef>
                <a:spcPct val="0"/>
              </a:spcBef>
              <a:buFontTx/>
              <a:buChar char="•"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61938" indent="-261938">
              <a:spcBef>
                <a:spcPct val="0"/>
              </a:spcBef>
              <a:buFontTx/>
              <a:buChar char="•"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61938" indent="-261938">
              <a:spcBef>
                <a:spcPct val="0"/>
              </a:spcBef>
              <a:buFontTx/>
              <a:buChar char="•"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61938" indent="-261938">
              <a:spcBef>
                <a:spcPct val="0"/>
              </a:spcBef>
              <a:buFontTx/>
              <a:buChar char="•"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61938" indent="-261938">
              <a:spcBef>
                <a:spcPct val="0"/>
              </a:spcBef>
              <a:buFontTx/>
              <a:buChar char="•"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61938" indent="-261938"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Creation of strategic alliances:</a:t>
            </a:r>
          </a:p>
          <a:p>
            <a:pPr lvl="1"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 To increase coverage </a:t>
            </a:r>
          </a:p>
          <a:p>
            <a:pPr lvl="1"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 Because of  legal restrictions in several states.</a:t>
            </a: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61938" indent="-261938"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Advertising in local Radio, Television and Newspapers.</a:t>
            </a:r>
          </a:p>
          <a:p>
            <a:pPr marL="261938" indent="-261938"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Nationwide toll-free number for information: </a:t>
            </a:r>
          </a:p>
          <a:p>
            <a:pPr marL="261938" indent="-261938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				(877) - CASITA - 9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>
            <p:ph type="body" sz="half" idx="1"/>
          </p:nvPr>
        </p:nvSpPr>
        <p:spPr bwMode="auto">
          <a:xfrm>
            <a:off x="323850" y="1308100"/>
            <a:ext cx="8135938" cy="512445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The experience obtained these past few years have helped us adapt many requirements to the program needs.</a:t>
            </a:r>
          </a:p>
          <a:p>
            <a:pPr marL="0" indent="0">
              <a:buFontTx/>
              <a:buNone/>
            </a:pPr>
            <a:endParaRPr lang="en-US" sz="2300" b="1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0" indent="0">
              <a:buFontTx/>
              <a:buNone/>
            </a:pPr>
            <a:endParaRPr lang="en-US" sz="800" b="1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0" indent="0">
              <a:buFontTx/>
              <a:buNone/>
            </a:pPr>
            <a:r>
              <a:rPr lang="en-US" sz="23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For example:</a:t>
            </a:r>
          </a:p>
          <a:p>
            <a:pPr marL="0" indent="0">
              <a:buFontTx/>
              <a:buNone/>
            </a:pPr>
            <a:endParaRPr lang="en-US" sz="800" b="1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762000" lvl="1" indent="-304800" algn="l">
              <a:buFont typeface="Wingdings" pitchFamily="2" charset="2"/>
              <a:buChar char="Ø"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Loan Application adapted and “translated”.</a:t>
            </a:r>
          </a:p>
          <a:p>
            <a:pPr marL="762000" lvl="1" indent="-304800" algn="l">
              <a:buFont typeface="Wingdings" pitchFamily="2" charset="2"/>
              <a:buChar char="Ø"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Use of  “Matrícula Consular” as a valid ID.</a:t>
            </a:r>
          </a:p>
          <a:p>
            <a:pPr marL="762000" lvl="1" indent="-304800" algn="l">
              <a:buFont typeface="Wingdings" pitchFamily="2" charset="2"/>
              <a:buChar char="Ø"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Use of Social Security Number.</a:t>
            </a:r>
          </a:p>
          <a:p>
            <a:pPr marL="762000" lvl="1" indent="-304800">
              <a:buFont typeface="Wingdings" pitchFamily="2" charset="2"/>
              <a:buChar char="Ø"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Acceptance of pay stubs from foreign companies.</a:t>
            </a:r>
          </a:p>
          <a:p>
            <a:pPr marL="762000" lvl="1" indent="-304800" algn="l">
              <a:buFont typeface="Wingdings" pitchFamily="2" charset="2"/>
              <a:buChar char="Ø"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Evaluation of US bank statements as proof of savings.</a:t>
            </a:r>
          </a:p>
          <a:p>
            <a:pPr marL="762000" lvl="1" indent="-304800" algn="l">
              <a:buFont typeface="Wingdings" pitchFamily="2" charset="2"/>
              <a:buChar char="Ø"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Acceptance of non-formal residents as borrowers.</a:t>
            </a:r>
          </a:p>
        </p:txBody>
      </p:sp>
      <p:sp>
        <p:nvSpPr>
          <p:cNvPr id="239622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641350" y="304800"/>
            <a:ext cx="5216525" cy="522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CURRENT SITUATION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41350" y="304800"/>
            <a:ext cx="5216525" cy="522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ACHIEVEMENTS</a:t>
            </a:r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835025" y="1585913"/>
            <a:ext cx="7751763" cy="282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“Su Casita en Mexico” has financed over 1,750 mortgage loans for USD$75 millions. </a:t>
            </a:r>
          </a:p>
          <a:p>
            <a:pPr marL="342900" indent="-342900">
              <a:buFontTx/>
              <a:buChar char="•"/>
            </a:pPr>
            <a:endParaRPr lang="en-US" sz="23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A growth of 370% in the last year.</a:t>
            </a:r>
          </a:p>
          <a:p>
            <a:pPr marL="342900" indent="-342900">
              <a:buFontTx/>
              <a:buChar char="•"/>
            </a:pPr>
            <a:endParaRPr lang="en-US" sz="23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Created the first dollar based loan program for Mexican in US, along with IADB-Fomin</a:t>
            </a:r>
          </a:p>
        </p:txBody>
      </p:sp>
      <p:pic>
        <p:nvPicPr>
          <p:cNvPr id="258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838" y="4787900"/>
            <a:ext cx="2622550" cy="177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622300" y="1071563"/>
            <a:ext cx="8240713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195263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	We have detected that the main obstacles for the program are:</a:t>
            </a:r>
          </a:p>
          <a:p>
            <a:endParaRPr lang="en-US" sz="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195263">
              <a:buFontTx/>
              <a:buChar char="•"/>
            </a:pPr>
            <a:r>
              <a:rPr 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Lack of confidence and low level of education among immigrants.</a:t>
            </a:r>
          </a:p>
          <a:p>
            <a:pPr lvl="1" indent="-195263">
              <a:buFontTx/>
              <a:buChar char="•"/>
            </a:pPr>
            <a:endParaRPr lang="es-E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lvl="1" indent="-195263">
              <a:buFontTx/>
              <a:buChar char="•"/>
            </a:pPr>
            <a:r>
              <a:rPr 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Not enough information regarding the availability of homes for sale in Mexico.</a:t>
            </a:r>
          </a:p>
          <a:p>
            <a:pPr lvl="1" indent="-195263">
              <a:buFontTx/>
              <a:buChar char="•"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lvl="1" indent="-195263">
              <a:buFontTx/>
              <a:buChar char="•"/>
            </a:pPr>
            <a:r>
              <a:rPr 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Few possibilities to finance housing acquisition with long-term funding through financial institutions for this market.</a:t>
            </a:r>
          </a:p>
          <a:p>
            <a:pPr lvl="1" indent="-195263">
              <a:buFontTx/>
              <a:buChar char="•"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lvl="1" indent="-195263">
              <a:buFontTx/>
              <a:buChar char="•"/>
            </a:pPr>
            <a:r>
              <a:rPr 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Lack of facilities and infrastructure to provide personal assistance in the US</a:t>
            </a:r>
          </a:p>
          <a:p>
            <a:pPr lvl="1" indent="-195263">
              <a:buFontTx/>
              <a:buChar char="•"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lvl="1" indent="-195263">
              <a:buFontTx/>
              <a:buChar char="•"/>
            </a:pPr>
            <a:r>
              <a:rPr lang="en-US" sz="21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Most customers do not have savings to cover upfront costs and minimum down-payment (20-30% of the value of the house).</a:t>
            </a:r>
            <a:endParaRPr lang="es-MX" sz="21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</p:txBody>
      </p:sp>
      <p:sp>
        <p:nvSpPr>
          <p:cNvPr id="241669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604838" y="331788"/>
            <a:ext cx="5735637" cy="52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CHALLENGES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519113" y="1136650"/>
            <a:ext cx="81565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763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Due to different and sometimes extremely complicated legal requirements by state, it has been hard to expand the operation. </a:t>
            </a:r>
          </a:p>
          <a:p>
            <a:pPr indent="4763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indent="4763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The chance to actively promote and advertise “Su Casita en Mexico” within a clearly defined and integrated regulation for advertising in the U.S are limited. </a:t>
            </a:r>
          </a:p>
        </p:txBody>
      </p:sp>
      <p:sp>
        <p:nvSpPr>
          <p:cNvPr id="259075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04838" y="331788"/>
            <a:ext cx="5735637" cy="52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CHALLENGES</a:t>
            </a:r>
            <a:endParaRPr lang="es-ES" sz="2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</p:txBody>
      </p:sp>
      <p:pic>
        <p:nvPicPr>
          <p:cNvPr id="259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088" y="4554538"/>
            <a:ext cx="2379662" cy="181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9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988" y="5003800"/>
            <a:ext cx="2173287" cy="1662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519113" y="1108075"/>
            <a:ext cx="81565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28638" indent="-431800"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More participation from the U.S and Mexican Governments in promoting the program and providing relevant information to all participants.</a:t>
            </a:r>
          </a:p>
          <a:p>
            <a:pPr marL="528638" indent="-431800">
              <a:buFontTx/>
              <a:buChar char="•"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528638" indent="-431800"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Development of a unified and efficient regulation  for the operation of  operations like “Su Casita en Mexico” in the U.S. </a:t>
            </a:r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2" cstate="print"/>
          <a:srcRect l="9464" t="14005" r="7814" b="46556"/>
          <a:stretch>
            <a:fillRect/>
          </a:stretch>
        </p:blipFill>
        <p:spPr bwMode="auto">
          <a:xfrm>
            <a:off x="855663" y="3735388"/>
            <a:ext cx="2809875" cy="2827337"/>
          </a:xfrm>
          <a:prstGeom prst="rect">
            <a:avLst/>
          </a:prstGeom>
          <a:noFill/>
        </p:spPr>
      </p:pic>
      <p:sp>
        <p:nvSpPr>
          <p:cNvPr id="252934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604838" y="331788"/>
            <a:ext cx="5735637" cy="52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PROGRAM REQUIREMENTS</a:t>
            </a:r>
            <a:endParaRPr lang="es-ES" sz="2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876675" y="3736975"/>
            <a:ext cx="52673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9888" indent="-282575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Create a complete data base of home availability in Mexico</a:t>
            </a:r>
          </a:p>
          <a:p>
            <a:pPr marL="369888" indent="-282575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369888" indent="-282575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Integrate the housing offer by incorporating Mexican Homebuilders to the program.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28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8313" y="5241925"/>
            <a:ext cx="17526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829" name="AutoShape 53"/>
          <p:cNvSpPr>
            <a:spLocks noChangeArrowheads="1"/>
          </p:cNvSpPr>
          <p:nvPr/>
        </p:nvSpPr>
        <p:spPr bwMode="auto">
          <a:xfrm>
            <a:off x="2897188" y="6049963"/>
            <a:ext cx="741362" cy="231775"/>
          </a:xfrm>
          <a:prstGeom prst="rightArrow">
            <a:avLst>
              <a:gd name="adj1" fmla="val 50000"/>
              <a:gd name="adj2" fmla="val 79966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830" name="AutoShape 54"/>
          <p:cNvSpPr>
            <a:spLocks noChangeArrowheads="1"/>
          </p:cNvSpPr>
          <p:nvPr/>
        </p:nvSpPr>
        <p:spPr bwMode="auto">
          <a:xfrm>
            <a:off x="5824538" y="5795963"/>
            <a:ext cx="741362" cy="231775"/>
          </a:xfrm>
          <a:prstGeom prst="rightArrow">
            <a:avLst>
              <a:gd name="adj1" fmla="val 50000"/>
              <a:gd name="adj2" fmla="val 79966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5831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2075" y="5380038"/>
            <a:ext cx="17002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835" name="AutoShape 59"/>
          <p:cNvSpPr>
            <a:spLocks noChangeArrowheads="1"/>
          </p:cNvSpPr>
          <p:nvPr/>
        </p:nvSpPr>
        <p:spPr bwMode="auto">
          <a:xfrm rot="10800000">
            <a:off x="2895600" y="5511800"/>
            <a:ext cx="741363" cy="231775"/>
          </a:xfrm>
          <a:prstGeom prst="rightArrow">
            <a:avLst>
              <a:gd name="adj1" fmla="val 50000"/>
              <a:gd name="adj2" fmla="val 79966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837" name="Rectangle 61"/>
          <p:cNvSpPr>
            <a:spLocks noChangeArrowheads="1"/>
          </p:cNvSpPr>
          <p:nvPr>
            <p:ph type="title"/>
          </p:nvPr>
        </p:nvSpPr>
        <p:spPr bwMode="auto">
          <a:xfrm>
            <a:off x="712788" y="344488"/>
            <a:ext cx="5367337" cy="52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HIPOTECARIA SU CASITA</a:t>
            </a:r>
          </a:p>
        </p:txBody>
      </p:sp>
      <p:sp>
        <p:nvSpPr>
          <p:cNvPr id="75838" name="Text Box 62"/>
          <p:cNvSpPr txBox="1">
            <a:spLocks noChangeArrowheads="1"/>
          </p:cNvSpPr>
          <p:nvPr/>
        </p:nvSpPr>
        <p:spPr bwMode="auto">
          <a:xfrm>
            <a:off x="239713" y="1176338"/>
            <a:ext cx="88185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5"/>
              </a:buBlip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Su Casita: The </a:t>
            </a:r>
            <a:r>
              <a:rPr lang="en-US" sz="2200" u="sng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largest</a:t>
            </a: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 private mortgage Sofol in Mexico.</a:t>
            </a:r>
          </a:p>
          <a:p>
            <a:pPr marL="363538" indent="-363538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5"/>
              </a:buBlip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363538" indent="-363538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5"/>
              </a:buBlip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Founded in 1994, Su Casita has made reality the dreams of over </a:t>
            </a:r>
            <a:r>
              <a:rPr lang="en-US" sz="2200" u="sng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400,000 families</a:t>
            </a: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 by helping them to buy a home.</a:t>
            </a:r>
          </a:p>
          <a:p>
            <a:pPr marL="363538" indent="-363538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5"/>
              </a:buBlip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363538" indent="-363538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5"/>
              </a:buBlip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We manage the </a:t>
            </a:r>
            <a:r>
              <a:rPr lang="en-US" sz="2200" u="sng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second largest mortgage portfolio</a:t>
            </a: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 in the country, valued at over $4 billion dollars.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363538" indent="-363538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5"/>
              </a:buBlip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363538" indent="-363538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5"/>
              </a:buBlip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In the last 4 years, we have experienced over 40% growth per year.</a:t>
            </a:r>
          </a:p>
          <a:p>
            <a:pPr marL="363538" indent="-363538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5"/>
              </a:buBlip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363538" indent="-363538" algn="l">
              <a:lnSpc>
                <a:spcPct val="120000"/>
              </a:lnSpc>
              <a:spcBef>
                <a:spcPct val="0"/>
              </a:spcBef>
              <a:buFont typeface="Wingdings" pitchFamily="2" charset="2"/>
              <a:buBlip>
                <a:blip r:embed="rId5"/>
              </a:buBlip>
            </a:pP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Su Casita is the main MBS issuer</a:t>
            </a:r>
            <a:r>
              <a:rPr lang="en-US" sz="22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 </a:t>
            </a:r>
            <a:r>
              <a:rPr 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in Mexico.</a:t>
            </a:r>
          </a:p>
        </p:txBody>
      </p:sp>
      <p:grpSp>
        <p:nvGrpSpPr>
          <p:cNvPr id="75842" name="Group 66"/>
          <p:cNvGrpSpPr>
            <a:grpSpLocks/>
          </p:cNvGrpSpPr>
          <p:nvPr/>
        </p:nvGrpSpPr>
        <p:grpSpPr bwMode="auto">
          <a:xfrm>
            <a:off x="627063" y="5181600"/>
            <a:ext cx="1851025" cy="1379538"/>
            <a:chOff x="395" y="3264"/>
            <a:chExt cx="1166" cy="869"/>
          </a:xfrm>
        </p:grpSpPr>
        <p:sp>
          <p:nvSpPr>
            <p:cNvPr id="75840" name="Text Box 64"/>
            <p:cNvSpPr txBox="1">
              <a:spLocks noChangeArrowheads="1"/>
            </p:cNvSpPr>
            <p:nvPr/>
          </p:nvSpPr>
          <p:spPr bwMode="auto">
            <a:xfrm>
              <a:off x="502" y="3363"/>
              <a:ext cx="945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000099"/>
                  </a:solidFill>
                  <a:latin typeface="Arial" pitchFamily="34" charset="0"/>
                </a:rPr>
                <a:t>Debt Issuance &amp; Institutional</a:t>
              </a:r>
            </a:p>
            <a:p>
              <a:pPr algn="ctr">
                <a:spcBef>
                  <a:spcPct val="0"/>
                </a:spcBef>
              </a:pPr>
              <a:r>
                <a:rPr lang="en-US" sz="1600">
                  <a:solidFill>
                    <a:srgbClr val="000099"/>
                  </a:solidFill>
                  <a:latin typeface="Arial" pitchFamily="34" charset="0"/>
                </a:rPr>
                <a:t>Funding</a:t>
              </a:r>
            </a:p>
          </p:txBody>
        </p:sp>
        <p:sp>
          <p:nvSpPr>
            <p:cNvPr id="75841" name="Oval 65"/>
            <p:cNvSpPr>
              <a:spLocks noChangeArrowheads="1"/>
            </p:cNvSpPr>
            <p:nvPr/>
          </p:nvSpPr>
          <p:spPr bwMode="auto">
            <a:xfrm>
              <a:off x="395" y="3264"/>
              <a:ext cx="1166" cy="869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9" grpId="0" animBg="1"/>
      <p:bldP spid="75830" grpId="0" animBg="1"/>
      <p:bldP spid="75835" grpId="0" animBg="1"/>
      <p:bldP spid="758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519113" y="933450"/>
            <a:ext cx="8156575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763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indent="4763">
              <a:spcBef>
                <a:spcPct val="0"/>
              </a:spcBef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Develop Credit Score Models understanding the characteristics of the borrowers.</a:t>
            </a:r>
          </a:p>
          <a:p>
            <a:pPr marL="2060575" lvl="4" indent="-260350">
              <a:spcBef>
                <a:spcPct val="0"/>
              </a:spcBef>
              <a:buFontTx/>
              <a:buChar char="•"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060575" lvl="4" indent="-260350">
              <a:spcBef>
                <a:spcPct val="0"/>
              </a:spcBef>
              <a:buFontTx/>
              <a:buChar char="•"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indent="4763">
              <a:spcBef>
                <a:spcPct val="0"/>
              </a:spcBef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Alliances with remittances companies to use their network to receive payments. It will increase the options for the borrowers.</a:t>
            </a:r>
          </a:p>
          <a:p>
            <a:pPr marL="2060575" lvl="4" indent="-260350">
              <a:spcBef>
                <a:spcPct val="0"/>
              </a:spcBef>
              <a:buFontTx/>
              <a:buChar char="•"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060575" lvl="4" indent="-260350">
              <a:spcBef>
                <a:spcPct val="0"/>
              </a:spcBef>
              <a:buFontTx/>
              <a:buChar char="•"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indent="4763">
              <a:spcBef>
                <a:spcPct val="0"/>
              </a:spcBef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Outsource with servicing companies and attorneys to follow up collection procedures in different States, based in goals and success fees.</a:t>
            </a:r>
          </a:p>
          <a:p>
            <a:pPr marL="2060575" lvl="4" indent="-260350">
              <a:spcBef>
                <a:spcPct val="0"/>
              </a:spcBef>
              <a:buFontTx/>
              <a:buChar char="•"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060575" lvl="4" indent="-260350">
              <a:spcBef>
                <a:spcPct val="0"/>
              </a:spcBef>
              <a:buFontTx/>
              <a:buChar char="•"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indent="4763">
              <a:spcBef>
                <a:spcPct val="0"/>
              </a:spcBef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Develop new funding sources for pesos and dollar based loans.</a:t>
            </a:r>
          </a:p>
          <a:p>
            <a:pPr indent="4763">
              <a:spcBef>
                <a:spcPct val="0"/>
              </a:spcBef>
              <a:buFontTx/>
              <a:buChar char="•"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indent="4763">
              <a:spcBef>
                <a:spcPct val="0"/>
              </a:spcBef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Develop complementary programs :</a:t>
            </a:r>
          </a:p>
          <a:p>
            <a:pPr marL="995363" lvl="1" indent="-366713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Micro financing</a:t>
            </a:r>
          </a:p>
          <a:p>
            <a:pPr marL="995363" lvl="1" indent="-366713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Remodeling and House Improvement loans</a:t>
            </a:r>
          </a:p>
          <a:p>
            <a:pPr marL="995363" lvl="1" indent="-366713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Construction Loans</a:t>
            </a:r>
          </a:p>
          <a:p>
            <a:pPr indent="4763">
              <a:spcBef>
                <a:spcPct val="0"/>
              </a:spcBef>
              <a:buFontTx/>
              <a:buChar char="•"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</p:txBody>
      </p:sp>
      <p:sp>
        <p:nvSpPr>
          <p:cNvPr id="253957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604838" y="331788"/>
            <a:ext cx="5735637" cy="52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NEXT STEPS</a:t>
            </a:r>
            <a:endParaRPr lang="es-ES" sz="2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</p:txBody>
      </p:sp>
      <p:pic>
        <p:nvPicPr>
          <p:cNvPr id="253959" name="Picture 7" descr="Pas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400" y="5092700"/>
            <a:ext cx="1879600" cy="1409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6025" y="3983038"/>
            <a:ext cx="3228975" cy="2486025"/>
          </a:xfrm>
          <a:noFill/>
          <a:ln>
            <a:miter lim="800000"/>
            <a:headEnd/>
            <a:tailEnd/>
          </a:ln>
        </p:spPr>
      </p:pic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469900" y="1150938"/>
            <a:ext cx="5276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Su Casita currently operates 180 offices throughout Mexico.</a:t>
            </a:r>
          </a:p>
          <a:p>
            <a:pPr algn="l">
              <a:spcBef>
                <a:spcPct val="0"/>
              </a:spcBef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Su Casita has now 4 offices in the US, in cities with large Mexican population: Chicago, Denver and Dallas</a:t>
            </a:r>
          </a:p>
        </p:txBody>
      </p:sp>
      <p:pic>
        <p:nvPicPr>
          <p:cNvPr id="2437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1379538"/>
            <a:ext cx="3019425" cy="2251075"/>
          </a:xfrm>
          <a:noFill/>
          <a:ln>
            <a:miter lim="800000"/>
            <a:headEnd/>
            <a:tailEnd/>
          </a:ln>
        </p:spPr>
      </p:pic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4835525" y="4576763"/>
            <a:ext cx="4159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Our plans are to open Los Angeles and Houston during 2008.</a:t>
            </a:r>
          </a:p>
        </p:txBody>
      </p:sp>
      <p:sp>
        <p:nvSpPr>
          <p:cNvPr id="243718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712788" y="344488"/>
            <a:ext cx="5367337" cy="52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HIPOTECARIA SU CASITA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0" y="2424113"/>
            <a:ext cx="84645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9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Mexicans in the US </a:t>
            </a:r>
          </a:p>
          <a:p>
            <a:pPr algn="ctr">
              <a:spcBef>
                <a:spcPct val="0"/>
              </a:spcBef>
            </a:pPr>
            <a:r>
              <a:rPr lang="en-US" sz="49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and</a:t>
            </a:r>
          </a:p>
          <a:p>
            <a:pPr algn="ctr">
              <a:spcBef>
                <a:spcPct val="0"/>
              </a:spcBef>
            </a:pPr>
            <a:r>
              <a:rPr lang="en-US" sz="49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Remittances</a:t>
            </a:r>
            <a:endParaRPr lang="en-US" sz="41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55638" y="317500"/>
            <a:ext cx="5475287" cy="522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MEXICANS IN THE US.</a:t>
            </a:r>
          </a:p>
        </p:txBody>
      </p:sp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7712075" y="6559550"/>
            <a:ext cx="1085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900">
                <a:effectLst>
                  <a:outerShdw blurRad="38100" dist="38100" dir="2700000" algn="tl">
                    <a:srgbClr val="C0C0C0"/>
                  </a:outerShdw>
                </a:effectLst>
              </a:rPr>
              <a:t>Source: Banxico</a:t>
            </a:r>
            <a:endParaRPr lang="es-ES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514350" y="1147763"/>
            <a:ext cx="51339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 algn="l">
              <a:lnSpc>
                <a:spcPct val="120000"/>
              </a:lnSpc>
              <a:spcBef>
                <a:spcPct val="0"/>
              </a:spcBef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It is estimated that over 11 million Mexicans are living in the US, mainly in California, Texas, New York, Illinois and Florida.</a:t>
            </a: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5592763" y="3967163"/>
            <a:ext cx="33004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7313" algn="l">
              <a:lnSpc>
                <a:spcPct val="120000"/>
              </a:lnSpc>
              <a:spcBef>
                <a:spcPct val="0"/>
              </a:spcBef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Average annual immigration over last five years, was over 525,000 Mexicans</a:t>
            </a:r>
          </a:p>
        </p:txBody>
      </p:sp>
      <p:pic>
        <p:nvPicPr>
          <p:cNvPr id="17921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8" y="3684588"/>
            <a:ext cx="5186362" cy="269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922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3550" y="1379538"/>
            <a:ext cx="2038350" cy="1333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922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325" y="2355850"/>
            <a:ext cx="1323975" cy="101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95250" y="4805363"/>
            <a:ext cx="87915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8913" indent="-188913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Recent trends indicate an increasing migration to states like Colorado, Nevada, Washington, N. Carolina y Georgia.</a:t>
            </a:r>
          </a:p>
          <a:p>
            <a:pPr marL="188913" indent="-188913">
              <a:lnSpc>
                <a:spcPct val="120000"/>
              </a:lnSpc>
              <a:spcBef>
                <a:spcPct val="0"/>
              </a:spcBef>
            </a:pP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188913" indent="-188913" algn="l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7 –out of 32- states in Mexico receive about 60% of remittances</a:t>
            </a:r>
          </a:p>
        </p:txBody>
      </p:sp>
      <p:pic>
        <p:nvPicPr>
          <p:cNvPr id="23347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2364" r="1071"/>
          <a:stretch>
            <a:fillRect/>
          </a:stretch>
        </p:blipFill>
        <p:spPr bwMode="auto">
          <a:xfrm>
            <a:off x="4551363" y="1120775"/>
            <a:ext cx="39576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7823200" y="6488113"/>
            <a:ext cx="9858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">
                <a:effectLst>
                  <a:outerShdw blurRad="38100" dist="38100" dir="2700000" algn="tl">
                    <a:srgbClr val="C0C0C0"/>
                  </a:outerShdw>
                </a:effectLst>
              </a:rPr>
              <a:t>Source: Banxico</a:t>
            </a:r>
            <a:endParaRPr lang="es-ES" sz="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3485" name="Picture 13"/>
          <p:cNvPicPr>
            <a:picLocks noChangeAspect="1" noChangeArrowheads="1"/>
          </p:cNvPicPr>
          <p:nvPr/>
        </p:nvPicPr>
        <p:blipFill>
          <a:blip r:embed="rId3" cstate="print"/>
          <a:srcRect r="8752" b="8922"/>
          <a:stretch>
            <a:fillRect/>
          </a:stretch>
        </p:blipFill>
        <p:spPr bwMode="auto">
          <a:xfrm>
            <a:off x="625475" y="1462088"/>
            <a:ext cx="3349625" cy="276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33488" name="Rectangle 16"/>
          <p:cNvSpPr>
            <a:spLocks noChangeArrowheads="1"/>
          </p:cNvSpPr>
          <p:nvPr/>
        </p:nvSpPr>
        <p:spPr bwMode="auto">
          <a:xfrm>
            <a:off x="771525" y="304800"/>
            <a:ext cx="5475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MEXICANS IN THE US.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55638" y="317500"/>
            <a:ext cx="5475287" cy="522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REMITTANCES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309563" y="1219200"/>
            <a:ext cx="863441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8913" indent="-188913" algn="l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In 2006, money transfers from Latin-American immigrants exceeded $60 billion dollars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188913" indent="-188913" algn="l">
              <a:lnSpc>
                <a:spcPct val="120000"/>
              </a:lnSpc>
              <a:spcBef>
                <a:spcPct val="0"/>
              </a:spcBef>
            </a:pPr>
            <a:endParaRPr lang="es-ES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188913" indent="-188913" algn="l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In Mexico, remittances from Mexican emigrants are the second major income (only after oil proceeds), reaching in 2007 $25.3 billion dollars.</a:t>
            </a:r>
          </a:p>
          <a:p>
            <a:pPr marL="188913" indent="-188913" algn="l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s-ES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7512050" y="6502400"/>
            <a:ext cx="1492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900">
                <a:effectLst>
                  <a:outerShdw blurRad="38100" dist="38100" dir="2700000" algn="tl">
                    <a:srgbClr val="C0C0C0"/>
                  </a:outerShdw>
                </a:effectLst>
              </a:rPr>
              <a:t>Source: IADB y Banxico</a:t>
            </a:r>
            <a:endParaRPr lang="es-ES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47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763" y="4540250"/>
            <a:ext cx="2784475" cy="2128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47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4588" y="4238625"/>
            <a:ext cx="1892300" cy="150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5345113" y="1249363"/>
            <a:ext cx="3462337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indent="-261938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Mexican remittances have grown by an average annual rate of 20% during the past 6 years.</a:t>
            </a:r>
          </a:p>
          <a:p>
            <a:pPr marL="261938" indent="-261938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61938" indent="-261938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In 2007 remittances grew less than a 10% vs. 2006 because:</a:t>
            </a:r>
          </a:p>
          <a:p>
            <a:pPr marL="623888" lvl="1" indent="-182563" algn="l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Slowdown in US Economy</a:t>
            </a:r>
          </a:p>
          <a:p>
            <a:pPr marL="623888" lvl="1" indent="-182563" algn="l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Complicated immigrants policies</a:t>
            </a:r>
          </a:p>
          <a:p>
            <a:pPr marL="261938" indent="-261938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  <a:p>
            <a:pPr marL="261938" indent="-261938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Above 80% of all the money sent is used for basic consumption needs.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1538288" y="1379538"/>
            <a:ext cx="2743200" cy="666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8" name="Rectangle 12"/>
          <p:cNvSpPr>
            <a:spLocks noChangeArrowheads="1"/>
          </p:cNvSpPr>
          <p:nvPr>
            <p:ph type="title"/>
          </p:nvPr>
        </p:nvSpPr>
        <p:spPr bwMode="auto">
          <a:xfrm>
            <a:off x="655638" y="317500"/>
            <a:ext cx="5475287" cy="522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REMITTANCES</a:t>
            </a:r>
          </a:p>
        </p:txBody>
      </p:sp>
      <p:pic>
        <p:nvPicPr>
          <p:cNvPr id="234511" name="Picture 15"/>
          <p:cNvPicPr>
            <a:picLocks noChangeAspect="1" noChangeArrowheads="1"/>
          </p:cNvPicPr>
          <p:nvPr/>
        </p:nvPicPr>
        <p:blipFill>
          <a:blip r:embed="rId2" cstate="print"/>
          <a:srcRect l="57780" t="793"/>
          <a:stretch>
            <a:fillRect/>
          </a:stretch>
        </p:blipFill>
        <p:spPr bwMode="auto">
          <a:xfrm>
            <a:off x="3248025" y="2960688"/>
            <a:ext cx="1943100" cy="3257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34512" name="Picture 16"/>
          <p:cNvPicPr>
            <a:picLocks noChangeAspect="1" noChangeArrowheads="1"/>
          </p:cNvPicPr>
          <p:nvPr/>
        </p:nvPicPr>
        <p:blipFill>
          <a:blip r:embed="rId2" cstate="print"/>
          <a:srcRect r="42848" b="7269"/>
          <a:stretch>
            <a:fillRect/>
          </a:stretch>
        </p:blipFill>
        <p:spPr bwMode="auto">
          <a:xfrm>
            <a:off x="327025" y="1295400"/>
            <a:ext cx="2886075" cy="3341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4214813" y="6384925"/>
            <a:ext cx="1085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900">
                <a:effectLst>
                  <a:outerShdw blurRad="38100" dist="38100" dir="2700000" algn="tl">
                    <a:srgbClr val="C0C0C0"/>
                  </a:outerShdw>
                </a:effectLst>
              </a:rPr>
              <a:t>Source: Banxico</a:t>
            </a:r>
            <a:endParaRPr lang="es-ES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0" y="2797175"/>
            <a:ext cx="8464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49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“SU CASITA </a:t>
            </a:r>
          </a:p>
          <a:p>
            <a:pPr algn="ctr">
              <a:spcBef>
                <a:spcPct val="0"/>
              </a:spcBef>
            </a:pPr>
            <a:r>
              <a:rPr lang="es-MX" sz="490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EN MEXICO”</a:t>
            </a:r>
            <a:endParaRPr lang="es-ES" sz="4100">
              <a:effectLst>
                <a:outerShdw blurRad="38100" dist="38100" dir="2700000" algn="tl">
                  <a:srgbClr val="C0C0C0"/>
                </a:outerShdw>
              </a:effectLst>
              <a:latin typeface="Eras Demi IT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 (W1)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 (W1)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11739</TotalTime>
  <Words>1004</Words>
  <Application>Microsoft Office PowerPoint</Application>
  <PresentationFormat>On-screen Show (4:3)</PresentationFormat>
  <Paragraphs>163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Times</vt:lpstr>
      <vt:lpstr>Helvetica</vt:lpstr>
      <vt:lpstr>Arial Narrow</vt:lpstr>
      <vt:lpstr>Arial (W1)</vt:lpstr>
      <vt:lpstr>Eras Demi ITC</vt:lpstr>
      <vt:lpstr>Verdana</vt:lpstr>
      <vt:lpstr>Wingdings</vt:lpstr>
      <vt:lpstr>Arial</vt:lpstr>
      <vt:lpstr>Diseño predeterminado</vt:lpstr>
      <vt:lpstr>Slide 1</vt:lpstr>
      <vt:lpstr>HIPOTECARIA SU CASITA</vt:lpstr>
      <vt:lpstr>HIPOTECARIA SU CASITA</vt:lpstr>
      <vt:lpstr>Slide 4</vt:lpstr>
      <vt:lpstr>MEXICANS IN THE US.</vt:lpstr>
      <vt:lpstr>Slide 6</vt:lpstr>
      <vt:lpstr>REMITTANCES</vt:lpstr>
      <vt:lpstr>REMITTANCES</vt:lpstr>
      <vt:lpstr>Slide 9</vt:lpstr>
      <vt:lpstr>ORIGIN</vt:lpstr>
      <vt:lpstr>“SU CASITA EN MEXICO”</vt:lpstr>
      <vt:lpstr>STARTING OPERATIONS</vt:lpstr>
      <vt:lpstr>ORIGINATION PROCESS</vt:lpstr>
      <vt:lpstr>CURRENT OPERATION</vt:lpstr>
      <vt:lpstr>CURRENT SITUATION</vt:lpstr>
      <vt:lpstr>ACHIEVEMENTS</vt:lpstr>
      <vt:lpstr>CHALLENGES</vt:lpstr>
      <vt:lpstr>CHALLENGES</vt:lpstr>
      <vt:lpstr>PROGRAM REQUIREMENTS</vt:lpstr>
      <vt:lpstr>NEXT STEPS</vt:lpstr>
    </vt:vector>
  </TitlesOfParts>
  <Company>HIPOTECARIA SU CASITA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UNIAPRAVI </dc:title>
  <dc:subject>XIV Conferencia Latinoamericana de Vivienda</dc:subject>
  <dc:creator>Mercedes Lanzagorta</dc:creator>
  <cp:lastModifiedBy>anarod</cp:lastModifiedBy>
  <cp:revision>372</cp:revision>
  <dcterms:created xsi:type="dcterms:W3CDTF">2000-01-21T21:57:54Z</dcterms:created>
  <dcterms:modified xsi:type="dcterms:W3CDTF">2010-07-12T13:42:33Z</dcterms:modified>
</cp:coreProperties>
</file>