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49" r:id="rId2"/>
  </p:sldMasterIdLst>
  <p:notesMasterIdLst>
    <p:notesMasterId r:id="rId32"/>
  </p:notesMasterIdLst>
  <p:handoutMasterIdLst>
    <p:handoutMasterId r:id="rId33"/>
  </p:handoutMasterIdLst>
  <p:sldIdLst>
    <p:sldId id="613" r:id="rId3"/>
    <p:sldId id="437" r:id="rId4"/>
    <p:sldId id="438" r:id="rId5"/>
    <p:sldId id="599" r:id="rId6"/>
    <p:sldId id="440" r:id="rId7"/>
    <p:sldId id="593" r:id="rId8"/>
    <p:sldId id="569" r:id="rId9"/>
    <p:sldId id="448" r:id="rId10"/>
    <p:sldId id="526" r:id="rId11"/>
    <p:sldId id="603" r:id="rId12"/>
    <p:sldId id="609" r:id="rId13"/>
    <p:sldId id="544" r:id="rId14"/>
    <p:sldId id="550" r:id="rId15"/>
    <p:sldId id="551" r:id="rId16"/>
    <p:sldId id="552" r:id="rId17"/>
    <p:sldId id="553" r:id="rId18"/>
    <p:sldId id="554" r:id="rId19"/>
    <p:sldId id="562" r:id="rId20"/>
    <p:sldId id="560" r:id="rId21"/>
    <p:sldId id="588" r:id="rId22"/>
    <p:sldId id="589" r:id="rId23"/>
    <p:sldId id="576" r:id="rId24"/>
    <p:sldId id="577" r:id="rId25"/>
    <p:sldId id="578" r:id="rId26"/>
    <p:sldId id="579" r:id="rId27"/>
    <p:sldId id="582" r:id="rId28"/>
    <p:sldId id="610" r:id="rId29"/>
    <p:sldId id="611" r:id="rId30"/>
    <p:sldId id="612" r:id="rId31"/>
  </p:sldIdLst>
  <p:sldSz cx="9144000" cy="6858000" type="screen4x3"/>
  <p:notesSz cx="6858000" cy="9180513"/>
  <p:embeddedFontLst>
    <p:embeddedFont>
      <p:font typeface="Tahoma" pitchFamily="34" charset="0"/>
      <p:regular r:id="rId34"/>
      <p:bold r:id="rId35"/>
    </p:embeddedFont>
    <p:embeddedFont>
      <p:font typeface="Arial Narrow" pitchFamily="34" charset="0"/>
      <p:regular r:id="rId36"/>
      <p:bold r:id="rId37"/>
      <p:italic r:id="rId38"/>
      <p:boldItalic r:id="rId39"/>
    </p:embeddedFont>
  </p:embeddedFontLst>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3300"/>
    <a:srgbClr val="FFCC00"/>
    <a:srgbClr val="402F0C"/>
    <a:srgbClr val="5D4411"/>
    <a:srgbClr val="993366"/>
    <a:srgbClr val="FF9900"/>
    <a:srgbClr val="00FFCC"/>
    <a:srgbClr val="33CC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321" autoAdjust="0"/>
    <p:restoredTop sz="94699" autoAdjust="0"/>
  </p:normalViewPr>
  <p:slideViewPr>
    <p:cSldViewPr>
      <p:cViewPr>
        <p:scale>
          <a:sx n="50" d="100"/>
          <a:sy n="50" d="100"/>
        </p:scale>
        <p:origin x="-774" y="-396"/>
      </p:cViewPr>
      <p:guideLst>
        <p:guide orient="horz" pos="2160"/>
        <p:guide pos="575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5" d="100"/>
        <a:sy n="25" d="100"/>
      </p:scale>
      <p:origin x="0" y="0"/>
    </p:cViewPr>
  </p:sorterViewPr>
  <p:notesViewPr>
    <p:cSldViewPr>
      <p:cViewPr varScale="1">
        <p:scale>
          <a:sx n="40" d="100"/>
          <a:sy n="40" d="100"/>
        </p:scale>
        <p:origin x="-1488" y="-96"/>
      </p:cViewPr>
      <p:guideLst>
        <p:guide orient="horz" pos="2891"/>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6.fntdata"/><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font" Target="fonts/font1.fntdata"/><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38" Type="http://schemas.openxmlformats.org/officeDocument/2006/relationships/font" Target="fonts/font5.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font" Target="fonts/font4.fntdata"/><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font" Target="fonts/font3.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font" Target="fonts/font2.fntdata"/><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450" name="Rectangle 2"/>
          <p:cNvSpPr>
            <a:spLocks noGrp="1" noChangeArrowheads="1"/>
          </p:cNvSpPr>
          <p:nvPr>
            <p:ph type="hdr" sz="quarter"/>
          </p:nvPr>
        </p:nvSpPr>
        <p:spPr bwMode="auto">
          <a:xfrm>
            <a:off x="0"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04451" name="Rectangle 3"/>
          <p:cNvSpPr>
            <a:spLocks noGrp="1" noChangeArrowheads="1"/>
          </p:cNvSpPr>
          <p:nvPr>
            <p:ph type="dt" sz="quarter" idx="1"/>
          </p:nvPr>
        </p:nvSpPr>
        <p:spPr bwMode="auto">
          <a:xfrm>
            <a:off x="3886200"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04452" name="Rectangle 4"/>
          <p:cNvSpPr>
            <a:spLocks noGrp="1" noChangeArrowheads="1"/>
          </p:cNvSpPr>
          <p:nvPr>
            <p:ph type="ftr" sz="quarter" idx="2"/>
          </p:nvPr>
        </p:nvSpPr>
        <p:spPr bwMode="auto">
          <a:xfrm>
            <a:off x="0" y="8721725"/>
            <a:ext cx="2971800" cy="4587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r>
              <a:rPr lang="en-US"/>
              <a:t>TRFC sussex v2</a:t>
            </a:r>
          </a:p>
        </p:txBody>
      </p:sp>
      <p:sp>
        <p:nvSpPr>
          <p:cNvPr id="104453" name="Rectangle 5"/>
          <p:cNvSpPr>
            <a:spLocks noGrp="1" noChangeArrowheads="1"/>
          </p:cNvSpPr>
          <p:nvPr>
            <p:ph type="sldNum" sz="quarter" idx="3"/>
          </p:nvPr>
        </p:nvSpPr>
        <p:spPr bwMode="auto">
          <a:xfrm>
            <a:off x="3886200" y="8721725"/>
            <a:ext cx="2971800" cy="4587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5573F8A-2548-4467-9A2A-663D2A43DBF8}"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6147" name="Rectangle 3"/>
          <p:cNvSpPr>
            <a:spLocks noGrp="1" noChangeArrowheads="1"/>
          </p:cNvSpPr>
          <p:nvPr>
            <p:ph type="dt" idx="1"/>
          </p:nvPr>
        </p:nvSpPr>
        <p:spPr bwMode="auto">
          <a:xfrm>
            <a:off x="3886200"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6148" name="Rectangle 4"/>
          <p:cNvSpPr>
            <a:spLocks noChangeArrowheads="1" noTextEdit="1"/>
          </p:cNvSpPr>
          <p:nvPr>
            <p:ph type="sldImg" idx="2"/>
          </p:nvPr>
        </p:nvSpPr>
        <p:spPr bwMode="auto">
          <a:xfrm>
            <a:off x="1135063" y="688975"/>
            <a:ext cx="4589462" cy="3441700"/>
          </a:xfrm>
          <a:prstGeom prst="rect">
            <a:avLst/>
          </a:prstGeom>
          <a:noFill/>
          <a:ln w="9525">
            <a:solidFill>
              <a:srgbClr val="000000"/>
            </a:solidFill>
            <a:miter lim="800000"/>
            <a:headEnd/>
            <a:tailEnd/>
          </a:ln>
          <a:effectLst/>
        </p:spPr>
      </p:sp>
      <p:sp>
        <p:nvSpPr>
          <p:cNvPr id="6149" name="Rectangle 5"/>
          <p:cNvSpPr>
            <a:spLocks noGrp="1" noChangeArrowheads="1"/>
          </p:cNvSpPr>
          <p:nvPr>
            <p:ph type="body" sz="quarter" idx="3"/>
          </p:nvPr>
        </p:nvSpPr>
        <p:spPr bwMode="auto">
          <a:xfrm>
            <a:off x="914400" y="4360863"/>
            <a:ext cx="5029200" cy="413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50" name="Rectangle 6"/>
          <p:cNvSpPr>
            <a:spLocks noGrp="1" noChangeArrowheads="1"/>
          </p:cNvSpPr>
          <p:nvPr>
            <p:ph type="ftr" sz="quarter" idx="4"/>
          </p:nvPr>
        </p:nvSpPr>
        <p:spPr bwMode="auto">
          <a:xfrm>
            <a:off x="0" y="8721725"/>
            <a:ext cx="2971800" cy="4587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r>
              <a:rPr lang="en-US"/>
              <a:t>TRFC sussex v2</a:t>
            </a:r>
          </a:p>
        </p:txBody>
      </p:sp>
      <p:sp>
        <p:nvSpPr>
          <p:cNvPr id="6151" name="Rectangle 7"/>
          <p:cNvSpPr>
            <a:spLocks noGrp="1" noChangeArrowheads="1"/>
          </p:cNvSpPr>
          <p:nvPr>
            <p:ph type="sldNum" sz="quarter" idx="5"/>
          </p:nvPr>
        </p:nvSpPr>
        <p:spPr bwMode="auto">
          <a:xfrm>
            <a:off x="3886200" y="8721725"/>
            <a:ext cx="2971800" cy="4587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1450F05-85DA-44D5-9700-0C641703B9D9}" type="slidenum">
              <a:rPr lang="en-US"/>
              <a:pPr/>
              <a:t>‹#›</a:t>
            </a:fld>
            <a:endParaRPr lang="en-US"/>
          </a:p>
        </p:txBody>
      </p:sp>
    </p:spTree>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n-US"/>
              <a:t>TRFC sussex v2</a:t>
            </a:r>
          </a:p>
        </p:txBody>
      </p:sp>
      <p:sp>
        <p:nvSpPr>
          <p:cNvPr id="6" name="Rectangle 7"/>
          <p:cNvSpPr>
            <a:spLocks noGrp="1" noChangeArrowheads="1"/>
          </p:cNvSpPr>
          <p:nvPr>
            <p:ph type="sldNum" sz="quarter" idx="5"/>
          </p:nvPr>
        </p:nvSpPr>
        <p:spPr>
          <a:ln/>
        </p:spPr>
        <p:txBody>
          <a:bodyPr/>
          <a:lstStyle/>
          <a:p>
            <a:fld id="{2F9581BB-B1CC-455F-BC0E-D7CBE76DEFED}" type="slidenum">
              <a:rPr lang="en-US"/>
              <a:pPr/>
              <a:t>1</a:t>
            </a:fld>
            <a:endParaRPr lang="en-US"/>
          </a:p>
        </p:txBody>
      </p:sp>
      <p:sp>
        <p:nvSpPr>
          <p:cNvPr id="686082" name="Rectangle 2"/>
          <p:cNvSpPr>
            <a:spLocks noChangeArrowheads="1" noTextEdit="1"/>
          </p:cNvSpPr>
          <p:nvPr>
            <p:ph type="sldImg"/>
          </p:nvPr>
        </p:nvSpPr>
        <p:spPr>
          <a:ln/>
        </p:spPr>
      </p:sp>
      <p:sp>
        <p:nvSpPr>
          <p:cNvPr id="68608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n-US"/>
              <a:t>TRFC sussex v2</a:t>
            </a:r>
          </a:p>
        </p:txBody>
      </p:sp>
      <p:sp>
        <p:nvSpPr>
          <p:cNvPr id="6" name="Rectangle 7"/>
          <p:cNvSpPr>
            <a:spLocks noGrp="1" noChangeArrowheads="1"/>
          </p:cNvSpPr>
          <p:nvPr>
            <p:ph type="sldNum" sz="quarter" idx="5"/>
          </p:nvPr>
        </p:nvSpPr>
        <p:spPr>
          <a:ln/>
        </p:spPr>
        <p:txBody>
          <a:bodyPr/>
          <a:lstStyle/>
          <a:p>
            <a:fld id="{E83B927D-727E-4A3C-AA2B-158C9E412C57}" type="slidenum">
              <a:rPr lang="en-US"/>
              <a:pPr/>
              <a:t>11</a:t>
            </a:fld>
            <a:endParaRPr lang="en-US"/>
          </a:p>
        </p:txBody>
      </p:sp>
      <p:sp>
        <p:nvSpPr>
          <p:cNvPr id="673794" name="Rectangle 2"/>
          <p:cNvSpPr>
            <a:spLocks noChangeArrowheads="1" noTextEdit="1"/>
          </p:cNvSpPr>
          <p:nvPr>
            <p:ph type="sldImg"/>
          </p:nvPr>
        </p:nvSpPr>
        <p:spPr>
          <a:ln/>
        </p:spPr>
      </p:sp>
      <p:sp>
        <p:nvSpPr>
          <p:cNvPr id="6737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n-US"/>
              <a:t>TRFC sussex v2</a:t>
            </a:r>
          </a:p>
        </p:txBody>
      </p:sp>
      <p:sp>
        <p:nvSpPr>
          <p:cNvPr id="6" name="Rectangle 7"/>
          <p:cNvSpPr>
            <a:spLocks noGrp="1" noChangeArrowheads="1"/>
          </p:cNvSpPr>
          <p:nvPr>
            <p:ph type="sldNum" sz="quarter" idx="5"/>
          </p:nvPr>
        </p:nvSpPr>
        <p:spPr>
          <a:ln/>
        </p:spPr>
        <p:txBody>
          <a:bodyPr/>
          <a:lstStyle/>
          <a:p>
            <a:fld id="{EB070A6E-E3F2-450F-8D3D-DBD228B8F00F}" type="slidenum">
              <a:rPr lang="en-US"/>
              <a:pPr/>
              <a:t>29</a:t>
            </a:fld>
            <a:endParaRPr lang="en-US"/>
          </a:p>
        </p:txBody>
      </p:sp>
      <p:sp>
        <p:nvSpPr>
          <p:cNvPr id="681986" name="Rectangle 2"/>
          <p:cNvSpPr>
            <a:spLocks noChangeArrowheads="1" noTextEdit="1"/>
          </p:cNvSpPr>
          <p:nvPr>
            <p:ph type="sldImg"/>
          </p:nvPr>
        </p:nvSpPr>
        <p:spPr>
          <a:ln/>
        </p:spPr>
      </p:sp>
      <p:sp>
        <p:nvSpPr>
          <p:cNvPr id="681987" name="Rectangle 3"/>
          <p:cNvSpPr>
            <a:spLocks noGrp="1" noChangeArrowheads="1"/>
          </p:cNvSpPr>
          <p:nvPr>
            <p:ph type="body" idx="1"/>
          </p:nvPr>
        </p:nvSpPr>
        <p:spPr/>
        <p:txBody>
          <a:bodyPr/>
          <a:lstStyle/>
          <a:p>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670A302-B4AC-4791-BCE3-D396C488D521}"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128F88E-11B5-4211-83D0-7E938C982E8D}"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DCE4906-023F-4B0A-861B-884EEA7F599E}"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040E356-D772-44F5-B600-6467EC566C84}"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05AC478-168F-4C47-8FED-621FF9012B0E}"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9FD091A-F162-4C06-B55F-EBA29DDB788F}"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8D9468F-AFDC-446E-875D-540457CFE554}"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2ADB023C-5778-4AC0-BC1A-A16AEEDCCF34}"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61FFB38-0055-4341-B345-D2B013792B16}" type="slidenum">
              <a:rPr lang="en-US"/>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201A7D2D-56C9-4450-A0DF-A702546F67CC}" type="slidenum">
              <a:rPr lang="en-US"/>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7A8AC5E-5B86-4441-9E7D-ED2F3892F6AE}"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E4A35C7-9CA7-4270-BCFB-510D27FAC550}"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65745F9-AD66-4328-A6E2-B55C9456C822}" type="slidenum">
              <a:rPr lang="en-US"/>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6117A3C-B82D-486F-B9D4-8044F6F311DD}" type="slidenum">
              <a:rPr lang="en-US"/>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68AC223-0C10-42D9-A254-60662B1E5978}"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B775BB4-F28C-4B84-818E-28CAD1F58F8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9664B00-2968-4C8E-AF0A-98AF9C5CB3EC}"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3969E8B9-90A9-413A-ABDF-2D7825466752}"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E8904D6E-FE78-4A58-A75D-FC662375333A}"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FBD85B1B-6501-4A4F-A7E0-5D16843DB5ED}"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E0F7B96-B75F-46B0-BCB2-90ACC9DA8703}"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3F37142-52F7-4712-A2CA-B5D4F7D8B3A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Titelmasterformat durch Klicken bearbeiten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Textmasterformate durch Klicken bearbeiten</a:t>
            </a:r>
          </a:p>
          <a:p>
            <a:pPr lvl="1"/>
            <a:r>
              <a:rPr lang="en-US" smtClean="0"/>
              <a:t>Zweite Ebene</a:t>
            </a:r>
          </a:p>
          <a:p>
            <a:pPr lvl="2"/>
            <a:r>
              <a:rPr lang="en-US" smtClean="0"/>
              <a:t>Dritte Ebene</a:t>
            </a:r>
          </a:p>
          <a:p>
            <a:pPr lvl="3"/>
            <a:r>
              <a:rPr lang="en-US" smtClean="0"/>
              <a:t>Vierte Ebene</a:t>
            </a:r>
          </a:p>
          <a:p>
            <a:pPr lvl="4"/>
            <a:r>
              <a:rPr lang="en-US" smtClean="0"/>
              <a:t>Fünfte Ebene</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F90428A-7DB0-4186-A0AA-A10B47EEE717}"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28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628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6285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p>
        </p:txBody>
      </p:sp>
      <p:sp>
        <p:nvSpPr>
          <p:cNvPr id="46285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p>
        </p:txBody>
      </p:sp>
      <p:sp>
        <p:nvSpPr>
          <p:cNvPr id="46285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52B77C3E-E9B0-4910-8361-C81CED66322B}"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2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hemeOverride" Target="../theme/themeOverride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gs>
            <a:gs pos="100000">
              <a:schemeClr val="accent2">
                <a:gamma/>
                <a:shade val="24314"/>
                <a:invGamma/>
              </a:schemeClr>
            </a:gs>
          </a:gsLst>
          <a:lin ang="5400000" scaled="1"/>
        </a:gradFill>
        <a:effectLst/>
      </p:bgPr>
    </p:bg>
    <p:spTree>
      <p:nvGrpSpPr>
        <p:cNvPr id="1" name=""/>
        <p:cNvGrpSpPr/>
        <p:nvPr/>
      </p:nvGrpSpPr>
      <p:grpSpPr>
        <a:xfrm>
          <a:off x="0" y="0"/>
          <a:ext cx="0" cy="0"/>
          <a:chOff x="0" y="0"/>
          <a:chExt cx="0" cy="0"/>
        </a:xfrm>
      </p:grpSpPr>
      <p:sp>
        <p:nvSpPr>
          <p:cNvPr id="685058" name="Text Box 2"/>
          <p:cNvSpPr txBox="1">
            <a:spLocks noChangeArrowheads="1"/>
          </p:cNvSpPr>
          <p:nvPr/>
        </p:nvSpPr>
        <p:spPr bwMode="auto">
          <a:xfrm>
            <a:off x="1258888" y="4437063"/>
            <a:ext cx="6705600" cy="2330450"/>
          </a:xfrm>
          <a:prstGeom prst="rect">
            <a:avLst/>
          </a:prstGeom>
          <a:noFill/>
          <a:ln w="9525">
            <a:noFill/>
            <a:miter lim="800000"/>
            <a:headEnd/>
            <a:tailEnd/>
          </a:ln>
          <a:effectLst/>
        </p:spPr>
        <p:txBody>
          <a:bodyPr>
            <a:spAutoFit/>
          </a:bodyPr>
          <a:lstStyle/>
          <a:p>
            <a:pPr algn="ctr" eaLnBrk="0" hangingPunct="0">
              <a:lnSpc>
                <a:spcPct val="125000"/>
              </a:lnSpc>
              <a:spcBef>
                <a:spcPct val="400000"/>
              </a:spcBef>
            </a:pPr>
            <a:r>
              <a:rPr lang="es-ES_tradnl" b="1">
                <a:solidFill>
                  <a:schemeClr val="bg1"/>
                </a:solidFill>
                <a:effectLst>
                  <a:outerShdw blurRad="38100" dist="38100" dir="2700000" algn="tl">
                    <a:srgbClr val="000000"/>
                  </a:outerShdw>
                </a:effectLst>
                <a:latin typeface="Tahoma" pitchFamily="34" charset="0"/>
              </a:rPr>
              <a:t>WOLFGANG DRECHSLER</a:t>
            </a:r>
          </a:p>
          <a:p>
            <a:pPr algn="ctr" eaLnBrk="0" hangingPunct="0">
              <a:lnSpc>
                <a:spcPct val="125000"/>
              </a:lnSpc>
              <a:spcBef>
                <a:spcPct val="45000"/>
              </a:spcBef>
            </a:pPr>
            <a:r>
              <a:rPr lang="es-ES_tradnl" b="1">
                <a:solidFill>
                  <a:schemeClr val="bg1"/>
                </a:solidFill>
                <a:effectLst>
                  <a:outerShdw blurRad="38100" dist="38100" dir="2700000" algn="tl">
                    <a:srgbClr val="000000"/>
                  </a:outerShdw>
                </a:effectLst>
                <a:latin typeface="Tahoma" pitchFamily="34" charset="0"/>
              </a:rPr>
              <a:t>University of Tartu and</a:t>
            </a:r>
          </a:p>
          <a:p>
            <a:pPr algn="ctr" eaLnBrk="0" hangingPunct="0">
              <a:lnSpc>
                <a:spcPct val="125000"/>
              </a:lnSpc>
            </a:pPr>
            <a:r>
              <a:rPr lang="es-ES_tradnl" b="1">
                <a:solidFill>
                  <a:schemeClr val="bg1"/>
                </a:solidFill>
                <a:effectLst>
                  <a:outerShdw blurRad="38100" dist="38100" dir="2700000" algn="tl">
                    <a:srgbClr val="000000"/>
                  </a:outerShdw>
                </a:effectLst>
                <a:latin typeface="Tahoma" pitchFamily="34" charset="0"/>
              </a:rPr>
              <a:t>PRAXIS - Center for Policy Studies</a:t>
            </a:r>
          </a:p>
          <a:p>
            <a:pPr algn="ctr" eaLnBrk="0" hangingPunct="0"/>
            <a:r>
              <a:rPr lang="es-ES_tradnl" sz="2800" b="1">
                <a:solidFill>
                  <a:schemeClr val="bg1"/>
                </a:solidFill>
                <a:effectLst>
                  <a:outerShdw blurRad="38100" dist="38100" dir="2700000" algn="tl">
                    <a:srgbClr val="000000"/>
                  </a:outerShdw>
                </a:effectLst>
                <a:latin typeface="Tahoma" pitchFamily="34" charset="0"/>
              </a:rPr>
              <a:t>wjmd@praxis.ee</a:t>
            </a:r>
            <a:endParaRPr lang="en-US" sz="2800">
              <a:solidFill>
                <a:schemeClr val="bg1"/>
              </a:solidFill>
              <a:latin typeface="Tahoma" pitchFamily="34" charset="0"/>
            </a:endParaRPr>
          </a:p>
          <a:p>
            <a:pPr algn="ctr" eaLnBrk="0" hangingPunct="0"/>
            <a:endParaRPr lang="es-ES_tradnl" sz="1800">
              <a:solidFill>
                <a:schemeClr val="bg1"/>
              </a:solidFill>
              <a:effectLst>
                <a:outerShdw blurRad="38100" dist="38100" dir="2700000" algn="tl">
                  <a:srgbClr val="000000"/>
                </a:outerShdw>
              </a:effectLst>
              <a:latin typeface="Tahoma" pitchFamily="34" charset="0"/>
            </a:endParaRPr>
          </a:p>
        </p:txBody>
      </p:sp>
      <p:sp>
        <p:nvSpPr>
          <p:cNvPr id="685059" name="Rectangle 3"/>
          <p:cNvSpPr>
            <a:spLocks noChangeArrowheads="1"/>
          </p:cNvSpPr>
          <p:nvPr/>
        </p:nvSpPr>
        <p:spPr bwMode="auto">
          <a:xfrm>
            <a:off x="0" y="1773238"/>
            <a:ext cx="9144000" cy="2111375"/>
          </a:xfrm>
          <a:prstGeom prst="rect">
            <a:avLst/>
          </a:prstGeom>
          <a:gradFill rotWithShape="1">
            <a:gsLst>
              <a:gs pos="0">
                <a:schemeClr val="accent2">
                  <a:gamma/>
                  <a:shade val="46275"/>
                  <a:invGamma/>
                </a:schemeClr>
              </a:gs>
              <a:gs pos="100000">
                <a:schemeClr val="accent2"/>
              </a:gs>
            </a:gsLst>
            <a:lin ang="5400000" scaled="1"/>
          </a:gradFill>
          <a:ln w="9525">
            <a:solidFill>
              <a:schemeClr val="bg1"/>
            </a:solidFill>
            <a:miter lim="800000"/>
            <a:headEnd/>
            <a:tailEnd/>
          </a:ln>
          <a:effectLst/>
        </p:spPr>
        <p:txBody>
          <a:bodyPr>
            <a:spAutoFit/>
          </a:bodyPr>
          <a:lstStyle/>
          <a:p>
            <a:pPr algn="ctr"/>
            <a:r>
              <a:rPr lang="en-US" sz="4400">
                <a:solidFill>
                  <a:schemeClr val="bg1"/>
                </a:solidFill>
                <a:effectLst>
                  <a:outerShdw blurRad="38100" dist="38100" dir="2700000" algn="tl">
                    <a:srgbClr val="000000"/>
                  </a:outerShdw>
                </a:effectLst>
                <a:latin typeface="Tahoma" pitchFamily="34" charset="0"/>
              </a:rPr>
              <a:t>Public Sector Downsizing </a:t>
            </a:r>
          </a:p>
          <a:p>
            <a:pPr algn="ctr"/>
            <a:r>
              <a:rPr lang="en-US" sz="4400">
                <a:solidFill>
                  <a:schemeClr val="bg1"/>
                </a:solidFill>
                <a:effectLst>
                  <a:outerShdw blurRad="38100" dist="38100" dir="2700000" algn="tl">
                    <a:srgbClr val="000000"/>
                  </a:outerShdw>
                </a:effectLst>
                <a:latin typeface="Tahoma" pitchFamily="34" charset="0"/>
              </a:rPr>
              <a:t>and Redeployment Programs </a:t>
            </a:r>
          </a:p>
          <a:p>
            <a:pPr algn="ctr"/>
            <a:r>
              <a:rPr lang="en-US" sz="4400">
                <a:solidFill>
                  <a:schemeClr val="bg1"/>
                </a:solidFill>
                <a:effectLst>
                  <a:outerShdw blurRad="38100" dist="38100" dir="2700000" algn="tl">
                    <a:srgbClr val="000000"/>
                  </a:outerShdw>
                </a:effectLst>
                <a:latin typeface="Tahoma" pitchFamily="34" charset="0"/>
              </a:rPr>
              <a:t>in Central and Eastern Europe</a:t>
            </a:r>
          </a:p>
        </p:txBody>
      </p:sp>
      <p:sp>
        <p:nvSpPr>
          <p:cNvPr id="685060" name="Rectangle 4"/>
          <p:cNvSpPr>
            <a:spLocks noChangeArrowheads="1"/>
          </p:cNvSpPr>
          <p:nvPr/>
        </p:nvSpPr>
        <p:spPr bwMode="auto">
          <a:xfrm>
            <a:off x="0" y="549275"/>
            <a:ext cx="9144000" cy="1006475"/>
          </a:xfrm>
          <a:prstGeom prst="rect">
            <a:avLst/>
          </a:prstGeom>
          <a:noFill/>
          <a:ln w="9525">
            <a:noFill/>
            <a:miter lim="800000"/>
            <a:headEnd/>
            <a:tailEnd/>
          </a:ln>
          <a:effectLst/>
        </p:spPr>
        <p:txBody>
          <a:bodyPr>
            <a:spAutoFit/>
          </a:bodyPr>
          <a:lstStyle/>
          <a:p>
            <a:pPr algn="ctr"/>
            <a:r>
              <a:rPr lang="en-US" sz="2800">
                <a:solidFill>
                  <a:schemeClr val="bg1"/>
                </a:solidFill>
                <a:effectLst>
                  <a:outerShdw blurRad="38100" dist="38100" dir="2700000" algn="tl">
                    <a:srgbClr val="000000"/>
                  </a:outerShdw>
                </a:effectLst>
                <a:latin typeface="Tahoma" pitchFamily="34" charset="0"/>
              </a:rPr>
              <a:t>Lessons for Latin America and the Caribbean </a:t>
            </a:r>
          </a:p>
          <a:p>
            <a:pPr algn="ctr"/>
            <a:r>
              <a:rPr lang="en-US" sz="2800">
                <a:solidFill>
                  <a:schemeClr val="bg1"/>
                </a:solidFill>
                <a:effectLst>
                  <a:outerShdw blurRad="38100" dist="38100" dir="2700000" algn="tl">
                    <a:srgbClr val="000000"/>
                  </a:outerShdw>
                </a:effectLst>
                <a:latin typeface="Tahoma" pitchFamily="34" charset="0"/>
              </a:rPr>
              <a:t>in Managing Public Sector Restructuring:</a:t>
            </a:r>
            <a:r>
              <a:rPr lang="en-US" sz="3200">
                <a:solidFill>
                  <a:schemeClr val="bg1"/>
                </a:solidFill>
                <a:effectLst>
                  <a:outerShdw blurRad="38100" dist="38100" dir="2700000" algn="tl">
                    <a:srgbClr val="000000"/>
                  </a:outerShdw>
                </a:effectLst>
              </a:rPr>
              <a:t> </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9900">
                <a:gamma/>
                <a:tint val="76863"/>
                <a:invGamma/>
              </a:srgbClr>
            </a:gs>
            <a:gs pos="50000">
              <a:srgbClr val="FF9900"/>
            </a:gs>
            <a:gs pos="100000">
              <a:srgbClr val="FF9900">
                <a:gamma/>
                <a:tint val="76863"/>
                <a:invGamma/>
              </a:srgbClr>
            </a:gs>
          </a:gsLst>
          <a:lin ang="5400000" scaled="1"/>
        </a:gradFill>
        <a:effectLst/>
      </p:bgPr>
    </p:bg>
    <p:spTree>
      <p:nvGrpSpPr>
        <p:cNvPr id="1" name=""/>
        <p:cNvGrpSpPr/>
        <p:nvPr/>
      </p:nvGrpSpPr>
      <p:grpSpPr>
        <a:xfrm>
          <a:off x="0" y="0"/>
          <a:ext cx="0" cy="0"/>
          <a:chOff x="0" y="0"/>
          <a:chExt cx="0" cy="0"/>
        </a:xfrm>
      </p:grpSpPr>
      <p:pic>
        <p:nvPicPr>
          <p:cNvPr id="659458" name="Picture 2" descr="icon_whiteglobe"/>
          <p:cNvPicPr>
            <a:picLocks noChangeAspect="1" noChangeArrowheads="1"/>
          </p:cNvPicPr>
          <p:nvPr/>
        </p:nvPicPr>
        <p:blipFill>
          <a:blip r:embed="rId2" cstate="print"/>
          <a:srcRect/>
          <a:stretch>
            <a:fillRect/>
          </a:stretch>
        </p:blipFill>
        <p:spPr bwMode="auto">
          <a:xfrm>
            <a:off x="1258888" y="0"/>
            <a:ext cx="6769100" cy="6858000"/>
          </a:xfrm>
          <a:prstGeom prst="rect">
            <a:avLst/>
          </a:prstGeom>
          <a:noFill/>
        </p:spPr>
      </p:pic>
      <p:sp>
        <p:nvSpPr>
          <p:cNvPr id="659459" name="Text Box 3"/>
          <p:cNvSpPr txBox="1">
            <a:spLocks noChangeArrowheads="1"/>
          </p:cNvSpPr>
          <p:nvPr/>
        </p:nvSpPr>
        <p:spPr bwMode="auto">
          <a:xfrm>
            <a:off x="1258888" y="333375"/>
            <a:ext cx="6769100" cy="641350"/>
          </a:xfrm>
          <a:prstGeom prst="rect">
            <a:avLst/>
          </a:prstGeom>
          <a:noFill/>
          <a:ln w="9525">
            <a:noFill/>
            <a:miter lim="800000"/>
            <a:headEnd/>
            <a:tailEnd/>
          </a:ln>
          <a:effectLst/>
        </p:spPr>
        <p:txBody>
          <a:bodyPr>
            <a:spAutoFit/>
          </a:bodyPr>
          <a:lstStyle/>
          <a:p>
            <a:pPr algn="ctr">
              <a:spcBef>
                <a:spcPct val="50000"/>
              </a:spcBef>
            </a:pPr>
            <a:r>
              <a:rPr lang="en-US" sz="3600" b="1">
                <a:solidFill>
                  <a:srgbClr val="000000"/>
                </a:solidFill>
                <a:effectLst>
                  <a:outerShdw blurRad="38100" dist="38100" dir="2700000" algn="tl">
                    <a:srgbClr val="FFFFFF"/>
                  </a:outerShdw>
                </a:effectLst>
                <a:latin typeface="Tahoma" pitchFamily="34" charset="0"/>
                <a:ea typeface="Times New Roman" pitchFamily="18" charset="0"/>
                <a:cs typeface="Tahoma" pitchFamily="34" charset="0"/>
              </a:rPr>
              <a:t>Public Sector Downsizing</a:t>
            </a:r>
          </a:p>
        </p:txBody>
      </p:sp>
      <p:sp>
        <p:nvSpPr>
          <p:cNvPr id="659460" name="Text Box 4"/>
          <p:cNvSpPr txBox="1">
            <a:spLocks noChangeArrowheads="1"/>
          </p:cNvSpPr>
          <p:nvPr/>
        </p:nvSpPr>
        <p:spPr bwMode="auto">
          <a:xfrm>
            <a:off x="1258888" y="1196975"/>
            <a:ext cx="6769100" cy="1246188"/>
          </a:xfrm>
          <a:prstGeom prst="rect">
            <a:avLst/>
          </a:prstGeom>
          <a:noFill/>
          <a:ln w="9525">
            <a:noFill/>
            <a:miter lim="800000"/>
            <a:headEnd/>
            <a:tailEnd/>
          </a:ln>
          <a:effectLst/>
        </p:spPr>
        <p:txBody>
          <a:bodyPr>
            <a:spAutoFit/>
          </a:bodyPr>
          <a:lstStyle/>
          <a:p>
            <a:pPr algn="ctr">
              <a:spcBef>
                <a:spcPct val="50000"/>
              </a:spcBef>
            </a:pPr>
            <a:r>
              <a:rPr lang="en-US" sz="3600" b="1">
                <a:solidFill>
                  <a:srgbClr val="000000"/>
                </a:solidFill>
                <a:effectLst>
                  <a:outerShdw blurRad="38100" dist="38100" dir="2700000" algn="tl">
                    <a:srgbClr val="FFFFFF"/>
                  </a:outerShdw>
                </a:effectLst>
                <a:latin typeface="Tahoma" pitchFamily="34" charset="0"/>
                <a:ea typeface="Times New Roman" pitchFamily="18" charset="0"/>
                <a:cs typeface="Tahoma" pitchFamily="34" charset="0"/>
              </a:rPr>
              <a:t>Retraining and </a:t>
            </a:r>
          </a:p>
          <a:p>
            <a:pPr algn="ctr">
              <a:spcBef>
                <a:spcPct val="10000"/>
              </a:spcBef>
            </a:pPr>
            <a:r>
              <a:rPr lang="en-US" sz="3600" b="1">
                <a:solidFill>
                  <a:srgbClr val="000000"/>
                </a:solidFill>
                <a:effectLst>
                  <a:outerShdw blurRad="38100" dist="38100" dir="2700000" algn="tl">
                    <a:srgbClr val="FFFFFF"/>
                  </a:outerShdw>
                </a:effectLst>
                <a:latin typeface="Tahoma" pitchFamily="34" charset="0"/>
                <a:ea typeface="Times New Roman" pitchFamily="18" charset="0"/>
                <a:cs typeface="Tahoma" pitchFamily="34" charset="0"/>
              </a:rPr>
              <a:t>Redeployment</a:t>
            </a:r>
            <a:r>
              <a:rPr lang="en-US">
                <a:effectLst>
                  <a:outerShdw blurRad="38100" dist="38100" dir="2700000" algn="tl">
                    <a:srgbClr val="FFFFFF"/>
                  </a:outerShdw>
                </a:effectLst>
                <a:ea typeface="Times New Roman" pitchFamily="18" charset="0"/>
                <a:cs typeface="Tahoma" pitchFamily="34" charset="0"/>
              </a:rPr>
              <a:t> </a:t>
            </a:r>
          </a:p>
        </p:txBody>
      </p:sp>
      <p:sp>
        <p:nvSpPr>
          <p:cNvPr id="659461" name="Rectangle 5"/>
          <p:cNvSpPr>
            <a:spLocks noChangeArrowheads="1"/>
          </p:cNvSpPr>
          <p:nvPr/>
        </p:nvSpPr>
        <p:spPr bwMode="auto">
          <a:xfrm>
            <a:off x="0" y="2708275"/>
            <a:ext cx="9144000" cy="2233613"/>
          </a:xfrm>
          <a:prstGeom prst="rect">
            <a:avLst/>
          </a:prstGeom>
          <a:gradFill rotWithShape="1">
            <a:gsLst>
              <a:gs pos="0">
                <a:srgbClr val="FF9900">
                  <a:gamma/>
                  <a:tint val="80784"/>
                  <a:invGamma/>
                </a:srgbClr>
              </a:gs>
              <a:gs pos="50000">
                <a:srgbClr val="FF9900"/>
              </a:gs>
              <a:gs pos="100000">
                <a:srgbClr val="FF9900">
                  <a:gamma/>
                  <a:tint val="80784"/>
                  <a:invGamma/>
                </a:srgbClr>
              </a:gs>
            </a:gsLst>
            <a:lin ang="5400000" scaled="1"/>
          </a:gradFill>
          <a:ln w="9525">
            <a:solidFill>
              <a:schemeClr val="tx1"/>
            </a:solidFill>
            <a:miter lim="800000"/>
            <a:headEnd/>
            <a:tailEnd/>
          </a:ln>
          <a:effectLst/>
        </p:spPr>
        <p:txBody>
          <a:bodyPr wrap="none" anchor="ctr"/>
          <a:lstStyle/>
          <a:p>
            <a:endParaRPr lang="en-US"/>
          </a:p>
        </p:txBody>
      </p:sp>
      <p:sp>
        <p:nvSpPr>
          <p:cNvPr id="659462" name="Text Box 6"/>
          <p:cNvSpPr txBox="1">
            <a:spLocks noChangeArrowheads="1"/>
          </p:cNvSpPr>
          <p:nvPr/>
        </p:nvSpPr>
        <p:spPr bwMode="auto">
          <a:xfrm>
            <a:off x="1258888" y="2924175"/>
            <a:ext cx="6769100" cy="2413000"/>
          </a:xfrm>
          <a:prstGeom prst="rect">
            <a:avLst/>
          </a:prstGeom>
          <a:noFill/>
          <a:ln w="9525">
            <a:noFill/>
            <a:miter lim="800000"/>
            <a:headEnd/>
            <a:tailEnd/>
          </a:ln>
          <a:effectLst/>
        </p:spPr>
        <p:txBody>
          <a:bodyPr>
            <a:spAutoFit/>
          </a:bodyPr>
          <a:lstStyle/>
          <a:p>
            <a:pPr lvl="1" algn="ctr">
              <a:spcBef>
                <a:spcPct val="80000"/>
              </a:spcBef>
              <a:buFont typeface="Wingdings" pitchFamily="2" charset="2"/>
              <a:buNone/>
            </a:pPr>
            <a:r>
              <a:rPr lang="en-US" b="1">
                <a:latin typeface="Tahoma" pitchFamily="34" charset="0"/>
                <a:ea typeface="Times New Roman" pitchFamily="18" charset="0"/>
                <a:cs typeface="Tahoma" pitchFamily="34" charset="0"/>
              </a:rPr>
              <a:t>GENERAL MODELS BY THE</a:t>
            </a:r>
          </a:p>
          <a:p>
            <a:pPr lvl="1" algn="ctr">
              <a:buFont typeface="Wingdings" pitchFamily="2" charset="2"/>
              <a:buNone/>
            </a:pPr>
            <a:r>
              <a:rPr lang="en-US" sz="6000" b="1">
                <a:solidFill>
                  <a:schemeClr val="bg1"/>
                </a:solidFill>
                <a:effectLst>
                  <a:outerShdw blurRad="38100" dist="38100" dir="2700000" algn="tl">
                    <a:srgbClr val="000000"/>
                  </a:outerShdw>
                </a:effectLst>
                <a:latin typeface="Tahoma" pitchFamily="34" charset="0"/>
                <a:ea typeface="Times New Roman" pitchFamily="18" charset="0"/>
                <a:cs typeface="Tahoma" pitchFamily="34" charset="0"/>
              </a:rPr>
              <a:t>WORLD BANK</a:t>
            </a:r>
          </a:p>
          <a:p>
            <a:pPr lvl="1" algn="ctr">
              <a:spcBef>
                <a:spcPct val="35000"/>
              </a:spcBef>
              <a:buFont typeface="Wingdings" pitchFamily="2" charset="2"/>
              <a:buNone/>
            </a:pPr>
            <a:r>
              <a:rPr lang="en-US" b="1">
                <a:latin typeface="Tahoma" pitchFamily="34" charset="0"/>
                <a:ea typeface="Times New Roman" pitchFamily="18" charset="0"/>
                <a:cs typeface="Tahoma" pitchFamily="34" charset="0"/>
              </a:rPr>
              <a:t>ARE THOSE OF CHOICE</a:t>
            </a:r>
          </a:p>
          <a:p>
            <a:pPr algn="ctr">
              <a:spcBef>
                <a:spcPct val="50000"/>
              </a:spcBef>
              <a:buFont typeface="Wingdings" pitchFamily="2" charset="2"/>
              <a:buNone/>
            </a:pPr>
            <a:endParaRPr lang="en-US" b="1">
              <a:latin typeface="Tahoma" pitchFamily="34" charset="0"/>
              <a:ea typeface="Times New Roman" pitchFamily="18" charset="0"/>
              <a:cs typeface="Tahoma" pitchFamily="34" charset="0"/>
            </a:endParaRPr>
          </a:p>
        </p:txBody>
      </p:sp>
      <p:sp>
        <p:nvSpPr>
          <p:cNvPr id="659463" name="Text Box 7"/>
          <p:cNvSpPr txBox="1">
            <a:spLocks noChangeArrowheads="1"/>
          </p:cNvSpPr>
          <p:nvPr/>
        </p:nvSpPr>
        <p:spPr bwMode="auto">
          <a:xfrm>
            <a:off x="1258888" y="5373688"/>
            <a:ext cx="6769100" cy="701675"/>
          </a:xfrm>
          <a:prstGeom prst="rect">
            <a:avLst/>
          </a:prstGeom>
          <a:noFill/>
          <a:ln w="9525">
            <a:noFill/>
            <a:miter lim="800000"/>
            <a:headEnd/>
            <a:tailEnd/>
          </a:ln>
          <a:effectLst/>
        </p:spPr>
        <p:txBody>
          <a:bodyPr>
            <a:spAutoFit/>
          </a:bodyPr>
          <a:lstStyle/>
          <a:p>
            <a:pPr algn="ctr">
              <a:spcBef>
                <a:spcPct val="50000"/>
              </a:spcBef>
            </a:pPr>
            <a:r>
              <a:rPr lang="en-US" sz="4000">
                <a:effectLst>
                  <a:outerShdw blurRad="38100" dist="38100" dir="2700000" algn="tl">
                    <a:srgbClr val="FFFFFF"/>
                  </a:outerShdw>
                </a:effectLst>
              </a:rPr>
              <a:t> </a:t>
            </a:r>
            <a:r>
              <a:rPr lang="en-US" sz="4000" b="1">
                <a:solidFill>
                  <a:srgbClr val="000000"/>
                </a:solidFill>
                <a:effectLst>
                  <a:outerShdw blurRad="38100" dist="38100" dir="2700000" algn="tl">
                    <a:srgbClr val="FFFFFF"/>
                  </a:outerShdw>
                </a:effectLst>
                <a:latin typeface="Tahoma" pitchFamily="34" charset="0"/>
                <a:ea typeface="Times New Roman" pitchFamily="18" charset="0"/>
                <a:cs typeface="Tahoma" pitchFamily="34" charset="0"/>
              </a:rPr>
              <a:t>(no CEE-specific models)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659460"/>
                                        </p:tgtEl>
                                        <p:attrNameLst>
                                          <p:attrName>style.visibility</p:attrName>
                                        </p:attrNameLst>
                                      </p:cBhvr>
                                      <p:to>
                                        <p:strVal val="visible"/>
                                      </p:to>
                                    </p:set>
                                    <p:anim calcmode="lin" valueType="num">
                                      <p:cBhvr additive="base">
                                        <p:cTn id="7" dur="500" fill="hold"/>
                                        <p:tgtEl>
                                          <p:spTgt spid="659460"/>
                                        </p:tgtEl>
                                        <p:attrNameLst>
                                          <p:attrName>ppt_x</p:attrName>
                                        </p:attrNameLst>
                                      </p:cBhvr>
                                      <p:tavLst>
                                        <p:tav tm="0">
                                          <p:val>
                                            <p:strVal val="#ppt_x"/>
                                          </p:val>
                                        </p:tav>
                                        <p:tav tm="100000">
                                          <p:val>
                                            <p:strVal val="#ppt_x"/>
                                          </p:val>
                                        </p:tav>
                                      </p:tavLst>
                                    </p:anim>
                                    <p:anim calcmode="lin" valueType="num">
                                      <p:cBhvr additive="base">
                                        <p:cTn id="8" dur="500" fill="hold"/>
                                        <p:tgtEl>
                                          <p:spTgt spid="65946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659459"/>
                                        </p:tgtEl>
                                        <p:attrNameLst>
                                          <p:attrName>style.visibility</p:attrName>
                                        </p:attrNameLst>
                                      </p:cBhvr>
                                      <p:to>
                                        <p:strVal val="visible"/>
                                      </p:to>
                                    </p:set>
                                    <p:anim calcmode="lin" valueType="num">
                                      <p:cBhvr additive="base">
                                        <p:cTn id="13" dur="500" fill="hold"/>
                                        <p:tgtEl>
                                          <p:spTgt spid="659459"/>
                                        </p:tgtEl>
                                        <p:attrNameLst>
                                          <p:attrName>ppt_x</p:attrName>
                                        </p:attrNameLst>
                                      </p:cBhvr>
                                      <p:tavLst>
                                        <p:tav tm="0">
                                          <p:val>
                                            <p:strVal val="#ppt_x"/>
                                          </p:val>
                                        </p:tav>
                                        <p:tav tm="100000">
                                          <p:val>
                                            <p:strVal val="#ppt_x"/>
                                          </p:val>
                                        </p:tav>
                                      </p:tavLst>
                                    </p:anim>
                                    <p:anim calcmode="lin" valueType="num">
                                      <p:cBhvr additive="base">
                                        <p:cTn id="14" dur="500" fill="hold"/>
                                        <p:tgtEl>
                                          <p:spTgt spid="659459"/>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59463"/>
                                        </p:tgtEl>
                                        <p:attrNameLst>
                                          <p:attrName>style.visibility</p:attrName>
                                        </p:attrNameLst>
                                      </p:cBhvr>
                                      <p:to>
                                        <p:strVal val="visible"/>
                                      </p:to>
                                    </p:set>
                                    <p:anim calcmode="lin" valueType="num">
                                      <p:cBhvr additive="base">
                                        <p:cTn id="19" dur="500" fill="hold"/>
                                        <p:tgtEl>
                                          <p:spTgt spid="659463"/>
                                        </p:tgtEl>
                                        <p:attrNameLst>
                                          <p:attrName>ppt_x</p:attrName>
                                        </p:attrNameLst>
                                      </p:cBhvr>
                                      <p:tavLst>
                                        <p:tav tm="0">
                                          <p:val>
                                            <p:strVal val="#ppt_x"/>
                                          </p:val>
                                        </p:tav>
                                        <p:tav tm="100000">
                                          <p:val>
                                            <p:strVal val="#ppt_x"/>
                                          </p:val>
                                        </p:tav>
                                      </p:tavLst>
                                    </p:anim>
                                    <p:anim calcmode="lin" valueType="num">
                                      <p:cBhvr additive="base">
                                        <p:cTn id="20" dur="500" fill="hold"/>
                                        <p:tgtEl>
                                          <p:spTgt spid="65946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659462"/>
                                        </p:tgtEl>
                                        <p:attrNameLst>
                                          <p:attrName>style.visibility</p:attrName>
                                        </p:attrNameLst>
                                      </p:cBhvr>
                                      <p:to>
                                        <p:strVal val="visible"/>
                                      </p:to>
                                    </p:set>
                                    <p:anim calcmode="lin" valueType="num">
                                      <p:cBhvr>
                                        <p:cTn id="25" dur="500" fill="hold"/>
                                        <p:tgtEl>
                                          <p:spTgt spid="659462"/>
                                        </p:tgtEl>
                                        <p:attrNameLst>
                                          <p:attrName>ppt_w</p:attrName>
                                        </p:attrNameLst>
                                      </p:cBhvr>
                                      <p:tavLst>
                                        <p:tav tm="0">
                                          <p:val>
                                            <p:fltVal val="0"/>
                                          </p:val>
                                        </p:tav>
                                        <p:tav tm="100000">
                                          <p:val>
                                            <p:strVal val="#ppt_w"/>
                                          </p:val>
                                        </p:tav>
                                      </p:tavLst>
                                    </p:anim>
                                    <p:anim calcmode="lin" valueType="num">
                                      <p:cBhvr>
                                        <p:cTn id="26" dur="500" fill="hold"/>
                                        <p:tgtEl>
                                          <p:spTgt spid="659462"/>
                                        </p:tgtEl>
                                        <p:attrNameLst>
                                          <p:attrName>ppt_h</p:attrName>
                                        </p:attrNameLst>
                                      </p:cBhvr>
                                      <p:tavLst>
                                        <p:tav tm="0">
                                          <p:val>
                                            <p:fltVal val="0"/>
                                          </p:val>
                                        </p:tav>
                                        <p:tav tm="100000">
                                          <p:val>
                                            <p:strVal val="#ppt_h"/>
                                          </p:val>
                                        </p:tav>
                                      </p:tavLst>
                                    </p:anim>
                                  </p:childTnLst>
                                </p:cTn>
                              </p:par>
                              <p:par>
                                <p:cTn id="27" presetID="23" presetClass="entr" presetSubtype="528" fill="hold" nodeType="withEffect">
                                  <p:stCondLst>
                                    <p:cond delay="0"/>
                                  </p:stCondLst>
                                  <p:childTnLst>
                                    <p:set>
                                      <p:cBhvr>
                                        <p:cTn id="28" dur="1" fill="hold">
                                          <p:stCondLst>
                                            <p:cond delay="0"/>
                                          </p:stCondLst>
                                        </p:cTn>
                                        <p:tgtEl>
                                          <p:spTgt spid="659458"/>
                                        </p:tgtEl>
                                        <p:attrNameLst>
                                          <p:attrName>style.visibility</p:attrName>
                                        </p:attrNameLst>
                                      </p:cBhvr>
                                      <p:to>
                                        <p:strVal val="visible"/>
                                      </p:to>
                                    </p:set>
                                    <p:anim calcmode="lin" valueType="num">
                                      <p:cBhvr>
                                        <p:cTn id="29" dur="500" fill="hold"/>
                                        <p:tgtEl>
                                          <p:spTgt spid="659458"/>
                                        </p:tgtEl>
                                        <p:attrNameLst>
                                          <p:attrName>ppt_w</p:attrName>
                                        </p:attrNameLst>
                                      </p:cBhvr>
                                      <p:tavLst>
                                        <p:tav tm="0">
                                          <p:val>
                                            <p:fltVal val="0"/>
                                          </p:val>
                                        </p:tav>
                                        <p:tav tm="100000">
                                          <p:val>
                                            <p:strVal val="#ppt_w"/>
                                          </p:val>
                                        </p:tav>
                                      </p:tavLst>
                                    </p:anim>
                                    <p:anim calcmode="lin" valueType="num">
                                      <p:cBhvr>
                                        <p:cTn id="30" dur="500" fill="hold"/>
                                        <p:tgtEl>
                                          <p:spTgt spid="659458"/>
                                        </p:tgtEl>
                                        <p:attrNameLst>
                                          <p:attrName>ppt_h</p:attrName>
                                        </p:attrNameLst>
                                      </p:cBhvr>
                                      <p:tavLst>
                                        <p:tav tm="0">
                                          <p:val>
                                            <p:fltVal val="0"/>
                                          </p:val>
                                        </p:tav>
                                        <p:tav tm="100000">
                                          <p:val>
                                            <p:strVal val="#ppt_h"/>
                                          </p:val>
                                        </p:tav>
                                      </p:tavLst>
                                    </p:anim>
                                    <p:anim calcmode="lin" valueType="num">
                                      <p:cBhvr>
                                        <p:cTn id="31" dur="500" fill="hold"/>
                                        <p:tgtEl>
                                          <p:spTgt spid="659458"/>
                                        </p:tgtEl>
                                        <p:attrNameLst>
                                          <p:attrName>ppt_x</p:attrName>
                                        </p:attrNameLst>
                                      </p:cBhvr>
                                      <p:tavLst>
                                        <p:tav tm="0">
                                          <p:val>
                                            <p:fltVal val="0.5"/>
                                          </p:val>
                                        </p:tav>
                                        <p:tav tm="100000">
                                          <p:val>
                                            <p:strVal val="#ppt_x"/>
                                          </p:val>
                                        </p:tav>
                                      </p:tavLst>
                                    </p:anim>
                                    <p:anim calcmode="lin" valueType="num">
                                      <p:cBhvr>
                                        <p:cTn id="32" dur="500" fill="hold"/>
                                        <p:tgtEl>
                                          <p:spTgt spid="659458"/>
                                        </p:tgtEl>
                                        <p:attrNameLst>
                                          <p:attrName>ppt_y</p:attrName>
                                        </p:attrNameLst>
                                      </p:cBhvr>
                                      <p:tavLst>
                                        <p:tav tm="0">
                                          <p:val>
                                            <p:fltVal val="0.5"/>
                                          </p:val>
                                        </p:tav>
                                        <p:tav tm="100000">
                                          <p:val>
                                            <p:strVal val="#ppt_y"/>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659461"/>
                                        </p:tgtEl>
                                        <p:attrNameLst>
                                          <p:attrName>style.visibility</p:attrName>
                                        </p:attrNameLst>
                                      </p:cBhvr>
                                      <p:to>
                                        <p:strVal val="visible"/>
                                      </p:to>
                                    </p:set>
                                    <p:anim calcmode="lin" valueType="num">
                                      <p:cBhvr>
                                        <p:cTn id="35" dur="500" fill="hold"/>
                                        <p:tgtEl>
                                          <p:spTgt spid="659461"/>
                                        </p:tgtEl>
                                        <p:attrNameLst>
                                          <p:attrName>ppt_w</p:attrName>
                                        </p:attrNameLst>
                                      </p:cBhvr>
                                      <p:tavLst>
                                        <p:tav tm="0">
                                          <p:val>
                                            <p:fltVal val="0"/>
                                          </p:val>
                                        </p:tav>
                                        <p:tav tm="100000">
                                          <p:val>
                                            <p:strVal val="#ppt_w"/>
                                          </p:val>
                                        </p:tav>
                                      </p:tavLst>
                                    </p:anim>
                                    <p:anim calcmode="lin" valueType="num">
                                      <p:cBhvr>
                                        <p:cTn id="36" dur="500" fill="hold"/>
                                        <p:tgtEl>
                                          <p:spTgt spid="65946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9459" grpId="0"/>
      <p:bldP spid="659460" grpId="0"/>
      <p:bldP spid="659461" grpId="0" animBg="1"/>
      <p:bldP spid="659462" grpId="0"/>
      <p:bldP spid="659463"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gs>
            <a:gs pos="100000">
              <a:schemeClr val="accent2">
                <a:gamma/>
                <a:tint val="66667"/>
                <a:invGamma/>
              </a:schemeClr>
            </a:gs>
          </a:gsLst>
          <a:lin ang="5400000" scaled="1"/>
        </a:gradFill>
        <a:effectLst/>
      </p:bgPr>
    </p:bg>
    <p:spTree>
      <p:nvGrpSpPr>
        <p:cNvPr id="1" name=""/>
        <p:cNvGrpSpPr/>
        <p:nvPr/>
      </p:nvGrpSpPr>
      <p:grpSpPr>
        <a:xfrm>
          <a:off x="0" y="0"/>
          <a:ext cx="0" cy="0"/>
          <a:chOff x="0" y="0"/>
          <a:chExt cx="0" cy="0"/>
        </a:xfrm>
      </p:grpSpPr>
      <p:grpSp>
        <p:nvGrpSpPr>
          <p:cNvPr id="672770" name="Group 2"/>
          <p:cNvGrpSpPr>
            <a:grpSpLocks/>
          </p:cNvGrpSpPr>
          <p:nvPr/>
        </p:nvGrpSpPr>
        <p:grpSpPr bwMode="auto">
          <a:xfrm>
            <a:off x="468313" y="260350"/>
            <a:ext cx="8077200" cy="6257925"/>
            <a:chOff x="336" y="960"/>
            <a:chExt cx="5088" cy="3216"/>
          </a:xfrm>
        </p:grpSpPr>
        <p:sp>
          <p:nvSpPr>
            <p:cNvPr id="672771" name="AutoShape 3"/>
            <p:cNvSpPr>
              <a:spLocks noChangeArrowheads="1"/>
            </p:cNvSpPr>
            <p:nvPr/>
          </p:nvSpPr>
          <p:spPr bwMode="auto">
            <a:xfrm>
              <a:off x="336" y="960"/>
              <a:ext cx="5088" cy="1584"/>
            </a:xfrm>
            <a:prstGeom prst="downArrow">
              <a:avLst>
                <a:gd name="adj1" fmla="val 47722"/>
                <a:gd name="adj2" fmla="val 30491"/>
              </a:avLst>
            </a:prstGeom>
            <a:gradFill rotWithShape="1">
              <a:gsLst>
                <a:gs pos="0">
                  <a:srgbClr val="FF9900"/>
                </a:gs>
                <a:gs pos="100000">
                  <a:srgbClr val="FF9900">
                    <a:gamma/>
                    <a:shade val="46275"/>
                    <a:invGamma/>
                  </a:srgbClr>
                </a:gs>
              </a:gsLst>
              <a:lin ang="5400000" scaled="1"/>
            </a:gradFill>
            <a:ln w="9525">
              <a:noFill/>
              <a:miter lim="800000"/>
              <a:headEnd/>
              <a:tailEnd/>
            </a:ln>
            <a:effectLst/>
          </p:spPr>
          <p:txBody>
            <a:bodyPr wrap="none" anchor="ctr"/>
            <a:lstStyle/>
            <a:p>
              <a:pPr algn="ctr" eaLnBrk="0" hangingPunct="0"/>
              <a:endParaRPr lang="en-US" sz="1800">
                <a:solidFill>
                  <a:srgbClr val="993366"/>
                </a:solidFill>
                <a:latin typeface="Arial" pitchFamily="34" charset="0"/>
              </a:endParaRPr>
            </a:p>
          </p:txBody>
        </p:sp>
        <p:sp>
          <p:nvSpPr>
            <p:cNvPr id="672772" name="Rectangle 4"/>
            <p:cNvSpPr>
              <a:spLocks noChangeArrowheads="1"/>
            </p:cNvSpPr>
            <p:nvPr/>
          </p:nvSpPr>
          <p:spPr bwMode="auto">
            <a:xfrm>
              <a:off x="348" y="2592"/>
              <a:ext cx="5064" cy="1584"/>
            </a:xfrm>
            <a:prstGeom prst="rect">
              <a:avLst/>
            </a:prstGeom>
            <a:gradFill rotWithShape="1">
              <a:gsLst>
                <a:gs pos="0">
                  <a:srgbClr val="FF9900"/>
                </a:gs>
                <a:gs pos="100000">
                  <a:srgbClr val="FF9900">
                    <a:gamma/>
                    <a:shade val="46275"/>
                    <a:invGamma/>
                  </a:srgbClr>
                </a:gs>
              </a:gsLst>
              <a:lin ang="5400000" scaled="1"/>
            </a:gradFill>
            <a:ln w="9525">
              <a:solidFill>
                <a:schemeClr val="tx1"/>
              </a:solidFill>
              <a:miter lim="800000"/>
              <a:headEnd/>
              <a:tailEnd/>
            </a:ln>
            <a:effectLst/>
          </p:spPr>
          <p:txBody>
            <a:bodyPr wrap="none" anchor="ctr"/>
            <a:lstStyle/>
            <a:p>
              <a:endParaRPr lang="en-US"/>
            </a:p>
          </p:txBody>
        </p:sp>
        <p:sp>
          <p:nvSpPr>
            <p:cNvPr id="672773" name="Text Box 5"/>
            <p:cNvSpPr txBox="1">
              <a:spLocks noChangeArrowheads="1"/>
            </p:cNvSpPr>
            <p:nvPr/>
          </p:nvSpPr>
          <p:spPr bwMode="auto">
            <a:xfrm>
              <a:off x="2844" y="2852"/>
              <a:ext cx="116" cy="267"/>
            </a:xfrm>
            <a:prstGeom prst="rect">
              <a:avLst/>
            </a:prstGeom>
            <a:solidFill>
              <a:srgbClr val="FF9900"/>
            </a:solidFill>
            <a:ln w="9525">
              <a:noFill/>
              <a:miter lim="800000"/>
              <a:headEnd/>
              <a:tailEnd/>
            </a:ln>
            <a:effectLst/>
          </p:spPr>
          <p:txBody>
            <a:bodyPr wrap="none">
              <a:spAutoFit/>
            </a:bodyPr>
            <a:lstStyle/>
            <a:p>
              <a:pPr algn="ctr" eaLnBrk="0" hangingPunct="0"/>
              <a:endParaRPr lang="de-DE" sz="2800" b="1">
                <a:latin typeface="Arial" pitchFamily="34" charset="0"/>
                <a:ea typeface="Times New Roman" pitchFamily="18" charset="0"/>
                <a:cs typeface="Tahoma" pitchFamily="34" charset="0"/>
              </a:endParaRPr>
            </a:p>
          </p:txBody>
        </p:sp>
      </p:grpSp>
      <p:sp>
        <p:nvSpPr>
          <p:cNvPr id="672774" name="Text Box 6"/>
          <p:cNvSpPr txBox="1">
            <a:spLocks noChangeArrowheads="1"/>
          </p:cNvSpPr>
          <p:nvPr/>
        </p:nvSpPr>
        <p:spPr bwMode="auto">
          <a:xfrm>
            <a:off x="2411413" y="404813"/>
            <a:ext cx="4248150" cy="2378075"/>
          </a:xfrm>
          <a:prstGeom prst="rect">
            <a:avLst/>
          </a:prstGeom>
          <a:noFill/>
          <a:ln w="9525">
            <a:noFill/>
            <a:miter lim="800000"/>
            <a:headEnd/>
            <a:tailEnd/>
          </a:ln>
          <a:effectLst/>
        </p:spPr>
        <p:txBody>
          <a:bodyPr>
            <a:spAutoFit/>
          </a:bodyPr>
          <a:lstStyle/>
          <a:p>
            <a:pPr algn="ctr"/>
            <a:r>
              <a:rPr lang="en-US" sz="3000" b="1">
                <a:solidFill>
                  <a:schemeClr val="bg1"/>
                </a:solidFill>
                <a:effectLst>
                  <a:outerShdw blurRad="38100" dist="38100" dir="2700000" algn="tl">
                    <a:srgbClr val="000000"/>
                  </a:outerShdw>
                </a:effectLst>
                <a:latin typeface="Tahoma" pitchFamily="34" charset="0"/>
              </a:rPr>
              <a:t>IF CEE attention in PA and CS reform is geared towards the creation of a ‘Weberian’ CS</a:t>
            </a:r>
            <a:r>
              <a:rPr lang="en-US" b="1">
                <a:solidFill>
                  <a:schemeClr val="bg1"/>
                </a:solidFill>
                <a:latin typeface="Tahoma" pitchFamily="34" charset="0"/>
              </a:rPr>
              <a:t> </a:t>
            </a:r>
            <a:endParaRPr lang="de-DE" sz="3200">
              <a:solidFill>
                <a:schemeClr val="bg1"/>
              </a:solidFill>
              <a:latin typeface="Tahoma" pitchFamily="34" charset="0"/>
            </a:endParaRPr>
          </a:p>
        </p:txBody>
      </p:sp>
      <p:sp>
        <p:nvSpPr>
          <p:cNvPr id="672775" name="Text Box 7"/>
          <p:cNvSpPr txBox="1">
            <a:spLocks noChangeArrowheads="1"/>
          </p:cNvSpPr>
          <p:nvPr/>
        </p:nvSpPr>
        <p:spPr bwMode="auto">
          <a:xfrm>
            <a:off x="611188" y="5157788"/>
            <a:ext cx="7921625" cy="1006475"/>
          </a:xfrm>
          <a:prstGeom prst="rect">
            <a:avLst/>
          </a:prstGeom>
          <a:noFill/>
          <a:ln w="9525">
            <a:noFill/>
            <a:miter lim="800000"/>
            <a:headEnd/>
            <a:tailEnd/>
          </a:ln>
          <a:effectLst/>
        </p:spPr>
        <p:txBody>
          <a:bodyPr>
            <a:spAutoFit/>
          </a:bodyPr>
          <a:lstStyle/>
          <a:p>
            <a:pPr>
              <a:spcBef>
                <a:spcPct val="50000"/>
              </a:spcBef>
            </a:pPr>
            <a:r>
              <a:rPr lang="en-US" sz="3000" b="1">
                <a:solidFill>
                  <a:schemeClr val="bg1"/>
                </a:solidFill>
                <a:effectLst>
                  <a:outerShdw blurRad="38100" dist="38100" dir="2700000" algn="tl">
                    <a:srgbClr val="000000"/>
                  </a:outerShdw>
                </a:effectLst>
                <a:latin typeface="Tahoma" pitchFamily="34" charset="0"/>
              </a:rPr>
              <a:t>… but there are still interesting lessons from CEE for LAC to be learned!</a:t>
            </a:r>
          </a:p>
        </p:txBody>
      </p:sp>
      <p:sp>
        <p:nvSpPr>
          <p:cNvPr id="672776" name="Text Box 8"/>
          <p:cNvSpPr txBox="1">
            <a:spLocks noChangeArrowheads="1"/>
          </p:cNvSpPr>
          <p:nvPr/>
        </p:nvSpPr>
        <p:spPr bwMode="auto">
          <a:xfrm>
            <a:off x="539750" y="3644900"/>
            <a:ext cx="7920038" cy="1282700"/>
          </a:xfrm>
          <a:prstGeom prst="rect">
            <a:avLst/>
          </a:prstGeom>
          <a:noFill/>
          <a:ln w="9525">
            <a:noFill/>
            <a:miter lim="800000"/>
            <a:headEnd/>
            <a:tailEnd/>
          </a:ln>
          <a:effectLst/>
        </p:spPr>
        <p:txBody>
          <a:bodyPr>
            <a:spAutoFit/>
          </a:bodyPr>
          <a:lstStyle/>
          <a:p>
            <a:pPr algn="ctr">
              <a:spcBef>
                <a:spcPct val="50000"/>
              </a:spcBef>
            </a:pPr>
            <a:r>
              <a:rPr lang="en-US" sz="2600" b="1">
                <a:latin typeface="Tahoma" pitchFamily="34" charset="0"/>
              </a:rPr>
              <a:t>THEN PUBLIC SECTOR DOWNSIZING OBVIOUSLY COULD NOT HAVE BEEN, AND INDEED WAS NOT, THE TOOL OF CHOICE…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672774"/>
                                        </p:tgtEl>
                                        <p:attrNameLst>
                                          <p:attrName>style.visibility</p:attrName>
                                        </p:attrNameLst>
                                      </p:cBhvr>
                                      <p:to>
                                        <p:strVal val="visible"/>
                                      </p:to>
                                    </p:set>
                                    <p:anim calcmode="lin" valueType="num">
                                      <p:cBhvr additive="base">
                                        <p:cTn id="7" dur="500" fill="hold"/>
                                        <p:tgtEl>
                                          <p:spTgt spid="672774"/>
                                        </p:tgtEl>
                                        <p:attrNameLst>
                                          <p:attrName>ppt_x</p:attrName>
                                        </p:attrNameLst>
                                      </p:cBhvr>
                                      <p:tavLst>
                                        <p:tav tm="0">
                                          <p:val>
                                            <p:strVal val="#ppt_x"/>
                                          </p:val>
                                        </p:tav>
                                        <p:tav tm="100000">
                                          <p:val>
                                            <p:strVal val="#ppt_x"/>
                                          </p:val>
                                        </p:tav>
                                      </p:tavLst>
                                    </p:anim>
                                    <p:anim calcmode="lin" valueType="num">
                                      <p:cBhvr additive="base">
                                        <p:cTn id="8" dur="500" fill="hold"/>
                                        <p:tgtEl>
                                          <p:spTgt spid="67277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nodeType="clickEffect">
                                  <p:stCondLst>
                                    <p:cond delay="0"/>
                                  </p:stCondLst>
                                  <p:childTnLst>
                                    <p:set>
                                      <p:cBhvr>
                                        <p:cTn id="12" dur="1" fill="hold">
                                          <p:stCondLst>
                                            <p:cond delay="0"/>
                                          </p:stCondLst>
                                        </p:cTn>
                                        <p:tgtEl>
                                          <p:spTgt spid="672770"/>
                                        </p:tgtEl>
                                        <p:attrNameLst>
                                          <p:attrName>style.visibility</p:attrName>
                                        </p:attrNameLst>
                                      </p:cBhvr>
                                      <p:to>
                                        <p:strVal val="visible"/>
                                      </p:to>
                                    </p:set>
                                    <p:animEffect transition="in" filter="wipe(up)">
                                      <p:cBhvr>
                                        <p:cTn id="13" dur="500"/>
                                        <p:tgtEl>
                                          <p:spTgt spid="672770"/>
                                        </p:tgtEl>
                                      </p:cBhvr>
                                    </p:animEffect>
                                  </p:childTnLst>
                                </p:cTn>
                              </p:par>
                              <p:par>
                                <p:cTn id="14" presetID="2" presetClass="entr" presetSubtype="1" fill="hold" grpId="0" nodeType="withEffect">
                                  <p:stCondLst>
                                    <p:cond delay="0"/>
                                  </p:stCondLst>
                                  <p:childTnLst>
                                    <p:set>
                                      <p:cBhvr>
                                        <p:cTn id="15" dur="1" fill="hold">
                                          <p:stCondLst>
                                            <p:cond delay="0"/>
                                          </p:stCondLst>
                                        </p:cTn>
                                        <p:tgtEl>
                                          <p:spTgt spid="672776"/>
                                        </p:tgtEl>
                                        <p:attrNameLst>
                                          <p:attrName>style.visibility</p:attrName>
                                        </p:attrNameLst>
                                      </p:cBhvr>
                                      <p:to>
                                        <p:strVal val="visible"/>
                                      </p:to>
                                    </p:set>
                                    <p:anim calcmode="lin" valueType="num">
                                      <p:cBhvr additive="base">
                                        <p:cTn id="16" dur="500" fill="hold"/>
                                        <p:tgtEl>
                                          <p:spTgt spid="672776"/>
                                        </p:tgtEl>
                                        <p:attrNameLst>
                                          <p:attrName>ppt_x</p:attrName>
                                        </p:attrNameLst>
                                      </p:cBhvr>
                                      <p:tavLst>
                                        <p:tav tm="0">
                                          <p:val>
                                            <p:strVal val="#ppt_x"/>
                                          </p:val>
                                        </p:tav>
                                        <p:tav tm="100000">
                                          <p:val>
                                            <p:strVal val="#ppt_x"/>
                                          </p:val>
                                        </p:tav>
                                      </p:tavLst>
                                    </p:anim>
                                    <p:anim calcmode="lin" valueType="num">
                                      <p:cBhvr additive="base">
                                        <p:cTn id="17" dur="500" fill="hold"/>
                                        <p:tgtEl>
                                          <p:spTgt spid="672776"/>
                                        </p:tgtEl>
                                        <p:attrNameLst>
                                          <p:attrName>ppt_y</p:attrName>
                                        </p:attrNameLst>
                                      </p:cBhvr>
                                      <p:tavLst>
                                        <p:tav tm="0">
                                          <p:val>
                                            <p:strVal val="0-#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grpId="0" nodeType="clickEffect">
                                  <p:stCondLst>
                                    <p:cond delay="0"/>
                                  </p:stCondLst>
                                  <p:childTnLst>
                                    <p:set>
                                      <p:cBhvr>
                                        <p:cTn id="21" dur="1" fill="hold">
                                          <p:stCondLst>
                                            <p:cond delay="0"/>
                                          </p:stCondLst>
                                        </p:cTn>
                                        <p:tgtEl>
                                          <p:spTgt spid="672775"/>
                                        </p:tgtEl>
                                        <p:attrNameLst>
                                          <p:attrName>style.visibility</p:attrName>
                                        </p:attrNameLst>
                                      </p:cBhvr>
                                      <p:to>
                                        <p:strVal val="visible"/>
                                      </p:to>
                                    </p:set>
                                    <p:anim calcmode="lin" valueType="num">
                                      <p:cBhvr additive="base">
                                        <p:cTn id="22" dur="500" fill="hold"/>
                                        <p:tgtEl>
                                          <p:spTgt spid="672775"/>
                                        </p:tgtEl>
                                        <p:attrNameLst>
                                          <p:attrName>ppt_x</p:attrName>
                                        </p:attrNameLst>
                                      </p:cBhvr>
                                      <p:tavLst>
                                        <p:tav tm="0">
                                          <p:val>
                                            <p:strVal val="0-#ppt_w/2"/>
                                          </p:val>
                                        </p:tav>
                                        <p:tav tm="100000">
                                          <p:val>
                                            <p:strVal val="#ppt_x"/>
                                          </p:val>
                                        </p:tav>
                                      </p:tavLst>
                                    </p:anim>
                                    <p:anim calcmode="lin" valueType="num">
                                      <p:cBhvr additive="base">
                                        <p:cTn id="23" dur="500" fill="hold"/>
                                        <p:tgtEl>
                                          <p:spTgt spid="6727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2774" grpId="0" autoUpdateAnimBg="0"/>
      <p:bldP spid="672775" grpId="0"/>
      <p:bldP spid="672776"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27362" name="Text Box 2"/>
          <p:cNvSpPr txBox="1">
            <a:spLocks noChangeArrowheads="1"/>
          </p:cNvSpPr>
          <p:nvPr/>
        </p:nvSpPr>
        <p:spPr bwMode="auto">
          <a:xfrm>
            <a:off x="323850" y="260350"/>
            <a:ext cx="8569325" cy="823913"/>
          </a:xfrm>
          <a:prstGeom prst="rect">
            <a:avLst/>
          </a:prstGeom>
          <a:noFill/>
          <a:ln w="9525">
            <a:noFill/>
            <a:miter lim="800000"/>
            <a:headEnd/>
            <a:tailEnd/>
          </a:ln>
          <a:effectLst/>
        </p:spPr>
        <p:txBody>
          <a:bodyPr>
            <a:spAutoFit/>
          </a:bodyPr>
          <a:lstStyle/>
          <a:p>
            <a:pPr algn="ctr">
              <a:spcBef>
                <a:spcPct val="50000"/>
              </a:spcBef>
            </a:pPr>
            <a:r>
              <a:rPr lang="en-US" sz="4800" b="1">
                <a:latin typeface="Tahoma" pitchFamily="34" charset="0"/>
              </a:rPr>
              <a:t>HUNGARY</a:t>
            </a:r>
          </a:p>
        </p:txBody>
      </p:sp>
      <p:sp>
        <p:nvSpPr>
          <p:cNvPr id="527365" name="Text Box 5"/>
          <p:cNvSpPr txBox="1">
            <a:spLocks noChangeArrowheads="1"/>
          </p:cNvSpPr>
          <p:nvPr/>
        </p:nvSpPr>
        <p:spPr bwMode="auto">
          <a:xfrm>
            <a:off x="0" y="1196975"/>
            <a:ext cx="8893175" cy="519113"/>
          </a:xfrm>
          <a:prstGeom prst="rect">
            <a:avLst/>
          </a:prstGeom>
          <a:noFill/>
          <a:ln w="9525">
            <a:noFill/>
            <a:miter lim="800000"/>
            <a:headEnd/>
            <a:tailEnd/>
          </a:ln>
          <a:effectLst/>
        </p:spPr>
        <p:txBody>
          <a:bodyPr>
            <a:spAutoFit/>
          </a:bodyPr>
          <a:lstStyle/>
          <a:p>
            <a:pPr>
              <a:spcBef>
                <a:spcPct val="50000"/>
              </a:spcBef>
            </a:pPr>
            <a:r>
              <a:rPr lang="en-US" sz="2800" b="1">
                <a:solidFill>
                  <a:schemeClr val="bg1"/>
                </a:solidFill>
                <a:latin typeface="Tahoma" pitchFamily="34" charset="0"/>
                <a:ea typeface="Times New Roman" pitchFamily="18" charset="0"/>
                <a:cs typeface="Tahoma" pitchFamily="34" charset="0"/>
              </a:rPr>
              <a:t>	- gradual change</a:t>
            </a:r>
            <a:r>
              <a:rPr lang="en-US">
                <a:ea typeface="Times New Roman" pitchFamily="18" charset="0"/>
                <a:cs typeface="Tahoma" pitchFamily="34" charset="0"/>
              </a:rPr>
              <a:t> </a:t>
            </a:r>
          </a:p>
        </p:txBody>
      </p:sp>
      <p:sp>
        <p:nvSpPr>
          <p:cNvPr id="527368" name="Text Box 8"/>
          <p:cNvSpPr txBox="1">
            <a:spLocks noChangeArrowheads="1"/>
          </p:cNvSpPr>
          <p:nvPr/>
        </p:nvSpPr>
        <p:spPr bwMode="auto">
          <a:xfrm>
            <a:off x="0" y="1700213"/>
            <a:ext cx="9144000" cy="519112"/>
          </a:xfrm>
          <a:prstGeom prst="rect">
            <a:avLst/>
          </a:prstGeom>
          <a:noFill/>
          <a:ln w="9525">
            <a:noFill/>
            <a:miter lim="800000"/>
            <a:headEnd/>
            <a:tailEnd/>
          </a:ln>
          <a:effectLst/>
        </p:spPr>
        <p:txBody>
          <a:bodyPr>
            <a:spAutoFit/>
          </a:bodyPr>
          <a:lstStyle/>
          <a:p>
            <a:pPr>
              <a:spcBef>
                <a:spcPct val="50000"/>
              </a:spcBef>
            </a:pPr>
            <a:r>
              <a:rPr lang="en-US" b="1">
                <a:solidFill>
                  <a:schemeClr val="bg1"/>
                </a:solidFill>
                <a:latin typeface="Tahoma" pitchFamily="34" charset="0"/>
                <a:ea typeface="Times New Roman" pitchFamily="18" charset="0"/>
                <a:cs typeface="Tahoma" pitchFamily="34" charset="0"/>
              </a:rPr>
              <a:t>	</a:t>
            </a:r>
            <a:r>
              <a:rPr lang="en-US" sz="2800" b="1">
                <a:solidFill>
                  <a:schemeClr val="bg1"/>
                </a:solidFill>
                <a:latin typeface="Tahoma" pitchFamily="34" charset="0"/>
                <a:ea typeface="Times New Roman" pitchFamily="18" charset="0"/>
                <a:cs typeface="Tahoma" pitchFamily="34" charset="0"/>
              </a:rPr>
              <a:t>- running start</a:t>
            </a:r>
          </a:p>
        </p:txBody>
      </p:sp>
      <p:sp>
        <p:nvSpPr>
          <p:cNvPr id="527369" name="Text Box 9"/>
          <p:cNvSpPr txBox="1">
            <a:spLocks noChangeArrowheads="1"/>
          </p:cNvSpPr>
          <p:nvPr/>
        </p:nvSpPr>
        <p:spPr bwMode="auto">
          <a:xfrm>
            <a:off x="0" y="2276475"/>
            <a:ext cx="9144000" cy="946150"/>
          </a:xfrm>
          <a:prstGeom prst="rect">
            <a:avLst/>
          </a:prstGeom>
          <a:noFill/>
          <a:ln w="9525">
            <a:noFill/>
            <a:miter lim="800000"/>
            <a:headEnd/>
            <a:tailEnd/>
          </a:ln>
          <a:effectLst/>
        </p:spPr>
        <p:txBody>
          <a:bodyPr>
            <a:spAutoFit/>
          </a:bodyPr>
          <a:lstStyle/>
          <a:p>
            <a:pPr>
              <a:spcBef>
                <a:spcPct val="50000"/>
              </a:spcBef>
            </a:pPr>
            <a:r>
              <a:rPr lang="en-US" sz="2800" b="1">
                <a:solidFill>
                  <a:srgbClr val="000000"/>
                </a:solidFill>
                <a:latin typeface="Tahoma" pitchFamily="34" charset="0"/>
                <a:ea typeface="Times New Roman" pitchFamily="18" charset="0"/>
                <a:cs typeface="Tahoma" pitchFamily="34" charset="0"/>
              </a:rPr>
              <a:t>	- quite classic ‘Weberian’ career system 	    	  (decentralized)</a:t>
            </a:r>
          </a:p>
        </p:txBody>
      </p:sp>
      <p:sp>
        <p:nvSpPr>
          <p:cNvPr id="527370" name="Text Box 10"/>
          <p:cNvSpPr txBox="1">
            <a:spLocks noChangeArrowheads="1"/>
          </p:cNvSpPr>
          <p:nvPr/>
        </p:nvSpPr>
        <p:spPr bwMode="auto">
          <a:xfrm>
            <a:off x="0" y="3141663"/>
            <a:ext cx="9144000" cy="519112"/>
          </a:xfrm>
          <a:prstGeom prst="rect">
            <a:avLst/>
          </a:prstGeom>
          <a:noFill/>
          <a:ln w="9525">
            <a:noFill/>
            <a:miter lim="800000"/>
            <a:headEnd/>
            <a:tailEnd/>
          </a:ln>
          <a:effectLst/>
        </p:spPr>
        <p:txBody>
          <a:bodyPr>
            <a:spAutoFit/>
          </a:bodyPr>
          <a:lstStyle/>
          <a:p>
            <a:r>
              <a:rPr lang="en-US" sz="2800" b="1">
                <a:solidFill>
                  <a:srgbClr val="000000"/>
                </a:solidFill>
                <a:latin typeface="Tahoma" pitchFamily="34" charset="0"/>
                <a:ea typeface="Times New Roman" pitchFamily="18" charset="0"/>
                <a:cs typeface="Tahoma" pitchFamily="34" charset="0"/>
              </a:rPr>
              <a:t>	- special ‘senior civil service’ introduced</a:t>
            </a:r>
            <a:endParaRPr lang="en-US" sz="2800">
              <a:ea typeface="Times New Roman" pitchFamily="18" charset="0"/>
              <a:cs typeface="Tahoma" pitchFamily="34" charset="0"/>
            </a:endParaRPr>
          </a:p>
        </p:txBody>
      </p:sp>
      <p:sp>
        <p:nvSpPr>
          <p:cNvPr id="527371" name="Text Box 11"/>
          <p:cNvSpPr txBox="1">
            <a:spLocks noChangeArrowheads="1"/>
          </p:cNvSpPr>
          <p:nvPr/>
        </p:nvSpPr>
        <p:spPr bwMode="auto">
          <a:xfrm>
            <a:off x="0" y="3644900"/>
            <a:ext cx="9144000" cy="519113"/>
          </a:xfrm>
          <a:prstGeom prst="rect">
            <a:avLst/>
          </a:prstGeom>
          <a:noFill/>
          <a:ln w="9525">
            <a:noFill/>
            <a:miter lim="800000"/>
            <a:headEnd/>
            <a:tailEnd/>
          </a:ln>
          <a:effectLst/>
        </p:spPr>
        <p:txBody>
          <a:bodyPr>
            <a:spAutoFit/>
          </a:bodyPr>
          <a:lstStyle/>
          <a:p>
            <a:pPr>
              <a:spcBef>
                <a:spcPct val="50000"/>
              </a:spcBef>
            </a:pPr>
            <a:r>
              <a:rPr lang="en-US" sz="2800" b="1">
                <a:solidFill>
                  <a:srgbClr val="000000"/>
                </a:solidFill>
                <a:latin typeface="Tahoma" pitchFamily="34" charset="0"/>
                <a:ea typeface="Times New Roman" pitchFamily="18" charset="0"/>
                <a:cs typeface="Tahoma" pitchFamily="34" charset="0"/>
              </a:rPr>
              <a:t>	- life career system introduced</a:t>
            </a:r>
            <a:endParaRPr lang="en-US" sz="2800" b="1">
              <a:ea typeface="Times New Roman" pitchFamily="18" charset="0"/>
              <a:cs typeface="Tahoma" pitchFamily="34" charset="0"/>
            </a:endParaRPr>
          </a:p>
        </p:txBody>
      </p:sp>
      <p:sp>
        <p:nvSpPr>
          <p:cNvPr id="527372" name="Text Box 12"/>
          <p:cNvSpPr txBox="1">
            <a:spLocks noChangeArrowheads="1"/>
          </p:cNvSpPr>
          <p:nvPr/>
        </p:nvSpPr>
        <p:spPr bwMode="auto">
          <a:xfrm>
            <a:off x="0" y="4149725"/>
            <a:ext cx="9144000" cy="519113"/>
          </a:xfrm>
          <a:prstGeom prst="rect">
            <a:avLst/>
          </a:prstGeom>
          <a:noFill/>
          <a:ln w="9525">
            <a:noFill/>
            <a:miter lim="800000"/>
            <a:headEnd/>
            <a:tailEnd/>
          </a:ln>
          <a:effectLst/>
        </p:spPr>
        <p:txBody>
          <a:bodyPr>
            <a:spAutoFit/>
          </a:bodyPr>
          <a:lstStyle/>
          <a:p>
            <a:r>
              <a:rPr lang="en-US" sz="2800" b="1">
                <a:solidFill>
                  <a:srgbClr val="000000"/>
                </a:solidFill>
                <a:latin typeface="Tahoma" pitchFamily="34" charset="0"/>
                <a:ea typeface="Times New Roman" pitchFamily="18" charset="0"/>
                <a:cs typeface="Tahoma" pitchFamily="34" charset="0"/>
              </a:rPr>
              <a:t>	- aim: to create an enabled, competent CS</a:t>
            </a:r>
          </a:p>
        </p:txBody>
      </p:sp>
      <p:sp>
        <p:nvSpPr>
          <p:cNvPr id="527373" name="Text Box 13"/>
          <p:cNvSpPr txBox="1">
            <a:spLocks noChangeArrowheads="1"/>
          </p:cNvSpPr>
          <p:nvPr/>
        </p:nvSpPr>
        <p:spPr bwMode="auto">
          <a:xfrm>
            <a:off x="0" y="4797425"/>
            <a:ext cx="7740650" cy="946150"/>
          </a:xfrm>
          <a:prstGeom prst="rect">
            <a:avLst/>
          </a:prstGeom>
          <a:noFill/>
          <a:ln w="9525">
            <a:noFill/>
            <a:miter lim="800000"/>
            <a:headEnd/>
            <a:tailEnd/>
          </a:ln>
          <a:effectLst/>
        </p:spPr>
        <p:txBody>
          <a:bodyPr>
            <a:spAutoFit/>
          </a:bodyPr>
          <a:lstStyle/>
          <a:p>
            <a:pPr>
              <a:spcBef>
                <a:spcPct val="50000"/>
              </a:spcBef>
            </a:pPr>
            <a:r>
              <a:rPr lang="en-US" sz="2800" b="1">
                <a:solidFill>
                  <a:schemeClr val="bg1"/>
                </a:solidFill>
                <a:latin typeface="Tahoma" pitchFamily="34" charset="0"/>
                <a:ea typeface="Times New Roman" pitchFamily="18" charset="0"/>
                <a:cs typeface="Tahoma" pitchFamily="34" charset="0"/>
              </a:rPr>
              <a:t>	- between 2001-2003, changes in 	  	  the classification of ‘CS’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27365">
                                            <p:txEl>
                                              <p:pRg st="0" end="0"/>
                                            </p:txEl>
                                          </p:spTgt>
                                        </p:tgtEl>
                                        <p:attrNameLst>
                                          <p:attrName>style.visibility</p:attrName>
                                        </p:attrNameLst>
                                      </p:cBhvr>
                                      <p:to>
                                        <p:strVal val="visible"/>
                                      </p:to>
                                    </p:set>
                                    <p:anim calcmode="lin" valueType="num">
                                      <p:cBhvr additive="base">
                                        <p:cTn id="7" dur="500" fill="hold"/>
                                        <p:tgtEl>
                                          <p:spTgt spid="52736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2736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27368"/>
                                        </p:tgtEl>
                                        <p:attrNameLst>
                                          <p:attrName>style.visibility</p:attrName>
                                        </p:attrNameLst>
                                      </p:cBhvr>
                                      <p:to>
                                        <p:strVal val="visible"/>
                                      </p:to>
                                    </p:set>
                                    <p:anim calcmode="lin" valueType="num">
                                      <p:cBhvr additive="base">
                                        <p:cTn id="13" dur="500" fill="hold"/>
                                        <p:tgtEl>
                                          <p:spTgt spid="527368"/>
                                        </p:tgtEl>
                                        <p:attrNameLst>
                                          <p:attrName>ppt_x</p:attrName>
                                        </p:attrNameLst>
                                      </p:cBhvr>
                                      <p:tavLst>
                                        <p:tav tm="0">
                                          <p:val>
                                            <p:strVal val="0-#ppt_w/2"/>
                                          </p:val>
                                        </p:tav>
                                        <p:tav tm="100000">
                                          <p:val>
                                            <p:strVal val="#ppt_x"/>
                                          </p:val>
                                        </p:tav>
                                      </p:tavLst>
                                    </p:anim>
                                    <p:anim calcmode="lin" valueType="num">
                                      <p:cBhvr additive="base">
                                        <p:cTn id="14" dur="500" fill="hold"/>
                                        <p:tgtEl>
                                          <p:spTgt spid="52736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27369"/>
                                        </p:tgtEl>
                                        <p:attrNameLst>
                                          <p:attrName>style.visibility</p:attrName>
                                        </p:attrNameLst>
                                      </p:cBhvr>
                                      <p:to>
                                        <p:strVal val="visible"/>
                                      </p:to>
                                    </p:set>
                                    <p:anim calcmode="lin" valueType="num">
                                      <p:cBhvr additive="base">
                                        <p:cTn id="19" dur="500" fill="hold"/>
                                        <p:tgtEl>
                                          <p:spTgt spid="527369"/>
                                        </p:tgtEl>
                                        <p:attrNameLst>
                                          <p:attrName>ppt_x</p:attrName>
                                        </p:attrNameLst>
                                      </p:cBhvr>
                                      <p:tavLst>
                                        <p:tav tm="0">
                                          <p:val>
                                            <p:strVal val="0-#ppt_w/2"/>
                                          </p:val>
                                        </p:tav>
                                        <p:tav tm="100000">
                                          <p:val>
                                            <p:strVal val="#ppt_x"/>
                                          </p:val>
                                        </p:tav>
                                      </p:tavLst>
                                    </p:anim>
                                    <p:anim calcmode="lin" valueType="num">
                                      <p:cBhvr additive="base">
                                        <p:cTn id="20" dur="500" fill="hold"/>
                                        <p:tgtEl>
                                          <p:spTgt spid="52736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527370">
                                            <p:txEl>
                                              <p:pRg st="0" end="0"/>
                                            </p:txEl>
                                          </p:spTgt>
                                        </p:tgtEl>
                                        <p:attrNameLst>
                                          <p:attrName>style.visibility</p:attrName>
                                        </p:attrNameLst>
                                      </p:cBhvr>
                                      <p:to>
                                        <p:strVal val="visible"/>
                                      </p:to>
                                    </p:set>
                                    <p:anim calcmode="lin" valueType="num">
                                      <p:cBhvr additive="base">
                                        <p:cTn id="25" dur="500" fill="hold"/>
                                        <p:tgtEl>
                                          <p:spTgt spid="527370">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2737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27371"/>
                                        </p:tgtEl>
                                        <p:attrNameLst>
                                          <p:attrName>style.visibility</p:attrName>
                                        </p:attrNameLst>
                                      </p:cBhvr>
                                      <p:to>
                                        <p:strVal val="visible"/>
                                      </p:to>
                                    </p:set>
                                    <p:anim calcmode="lin" valueType="num">
                                      <p:cBhvr additive="base">
                                        <p:cTn id="31" dur="500" fill="hold"/>
                                        <p:tgtEl>
                                          <p:spTgt spid="527371"/>
                                        </p:tgtEl>
                                        <p:attrNameLst>
                                          <p:attrName>ppt_x</p:attrName>
                                        </p:attrNameLst>
                                      </p:cBhvr>
                                      <p:tavLst>
                                        <p:tav tm="0">
                                          <p:val>
                                            <p:strVal val="0-#ppt_w/2"/>
                                          </p:val>
                                        </p:tav>
                                        <p:tav tm="100000">
                                          <p:val>
                                            <p:strVal val="#ppt_x"/>
                                          </p:val>
                                        </p:tav>
                                      </p:tavLst>
                                    </p:anim>
                                    <p:anim calcmode="lin" valueType="num">
                                      <p:cBhvr additive="base">
                                        <p:cTn id="32" dur="500" fill="hold"/>
                                        <p:tgtEl>
                                          <p:spTgt spid="527371"/>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527372">
                                            <p:txEl>
                                              <p:pRg st="0" end="0"/>
                                            </p:txEl>
                                          </p:spTgt>
                                        </p:tgtEl>
                                        <p:attrNameLst>
                                          <p:attrName>style.visibility</p:attrName>
                                        </p:attrNameLst>
                                      </p:cBhvr>
                                      <p:to>
                                        <p:strVal val="visible"/>
                                      </p:to>
                                    </p:set>
                                    <p:anim calcmode="lin" valueType="num">
                                      <p:cBhvr additive="base">
                                        <p:cTn id="37" dur="500" fill="hold"/>
                                        <p:tgtEl>
                                          <p:spTgt spid="527372">
                                            <p:txEl>
                                              <p:pRg st="0" end="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2737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527373"/>
                                        </p:tgtEl>
                                        <p:attrNameLst>
                                          <p:attrName>style.visibility</p:attrName>
                                        </p:attrNameLst>
                                      </p:cBhvr>
                                      <p:to>
                                        <p:strVal val="visible"/>
                                      </p:to>
                                    </p:set>
                                    <p:anim calcmode="lin" valueType="num">
                                      <p:cBhvr additive="base">
                                        <p:cTn id="43" dur="500" fill="hold"/>
                                        <p:tgtEl>
                                          <p:spTgt spid="527373"/>
                                        </p:tgtEl>
                                        <p:attrNameLst>
                                          <p:attrName>ppt_x</p:attrName>
                                        </p:attrNameLst>
                                      </p:cBhvr>
                                      <p:tavLst>
                                        <p:tav tm="0">
                                          <p:val>
                                            <p:strVal val="0-#ppt_w/2"/>
                                          </p:val>
                                        </p:tav>
                                        <p:tav tm="100000">
                                          <p:val>
                                            <p:strVal val="#ppt_x"/>
                                          </p:val>
                                        </p:tav>
                                      </p:tavLst>
                                    </p:anim>
                                    <p:anim calcmode="lin" valueType="num">
                                      <p:cBhvr additive="base">
                                        <p:cTn id="44" dur="500" fill="hold"/>
                                        <p:tgtEl>
                                          <p:spTgt spid="5273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7368" grpId="0"/>
      <p:bldP spid="527369" grpId="0"/>
      <p:bldP spid="527371" grpId="0"/>
      <p:bldP spid="527373"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3300"/>
            </a:gs>
            <a:gs pos="100000">
              <a:srgbClr val="33CC33"/>
            </a:gs>
          </a:gsLst>
          <a:lin ang="5400000" scaled="1"/>
        </a:gradFill>
        <a:effectLst/>
      </p:bgPr>
    </p:bg>
    <p:spTree>
      <p:nvGrpSpPr>
        <p:cNvPr id="1" name=""/>
        <p:cNvGrpSpPr/>
        <p:nvPr/>
      </p:nvGrpSpPr>
      <p:grpSpPr>
        <a:xfrm>
          <a:off x="0" y="0"/>
          <a:ext cx="0" cy="0"/>
          <a:chOff x="0" y="0"/>
          <a:chExt cx="0" cy="0"/>
        </a:xfrm>
      </p:grpSpPr>
      <p:sp>
        <p:nvSpPr>
          <p:cNvPr id="528388" name="Rectangle 4"/>
          <p:cNvSpPr>
            <a:spLocks noGrp="1" noChangeArrowheads="1"/>
          </p:cNvSpPr>
          <p:nvPr>
            <p:ph type="title"/>
          </p:nvPr>
        </p:nvSpPr>
        <p:spPr>
          <a:xfrm>
            <a:off x="685800" y="260350"/>
            <a:ext cx="7772400" cy="504825"/>
          </a:xfrm>
        </p:spPr>
        <p:txBody>
          <a:bodyPr/>
          <a:lstStyle/>
          <a:p>
            <a:r>
              <a:rPr lang="en-US" sz="4000" b="1">
                <a:solidFill>
                  <a:schemeClr val="bg1"/>
                </a:solidFill>
                <a:latin typeface="Tahoma" pitchFamily="34" charset="0"/>
                <a:ea typeface="Times New Roman" pitchFamily="18" charset="0"/>
                <a:cs typeface="Tahoma" pitchFamily="34" charset="0"/>
              </a:rPr>
              <a:t>TARTINFO</a:t>
            </a:r>
          </a:p>
        </p:txBody>
      </p:sp>
      <p:sp>
        <p:nvSpPr>
          <p:cNvPr id="528389" name="Rectangle 5"/>
          <p:cNvSpPr>
            <a:spLocks noGrp="1" noChangeArrowheads="1"/>
          </p:cNvSpPr>
          <p:nvPr>
            <p:ph type="body" idx="1"/>
          </p:nvPr>
        </p:nvSpPr>
        <p:spPr>
          <a:xfrm>
            <a:off x="685800" y="1196975"/>
            <a:ext cx="7558088" cy="5256213"/>
          </a:xfrm>
        </p:spPr>
        <p:txBody>
          <a:bodyPr/>
          <a:lstStyle/>
          <a:p>
            <a:pPr>
              <a:lnSpc>
                <a:spcPct val="90000"/>
              </a:lnSpc>
            </a:pPr>
            <a:r>
              <a:rPr lang="en-US" sz="2800">
                <a:solidFill>
                  <a:srgbClr val="000000"/>
                </a:solidFill>
                <a:latin typeface="Tahoma" pitchFamily="34" charset="0"/>
                <a:ea typeface="Times New Roman" pitchFamily="18" charset="0"/>
                <a:cs typeface="Tahoma" pitchFamily="34" charset="0"/>
              </a:rPr>
              <a:t>central information system for civil servant data</a:t>
            </a:r>
          </a:p>
          <a:p>
            <a:pPr>
              <a:lnSpc>
                <a:spcPct val="90000"/>
              </a:lnSpc>
            </a:pPr>
            <a:r>
              <a:rPr lang="en-US" sz="2800">
                <a:solidFill>
                  <a:srgbClr val="000000"/>
                </a:solidFill>
                <a:latin typeface="Tahoma" pitchFamily="34" charset="0"/>
                <a:ea typeface="Times New Roman" pitchFamily="18" charset="0"/>
                <a:cs typeface="Tahoma" pitchFamily="34" charset="0"/>
              </a:rPr>
              <a:t>dismissed civil servants placed in standby during the dismissal period (6 months) to help them find a vacant position at another institution where their qualification and classification fulfill requirements </a:t>
            </a:r>
          </a:p>
          <a:p>
            <a:pPr>
              <a:lnSpc>
                <a:spcPct val="90000"/>
              </a:lnSpc>
            </a:pPr>
            <a:r>
              <a:rPr lang="en-US" sz="2800">
                <a:solidFill>
                  <a:srgbClr val="000000"/>
                </a:solidFill>
                <a:latin typeface="Tahoma" pitchFamily="34" charset="0"/>
                <a:ea typeface="Times New Roman" pitchFamily="18" charset="0"/>
                <a:cs typeface="Tahoma" pitchFamily="34" charset="0"/>
              </a:rPr>
              <a:t>any potential public employer can search the database for employees</a:t>
            </a:r>
          </a:p>
          <a:p>
            <a:pPr>
              <a:lnSpc>
                <a:spcPct val="90000"/>
              </a:lnSpc>
              <a:spcBef>
                <a:spcPct val="40000"/>
              </a:spcBef>
            </a:pPr>
            <a:r>
              <a:rPr lang="en-US" sz="2800">
                <a:solidFill>
                  <a:srgbClr val="000000"/>
                </a:solidFill>
                <a:latin typeface="Tahoma" pitchFamily="34" charset="0"/>
                <a:ea typeface="Times New Roman" pitchFamily="18" charset="0"/>
                <a:cs typeface="Tahoma" pitchFamily="34" charset="0"/>
              </a:rPr>
              <a:t>but employers not obliged to use it</a:t>
            </a:r>
          </a:p>
          <a:p>
            <a:pPr>
              <a:lnSpc>
                <a:spcPct val="90000"/>
              </a:lnSpc>
            </a:pPr>
            <a:r>
              <a:rPr lang="en-US" sz="2800">
                <a:solidFill>
                  <a:srgbClr val="000000"/>
                </a:solidFill>
                <a:latin typeface="Tahoma" pitchFamily="34" charset="0"/>
                <a:ea typeface="Times New Roman" pitchFamily="18" charset="0"/>
                <a:cs typeface="Tahoma" pitchFamily="34" charset="0"/>
              </a:rPr>
              <a:t>advertisement of vacancies also optional</a:t>
            </a:r>
          </a:p>
          <a:p>
            <a:pPr>
              <a:lnSpc>
                <a:spcPct val="90000"/>
              </a:lnSpc>
            </a:pPr>
            <a:r>
              <a:rPr lang="en-US" sz="2800">
                <a:solidFill>
                  <a:srgbClr val="000000"/>
                </a:solidFill>
                <a:latin typeface="Tahoma" pitchFamily="34" charset="0"/>
                <a:ea typeface="Times New Roman" pitchFamily="18" charset="0"/>
                <a:cs typeface="Tahoma" pitchFamily="34" charset="0"/>
              </a:rPr>
              <a:t>in practice institutions rarely use the system</a:t>
            </a:r>
            <a:endParaRPr lang="en-US" sz="2800">
              <a:ea typeface="Times New Roman" pitchFamily="18"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28389">
                                            <p:txEl>
                                              <p:pRg st="0" end="0"/>
                                            </p:txEl>
                                          </p:spTgt>
                                        </p:tgtEl>
                                        <p:attrNameLst>
                                          <p:attrName>style.visibility</p:attrName>
                                        </p:attrNameLst>
                                      </p:cBhvr>
                                      <p:to>
                                        <p:strVal val="visible"/>
                                      </p:to>
                                    </p:set>
                                    <p:anim calcmode="lin" valueType="num">
                                      <p:cBhvr additive="base">
                                        <p:cTn id="7" dur="500" fill="hold"/>
                                        <p:tgtEl>
                                          <p:spTgt spid="52838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2838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28389">
                                            <p:txEl>
                                              <p:pRg st="1" end="1"/>
                                            </p:txEl>
                                          </p:spTgt>
                                        </p:tgtEl>
                                        <p:attrNameLst>
                                          <p:attrName>style.visibility</p:attrName>
                                        </p:attrNameLst>
                                      </p:cBhvr>
                                      <p:to>
                                        <p:strVal val="visible"/>
                                      </p:to>
                                    </p:set>
                                    <p:anim calcmode="lin" valueType="num">
                                      <p:cBhvr additive="base">
                                        <p:cTn id="13" dur="500" fill="hold"/>
                                        <p:tgtEl>
                                          <p:spTgt spid="52838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2838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28389">
                                            <p:txEl>
                                              <p:pRg st="2" end="2"/>
                                            </p:txEl>
                                          </p:spTgt>
                                        </p:tgtEl>
                                        <p:attrNameLst>
                                          <p:attrName>style.visibility</p:attrName>
                                        </p:attrNameLst>
                                      </p:cBhvr>
                                      <p:to>
                                        <p:strVal val="visible"/>
                                      </p:to>
                                    </p:set>
                                    <p:anim calcmode="lin" valueType="num">
                                      <p:cBhvr additive="base">
                                        <p:cTn id="19" dur="500" fill="hold"/>
                                        <p:tgtEl>
                                          <p:spTgt spid="52838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2838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28389">
                                            <p:txEl>
                                              <p:pRg st="3" end="3"/>
                                            </p:txEl>
                                          </p:spTgt>
                                        </p:tgtEl>
                                        <p:attrNameLst>
                                          <p:attrName>style.visibility</p:attrName>
                                        </p:attrNameLst>
                                      </p:cBhvr>
                                      <p:to>
                                        <p:strVal val="visible"/>
                                      </p:to>
                                    </p:set>
                                    <p:anim calcmode="lin" valueType="num">
                                      <p:cBhvr additive="base">
                                        <p:cTn id="25" dur="500" fill="hold"/>
                                        <p:tgtEl>
                                          <p:spTgt spid="52838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2838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28389">
                                            <p:txEl>
                                              <p:pRg st="4" end="4"/>
                                            </p:txEl>
                                          </p:spTgt>
                                        </p:tgtEl>
                                        <p:attrNameLst>
                                          <p:attrName>style.visibility</p:attrName>
                                        </p:attrNameLst>
                                      </p:cBhvr>
                                      <p:to>
                                        <p:strVal val="visible"/>
                                      </p:to>
                                    </p:set>
                                    <p:anim calcmode="lin" valueType="num">
                                      <p:cBhvr additive="base">
                                        <p:cTn id="31" dur="500" fill="hold"/>
                                        <p:tgtEl>
                                          <p:spTgt spid="528389">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2838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28389">
                                            <p:txEl>
                                              <p:pRg st="5" end="5"/>
                                            </p:txEl>
                                          </p:spTgt>
                                        </p:tgtEl>
                                        <p:attrNameLst>
                                          <p:attrName>style.visibility</p:attrName>
                                        </p:attrNameLst>
                                      </p:cBhvr>
                                      <p:to>
                                        <p:strVal val="visible"/>
                                      </p:to>
                                    </p:set>
                                    <p:anim calcmode="lin" valueType="num">
                                      <p:cBhvr additive="base">
                                        <p:cTn id="37" dur="500" fill="hold"/>
                                        <p:tgtEl>
                                          <p:spTgt spid="528389">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28389">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8389"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3300"/>
            </a:gs>
            <a:gs pos="100000">
              <a:srgbClr val="33CC33"/>
            </a:gs>
          </a:gsLst>
          <a:lin ang="5400000" scaled="1"/>
        </a:gradFill>
        <a:effectLst/>
      </p:bgPr>
    </p:bg>
    <p:spTree>
      <p:nvGrpSpPr>
        <p:cNvPr id="1" name=""/>
        <p:cNvGrpSpPr/>
        <p:nvPr/>
      </p:nvGrpSpPr>
      <p:grpSpPr>
        <a:xfrm>
          <a:off x="0" y="0"/>
          <a:ext cx="0" cy="0"/>
          <a:chOff x="0" y="0"/>
          <a:chExt cx="0" cy="0"/>
        </a:xfrm>
      </p:grpSpPr>
      <p:sp>
        <p:nvSpPr>
          <p:cNvPr id="531458" name="Rectangle 2"/>
          <p:cNvSpPr>
            <a:spLocks noGrp="1" noChangeArrowheads="1"/>
          </p:cNvSpPr>
          <p:nvPr>
            <p:ph type="title"/>
          </p:nvPr>
        </p:nvSpPr>
        <p:spPr>
          <a:xfrm>
            <a:off x="685800" y="260350"/>
            <a:ext cx="7772400" cy="504825"/>
          </a:xfrm>
        </p:spPr>
        <p:txBody>
          <a:bodyPr/>
          <a:lstStyle/>
          <a:p>
            <a:r>
              <a:rPr lang="en-US" sz="4000" b="1">
                <a:solidFill>
                  <a:schemeClr val="bg1"/>
                </a:solidFill>
                <a:latin typeface="Tahoma" pitchFamily="34" charset="0"/>
                <a:ea typeface="Times New Roman" pitchFamily="18" charset="0"/>
                <a:cs typeface="Tahoma" pitchFamily="34" charset="0"/>
              </a:rPr>
              <a:t>TARTINFO</a:t>
            </a:r>
          </a:p>
        </p:txBody>
      </p:sp>
      <p:sp>
        <p:nvSpPr>
          <p:cNvPr id="531459" name="Rectangle 3"/>
          <p:cNvSpPr>
            <a:spLocks noGrp="1" noChangeArrowheads="1"/>
          </p:cNvSpPr>
          <p:nvPr>
            <p:ph type="body" idx="1"/>
          </p:nvPr>
        </p:nvSpPr>
        <p:spPr>
          <a:xfrm>
            <a:off x="685800" y="1268413"/>
            <a:ext cx="7772400" cy="5184775"/>
          </a:xfrm>
        </p:spPr>
        <p:txBody>
          <a:bodyPr/>
          <a:lstStyle/>
          <a:p>
            <a:pPr>
              <a:lnSpc>
                <a:spcPct val="80000"/>
              </a:lnSpc>
            </a:pPr>
            <a:r>
              <a:rPr lang="en-US" sz="2800">
                <a:solidFill>
                  <a:srgbClr val="000000"/>
                </a:solidFill>
                <a:latin typeface="Tahoma" pitchFamily="34" charset="0"/>
                <a:ea typeface="Times New Roman" pitchFamily="18" charset="0"/>
                <a:cs typeface="Tahoma" pitchFamily="34" charset="0"/>
              </a:rPr>
              <a:t>since start in 2001 and until July 2003, </a:t>
            </a:r>
          </a:p>
          <a:p>
            <a:pPr>
              <a:lnSpc>
                <a:spcPct val="80000"/>
              </a:lnSpc>
              <a:buFontTx/>
              <a:buNone/>
            </a:pPr>
            <a:r>
              <a:rPr lang="en-US" sz="2800">
                <a:solidFill>
                  <a:srgbClr val="000000"/>
                </a:solidFill>
                <a:latin typeface="Tahoma" pitchFamily="34" charset="0"/>
                <a:ea typeface="Times New Roman" pitchFamily="18" charset="0"/>
                <a:cs typeface="Tahoma" pitchFamily="34" charset="0"/>
              </a:rPr>
              <a:t>	236 job opportunities registered</a:t>
            </a:r>
          </a:p>
          <a:p>
            <a:pPr>
              <a:lnSpc>
                <a:spcPct val="80000"/>
              </a:lnSpc>
            </a:pPr>
            <a:r>
              <a:rPr lang="en-US" sz="2800">
                <a:solidFill>
                  <a:srgbClr val="000000"/>
                </a:solidFill>
                <a:latin typeface="Tahoma" pitchFamily="34" charset="0"/>
                <a:ea typeface="Times New Roman" pitchFamily="18" charset="0"/>
                <a:cs typeface="Tahoma" pitchFamily="34" charset="0"/>
              </a:rPr>
              <a:t>253 civil servants placed in standby-status</a:t>
            </a:r>
          </a:p>
          <a:p>
            <a:pPr>
              <a:lnSpc>
                <a:spcPct val="80000"/>
              </a:lnSpc>
            </a:pPr>
            <a:r>
              <a:rPr lang="en-US" sz="2800">
                <a:solidFill>
                  <a:srgbClr val="000000"/>
                </a:solidFill>
                <a:latin typeface="Tahoma" pitchFamily="34" charset="0"/>
                <a:ea typeface="Times New Roman" pitchFamily="18" charset="0"/>
                <a:cs typeface="Tahoma" pitchFamily="34" charset="0"/>
              </a:rPr>
              <a:t>217 persons already deleted from the system</a:t>
            </a:r>
          </a:p>
          <a:p>
            <a:pPr>
              <a:lnSpc>
                <a:spcPct val="80000"/>
              </a:lnSpc>
            </a:pPr>
            <a:r>
              <a:rPr lang="en-US" sz="2800">
                <a:solidFill>
                  <a:srgbClr val="000000"/>
                </a:solidFill>
                <a:latin typeface="Tahoma" pitchFamily="34" charset="0"/>
                <a:ea typeface="Times New Roman" pitchFamily="18" charset="0"/>
                <a:cs typeface="Tahoma" pitchFamily="34" charset="0"/>
              </a:rPr>
              <a:t>currently 36 active job seekers and 51 job vacancies announced</a:t>
            </a:r>
          </a:p>
          <a:p>
            <a:pPr>
              <a:lnSpc>
                <a:spcPct val="80000"/>
              </a:lnSpc>
            </a:pPr>
            <a:r>
              <a:rPr lang="en-US" sz="2800">
                <a:solidFill>
                  <a:srgbClr val="000000"/>
                </a:solidFill>
                <a:latin typeface="Tahoma" pitchFamily="34" charset="0"/>
                <a:ea typeface="Times New Roman" pitchFamily="18" charset="0"/>
                <a:cs typeface="Tahoma" pitchFamily="34" charset="0"/>
              </a:rPr>
              <a:t>being deleted from the system means that one either has found employment or that the standby period has come to an end</a:t>
            </a:r>
          </a:p>
          <a:p>
            <a:pPr>
              <a:lnSpc>
                <a:spcPct val="80000"/>
              </a:lnSpc>
            </a:pPr>
            <a:r>
              <a:rPr lang="en-US" sz="2800" b="1">
                <a:solidFill>
                  <a:srgbClr val="000000"/>
                </a:solidFill>
                <a:latin typeface="Tahoma" pitchFamily="34" charset="0"/>
                <a:ea typeface="Times New Roman" pitchFamily="18" charset="0"/>
                <a:cs typeface="Tahoma" pitchFamily="34" charset="0"/>
              </a:rPr>
              <a:t>not possible to ascertain how many of the 217 deleted fell into which of these two categories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31459">
                                            <p:txEl>
                                              <p:pRg st="0" end="0"/>
                                            </p:txEl>
                                          </p:spTgt>
                                        </p:tgtEl>
                                        <p:attrNameLst>
                                          <p:attrName>style.visibility</p:attrName>
                                        </p:attrNameLst>
                                      </p:cBhvr>
                                      <p:to>
                                        <p:strVal val="visible"/>
                                      </p:to>
                                    </p:set>
                                    <p:anim calcmode="lin" valueType="num">
                                      <p:cBhvr additive="base">
                                        <p:cTn id="7" dur="500" fill="hold"/>
                                        <p:tgtEl>
                                          <p:spTgt spid="5314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3145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31459">
                                            <p:txEl>
                                              <p:pRg st="1" end="1"/>
                                            </p:txEl>
                                          </p:spTgt>
                                        </p:tgtEl>
                                        <p:attrNameLst>
                                          <p:attrName>style.visibility</p:attrName>
                                        </p:attrNameLst>
                                      </p:cBhvr>
                                      <p:to>
                                        <p:strVal val="visible"/>
                                      </p:to>
                                    </p:set>
                                    <p:anim calcmode="lin" valueType="num">
                                      <p:cBhvr additive="base">
                                        <p:cTn id="11" dur="500" fill="hold"/>
                                        <p:tgtEl>
                                          <p:spTgt spid="531459">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53145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531459">
                                            <p:txEl>
                                              <p:pRg st="2" end="2"/>
                                            </p:txEl>
                                          </p:spTgt>
                                        </p:tgtEl>
                                        <p:attrNameLst>
                                          <p:attrName>style.visibility</p:attrName>
                                        </p:attrNameLst>
                                      </p:cBhvr>
                                      <p:to>
                                        <p:strVal val="visible"/>
                                      </p:to>
                                    </p:set>
                                    <p:anim calcmode="lin" valueType="num">
                                      <p:cBhvr additive="base">
                                        <p:cTn id="17" dur="500" fill="hold"/>
                                        <p:tgtEl>
                                          <p:spTgt spid="53145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53145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531459">
                                            <p:txEl>
                                              <p:pRg st="3" end="3"/>
                                            </p:txEl>
                                          </p:spTgt>
                                        </p:tgtEl>
                                        <p:attrNameLst>
                                          <p:attrName>style.visibility</p:attrName>
                                        </p:attrNameLst>
                                      </p:cBhvr>
                                      <p:to>
                                        <p:strVal val="visible"/>
                                      </p:to>
                                    </p:set>
                                    <p:anim calcmode="lin" valueType="num">
                                      <p:cBhvr additive="base">
                                        <p:cTn id="23" dur="500" fill="hold"/>
                                        <p:tgtEl>
                                          <p:spTgt spid="531459">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53145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531459">
                                            <p:txEl>
                                              <p:pRg st="4" end="4"/>
                                            </p:txEl>
                                          </p:spTgt>
                                        </p:tgtEl>
                                        <p:attrNameLst>
                                          <p:attrName>style.visibility</p:attrName>
                                        </p:attrNameLst>
                                      </p:cBhvr>
                                      <p:to>
                                        <p:strVal val="visible"/>
                                      </p:to>
                                    </p:set>
                                    <p:anim calcmode="lin" valueType="num">
                                      <p:cBhvr additive="base">
                                        <p:cTn id="29" dur="500" fill="hold"/>
                                        <p:tgtEl>
                                          <p:spTgt spid="531459">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53145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531459">
                                            <p:txEl>
                                              <p:pRg st="5" end="5"/>
                                            </p:txEl>
                                          </p:spTgt>
                                        </p:tgtEl>
                                        <p:attrNameLst>
                                          <p:attrName>style.visibility</p:attrName>
                                        </p:attrNameLst>
                                      </p:cBhvr>
                                      <p:to>
                                        <p:strVal val="visible"/>
                                      </p:to>
                                    </p:set>
                                    <p:anim calcmode="lin" valueType="num">
                                      <p:cBhvr additive="base">
                                        <p:cTn id="35" dur="500" fill="hold"/>
                                        <p:tgtEl>
                                          <p:spTgt spid="531459">
                                            <p:txEl>
                                              <p:pRg st="5" end="5"/>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53145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531459">
                                            <p:txEl>
                                              <p:pRg st="6" end="6"/>
                                            </p:txEl>
                                          </p:spTgt>
                                        </p:tgtEl>
                                        <p:attrNameLst>
                                          <p:attrName>style.visibility</p:attrName>
                                        </p:attrNameLst>
                                      </p:cBhvr>
                                      <p:to>
                                        <p:strVal val="visible"/>
                                      </p:to>
                                    </p:set>
                                    <p:anim calcmode="lin" valueType="num">
                                      <p:cBhvr additive="base">
                                        <p:cTn id="41" dur="500" fill="hold"/>
                                        <p:tgtEl>
                                          <p:spTgt spid="531459">
                                            <p:txEl>
                                              <p:pRg st="6" end="6"/>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531459">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1459"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32482" name="Rectangle 2"/>
          <p:cNvSpPr>
            <a:spLocks noGrp="1" noChangeArrowheads="1"/>
          </p:cNvSpPr>
          <p:nvPr>
            <p:ph type="title"/>
          </p:nvPr>
        </p:nvSpPr>
        <p:spPr>
          <a:xfrm>
            <a:off x="685800" y="0"/>
            <a:ext cx="7772400" cy="1268413"/>
          </a:xfrm>
        </p:spPr>
        <p:txBody>
          <a:bodyPr/>
          <a:lstStyle/>
          <a:p>
            <a:r>
              <a:rPr lang="en-US" sz="6000" b="1">
                <a:latin typeface="Tahoma" pitchFamily="34" charset="0"/>
              </a:rPr>
              <a:t>ESTONIA</a:t>
            </a:r>
          </a:p>
        </p:txBody>
      </p:sp>
      <p:sp>
        <p:nvSpPr>
          <p:cNvPr id="532483" name="Rectangle 3"/>
          <p:cNvSpPr>
            <a:spLocks noGrp="1" noChangeArrowheads="1"/>
          </p:cNvSpPr>
          <p:nvPr>
            <p:ph type="body" idx="1"/>
          </p:nvPr>
        </p:nvSpPr>
        <p:spPr>
          <a:xfrm>
            <a:off x="250825" y="1341438"/>
            <a:ext cx="8642350" cy="3240087"/>
          </a:xfrm>
        </p:spPr>
        <p:txBody>
          <a:bodyPr/>
          <a:lstStyle/>
          <a:p>
            <a:pPr>
              <a:lnSpc>
                <a:spcPct val="90000"/>
              </a:lnSpc>
            </a:pPr>
            <a:r>
              <a:rPr lang="en-US" sz="2800">
                <a:solidFill>
                  <a:schemeClr val="bg1"/>
                </a:solidFill>
                <a:latin typeface="Tahoma" pitchFamily="34" charset="0"/>
                <a:ea typeface="Times New Roman" pitchFamily="18" charset="0"/>
                <a:cs typeface="Tahoma" pitchFamily="34" charset="0"/>
              </a:rPr>
              <a:t>particularly severe lack of State identification</a:t>
            </a:r>
          </a:p>
          <a:p>
            <a:pPr>
              <a:lnSpc>
                <a:spcPct val="90000"/>
              </a:lnSpc>
            </a:pPr>
            <a:r>
              <a:rPr lang="en-US" sz="2800">
                <a:solidFill>
                  <a:schemeClr val="bg1"/>
                </a:solidFill>
                <a:latin typeface="Tahoma" pitchFamily="34" charset="0"/>
                <a:ea typeface="Times New Roman" pitchFamily="18" charset="0"/>
                <a:cs typeface="Tahoma" pitchFamily="34" charset="0"/>
              </a:rPr>
              <a:t>Soviet Estonia was a classical cadre administration</a:t>
            </a:r>
            <a:endParaRPr lang="en-US" sz="2800" i="1">
              <a:solidFill>
                <a:schemeClr val="bg1"/>
              </a:solidFill>
              <a:latin typeface="Tahoma" pitchFamily="34" charset="0"/>
              <a:ea typeface="Times New Roman" pitchFamily="18" charset="0"/>
              <a:cs typeface="Tahoma" pitchFamily="34" charset="0"/>
            </a:endParaRPr>
          </a:p>
          <a:p>
            <a:pPr>
              <a:lnSpc>
                <a:spcPct val="90000"/>
              </a:lnSpc>
            </a:pPr>
            <a:r>
              <a:rPr lang="en-US" sz="2800">
                <a:solidFill>
                  <a:schemeClr val="bg1"/>
                </a:solidFill>
                <a:latin typeface="Tahoma" pitchFamily="34" charset="0"/>
                <a:ea typeface="Times New Roman" pitchFamily="18" charset="0"/>
                <a:cs typeface="Tahoma" pitchFamily="34" charset="0"/>
              </a:rPr>
              <a:t>job system with few elements from career system</a:t>
            </a:r>
          </a:p>
          <a:p>
            <a:pPr>
              <a:lnSpc>
                <a:spcPct val="90000"/>
              </a:lnSpc>
            </a:pPr>
            <a:r>
              <a:rPr lang="en-US" sz="2800">
                <a:solidFill>
                  <a:schemeClr val="bg1"/>
                </a:solidFill>
                <a:latin typeface="Tahoma" pitchFamily="34" charset="0"/>
                <a:ea typeface="Times New Roman" pitchFamily="18" charset="0"/>
                <a:cs typeface="Tahoma" pitchFamily="34" charset="0"/>
              </a:rPr>
              <a:t>one of the CEE countries closest to NPM models, especially in rhetoric</a:t>
            </a:r>
          </a:p>
          <a:p>
            <a:pPr>
              <a:lnSpc>
                <a:spcPct val="90000"/>
              </a:lnSpc>
            </a:pPr>
            <a:r>
              <a:rPr lang="en-US" sz="2800">
                <a:solidFill>
                  <a:schemeClr val="bg1"/>
                </a:solidFill>
                <a:latin typeface="Tahoma" pitchFamily="34" charset="0"/>
                <a:ea typeface="Times New Roman" pitchFamily="18" charset="0"/>
                <a:cs typeface="Tahoma" pitchFamily="34" charset="0"/>
              </a:rPr>
              <a:t>development of PA has been neither rational nor consistent; capacity problem according to SIGMA</a:t>
            </a:r>
            <a:endParaRPr lang="en-US" sz="2800">
              <a:solidFill>
                <a:schemeClr val="bg1"/>
              </a:solidFill>
              <a:ea typeface="Times New Roman" pitchFamily="18" charset="0"/>
              <a:cs typeface="Tahoma" pitchFamily="34" charset="0"/>
            </a:endParaRPr>
          </a:p>
        </p:txBody>
      </p:sp>
      <p:sp>
        <p:nvSpPr>
          <p:cNvPr id="532485" name="Rectangle 5"/>
          <p:cNvSpPr>
            <a:spLocks noChangeArrowheads="1"/>
          </p:cNvSpPr>
          <p:nvPr/>
        </p:nvSpPr>
        <p:spPr bwMode="auto">
          <a:xfrm>
            <a:off x="250825" y="4581525"/>
            <a:ext cx="8497888" cy="2276475"/>
          </a:xfrm>
          <a:prstGeom prst="rect">
            <a:avLst/>
          </a:prstGeom>
          <a:noFill/>
          <a:ln w="9525">
            <a:noFill/>
            <a:miter lim="800000"/>
            <a:headEnd/>
            <a:tailEnd/>
          </a:ln>
          <a:effectLst/>
        </p:spPr>
        <p:txBody>
          <a:bodyPr/>
          <a:lstStyle/>
          <a:p>
            <a:pPr marL="342900" indent="-342900">
              <a:lnSpc>
                <a:spcPct val="90000"/>
              </a:lnSpc>
              <a:spcBef>
                <a:spcPct val="20000"/>
              </a:spcBef>
              <a:buFontTx/>
              <a:buChar char="•"/>
            </a:pPr>
            <a:r>
              <a:rPr lang="en-US" sz="2800">
                <a:latin typeface="Tahoma" pitchFamily="34" charset="0"/>
                <a:ea typeface="Times New Roman" pitchFamily="18" charset="0"/>
                <a:cs typeface="Tahoma" pitchFamily="34" charset="0"/>
              </a:rPr>
              <a:t>emergence of small state theory in its context (Tiina Randma-Liiv)</a:t>
            </a:r>
          </a:p>
          <a:p>
            <a:pPr marL="342900" indent="-342900">
              <a:lnSpc>
                <a:spcPct val="90000"/>
              </a:lnSpc>
              <a:spcBef>
                <a:spcPct val="20000"/>
              </a:spcBef>
              <a:buFontTx/>
              <a:buChar char="•"/>
            </a:pPr>
            <a:r>
              <a:rPr lang="en-US" sz="2800">
                <a:solidFill>
                  <a:srgbClr val="000000"/>
                </a:solidFill>
                <a:latin typeface="Tahoma" pitchFamily="34" charset="0"/>
                <a:ea typeface="Times New Roman" pitchFamily="18" charset="0"/>
                <a:cs typeface="Tahoma" pitchFamily="34" charset="0"/>
              </a:rPr>
              <a:t>importance for less-wealthy small LAC states (Caribbean)</a:t>
            </a:r>
          </a:p>
          <a:p>
            <a:pPr marL="342900" indent="-342900">
              <a:lnSpc>
                <a:spcPct val="90000"/>
              </a:lnSpc>
              <a:spcBef>
                <a:spcPct val="20000"/>
              </a:spcBef>
              <a:buFontTx/>
              <a:buChar char="•"/>
            </a:pPr>
            <a:r>
              <a:rPr lang="en-US" sz="2800">
                <a:solidFill>
                  <a:srgbClr val="000000"/>
                </a:solidFill>
                <a:latin typeface="Tahoma" pitchFamily="34" charset="0"/>
                <a:ea typeface="Times New Roman" pitchFamily="18" charset="0"/>
                <a:cs typeface="Tahoma" pitchFamily="34" charset="0"/>
              </a:rPr>
              <a:t>small state specifics vs. transition/development</a:t>
            </a:r>
            <a:endParaRPr lang="en-US" sz="2800">
              <a:ea typeface="Times New Roman" pitchFamily="18"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32483">
                                            <p:txEl>
                                              <p:pRg st="0" end="0"/>
                                            </p:txEl>
                                          </p:spTgt>
                                        </p:tgtEl>
                                        <p:attrNameLst>
                                          <p:attrName>style.visibility</p:attrName>
                                        </p:attrNameLst>
                                      </p:cBhvr>
                                      <p:to>
                                        <p:strVal val="visible"/>
                                      </p:to>
                                    </p:set>
                                    <p:anim calcmode="lin" valueType="num">
                                      <p:cBhvr additive="base">
                                        <p:cTn id="7" dur="500" fill="hold"/>
                                        <p:tgtEl>
                                          <p:spTgt spid="53248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324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32483">
                                            <p:txEl>
                                              <p:pRg st="1" end="1"/>
                                            </p:txEl>
                                          </p:spTgt>
                                        </p:tgtEl>
                                        <p:attrNameLst>
                                          <p:attrName>style.visibility</p:attrName>
                                        </p:attrNameLst>
                                      </p:cBhvr>
                                      <p:to>
                                        <p:strVal val="visible"/>
                                      </p:to>
                                    </p:set>
                                    <p:anim calcmode="lin" valueType="num">
                                      <p:cBhvr additive="base">
                                        <p:cTn id="13" dur="500" fill="hold"/>
                                        <p:tgtEl>
                                          <p:spTgt spid="53248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3248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532483">
                                            <p:txEl>
                                              <p:pRg st="2" end="2"/>
                                            </p:txEl>
                                          </p:spTgt>
                                        </p:tgtEl>
                                        <p:attrNameLst>
                                          <p:attrName>style.visibility</p:attrName>
                                        </p:attrNameLst>
                                      </p:cBhvr>
                                      <p:to>
                                        <p:strVal val="visible"/>
                                      </p:to>
                                    </p:set>
                                    <p:anim calcmode="lin" valueType="num">
                                      <p:cBhvr additive="base">
                                        <p:cTn id="19" dur="500" fill="hold"/>
                                        <p:tgtEl>
                                          <p:spTgt spid="53248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3248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532483">
                                            <p:txEl>
                                              <p:pRg st="3" end="3"/>
                                            </p:txEl>
                                          </p:spTgt>
                                        </p:tgtEl>
                                        <p:attrNameLst>
                                          <p:attrName>style.visibility</p:attrName>
                                        </p:attrNameLst>
                                      </p:cBhvr>
                                      <p:to>
                                        <p:strVal val="visible"/>
                                      </p:to>
                                    </p:set>
                                    <p:anim calcmode="lin" valueType="num">
                                      <p:cBhvr additive="base">
                                        <p:cTn id="25" dur="500" fill="hold"/>
                                        <p:tgtEl>
                                          <p:spTgt spid="53248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3248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532483">
                                            <p:txEl>
                                              <p:pRg st="4" end="4"/>
                                            </p:txEl>
                                          </p:spTgt>
                                        </p:tgtEl>
                                        <p:attrNameLst>
                                          <p:attrName>style.visibility</p:attrName>
                                        </p:attrNameLst>
                                      </p:cBhvr>
                                      <p:to>
                                        <p:strVal val="visible"/>
                                      </p:to>
                                    </p:set>
                                    <p:anim calcmode="lin" valueType="num">
                                      <p:cBhvr additive="base">
                                        <p:cTn id="31" dur="500" fill="hold"/>
                                        <p:tgtEl>
                                          <p:spTgt spid="53248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3248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32485">
                                            <p:txEl>
                                              <p:pRg st="0" end="0"/>
                                            </p:txEl>
                                          </p:spTgt>
                                        </p:tgtEl>
                                        <p:attrNameLst>
                                          <p:attrName>style.visibility</p:attrName>
                                        </p:attrNameLst>
                                      </p:cBhvr>
                                      <p:to>
                                        <p:strVal val="visible"/>
                                      </p:to>
                                    </p:set>
                                    <p:anim calcmode="lin" valueType="num">
                                      <p:cBhvr additive="base">
                                        <p:cTn id="37" dur="500" fill="hold"/>
                                        <p:tgtEl>
                                          <p:spTgt spid="532485">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3248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532485">
                                            <p:txEl>
                                              <p:pRg st="1" end="1"/>
                                            </p:txEl>
                                          </p:spTgt>
                                        </p:tgtEl>
                                        <p:attrNameLst>
                                          <p:attrName>style.visibility</p:attrName>
                                        </p:attrNameLst>
                                      </p:cBhvr>
                                      <p:to>
                                        <p:strVal val="visible"/>
                                      </p:to>
                                    </p:set>
                                    <p:anim calcmode="lin" valueType="num">
                                      <p:cBhvr additive="base">
                                        <p:cTn id="43" dur="500" fill="hold"/>
                                        <p:tgtEl>
                                          <p:spTgt spid="532485">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3248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532485">
                                            <p:txEl>
                                              <p:pRg st="2" end="2"/>
                                            </p:txEl>
                                          </p:spTgt>
                                        </p:tgtEl>
                                        <p:attrNameLst>
                                          <p:attrName>style.visibility</p:attrName>
                                        </p:attrNameLst>
                                      </p:cBhvr>
                                      <p:to>
                                        <p:strVal val="visible"/>
                                      </p:to>
                                    </p:set>
                                    <p:anim calcmode="lin" valueType="num">
                                      <p:cBhvr additive="base">
                                        <p:cTn id="49" dur="500" fill="hold"/>
                                        <p:tgtEl>
                                          <p:spTgt spid="532485">
                                            <p:txEl>
                                              <p:pRg st="2" end="2"/>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3248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gs>
            <a:gs pos="100000">
              <a:srgbClr val="FFFFFF"/>
            </a:gs>
          </a:gsLst>
          <a:lin ang="5400000" scaled="1"/>
        </a:gradFill>
        <a:effectLst/>
      </p:bgPr>
    </p:bg>
    <p:spTree>
      <p:nvGrpSpPr>
        <p:cNvPr id="1" name=""/>
        <p:cNvGrpSpPr/>
        <p:nvPr/>
      </p:nvGrpSpPr>
      <p:grpSpPr>
        <a:xfrm>
          <a:off x="0" y="0"/>
          <a:ext cx="0" cy="0"/>
          <a:chOff x="0" y="0"/>
          <a:chExt cx="0" cy="0"/>
        </a:xfrm>
      </p:grpSpPr>
      <p:sp>
        <p:nvSpPr>
          <p:cNvPr id="533506" name="Rectangle 2"/>
          <p:cNvSpPr>
            <a:spLocks noGrp="1" noChangeArrowheads="1"/>
          </p:cNvSpPr>
          <p:nvPr>
            <p:ph type="title"/>
          </p:nvPr>
        </p:nvSpPr>
        <p:spPr>
          <a:xfrm>
            <a:off x="685800" y="260350"/>
            <a:ext cx="7772400" cy="647700"/>
          </a:xfrm>
        </p:spPr>
        <p:txBody>
          <a:bodyPr/>
          <a:lstStyle/>
          <a:p>
            <a:r>
              <a:rPr lang="en-US" sz="4000" b="1">
                <a:solidFill>
                  <a:schemeClr val="bg1"/>
                </a:solidFill>
                <a:latin typeface="Tahoma" pitchFamily="34" charset="0"/>
                <a:ea typeface="Times New Roman" pitchFamily="18" charset="0"/>
                <a:cs typeface="Tahoma" pitchFamily="34" charset="0"/>
              </a:rPr>
              <a:t>POLICE REFORM</a:t>
            </a:r>
            <a:r>
              <a:rPr lang="en-US" sz="4000">
                <a:ea typeface="Times New Roman" pitchFamily="18" charset="0"/>
                <a:cs typeface="Tahoma" pitchFamily="34" charset="0"/>
              </a:rPr>
              <a:t> </a:t>
            </a:r>
          </a:p>
        </p:txBody>
      </p:sp>
      <p:sp>
        <p:nvSpPr>
          <p:cNvPr id="533507" name="Rectangle 3"/>
          <p:cNvSpPr>
            <a:spLocks noGrp="1" noChangeArrowheads="1"/>
          </p:cNvSpPr>
          <p:nvPr>
            <p:ph type="body" idx="1"/>
          </p:nvPr>
        </p:nvSpPr>
        <p:spPr>
          <a:xfrm>
            <a:off x="250825" y="981075"/>
            <a:ext cx="8642350" cy="5876925"/>
          </a:xfrm>
        </p:spPr>
        <p:txBody>
          <a:bodyPr/>
          <a:lstStyle/>
          <a:p>
            <a:pPr>
              <a:lnSpc>
                <a:spcPct val="80000"/>
              </a:lnSpc>
            </a:pPr>
            <a:r>
              <a:rPr lang="en-US" sz="2800">
                <a:latin typeface="Tahoma" pitchFamily="34" charset="0"/>
                <a:ea typeface="Times New Roman" pitchFamily="18" charset="0"/>
                <a:cs typeface="Tahoma" pitchFamily="34" charset="0"/>
              </a:rPr>
              <a:t>1999 plan by the Minister of Internal Affairs to radically downsize the Police force</a:t>
            </a:r>
          </a:p>
          <a:p>
            <a:pPr>
              <a:lnSpc>
                <a:spcPct val="80000"/>
              </a:lnSpc>
            </a:pPr>
            <a:r>
              <a:rPr lang="en-US" sz="2800">
                <a:latin typeface="Tahoma" pitchFamily="34" charset="0"/>
                <a:ea typeface="Times New Roman" pitchFamily="18" charset="0"/>
                <a:cs typeface="Tahoma" pitchFamily="34" charset="0"/>
              </a:rPr>
              <a:t>country with a serious crime problem</a:t>
            </a:r>
          </a:p>
          <a:p>
            <a:pPr>
              <a:lnSpc>
                <a:spcPct val="80000"/>
              </a:lnSpc>
            </a:pPr>
            <a:r>
              <a:rPr lang="en-US" sz="2800">
                <a:latin typeface="Tahoma" pitchFamily="34" charset="0"/>
                <a:ea typeface="Times New Roman" pitchFamily="18" charset="0"/>
                <a:cs typeface="Tahoma" pitchFamily="34" charset="0"/>
              </a:rPr>
              <a:t>to save money and increase efficiency</a:t>
            </a:r>
          </a:p>
          <a:p>
            <a:pPr>
              <a:lnSpc>
                <a:spcPct val="80000"/>
              </a:lnSpc>
              <a:spcBef>
                <a:spcPct val="40000"/>
              </a:spcBef>
            </a:pPr>
            <a:r>
              <a:rPr lang="en-US" sz="2800">
                <a:latin typeface="Tahoma" pitchFamily="34" charset="0"/>
                <a:ea typeface="Times New Roman" pitchFamily="18" charset="0"/>
                <a:cs typeface="Tahoma" pitchFamily="34" charset="0"/>
              </a:rPr>
              <a:t>456 officers out of 4,234 (10%) dismissed</a:t>
            </a:r>
          </a:p>
          <a:p>
            <a:pPr>
              <a:lnSpc>
                <a:spcPct val="80000"/>
              </a:lnSpc>
            </a:pPr>
            <a:r>
              <a:rPr lang="en-US" sz="2800">
                <a:latin typeface="Tahoma" pitchFamily="34" charset="0"/>
                <a:ea typeface="Times New Roman" pitchFamily="18" charset="0"/>
                <a:cs typeface="Tahoma" pitchFamily="34" charset="0"/>
              </a:rPr>
              <a:t>152 voluntarily accepted status of civil servant 		 inside Police structures</a:t>
            </a:r>
          </a:p>
          <a:p>
            <a:pPr>
              <a:lnSpc>
                <a:spcPct val="80000"/>
              </a:lnSpc>
            </a:pPr>
            <a:r>
              <a:rPr lang="en-US" sz="2800">
                <a:latin typeface="Tahoma" pitchFamily="34" charset="0"/>
                <a:ea typeface="Times New Roman" pitchFamily="18" charset="0"/>
                <a:cs typeface="Tahoma" pitchFamily="34" charset="0"/>
              </a:rPr>
              <a:t>184 CS positions outside (e.g. prisons)</a:t>
            </a:r>
          </a:p>
          <a:p>
            <a:pPr>
              <a:lnSpc>
                <a:spcPct val="80000"/>
              </a:lnSpc>
            </a:pPr>
            <a:r>
              <a:rPr lang="en-US" sz="2800">
                <a:solidFill>
                  <a:srgbClr val="000000"/>
                </a:solidFill>
                <a:latin typeface="Tahoma" pitchFamily="34" charset="0"/>
                <a:ea typeface="Times New Roman" pitchFamily="18" charset="0"/>
                <a:cs typeface="Tahoma" pitchFamily="34" charset="0"/>
              </a:rPr>
              <a:t>120 left: </a:t>
            </a:r>
          </a:p>
          <a:p>
            <a:pPr>
              <a:lnSpc>
                <a:spcPct val="80000"/>
              </a:lnSpc>
            </a:pPr>
            <a:r>
              <a:rPr lang="en-US" sz="2800">
                <a:solidFill>
                  <a:srgbClr val="000000"/>
                </a:solidFill>
                <a:latin typeface="Tahoma" pitchFamily="34" charset="0"/>
                <a:ea typeface="Times New Roman" pitchFamily="18" charset="0"/>
                <a:cs typeface="Tahoma" pitchFamily="34" charset="0"/>
              </a:rPr>
              <a:t>  41 working for Police again after 3 months</a:t>
            </a:r>
          </a:p>
          <a:p>
            <a:pPr>
              <a:lnSpc>
                <a:spcPct val="80000"/>
              </a:lnSpc>
            </a:pPr>
            <a:r>
              <a:rPr lang="en-US" sz="2800">
                <a:solidFill>
                  <a:srgbClr val="000000"/>
                </a:solidFill>
                <a:latin typeface="Tahoma" pitchFamily="34" charset="0"/>
                <a:ea typeface="Times New Roman" pitchFamily="18" charset="0"/>
                <a:cs typeface="Tahoma" pitchFamily="34" charset="0"/>
              </a:rPr>
              <a:t>  79 (2%) of actual Police force left CS:</a:t>
            </a:r>
          </a:p>
          <a:p>
            <a:pPr>
              <a:lnSpc>
                <a:spcPct val="80000"/>
              </a:lnSpc>
            </a:pPr>
            <a:r>
              <a:rPr lang="en-US" sz="2800">
                <a:solidFill>
                  <a:srgbClr val="000000"/>
                </a:solidFill>
                <a:latin typeface="Tahoma" pitchFamily="34" charset="0"/>
                <a:ea typeface="Times New Roman" pitchFamily="18" charset="0"/>
                <a:cs typeface="Tahoma" pitchFamily="34" charset="0"/>
              </a:rPr>
              <a:t>  40 found job in the private sector</a:t>
            </a:r>
          </a:p>
          <a:p>
            <a:pPr>
              <a:lnSpc>
                <a:spcPct val="80000"/>
              </a:lnSpc>
            </a:pPr>
            <a:r>
              <a:rPr lang="en-US" sz="2800">
                <a:solidFill>
                  <a:srgbClr val="000000"/>
                </a:solidFill>
                <a:latin typeface="Tahoma" pitchFamily="34" charset="0"/>
                <a:ea typeface="Times New Roman" pitchFamily="18" charset="0"/>
                <a:cs typeface="Tahoma" pitchFamily="34" charset="0"/>
              </a:rPr>
              <a:t>  39 retired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33507">
                                            <p:txEl>
                                              <p:pRg st="0" end="0"/>
                                            </p:txEl>
                                          </p:spTgt>
                                        </p:tgtEl>
                                        <p:attrNameLst>
                                          <p:attrName>style.visibility</p:attrName>
                                        </p:attrNameLst>
                                      </p:cBhvr>
                                      <p:to>
                                        <p:strVal val="visible"/>
                                      </p:to>
                                    </p:set>
                                    <p:anim calcmode="lin" valueType="num">
                                      <p:cBhvr additive="base">
                                        <p:cTn id="7" dur="500" fill="hold"/>
                                        <p:tgtEl>
                                          <p:spTgt spid="5335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335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33507">
                                            <p:txEl>
                                              <p:pRg st="1" end="1"/>
                                            </p:txEl>
                                          </p:spTgt>
                                        </p:tgtEl>
                                        <p:attrNameLst>
                                          <p:attrName>style.visibility</p:attrName>
                                        </p:attrNameLst>
                                      </p:cBhvr>
                                      <p:to>
                                        <p:strVal val="visible"/>
                                      </p:to>
                                    </p:set>
                                    <p:anim calcmode="lin" valueType="num">
                                      <p:cBhvr additive="base">
                                        <p:cTn id="13" dur="500" fill="hold"/>
                                        <p:tgtEl>
                                          <p:spTgt spid="53350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3350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533507">
                                            <p:txEl>
                                              <p:pRg st="2" end="2"/>
                                            </p:txEl>
                                          </p:spTgt>
                                        </p:tgtEl>
                                        <p:attrNameLst>
                                          <p:attrName>style.visibility</p:attrName>
                                        </p:attrNameLst>
                                      </p:cBhvr>
                                      <p:to>
                                        <p:strVal val="visible"/>
                                      </p:to>
                                    </p:set>
                                    <p:anim calcmode="lin" valueType="num">
                                      <p:cBhvr additive="base">
                                        <p:cTn id="19" dur="500" fill="hold"/>
                                        <p:tgtEl>
                                          <p:spTgt spid="53350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3350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533507">
                                            <p:txEl>
                                              <p:pRg st="3" end="3"/>
                                            </p:txEl>
                                          </p:spTgt>
                                        </p:tgtEl>
                                        <p:attrNameLst>
                                          <p:attrName>style.visibility</p:attrName>
                                        </p:attrNameLst>
                                      </p:cBhvr>
                                      <p:to>
                                        <p:strVal val="visible"/>
                                      </p:to>
                                    </p:set>
                                    <p:anim calcmode="lin" valueType="num">
                                      <p:cBhvr additive="base">
                                        <p:cTn id="25" dur="500" fill="hold"/>
                                        <p:tgtEl>
                                          <p:spTgt spid="53350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3350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533507">
                                            <p:txEl>
                                              <p:pRg st="4" end="4"/>
                                            </p:txEl>
                                          </p:spTgt>
                                        </p:tgtEl>
                                        <p:attrNameLst>
                                          <p:attrName>style.visibility</p:attrName>
                                        </p:attrNameLst>
                                      </p:cBhvr>
                                      <p:to>
                                        <p:strVal val="visible"/>
                                      </p:to>
                                    </p:set>
                                    <p:anim calcmode="lin" valueType="num">
                                      <p:cBhvr additive="base">
                                        <p:cTn id="31" dur="500" fill="hold"/>
                                        <p:tgtEl>
                                          <p:spTgt spid="53350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3350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533507">
                                            <p:txEl>
                                              <p:pRg st="5" end="5"/>
                                            </p:txEl>
                                          </p:spTgt>
                                        </p:tgtEl>
                                        <p:attrNameLst>
                                          <p:attrName>style.visibility</p:attrName>
                                        </p:attrNameLst>
                                      </p:cBhvr>
                                      <p:to>
                                        <p:strVal val="visible"/>
                                      </p:to>
                                    </p:set>
                                    <p:anim calcmode="lin" valueType="num">
                                      <p:cBhvr additive="base">
                                        <p:cTn id="37" dur="500" fill="hold"/>
                                        <p:tgtEl>
                                          <p:spTgt spid="53350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3350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533507">
                                            <p:txEl>
                                              <p:pRg st="6" end="6"/>
                                            </p:txEl>
                                          </p:spTgt>
                                        </p:tgtEl>
                                        <p:attrNameLst>
                                          <p:attrName>style.visibility</p:attrName>
                                        </p:attrNameLst>
                                      </p:cBhvr>
                                      <p:to>
                                        <p:strVal val="visible"/>
                                      </p:to>
                                    </p:set>
                                    <p:anim calcmode="lin" valueType="num">
                                      <p:cBhvr additive="base">
                                        <p:cTn id="43" dur="500" fill="hold"/>
                                        <p:tgtEl>
                                          <p:spTgt spid="533507">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53350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533507">
                                            <p:txEl>
                                              <p:pRg st="7" end="7"/>
                                            </p:txEl>
                                          </p:spTgt>
                                        </p:tgtEl>
                                        <p:attrNameLst>
                                          <p:attrName>style.visibility</p:attrName>
                                        </p:attrNameLst>
                                      </p:cBhvr>
                                      <p:to>
                                        <p:strVal val="visible"/>
                                      </p:to>
                                    </p:set>
                                    <p:anim calcmode="lin" valueType="num">
                                      <p:cBhvr additive="base">
                                        <p:cTn id="49" dur="500" fill="hold"/>
                                        <p:tgtEl>
                                          <p:spTgt spid="533507">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533507">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533507">
                                            <p:txEl>
                                              <p:pRg st="8" end="8"/>
                                            </p:txEl>
                                          </p:spTgt>
                                        </p:tgtEl>
                                        <p:attrNameLst>
                                          <p:attrName>style.visibility</p:attrName>
                                        </p:attrNameLst>
                                      </p:cBhvr>
                                      <p:to>
                                        <p:strVal val="visible"/>
                                      </p:to>
                                    </p:set>
                                    <p:anim calcmode="lin" valueType="num">
                                      <p:cBhvr additive="base">
                                        <p:cTn id="55" dur="500" fill="hold"/>
                                        <p:tgtEl>
                                          <p:spTgt spid="533507">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533507">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533507">
                                            <p:txEl>
                                              <p:pRg st="9" end="9"/>
                                            </p:txEl>
                                          </p:spTgt>
                                        </p:tgtEl>
                                        <p:attrNameLst>
                                          <p:attrName>style.visibility</p:attrName>
                                        </p:attrNameLst>
                                      </p:cBhvr>
                                      <p:to>
                                        <p:strVal val="visible"/>
                                      </p:to>
                                    </p:set>
                                    <p:anim calcmode="lin" valueType="num">
                                      <p:cBhvr additive="base">
                                        <p:cTn id="61" dur="500" fill="hold"/>
                                        <p:tgtEl>
                                          <p:spTgt spid="533507">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533507">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nodeType="clickEffect">
                                  <p:stCondLst>
                                    <p:cond delay="0"/>
                                  </p:stCondLst>
                                  <p:childTnLst>
                                    <p:set>
                                      <p:cBhvr>
                                        <p:cTn id="66" dur="1" fill="hold">
                                          <p:stCondLst>
                                            <p:cond delay="0"/>
                                          </p:stCondLst>
                                        </p:cTn>
                                        <p:tgtEl>
                                          <p:spTgt spid="533507">
                                            <p:txEl>
                                              <p:pRg st="10" end="10"/>
                                            </p:txEl>
                                          </p:spTgt>
                                        </p:tgtEl>
                                        <p:attrNameLst>
                                          <p:attrName>style.visibility</p:attrName>
                                        </p:attrNameLst>
                                      </p:cBhvr>
                                      <p:to>
                                        <p:strVal val="visible"/>
                                      </p:to>
                                    </p:set>
                                    <p:anim calcmode="lin" valueType="num">
                                      <p:cBhvr additive="base">
                                        <p:cTn id="67" dur="500" fill="hold"/>
                                        <p:tgtEl>
                                          <p:spTgt spid="533507">
                                            <p:txEl>
                                              <p:pRg st="10" end="10"/>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533507">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gs>
            <a:gs pos="100000">
              <a:srgbClr val="FFFFFF"/>
            </a:gs>
          </a:gsLst>
          <a:lin ang="5400000" scaled="1"/>
        </a:gradFill>
        <a:effectLst/>
      </p:bgPr>
    </p:bg>
    <p:spTree>
      <p:nvGrpSpPr>
        <p:cNvPr id="1" name=""/>
        <p:cNvGrpSpPr/>
        <p:nvPr/>
      </p:nvGrpSpPr>
      <p:grpSpPr>
        <a:xfrm>
          <a:off x="0" y="0"/>
          <a:ext cx="0" cy="0"/>
          <a:chOff x="0" y="0"/>
          <a:chExt cx="0" cy="0"/>
        </a:xfrm>
      </p:grpSpPr>
      <p:sp>
        <p:nvSpPr>
          <p:cNvPr id="535554" name="Rectangle 2"/>
          <p:cNvSpPr>
            <a:spLocks noGrp="1" noChangeArrowheads="1"/>
          </p:cNvSpPr>
          <p:nvPr>
            <p:ph type="title"/>
          </p:nvPr>
        </p:nvSpPr>
        <p:spPr>
          <a:xfrm>
            <a:off x="685800" y="260350"/>
            <a:ext cx="7772400" cy="647700"/>
          </a:xfrm>
        </p:spPr>
        <p:txBody>
          <a:bodyPr/>
          <a:lstStyle/>
          <a:p>
            <a:r>
              <a:rPr lang="en-US" sz="4000" b="1">
                <a:solidFill>
                  <a:schemeClr val="bg1"/>
                </a:solidFill>
                <a:latin typeface="Tahoma" pitchFamily="34" charset="0"/>
                <a:ea typeface="Times New Roman" pitchFamily="18" charset="0"/>
                <a:cs typeface="Tahoma" pitchFamily="34" charset="0"/>
              </a:rPr>
              <a:t>POLICE REFORM</a:t>
            </a:r>
            <a:r>
              <a:rPr lang="en-US" sz="4000">
                <a:ea typeface="Times New Roman" pitchFamily="18" charset="0"/>
                <a:cs typeface="Tahoma" pitchFamily="34" charset="0"/>
              </a:rPr>
              <a:t> </a:t>
            </a:r>
          </a:p>
        </p:txBody>
      </p:sp>
      <p:sp>
        <p:nvSpPr>
          <p:cNvPr id="535555" name="Rectangle 3"/>
          <p:cNvSpPr>
            <a:spLocks noGrp="1" noChangeArrowheads="1"/>
          </p:cNvSpPr>
          <p:nvPr>
            <p:ph type="body" idx="1"/>
          </p:nvPr>
        </p:nvSpPr>
        <p:spPr>
          <a:xfrm>
            <a:off x="323850" y="1268413"/>
            <a:ext cx="8064500" cy="5256212"/>
          </a:xfrm>
        </p:spPr>
        <p:txBody>
          <a:bodyPr/>
          <a:lstStyle/>
          <a:p>
            <a:pPr>
              <a:lnSpc>
                <a:spcPct val="80000"/>
              </a:lnSpc>
              <a:spcBef>
                <a:spcPct val="30000"/>
              </a:spcBef>
            </a:pPr>
            <a:r>
              <a:rPr lang="en-US" sz="2800">
                <a:latin typeface="Tahoma" pitchFamily="34" charset="0"/>
                <a:ea typeface="Times New Roman" pitchFamily="18" charset="0"/>
                <a:cs typeface="Tahoma" pitchFamily="34" charset="0"/>
              </a:rPr>
              <a:t>The Ministry created an Information and Counseling Center together with the personnel counseling firm MPS Mainor</a:t>
            </a:r>
          </a:p>
          <a:p>
            <a:pPr>
              <a:lnSpc>
                <a:spcPct val="80000"/>
              </a:lnSpc>
              <a:spcBef>
                <a:spcPct val="30000"/>
              </a:spcBef>
            </a:pPr>
            <a:r>
              <a:rPr lang="en-US" sz="2800" b="1">
                <a:latin typeface="Tahoma" pitchFamily="34" charset="0"/>
                <a:ea typeface="Times New Roman" pitchFamily="18" charset="0"/>
                <a:cs typeface="Tahoma" pitchFamily="34" charset="0"/>
              </a:rPr>
              <a:t>it was not possible to ascertain the success of the Center</a:t>
            </a:r>
          </a:p>
          <a:p>
            <a:pPr>
              <a:lnSpc>
                <a:spcPct val="80000"/>
              </a:lnSpc>
              <a:spcBef>
                <a:spcPct val="30000"/>
              </a:spcBef>
            </a:pPr>
            <a:r>
              <a:rPr lang="en-US" sz="2800">
                <a:latin typeface="Tahoma" pitchFamily="34" charset="0"/>
                <a:ea typeface="Times New Roman" pitchFamily="18" charset="0"/>
                <a:cs typeface="Tahoma" pitchFamily="34" charset="0"/>
              </a:rPr>
              <a:t>predictably, after the reform, an increase</a:t>
            </a:r>
            <a:r>
              <a:rPr lang="en-US" sz="2800">
                <a:solidFill>
                  <a:srgbClr val="000000"/>
                </a:solidFill>
                <a:latin typeface="Tahoma" pitchFamily="34" charset="0"/>
                <a:ea typeface="Times New Roman" pitchFamily="18" charset="0"/>
                <a:cs typeface="Tahoma" pitchFamily="34" charset="0"/>
              </a:rPr>
              <a:t> in the crime rate (in Tartu County, an estimated 43.7%)</a:t>
            </a:r>
          </a:p>
          <a:p>
            <a:pPr>
              <a:lnSpc>
                <a:spcPct val="80000"/>
              </a:lnSpc>
              <a:spcBef>
                <a:spcPct val="30000"/>
              </a:spcBef>
            </a:pPr>
            <a:r>
              <a:rPr lang="en-US" sz="2800">
                <a:solidFill>
                  <a:srgbClr val="000000"/>
                </a:solidFill>
                <a:latin typeface="Tahoma" pitchFamily="34" charset="0"/>
                <a:ea typeface="Times New Roman" pitchFamily="18" charset="0"/>
                <a:cs typeface="Tahoma" pitchFamily="34" charset="0"/>
              </a:rPr>
              <a:t>so, active rehiring has been going on</a:t>
            </a:r>
            <a:r>
              <a:rPr lang="en-US" sz="2800">
                <a:solidFill>
                  <a:schemeClr val="bg1"/>
                </a:solidFill>
                <a:latin typeface="Tahoma" pitchFamily="34" charset="0"/>
                <a:ea typeface="Times New Roman" pitchFamily="18" charset="0"/>
                <a:cs typeface="Tahoma" pitchFamily="34" charset="0"/>
              </a:rPr>
              <a:t> </a:t>
            </a:r>
          </a:p>
          <a:p>
            <a:pPr>
              <a:lnSpc>
                <a:spcPct val="80000"/>
              </a:lnSpc>
              <a:buFont typeface="Wingdings" pitchFamily="2" charset="2"/>
              <a:buNone/>
            </a:pPr>
            <a:endParaRPr lang="en-US" sz="2800">
              <a:solidFill>
                <a:schemeClr val="bg1"/>
              </a:solidFill>
              <a:latin typeface="Tahoma" pitchFamily="34" charset="0"/>
              <a:ea typeface="Times New Roman" pitchFamily="18" charset="0"/>
              <a:cs typeface="Tahoma" pitchFamily="34" charset="0"/>
            </a:endParaRPr>
          </a:p>
          <a:p>
            <a:pPr>
              <a:lnSpc>
                <a:spcPct val="80000"/>
              </a:lnSpc>
              <a:buFont typeface="Wingdings" pitchFamily="2" charset="2"/>
              <a:buNone/>
            </a:pPr>
            <a:r>
              <a:rPr lang="en-US" sz="2800">
                <a:latin typeface="Tahoma" pitchFamily="34" charset="0"/>
                <a:ea typeface="Times New Roman" pitchFamily="18" charset="0"/>
                <a:cs typeface="Tahoma" pitchFamily="34" charset="0"/>
              </a:rPr>
              <a:t>	(there is a very similar case regarding the Estonian Ministry of Education; not presented) </a:t>
            </a:r>
          </a:p>
          <a:p>
            <a:pPr>
              <a:lnSpc>
                <a:spcPct val="80000"/>
              </a:lnSpc>
              <a:buFont typeface="Wingdings" pitchFamily="2" charset="2"/>
              <a:buNone/>
            </a:pPr>
            <a:endParaRPr lang="en-US" sz="2800">
              <a:latin typeface="Tahoma" pitchFamily="34" charset="0"/>
              <a:ea typeface="Times New Roman" pitchFamily="18" charset="0"/>
              <a:cs typeface="Tahoma" pitchFamily="34" charset="0"/>
            </a:endParaRPr>
          </a:p>
          <a:p>
            <a:pPr>
              <a:lnSpc>
                <a:spcPct val="80000"/>
              </a:lnSpc>
              <a:buFont typeface="Wingdings" pitchFamily="2" charset="2"/>
              <a:buNone/>
            </a:pPr>
            <a:endParaRPr lang="en-US">
              <a:solidFill>
                <a:schemeClr val="bg1"/>
              </a:solidFill>
              <a:latin typeface="Tahoma" pitchFamily="34" charset="0"/>
              <a:ea typeface="Times New Roman" pitchFamily="18"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35555">
                                            <p:txEl>
                                              <p:pRg st="0" end="0"/>
                                            </p:txEl>
                                          </p:spTgt>
                                        </p:tgtEl>
                                        <p:attrNameLst>
                                          <p:attrName>style.visibility</p:attrName>
                                        </p:attrNameLst>
                                      </p:cBhvr>
                                      <p:to>
                                        <p:strVal val="visible"/>
                                      </p:to>
                                    </p:set>
                                    <p:anim calcmode="lin" valueType="num">
                                      <p:cBhvr additive="base">
                                        <p:cTn id="7" dur="500" fill="hold"/>
                                        <p:tgtEl>
                                          <p:spTgt spid="53555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355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35555">
                                            <p:txEl>
                                              <p:pRg st="1" end="1"/>
                                            </p:txEl>
                                          </p:spTgt>
                                        </p:tgtEl>
                                        <p:attrNameLst>
                                          <p:attrName>style.visibility</p:attrName>
                                        </p:attrNameLst>
                                      </p:cBhvr>
                                      <p:to>
                                        <p:strVal val="visible"/>
                                      </p:to>
                                    </p:set>
                                    <p:anim calcmode="lin" valueType="num">
                                      <p:cBhvr additive="base">
                                        <p:cTn id="13" dur="500" fill="hold"/>
                                        <p:tgtEl>
                                          <p:spTgt spid="53555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3555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535555">
                                            <p:txEl>
                                              <p:pRg st="2" end="2"/>
                                            </p:txEl>
                                          </p:spTgt>
                                        </p:tgtEl>
                                        <p:attrNameLst>
                                          <p:attrName>style.visibility</p:attrName>
                                        </p:attrNameLst>
                                      </p:cBhvr>
                                      <p:to>
                                        <p:strVal val="visible"/>
                                      </p:to>
                                    </p:set>
                                    <p:anim calcmode="lin" valueType="num">
                                      <p:cBhvr additive="base">
                                        <p:cTn id="19" dur="500" fill="hold"/>
                                        <p:tgtEl>
                                          <p:spTgt spid="53555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3555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535555">
                                            <p:txEl>
                                              <p:pRg st="3" end="3"/>
                                            </p:txEl>
                                          </p:spTgt>
                                        </p:tgtEl>
                                        <p:attrNameLst>
                                          <p:attrName>style.visibility</p:attrName>
                                        </p:attrNameLst>
                                      </p:cBhvr>
                                      <p:to>
                                        <p:strVal val="visible"/>
                                      </p:to>
                                    </p:set>
                                    <p:anim calcmode="lin" valueType="num">
                                      <p:cBhvr additive="base">
                                        <p:cTn id="25" dur="500" fill="hold"/>
                                        <p:tgtEl>
                                          <p:spTgt spid="53555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3555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535555">
                                            <p:txEl>
                                              <p:pRg st="5" end="5"/>
                                            </p:txEl>
                                          </p:spTgt>
                                        </p:tgtEl>
                                        <p:attrNameLst>
                                          <p:attrName>style.visibility</p:attrName>
                                        </p:attrNameLst>
                                      </p:cBhvr>
                                      <p:to>
                                        <p:strVal val="visible"/>
                                      </p:to>
                                    </p:set>
                                    <p:anim calcmode="lin" valueType="num">
                                      <p:cBhvr additive="base">
                                        <p:cTn id="31" dur="500" fill="hold"/>
                                        <p:tgtEl>
                                          <p:spTgt spid="535555">
                                            <p:txEl>
                                              <p:pRg st="5" end="5"/>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53555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55015" name="Rectangle 7"/>
          <p:cNvSpPr>
            <a:spLocks noChangeArrowheads="1"/>
          </p:cNvSpPr>
          <p:nvPr/>
        </p:nvSpPr>
        <p:spPr bwMode="auto">
          <a:xfrm>
            <a:off x="685800" y="0"/>
            <a:ext cx="7772400" cy="1052513"/>
          </a:xfrm>
          <a:prstGeom prst="rect">
            <a:avLst/>
          </a:prstGeom>
          <a:noFill/>
          <a:ln w="9525">
            <a:noFill/>
            <a:miter lim="800000"/>
            <a:headEnd/>
            <a:tailEnd/>
          </a:ln>
          <a:effectLst/>
        </p:spPr>
        <p:txBody>
          <a:bodyPr anchor="ctr"/>
          <a:lstStyle/>
          <a:p>
            <a:pPr algn="ctr"/>
            <a:r>
              <a:rPr lang="en-US" sz="5400" b="1">
                <a:solidFill>
                  <a:schemeClr val="bg1"/>
                </a:solidFill>
                <a:latin typeface="Tahoma" pitchFamily="34" charset="0"/>
              </a:rPr>
              <a:t>EAST(ERN) GERMANY</a:t>
            </a:r>
            <a:r>
              <a:rPr lang="en-US" sz="4000">
                <a:solidFill>
                  <a:schemeClr val="tx2"/>
                </a:solidFill>
              </a:rPr>
              <a:t> </a:t>
            </a:r>
          </a:p>
        </p:txBody>
      </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46818" name="Rectangle 2"/>
          <p:cNvSpPr>
            <a:spLocks noGrp="1" noChangeArrowheads="1"/>
          </p:cNvSpPr>
          <p:nvPr>
            <p:ph type="title"/>
          </p:nvPr>
        </p:nvSpPr>
        <p:spPr>
          <a:xfrm>
            <a:off x="685800" y="0"/>
            <a:ext cx="7772400" cy="1052513"/>
          </a:xfrm>
        </p:spPr>
        <p:txBody>
          <a:bodyPr/>
          <a:lstStyle/>
          <a:p>
            <a:r>
              <a:rPr lang="en-US" sz="5400" b="1">
                <a:solidFill>
                  <a:schemeClr val="bg1"/>
                </a:solidFill>
                <a:latin typeface="Tahoma" pitchFamily="34" charset="0"/>
              </a:rPr>
              <a:t>EAST(ERN) GERMANY</a:t>
            </a:r>
            <a:r>
              <a:rPr lang="en-US" sz="4000"/>
              <a:t> </a:t>
            </a:r>
          </a:p>
        </p:txBody>
      </p:sp>
      <p:sp>
        <p:nvSpPr>
          <p:cNvPr id="546819" name="Rectangle 3"/>
          <p:cNvSpPr>
            <a:spLocks noGrp="1" noChangeArrowheads="1"/>
          </p:cNvSpPr>
          <p:nvPr>
            <p:ph type="body" idx="1"/>
          </p:nvPr>
        </p:nvSpPr>
        <p:spPr>
          <a:xfrm>
            <a:off x="0" y="1484313"/>
            <a:ext cx="9144000" cy="5373687"/>
          </a:xfrm>
        </p:spPr>
        <p:txBody>
          <a:bodyPr/>
          <a:lstStyle/>
          <a:p>
            <a:pPr>
              <a:lnSpc>
                <a:spcPct val="80000"/>
              </a:lnSpc>
            </a:pPr>
            <a:r>
              <a:rPr lang="en-US" sz="2800">
                <a:solidFill>
                  <a:schemeClr val="bg1"/>
                </a:solidFill>
                <a:latin typeface="Tahoma" pitchFamily="34" charset="0"/>
                <a:ea typeface="Times New Roman" pitchFamily="18" charset="0"/>
                <a:cs typeface="Tahoma" pitchFamily="34" charset="0"/>
              </a:rPr>
              <a:t>in Germany, classical ‘Weberian’ system (cliché)</a:t>
            </a:r>
          </a:p>
          <a:p>
            <a:pPr>
              <a:lnSpc>
                <a:spcPct val="80000"/>
              </a:lnSpc>
              <a:spcBef>
                <a:spcPct val="15000"/>
              </a:spcBef>
            </a:pPr>
            <a:r>
              <a:rPr lang="en-US" sz="2800">
                <a:solidFill>
                  <a:schemeClr val="bg1"/>
                </a:solidFill>
                <a:latin typeface="Tahoma" pitchFamily="34" charset="0"/>
                <a:ea typeface="Times New Roman" pitchFamily="18" charset="0"/>
                <a:cs typeface="Tahoma" pitchFamily="34" charset="0"/>
              </a:rPr>
              <a:t>but rather, CS-driven reforms; adaptable, solid system</a:t>
            </a:r>
          </a:p>
          <a:p>
            <a:pPr>
              <a:lnSpc>
                <a:spcPct val="80000"/>
              </a:lnSpc>
            </a:pPr>
            <a:r>
              <a:rPr lang="en-US" sz="2800">
                <a:latin typeface="Tahoma" pitchFamily="34" charset="0"/>
                <a:ea typeface="Times New Roman" pitchFamily="18" charset="0"/>
                <a:cs typeface="Tahoma" pitchFamily="34" charset="0"/>
              </a:rPr>
              <a:t>regarding the GDR, competent PA had been assumed</a:t>
            </a:r>
          </a:p>
          <a:p>
            <a:pPr>
              <a:lnSpc>
                <a:spcPct val="80000"/>
              </a:lnSpc>
            </a:pPr>
            <a:r>
              <a:rPr lang="en-US" sz="2800">
                <a:solidFill>
                  <a:srgbClr val="000000"/>
                </a:solidFill>
                <a:latin typeface="Tahoma" pitchFamily="34" charset="0"/>
                <a:ea typeface="Times New Roman" pitchFamily="18" charset="0"/>
                <a:cs typeface="Tahoma" pitchFamily="34" charset="0"/>
              </a:rPr>
              <a:t>but rather, largely incompetent socialist cadres</a:t>
            </a:r>
          </a:p>
          <a:p>
            <a:pPr>
              <a:lnSpc>
                <a:spcPct val="80000"/>
              </a:lnSpc>
            </a:pPr>
            <a:r>
              <a:rPr lang="en-US" sz="2800">
                <a:solidFill>
                  <a:srgbClr val="000000"/>
                </a:solidFill>
                <a:latin typeface="Tahoma" pitchFamily="34" charset="0"/>
                <a:ea typeface="Times New Roman" pitchFamily="18" charset="0"/>
                <a:cs typeface="Tahoma" pitchFamily="34" charset="0"/>
              </a:rPr>
              <a:t>dismissal of the old CS imperative for two reasons:</a:t>
            </a:r>
          </a:p>
          <a:p>
            <a:pPr>
              <a:lnSpc>
                <a:spcPct val="80000"/>
              </a:lnSpc>
              <a:buFontTx/>
              <a:buNone/>
            </a:pPr>
            <a:r>
              <a:rPr lang="en-US" sz="2800">
                <a:solidFill>
                  <a:srgbClr val="000000"/>
                </a:solidFill>
                <a:latin typeface="Tahoma" pitchFamily="34" charset="0"/>
                <a:ea typeface="Times New Roman" pitchFamily="18" charset="0"/>
                <a:cs typeface="Tahoma" pitchFamily="34" charset="0"/>
              </a:rPr>
              <a:t>	1. personal: 	incompetence or political problems</a:t>
            </a:r>
          </a:p>
          <a:p>
            <a:pPr>
              <a:lnSpc>
                <a:spcPct val="80000"/>
              </a:lnSpc>
              <a:buFontTx/>
              <a:buNone/>
            </a:pPr>
            <a:r>
              <a:rPr lang="en-US" sz="2800">
                <a:solidFill>
                  <a:srgbClr val="000000"/>
                </a:solidFill>
                <a:latin typeface="Tahoma" pitchFamily="34" charset="0"/>
                <a:ea typeface="Times New Roman" pitchFamily="18" charset="0"/>
                <a:cs typeface="Tahoma" pitchFamily="34" charset="0"/>
              </a:rPr>
              <a:t>				(special case study, not presented)</a:t>
            </a:r>
          </a:p>
          <a:p>
            <a:pPr>
              <a:lnSpc>
                <a:spcPct val="80000"/>
              </a:lnSpc>
              <a:spcBef>
                <a:spcPct val="40000"/>
              </a:spcBef>
              <a:buFontTx/>
              <a:buNone/>
            </a:pPr>
            <a:r>
              <a:rPr lang="en-US" sz="2800">
                <a:solidFill>
                  <a:srgbClr val="000000"/>
                </a:solidFill>
                <a:latin typeface="Tahoma" pitchFamily="34" charset="0"/>
                <a:ea typeface="Times New Roman" pitchFamily="18" charset="0"/>
                <a:cs typeface="Tahoma" pitchFamily="34" charset="0"/>
              </a:rPr>
              <a:t>	2. institutional:	redundancy and obsoleteness</a:t>
            </a:r>
          </a:p>
          <a:p>
            <a:pPr>
              <a:lnSpc>
                <a:spcPct val="80000"/>
              </a:lnSpc>
              <a:spcBef>
                <a:spcPct val="15000"/>
              </a:spcBef>
            </a:pPr>
            <a:r>
              <a:rPr lang="en-US" sz="2800">
                <a:solidFill>
                  <a:srgbClr val="000000"/>
                </a:solidFill>
                <a:latin typeface="Tahoma" pitchFamily="34" charset="0"/>
                <a:ea typeface="Times New Roman" pitchFamily="18" charset="0"/>
                <a:cs typeface="Tahoma" pitchFamily="34" charset="0"/>
              </a:rPr>
              <a:t>uniquely German, this was actually possible due to</a:t>
            </a:r>
          </a:p>
          <a:p>
            <a:pPr>
              <a:lnSpc>
                <a:spcPct val="80000"/>
              </a:lnSpc>
              <a:spcBef>
                <a:spcPct val="15000"/>
              </a:spcBef>
              <a:buFontTx/>
              <a:buNone/>
            </a:pPr>
            <a:r>
              <a:rPr lang="en-US" sz="2800">
                <a:solidFill>
                  <a:srgbClr val="000000"/>
                </a:solidFill>
                <a:latin typeface="Tahoma" pitchFamily="34" charset="0"/>
                <a:ea typeface="Times New Roman" pitchFamily="18" charset="0"/>
                <a:cs typeface="Tahoma" pitchFamily="34" charset="0"/>
              </a:rPr>
              <a:t>	1.	almost unlimited financial resources</a:t>
            </a:r>
          </a:p>
          <a:p>
            <a:pPr>
              <a:lnSpc>
                <a:spcPct val="80000"/>
              </a:lnSpc>
              <a:spcBef>
                <a:spcPct val="15000"/>
              </a:spcBef>
              <a:buFontTx/>
              <a:buNone/>
            </a:pPr>
            <a:r>
              <a:rPr lang="en-US" sz="2800">
                <a:solidFill>
                  <a:srgbClr val="000000"/>
                </a:solidFill>
                <a:latin typeface="Tahoma" pitchFamily="34" charset="0"/>
                <a:ea typeface="Times New Roman" pitchFamily="18" charset="0"/>
                <a:cs typeface="Tahoma" pitchFamily="34" charset="0"/>
              </a:rPr>
              <a:t>	2.	elite transfer from West Germany to East</a:t>
            </a:r>
          </a:p>
          <a:p>
            <a:pPr>
              <a:lnSpc>
                <a:spcPct val="80000"/>
              </a:lnSpc>
              <a:spcBef>
                <a:spcPct val="15000"/>
              </a:spcBef>
            </a:pPr>
            <a:r>
              <a:rPr lang="en-US" sz="2800">
                <a:solidFill>
                  <a:srgbClr val="000000"/>
                </a:solidFill>
                <a:latin typeface="Tahoma" pitchFamily="34" charset="0"/>
                <a:ea typeface="Times New Roman" pitchFamily="18" charset="0"/>
                <a:cs typeface="Tahoma" pitchFamily="34" charset="0"/>
              </a:rPr>
              <a:t>huge success and thus proof for classical PA capacity</a:t>
            </a:r>
          </a:p>
          <a:p>
            <a:pPr>
              <a:lnSpc>
                <a:spcPct val="80000"/>
              </a:lnSpc>
              <a:spcBef>
                <a:spcPct val="15000"/>
              </a:spcBef>
              <a:buFontTx/>
              <a:buNone/>
            </a:pPr>
            <a:endParaRPr lang="en-US" sz="2800">
              <a:solidFill>
                <a:srgbClr val="000000"/>
              </a:solidFill>
              <a:latin typeface="Tahoma" pitchFamily="34" charset="0"/>
              <a:ea typeface="Times New Roman" pitchFamily="18" charset="0"/>
              <a:cs typeface="Tahoma" pitchFamily="34" charset="0"/>
            </a:endParaRPr>
          </a:p>
          <a:p>
            <a:pPr>
              <a:lnSpc>
                <a:spcPct val="80000"/>
              </a:lnSpc>
            </a:pPr>
            <a:endParaRPr lang="en-US" sz="2000">
              <a:ea typeface="Times New Roman" pitchFamily="18" charset="0"/>
              <a:cs typeface="Tahoma" pitchFamily="34"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46819">
                                            <p:txEl>
                                              <p:pRg st="0" end="0"/>
                                            </p:txEl>
                                          </p:spTgt>
                                        </p:tgtEl>
                                        <p:attrNameLst>
                                          <p:attrName>style.visibility</p:attrName>
                                        </p:attrNameLst>
                                      </p:cBhvr>
                                      <p:to>
                                        <p:strVal val="visible"/>
                                      </p:to>
                                    </p:set>
                                    <p:anim calcmode="lin" valueType="num">
                                      <p:cBhvr additive="base">
                                        <p:cTn id="7" dur="500" fill="hold"/>
                                        <p:tgtEl>
                                          <p:spTgt spid="5468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468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46819">
                                            <p:txEl>
                                              <p:pRg st="1" end="1"/>
                                            </p:txEl>
                                          </p:spTgt>
                                        </p:tgtEl>
                                        <p:attrNameLst>
                                          <p:attrName>style.visibility</p:attrName>
                                        </p:attrNameLst>
                                      </p:cBhvr>
                                      <p:to>
                                        <p:strVal val="visible"/>
                                      </p:to>
                                    </p:set>
                                    <p:anim calcmode="lin" valueType="num">
                                      <p:cBhvr additive="base">
                                        <p:cTn id="13" dur="500" fill="hold"/>
                                        <p:tgtEl>
                                          <p:spTgt spid="5468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4681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546819">
                                            <p:txEl>
                                              <p:pRg st="2" end="2"/>
                                            </p:txEl>
                                          </p:spTgt>
                                        </p:tgtEl>
                                        <p:attrNameLst>
                                          <p:attrName>style.visibility</p:attrName>
                                        </p:attrNameLst>
                                      </p:cBhvr>
                                      <p:to>
                                        <p:strVal val="visible"/>
                                      </p:to>
                                    </p:set>
                                    <p:anim calcmode="lin" valueType="num">
                                      <p:cBhvr additive="base">
                                        <p:cTn id="19" dur="500" fill="hold"/>
                                        <p:tgtEl>
                                          <p:spTgt spid="54681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4681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546819">
                                            <p:txEl>
                                              <p:pRg st="3" end="3"/>
                                            </p:txEl>
                                          </p:spTgt>
                                        </p:tgtEl>
                                        <p:attrNameLst>
                                          <p:attrName>style.visibility</p:attrName>
                                        </p:attrNameLst>
                                      </p:cBhvr>
                                      <p:to>
                                        <p:strVal val="visible"/>
                                      </p:to>
                                    </p:set>
                                    <p:anim calcmode="lin" valueType="num">
                                      <p:cBhvr additive="base">
                                        <p:cTn id="25" dur="500" fill="hold"/>
                                        <p:tgtEl>
                                          <p:spTgt spid="54681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4681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546819">
                                            <p:txEl>
                                              <p:pRg st="4" end="4"/>
                                            </p:txEl>
                                          </p:spTgt>
                                        </p:tgtEl>
                                        <p:attrNameLst>
                                          <p:attrName>style.visibility</p:attrName>
                                        </p:attrNameLst>
                                      </p:cBhvr>
                                      <p:to>
                                        <p:strVal val="visible"/>
                                      </p:to>
                                    </p:set>
                                    <p:anim calcmode="lin" valueType="num">
                                      <p:cBhvr additive="base">
                                        <p:cTn id="31" dur="500" fill="hold"/>
                                        <p:tgtEl>
                                          <p:spTgt spid="546819">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4681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546819">
                                            <p:txEl>
                                              <p:pRg st="5" end="5"/>
                                            </p:txEl>
                                          </p:spTgt>
                                        </p:tgtEl>
                                        <p:attrNameLst>
                                          <p:attrName>style.visibility</p:attrName>
                                        </p:attrNameLst>
                                      </p:cBhvr>
                                      <p:to>
                                        <p:strVal val="visible"/>
                                      </p:to>
                                    </p:set>
                                    <p:anim calcmode="lin" valueType="num">
                                      <p:cBhvr additive="base">
                                        <p:cTn id="37" dur="500" fill="hold"/>
                                        <p:tgtEl>
                                          <p:spTgt spid="546819">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54681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546819">
                                            <p:txEl>
                                              <p:pRg st="6" end="6"/>
                                            </p:txEl>
                                          </p:spTgt>
                                        </p:tgtEl>
                                        <p:attrNameLst>
                                          <p:attrName>style.visibility</p:attrName>
                                        </p:attrNameLst>
                                      </p:cBhvr>
                                      <p:to>
                                        <p:strVal val="visible"/>
                                      </p:to>
                                    </p:set>
                                    <p:anim calcmode="lin" valueType="num">
                                      <p:cBhvr additive="base">
                                        <p:cTn id="43" dur="500" fill="hold"/>
                                        <p:tgtEl>
                                          <p:spTgt spid="546819">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546819">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546819">
                                            <p:txEl>
                                              <p:pRg st="7" end="7"/>
                                            </p:txEl>
                                          </p:spTgt>
                                        </p:tgtEl>
                                        <p:attrNameLst>
                                          <p:attrName>style.visibility</p:attrName>
                                        </p:attrNameLst>
                                      </p:cBhvr>
                                      <p:to>
                                        <p:strVal val="visible"/>
                                      </p:to>
                                    </p:set>
                                    <p:anim calcmode="lin" valueType="num">
                                      <p:cBhvr additive="base">
                                        <p:cTn id="49" dur="500" fill="hold"/>
                                        <p:tgtEl>
                                          <p:spTgt spid="546819">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546819">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546819">
                                            <p:txEl>
                                              <p:pRg st="8" end="8"/>
                                            </p:txEl>
                                          </p:spTgt>
                                        </p:tgtEl>
                                        <p:attrNameLst>
                                          <p:attrName>style.visibility</p:attrName>
                                        </p:attrNameLst>
                                      </p:cBhvr>
                                      <p:to>
                                        <p:strVal val="visible"/>
                                      </p:to>
                                    </p:set>
                                    <p:anim calcmode="lin" valueType="num">
                                      <p:cBhvr additive="base">
                                        <p:cTn id="55" dur="500" fill="hold"/>
                                        <p:tgtEl>
                                          <p:spTgt spid="546819">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546819">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546819">
                                            <p:txEl>
                                              <p:pRg st="9" end="9"/>
                                            </p:txEl>
                                          </p:spTgt>
                                        </p:tgtEl>
                                        <p:attrNameLst>
                                          <p:attrName>style.visibility</p:attrName>
                                        </p:attrNameLst>
                                      </p:cBhvr>
                                      <p:to>
                                        <p:strVal val="visible"/>
                                      </p:to>
                                    </p:set>
                                    <p:anim calcmode="lin" valueType="num">
                                      <p:cBhvr additive="base">
                                        <p:cTn id="61" dur="500" fill="hold"/>
                                        <p:tgtEl>
                                          <p:spTgt spid="546819">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546819">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nodeType="clickEffect">
                                  <p:stCondLst>
                                    <p:cond delay="0"/>
                                  </p:stCondLst>
                                  <p:childTnLst>
                                    <p:set>
                                      <p:cBhvr>
                                        <p:cTn id="66" dur="1" fill="hold">
                                          <p:stCondLst>
                                            <p:cond delay="0"/>
                                          </p:stCondLst>
                                        </p:cTn>
                                        <p:tgtEl>
                                          <p:spTgt spid="546819">
                                            <p:txEl>
                                              <p:pRg st="10" end="10"/>
                                            </p:txEl>
                                          </p:spTgt>
                                        </p:tgtEl>
                                        <p:attrNameLst>
                                          <p:attrName>style.visibility</p:attrName>
                                        </p:attrNameLst>
                                      </p:cBhvr>
                                      <p:to>
                                        <p:strVal val="visible"/>
                                      </p:to>
                                    </p:set>
                                    <p:anim calcmode="lin" valueType="num">
                                      <p:cBhvr additive="base">
                                        <p:cTn id="67" dur="500" fill="hold"/>
                                        <p:tgtEl>
                                          <p:spTgt spid="546819">
                                            <p:txEl>
                                              <p:pRg st="10" end="10"/>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546819">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nodeType="clickEffect">
                                  <p:stCondLst>
                                    <p:cond delay="0"/>
                                  </p:stCondLst>
                                  <p:childTnLst>
                                    <p:set>
                                      <p:cBhvr>
                                        <p:cTn id="72" dur="1" fill="hold">
                                          <p:stCondLst>
                                            <p:cond delay="0"/>
                                          </p:stCondLst>
                                        </p:cTn>
                                        <p:tgtEl>
                                          <p:spTgt spid="546819">
                                            <p:txEl>
                                              <p:pRg st="11" end="11"/>
                                            </p:txEl>
                                          </p:spTgt>
                                        </p:tgtEl>
                                        <p:attrNameLst>
                                          <p:attrName>style.visibility</p:attrName>
                                        </p:attrNameLst>
                                      </p:cBhvr>
                                      <p:to>
                                        <p:strVal val="visible"/>
                                      </p:to>
                                    </p:set>
                                    <p:anim calcmode="lin" valueType="num">
                                      <p:cBhvr additive="base">
                                        <p:cTn id="73" dur="500" fill="hold"/>
                                        <p:tgtEl>
                                          <p:spTgt spid="546819">
                                            <p:txEl>
                                              <p:pRg st="11" end="11"/>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546819">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tx1"/>
            </a:gs>
            <a:gs pos="50000">
              <a:schemeClr val="accent2"/>
            </a:gs>
            <a:gs pos="100000">
              <a:schemeClr val="tx1"/>
            </a:gs>
          </a:gsLst>
          <a:lin ang="0" scaled="1"/>
        </a:gradFill>
        <a:effectLst/>
      </p:bgPr>
    </p:bg>
    <p:spTree>
      <p:nvGrpSpPr>
        <p:cNvPr id="1" name=""/>
        <p:cNvGrpSpPr/>
        <p:nvPr/>
      </p:nvGrpSpPr>
      <p:grpSpPr>
        <a:xfrm>
          <a:off x="0" y="0"/>
          <a:ext cx="0" cy="0"/>
          <a:chOff x="0" y="0"/>
          <a:chExt cx="0" cy="0"/>
        </a:xfrm>
      </p:grpSpPr>
      <p:pic>
        <p:nvPicPr>
          <p:cNvPr id="307204" name="Picture 4" descr="CEE_region"/>
          <p:cNvPicPr>
            <a:picLocks noChangeAspect="1" noChangeArrowheads="1"/>
          </p:cNvPicPr>
          <p:nvPr/>
        </p:nvPicPr>
        <p:blipFill>
          <a:blip r:embed="rId2" cstate="print"/>
          <a:srcRect/>
          <a:stretch>
            <a:fillRect/>
          </a:stretch>
        </p:blipFill>
        <p:spPr bwMode="auto">
          <a:xfrm>
            <a:off x="2667000" y="223838"/>
            <a:ext cx="3810000" cy="6410325"/>
          </a:xfrm>
          <a:prstGeom prst="rect">
            <a:avLst/>
          </a:prstGeom>
          <a:noFill/>
        </p:spPr>
      </p:pic>
      <p:sp>
        <p:nvSpPr>
          <p:cNvPr id="307207" name="Text Box 7"/>
          <p:cNvSpPr txBox="1">
            <a:spLocks noChangeArrowheads="1"/>
          </p:cNvSpPr>
          <p:nvPr/>
        </p:nvSpPr>
        <p:spPr bwMode="auto">
          <a:xfrm>
            <a:off x="468313" y="404813"/>
            <a:ext cx="1366837" cy="914400"/>
          </a:xfrm>
          <a:prstGeom prst="rect">
            <a:avLst/>
          </a:prstGeom>
          <a:noFill/>
          <a:ln w="9525">
            <a:noFill/>
            <a:miter lim="800000"/>
            <a:headEnd/>
            <a:tailEnd/>
          </a:ln>
          <a:effectLst/>
        </p:spPr>
        <p:txBody>
          <a:bodyPr>
            <a:spAutoFit/>
          </a:bodyPr>
          <a:lstStyle/>
          <a:p>
            <a:pPr>
              <a:spcBef>
                <a:spcPct val="50000"/>
              </a:spcBef>
            </a:pPr>
            <a:r>
              <a:rPr lang="en-US" sz="5400">
                <a:solidFill>
                  <a:schemeClr val="bg1"/>
                </a:solidFill>
                <a:latin typeface="Tahoma" pitchFamily="34" charset="0"/>
              </a:rPr>
              <a:t>CEE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CC00"/>
            </a:gs>
            <a:gs pos="100000">
              <a:srgbClr val="00FFCC"/>
            </a:gs>
          </a:gsLst>
          <a:lin ang="0" scaled="1"/>
        </a:gradFill>
        <a:effectLst/>
      </p:bgPr>
    </p:bg>
    <p:spTree>
      <p:nvGrpSpPr>
        <p:cNvPr id="1" name=""/>
        <p:cNvGrpSpPr/>
        <p:nvPr/>
      </p:nvGrpSpPr>
      <p:grpSpPr>
        <a:xfrm>
          <a:off x="0" y="0"/>
          <a:ext cx="0" cy="0"/>
          <a:chOff x="0" y="0"/>
          <a:chExt cx="0" cy="0"/>
        </a:xfrm>
      </p:grpSpPr>
      <p:sp>
        <p:nvSpPr>
          <p:cNvPr id="605186" name="Rectangle 2"/>
          <p:cNvSpPr>
            <a:spLocks noGrp="1" noChangeArrowheads="1"/>
          </p:cNvSpPr>
          <p:nvPr>
            <p:ph type="title"/>
          </p:nvPr>
        </p:nvSpPr>
        <p:spPr>
          <a:xfrm>
            <a:off x="685800" y="0"/>
            <a:ext cx="7772400" cy="836613"/>
          </a:xfrm>
        </p:spPr>
        <p:txBody>
          <a:bodyPr/>
          <a:lstStyle/>
          <a:p>
            <a:r>
              <a:rPr lang="en-US" b="1">
                <a:solidFill>
                  <a:srgbClr val="000000"/>
                </a:solidFill>
                <a:latin typeface="Tahoma" pitchFamily="34" charset="0"/>
                <a:ea typeface="Times New Roman" pitchFamily="18" charset="0"/>
                <a:cs typeface="Tahoma" pitchFamily="34" charset="0"/>
              </a:rPr>
              <a:t>The Coswig Model </a:t>
            </a:r>
          </a:p>
        </p:txBody>
      </p:sp>
      <p:sp>
        <p:nvSpPr>
          <p:cNvPr id="605187" name="Rectangle 3"/>
          <p:cNvSpPr>
            <a:spLocks noGrp="1" noChangeArrowheads="1"/>
          </p:cNvSpPr>
          <p:nvPr>
            <p:ph type="body" idx="1"/>
          </p:nvPr>
        </p:nvSpPr>
        <p:spPr>
          <a:xfrm>
            <a:off x="0" y="981075"/>
            <a:ext cx="8893175" cy="5876925"/>
          </a:xfrm>
        </p:spPr>
        <p:txBody>
          <a:bodyPr/>
          <a:lstStyle/>
          <a:p>
            <a:r>
              <a:rPr lang="en-US" sz="2800">
                <a:solidFill>
                  <a:srgbClr val="000000"/>
                </a:solidFill>
                <a:latin typeface="Tahoma" pitchFamily="34" charset="0"/>
                <a:ea typeface="Times New Roman" pitchFamily="18" charset="0"/>
                <a:cs typeface="Tahoma" pitchFamily="34" charset="0"/>
              </a:rPr>
              <a:t>invented 1994 by the Deputy Mayor of Coswig near Dresden, Bernhard Kroemer, a genuine ‘bureaucratic entrepreneur’</a:t>
            </a:r>
          </a:p>
          <a:p>
            <a:r>
              <a:rPr lang="en-US" sz="2800">
                <a:solidFill>
                  <a:srgbClr val="000000"/>
                </a:solidFill>
                <a:latin typeface="Tahoma" pitchFamily="34" charset="0"/>
                <a:ea typeface="Times New Roman" pitchFamily="18" charset="0"/>
                <a:cs typeface="Tahoma" pitchFamily="34" charset="0"/>
              </a:rPr>
              <a:t>based on the assumption that long-term unemployment is the most undesirable phenomenon</a:t>
            </a:r>
          </a:p>
          <a:p>
            <a:r>
              <a:rPr lang="en-US" sz="2800">
                <a:solidFill>
                  <a:srgbClr val="000000"/>
                </a:solidFill>
                <a:latin typeface="Tahoma" pitchFamily="34" charset="0"/>
                <a:ea typeface="Times New Roman" pitchFamily="18" charset="0"/>
                <a:cs typeface="Tahoma" pitchFamily="34" charset="0"/>
              </a:rPr>
              <a:t>case of kindergarten teachers</a:t>
            </a:r>
          </a:p>
          <a:p>
            <a:r>
              <a:rPr lang="en-US" sz="2800">
                <a:solidFill>
                  <a:srgbClr val="000000"/>
                </a:solidFill>
                <a:latin typeface="Tahoma" pitchFamily="34" charset="0"/>
                <a:ea typeface="Times New Roman" pitchFamily="18" charset="0"/>
                <a:cs typeface="Tahoma" pitchFamily="34" charset="0"/>
              </a:rPr>
              <a:t>mandatory unemployment for every third year with guaranteed rehiring at the end of it</a:t>
            </a:r>
          </a:p>
          <a:p>
            <a:r>
              <a:rPr lang="en-US" sz="2800">
                <a:solidFill>
                  <a:srgbClr val="000000"/>
                </a:solidFill>
                <a:latin typeface="Tahoma" pitchFamily="34" charset="0"/>
                <a:ea typeface="Times New Roman" pitchFamily="18" charset="0"/>
                <a:cs typeface="Tahoma" pitchFamily="34" charset="0"/>
              </a:rPr>
              <a:t>while retaining all benefits, insurance, etc.</a:t>
            </a:r>
          </a:p>
          <a:p>
            <a:r>
              <a:rPr lang="en-US" sz="2800">
                <a:solidFill>
                  <a:srgbClr val="000000"/>
                </a:solidFill>
                <a:latin typeface="Tahoma" pitchFamily="34" charset="0"/>
                <a:ea typeface="Times New Roman" pitchFamily="18" charset="0"/>
                <a:cs typeface="Tahoma" pitchFamily="34" charset="0"/>
              </a:rPr>
              <a:t>gives employees the possibility to go through longer health treatments, take care of family members, etc.</a:t>
            </a:r>
          </a:p>
          <a:p>
            <a:r>
              <a:rPr lang="en-US" sz="2800">
                <a:solidFill>
                  <a:srgbClr val="000000"/>
                </a:solidFill>
                <a:latin typeface="Tahoma" pitchFamily="34" charset="0"/>
                <a:ea typeface="Times New Roman" pitchFamily="18" charset="0"/>
                <a:cs typeface="Tahoma" pitchFamily="34" charset="0"/>
              </a:rPr>
              <a:t>avoids mental effects of (long-term) unemployment</a:t>
            </a:r>
            <a:endParaRPr lang="en-US" sz="2400">
              <a:solidFill>
                <a:srgbClr val="000000"/>
              </a:solidFill>
              <a:latin typeface="Tahoma" pitchFamily="34" charset="0"/>
              <a:ea typeface="Times New Roman" pitchFamily="18" charset="0"/>
              <a:cs typeface="Tahoma" pitchFamily="34" charset="0"/>
            </a:endParaRPr>
          </a:p>
        </p:txBody>
      </p:sp>
      <p:graphicFrame>
        <p:nvGraphicFramePr>
          <p:cNvPr id="605190" name="Object 6"/>
          <p:cNvGraphicFramePr>
            <a:graphicFrameLocks noChangeAspect="1"/>
          </p:cNvGraphicFramePr>
          <p:nvPr/>
        </p:nvGraphicFramePr>
        <p:xfrm>
          <a:off x="1562100" y="1390650"/>
          <a:ext cx="6096000" cy="4076700"/>
        </p:xfrm>
        <a:graphic>
          <a:graphicData uri="http://schemas.openxmlformats.org/presentationml/2006/ole">
            <p:oleObj spid="_x0000_s605190" name="Diagramm" r:id="rId3" imgW="6096000" imgH="4076700" progId="MSGraph.Chart.8">
              <p:embed followColorScheme="full"/>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05187">
                                            <p:txEl>
                                              <p:pRg st="0" end="0"/>
                                            </p:txEl>
                                          </p:spTgt>
                                        </p:tgtEl>
                                        <p:attrNameLst>
                                          <p:attrName>style.visibility</p:attrName>
                                        </p:attrNameLst>
                                      </p:cBhvr>
                                      <p:to>
                                        <p:strVal val="visible"/>
                                      </p:to>
                                    </p:set>
                                    <p:anim calcmode="lin" valueType="num">
                                      <p:cBhvr additive="base">
                                        <p:cTn id="7" dur="500" fill="hold"/>
                                        <p:tgtEl>
                                          <p:spTgt spid="6051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051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605187">
                                            <p:txEl>
                                              <p:pRg st="1" end="1"/>
                                            </p:txEl>
                                          </p:spTgt>
                                        </p:tgtEl>
                                        <p:attrNameLst>
                                          <p:attrName>style.visibility</p:attrName>
                                        </p:attrNameLst>
                                      </p:cBhvr>
                                      <p:to>
                                        <p:strVal val="visible"/>
                                      </p:to>
                                    </p:set>
                                    <p:anim calcmode="lin" valueType="num">
                                      <p:cBhvr additive="base">
                                        <p:cTn id="13" dur="500" fill="hold"/>
                                        <p:tgtEl>
                                          <p:spTgt spid="6051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0518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605187">
                                            <p:txEl>
                                              <p:pRg st="2" end="2"/>
                                            </p:txEl>
                                          </p:spTgt>
                                        </p:tgtEl>
                                        <p:attrNameLst>
                                          <p:attrName>style.visibility</p:attrName>
                                        </p:attrNameLst>
                                      </p:cBhvr>
                                      <p:to>
                                        <p:strVal val="visible"/>
                                      </p:to>
                                    </p:set>
                                    <p:anim calcmode="lin" valueType="num">
                                      <p:cBhvr additive="base">
                                        <p:cTn id="19" dur="500" fill="hold"/>
                                        <p:tgtEl>
                                          <p:spTgt spid="60518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0518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605187">
                                            <p:txEl>
                                              <p:pRg st="3" end="3"/>
                                            </p:txEl>
                                          </p:spTgt>
                                        </p:tgtEl>
                                        <p:attrNameLst>
                                          <p:attrName>style.visibility</p:attrName>
                                        </p:attrNameLst>
                                      </p:cBhvr>
                                      <p:to>
                                        <p:strVal val="visible"/>
                                      </p:to>
                                    </p:set>
                                    <p:anim calcmode="lin" valueType="num">
                                      <p:cBhvr additive="base">
                                        <p:cTn id="25" dur="500" fill="hold"/>
                                        <p:tgtEl>
                                          <p:spTgt spid="60518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0518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605187">
                                            <p:txEl>
                                              <p:pRg st="4" end="4"/>
                                            </p:txEl>
                                          </p:spTgt>
                                        </p:tgtEl>
                                        <p:attrNameLst>
                                          <p:attrName>style.visibility</p:attrName>
                                        </p:attrNameLst>
                                      </p:cBhvr>
                                      <p:to>
                                        <p:strVal val="visible"/>
                                      </p:to>
                                    </p:set>
                                    <p:anim calcmode="lin" valueType="num">
                                      <p:cBhvr additive="base">
                                        <p:cTn id="31" dur="500" fill="hold"/>
                                        <p:tgtEl>
                                          <p:spTgt spid="60518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0518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605187">
                                            <p:txEl>
                                              <p:pRg st="5" end="5"/>
                                            </p:txEl>
                                          </p:spTgt>
                                        </p:tgtEl>
                                        <p:attrNameLst>
                                          <p:attrName>style.visibility</p:attrName>
                                        </p:attrNameLst>
                                      </p:cBhvr>
                                      <p:to>
                                        <p:strVal val="visible"/>
                                      </p:to>
                                    </p:set>
                                    <p:anim calcmode="lin" valueType="num">
                                      <p:cBhvr additive="base">
                                        <p:cTn id="37" dur="500" fill="hold"/>
                                        <p:tgtEl>
                                          <p:spTgt spid="60518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60518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605187">
                                            <p:txEl>
                                              <p:pRg st="6" end="6"/>
                                            </p:txEl>
                                          </p:spTgt>
                                        </p:tgtEl>
                                        <p:attrNameLst>
                                          <p:attrName>style.visibility</p:attrName>
                                        </p:attrNameLst>
                                      </p:cBhvr>
                                      <p:to>
                                        <p:strVal val="visible"/>
                                      </p:to>
                                    </p:set>
                                    <p:anim calcmode="lin" valueType="num">
                                      <p:cBhvr additive="base">
                                        <p:cTn id="43" dur="500" fill="hold"/>
                                        <p:tgtEl>
                                          <p:spTgt spid="605187">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60518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CC00"/>
            </a:gs>
            <a:gs pos="100000">
              <a:srgbClr val="00FFCC"/>
            </a:gs>
          </a:gsLst>
          <a:lin ang="0" scaled="1"/>
        </a:gradFill>
        <a:effectLst/>
      </p:bgPr>
    </p:bg>
    <p:spTree>
      <p:nvGrpSpPr>
        <p:cNvPr id="1" name=""/>
        <p:cNvGrpSpPr/>
        <p:nvPr/>
      </p:nvGrpSpPr>
      <p:grpSpPr>
        <a:xfrm>
          <a:off x="0" y="0"/>
          <a:ext cx="0" cy="0"/>
          <a:chOff x="0" y="0"/>
          <a:chExt cx="0" cy="0"/>
        </a:xfrm>
      </p:grpSpPr>
      <p:sp>
        <p:nvSpPr>
          <p:cNvPr id="606210" name="Rectangle 2"/>
          <p:cNvSpPr>
            <a:spLocks noGrp="1" noChangeArrowheads="1"/>
          </p:cNvSpPr>
          <p:nvPr>
            <p:ph type="title"/>
          </p:nvPr>
        </p:nvSpPr>
        <p:spPr>
          <a:xfrm>
            <a:off x="685800" y="0"/>
            <a:ext cx="7772400" cy="836613"/>
          </a:xfrm>
        </p:spPr>
        <p:txBody>
          <a:bodyPr/>
          <a:lstStyle/>
          <a:p>
            <a:r>
              <a:rPr lang="en-US" b="1">
                <a:solidFill>
                  <a:srgbClr val="000000"/>
                </a:solidFill>
                <a:latin typeface="Tahoma" pitchFamily="34" charset="0"/>
                <a:ea typeface="Times New Roman" pitchFamily="18" charset="0"/>
                <a:cs typeface="Tahoma" pitchFamily="34" charset="0"/>
              </a:rPr>
              <a:t>The Coswig Model </a:t>
            </a:r>
          </a:p>
        </p:txBody>
      </p:sp>
      <p:sp>
        <p:nvSpPr>
          <p:cNvPr id="606211" name="Rectangle 3"/>
          <p:cNvSpPr>
            <a:spLocks noGrp="1" noChangeArrowheads="1"/>
          </p:cNvSpPr>
          <p:nvPr>
            <p:ph type="body" idx="1"/>
          </p:nvPr>
        </p:nvSpPr>
        <p:spPr>
          <a:xfrm>
            <a:off x="0" y="981075"/>
            <a:ext cx="9144000" cy="5876925"/>
          </a:xfrm>
        </p:spPr>
        <p:txBody>
          <a:bodyPr/>
          <a:lstStyle/>
          <a:p>
            <a:pPr>
              <a:lnSpc>
                <a:spcPct val="90000"/>
              </a:lnSpc>
            </a:pPr>
            <a:r>
              <a:rPr lang="en-US" sz="2800">
                <a:solidFill>
                  <a:srgbClr val="000000"/>
                </a:solidFill>
                <a:latin typeface="Tahoma" pitchFamily="34" charset="0"/>
                <a:ea typeface="Times New Roman" pitchFamily="18" charset="0"/>
                <a:cs typeface="Tahoma" pitchFamily="34" charset="0"/>
              </a:rPr>
              <a:t>job search can be done from a socially secure position</a:t>
            </a:r>
          </a:p>
          <a:p>
            <a:pPr>
              <a:lnSpc>
                <a:spcPct val="90000"/>
              </a:lnSpc>
            </a:pPr>
            <a:r>
              <a:rPr lang="en-US" sz="2800">
                <a:solidFill>
                  <a:srgbClr val="000000"/>
                </a:solidFill>
                <a:latin typeface="Tahoma" pitchFamily="34" charset="0"/>
                <a:ea typeface="Times New Roman" pitchFamily="18" charset="0"/>
                <a:cs typeface="Tahoma" pitchFamily="34" charset="0"/>
              </a:rPr>
              <a:t>for the employer, advantages are that the reservoir of qualified personnel and age balance are maintained</a:t>
            </a:r>
          </a:p>
          <a:p>
            <a:pPr>
              <a:lnSpc>
                <a:spcPct val="90000"/>
              </a:lnSpc>
            </a:pPr>
            <a:r>
              <a:rPr lang="en-US" sz="2800">
                <a:solidFill>
                  <a:srgbClr val="000000"/>
                </a:solidFill>
                <a:latin typeface="Tahoma" pitchFamily="34" charset="0"/>
                <a:ea typeface="Times New Roman" pitchFamily="18" charset="0"/>
                <a:cs typeface="Tahoma" pitchFamily="34" charset="0"/>
              </a:rPr>
              <a:t>Pareto-optimal under the threat of long-term unemployment:</a:t>
            </a:r>
          </a:p>
          <a:p>
            <a:pPr lvl="1">
              <a:lnSpc>
                <a:spcPct val="90000"/>
              </a:lnSpc>
            </a:pPr>
            <a:r>
              <a:rPr lang="en-US">
                <a:solidFill>
                  <a:srgbClr val="000000"/>
                </a:solidFill>
                <a:latin typeface="Tahoma" pitchFamily="34" charset="0"/>
                <a:ea typeface="Times New Roman" pitchFamily="18" charset="0"/>
                <a:cs typeface="Tahoma" pitchFamily="34" charset="0"/>
              </a:rPr>
              <a:t>more money for employees</a:t>
            </a:r>
          </a:p>
          <a:p>
            <a:pPr lvl="1">
              <a:lnSpc>
                <a:spcPct val="90000"/>
              </a:lnSpc>
            </a:pPr>
            <a:r>
              <a:rPr lang="en-US">
                <a:solidFill>
                  <a:srgbClr val="000000"/>
                </a:solidFill>
                <a:latin typeface="Tahoma" pitchFamily="34" charset="0"/>
                <a:ea typeface="Times New Roman" pitchFamily="18" charset="0"/>
                <a:cs typeface="Tahoma" pitchFamily="34" charset="0"/>
              </a:rPr>
              <a:t>savings for city and society (state directly and indirectly)</a:t>
            </a:r>
          </a:p>
          <a:p>
            <a:pPr lvl="1">
              <a:lnSpc>
                <a:spcPct val="90000"/>
              </a:lnSpc>
            </a:pPr>
            <a:r>
              <a:rPr lang="en-US">
                <a:solidFill>
                  <a:srgbClr val="000000"/>
                </a:solidFill>
                <a:latin typeface="Tahoma" pitchFamily="34" charset="0"/>
                <a:ea typeface="Times New Roman" pitchFamily="18" charset="0"/>
                <a:cs typeface="Tahoma" pitchFamily="34" charset="0"/>
              </a:rPr>
              <a:t>for the unemployment agency, savings from </a:t>
            </a:r>
            <a:r>
              <a:rPr lang="en-US" b="1">
                <a:solidFill>
                  <a:srgbClr val="000000"/>
                </a:solidFill>
                <a:latin typeface="Tahoma" pitchFamily="34" charset="0"/>
                <a:ea typeface="Times New Roman" pitchFamily="18" charset="0"/>
                <a:cs typeface="Tahoma" pitchFamily="34" charset="0"/>
              </a:rPr>
              <a:t>statistically wasted money on mandatory retraining measures</a:t>
            </a:r>
            <a:r>
              <a:rPr lang="en-US">
                <a:solidFill>
                  <a:srgbClr val="000000"/>
                </a:solidFill>
                <a:latin typeface="Tahoma" pitchFamily="34" charset="0"/>
                <a:ea typeface="Times New Roman" pitchFamily="18" charset="0"/>
                <a:cs typeface="Tahoma" pitchFamily="34" charset="0"/>
              </a:rPr>
              <a:t> that have no effect</a:t>
            </a:r>
          </a:p>
          <a:p>
            <a:pPr>
              <a:lnSpc>
                <a:spcPct val="90000"/>
              </a:lnSpc>
            </a:pPr>
            <a:r>
              <a:rPr lang="en-US" sz="2800">
                <a:solidFill>
                  <a:srgbClr val="000000"/>
                </a:solidFill>
                <a:latin typeface="Tahoma" pitchFamily="34" charset="0"/>
                <a:ea typeface="Times New Roman" pitchFamily="18" charset="0"/>
                <a:cs typeface="Tahoma" pitchFamily="34" charset="0"/>
              </a:rPr>
              <a:t>the model never became a reality, because it was shot down by the unemployment agency</a:t>
            </a:r>
          </a:p>
          <a:p>
            <a:pPr>
              <a:lnSpc>
                <a:spcPct val="90000"/>
              </a:lnSpc>
            </a:pPr>
            <a:endParaRPr lang="en-US" sz="2800">
              <a:solidFill>
                <a:srgbClr val="000000"/>
              </a:solidFill>
              <a:latin typeface="Tahoma" pitchFamily="34" charset="0"/>
              <a:ea typeface="Times New Roman" pitchFamily="18"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06211">
                                            <p:txEl>
                                              <p:pRg st="0" end="0"/>
                                            </p:txEl>
                                          </p:spTgt>
                                        </p:tgtEl>
                                        <p:attrNameLst>
                                          <p:attrName>style.visibility</p:attrName>
                                        </p:attrNameLst>
                                      </p:cBhvr>
                                      <p:to>
                                        <p:strVal val="visible"/>
                                      </p:to>
                                    </p:set>
                                    <p:anim calcmode="lin" valueType="num">
                                      <p:cBhvr additive="base">
                                        <p:cTn id="7" dur="500" fill="hold"/>
                                        <p:tgtEl>
                                          <p:spTgt spid="6062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062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606211">
                                            <p:txEl>
                                              <p:pRg st="1" end="1"/>
                                            </p:txEl>
                                          </p:spTgt>
                                        </p:tgtEl>
                                        <p:attrNameLst>
                                          <p:attrName>style.visibility</p:attrName>
                                        </p:attrNameLst>
                                      </p:cBhvr>
                                      <p:to>
                                        <p:strVal val="visible"/>
                                      </p:to>
                                    </p:set>
                                    <p:anim calcmode="lin" valueType="num">
                                      <p:cBhvr additive="base">
                                        <p:cTn id="13" dur="500" fill="hold"/>
                                        <p:tgtEl>
                                          <p:spTgt spid="60621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0621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606211">
                                            <p:txEl>
                                              <p:pRg st="2" end="2"/>
                                            </p:txEl>
                                          </p:spTgt>
                                        </p:tgtEl>
                                        <p:attrNameLst>
                                          <p:attrName>style.visibility</p:attrName>
                                        </p:attrNameLst>
                                      </p:cBhvr>
                                      <p:to>
                                        <p:strVal val="visible"/>
                                      </p:to>
                                    </p:set>
                                    <p:anim calcmode="lin" valueType="num">
                                      <p:cBhvr additive="base">
                                        <p:cTn id="19" dur="500" fill="hold"/>
                                        <p:tgtEl>
                                          <p:spTgt spid="60621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0621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606211">
                                            <p:txEl>
                                              <p:pRg st="3" end="3"/>
                                            </p:txEl>
                                          </p:spTgt>
                                        </p:tgtEl>
                                        <p:attrNameLst>
                                          <p:attrName>style.visibility</p:attrName>
                                        </p:attrNameLst>
                                      </p:cBhvr>
                                      <p:to>
                                        <p:strVal val="visible"/>
                                      </p:to>
                                    </p:set>
                                    <p:anim calcmode="lin" valueType="num">
                                      <p:cBhvr additive="base">
                                        <p:cTn id="25" dur="500" fill="hold"/>
                                        <p:tgtEl>
                                          <p:spTgt spid="60621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0621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606211">
                                            <p:txEl>
                                              <p:pRg st="4" end="4"/>
                                            </p:txEl>
                                          </p:spTgt>
                                        </p:tgtEl>
                                        <p:attrNameLst>
                                          <p:attrName>style.visibility</p:attrName>
                                        </p:attrNameLst>
                                      </p:cBhvr>
                                      <p:to>
                                        <p:strVal val="visible"/>
                                      </p:to>
                                    </p:set>
                                    <p:anim calcmode="lin" valueType="num">
                                      <p:cBhvr additive="base">
                                        <p:cTn id="31" dur="500" fill="hold"/>
                                        <p:tgtEl>
                                          <p:spTgt spid="606211">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0621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606211">
                                            <p:txEl>
                                              <p:pRg st="5" end="5"/>
                                            </p:txEl>
                                          </p:spTgt>
                                        </p:tgtEl>
                                        <p:attrNameLst>
                                          <p:attrName>style.visibility</p:attrName>
                                        </p:attrNameLst>
                                      </p:cBhvr>
                                      <p:to>
                                        <p:strVal val="visible"/>
                                      </p:to>
                                    </p:set>
                                    <p:anim calcmode="lin" valueType="num">
                                      <p:cBhvr additive="base">
                                        <p:cTn id="37" dur="500" fill="hold"/>
                                        <p:tgtEl>
                                          <p:spTgt spid="606211">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60621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606211">
                                            <p:txEl>
                                              <p:pRg st="6" end="6"/>
                                            </p:txEl>
                                          </p:spTgt>
                                        </p:tgtEl>
                                        <p:attrNameLst>
                                          <p:attrName>style.visibility</p:attrName>
                                        </p:attrNameLst>
                                      </p:cBhvr>
                                      <p:to>
                                        <p:strVal val="visible"/>
                                      </p:to>
                                    </p:set>
                                    <p:anim calcmode="lin" valueType="num">
                                      <p:cBhvr additive="base">
                                        <p:cTn id="43" dur="500" fill="hold"/>
                                        <p:tgtEl>
                                          <p:spTgt spid="606211">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606211">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gs>
            <a:gs pos="50000">
              <a:schemeClr val="accent2">
                <a:gamma/>
                <a:shade val="46275"/>
                <a:invGamma/>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586754" name="Rectangle 2"/>
          <p:cNvSpPr>
            <a:spLocks noGrp="1" noChangeArrowheads="1"/>
          </p:cNvSpPr>
          <p:nvPr>
            <p:ph type="title"/>
          </p:nvPr>
        </p:nvSpPr>
        <p:spPr>
          <a:xfrm>
            <a:off x="0" y="0"/>
            <a:ext cx="9144000" cy="981075"/>
          </a:xfrm>
        </p:spPr>
        <p:txBody>
          <a:bodyPr/>
          <a:lstStyle/>
          <a:p>
            <a:r>
              <a:rPr lang="en-US" sz="4000">
                <a:effectLst>
                  <a:outerShdw blurRad="38100" dist="38100" dir="2700000" algn="tl">
                    <a:srgbClr val="FFFFFF"/>
                  </a:outerShdw>
                </a:effectLst>
                <a:latin typeface="Tahoma" pitchFamily="34" charset="0"/>
              </a:rPr>
              <a:t>Specific CEE Lessons for Downsizing</a:t>
            </a:r>
          </a:p>
        </p:txBody>
      </p:sp>
      <p:pic>
        <p:nvPicPr>
          <p:cNvPr id="586756" name="Picture 4" descr="HUflag2"/>
          <p:cNvPicPr>
            <a:picLocks noChangeAspect="1" noChangeArrowheads="1"/>
          </p:cNvPicPr>
          <p:nvPr/>
        </p:nvPicPr>
        <p:blipFill>
          <a:blip r:embed="rId2" cstate="print">
            <a:lum contrast="-72000"/>
          </a:blip>
          <a:srcRect/>
          <a:stretch>
            <a:fillRect/>
          </a:stretch>
        </p:blipFill>
        <p:spPr bwMode="auto">
          <a:xfrm>
            <a:off x="7164388" y="5629275"/>
            <a:ext cx="1979612" cy="1228725"/>
          </a:xfrm>
          <a:prstGeom prst="rect">
            <a:avLst/>
          </a:prstGeom>
          <a:noFill/>
        </p:spPr>
      </p:pic>
      <p:sp>
        <p:nvSpPr>
          <p:cNvPr id="586755" name="Rectangle 3"/>
          <p:cNvSpPr>
            <a:spLocks noGrp="1" noChangeArrowheads="1"/>
          </p:cNvSpPr>
          <p:nvPr>
            <p:ph type="body" idx="1"/>
          </p:nvPr>
        </p:nvSpPr>
        <p:spPr>
          <a:xfrm>
            <a:off x="0" y="1412875"/>
            <a:ext cx="8458200" cy="4683125"/>
          </a:xfrm>
        </p:spPr>
        <p:txBody>
          <a:bodyPr/>
          <a:lstStyle/>
          <a:p>
            <a:pPr marL="609600" indent="-609600">
              <a:buFontTx/>
              <a:buNone/>
            </a:pPr>
            <a:r>
              <a:rPr lang="en-US" sz="2800">
                <a:solidFill>
                  <a:schemeClr val="bg1"/>
                </a:solidFill>
                <a:latin typeface="Tahoma" pitchFamily="34" charset="0"/>
                <a:ea typeface="Times New Roman" pitchFamily="18" charset="0"/>
                <a:cs typeface="Tahoma" pitchFamily="34" charset="0"/>
              </a:rPr>
              <a:t>1.	The Hungarian TARTINFO is in general a good idea, and it technically works: To avoid superfluous training and the waste of human resources, profiles of dismissed yet qualified civil servants are kept in a database together with open CS positions, which allows matching. A lesson of the Hungarian case is that such a system will not work well if it is not mandatory. However, in a decentralized system, to make this mandatory would defy the principle.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86755">
                                            <p:txEl>
                                              <p:pRg st="0" end="0"/>
                                            </p:txEl>
                                          </p:spTgt>
                                        </p:tgtEl>
                                        <p:attrNameLst>
                                          <p:attrName>style.visibility</p:attrName>
                                        </p:attrNameLst>
                                      </p:cBhvr>
                                      <p:to>
                                        <p:strVal val="visible"/>
                                      </p:to>
                                    </p:set>
                                    <p:animEffect transition="in" filter="blinds(horizontal)">
                                      <p:cBhvr>
                                        <p:cTn id="7" dur="500"/>
                                        <p:tgtEl>
                                          <p:spTgt spid="5867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6755"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gs>
            <a:gs pos="50000">
              <a:schemeClr val="accent2">
                <a:gamma/>
                <a:shade val="46275"/>
                <a:invGamma/>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588802" name="Rectangle 2"/>
          <p:cNvSpPr>
            <a:spLocks noGrp="1" noChangeArrowheads="1"/>
          </p:cNvSpPr>
          <p:nvPr>
            <p:ph type="title"/>
          </p:nvPr>
        </p:nvSpPr>
        <p:spPr>
          <a:xfrm>
            <a:off x="0" y="0"/>
            <a:ext cx="9144000" cy="981075"/>
          </a:xfrm>
        </p:spPr>
        <p:txBody>
          <a:bodyPr/>
          <a:lstStyle/>
          <a:p>
            <a:r>
              <a:rPr lang="en-US" sz="4000">
                <a:effectLst>
                  <a:outerShdw blurRad="38100" dist="38100" dir="2700000" algn="tl">
                    <a:srgbClr val="FFFFFF"/>
                  </a:outerShdw>
                </a:effectLst>
                <a:latin typeface="Tahoma" pitchFamily="34" charset="0"/>
              </a:rPr>
              <a:t>Specific CEE Lessons for Downsizing</a:t>
            </a:r>
          </a:p>
        </p:txBody>
      </p:sp>
      <p:pic>
        <p:nvPicPr>
          <p:cNvPr id="588805" name="Picture 5" descr="EEflag"/>
          <p:cNvPicPr>
            <a:picLocks noChangeAspect="1" noChangeArrowheads="1"/>
          </p:cNvPicPr>
          <p:nvPr/>
        </p:nvPicPr>
        <p:blipFill>
          <a:blip r:embed="rId2" cstate="print">
            <a:lum contrast="-66000"/>
          </a:blip>
          <a:srcRect/>
          <a:stretch>
            <a:fillRect/>
          </a:stretch>
        </p:blipFill>
        <p:spPr bwMode="auto">
          <a:xfrm>
            <a:off x="7164388" y="5516563"/>
            <a:ext cx="1979612" cy="1341437"/>
          </a:xfrm>
          <a:prstGeom prst="rect">
            <a:avLst/>
          </a:prstGeom>
          <a:noFill/>
        </p:spPr>
      </p:pic>
      <p:sp>
        <p:nvSpPr>
          <p:cNvPr id="588803" name="Rectangle 3"/>
          <p:cNvSpPr>
            <a:spLocks noGrp="1" noChangeArrowheads="1"/>
          </p:cNvSpPr>
          <p:nvPr>
            <p:ph type="body" idx="1"/>
          </p:nvPr>
        </p:nvSpPr>
        <p:spPr>
          <a:xfrm>
            <a:off x="0" y="1412875"/>
            <a:ext cx="8458200" cy="4321175"/>
          </a:xfrm>
        </p:spPr>
        <p:txBody>
          <a:bodyPr/>
          <a:lstStyle/>
          <a:p>
            <a:pPr marL="609600" indent="-609600">
              <a:lnSpc>
                <a:spcPct val="90000"/>
              </a:lnSpc>
              <a:buFontTx/>
              <a:buNone/>
            </a:pPr>
            <a:r>
              <a:rPr lang="en-US" sz="2800">
                <a:solidFill>
                  <a:schemeClr val="bg1"/>
                </a:solidFill>
                <a:latin typeface="Tahoma" pitchFamily="34" charset="0"/>
              </a:rPr>
              <a:t>2.	Although the Estonian Police case was an unmitigated disaster regarding downsizing, an adequate-seeming, short-term model of outplacement-like redeployment programs was used. A private firm was contracted that provided both group and individual sessions. (Same with the Ministry of Education.)  Partially, these programs also provided job-search infrastructure; partially, qualified members of the agency involved staffed them.</a:t>
            </a:r>
            <a:r>
              <a:rPr lang="en-US" sz="2800" b="1">
                <a:solidFill>
                  <a:schemeClr val="bg1"/>
                </a:solidFill>
                <a:latin typeface="Tahoma" pitchFamily="34" charset="0"/>
              </a:rPr>
              <a:t> </a:t>
            </a:r>
            <a:endParaRPr lang="en-US" sz="28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88803">
                                            <p:txEl>
                                              <p:pRg st="0" end="0"/>
                                            </p:txEl>
                                          </p:spTgt>
                                        </p:tgtEl>
                                        <p:attrNameLst>
                                          <p:attrName>style.visibility</p:attrName>
                                        </p:attrNameLst>
                                      </p:cBhvr>
                                      <p:to>
                                        <p:strVal val="visible"/>
                                      </p:to>
                                    </p:set>
                                    <p:animEffect transition="in" filter="blinds(horizontal)">
                                      <p:cBhvr>
                                        <p:cTn id="7" dur="500"/>
                                        <p:tgtEl>
                                          <p:spTgt spid="58880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880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gs>
            <a:gs pos="50000">
              <a:schemeClr val="accent2">
                <a:gamma/>
                <a:shade val="46275"/>
                <a:invGamma/>
              </a:schemeClr>
            </a:gs>
            <a:gs pos="100000">
              <a:schemeClr val="accent2"/>
            </a:gs>
          </a:gsLst>
          <a:lin ang="5400000" scaled="1"/>
        </a:gradFill>
        <a:effectLst/>
      </p:bgPr>
    </p:bg>
    <p:spTree>
      <p:nvGrpSpPr>
        <p:cNvPr id="1" name=""/>
        <p:cNvGrpSpPr/>
        <p:nvPr/>
      </p:nvGrpSpPr>
      <p:grpSpPr>
        <a:xfrm>
          <a:off x="0" y="0"/>
          <a:ext cx="0" cy="0"/>
          <a:chOff x="0" y="0"/>
          <a:chExt cx="0" cy="0"/>
        </a:xfrm>
      </p:grpSpPr>
      <p:pic>
        <p:nvPicPr>
          <p:cNvPr id="590852" name="Picture 4" descr="EEflag"/>
          <p:cNvPicPr>
            <a:picLocks noChangeAspect="1" noChangeArrowheads="1"/>
          </p:cNvPicPr>
          <p:nvPr/>
        </p:nvPicPr>
        <p:blipFill>
          <a:blip r:embed="rId2" cstate="print">
            <a:lum contrast="-54000"/>
          </a:blip>
          <a:srcRect/>
          <a:stretch>
            <a:fillRect/>
          </a:stretch>
        </p:blipFill>
        <p:spPr bwMode="auto">
          <a:xfrm>
            <a:off x="7164388" y="5514975"/>
            <a:ext cx="1979612" cy="1343025"/>
          </a:xfrm>
          <a:prstGeom prst="rect">
            <a:avLst/>
          </a:prstGeom>
          <a:noFill/>
        </p:spPr>
      </p:pic>
      <p:pic>
        <p:nvPicPr>
          <p:cNvPr id="590853" name="Picture 5" descr="HUflag2"/>
          <p:cNvPicPr>
            <a:picLocks noChangeAspect="1" noChangeArrowheads="1"/>
          </p:cNvPicPr>
          <p:nvPr/>
        </p:nvPicPr>
        <p:blipFill>
          <a:blip r:embed="rId3" cstate="print">
            <a:lum contrast="-60000"/>
          </a:blip>
          <a:srcRect/>
          <a:stretch>
            <a:fillRect/>
          </a:stretch>
        </p:blipFill>
        <p:spPr bwMode="auto">
          <a:xfrm>
            <a:off x="7164388" y="5516563"/>
            <a:ext cx="1008062" cy="1341437"/>
          </a:xfrm>
          <a:prstGeom prst="rect">
            <a:avLst/>
          </a:prstGeom>
          <a:noFill/>
        </p:spPr>
      </p:pic>
      <p:sp>
        <p:nvSpPr>
          <p:cNvPr id="590850" name="Rectangle 2"/>
          <p:cNvSpPr>
            <a:spLocks noGrp="1" noChangeArrowheads="1"/>
          </p:cNvSpPr>
          <p:nvPr>
            <p:ph type="title"/>
          </p:nvPr>
        </p:nvSpPr>
        <p:spPr>
          <a:xfrm>
            <a:off x="0" y="0"/>
            <a:ext cx="9144000" cy="981075"/>
          </a:xfrm>
        </p:spPr>
        <p:txBody>
          <a:bodyPr/>
          <a:lstStyle/>
          <a:p>
            <a:r>
              <a:rPr lang="en-US" sz="4000">
                <a:effectLst>
                  <a:outerShdw blurRad="38100" dist="38100" dir="2700000" algn="tl">
                    <a:srgbClr val="FFFFFF"/>
                  </a:outerShdw>
                </a:effectLst>
                <a:latin typeface="Tahoma" pitchFamily="34" charset="0"/>
              </a:rPr>
              <a:t>Specific CEE Lessons for Downsizing</a:t>
            </a:r>
          </a:p>
        </p:txBody>
      </p:sp>
      <p:sp>
        <p:nvSpPr>
          <p:cNvPr id="590851" name="Rectangle 3"/>
          <p:cNvSpPr>
            <a:spLocks noGrp="1" noChangeArrowheads="1"/>
          </p:cNvSpPr>
          <p:nvPr>
            <p:ph type="body" idx="1"/>
          </p:nvPr>
        </p:nvSpPr>
        <p:spPr>
          <a:xfrm>
            <a:off x="0" y="1412875"/>
            <a:ext cx="8893175" cy="3384550"/>
          </a:xfrm>
        </p:spPr>
        <p:txBody>
          <a:bodyPr/>
          <a:lstStyle/>
          <a:p>
            <a:pPr marL="609600" indent="-609600">
              <a:spcBef>
                <a:spcPct val="0"/>
              </a:spcBef>
              <a:buFontTx/>
              <a:buNone/>
            </a:pPr>
            <a:r>
              <a:rPr lang="en-US" sz="2800">
                <a:solidFill>
                  <a:schemeClr val="bg1"/>
                </a:solidFill>
                <a:latin typeface="Tahoma" pitchFamily="34" charset="0"/>
              </a:rPr>
              <a:t> 3.	</a:t>
            </a:r>
            <a:r>
              <a:rPr lang="en-US" sz="2800">
                <a:solidFill>
                  <a:schemeClr val="bg1"/>
                </a:solidFill>
                <a:latin typeface="Tahoma" pitchFamily="34" charset="0"/>
                <a:ea typeface="Times New Roman" pitchFamily="18" charset="0"/>
                <a:cs typeface="Tahoma" pitchFamily="34" charset="0"/>
              </a:rPr>
              <a:t>In the end, however, the Hungarian and Estonian cases – as the lack of any follow-up to check the success indicates – show a lack of interest in the actual redeployment, indeed fate, of those who finally are ‘falling through the system’. The reason for establishing the program seems to be wishing to appear to care, both to the public and to the people dismissed.  This seems to have worked, too.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90851">
                                            <p:txEl>
                                              <p:pRg st="0" end="0"/>
                                            </p:txEl>
                                          </p:spTgt>
                                        </p:tgtEl>
                                        <p:attrNameLst>
                                          <p:attrName>style.visibility</p:attrName>
                                        </p:attrNameLst>
                                      </p:cBhvr>
                                      <p:to>
                                        <p:strVal val="visible"/>
                                      </p:to>
                                    </p:set>
                                    <p:animEffect transition="in" filter="blinds(horizontal)">
                                      <p:cBhvr>
                                        <p:cTn id="7" dur="500"/>
                                        <p:tgtEl>
                                          <p:spTgt spid="5908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0851"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9900"/>
            </a:gs>
            <a:gs pos="50000">
              <a:srgbClr val="FF9900">
                <a:gamma/>
                <a:tint val="70588"/>
                <a:invGamma/>
              </a:srgbClr>
            </a:gs>
            <a:gs pos="100000">
              <a:srgbClr val="FF9900"/>
            </a:gs>
          </a:gsLst>
          <a:lin ang="5400000" scaled="1"/>
        </a:gradFill>
        <a:effectLst/>
      </p:bgPr>
    </p:bg>
    <p:spTree>
      <p:nvGrpSpPr>
        <p:cNvPr id="1" name=""/>
        <p:cNvGrpSpPr/>
        <p:nvPr/>
      </p:nvGrpSpPr>
      <p:grpSpPr>
        <a:xfrm>
          <a:off x="0" y="0"/>
          <a:ext cx="0" cy="0"/>
          <a:chOff x="0" y="0"/>
          <a:chExt cx="0" cy="0"/>
        </a:xfrm>
      </p:grpSpPr>
      <p:sp>
        <p:nvSpPr>
          <p:cNvPr id="592900" name="Text Box 4"/>
          <p:cNvSpPr txBox="1">
            <a:spLocks noChangeArrowheads="1"/>
          </p:cNvSpPr>
          <p:nvPr/>
        </p:nvSpPr>
        <p:spPr bwMode="auto">
          <a:xfrm>
            <a:off x="539750" y="620713"/>
            <a:ext cx="7777163" cy="5273675"/>
          </a:xfrm>
          <a:prstGeom prst="rect">
            <a:avLst/>
          </a:prstGeom>
          <a:noFill/>
          <a:ln w="9525">
            <a:noFill/>
            <a:miter lim="800000"/>
            <a:headEnd/>
            <a:tailEnd/>
          </a:ln>
          <a:effectLst/>
        </p:spPr>
        <p:txBody>
          <a:bodyPr>
            <a:spAutoFit/>
          </a:bodyPr>
          <a:lstStyle/>
          <a:p>
            <a:pPr>
              <a:spcBef>
                <a:spcPct val="50000"/>
              </a:spcBef>
            </a:pPr>
            <a:r>
              <a:rPr lang="de-DE" sz="4000" b="1">
                <a:effectLst>
                  <a:outerShdw blurRad="38100" dist="38100" dir="2700000" algn="tl">
                    <a:srgbClr val="FFFFFF"/>
                  </a:outerShdw>
                </a:effectLst>
                <a:latin typeface="Tahoma" pitchFamily="34" charset="0"/>
                <a:ea typeface="Times New Roman" pitchFamily="18" charset="0"/>
                <a:cs typeface="Tahoma" pitchFamily="34" charset="0"/>
              </a:rPr>
              <a:t>WARNING from CEE: </a:t>
            </a:r>
          </a:p>
          <a:p>
            <a:pPr>
              <a:spcBef>
                <a:spcPct val="50000"/>
              </a:spcBef>
            </a:pPr>
            <a:r>
              <a:rPr lang="de-DE" sz="4000" noProof="1">
                <a:effectLst>
                  <a:outerShdw blurRad="38100" dist="38100" dir="2700000" algn="tl">
                    <a:srgbClr val="FFFFFF"/>
                  </a:outerShdw>
                </a:effectLst>
                <a:latin typeface="Tahoma" pitchFamily="34" charset="0"/>
                <a:ea typeface="Times New Roman" pitchFamily="18" charset="0"/>
                <a:cs typeface="Tahoma" pitchFamily="34" charset="0"/>
              </a:rPr>
              <a:t>No redeployment program should</a:t>
            </a:r>
            <a:r>
              <a:rPr lang="de-DE" sz="4000">
                <a:effectLst>
                  <a:outerShdw blurRad="38100" dist="38100" dir="2700000" algn="tl">
                    <a:srgbClr val="FFFFFF"/>
                  </a:outerShdw>
                </a:effectLst>
                <a:latin typeface="Tahoma" pitchFamily="34" charset="0"/>
                <a:ea typeface="Times New Roman" pitchFamily="18" charset="0"/>
                <a:cs typeface="Tahoma" pitchFamily="34" charset="0"/>
              </a:rPr>
              <a:t> ever</a:t>
            </a:r>
            <a:r>
              <a:rPr lang="de-DE" sz="4000" noProof="1">
                <a:effectLst>
                  <a:outerShdw blurRad="38100" dist="38100" dir="2700000" algn="tl">
                    <a:srgbClr val="FFFFFF"/>
                  </a:outerShdw>
                </a:effectLst>
                <a:latin typeface="Tahoma" pitchFamily="34" charset="0"/>
                <a:ea typeface="Times New Roman" pitchFamily="18" charset="0"/>
                <a:cs typeface="Tahoma" pitchFamily="34" charset="0"/>
              </a:rPr>
              <a:t> be implemented with</a:t>
            </a:r>
            <a:r>
              <a:rPr lang="de-DE" sz="4000">
                <a:effectLst>
                  <a:outerShdw blurRad="38100" dist="38100" dir="2700000" algn="tl">
                    <a:srgbClr val="FFFFFF"/>
                  </a:outerShdw>
                </a:effectLst>
                <a:latin typeface="Tahoma" pitchFamily="34" charset="0"/>
                <a:ea typeface="Times New Roman" pitchFamily="18" charset="0"/>
                <a:cs typeface="Tahoma" pitchFamily="34" charset="0"/>
              </a:rPr>
              <a:t>out</a:t>
            </a:r>
            <a:r>
              <a:rPr lang="de-DE" sz="4000" noProof="1">
                <a:effectLst>
                  <a:outerShdw blurRad="38100" dist="38100" dir="2700000" algn="tl">
                    <a:srgbClr val="FFFFFF"/>
                  </a:outerShdw>
                </a:effectLst>
                <a:latin typeface="Tahoma" pitchFamily="34" charset="0"/>
                <a:ea typeface="Times New Roman" pitchFamily="18" charset="0"/>
                <a:cs typeface="Tahoma" pitchFamily="34" charset="0"/>
              </a:rPr>
              <a:t> </a:t>
            </a:r>
            <a:r>
              <a:rPr lang="de-DE" sz="4000">
                <a:effectLst>
                  <a:outerShdw blurRad="38100" dist="38100" dir="2700000" algn="tl">
                    <a:srgbClr val="FFFFFF"/>
                  </a:outerShdw>
                </a:effectLst>
                <a:latin typeface="Tahoma" pitchFamily="34" charset="0"/>
                <a:ea typeface="Times New Roman" pitchFamily="18" charset="0"/>
                <a:cs typeface="Tahoma" pitchFamily="34" charset="0"/>
              </a:rPr>
              <a:t>the </a:t>
            </a:r>
            <a:r>
              <a:rPr lang="de-DE" sz="4000" noProof="1">
                <a:effectLst>
                  <a:outerShdw blurRad="38100" dist="38100" dir="2700000" algn="tl">
                    <a:srgbClr val="FFFFFF"/>
                  </a:outerShdw>
                </a:effectLst>
                <a:latin typeface="Tahoma" pitchFamily="34" charset="0"/>
                <a:ea typeface="Times New Roman" pitchFamily="18" charset="0"/>
                <a:cs typeface="Tahoma" pitchFamily="34" charset="0"/>
              </a:rPr>
              <a:t>requirement to substantial</a:t>
            </a:r>
            <a:r>
              <a:rPr lang="de-DE" sz="4000">
                <a:effectLst>
                  <a:outerShdw blurRad="38100" dist="38100" dir="2700000" algn="tl">
                    <a:srgbClr val="FFFFFF"/>
                  </a:outerShdw>
                </a:effectLst>
                <a:latin typeface="Tahoma" pitchFamily="34" charset="0"/>
                <a:ea typeface="Times New Roman" pitchFamily="18" charset="0"/>
                <a:cs typeface="Tahoma" pitchFamily="34" charset="0"/>
              </a:rPr>
              <a:t>ly</a:t>
            </a:r>
            <a:r>
              <a:rPr lang="de-DE" sz="4000" noProof="1">
                <a:effectLst>
                  <a:outerShdw blurRad="38100" dist="38100" dir="2700000" algn="tl">
                    <a:srgbClr val="FFFFFF"/>
                  </a:outerShdw>
                </a:effectLst>
                <a:latin typeface="Tahoma" pitchFamily="34" charset="0"/>
                <a:ea typeface="Times New Roman" pitchFamily="18" charset="0"/>
                <a:cs typeface="Tahoma" pitchFamily="34" charset="0"/>
              </a:rPr>
              <a:t> follow</a:t>
            </a:r>
            <a:r>
              <a:rPr lang="de-DE" sz="4000">
                <a:effectLst>
                  <a:outerShdw blurRad="38100" dist="38100" dir="2700000" algn="tl">
                    <a:srgbClr val="FFFFFF"/>
                  </a:outerShdw>
                </a:effectLst>
                <a:latin typeface="Tahoma" pitchFamily="34" charset="0"/>
                <a:ea typeface="Times New Roman" pitchFamily="18" charset="0"/>
                <a:cs typeface="Tahoma" pitchFamily="34" charset="0"/>
              </a:rPr>
              <a:t> </a:t>
            </a:r>
            <a:r>
              <a:rPr lang="de-DE" sz="4000" noProof="1">
                <a:effectLst>
                  <a:outerShdw blurRad="38100" dist="38100" dir="2700000" algn="tl">
                    <a:srgbClr val="FFFFFF"/>
                  </a:outerShdw>
                </a:effectLst>
                <a:latin typeface="Tahoma" pitchFamily="34" charset="0"/>
                <a:ea typeface="Times New Roman" pitchFamily="18" charset="0"/>
                <a:cs typeface="Tahoma" pitchFamily="34" charset="0"/>
              </a:rPr>
              <a:t>up </a:t>
            </a:r>
            <a:r>
              <a:rPr lang="de-DE" sz="4000">
                <a:effectLst>
                  <a:outerShdw blurRad="38100" dist="38100" dir="2700000" algn="tl">
                    <a:srgbClr val="FFFFFF"/>
                  </a:outerShdw>
                </a:effectLst>
                <a:latin typeface="Tahoma" pitchFamily="34" charset="0"/>
                <a:ea typeface="Times New Roman" pitchFamily="18" charset="0"/>
                <a:cs typeface="Tahoma" pitchFamily="34" charset="0"/>
              </a:rPr>
              <a:t>by </a:t>
            </a:r>
            <a:r>
              <a:rPr lang="de-DE" sz="4000" noProof="1">
                <a:effectLst>
                  <a:outerShdw blurRad="38100" dist="38100" dir="2700000" algn="tl">
                    <a:srgbClr val="FFFFFF"/>
                  </a:outerShdw>
                </a:effectLst>
                <a:latin typeface="Tahoma" pitchFamily="34" charset="0"/>
                <a:ea typeface="Times New Roman" pitchFamily="18" charset="0"/>
                <a:cs typeface="Tahoma" pitchFamily="34" charset="0"/>
              </a:rPr>
              <a:t>trac</a:t>
            </a:r>
            <a:r>
              <a:rPr lang="de-DE" sz="4000">
                <a:effectLst>
                  <a:outerShdw blurRad="38100" dist="38100" dir="2700000" algn="tl">
                    <a:srgbClr val="FFFFFF"/>
                  </a:outerShdw>
                </a:effectLst>
                <a:latin typeface="Tahoma" pitchFamily="34" charset="0"/>
                <a:ea typeface="Times New Roman" pitchFamily="18" charset="0"/>
                <a:cs typeface="Tahoma" pitchFamily="34" charset="0"/>
              </a:rPr>
              <a:t>ing</a:t>
            </a:r>
            <a:r>
              <a:rPr lang="de-DE" sz="4000" noProof="1">
                <a:effectLst>
                  <a:outerShdw blurRad="38100" dist="38100" dir="2700000" algn="tl">
                    <a:srgbClr val="FFFFFF"/>
                  </a:outerShdw>
                </a:effectLst>
                <a:latin typeface="Tahoma" pitchFamily="34" charset="0"/>
                <a:ea typeface="Times New Roman" pitchFamily="18" charset="0"/>
                <a:cs typeface="Tahoma" pitchFamily="34" charset="0"/>
              </a:rPr>
              <a:t> the actual success of the program</a:t>
            </a:r>
            <a:r>
              <a:rPr lang="de-DE" sz="4000">
                <a:effectLst>
                  <a:outerShdw blurRad="38100" dist="38100" dir="2700000" algn="tl">
                    <a:srgbClr val="FFFFFF"/>
                  </a:outerShdw>
                </a:effectLst>
                <a:latin typeface="Tahoma" pitchFamily="34" charset="0"/>
                <a:ea typeface="Times New Roman" pitchFamily="18" charset="0"/>
                <a:cs typeface="Tahoma" pitchFamily="34" charset="0"/>
              </a:rPr>
              <a:t>, which is </a:t>
            </a:r>
            <a:r>
              <a:rPr lang="de-DE" sz="4000" noProof="1">
                <a:effectLst>
                  <a:outerShdw blurRad="38100" dist="38100" dir="2700000" algn="tl">
                    <a:srgbClr val="FFFFFF"/>
                  </a:outerShdw>
                </a:effectLst>
                <a:latin typeface="Tahoma" pitchFamily="34" charset="0"/>
                <a:ea typeface="Times New Roman" pitchFamily="18" charset="0"/>
                <a:cs typeface="Tahoma" pitchFamily="34" charset="0"/>
              </a:rPr>
              <a:t>the actual fate of those who went through it!</a:t>
            </a:r>
            <a:r>
              <a:rPr lang="de-DE" sz="4000" noProof="1">
                <a:effectLst>
                  <a:outerShdw blurRad="38100" dist="38100" dir="2700000" algn="tl">
                    <a:srgbClr val="FFFFFF"/>
                  </a:outerShdw>
                </a:effectLst>
                <a:latin typeface="Arial" pitchFamily="34" charset="0"/>
                <a:ea typeface="Times New Roman" pitchFamily="18" charset="0"/>
                <a:cs typeface="Tahoma" pitchFamily="34" charset="0"/>
              </a:rPr>
              <a:t> </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gs>
            <a:gs pos="50000">
              <a:schemeClr val="accent2">
                <a:gamma/>
                <a:shade val="46275"/>
                <a:invGamma/>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599042" name="Rectangle 2"/>
          <p:cNvSpPr>
            <a:spLocks noGrp="1" noChangeArrowheads="1"/>
          </p:cNvSpPr>
          <p:nvPr>
            <p:ph type="title"/>
          </p:nvPr>
        </p:nvSpPr>
        <p:spPr>
          <a:xfrm>
            <a:off x="0" y="0"/>
            <a:ext cx="9144000" cy="981075"/>
          </a:xfrm>
        </p:spPr>
        <p:txBody>
          <a:bodyPr/>
          <a:lstStyle/>
          <a:p>
            <a:r>
              <a:rPr lang="en-US" sz="4000">
                <a:effectLst>
                  <a:outerShdw blurRad="38100" dist="38100" dir="2700000" algn="tl">
                    <a:srgbClr val="FFFFFF"/>
                  </a:outerShdw>
                </a:effectLst>
                <a:latin typeface="Tahoma" pitchFamily="34" charset="0"/>
              </a:rPr>
              <a:t>Specific CEE Lessons for Downsizing</a:t>
            </a:r>
          </a:p>
        </p:txBody>
      </p:sp>
      <p:pic>
        <p:nvPicPr>
          <p:cNvPr id="599044" name="Picture 4" descr="Dflag2"/>
          <p:cNvPicPr>
            <a:picLocks noChangeAspect="1" noChangeArrowheads="1"/>
          </p:cNvPicPr>
          <p:nvPr/>
        </p:nvPicPr>
        <p:blipFill>
          <a:blip r:embed="rId2" cstate="print">
            <a:lum contrast="-66000"/>
          </a:blip>
          <a:srcRect/>
          <a:stretch>
            <a:fillRect/>
          </a:stretch>
        </p:blipFill>
        <p:spPr bwMode="auto">
          <a:xfrm>
            <a:off x="7308850" y="5635625"/>
            <a:ext cx="1835150" cy="1222375"/>
          </a:xfrm>
          <a:prstGeom prst="rect">
            <a:avLst/>
          </a:prstGeom>
          <a:noFill/>
        </p:spPr>
      </p:pic>
      <p:pic>
        <p:nvPicPr>
          <p:cNvPr id="599046" name="Picture 6" descr="flagge-coswig"/>
          <p:cNvPicPr>
            <a:picLocks noChangeAspect="1" noChangeArrowheads="1"/>
          </p:cNvPicPr>
          <p:nvPr/>
        </p:nvPicPr>
        <p:blipFill>
          <a:blip r:embed="rId3" cstate="print">
            <a:lum contrast="-36000"/>
          </a:blip>
          <a:srcRect/>
          <a:stretch>
            <a:fillRect/>
          </a:stretch>
        </p:blipFill>
        <p:spPr bwMode="auto">
          <a:xfrm>
            <a:off x="8243888" y="5013325"/>
            <a:ext cx="649287" cy="1584325"/>
          </a:xfrm>
          <a:prstGeom prst="rect">
            <a:avLst/>
          </a:prstGeom>
          <a:noFill/>
        </p:spPr>
      </p:pic>
      <p:sp>
        <p:nvSpPr>
          <p:cNvPr id="599043" name="Rectangle 3"/>
          <p:cNvSpPr>
            <a:spLocks noGrp="1" noChangeArrowheads="1"/>
          </p:cNvSpPr>
          <p:nvPr>
            <p:ph type="body" idx="1"/>
          </p:nvPr>
        </p:nvSpPr>
        <p:spPr>
          <a:xfrm>
            <a:off x="0" y="908050"/>
            <a:ext cx="9144000" cy="5545138"/>
          </a:xfrm>
        </p:spPr>
        <p:txBody>
          <a:bodyPr/>
          <a:lstStyle/>
          <a:p>
            <a:pPr marL="609600" indent="-609600">
              <a:lnSpc>
                <a:spcPct val="90000"/>
              </a:lnSpc>
              <a:spcBef>
                <a:spcPct val="0"/>
              </a:spcBef>
              <a:buFontTx/>
              <a:buNone/>
            </a:pPr>
            <a:r>
              <a:rPr lang="en-US" sz="2800">
                <a:solidFill>
                  <a:schemeClr val="bg1"/>
                </a:solidFill>
                <a:latin typeface="Tahoma" pitchFamily="34" charset="0"/>
                <a:ea typeface="Times New Roman" pitchFamily="18" charset="0"/>
                <a:cs typeface="Tahoma" pitchFamily="34" charset="0"/>
              </a:rPr>
              <a:t>4.	The Coswig Model is highly applicable to LAC </a:t>
            </a:r>
          </a:p>
          <a:p>
            <a:pPr marL="609600" indent="-609600">
              <a:lnSpc>
                <a:spcPct val="90000"/>
              </a:lnSpc>
              <a:spcBef>
                <a:spcPct val="0"/>
              </a:spcBef>
              <a:buFontTx/>
              <a:buNone/>
            </a:pPr>
            <a:r>
              <a:rPr lang="en-US" sz="2800">
                <a:solidFill>
                  <a:schemeClr val="bg1"/>
                </a:solidFill>
                <a:latin typeface="Tahoma" pitchFamily="34" charset="0"/>
                <a:ea typeface="Times New Roman" pitchFamily="18" charset="0"/>
                <a:cs typeface="Tahoma" pitchFamily="34" charset="0"/>
              </a:rPr>
              <a:t>	-  if reduction of people in specific area is required,  </a:t>
            </a:r>
          </a:p>
          <a:p>
            <a:pPr marL="609600" indent="-609600">
              <a:lnSpc>
                <a:spcPct val="90000"/>
              </a:lnSpc>
              <a:spcBef>
                <a:spcPct val="0"/>
              </a:spcBef>
              <a:buFontTx/>
              <a:buNone/>
            </a:pPr>
            <a:r>
              <a:rPr lang="en-US" sz="2800">
                <a:solidFill>
                  <a:schemeClr val="bg1"/>
                </a:solidFill>
                <a:latin typeface="Tahoma" pitchFamily="34" charset="0"/>
                <a:ea typeface="Times New Roman" pitchFamily="18" charset="0"/>
                <a:cs typeface="Tahoma" pitchFamily="34" charset="0"/>
              </a:rPr>
              <a:t>	   but where all employees are basically qualified; </a:t>
            </a:r>
          </a:p>
          <a:p>
            <a:pPr marL="609600" indent="-609600">
              <a:lnSpc>
                <a:spcPct val="90000"/>
              </a:lnSpc>
              <a:spcBef>
                <a:spcPct val="0"/>
              </a:spcBef>
              <a:buFontTx/>
              <a:buNone/>
            </a:pPr>
            <a:r>
              <a:rPr lang="en-US" sz="2800">
                <a:solidFill>
                  <a:schemeClr val="bg1"/>
                </a:solidFill>
                <a:latin typeface="Tahoma" pitchFamily="34" charset="0"/>
                <a:ea typeface="Times New Roman" pitchFamily="18" charset="0"/>
                <a:cs typeface="Tahoma" pitchFamily="34" charset="0"/>
              </a:rPr>
              <a:t>	-  where there is still the same, but less, of a job;</a:t>
            </a:r>
          </a:p>
          <a:p>
            <a:pPr marL="609600" indent="-609600">
              <a:lnSpc>
                <a:spcPct val="90000"/>
              </a:lnSpc>
              <a:spcBef>
                <a:spcPct val="0"/>
              </a:spcBef>
              <a:buFontTx/>
              <a:buNone/>
            </a:pPr>
            <a:r>
              <a:rPr lang="en-US" sz="2800">
                <a:solidFill>
                  <a:schemeClr val="bg1"/>
                </a:solidFill>
                <a:latin typeface="Tahoma" pitchFamily="34" charset="0"/>
                <a:ea typeface="Times New Roman" pitchFamily="18" charset="0"/>
                <a:cs typeface="Tahoma" pitchFamily="34" charset="0"/>
              </a:rPr>
              <a:t>	-  where there is high unemployment in the </a:t>
            </a:r>
          </a:p>
          <a:p>
            <a:pPr marL="609600" indent="-609600">
              <a:lnSpc>
                <a:spcPct val="90000"/>
              </a:lnSpc>
              <a:spcBef>
                <a:spcPct val="0"/>
              </a:spcBef>
              <a:buFontTx/>
              <a:buNone/>
            </a:pPr>
            <a:r>
              <a:rPr lang="en-US" sz="2800">
                <a:solidFill>
                  <a:schemeClr val="bg1"/>
                </a:solidFill>
                <a:latin typeface="Tahoma" pitchFamily="34" charset="0"/>
                <a:ea typeface="Times New Roman" pitchFamily="18" charset="0"/>
                <a:cs typeface="Tahoma" pitchFamily="34" charset="0"/>
              </a:rPr>
              <a:t>	 	respective sector. </a:t>
            </a:r>
          </a:p>
          <a:p>
            <a:pPr marL="609600" indent="-609600">
              <a:lnSpc>
                <a:spcPct val="90000"/>
              </a:lnSpc>
              <a:spcBef>
                <a:spcPct val="30000"/>
              </a:spcBef>
              <a:buFontTx/>
              <a:buNone/>
            </a:pPr>
            <a:r>
              <a:rPr lang="en-US" sz="2800">
                <a:solidFill>
                  <a:schemeClr val="bg1"/>
                </a:solidFill>
                <a:latin typeface="Tahoma" pitchFamily="34" charset="0"/>
                <a:ea typeface="Times New Roman" pitchFamily="18" charset="0"/>
                <a:cs typeface="Tahoma" pitchFamily="34" charset="0"/>
              </a:rPr>
              <a:t>	- requires working, trusted social safety system </a:t>
            </a:r>
          </a:p>
          <a:p>
            <a:pPr marL="609600" indent="-609600">
              <a:lnSpc>
                <a:spcPct val="90000"/>
              </a:lnSpc>
              <a:spcBef>
                <a:spcPct val="0"/>
              </a:spcBef>
              <a:buFontTx/>
              <a:buNone/>
            </a:pPr>
            <a:r>
              <a:rPr lang="en-US" sz="2800">
                <a:solidFill>
                  <a:schemeClr val="bg1"/>
                </a:solidFill>
                <a:latin typeface="Tahoma" pitchFamily="34" charset="0"/>
                <a:ea typeface="Times New Roman" pitchFamily="18" charset="0"/>
                <a:cs typeface="Tahoma" pitchFamily="34" charset="0"/>
              </a:rPr>
              <a:t>	- redistributes work at no additional cost to 	society, employer side, or individuals </a:t>
            </a:r>
          </a:p>
          <a:p>
            <a:pPr marL="609600" indent="-609600">
              <a:lnSpc>
                <a:spcPct val="90000"/>
              </a:lnSpc>
              <a:spcBef>
                <a:spcPct val="0"/>
              </a:spcBef>
              <a:buFontTx/>
              <a:buNone/>
            </a:pPr>
            <a:r>
              <a:rPr lang="en-US" sz="2800">
                <a:solidFill>
                  <a:schemeClr val="bg1"/>
                </a:solidFill>
                <a:latin typeface="Tahoma" pitchFamily="34" charset="0"/>
                <a:ea typeface="Times New Roman" pitchFamily="18" charset="0"/>
                <a:cs typeface="Tahoma" pitchFamily="34" charset="0"/>
              </a:rPr>
              <a:t>	- human resources are maintained</a:t>
            </a:r>
          </a:p>
          <a:p>
            <a:pPr marL="609600" indent="-609600">
              <a:lnSpc>
                <a:spcPct val="90000"/>
              </a:lnSpc>
              <a:spcBef>
                <a:spcPct val="0"/>
              </a:spcBef>
              <a:buFontTx/>
              <a:buNone/>
            </a:pPr>
            <a:r>
              <a:rPr lang="en-US" sz="2800">
                <a:solidFill>
                  <a:schemeClr val="bg1"/>
                </a:solidFill>
                <a:latin typeface="Tahoma" pitchFamily="34" charset="0"/>
                <a:ea typeface="Times New Roman" pitchFamily="18" charset="0"/>
                <a:cs typeface="Tahoma" pitchFamily="34" charset="0"/>
              </a:rPr>
              <a:t>	- potentially Pareto-optimal, but must be </a:t>
            </a:r>
          </a:p>
          <a:p>
            <a:pPr marL="609600" indent="-609600">
              <a:lnSpc>
                <a:spcPct val="90000"/>
              </a:lnSpc>
              <a:spcBef>
                <a:spcPct val="0"/>
              </a:spcBef>
              <a:buFontTx/>
              <a:buNone/>
            </a:pPr>
            <a:r>
              <a:rPr lang="en-US" sz="2800">
                <a:solidFill>
                  <a:schemeClr val="bg1"/>
                </a:solidFill>
                <a:latin typeface="Tahoma" pitchFamily="34" charset="0"/>
                <a:ea typeface="Times New Roman" pitchFamily="18" charset="0"/>
                <a:cs typeface="Tahoma" pitchFamily="34" charset="0"/>
              </a:rPr>
              <a:t>	  carefully calculated in advance</a:t>
            </a:r>
          </a:p>
          <a:p>
            <a:pPr marL="609600" indent="-609600">
              <a:lnSpc>
                <a:spcPct val="90000"/>
              </a:lnSpc>
              <a:buFontTx/>
              <a:buNone/>
            </a:pPr>
            <a:r>
              <a:rPr lang="en-US" sz="2800">
                <a:solidFill>
                  <a:schemeClr val="bg1"/>
                </a:solidFill>
                <a:latin typeface="Tahoma" pitchFamily="34" charset="0"/>
                <a:ea typeface="Times New Roman" pitchFamily="18" charset="0"/>
                <a:cs typeface="Tahoma" pitchFamily="34" charset="0"/>
              </a:rPr>
              <a:t>	</a:t>
            </a:r>
            <a:r>
              <a:rPr lang="en-US" sz="2800" b="1">
                <a:solidFill>
                  <a:schemeClr val="bg1"/>
                </a:solidFill>
                <a:latin typeface="Tahoma" pitchFamily="34" charset="0"/>
                <a:ea typeface="Times New Roman" pitchFamily="18" charset="0"/>
                <a:cs typeface="Tahoma" pitchFamily="34" charset="0"/>
              </a:rPr>
              <a:t>- shows how statistically wasted re-</a:t>
            </a:r>
          </a:p>
          <a:p>
            <a:pPr marL="609600" indent="-609600">
              <a:lnSpc>
                <a:spcPct val="75000"/>
              </a:lnSpc>
              <a:spcBef>
                <a:spcPct val="10000"/>
              </a:spcBef>
              <a:buFontTx/>
              <a:buNone/>
            </a:pPr>
            <a:r>
              <a:rPr lang="en-US" sz="2800" b="1">
                <a:solidFill>
                  <a:schemeClr val="bg1"/>
                </a:solidFill>
                <a:latin typeface="Tahoma" pitchFamily="34" charset="0"/>
                <a:ea typeface="Times New Roman" pitchFamily="18" charset="0"/>
                <a:cs typeface="Tahoma" pitchFamily="34" charset="0"/>
              </a:rPr>
              <a:t>	  training funds are put to good use</a:t>
            </a:r>
          </a:p>
          <a:p>
            <a:pPr marL="609600" indent="-609600">
              <a:lnSpc>
                <a:spcPct val="90000"/>
              </a:lnSpc>
              <a:spcBef>
                <a:spcPct val="0"/>
              </a:spcBef>
              <a:buFontTx/>
              <a:buNone/>
            </a:pPr>
            <a:r>
              <a:rPr lang="en-US" sz="2800">
                <a:solidFill>
                  <a:schemeClr val="bg1"/>
                </a:solidFill>
                <a:latin typeface="Tahoma" pitchFamily="34" charset="0"/>
                <a:ea typeface="Times New Roman" pitchFamily="18" charset="0"/>
                <a:cs typeface="Tahoma" pitchFamily="34"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99043">
                                            <p:txEl>
                                              <p:pRg st="0" end="0"/>
                                            </p:txEl>
                                          </p:spTgt>
                                        </p:tgtEl>
                                        <p:attrNameLst>
                                          <p:attrName>style.visibility</p:attrName>
                                        </p:attrNameLst>
                                      </p:cBhvr>
                                      <p:to>
                                        <p:strVal val="visible"/>
                                      </p:to>
                                    </p:set>
                                    <p:animEffect transition="in" filter="blinds(horizontal)">
                                      <p:cBhvr>
                                        <p:cTn id="7" dur="500"/>
                                        <p:tgtEl>
                                          <p:spTgt spid="59904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99043">
                                            <p:txEl>
                                              <p:pRg st="1" end="1"/>
                                            </p:txEl>
                                          </p:spTgt>
                                        </p:tgtEl>
                                        <p:attrNameLst>
                                          <p:attrName>style.visibility</p:attrName>
                                        </p:attrNameLst>
                                      </p:cBhvr>
                                      <p:to>
                                        <p:strVal val="visible"/>
                                      </p:to>
                                    </p:set>
                                    <p:animEffect transition="in" filter="blinds(horizontal)">
                                      <p:cBhvr>
                                        <p:cTn id="10" dur="500"/>
                                        <p:tgtEl>
                                          <p:spTgt spid="59904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99043">
                                            <p:txEl>
                                              <p:pRg st="2" end="2"/>
                                            </p:txEl>
                                          </p:spTgt>
                                        </p:tgtEl>
                                        <p:attrNameLst>
                                          <p:attrName>style.visibility</p:attrName>
                                        </p:attrNameLst>
                                      </p:cBhvr>
                                      <p:to>
                                        <p:strVal val="visible"/>
                                      </p:to>
                                    </p:set>
                                    <p:animEffect transition="in" filter="blinds(horizontal)">
                                      <p:cBhvr>
                                        <p:cTn id="13" dur="500"/>
                                        <p:tgtEl>
                                          <p:spTgt spid="59904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599043">
                                            <p:txEl>
                                              <p:pRg st="3" end="3"/>
                                            </p:txEl>
                                          </p:spTgt>
                                        </p:tgtEl>
                                        <p:attrNameLst>
                                          <p:attrName>style.visibility</p:attrName>
                                        </p:attrNameLst>
                                      </p:cBhvr>
                                      <p:to>
                                        <p:strVal val="visible"/>
                                      </p:to>
                                    </p:set>
                                    <p:animEffect transition="in" filter="blinds(horizontal)">
                                      <p:cBhvr>
                                        <p:cTn id="16" dur="500"/>
                                        <p:tgtEl>
                                          <p:spTgt spid="599043">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599043">
                                            <p:txEl>
                                              <p:pRg st="4" end="4"/>
                                            </p:txEl>
                                          </p:spTgt>
                                        </p:tgtEl>
                                        <p:attrNameLst>
                                          <p:attrName>style.visibility</p:attrName>
                                        </p:attrNameLst>
                                      </p:cBhvr>
                                      <p:to>
                                        <p:strVal val="visible"/>
                                      </p:to>
                                    </p:set>
                                    <p:animEffect transition="in" filter="blinds(horizontal)">
                                      <p:cBhvr>
                                        <p:cTn id="19" dur="500"/>
                                        <p:tgtEl>
                                          <p:spTgt spid="599043">
                                            <p:txEl>
                                              <p:pRg st="4" end="4"/>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599043">
                                            <p:txEl>
                                              <p:pRg st="5" end="5"/>
                                            </p:txEl>
                                          </p:spTgt>
                                        </p:tgtEl>
                                        <p:attrNameLst>
                                          <p:attrName>style.visibility</p:attrName>
                                        </p:attrNameLst>
                                      </p:cBhvr>
                                      <p:to>
                                        <p:strVal val="visible"/>
                                      </p:to>
                                    </p:set>
                                    <p:animEffect transition="in" filter="blinds(horizontal)">
                                      <p:cBhvr>
                                        <p:cTn id="22" dur="500"/>
                                        <p:tgtEl>
                                          <p:spTgt spid="59904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599043">
                                            <p:txEl>
                                              <p:pRg st="6" end="6"/>
                                            </p:txEl>
                                          </p:spTgt>
                                        </p:tgtEl>
                                        <p:attrNameLst>
                                          <p:attrName>style.visibility</p:attrName>
                                        </p:attrNameLst>
                                      </p:cBhvr>
                                      <p:to>
                                        <p:strVal val="visible"/>
                                      </p:to>
                                    </p:set>
                                    <p:animEffect transition="in" filter="blinds(horizontal)">
                                      <p:cBhvr>
                                        <p:cTn id="27" dur="500"/>
                                        <p:tgtEl>
                                          <p:spTgt spid="599043">
                                            <p:txEl>
                                              <p:pRg st="6" end="6"/>
                                            </p:txEl>
                                          </p:spTgt>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599043">
                                            <p:txEl>
                                              <p:pRg st="7" end="7"/>
                                            </p:txEl>
                                          </p:spTgt>
                                        </p:tgtEl>
                                        <p:attrNameLst>
                                          <p:attrName>style.visibility</p:attrName>
                                        </p:attrNameLst>
                                      </p:cBhvr>
                                      <p:to>
                                        <p:strVal val="visible"/>
                                      </p:to>
                                    </p:set>
                                    <p:animEffect transition="in" filter="blinds(horizontal)">
                                      <p:cBhvr>
                                        <p:cTn id="30" dur="500"/>
                                        <p:tgtEl>
                                          <p:spTgt spid="599043">
                                            <p:txEl>
                                              <p:pRg st="7" end="7"/>
                                            </p:txEl>
                                          </p:spTgt>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599043">
                                            <p:txEl>
                                              <p:pRg st="8" end="8"/>
                                            </p:txEl>
                                          </p:spTgt>
                                        </p:tgtEl>
                                        <p:attrNameLst>
                                          <p:attrName>style.visibility</p:attrName>
                                        </p:attrNameLst>
                                      </p:cBhvr>
                                      <p:to>
                                        <p:strVal val="visible"/>
                                      </p:to>
                                    </p:set>
                                    <p:animEffect transition="in" filter="blinds(horizontal)">
                                      <p:cBhvr>
                                        <p:cTn id="33" dur="500"/>
                                        <p:tgtEl>
                                          <p:spTgt spid="599043">
                                            <p:txEl>
                                              <p:pRg st="8" end="8"/>
                                            </p:txEl>
                                          </p:spTgt>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599043">
                                            <p:txEl>
                                              <p:pRg st="9" end="9"/>
                                            </p:txEl>
                                          </p:spTgt>
                                        </p:tgtEl>
                                        <p:attrNameLst>
                                          <p:attrName>style.visibility</p:attrName>
                                        </p:attrNameLst>
                                      </p:cBhvr>
                                      <p:to>
                                        <p:strVal val="visible"/>
                                      </p:to>
                                    </p:set>
                                    <p:animEffect transition="in" filter="blinds(horizontal)">
                                      <p:cBhvr>
                                        <p:cTn id="36" dur="500"/>
                                        <p:tgtEl>
                                          <p:spTgt spid="599043">
                                            <p:txEl>
                                              <p:pRg st="9" end="9"/>
                                            </p:txEl>
                                          </p:spTgt>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599043">
                                            <p:txEl>
                                              <p:pRg st="10" end="10"/>
                                            </p:txEl>
                                          </p:spTgt>
                                        </p:tgtEl>
                                        <p:attrNameLst>
                                          <p:attrName>style.visibility</p:attrName>
                                        </p:attrNameLst>
                                      </p:cBhvr>
                                      <p:to>
                                        <p:strVal val="visible"/>
                                      </p:to>
                                    </p:set>
                                    <p:animEffect transition="in" filter="blinds(horizontal)">
                                      <p:cBhvr>
                                        <p:cTn id="39" dur="500"/>
                                        <p:tgtEl>
                                          <p:spTgt spid="599043">
                                            <p:txEl>
                                              <p:pRg st="10" end="1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3" presetClass="entr" presetSubtype="10" fill="hold" grpId="0" nodeType="clickEffect">
                                  <p:stCondLst>
                                    <p:cond delay="0"/>
                                  </p:stCondLst>
                                  <p:childTnLst>
                                    <p:set>
                                      <p:cBhvr>
                                        <p:cTn id="43" dur="1" fill="hold">
                                          <p:stCondLst>
                                            <p:cond delay="0"/>
                                          </p:stCondLst>
                                        </p:cTn>
                                        <p:tgtEl>
                                          <p:spTgt spid="599043">
                                            <p:txEl>
                                              <p:pRg st="11" end="11"/>
                                            </p:txEl>
                                          </p:spTgt>
                                        </p:tgtEl>
                                        <p:attrNameLst>
                                          <p:attrName>style.visibility</p:attrName>
                                        </p:attrNameLst>
                                      </p:cBhvr>
                                      <p:to>
                                        <p:strVal val="visible"/>
                                      </p:to>
                                    </p:set>
                                    <p:animEffect transition="in" filter="blinds(horizontal)">
                                      <p:cBhvr>
                                        <p:cTn id="44" dur="500"/>
                                        <p:tgtEl>
                                          <p:spTgt spid="599043">
                                            <p:txEl>
                                              <p:pRg st="11" end="11"/>
                                            </p:txEl>
                                          </p:spTgt>
                                        </p:tgtEl>
                                      </p:cBhvr>
                                    </p:animEffect>
                                  </p:childTnLst>
                                </p:cTn>
                              </p:par>
                              <p:par>
                                <p:cTn id="45" presetID="3" presetClass="entr" presetSubtype="10" fill="hold" grpId="0" nodeType="withEffect">
                                  <p:stCondLst>
                                    <p:cond delay="0"/>
                                  </p:stCondLst>
                                  <p:childTnLst>
                                    <p:set>
                                      <p:cBhvr>
                                        <p:cTn id="46" dur="1" fill="hold">
                                          <p:stCondLst>
                                            <p:cond delay="0"/>
                                          </p:stCondLst>
                                        </p:cTn>
                                        <p:tgtEl>
                                          <p:spTgt spid="599043">
                                            <p:txEl>
                                              <p:pRg st="12" end="12"/>
                                            </p:txEl>
                                          </p:spTgt>
                                        </p:tgtEl>
                                        <p:attrNameLst>
                                          <p:attrName>style.visibility</p:attrName>
                                        </p:attrNameLst>
                                      </p:cBhvr>
                                      <p:to>
                                        <p:strVal val="visible"/>
                                      </p:to>
                                    </p:set>
                                    <p:animEffect transition="in" filter="blinds(horizontal)">
                                      <p:cBhvr>
                                        <p:cTn id="47" dur="500"/>
                                        <p:tgtEl>
                                          <p:spTgt spid="599043">
                                            <p:txEl>
                                              <p:pRg st="12" end="12"/>
                                            </p:txEl>
                                          </p:spTgt>
                                        </p:tgtEl>
                                      </p:cBhvr>
                                    </p:animEffect>
                                  </p:childTnLst>
                                </p:cTn>
                              </p:par>
                              <p:par>
                                <p:cTn id="48" presetID="3" presetClass="entr" presetSubtype="10" fill="hold" grpId="0" nodeType="withEffect">
                                  <p:stCondLst>
                                    <p:cond delay="0"/>
                                  </p:stCondLst>
                                  <p:childTnLst>
                                    <p:set>
                                      <p:cBhvr>
                                        <p:cTn id="49" dur="1" fill="hold">
                                          <p:stCondLst>
                                            <p:cond delay="0"/>
                                          </p:stCondLst>
                                        </p:cTn>
                                        <p:tgtEl>
                                          <p:spTgt spid="599043">
                                            <p:txEl>
                                              <p:pRg st="13" end="13"/>
                                            </p:txEl>
                                          </p:spTgt>
                                        </p:tgtEl>
                                        <p:attrNameLst>
                                          <p:attrName>style.visibility</p:attrName>
                                        </p:attrNameLst>
                                      </p:cBhvr>
                                      <p:to>
                                        <p:strVal val="visible"/>
                                      </p:to>
                                    </p:set>
                                    <p:animEffect transition="in" filter="blinds(horizontal)">
                                      <p:cBhvr>
                                        <p:cTn id="50" dur="500"/>
                                        <p:tgtEl>
                                          <p:spTgt spid="59904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904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9900"/>
            </a:gs>
            <a:gs pos="100000">
              <a:srgbClr val="FF9900">
                <a:gamma/>
                <a:tint val="66667"/>
                <a:invGamma/>
              </a:srgbClr>
            </a:gs>
          </a:gsLst>
          <a:lin ang="5400000" scaled="1"/>
        </a:gradFill>
        <a:effectLst/>
      </p:bgPr>
    </p:bg>
    <p:spTree>
      <p:nvGrpSpPr>
        <p:cNvPr id="1" name=""/>
        <p:cNvGrpSpPr/>
        <p:nvPr/>
      </p:nvGrpSpPr>
      <p:grpSpPr>
        <a:xfrm>
          <a:off x="0" y="0"/>
          <a:ext cx="0" cy="0"/>
          <a:chOff x="0" y="0"/>
          <a:chExt cx="0" cy="0"/>
        </a:xfrm>
      </p:grpSpPr>
      <p:sp>
        <p:nvSpPr>
          <p:cNvPr id="676866" name="Rectangle 2"/>
          <p:cNvSpPr>
            <a:spLocks noGrp="1" noChangeArrowheads="1"/>
          </p:cNvSpPr>
          <p:nvPr>
            <p:ph type="body" idx="1"/>
          </p:nvPr>
        </p:nvSpPr>
        <p:spPr>
          <a:xfrm>
            <a:off x="250825" y="1412875"/>
            <a:ext cx="8642350" cy="4683125"/>
          </a:xfrm>
        </p:spPr>
        <p:txBody>
          <a:bodyPr/>
          <a:lstStyle/>
          <a:p>
            <a:pPr>
              <a:lnSpc>
                <a:spcPct val="90000"/>
              </a:lnSpc>
              <a:spcBef>
                <a:spcPct val="40000"/>
              </a:spcBef>
            </a:pPr>
            <a:r>
              <a:rPr lang="en-US" sz="2800">
                <a:latin typeface="Tahoma" pitchFamily="34" charset="0"/>
              </a:rPr>
              <a:t>important to beg the question: why – or when – would public sector downsizing make sense to begin with? what assumptions stand behind it?</a:t>
            </a:r>
          </a:p>
          <a:p>
            <a:pPr>
              <a:lnSpc>
                <a:spcPct val="90000"/>
              </a:lnSpc>
              <a:spcBef>
                <a:spcPct val="40000"/>
              </a:spcBef>
            </a:pPr>
            <a:r>
              <a:rPr lang="en-US" sz="2800">
                <a:latin typeface="Tahoma" pitchFamily="34" charset="0"/>
              </a:rPr>
              <a:t>downsizing </a:t>
            </a:r>
            <a:r>
              <a:rPr lang="en-US" sz="2800" b="1">
                <a:latin typeface="Tahoma" pitchFamily="34" charset="0"/>
              </a:rPr>
              <a:t>as such</a:t>
            </a:r>
            <a:r>
              <a:rPr lang="en-US" sz="2800">
                <a:latin typeface="Tahoma" pitchFamily="34" charset="0"/>
              </a:rPr>
              <a:t> makes no sense as an automatism, especially if the work stays the same and if there is no genuine overstaffing</a:t>
            </a:r>
          </a:p>
          <a:p>
            <a:pPr>
              <a:lnSpc>
                <a:spcPct val="90000"/>
              </a:lnSpc>
              <a:spcBef>
                <a:spcPct val="40000"/>
              </a:spcBef>
            </a:pPr>
            <a:r>
              <a:rPr lang="en-US" sz="2800">
                <a:latin typeface="Tahoma" pitchFamily="34" charset="0"/>
              </a:rPr>
              <a:t>if the question is how much money is spent on State-directed activity, then contracting-out, or outsourcing, is often just window-dressing, because this may just shift public expenditure from personnel costs to other expenses</a:t>
            </a:r>
          </a:p>
        </p:txBody>
      </p:sp>
      <p:sp>
        <p:nvSpPr>
          <p:cNvPr id="676867" name="Text Box 3"/>
          <p:cNvSpPr txBox="1">
            <a:spLocks noChangeArrowheads="1"/>
          </p:cNvSpPr>
          <p:nvPr>
            <p:ph type="title"/>
          </p:nvPr>
        </p:nvSpPr>
        <p:spPr>
          <a:xfrm>
            <a:off x="0" y="333375"/>
            <a:ext cx="9144000" cy="865188"/>
          </a:xfrm>
          <a:noFill/>
          <a:ln/>
        </p:spPr>
        <p:txBody>
          <a:bodyPr/>
          <a:lstStyle/>
          <a:p>
            <a:pPr>
              <a:spcBef>
                <a:spcPct val="50000"/>
              </a:spcBef>
            </a:pPr>
            <a:r>
              <a:rPr lang="en-US" sz="3600" b="1">
                <a:solidFill>
                  <a:srgbClr val="000000"/>
                </a:solidFill>
                <a:effectLst>
                  <a:outerShdw blurRad="38100" dist="38100" dir="2700000" algn="tl">
                    <a:srgbClr val="FFFFFF"/>
                  </a:outerShdw>
                </a:effectLst>
                <a:latin typeface="Tahoma" pitchFamily="34" charset="0"/>
                <a:ea typeface="Times New Roman" pitchFamily="18" charset="0"/>
                <a:cs typeface="Tahoma" pitchFamily="34" charset="0"/>
              </a:rPr>
              <a:t>General CEE Lessons for Downsizing</a:t>
            </a:r>
            <a:endParaRPr lang="en-GB" sz="3600" b="1">
              <a:solidFill>
                <a:srgbClr val="000000"/>
              </a:solidFill>
              <a:effectLst>
                <a:outerShdw blurRad="38100" dist="38100" dir="2700000" algn="tl">
                  <a:srgbClr val="FFFFFF"/>
                </a:outerShdw>
              </a:effectLst>
              <a:latin typeface="Tahoma" pitchFamily="34" charset="0"/>
              <a:ea typeface="Times New Roman" pitchFamily="18"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76866">
                                            <p:txEl>
                                              <p:pRg st="0" end="0"/>
                                            </p:txEl>
                                          </p:spTgt>
                                        </p:tgtEl>
                                        <p:attrNameLst>
                                          <p:attrName>style.visibility</p:attrName>
                                        </p:attrNameLst>
                                      </p:cBhvr>
                                      <p:to>
                                        <p:strVal val="visible"/>
                                      </p:to>
                                    </p:set>
                                    <p:anim calcmode="lin" valueType="num">
                                      <p:cBhvr additive="base">
                                        <p:cTn id="7" dur="500" fill="hold"/>
                                        <p:tgtEl>
                                          <p:spTgt spid="67686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7686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76866">
                                            <p:txEl>
                                              <p:pRg st="1" end="1"/>
                                            </p:txEl>
                                          </p:spTgt>
                                        </p:tgtEl>
                                        <p:attrNameLst>
                                          <p:attrName>style.visibility</p:attrName>
                                        </p:attrNameLst>
                                      </p:cBhvr>
                                      <p:to>
                                        <p:strVal val="visible"/>
                                      </p:to>
                                    </p:set>
                                    <p:anim calcmode="lin" valueType="num">
                                      <p:cBhvr additive="base">
                                        <p:cTn id="13" dur="500" fill="hold"/>
                                        <p:tgtEl>
                                          <p:spTgt spid="67686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7686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76866">
                                            <p:txEl>
                                              <p:pRg st="2" end="2"/>
                                            </p:txEl>
                                          </p:spTgt>
                                        </p:tgtEl>
                                        <p:attrNameLst>
                                          <p:attrName>style.visibility</p:attrName>
                                        </p:attrNameLst>
                                      </p:cBhvr>
                                      <p:to>
                                        <p:strVal val="visible"/>
                                      </p:to>
                                    </p:set>
                                    <p:anim calcmode="lin" valueType="num">
                                      <p:cBhvr additive="base">
                                        <p:cTn id="19" dur="500" fill="hold"/>
                                        <p:tgtEl>
                                          <p:spTgt spid="67686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7686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6866"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9900"/>
            </a:gs>
            <a:gs pos="100000">
              <a:srgbClr val="FF9900">
                <a:gamma/>
                <a:tint val="66667"/>
                <a:invGamma/>
              </a:srgbClr>
            </a:gs>
          </a:gsLst>
          <a:lin ang="5400000" scaled="1"/>
        </a:gradFill>
        <a:effectLst/>
      </p:bgPr>
    </p:bg>
    <p:spTree>
      <p:nvGrpSpPr>
        <p:cNvPr id="1" name=""/>
        <p:cNvGrpSpPr/>
        <p:nvPr/>
      </p:nvGrpSpPr>
      <p:grpSpPr>
        <a:xfrm>
          <a:off x="0" y="0"/>
          <a:ext cx="0" cy="0"/>
          <a:chOff x="0" y="0"/>
          <a:chExt cx="0" cy="0"/>
        </a:xfrm>
      </p:grpSpPr>
      <p:sp>
        <p:nvSpPr>
          <p:cNvPr id="677890" name="Rectangle 2"/>
          <p:cNvSpPr>
            <a:spLocks noGrp="1" noChangeArrowheads="1"/>
          </p:cNvSpPr>
          <p:nvPr>
            <p:ph type="body" idx="1"/>
          </p:nvPr>
        </p:nvSpPr>
        <p:spPr>
          <a:xfrm>
            <a:off x="250825" y="1773238"/>
            <a:ext cx="8642350" cy="3527425"/>
          </a:xfrm>
        </p:spPr>
        <p:txBody>
          <a:bodyPr/>
          <a:lstStyle/>
          <a:p>
            <a:pPr algn="ctr">
              <a:spcBef>
                <a:spcPct val="0"/>
              </a:spcBef>
              <a:buFontTx/>
              <a:buNone/>
            </a:pPr>
            <a:r>
              <a:rPr lang="en-US" sz="4400" b="1">
                <a:latin typeface="Tahoma" pitchFamily="34" charset="0"/>
              </a:rPr>
              <a:t>In a transition / </a:t>
            </a:r>
          </a:p>
          <a:p>
            <a:pPr algn="ctr">
              <a:spcBef>
                <a:spcPct val="0"/>
              </a:spcBef>
              <a:buFontTx/>
              <a:buNone/>
            </a:pPr>
            <a:r>
              <a:rPr lang="en-US" sz="4400" b="1">
                <a:latin typeface="Tahoma" pitchFamily="34" charset="0"/>
              </a:rPr>
              <a:t>development context, </a:t>
            </a:r>
          </a:p>
          <a:p>
            <a:pPr algn="ctr">
              <a:spcBef>
                <a:spcPct val="0"/>
              </a:spcBef>
              <a:buFontTx/>
              <a:buNone/>
            </a:pPr>
            <a:r>
              <a:rPr lang="en-US" sz="4400" b="1">
                <a:latin typeface="Tahoma" pitchFamily="34" charset="0"/>
              </a:rPr>
              <a:t>‘democracy’ and effectiveness </a:t>
            </a:r>
          </a:p>
          <a:p>
            <a:pPr algn="ctr">
              <a:spcBef>
                <a:spcPct val="0"/>
              </a:spcBef>
              <a:buFontTx/>
              <a:buNone/>
            </a:pPr>
            <a:r>
              <a:rPr lang="en-US" sz="4400" b="1">
                <a:latin typeface="Tahoma" pitchFamily="34" charset="0"/>
              </a:rPr>
              <a:t>are more important </a:t>
            </a:r>
          </a:p>
          <a:p>
            <a:pPr algn="ctr">
              <a:spcBef>
                <a:spcPct val="0"/>
              </a:spcBef>
              <a:buFontTx/>
              <a:buNone/>
            </a:pPr>
            <a:r>
              <a:rPr lang="en-US" sz="4400" b="1">
                <a:latin typeface="Tahoma" pitchFamily="34" charset="0"/>
              </a:rPr>
              <a:t>than ‘efficiency’</a:t>
            </a:r>
            <a:endParaRPr lang="en-US" sz="2800">
              <a:latin typeface="Tahoma" pitchFamily="34" charset="0"/>
            </a:endParaRPr>
          </a:p>
        </p:txBody>
      </p:sp>
      <p:sp>
        <p:nvSpPr>
          <p:cNvPr id="677891" name="Text Box 3"/>
          <p:cNvSpPr txBox="1">
            <a:spLocks noChangeArrowheads="1"/>
          </p:cNvSpPr>
          <p:nvPr>
            <p:ph type="title"/>
          </p:nvPr>
        </p:nvSpPr>
        <p:spPr>
          <a:xfrm>
            <a:off x="0" y="333375"/>
            <a:ext cx="9144000" cy="865188"/>
          </a:xfrm>
          <a:noFill/>
          <a:ln/>
        </p:spPr>
        <p:txBody>
          <a:bodyPr/>
          <a:lstStyle/>
          <a:p>
            <a:pPr>
              <a:spcBef>
                <a:spcPct val="50000"/>
              </a:spcBef>
            </a:pPr>
            <a:r>
              <a:rPr lang="en-US" sz="3600" b="1">
                <a:solidFill>
                  <a:srgbClr val="000000"/>
                </a:solidFill>
                <a:effectLst>
                  <a:outerShdw blurRad="38100" dist="38100" dir="2700000" algn="tl">
                    <a:srgbClr val="FFFFFF"/>
                  </a:outerShdw>
                </a:effectLst>
                <a:latin typeface="Tahoma" pitchFamily="34" charset="0"/>
                <a:ea typeface="Times New Roman" pitchFamily="18" charset="0"/>
                <a:cs typeface="Tahoma" pitchFamily="34" charset="0"/>
              </a:rPr>
              <a:t>General CEE Lessons for Downsizing</a:t>
            </a:r>
            <a:endParaRPr lang="en-GB" sz="3600" b="1">
              <a:solidFill>
                <a:srgbClr val="000000"/>
              </a:solidFill>
              <a:effectLst>
                <a:outerShdw blurRad="38100" dist="38100" dir="2700000" algn="tl">
                  <a:srgbClr val="FFFFFF"/>
                </a:outerShdw>
              </a:effectLst>
              <a:latin typeface="Tahoma" pitchFamily="34" charset="0"/>
              <a:ea typeface="Times New Roman" pitchFamily="18"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677890">
                                            <p:txEl>
                                              <p:pRg st="0" end="0"/>
                                            </p:txEl>
                                          </p:spTgt>
                                        </p:tgtEl>
                                        <p:attrNameLst>
                                          <p:attrName>style.visibility</p:attrName>
                                        </p:attrNameLst>
                                      </p:cBhvr>
                                      <p:to>
                                        <p:strVal val="visible"/>
                                      </p:to>
                                    </p:set>
                                    <p:anim calcmode="lin" valueType="num">
                                      <p:cBhvr>
                                        <p:cTn id="7" dur="500" fill="hold"/>
                                        <p:tgtEl>
                                          <p:spTgt spid="677890">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677890">
                                            <p:txEl>
                                              <p:pRg st="0" end="0"/>
                                            </p:txEl>
                                          </p:spTgt>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677890">
                                            <p:txEl>
                                              <p:pRg st="1" end="1"/>
                                            </p:txEl>
                                          </p:spTgt>
                                        </p:tgtEl>
                                        <p:attrNameLst>
                                          <p:attrName>style.visibility</p:attrName>
                                        </p:attrNameLst>
                                      </p:cBhvr>
                                      <p:to>
                                        <p:strVal val="visible"/>
                                      </p:to>
                                    </p:set>
                                    <p:anim calcmode="lin" valueType="num">
                                      <p:cBhvr>
                                        <p:cTn id="11" dur="500" fill="hold"/>
                                        <p:tgtEl>
                                          <p:spTgt spid="677890">
                                            <p:txEl>
                                              <p:pRg st="1" end="1"/>
                                            </p:txEl>
                                          </p:spTgt>
                                        </p:tgtEl>
                                        <p:attrNameLst>
                                          <p:attrName>ppt_w</p:attrName>
                                        </p:attrNameLst>
                                      </p:cBhvr>
                                      <p:tavLst>
                                        <p:tav tm="0">
                                          <p:val>
                                            <p:fltVal val="0"/>
                                          </p:val>
                                        </p:tav>
                                        <p:tav tm="100000">
                                          <p:val>
                                            <p:strVal val="#ppt_w"/>
                                          </p:val>
                                        </p:tav>
                                      </p:tavLst>
                                    </p:anim>
                                    <p:anim calcmode="lin" valueType="num">
                                      <p:cBhvr>
                                        <p:cTn id="12" dur="500" fill="hold"/>
                                        <p:tgtEl>
                                          <p:spTgt spid="677890">
                                            <p:txEl>
                                              <p:pRg st="1" end="1"/>
                                            </p:txEl>
                                          </p:spTgt>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677890">
                                            <p:txEl>
                                              <p:pRg st="2" end="2"/>
                                            </p:txEl>
                                          </p:spTgt>
                                        </p:tgtEl>
                                        <p:attrNameLst>
                                          <p:attrName>style.visibility</p:attrName>
                                        </p:attrNameLst>
                                      </p:cBhvr>
                                      <p:to>
                                        <p:strVal val="visible"/>
                                      </p:to>
                                    </p:set>
                                    <p:anim calcmode="lin" valueType="num">
                                      <p:cBhvr>
                                        <p:cTn id="15" dur="500" fill="hold"/>
                                        <p:tgtEl>
                                          <p:spTgt spid="677890">
                                            <p:txEl>
                                              <p:pRg st="2" end="2"/>
                                            </p:txEl>
                                          </p:spTgt>
                                        </p:tgtEl>
                                        <p:attrNameLst>
                                          <p:attrName>ppt_w</p:attrName>
                                        </p:attrNameLst>
                                      </p:cBhvr>
                                      <p:tavLst>
                                        <p:tav tm="0">
                                          <p:val>
                                            <p:fltVal val="0"/>
                                          </p:val>
                                        </p:tav>
                                        <p:tav tm="100000">
                                          <p:val>
                                            <p:strVal val="#ppt_w"/>
                                          </p:val>
                                        </p:tav>
                                      </p:tavLst>
                                    </p:anim>
                                    <p:anim calcmode="lin" valueType="num">
                                      <p:cBhvr>
                                        <p:cTn id="16" dur="500" fill="hold"/>
                                        <p:tgtEl>
                                          <p:spTgt spid="677890">
                                            <p:txEl>
                                              <p:pRg st="2" end="2"/>
                                            </p:txEl>
                                          </p:spTgt>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677890">
                                            <p:txEl>
                                              <p:pRg st="3" end="3"/>
                                            </p:txEl>
                                          </p:spTgt>
                                        </p:tgtEl>
                                        <p:attrNameLst>
                                          <p:attrName>style.visibility</p:attrName>
                                        </p:attrNameLst>
                                      </p:cBhvr>
                                      <p:to>
                                        <p:strVal val="visible"/>
                                      </p:to>
                                    </p:set>
                                    <p:anim calcmode="lin" valueType="num">
                                      <p:cBhvr>
                                        <p:cTn id="19" dur="500" fill="hold"/>
                                        <p:tgtEl>
                                          <p:spTgt spid="677890">
                                            <p:txEl>
                                              <p:pRg st="3" end="3"/>
                                            </p:txEl>
                                          </p:spTgt>
                                        </p:tgtEl>
                                        <p:attrNameLst>
                                          <p:attrName>ppt_w</p:attrName>
                                        </p:attrNameLst>
                                      </p:cBhvr>
                                      <p:tavLst>
                                        <p:tav tm="0">
                                          <p:val>
                                            <p:fltVal val="0"/>
                                          </p:val>
                                        </p:tav>
                                        <p:tav tm="100000">
                                          <p:val>
                                            <p:strVal val="#ppt_w"/>
                                          </p:val>
                                        </p:tav>
                                      </p:tavLst>
                                    </p:anim>
                                    <p:anim calcmode="lin" valueType="num">
                                      <p:cBhvr>
                                        <p:cTn id="20" dur="500" fill="hold"/>
                                        <p:tgtEl>
                                          <p:spTgt spid="677890">
                                            <p:txEl>
                                              <p:pRg st="3" end="3"/>
                                            </p:txEl>
                                          </p:spTgt>
                                        </p:tgtEl>
                                        <p:attrNameLst>
                                          <p:attrName>ppt_h</p:attrName>
                                        </p:attrNameLst>
                                      </p:cBhvr>
                                      <p:tavLst>
                                        <p:tav tm="0">
                                          <p:val>
                                            <p:fltVal val="0"/>
                                          </p:val>
                                        </p:tav>
                                        <p:tav tm="100000">
                                          <p:val>
                                            <p:strVal val="#ppt_h"/>
                                          </p:val>
                                        </p:tav>
                                      </p:tavLst>
                                    </p:anim>
                                  </p:childTnLst>
                                </p:cTn>
                              </p:par>
                              <p:par>
                                <p:cTn id="21" presetID="23" presetClass="entr" presetSubtype="16" fill="hold" nodeType="withEffect">
                                  <p:stCondLst>
                                    <p:cond delay="0"/>
                                  </p:stCondLst>
                                  <p:childTnLst>
                                    <p:set>
                                      <p:cBhvr>
                                        <p:cTn id="22" dur="1" fill="hold">
                                          <p:stCondLst>
                                            <p:cond delay="0"/>
                                          </p:stCondLst>
                                        </p:cTn>
                                        <p:tgtEl>
                                          <p:spTgt spid="677890">
                                            <p:txEl>
                                              <p:pRg st="4" end="4"/>
                                            </p:txEl>
                                          </p:spTgt>
                                        </p:tgtEl>
                                        <p:attrNameLst>
                                          <p:attrName>style.visibility</p:attrName>
                                        </p:attrNameLst>
                                      </p:cBhvr>
                                      <p:to>
                                        <p:strVal val="visible"/>
                                      </p:to>
                                    </p:set>
                                    <p:anim calcmode="lin" valueType="num">
                                      <p:cBhvr>
                                        <p:cTn id="23" dur="500" fill="hold"/>
                                        <p:tgtEl>
                                          <p:spTgt spid="677890">
                                            <p:txEl>
                                              <p:pRg st="4" end="4"/>
                                            </p:txEl>
                                          </p:spTgt>
                                        </p:tgtEl>
                                        <p:attrNameLst>
                                          <p:attrName>ppt_w</p:attrName>
                                        </p:attrNameLst>
                                      </p:cBhvr>
                                      <p:tavLst>
                                        <p:tav tm="0">
                                          <p:val>
                                            <p:fltVal val="0"/>
                                          </p:val>
                                        </p:tav>
                                        <p:tav tm="100000">
                                          <p:val>
                                            <p:strVal val="#ppt_w"/>
                                          </p:val>
                                        </p:tav>
                                      </p:tavLst>
                                    </p:anim>
                                    <p:anim calcmode="lin" valueType="num">
                                      <p:cBhvr>
                                        <p:cTn id="24" dur="500" fill="hold"/>
                                        <p:tgtEl>
                                          <p:spTgt spid="677890">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accent2"/>
            </a:gs>
            <a:gs pos="100000">
              <a:schemeClr val="accent2">
                <a:gamma/>
                <a:shade val="24314"/>
                <a:invGamma/>
              </a:schemeClr>
            </a:gs>
          </a:gsLst>
          <a:lin ang="5400000" scaled="1"/>
        </a:gradFill>
        <a:effectLst/>
      </p:bgPr>
    </p:bg>
    <p:spTree>
      <p:nvGrpSpPr>
        <p:cNvPr id="1" name=""/>
        <p:cNvGrpSpPr/>
        <p:nvPr/>
      </p:nvGrpSpPr>
      <p:grpSpPr>
        <a:xfrm>
          <a:off x="0" y="0"/>
          <a:ext cx="0" cy="0"/>
          <a:chOff x="0" y="0"/>
          <a:chExt cx="0" cy="0"/>
        </a:xfrm>
      </p:grpSpPr>
      <p:sp>
        <p:nvSpPr>
          <p:cNvPr id="680962" name="Text Box 2"/>
          <p:cNvSpPr txBox="1">
            <a:spLocks noChangeArrowheads="1"/>
          </p:cNvSpPr>
          <p:nvPr/>
        </p:nvSpPr>
        <p:spPr bwMode="auto">
          <a:xfrm>
            <a:off x="1258888" y="4437063"/>
            <a:ext cx="6705600" cy="2330450"/>
          </a:xfrm>
          <a:prstGeom prst="rect">
            <a:avLst/>
          </a:prstGeom>
          <a:noFill/>
          <a:ln w="9525">
            <a:noFill/>
            <a:miter lim="800000"/>
            <a:headEnd/>
            <a:tailEnd/>
          </a:ln>
          <a:effectLst/>
        </p:spPr>
        <p:txBody>
          <a:bodyPr>
            <a:spAutoFit/>
          </a:bodyPr>
          <a:lstStyle/>
          <a:p>
            <a:pPr algn="ctr" eaLnBrk="0" hangingPunct="0">
              <a:lnSpc>
                <a:spcPct val="125000"/>
              </a:lnSpc>
              <a:spcBef>
                <a:spcPct val="400000"/>
              </a:spcBef>
            </a:pPr>
            <a:r>
              <a:rPr lang="es-ES_tradnl" b="1">
                <a:solidFill>
                  <a:schemeClr val="bg1"/>
                </a:solidFill>
                <a:effectLst>
                  <a:outerShdw blurRad="38100" dist="38100" dir="2700000" algn="tl">
                    <a:srgbClr val="000000"/>
                  </a:outerShdw>
                </a:effectLst>
                <a:latin typeface="Tahoma" pitchFamily="34" charset="0"/>
              </a:rPr>
              <a:t>WOLFGANG DRECHSLER</a:t>
            </a:r>
          </a:p>
          <a:p>
            <a:pPr algn="ctr" eaLnBrk="0" hangingPunct="0">
              <a:lnSpc>
                <a:spcPct val="125000"/>
              </a:lnSpc>
              <a:spcBef>
                <a:spcPct val="45000"/>
              </a:spcBef>
            </a:pPr>
            <a:r>
              <a:rPr lang="es-ES_tradnl" b="1">
                <a:solidFill>
                  <a:schemeClr val="bg1"/>
                </a:solidFill>
                <a:effectLst>
                  <a:outerShdw blurRad="38100" dist="38100" dir="2700000" algn="tl">
                    <a:srgbClr val="000000"/>
                  </a:outerShdw>
                </a:effectLst>
                <a:latin typeface="Tahoma" pitchFamily="34" charset="0"/>
              </a:rPr>
              <a:t>University of Tartu   and</a:t>
            </a:r>
          </a:p>
          <a:p>
            <a:pPr algn="ctr" eaLnBrk="0" hangingPunct="0">
              <a:lnSpc>
                <a:spcPct val="125000"/>
              </a:lnSpc>
            </a:pPr>
            <a:r>
              <a:rPr lang="es-ES_tradnl" b="1">
                <a:solidFill>
                  <a:schemeClr val="bg1"/>
                </a:solidFill>
                <a:effectLst>
                  <a:outerShdw blurRad="38100" dist="38100" dir="2700000" algn="tl">
                    <a:srgbClr val="000000"/>
                  </a:outerShdw>
                </a:effectLst>
                <a:latin typeface="Tahoma" pitchFamily="34" charset="0"/>
              </a:rPr>
              <a:t>PRAXIS - Center for Policy Studies</a:t>
            </a:r>
          </a:p>
          <a:p>
            <a:pPr algn="ctr" eaLnBrk="0" hangingPunct="0"/>
            <a:r>
              <a:rPr lang="es-ES_tradnl" sz="2800" b="1">
                <a:solidFill>
                  <a:schemeClr val="bg1"/>
                </a:solidFill>
                <a:effectLst>
                  <a:outerShdw blurRad="38100" dist="38100" dir="2700000" algn="tl">
                    <a:srgbClr val="000000"/>
                  </a:outerShdw>
                </a:effectLst>
                <a:latin typeface="Tahoma" pitchFamily="34" charset="0"/>
              </a:rPr>
              <a:t>wjmd@praxis.ee</a:t>
            </a:r>
            <a:endParaRPr lang="en-US" sz="2800">
              <a:solidFill>
                <a:schemeClr val="bg1"/>
              </a:solidFill>
              <a:latin typeface="Tahoma" pitchFamily="34" charset="0"/>
            </a:endParaRPr>
          </a:p>
          <a:p>
            <a:pPr algn="ctr" eaLnBrk="0" hangingPunct="0"/>
            <a:endParaRPr lang="es-ES_tradnl" sz="1800">
              <a:solidFill>
                <a:schemeClr val="bg1"/>
              </a:solidFill>
              <a:effectLst>
                <a:outerShdw blurRad="38100" dist="38100" dir="2700000" algn="tl">
                  <a:srgbClr val="000000"/>
                </a:outerShdw>
              </a:effectLst>
              <a:latin typeface="Tahoma" pitchFamily="34" charset="0"/>
            </a:endParaRPr>
          </a:p>
        </p:txBody>
      </p:sp>
      <p:sp>
        <p:nvSpPr>
          <p:cNvPr id="680963" name="Rectangle 3"/>
          <p:cNvSpPr>
            <a:spLocks noChangeArrowheads="1"/>
          </p:cNvSpPr>
          <p:nvPr/>
        </p:nvSpPr>
        <p:spPr bwMode="auto">
          <a:xfrm>
            <a:off x="0" y="1773238"/>
            <a:ext cx="9144000" cy="2111375"/>
          </a:xfrm>
          <a:prstGeom prst="rect">
            <a:avLst/>
          </a:prstGeom>
          <a:gradFill rotWithShape="1">
            <a:gsLst>
              <a:gs pos="0">
                <a:schemeClr val="accent2">
                  <a:gamma/>
                  <a:shade val="46275"/>
                  <a:invGamma/>
                </a:schemeClr>
              </a:gs>
              <a:gs pos="100000">
                <a:schemeClr val="accent2"/>
              </a:gs>
            </a:gsLst>
            <a:lin ang="5400000" scaled="1"/>
          </a:gradFill>
          <a:ln w="9525">
            <a:solidFill>
              <a:schemeClr val="bg1"/>
            </a:solidFill>
            <a:miter lim="800000"/>
            <a:headEnd/>
            <a:tailEnd/>
          </a:ln>
          <a:effectLst/>
        </p:spPr>
        <p:txBody>
          <a:bodyPr>
            <a:spAutoFit/>
          </a:bodyPr>
          <a:lstStyle/>
          <a:p>
            <a:pPr algn="ctr"/>
            <a:r>
              <a:rPr lang="en-US" sz="4400">
                <a:solidFill>
                  <a:schemeClr val="bg1"/>
                </a:solidFill>
                <a:effectLst>
                  <a:outerShdw blurRad="38100" dist="38100" dir="2700000" algn="tl">
                    <a:srgbClr val="000000"/>
                  </a:outerShdw>
                </a:effectLst>
                <a:latin typeface="Tahoma" pitchFamily="34" charset="0"/>
              </a:rPr>
              <a:t>Public Sector Downsizing </a:t>
            </a:r>
          </a:p>
          <a:p>
            <a:pPr algn="ctr"/>
            <a:r>
              <a:rPr lang="en-US" sz="4400">
                <a:solidFill>
                  <a:schemeClr val="bg1"/>
                </a:solidFill>
                <a:effectLst>
                  <a:outerShdw blurRad="38100" dist="38100" dir="2700000" algn="tl">
                    <a:srgbClr val="000000"/>
                  </a:outerShdw>
                </a:effectLst>
                <a:latin typeface="Tahoma" pitchFamily="34" charset="0"/>
              </a:rPr>
              <a:t>and Redeployment Programs </a:t>
            </a:r>
          </a:p>
          <a:p>
            <a:pPr algn="ctr"/>
            <a:r>
              <a:rPr lang="en-US" sz="4400">
                <a:solidFill>
                  <a:schemeClr val="bg1"/>
                </a:solidFill>
                <a:effectLst>
                  <a:outerShdw blurRad="38100" dist="38100" dir="2700000" algn="tl">
                    <a:srgbClr val="000000"/>
                  </a:outerShdw>
                </a:effectLst>
                <a:latin typeface="Tahoma" pitchFamily="34" charset="0"/>
              </a:rPr>
              <a:t>in Central and Eastern Europe</a:t>
            </a:r>
          </a:p>
        </p:txBody>
      </p:sp>
      <p:sp>
        <p:nvSpPr>
          <p:cNvPr id="680964" name="Rectangle 4"/>
          <p:cNvSpPr>
            <a:spLocks noChangeArrowheads="1"/>
          </p:cNvSpPr>
          <p:nvPr/>
        </p:nvSpPr>
        <p:spPr bwMode="auto">
          <a:xfrm>
            <a:off x="0" y="549275"/>
            <a:ext cx="9144000" cy="1006475"/>
          </a:xfrm>
          <a:prstGeom prst="rect">
            <a:avLst/>
          </a:prstGeom>
          <a:noFill/>
          <a:ln w="9525">
            <a:noFill/>
            <a:miter lim="800000"/>
            <a:headEnd/>
            <a:tailEnd/>
          </a:ln>
          <a:effectLst/>
        </p:spPr>
        <p:txBody>
          <a:bodyPr>
            <a:spAutoFit/>
          </a:bodyPr>
          <a:lstStyle/>
          <a:p>
            <a:pPr algn="ctr"/>
            <a:r>
              <a:rPr lang="en-US" sz="2800">
                <a:solidFill>
                  <a:schemeClr val="bg1"/>
                </a:solidFill>
                <a:effectLst>
                  <a:outerShdw blurRad="38100" dist="38100" dir="2700000" algn="tl">
                    <a:srgbClr val="000000"/>
                  </a:outerShdw>
                </a:effectLst>
                <a:latin typeface="Tahoma" pitchFamily="34" charset="0"/>
              </a:rPr>
              <a:t>Lessons for Latin America and the Caribbean </a:t>
            </a:r>
          </a:p>
          <a:p>
            <a:pPr algn="ctr"/>
            <a:r>
              <a:rPr lang="en-US" sz="2800">
                <a:solidFill>
                  <a:schemeClr val="bg1"/>
                </a:solidFill>
                <a:effectLst>
                  <a:outerShdw blurRad="38100" dist="38100" dir="2700000" algn="tl">
                    <a:srgbClr val="000000"/>
                  </a:outerShdw>
                </a:effectLst>
                <a:latin typeface="Tahoma" pitchFamily="34" charset="0"/>
              </a:rPr>
              <a:t>in Managing Public Sector Restructuring:</a:t>
            </a:r>
            <a:r>
              <a:rPr lang="en-US" sz="3200">
                <a:solidFill>
                  <a:schemeClr val="bg1"/>
                </a:solidFill>
                <a:effectLst>
                  <a:outerShdw blurRad="38100" dist="38100" dir="2700000" algn="tl">
                    <a:srgbClr val="000000"/>
                  </a:outerShdw>
                </a:effectLst>
              </a:rPr>
              <a:t> </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tx2"/>
            </a:gs>
            <a:gs pos="50000">
              <a:schemeClr val="accent2"/>
            </a:gs>
            <a:gs pos="100000">
              <a:schemeClr val="tx2"/>
            </a:gs>
          </a:gsLst>
          <a:lin ang="0" scaled="1"/>
        </a:gradFill>
        <a:effectLst/>
      </p:bgPr>
    </p:bg>
    <p:spTree>
      <p:nvGrpSpPr>
        <p:cNvPr id="1" name=""/>
        <p:cNvGrpSpPr/>
        <p:nvPr/>
      </p:nvGrpSpPr>
      <p:grpSpPr>
        <a:xfrm>
          <a:off x="0" y="0"/>
          <a:ext cx="0" cy="0"/>
          <a:chOff x="0" y="0"/>
          <a:chExt cx="0" cy="0"/>
        </a:xfrm>
      </p:grpSpPr>
      <p:pic>
        <p:nvPicPr>
          <p:cNvPr id="308229" name="Picture 5" descr="CEE_region2"/>
          <p:cNvPicPr>
            <a:picLocks noChangeAspect="1" noChangeArrowheads="1"/>
          </p:cNvPicPr>
          <p:nvPr/>
        </p:nvPicPr>
        <p:blipFill>
          <a:blip r:embed="rId2" cstate="print"/>
          <a:srcRect/>
          <a:stretch>
            <a:fillRect/>
          </a:stretch>
        </p:blipFill>
        <p:spPr bwMode="auto">
          <a:xfrm>
            <a:off x="2667000" y="223838"/>
            <a:ext cx="3810000" cy="6410325"/>
          </a:xfrm>
          <a:prstGeom prst="rect">
            <a:avLst/>
          </a:prstGeom>
          <a:noFill/>
        </p:spPr>
      </p:pic>
      <p:pic>
        <p:nvPicPr>
          <p:cNvPr id="308231" name="Picture 7" descr="EEflag"/>
          <p:cNvPicPr>
            <a:picLocks noChangeAspect="1" noChangeArrowheads="1"/>
          </p:cNvPicPr>
          <p:nvPr/>
        </p:nvPicPr>
        <p:blipFill>
          <a:blip r:embed="rId3" cstate="print"/>
          <a:srcRect/>
          <a:stretch>
            <a:fillRect/>
          </a:stretch>
        </p:blipFill>
        <p:spPr bwMode="auto">
          <a:xfrm>
            <a:off x="6156325" y="692150"/>
            <a:ext cx="1641475" cy="1042988"/>
          </a:xfrm>
          <a:prstGeom prst="rect">
            <a:avLst/>
          </a:prstGeom>
          <a:noFill/>
        </p:spPr>
      </p:pic>
      <p:sp>
        <p:nvSpPr>
          <p:cNvPr id="308232" name="Text Box 8"/>
          <p:cNvSpPr txBox="1">
            <a:spLocks noChangeArrowheads="1"/>
          </p:cNvSpPr>
          <p:nvPr/>
        </p:nvSpPr>
        <p:spPr bwMode="auto">
          <a:xfrm>
            <a:off x="6732588" y="1916113"/>
            <a:ext cx="2160587" cy="519112"/>
          </a:xfrm>
          <a:prstGeom prst="rect">
            <a:avLst/>
          </a:prstGeom>
          <a:noFill/>
          <a:ln w="9525">
            <a:noFill/>
            <a:miter lim="800000"/>
            <a:headEnd/>
            <a:tailEnd/>
          </a:ln>
          <a:effectLst/>
        </p:spPr>
        <p:txBody>
          <a:bodyPr>
            <a:spAutoFit/>
          </a:bodyPr>
          <a:lstStyle/>
          <a:p>
            <a:pPr>
              <a:spcBef>
                <a:spcPct val="50000"/>
              </a:spcBef>
            </a:pPr>
            <a:r>
              <a:rPr lang="en-US" sz="2800">
                <a:solidFill>
                  <a:schemeClr val="bg1"/>
                </a:solidFill>
                <a:latin typeface="Tahoma" pitchFamily="34" charset="0"/>
              </a:rPr>
              <a:t>ESTONIA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0"/>
                                  </p:stCondLst>
                                  <p:childTnLst>
                                    <p:set>
                                      <p:cBhvr>
                                        <p:cTn id="6" dur="1" fill="hold">
                                          <p:stCondLst>
                                            <p:cond delay="0"/>
                                          </p:stCondLst>
                                        </p:cTn>
                                        <p:tgtEl>
                                          <p:spTgt spid="308231"/>
                                        </p:tgtEl>
                                        <p:attrNameLst>
                                          <p:attrName>style.visibility</p:attrName>
                                        </p:attrNameLst>
                                      </p:cBhvr>
                                      <p:to>
                                        <p:strVal val="visible"/>
                                      </p:to>
                                    </p:set>
                                    <p:anim calcmode="lin" valueType="num">
                                      <p:cBhvr additive="base">
                                        <p:cTn id="7" dur="500" fill="hold"/>
                                        <p:tgtEl>
                                          <p:spTgt spid="308231"/>
                                        </p:tgtEl>
                                        <p:attrNameLst>
                                          <p:attrName>ppt_x</p:attrName>
                                        </p:attrNameLst>
                                      </p:cBhvr>
                                      <p:tavLst>
                                        <p:tav tm="0">
                                          <p:val>
                                            <p:strVal val="0-#ppt_w/2"/>
                                          </p:val>
                                        </p:tav>
                                        <p:tav tm="100000">
                                          <p:val>
                                            <p:strVal val="#ppt_x"/>
                                          </p:val>
                                        </p:tav>
                                      </p:tavLst>
                                    </p:anim>
                                    <p:anim calcmode="lin" valueType="num">
                                      <p:cBhvr additive="base">
                                        <p:cTn id="8" dur="500" fill="hold"/>
                                        <p:tgtEl>
                                          <p:spTgt spid="308231"/>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308232"/>
                                        </p:tgtEl>
                                        <p:attrNameLst>
                                          <p:attrName>style.visibility</p:attrName>
                                        </p:attrNameLst>
                                      </p:cBhvr>
                                      <p:to>
                                        <p:strVal val="visible"/>
                                      </p:to>
                                    </p:set>
                                    <p:anim calcmode="lin" valueType="num">
                                      <p:cBhvr additive="base">
                                        <p:cTn id="11" dur="500" fill="hold"/>
                                        <p:tgtEl>
                                          <p:spTgt spid="308232"/>
                                        </p:tgtEl>
                                        <p:attrNameLst>
                                          <p:attrName>ppt_x</p:attrName>
                                        </p:attrNameLst>
                                      </p:cBhvr>
                                      <p:tavLst>
                                        <p:tav tm="0">
                                          <p:val>
                                            <p:strVal val="0-#ppt_w/2"/>
                                          </p:val>
                                        </p:tav>
                                        <p:tav tm="100000">
                                          <p:val>
                                            <p:strVal val="#ppt_x"/>
                                          </p:val>
                                        </p:tav>
                                      </p:tavLst>
                                    </p:anim>
                                    <p:anim calcmode="lin" valueType="num">
                                      <p:cBhvr additive="base">
                                        <p:cTn id="12" dur="500" fill="hold"/>
                                        <p:tgtEl>
                                          <p:spTgt spid="3082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23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tx1"/>
            </a:gs>
            <a:gs pos="50000">
              <a:schemeClr val="accent2"/>
            </a:gs>
            <a:gs pos="100000">
              <a:schemeClr val="tx1"/>
            </a:gs>
          </a:gsLst>
          <a:lin ang="0" scaled="1"/>
        </a:gradFill>
        <a:effectLst/>
      </p:bgPr>
    </p:bg>
    <p:spTree>
      <p:nvGrpSpPr>
        <p:cNvPr id="1" name=""/>
        <p:cNvGrpSpPr/>
        <p:nvPr/>
      </p:nvGrpSpPr>
      <p:grpSpPr>
        <a:xfrm>
          <a:off x="0" y="0"/>
          <a:ext cx="0" cy="0"/>
          <a:chOff x="0" y="0"/>
          <a:chExt cx="0" cy="0"/>
        </a:xfrm>
      </p:grpSpPr>
      <p:pic>
        <p:nvPicPr>
          <p:cNvPr id="633858" name="Picture 2" descr="CEE_region3"/>
          <p:cNvPicPr>
            <a:picLocks noChangeAspect="1" noChangeArrowheads="1"/>
          </p:cNvPicPr>
          <p:nvPr/>
        </p:nvPicPr>
        <p:blipFill>
          <a:blip r:embed="rId2" cstate="print"/>
          <a:srcRect/>
          <a:stretch>
            <a:fillRect/>
          </a:stretch>
        </p:blipFill>
        <p:spPr bwMode="auto">
          <a:xfrm>
            <a:off x="2667000" y="223838"/>
            <a:ext cx="3810000" cy="6410325"/>
          </a:xfrm>
          <a:prstGeom prst="rect">
            <a:avLst/>
          </a:prstGeom>
          <a:noFill/>
        </p:spPr>
      </p:pic>
      <p:pic>
        <p:nvPicPr>
          <p:cNvPr id="633859" name="Picture 3" descr="HUflag2"/>
          <p:cNvPicPr>
            <a:picLocks noChangeAspect="1" noChangeArrowheads="1"/>
          </p:cNvPicPr>
          <p:nvPr/>
        </p:nvPicPr>
        <p:blipFill>
          <a:blip r:embed="rId3" cstate="print"/>
          <a:srcRect/>
          <a:stretch>
            <a:fillRect/>
          </a:stretch>
        </p:blipFill>
        <p:spPr bwMode="auto">
          <a:xfrm>
            <a:off x="5364163" y="3284538"/>
            <a:ext cx="1865312" cy="1246187"/>
          </a:xfrm>
          <a:prstGeom prst="rect">
            <a:avLst/>
          </a:prstGeom>
          <a:noFill/>
        </p:spPr>
      </p:pic>
      <p:sp>
        <p:nvSpPr>
          <p:cNvPr id="633860" name="Rectangle 4"/>
          <p:cNvSpPr>
            <a:spLocks noChangeArrowheads="1"/>
          </p:cNvSpPr>
          <p:nvPr/>
        </p:nvSpPr>
        <p:spPr bwMode="auto">
          <a:xfrm>
            <a:off x="6877050" y="4652963"/>
            <a:ext cx="1943100" cy="519112"/>
          </a:xfrm>
          <a:prstGeom prst="rect">
            <a:avLst/>
          </a:prstGeom>
          <a:noFill/>
          <a:ln w="9525">
            <a:noFill/>
            <a:miter lim="800000"/>
            <a:headEnd/>
            <a:tailEnd/>
          </a:ln>
          <a:effectLst/>
        </p:spPr>
        <p:txBody>
          <a:bodyPr>
            <a:spAutoFit/>
          </a:bodyPr>
          <a:lstStyle/>
          <a:p>
            <a:r>
              <a:rPr lang="en-US" sz="2800">
                <a:solidFill>
                  <a:schemeClr val="bg1"/>
                </a:solidFill>
                <a:latin typeface="Tahoma" pitchFamily="34" charset="0"/>
              </a:rPr>
              <a:t>HUNGARY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0"/>
                                  </p:stCondLst>
                                  <p:childTnLst>
                                    <p:set>
                                      <p:cBhvr>
                                        <p:cTn id="6" dur="1" fill="hold">
                                          <p:stCondLst>
                                            <p:cond delay="0"/>
                                          </p:stCondLst>
                                        </p:cTn>
                                        <p:tgtEl>
                                          <p:spTgt spid="633859"/>
                                        </p:tgtEl>
                                        <p:attrNameLst>
                                          <p:attrName>style.visibility</p:attrName>
                                        </p:attrNameLst>
                                      </p:cBhvr>
                                      <p:to>
                                        <p:strVal val="visible"/>
                                      </p:to>
                                    </p:set>
                                    <p:anim calcmode="lin" valueType="num">
                                      <p:cBhvr additive="base">
                                        <p:cTn id="7" dur="500" fill="hold"/>
                                        <p:tgtEl>
                                          <p:spTgt spid="633859"/>
                                        </p:tgtEl>
                                        <p:attrNameLst>
                                          <p:attrName>ppt_x</p:attrName>
                                        </p:attrNameLst>
                                      </p:cBhvr>
                                      <p:tavLst>
                                        <p:tav tm="0">
                                          <p:val>
                                            <p:strVal val="0-#ppt_w/2"/>
                                          </p:val>
                                        </p:tav>
                                        <p:tav tm="100000">
                                          <p:val>
                                            <p:strVal val="#ppt_x"/>
                                          </p:val>
                                        </p:tav>
                                      </p:tavLst>
                                    </p:anim>
                                    <p:anim calcmode="lin" valueType="num">
                                      <p:cBhvr additive="base">
                                        <p:cTn id="8" dur="500" fill="hold"/>
                                        <p:tgtEl>
                                          <p:spTgt spid="633859"/>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633860"/>
                                        </p:tgtEl>
                                        <p:attrNameLst>
                                          <p:attrName>style.visibility</p:attrName>
                                        </p:attrNameLst>
                                      </p:cBhvr>
                                      <p:to>
                                        <p:strVal val="visible"/>
                                      </p:to>
                                    </p:set>
                                    <p:anim calcmode="lin" valueType="num">
                                      <p:cBhvr additive="base">
                                        <p:cTn id="11" dur="500" fill="hold"/>
                                        <p:tgtEl>
                                          <p:spTgt spid="633860"/>
                                        </p:tgtEl>
                                        <p:attrNameLst>
                                          <p:attrName>ppt_x</p:attrName>
                                        </p:attrNameLst>
                                      </p:cBhvr>
                                      <p:tavLst>
                                        <p:tav tm="0">
                                          <p:val>
                                            <p:strVal val="0-#ppt_w/2"/>
                                          </p:val>
                                        </p:tav>
                                        <p:tav tm="100000">
                                          <p:val>
                                            <p:strVal val="#ppt_x"/>
                                          </p:val>
                                        </p:tav>
                                      </p:tavLst>
                                    </p:anim>
                                    <p:anim calcmode="lin" valueType="num">
                                      <p:cBhvr additive="base">
                                        <p:cTn id="12" dur="500" fill="hold"/>
                                        <p:tgtEl>
                                          <p:spTgt spid="6338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3860"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tx1"/>
            </a:gs>
            <a:gs pos="50000">
              <a:schemeClr val="accent2"/>
            </a:gs>
            <a:gs pos="100000">
              <a:schemeClr val="tx1"/>
            </a:gs>
          </a:gsLst>
          <a:lin ang="0" scaled="1"/>
        </a:gradFill>
        <a:effectLst/>
      </p:bgPr>
    </p:bg>
    <p:spTree>
      <p:nvGrpSpPr>
        <p:cNvPr id="1" name=""/>
        <p:cNvGrpSpPr/>
        <p:nvPr/>
      </p:nvGrpSpPr>
      <p:grpSpPr>
        <a:xfrm>
          <a:off x="0" y="0"/>
          <a:ext cx="0" cy="0"/>
          <a:chOff x="0" y="0"/>
          <a:chExt cx="0" cy="0"/>
        </a:xfrm>
      </p:grpSpPr>
      <p:pic>
        <p:nvPicPr>
          <p:cNvPr id="310276" name="Picture 4" descr="CEE_region4"/>
          <p:cNvPicPr>
            <a:picLocks noChangeAspect="1" noChangeArrowheads="1"/>
          </p:cNvPicPr>
          <p:nvPr/>
        </p:nvPicPr>
        <p:blipFill>
          <a:blip r:embed="rId2" cstate="print"/>
          <a:srcRect/>
          <a:stretch>
            <a:fillRect/>
          </a:stretch>
        </p:blipFill>
        <p:spPr bwMode="auto">
          <a:xfrm>
            <a:off x="2667000" y="223838"/>
            <a:ext cx="3810000" cy="6410325"/>
          </a:xfrm>
          <a:prstGeom prst="rect">
            <a:avLst/>
          </a:prstGeom>
          <a:noFill/>
        </p:spPr>
      </p:pic>
      <p:pic>
        <p:nvPicPr>
          <p:cNvPr id="310277" name="Picture 5" descr="Dflag2"/>
          <p:cNvPicPr>
            <a:picLocks noChangeAspect="1" noChangeArrowheads="1"/>
          </p:cNvPicPr>
          <p:nvPr/>
        </p:nvPicPr>
        <p:blipFill>
          <a:blip r:embed="rId3" cstate="print"/>
          <a:srcRect/>
          <a:stretch>
            <a:fillRect/>
          </a:stretch>
        </p:blipFill>
        <p:spPr bwMode="auto">
          <a:xfrm>
            <a:off x="4067175" y="1844675"/>
            <a:ext cx="2219325" cy="1331913"/>
          </a:xfrm>
          <a:prstGeom prst="rect">
            <a:avLst/>
          </a:prstGeom>
          <a:noFill/>
        </p:spPr>
      </p:pic>
      <p:pic>
        <p:nvPicPr>
          <p:cNvPr id="310278" name="Picture 6" descr="GDRflag3"/>
          <p:cNvPicPr>
            <a:picLocks noChangeAspect="1" noChangeArrowheads="1"/>
          </p:cNvPicPr>
          <p:nvPr/>
        </p:nvPicPr>
        <p:blipFill>
          <a:blip r:embed="rId4" cstate="print"/>
          <a:srcRect/>
          <a:stretch>
            <a:fillRect/>
          </a:stretch>
        </p:blipFill>
        <p:spPr bwMode="auto">
          <a:xfrm>
            <a:off x="4067175" y="1844675"/>
            <a:ext cx="2232025" cy="1352550"/>
          </a:xfrm>
          <a:prstGeom prst="rect">
            <a:avLst/>
          </a:prstGeom>
          <a:noFill/>
        </p:spPr>
      </p:pic>
      <p:sp>
        <p:nvSpPr>
          <p:cNvPr id="310279" name="AutoShape 7"/>
          <p:cNvSpPr>
            <a:spLocks noChangeArrowheads="1"/>
          </p:cNvSpPr>
          <p:nvPr/>
        </p:nvSpPr>
        <p:spPr bwMode="auto">
          <a:xfrm flipV="1">
            <a:off x="3132138" y="2708275"/>
            <a:ext cx="144462" cy="144463"/>
          </a:xfrm>
          <a:prstGeom prst="star8">
            <a:avLst>
              <a:gd name="adj" fmla="val 38250"/>
            </a:avLst>
          </a:prstGeom>
          <a:solidFill>
            <a:srgbClr val="FF3300"/>
          </a:solidFill>
          <a:ln w="9525">
            <a:solidFill>
              <a:schemeClr val="tx1"/>
            </a:solidFill>
            <a:miter lim="800000"/>
            <a:headEnd/>
            <a:tailEnd/>
          </a:ln>
          <a:effectLst/>
        </p:spPr>
        <p:txBody>
          <a:bodyPr wrap="none" anchor="ctr"/>
          <a:lstStyle/>
          <a:p>
            <a:endParaRPr lang="en-US"/>
          </a:p>
        </p:txBody>
      </p:sp>
      <p:pic>
        <p:nvPicPr>
          <p:cNvPr id="310280" name="Picture 8" descr="flagge-coswig"/>
          <p:cNvPicPr>
            <a:picLocks noChangeAspect="1" noChangeArrowheads="1"/>
          </p:cNvPicPr>
          <p:nvPr/>
        </p:nvPicPr>
        <p:blipFill>
          <a:blip r:embed="rId5" cstate="print"/>
          <a:srcRect/>
          <a:stretch>
            <a:fillRect/>
          </a:stretch>
        </p:blipFill>
        <p:spPr bwMode="auto">
          <a:xfrm>
            <a:off x="1042988" y="1341438"/>
            <a:ext cx="893762" cy="2592387"/>
          </a:xfrm>
          <a:prstGeom prst="rect">
            <a:avLst/>
          </a:prstGeom>
          <a:noFill/>
        </p:spPr>
      </p:pic>
      <p:sp>
        <p:nvSpPr>
          <p:cNvPr id="310281" name="AutoShape 9"/>
          <p:cNvSpPr>
            <a:spLocks noChangeArrowheads="1"/>
          </p:cNvSpPr>
          <p:nvPr/>
        </p:nvSpPr>
        <p:spPr bwMode="auto">
          <a:xfrm>
            <a:off x="2124075" y="2565400"/>
            <a:ext cx="903288" cy="485775"/>
          </a:xfrm>
          <a:prstGeom prst="homePlate">
            <a:avLst>
              <a:gd name="adj" fmla="val 46487"/>
            </a:avLst>
          </a:prstGeom>
          <a:solidFill>
            <a:srgbClr val="FF3300"/>
          </a:solidFill>
          <a:ln w="9525">
            <a:solidFill>
              <a:schemeClr val="tx1"/>
            </a:solidFill>
            <a:miter lim="800000"/>
            <a:headEnd/>
            <a:tailEnd/>
          </a:ln>
          <a:effectLst/>
        </p:spPr>
        <p:txBody>
          <a:bodyPr wrap="none" anchor="ctr"/>
          <a:lstStyle/>
          <a:p>
            <a:endParaRPr lang="en-US"/>
          </a:p>
        </p:txBody>
      </p:sp>
      <p:sp>
        <p:nvSpPr>
          <p:cNvPr id="310282" name="Text Box 10"/>
          <p:cNvSpPr txBox="1">
            <a:spLocks noChangeArrowheads="1"/>
          </p:cNvSpPr>
          <p:nvPr/>
        </p:nvSpPr>
        <p:spPr bwMode="auto">
          <a:xfrm>
            <a:off x="2051050" y="2636838"/>
            <a:ext cx="1008063" cy="304800"/>
          </a:xfrm>
          <a:prstGeom prst="rect">
            <a:avLst/>
          </a:prstGeom>
          <a:noFill/>
          <a:ln w="9525">
            <a:noFill/>
            <a:miter lim="800000"/>
            <a:headEnd/>
            <a:tailEnd/>
          </a:ln>
          <a:effectLst/>
        </p:spPr>
        <p:txBody>
          <a:bodyPr>
            <a:spAutoFit/>
          </a:bodyPr>
          <a:lstStyle/>
          <a:p>
            <a:pPr>
              <a:spcBef>
                <a:spcPct val="50000"/>
              </a:spcBef>
            </a:pPr>
            <a:r>
              <a:rPr lang="en-US" sz="1400" b="1">
                <a:solidFill>
                  <a:schemeClr val="bg1"/>
                </a:solidFill>
                <a:latin typeface="Tahoma" pitchFamily="34" charset="0"/>
              </a:rPr>
              <a:t>COSWIG</a:t>
            </a:r>
          </a:p>
        </p:txBody>
      </p:sp>
      <p:sp>
        <p:nvSpPr>
          <p:cNvPr id="310286" name="Rectangle 14"/>
          <p:cNvSpPr>
            <a:spLocks noChangeArrowheads="1"/>
          </p:cNvSpPr>
          <p:nvPr/>
        </p:nvSpPr>
        <p:spPr bwMode="auto">
          <a:xfrm>
            <a:off x="6588125" y="3170238"/>
            <a:ext cx="2087563" cy="519112"/>
          </a:xfrm>
          <a:prstGeom prst="rect">
            <a:avLst/>
          </a:prstGeom>
          <a:noFill/>
          <a:ln w="9525">
            <a:noFill/>
            <a:miter lim="800000"/>
            <a:headEnd/>
            <a:tailEnd/>
          </a:ln>
          <a:effectLst/>
        </p:spPr>
        <p:txBody>
          <a:bodyPr>
            <a:spAutoFit/>
          </a:bodyPr>
          <a:lstStyle/>
          <a:p>
            <a:r>
              <a:rPr lang="en-US" sz="2800">
                <a:solidFill>
                  <a:schemeClr val="bg1"/>
                </a:solidFill>
                <a:latin typeface="Tahoma" pitchFamily="34" charset="0"/>
              </a:rPr>
              <a:t>GERMANY</a:t>
            </a:r>
          </a:p>
        </p:txBody>
      </p:sp>
      <p:sp>
        <p:nvSpPr>
          <p:cNvPr id="310287" name="Rectangle 15"/>
          <p:cNvSpPr>
            <a:spLocks noChangeArrowheads="1"/>
          </p:cNvSpPr>
          <p:nvPr/>
        </p:nvSpPr>
        <p:spPr bwMode="auto">
          <a:xfrm>
            <a:off x="6588125" y="2636838"/>
            <a:ext cx="2555875" cy="519112"/>
          </a:xfrm>
          <a:prstGeom prst="rect">
            <a:avLst/>
          </a:prstGeom>
          <a:noFill/>
          <a:ln w="9525">
            <a:noFill/>
            <a:miter lim="800000"/>
            <a:headEnd/>
            <a:tailEnd/>
          </a:ln>
          <a:effectLst/>
        </p:spPr>
        <p:txBody>
          <a:bodyPr>
            <a:spAutoFit/>
          </a:bodyPr>
          <a:lstStyle/>
          <a:p>
            <a:r>
              <a:rPr lang="en-US" sz="2800">
                <a:solidFill>
                  <a:schemeClr val="bg1"/>
                </a:solidFill>
                <a:latin typeface="Tahoma" pitchFamily="34" charset="0"/>
              </a:rPr>
              <a:t>EAST</a:t>
            </a:r>
          </a:p>
        </p:txBody>
      </p:sp>
      <p:sp>
        <p:nvSpPr>
          <p:cNvPr id="310288" name="Rectangle 16"/>
          <p:cNvSpPr>
            <a:spLocks noChangeArrowheads="1"/>
          </p:cNvSpPr>
          <p:nvPr/>
        </p:nvSpPr>
        <p:spPr bwMode="auto">
          <a:xfrm>
            <a:off x="7451725" y="2636838"/>
            <a:ext cx="936625" cy="519112"/>
          </a:xfrm>
          <a:prstGeom prst="rect">
            <a:avLst/>
          </a:prstGeom>
          <a:noFill/>
          <a:ln w="9525">
            <a:noFill/>
            <a:miter lim="800000"/>
            <a:headEnd/>
            <a:tailEnd/>
          </a:ln>
          <a:effectLst/>
        </p:spPr>
        <p:txBody>
          <a:bodyPr>
            <a:spAutoFit/>
          </a:bodyPr>
          <a:lstStyle/>
          <a:p>
            <a:r>
              <a:rPr lang="en-US" sz="2800">
                <a:solidFill>
                  <a:schemeClr val="bg1"/>
                </a:solidFill>
                <a:latin typeface="Tahoma" pitchFamily="34" charset="0"/>
              </a:rPr>
              <a:t>ERN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0"/>
                                  </p:stCondLst>
                                  <p:childTnLst>
                                    <p:set>
                                      <p:cBhvr>
                                        <p:cTn id="6" dur="1" fill="hold">
                                          <p:stCondLst>
                                            <p:cond delay="0"/>
                                          </p:stCondLst>
                                        </p:cTn>
                                        <p:tgtEl>
                                          <p:spTgt spid="310278"/>
                                        </p:tgtEl>
                                        <p:attrNameLst>
                                          <p:attrName>style.visibility</p:attrName>
                                        </p:attrNameLst>
                                      </p:cBhvr>
                                      <p:to>
                                        <p:strVal val="visible"/>
                                      </p:to>
                                    </p:set>
                                    <p:anim calcmode="lin" valueType="num">
                                      <p:cBhvr additive="base">
                                        <p:cTn id="7" dur="500" fill="hold"/>
                                        <p:tgtEl>
                                          <p:spTgt spid="310278"/>
                                        </p:tgtEl>
                                        <p:attrNameLst>
                                          <p:attrName>ppt_x</p:attrName>
                                        </p:attrNameLst>
                                      </p:cBhvr>
                                      <p:tavLst>
                                        <p:tav tm="0">
                                          <p:val>
                                            <p:strVal val="0-#ppt_w/2"/>
                                          </p:val>
                                        </p:tav>
                                        <p:tav tm="100000">
                                          <p:val>
                                            <p:strVal val="#ppt_x"/>
                                          </p:val>
                                        </p:tav>
                                      </p:tavLst>
                                    </p:anim>
                                    <p:anim calcmode="lin" valueType="num">
                                      <p:cBhvr additive="base">
                                        <p:cTn id="8" dur="500" fill="hold"/>
                                        <p:tgtEl>
                                          <p:spTgt spid="310278"/>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310287"/>
                                        </p:tgtEl>
                                        <p:attrNameLst>
                                          <p:attrName>style.visibility</p:attrName>
                                        </p:attrNameLst>
                                      </p:cBhvr>
                                      <p:to>
                                        <p:strVal val="visible"/>
                                      </p:to>
                                    </p:set>
                                    <p:anim calcmode="lin" valueType="num">
                                      <p:cBhvr additive="base">
                                        <p:cTn id="11" dur="500" fill="hold"/>
                                        <p:tgtEl>
                                          <p:spTgt spid="310287"/>
                                        </p:tgtEl>
                                        <p:attrNameLst>
                                          <p:attrName>ppt_x</p:attrName>
                                        </p:attrNameLst>
                                      </p:cBhvr>
                                      <p:tavLst>
                                        <p:tav tm="0">
                                          <p:val>
                                            <p:strVal val="0-#ppt_w/2"/>
                                          </p:val>
                                        </p:tav>
                                        <p:tav tm="100000">
                                          <p:val>
                                            <p:strVal val="#ppt_x"/>
                                          </p:val>
                                        </p:tav>
                                      </p:tavLst>
                                    </p:anim>
                                    <p:anim calcmode="lin" valueType="num">
                                      <p:cBhvr additive="base">
                                        <p:cTn id="12" dur="500" fill="hold"/>
                                        <p:tgtEl>
                                          <p:spTgt spid="310287"/>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310286"/>
                                        </p:tgtEl>
                                        <p:attrNameLst>
                                          <p:attrName>style.visibility</p:attrName>
                                        </p:attrNameLst>
                                      </p:cBhvr>
                                      <p:to>
                                        <p:strVal val="visible"/>
                                      </p:to>
                                    </p:set>
                                    <p:anim calcmode="lin" valueType="num">
                                      <p:cBhvr additive="base">
                                        <p:cTn id="15" dur="500" fill="hold"/>
                                        <p:tgtEl>
                                          <p:spTgt spid="310286"/>
                                        </p:tgtEl>
                                        <p:attrNameLst>
                                          <p:attrName>ppt_x</p:attrName>
                                        </p:attrNameLst>
                                      </p:cBhvr>
                                      <p:tavLst>
                                        <p:tav tm="0">
                                          <p:val>
                                            <p:strVal val="0-#ppt_w/2"/>
                                          </p:val>
                                        </p:tav>
                                        <p:tav tm="100000">
                                          <p:val>
                                            <p:strVal val="#ppt_x"/>
                                          </p:val>
                                        </p:tav>
                                      </p:tavLst>
                                    </p:anim>
                                    <p:anim calcmode="lin" valueType="num">
                                      <p:cBhvr additive="base">
                                        <p:cTn id="16" dur="500" fill="hold"/>
                                        <p:tgtEl>
                                          <p:spTgt spid="31028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12" fill="hold" nodeType="clickEffect">
                                  <p:stCondLst>
                                    <p:cond delay="0"/>
                                  </p:stCondLst>
                                  <p:childTnLst>
                                    <p:set>
                                      <p:cBhvr>
                                        <p:cTn id="20" dur="1" fill="hold">
                                          <p:stCondLst>
                                            <p:cond delay="0"/>
                                          </p:stCondLst>
                                        </p:cTn>
                                        <p:tgtEl>
                                          <p:spTgt spid="310277"/>
                                        </p:tgtEl>
                                        <p:attrNameLst>
                                          <p:attrName>style.visibility</p:attrName>
                                        </p:attrNameLst>
                                      </p:cBhvr>
                                      <p:to>
                                        <p:strVal val="visible"/>
                                      </p:to>
                                    </p:set>
                                    <p:anim calcmode="lin" valueType="num">
                                      <p:cBhvr additive="base">
                                        <p:cTn id="21" dur="500" fill="hold"/>
                                        <p:tgtEl>
                                          <p:spTgt spid="310277"/>
                                        </p:tgtEl>
                                        <p:attrNameLst>
                                          <p:attrName>ppt_x</p:attrName>
                                        </p:attrNameLst>
                                      </p:cBhvr>
                                      <p:tavLst>
                                        <p:tav tm="0">
                                          <p:val>
                                            <p:strVal val="0-#ppt_w/2"/>
                                          </p:val>
                                        </p:tav>
                                        <p:tav tm="100000">
                                          <p:val>
                                            <p:strVal val="#ppt_x"/>
                                          </p:val>
                                        </p:tav>
                                      </p:tavLst>
                                    </p:anim>
                                    <p:anim calcmode="lin" valueType="num">
                                      <p:cBhvr additive="base">
                                        <p:cTn id="22" dur="500" fill="hold"/>
                                        <p:tgtEl>
                                          <p:spTgt spid="310277"/>
                                        </p:tgtEl>
                                        <p:attrNameLst>
                                          <p:attrName>ppt_y</p:attrName>
                                        </p:attrNameLst>
                                      </p:cBhvr>
                                      <p:tavLst>
                                        <p:tav tm="0">
                                          <p:val>
                                            <p:strVal val="1+#ppt_h/2"/>
                                          </p:val>
                                        </p:tav>
                                        <p:tav tm="100000">
                                          <p:val>
                                            <p:strVal val="#ppt_y"/>
                                          </p:val>
                                        </p:tav>
                                      </p:tavLst>
                                    </p:anim>
                                  </p:childTnLst>
                                </p:cTn>
                              </p:par>
                              <p:par>
                                <p:cTn id="23" presetID="2" presetClass="entr" presetSubtype="12" fill="hold" grpId="1" nodeType="withEffect">
                                  <p:stCondLst>
                                    <p:cond delay="0"/>
                                  </p:stCondLst>
                                  <p:childTnLst>
                                    <p:set>
                                      <p:cBhvr>
                                        <p:cTn id="24" dur="1" fill="hold">
                                          <p:stCondLst>
                                            <p:cond delay="0"/>
                                          </p:stCondLst>
                                        </p:cTn>
                                        <p:tgtEl>
                                          <p:spTgt spid="310288"/>
                                        </p:tgtEl>
                                        <p:attrNameLst>
                                          <p:attrName>style.visibility</p:attrName>
                                        </p:attrNameLst>
                                      </p:cBhvr>
                                      <p:to>
                                        <p:strVal val="visible"/>
                                      </p:to>
                                    </p:set>
                                    <p:anim calcmode="lin" valueType="num">
                                      <p:cBhvr additive="base">
                                        <p:cTn id="25" dur="500" fill="hold"/>
                                        <p:tgtEl>
                                          <p:spTgt spid="310288"/>
                                        </p:tgtEl>
                                        <p:attrNameLst>
                                          <p:attrName>ppt_x</p:attrName>
                                        </p:attrNameLst>
                                      </p:cBhvr>
                                      <p:tavLst>
                                        <p:tav tm="0">
                                          <p:val>
                                            <p:strVal val="0-#ppt_w/2"/>
                                          </p:val>
                                        </p:tav>
                                        <p:tav tm="100000">
                                          <p:val>
                                            <p:strVal val="#ppt_x"/>
                                          </p:val>
                                        </p:tav>
                                      </p:tavLst>
                                    </p:anim>
                                    <p:anim calcmode="lin" valueType="num">
                                      <p:cBhvr additive="base">
                                        <p:cTn id="26" dur="500" fill="hold"/>
                                        <p:tgtEl>
                                          <p:spTgt spid="310288"/>
                                        </p:tgtEl>
                                        <p:attrNameLst>
                                          <p:attrName>ppt_y</p:attrName>
                                        </p:attrNameLst>
                                      </p:cBhvr>
                                      <p:tavLst>
                                        <p:tav tm="0">
                                          <p:val>
                                            <p:strVal val="1+#ppt_h/2"/>
                                          </p:val>
                                        </p:tav>
                                        <p:tav tm="100000">
                                          <p:val>
                                            <p:strVal val="#ppt_y"/>
                                          </p:val>
                                        </p:tav>
                                      </p:tavLst>
                                    </p:anim>
                                  </p:childTnLst>
                                </p:cTn>
                              </p:par>
                              <p:par>
                                <p:cTn id="27" presetID="2" presetClass="exit" presetSubtype="3" fill="hold" nodeType="withEffect">
                                  <p:stCondLst>
                                    <p:cond delay="0"/>
                                  </p:stCondLst>
                                  <p:childTnLst>
                                    <p:anim calcmode="lin" valueType="num">
                                      <p:cBhvr additive="base">
                                        <p:cTn id="28" dur="500"/>
                                        <p:tgtEl>
                                          <p:spTgt spid="310278"/>
                                        </p:tgtEl>
                                        <p:attrNameLst>
                                          <p:attrName>ppt_x</p:attrName>
                                        </p:attrNameLst>
                                      </p:cBhvr>
                                      <p:tavLst>
                                        <p:tav tm="0">
                                          <p:val>
                                            <p:strVal val="ppt_x"/>
                                          </p:val>
                                        </p:tav>
                                        <p:tav tm="100000">
                                          <p:val>
                                            <p:strVal val="1+ppt_w/2"/>
                                          </p:val>
                                        </p:tav>
                                      </p:tavLst>
                                    </p:anim>
                                    <p:anim calcmode="lin" valueType="num">
                                      <p:cBhvr additive="base">
                                        <p:cTn id="29" dur="500"/>
                                        <p:tgtEl>
                                          <p:spTgt spid="310278"/>
                                        </p:tgtEl>
                                        <p:attrNameLst>
                                          <p:attrName>ppt_y</p:attrName>
                                        </p:attrNameLst>
                                      </p:cBhvr>
                                      <p:tavLst>
                                        <p:tav tm="0">
                                          <p:val>
                                            <p:strVal val="ppt_y"/>
                                          </p:val>
                                        </p:tav>
                                        <p:tav tm="100000">
                                          <p:val>
                                            <p:strVal val="0-ppt_h/2"/>
                                          </p:val>
                                        </p:tav>
                                      </p:tavLst>
                                    </p:anim>
                                    <p:set>
                                      <p:cBhvr>
                                        <p:cTn id="30" dur="1" fill="hold">
                                          <p:stCondLst>
                                            <p:cond delay="499"/>
                                          </p:stCondLst>
                                        </p:cTn>
                                        <p:tgtEl>
                                          <p:spTgt spid="310278"/>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310279"/>
                                        </p:tgtEl>
                                        <p:attrNameLst>
                                          <p:attrName>style.visibility</p:attrName>
                                        </p:attrNameLst>
                                      </p:cBhvr>
                                      <p:to>
                                        <p:strVal val="visible"/>
                                      </p:to>
                                    </p:set>
                                    <p:animEffect transition="in" filter="blinds(horizontal)">
                                      <p:cBhvr>
                                        <p:cTn id="35" dur="500"/>
                                        <p:tgtEl>
                                          <p:spTgt spid="310279"/>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8" fill="hold" grpId="0" nodeType="clickEffect">
                                  <p:stCondLst>
                                    <p:cond delay="0"/>
                                  </p:stCondLst>
                                  <p:childTnLst>
                                    <p:set>
                                      <p:cBhvr>
                                        <p:cTn id="39" dur="1" fill="hold">
                                          <p:stCondLst>
                                            <p:cond delay="0"/>
                                          </p:stCondLst>
                                        </p:cTn>
                                        <p:tgtEl>
                                          <p:spTgt spid="310281"/>
                                        </p:tgtEl>
                                        <p:attrNameLst>
                                          <p:attrName>style.visibility</p:attrName>
                                        </p:attrNameLst>
                                      </p:cBhvr>
                                      <p:to>
                                        <p:strVal val="visible"/>
                                      </p:to>
                                    </p:set>
                                    <p:anim calcmode="lin" valueType="num">
                                      <p:cBhvr additive="base">
                                        <p:cTn id="40" dur="500" fill="hold"/>
                                        <p:tgtEl>
                                          <p:spTgt spid="310281"/>
                                        </p:tgtEl>
                                        <p:attrNameLst>
                                          <p:attrName>ppt_x</p:attrName>
                                        </p:attrNameLst>
                                      </p:cBhvr>
                                      <p:tavLst>
                                        <p:tav tm="0">
                                          <p:val>
                                            <p:strVal val="0-#ppt_w/2"/>
                                          </p:val>
                                        </p:tav>
                                        <p:tav tm="100000">
                                          <p:val>
                                            <p:strVal val="#ppt_x"/>
                                          </p:val>
                                        </p:tav>
                                      </p:tavLst>
                                    </p:anim>
                                    <p:anim calcmode="lin" valueType="num">
                                      <p:cBhvr additive="base">
                                        <p:cTn id="41" dur="500" fill="hold"/>
                                        <p:tgtEl>
                                          <p:spTgt spid="310281"/>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0"/>
                                  </p:stCondLst>
                                  <p:childTnLst>
                                    <p:set>
                                      <p:cBhvr>
                                        <p:cTn id="43" dur="1" fill="hold">
                                          <p:stCondLst>
                                            <p:cond delay="0"/>
                                          </p:stCondLst>
                                        </p:cTn>
                                        <p:tgtEl>
                                          <p:spTgt spid="310282"/>
                                        </p:tgtEl>
                                        <p:attrNameLst>
                                          <p:attrName>style.visibility</p:attrName>
                                        </p:attrNameLst>
                                      </p:cBhvr>
                                      <p:to>
                                        <p:strVal val="visible"/>
                                      </p:to>
                                    </p:set>
                                    <p:anim calcmode="lin" valueType="num">
                                      <p:cBhvr additive="base">
                                        <p:cTn id="44" dur="500" fill="hold"/>
                                        <p:tgtEl>
                                          <p:spTgt spid="310282"/>
                                        </p:tgtEl>
                                        <p:attrNameLst>
                                          <p:attrName>ppt_x</p:attrName>
                                        </p:attrNameLst>
                                      </p:cBhvr>
                                      <p:tavLst>
                                        <p:tav tm="0">
                                          <p:val>
                                            <p:strVal val="0-#ppt_w/2"/>
                                          </p:val>
                                        </p:tav>
                                        <p:tav tm="100000">
                                          <p:val>
                                            <p:strVal val="#ppt_x"/>
                                          </p:val>
                                        </p:tav>
                                      </p:tavLst>
                                    </p:anim>
                                    <p:anim calcmode="lin" valueType="num">
                                      <p:cBhvr additive="base">
                                        <p:cTn id="45" dur="500" fill="hold"/>
                                        <p:tgtEl>
                                          <p:spTgt spid="310282"/>
                                        </p:tgtEl>
                                        <p:attrNameLst>
                                          <p:attrName>ppt_y</p:attrName>
                                        </p:attrNameLst>
                                      </p:cBhvr>
                                      <p:tavLst>
                                        <p:tav tm="0">
                                          <p:val>
                                            <p:strVal val="#ppt_y"/>
                                          </p:val>
                                        </p:tav>
                                        <p:tav tm="100000">
                                          <p:val>
                                            <p:strVal val="#ppt_y"/>
                                          </p:val>
                                        </p:tav>
                                      </p:tavLst>
                                    </p:anim>
                                  </p:childTnLst>
                                </p:cTn>
                              </p:par>
                              <p:par>
                                <p:cTn id="46" presetID="2" presetClass="entr" presetSubtype="8" fill="hold" nodeType="withEffect">
                                  <p:stCondLst>
                                    <p:cond delay="0"/>
                                  </p:stCondLst>
                                  <p:childTnLst>
                                    <p:set>
                                      <p:cBhvr>
                                        <p:cTn id="47" dur="1" fill="hold">
                                          <p:stCondLst>
                                            <p:cond delay="0"/>
                                          </p:stCondLst>
                                        </p:cTn>
                                        <p:tgtEl>
                                          <p:spTgt spid="310280"/>
                                        </p:tgtEl>
                                        <p:attrNameLst>
                                          <p:attrName>style.visibility</p:attrName>
                                        </p:attrNameLst>
                                      </p:cBhvr>
                                      <p:to>
                                        <p:strVal val="visible"/>
                                      </p:to>
                                    </p:set>
                                    <p:anim calcmode="lin" valueType="num">
                                      <p:cBhvr additive="base">
                                        <p:cTn id="48" dur="500" fill="hold"/>
                                        <p:tgtEl>
                                          <p:spTgt spid="310280"/>
                                        </p:tgtEl>
                                        <p:attrNameLst>
                                          <p:attrName>ppt_x</p:attrName>
                                        </p:attrNameLst>
                                      </p:cBhvr>
                                      <p:tavLst>
                                        <p:tav tm="0">
                                          <p:val>
                                            <p:strVal val="0-#ppt_w/2"/>
                                          </p:val>
                                        </p:tav>
                                        <p:tav tm="100000">
                                          <p:val>
                                            <p:strVal val="#ppt_x"/>
                                          </p:val>
                                        </p:tav>
                                      </p:tavLst>
                                    </p:anim>
                                    <p:anim calcmode="lin" valueType="num">
                                      <p:cBhvr additive="base">
                                        <p:cTn id="49" dur="500" fill="hold"/>
                                        <p:tgtEl>
                                          <p:spTgt spid="3102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0279" grpId="0" animBg="1"/>
      <p:bldP spid="310281" grpId="0" animBg="1"/>
      <p:bldP spid="310282" grpId="0"/>
      <p:bldP spid="310286" grpId="0"/>
      <p:bldP spid="310287" grpId="0"/>
      <p:bldP spid="310288" grpId="1"/>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9900"/>
        </a:solidFill>
        <a:effectLst/>
      </p:bgPr>
    </p:bg>
    <p:spTree>
      <p:nvGrpSpPr>
        <p:cNvPr id="1" name=""/>
        <p:cNvGrpSpPr/>
        <p:nvPr/>
      </p:nvGrpSpPr>
      <p:grpSpPr>
        <a:xfrm>
          <a:off x="0" y="0"/>
          <a:ext cx="0" cy="0"/>
          <a:chOff x="0" y="0"/>
          <a:chExt cx="0" cy="0"/>
        </a:xfrm>
      </p:grpSpPr>
      <p:grpSp>
        <p:nvGrpSpPr>
          <p:cNvPr id="616450" name="Group 2"/>
          <p:cNvGrpSpPr>
            <a:grpSpLocks/>
          </p:cNvGrpSpPr>
          <p:nvPr/>
        </p:nvGrpSpPr>
        <p:grpSpPr bwMode="auto">
          <a:xfrm>
            <a:off x="0" y="0"/>
            <a:ext cx="9296400" cy="3810000"/>
            <a:chOff x="0" y="0"/>
            <a:chExt cx="5856" cy="2400"/>
          </a:xfrm>
        </p:grpSpPr>
        <p:sp>
          <p:nvSpPr>
            <p:cNvPr id="616451" name="Rectangle 3"/>
            <p:cNvSpPr>
              <a:spLocks noChangeArrowheads="1"/>
            </p:cNvSpPr>
            <p:nvPr/>
          </p:nvSpPr>
          <p:spPr bwMode="auto">
            <a:xfrm>
              <a:off x="0" y="0"/>
              <a:ext cx="5760" cy="2400"/>
            </a:xfrm>
            <a:prstGeom prst="rect">
              <a:avLst/>
            </a:prstGeom>
            <a:gradFill rotWithShape="0">
              <a:gsLst>
                <a:gs pos="0">
                  <a:srgbClr val="D79D29"/>
                </a:gs>
                <a:gs pos="100000">
                  <a:srgbClr val="D79D29">
                    <a:gamma/>
                    <a:tint val="33333"/>
                    <a:invGamma/>
                  </a:srgbClr>
                </a:gs>
              </a:gsLst>
              <a:lin ang="5400000" scaled="1"/>
            </a:gradFill>
            <a:ln w="9525">
              <a:noFill/>
              <a:miter lim="800000"/>
              <a:headEnd/>
              <a:tailEnd/>
            </a:ln>
            <a:effectLst/>
          </p:spPr>
          <p:txBody>
            <a:bodyPr wrap="none" anchor="ctr"/>
            <a:lstStyle/>
            <a:p>
              <a:pPr algn="ctr"/>
              <a:endParaRPr lang="en-GB" b="1">
                <a:solidFill>
                  <a:schemeClr val="bg1"/>
                </a:solidFill>
                <a:effectLst>
                  <a:outerShdw blurRad="38100" dist="38100" dir="2700000" algn="tl">
                    <a:srgbClr val="000000"/>
                  </a:outerShdw>
                </a:effectLst>
                <a:latin typeface="Arial Narrow" pitchFamily="34" charset="0"/>
              </a:endParaRPr>
            </a:p>
          </p:txBody>
        </p:sp>
        <p:sp>
          <p:nvSpPr>
            <p:cNvPr id="616452" name="Text Box 4"/>
            <p:cNvSpPr txBox="1">
              <a:spLocks noChangeArrowheads="1"/>
            </p:cNvSpPr>
            <p:nvPr/>
          </p:nvSpPr>
          <p:spPr bwMode="auto">
            <a:xfrm flipH="1">
              <a:off x="816" y="912"/>
              <a:ext cx="5040" cy="1409"/>
            </a:xfrm>
            <a:prstGeom prst="rect">
              <a:avLst/>
            </a:prstGeom>
            <a:noFill/>
            <a:ln w="9525">
              <a:noFill/>
              <a:miter lim="800000"/>
              <a:headEnd/>
              <a:tailEnd/>
            </a:ln>
            <a:effectLst/>
          </p:spPr>
          <p:txBody>
            <a:bodyPr>
              <a:spAutoFit/>
            </a:bodyPr>
            <a:lstStyle/>
            <a:p>
              <a:pPr>
                <a:lnSpc>
                  <a:spcPct val="110000"/>
                </a:lnSpc>
              </a:pPr>
              <a:endParaRPr lang="en-US" b="1">
                <a:latin typeface="Arial Narrow" pitchFamily="34" charset="0"/>
                <a:cs typeface="Times New Roman" pitchFamily="18" charset="0"/>
              </a:endParaRPr>
            </a:p>
            <a:p>
              <a:pPr>
                <a:lnSpc>
                  <a:spcPct val="110000"/>
                </a:lnSpc>
              </a:pPr>
              <a:r>
                <a:rPr lang="en-US" sz="2800" b="1">
                  <a:solidFill>
                    <a:srgbClr val="000000"/>
                  </a:solidFill>
                  <a:latin typeface="Tahoma" pitchFamily="34" charset="0"/>
                  <a:ea typeface="Times New Roman" pitchFamily="18" charset="0"/>
                  <a:cs typeface="Tahoma" pitchFamily="34" charset="0"/>
                </a:rPr>
                <a:t>public sector downsizing has practically </a:t>
              </a:r>
            </a:p>
            <a:p>
              <a:pPr>
                <a:lnSpc>
                  <a:spcPct val="110000"/>
                </a:lnSpc>
              </a:pPr>
              <a:r>
                <a:rPr lang="en-US" sz="2800" b="1">
                  <a:solidFill>
                    <a:srgbClr val="000000"/>
                  </a:solidFill>
                  <a:latin typeface="Tahoma" pitchFamily="34" charset="0"/>
                  <a:ea typeface="Times New Roman" pitchFamily="18" charset="0"/>
                  <a:cs typeface="Tahoma" pitchFamily="34" charset="0"/>
                </a:rPr>
                <a:t>not </a:t>
              </a:r>
              <a:r>
                <a:rPr lang="en-US" sz="2800" b="1">
                  <a:latin typeface="Tahoma" pitchFamily="34" charset="0"/>
                  <a:ea typeface="Times New Roman" pitchFamily="18" charset="0"/>
                  <a:cs typeface="Tahoma" pitchFamily="34" charset="0"/>
                </a:rPr>
                <a:t>happened in CEE (except rhetoric)</a:t>
              </a:r>
              <a:r>
                <a:rPr lang="en-US" sz="2800">
                  <a:latin typeface="Arial Narrow" pitchFamily="34" charset="0"/>
                  <a:ea typeface="Times New Roman" pitchFamily="18" charset="0"/>
                  <a:cs typeface="Tahoma" pitchFamily="34" charset="0"/>
                </a:rPr>
                <a:t/>
              </a:r>
              <a:br>
                <a:rPr lang="en-US" sz="2800">
                  <a:latin typeface="Arial Narrow" pitchFamily="34" charset="0"/>
                  <a:ea typeface="Times New Roman" pitchFamily="18" charset="0"/>
                  <a:cs typeface="Tahoma" pitchFamily="34" charset="0"/>
                </a:rPr>
              </a:br>
              <a:r>
                <a:rPr lang="en-US" b="1">
                  <a:latin typeface="Arial Narrow" pitchFamily="34" charset="0"/>
                  <a:cs typeface="Times New Roman" pitchFamily="18" charset="0"/>
                </a:rPr>
                <a:t> </a:t>
              </a:r>
              <a:br>
                <a:rPr lang="en-US" b="1">
                  <a:latin typeface="Arial Narrow" pitchFamily="34" charset="0"/>
                  <a:cs typeface="Times New Roman" pitchFamily="18" charset="0"/>
                </a:rPr>
              </a:br>
              <a:endParaRPr lang="en-US" b="1">
                <a:latin typeface="Arial Narrow" pitchFamily="34" charset="0"/>
                <a:cs typeface="Times New Roman" pitchFamily="18" charset="0"/>
              </a:endParaRPr>
            </a:p>
          </p:txBody>
        </p:sp>
        <p:sp>
          <p:nvSpPr>
            <p:cNvPr id="616453" name="Text Box 5"/>
            <p:cNvSpPr txBox="1">
              <a:spLocks noChangeArrowheads="1"/>
            </p:cNvSpPr>
            <p:nvPr/>
          </p:nvSpPr>
          <p:spPr bwMode="auto">
            <a:xfrm rot="-5400000">
              <a:off x="211" y="940"/>
              <a:ext cx="116" cy="442"/>
            </a:xfrm>
            <a:prstGeom prst="rect">
              <a:avLst/>
            </a:prstGeom>
            <a:noFill/>
            <a:ln w="9525">
              <a:noFill/>
              <a:miter lim="800000"/>
              <a:headEnd/>
              <a:tailEnd/>
            </a:ln>
            <a:effectLst/>
          </p:spPr>
          <p:txBody>
            <a:bodyPr wrap="none">
              <a:spAutoFit/>
            </a:bodyPr>
            <a:lstStyle/>
            <a:p>
              <a:pPr algn="r"/>
              <a:r>
                <a:rPr lang="en-US" sz="2000" b="1">
                  <a:latin typeface="Arial Narrow" pitchFamily="34" charset="0"/>
                </a:rPr>
                <a:t/>
              </a:r>
              <a:br>
                <a:rPr lang="en-US" sz="2000" b="1">
                  <a:latin typeface="Arial Narrow" pitchFamily="34" charset="0"/>
                </a:rPr>
              </a:br>
              <a:endParaRPr lang="en-US" sz="2000" b="1">
                <a:latin typeface="Arial Narrow" pitchFamily="34" charset="0"/>
              </a:endParaRPr>
            </a:p>
          </p:txBody>
        </p:sp>
      </p:grpSp>
      <p:grpSp>
        <p:nvGrpSpPr>
          <p:cNvPr id="616454" name="Group 6"/>
          <p:cNvGrpSpPr>
            <a:grpSpLocks/>
          </p:cNvGrpSpPr>
          <p:nvPr/>
        </p:nvGrpSpPr>
        <p:grpSpPr bwMode="auto">
          <a:xfrm>
            <a:off x="0" y="3352800"/>
            <a:ext cx="9144000" cy="3505200"/>
            <a:chOff x="0" y="2112"/>
            <a:chExt cx="5760" cy="2208"/>
          </a:xfrm>
        </p:grpSpPr>
        <p:sp>
          <p:nvSpPr>
            <p:cNvPr id="616455" name="Rectangle 7"/>
            <p:cNvSpPr>
              <a:spLocks noChangeArrowheads="1"/>
            </p:cNvSpPr>
            <p:nvPr/>
          </p:nvSpPr>
          <p:spPr bwMode="auto">
            <a:xfrm>
              <a:off x="0" y="2160"/>
              <a:ext cx="5760" cy="2160"/>
            </a:xfrm>
            <a:prstGeom prst="rect">
              <a:avLst/>
            </a:prstGeom>
            <a:gradFill rotWithShape="0">
              <a:gsLst>
                <a:gs pos="0">
                  <a:srgbClr val="D79D29"/>
                </a:gs>
                <a:gs pos="100000">
                  <a:srgbClr val="D79D29">
                    <a:gamma/>
                    <a:tint val="33333"/>
                    <a:invGamma/>
                  </a:srgbClr>
                </a:gs>
              </a:gsLst>
              <a:lin ang="5400000" scaled="1"/>
            </a:gradFill>
            <a:ln w="9525">
              <a:noFill/>
              <a:miter lim="800000"/>
              <a:headEnd/>
              <a:tailEnd/>
            </a:ln>
            <a:effectLst/>
          </p:spPr>
          <p:txBody>
            <a:bodyPr wrap="none" anchor="ctr"/>
            <a:lstStyle/>
            <a:p>
              <a:endParaRPr lang="en-US"/>
            </a:p>
          </p:txBody>
        </p:sp>
        <p:sp>
          <p:nvSpPr>
            <p:cNvPr id="616456" name="Text Box 8"/>
            <p:cNvSpPr txBox="1">
              <a:spLocks noChangeArrowheads="1"/>
            </p:cNvSpPr>
            <p:nvPr/>
          </p:nvSpPr>
          <p:spPr bwMode="auto">
            <a:xfrm>
              <a:off x="816" y="2112"/>
              <a:ext cx="4848" cy="946"/>
            </a:xfrm>
            <a:prstGeom prst="rect">
              <a:avLst/>
            </a:prstGeom>
            <a:noFill/>
            <a:ln w="9525">
              <a:noFill/>
              <a:miter lim="800000"/>
              <a:headEnd/>
              <a:tailEnd/>
            </a:ln>
            <a:effectLst/>
          </p:spPr>
          <p:txBody>
            <a:bodyPr>
              <a:spAutoFit/>
            </a:bodyPr>
            <a:lstStyle/>
            <a:p>
              <a:pPr>
                <a:lnSpc>
                  <a:spcPct val="110000"/>
                </a:lnSpc>
                <a:spcBef>
                  <a:spcPct val="50000"/>
                </a:spcBef>
              </a:pPr>
              <a:r>
                <a:rPr lang="en-US" sz="2800" b="1">
                  <a:solidFill>
                    <a:srgbClr val="000000"/>
                  </a:solidFill>
                  <a:latin typeface="Tahoma" pitchFamily="34" charset="0"/>
                  <a:ea typeface="Times New Roman" pitchFamily="18" charset="0"/>
                  <a:cs typeface="Tahoma" pitchFamily="34" charset="0"/>
                </a:rPr>
                <a:t>contrary to intuition, </a:t>
              </a:r>
              <a:r>
                <a:rPr lang="en-US" sz="2800" b="1">
                  <a:latin typeface="Tahoma" pitchFamily="34" charset="0"/>
                  <a:ea typeface="Times New Roman" pitchFamily="18" charset="0"/>
                  <a:cs typeface="Tahoma" pitchFamily="34" charset="0"/>
                </a:rPr>
                <a:t>the public service did not retrench in CEE</a:t>
              </a:r>
              <a:r>
                <a:rPr lang="en-US" sz="2800" b="1">
                  <a:solidFill>
                    <a:srgbClr val="FF3300"/>
                  </a:solidFill>
                  <a:latin typeface="Tahoma" pitchFamily="34" charset="0"/>
                  <a:ea typeface="Times New Roman" pitchFamily="18" charset="0"/>
                  <a:cs typeface="Tahoma" pitchFamily="34" charset="0"/>
                </a:rPr>
                <a:t> </a:t>
              </a:r>
              <a:r>
                <a:rPr lang="en-US" sz="2800" b="1">
                  <a:solidFill>
                    <a:srgbClr val="000000"/>
                  </a:solidFill>
                  <a:latin typeface="Tahoma" pitchFamily="34" charset="0"/>
                  <a:ea typeface="Times New Roman" pitchFamily="18" charset="0"/>
                  <a:cs typeface="Tahoma" pitchFamily="34" charset="0"/>
                </a:rPr>
                <a:t>either</a:t>
              </a:r>
              <a:r>
                <a:rPr lang="en-US" sz="2800" b="1">
                  <a:latin typeface="Arial Narrow" pitchFamily="34" charset="0"/>
                  <a:ea typeface="Times New Roman" pitchFamily="18" charset="0"/>
                  <a:cs typeface="Tahoma" pitchFamily="34" charset="0"/>
                </a:rPr>
                <a:t> </a:t>
              </a:r>
              <a:r>
                <a:rPr lang="en-US" sz="2800">
                  <a:latin typeface="Arial Narrow" pitchFamily="34" charset="0"/>
                  <a:ea typeface="Times New Roman" pitchFamily="18" charset="0"/>
                  <a:cs typeface="Tahoma" pitchFamily="34" charset="0"/>
                </a:rPr>
                <a:t/>
              </a:r>
              <a:br>
                <a:rPr lang="en-US" sz="2800">
                  <a:latin typeface="Arial Narrow" pitchFamily="34" charset="0"/>
                  <a:ea typeface="Times New Roman" pitchFamily="18" charset="0"/>
                  <a:cs typeface="Tahoma" pitchFamily="34" charset="0"/>
                </a:rPr>
              </a:br>
              <a:endParaRPr lang="en-US" sz="2800">
                <a:latin typeface="Arial Narrow" pitchFamily="34" charset="0"/>
                <a:ea typeface="Times New Roman" pitchFamily="18" charset="0"/>
                <a:cs typeface="Tahoma" pitchFamily="34" charset="0"/>
              </a:endParaRPr>
            </a:p>
          </p:txBody>
        </p:sp>
        <p:sp>
          <p:nvSpPr>
            <p:cNvPr id="616457" name="Text Box 9"/>
            <p:cNvSpPr txBox="1">
              <a:spLocks noChangeArrowheads="1"/>
            </p:cNvSpPr>
            <p:nvPr/>
          </p:nvSpPr>
          <p:spPr bwMode="auto">
            <a:xfrm rot="-5400000">
              <a:off x="-261" y="2420"/>
              <a:ext cx="963" cy="442"/>
            </a:xfrm>
            <a:prstGeom prst="rect">
              <a:avLst/>
            </a:prstGeom>
            <a:noFill/>
            <a:ln w="9525">
              <a:noFill/>
              <a:miter lim="800000"/>
              <a:headEnd/>
              <a:tailEnd/>
            </a:ln>
            <a:effectLst/>
          </p:spPr>
          <p:txBody>
            <a:bodyPr>
              <a:spAutoFit/>
            </a:bodyPr>
            <a:lstStyle/>
            <a:p>
              <a:pPr algn="ctr"/>
              <a:r>
                <a:rPr lang="en-US" sz="2000" b="1">
                  <a:latin typeface="Arial Narrow" pitchFamily="34" charset="0"/>
                </a:rPr>
                <a:t/>
              </a:r>
              <a:br>
                <a:rPr lang="en-US" sz="2000" b="1">
                  <a:latin typeface="Arial Narrow" pitchFamily="34" charset="0"/>
                </a:rPr>
              </a:br>
              <a:endParaRPr lang="en-US" sz="2000" b="1">
                <a:latin typeface="Arial Narrow" pitchFamily="34" charset="0"/>
              </a:endParaRPr>
            </a:p>
          </p:txBody>
        </p:sp>
      </p:grpSp>
      <p:grpSp>
        <p:nvGrpSpPr>
          <p:cNvPr id="616458" name="Group 10"/>
          <p:cNvGrpSpPr>
            <a:grpSpLocks/>
          </p:cNvGrpSpPr>
          <p:nvPr/>
        </p:nvGrpSpPr>
        <p:grpSpPr bwMode="auto">
          <a:xfrm>
            <a:off x="0" y="304800"/>
            <a:ext cx="9144000" cy="1149350"/>
            <a:chOff x="0" y="96"/>
            <a:chExt cx="5760" cy="724"/>
          </a:xfrm>
        </p:grpSpPr>
        <p:sp>
          <p:nvSpPr>
            <p:cNvPr id="616459" name="Rectangle 11"/>
            <p:cNvSpPr>
              <a:spLocks noChangeArrowheads="1"/>
            </p:cNvSpPr>
            <p:nvPr/>
          </p:nvSpPr>
          <p:spPr bwMode="auto">
            <a:xfrm>
              <a:off x="0" y="96"/>
              <a:ext cx="5760" cy="596"/>
            </a:xfrm>
            <a:prstGeom prst="rect">
              <a:avLst/>
            </a:prstGeom>
            <a:noFill/>
            <a:ln w="9525">
              <a:noFill/>
              <a:miter lim="800000"/>
              <a:headEnd/>
              <a:tailEnd/>
            </a:ln>
            <a:effectLst/>
          </p:spPr>
          <p:txBody>
            <a:bodyPr>
              <a:spAutoFit/>
            </a:bodyPr>
            <a:lstStyle/>
            <a:p>
              <a:pPr algn="ctr"/>
              <a:r>
                <a:rPr lang="es-ES" sz="2800" b="1">
                  <a:latin typeface="Arial Narrow" pitchFamily="34" charset="0"/>
                  <a:cs typeface="Times New Roman" pitchFamily="18" charset="0"/>
                </a:rPr>
                <a:t>DOWNSIZING THE CIVIL SERVICE </a:t>
              </a:r>
            </a:p>
            <a:p>
              <a:pPr algn="ctr"/>
              <a:r>
                <a:rPr lang="es-ES" sz="2800" b="1">
                  <a:latin typeface="Arial Narrow" pitchFamily="34" charset="0"/>
                  <a:cs typeface="Times New Roman" pitchFamily="18" charset="0"/>
                </a:rPr>
                <a:t>IN CENTRAL AND EASTERN EUROPE</a:t>
              </a:r>
              <a:endParaRPr lang="en-GB" sz="2800" b="1">
                <a:latin typeface="Arial Narrow" pitchFamily="34" charset="0"/>
                <a:cs typeface="Times New Roman" pitchFamily="18" charset="0"/>
              </a:endParaRPr>
            </a:p>
          </p:txBody>
        </p:sp>
        <p:sp>
          <p:nvSpPr>
            <p:cNvPr id="616460" name="Text Box 12"/>
            <p:cNvSpPr txBox="1">
              <a:spLocks noChangeArrowheads="1"/>
            </p:cNvSpPr>
            <p:nvPr/>
          </p:nvSpPr>
          <p:spPr bwMode="auto">
            <a:xfrm flipH="1">
              <a:off x="0" y="624"/>
              <a:ext cx="5760" cy="196"/>
            </a:xfrm>
            <a:prstGeom prst="rect">
              <a:avLst/>
            </a:prstGeom>
            <a:noFill/>
            <a:ln w="9525">
              <a:noFill/>
              <a:miter lim="800000"/>
              <a:headEnd/>
              <a:tailEnd/>
            </a:ln>
            <a:effectLst/>
          </p:spPr>
          <p:txBody>
            <a:bodyPr>
              <a:spAutoFit/>
            </a:bodyPr>
            <a:lstStyle/>
            <a:p>
              <a:pPr algn="ctr">
                <a:lnSpc>
                  <a:spcPct val="60000"/>
                </a:lnSpc>
              </a:pPr>
              <a:r>
                <a:rPr lang="en-US" b="1">
                  <a:solidFill>
                    <a:schemeClr val="bg1"/>
                  </a:solidFill>
                  <a:effectLst>
                    <a:outerShdw blurRad="38100" dist="38100" dir="2700000" algn="tl">
                      <a:srgbClr val="000000"/>
                    </a:outerShdw>
                  </a:effectLst>
                  <a:latin typeface="Arial Narrow" pitchFamily="34" charset="0"/>
                </a:rPr>
                <a:t> </a:t>
              </a:r>
            </a:p>
          </p:txBody>
        </p:sp>
      </p:grpSp>
      <p:grpSp>
        <p:nvGrpSpPr>
          <p:cNvPr id="616461" name="Group 13"/>
          <p:cNvGrpSpPr>
            <a:grpSpLocks/>
          </p:cNvGrpSpPr>
          <p:nvPr/>
        </p:nvGrpSpPr>
        <p:grpSpPr bwMode="auto">
          <a:xfrm>
            <a:off x="0" y="4868863"/>
            <a:ext cx="9144000" cy="1971675"/>
            <a:chOff x="0" y="3216"/>
            <a:chExt cx="5760" cy="1104"/>
          </a:xfrm>
        </p:grpSpPr>
        <p:sp>
          <p:nvSpPr>
            <p:cNvPr id="616462" name="Rectangle 14"/>
            <p:cNvSpPr>
              <a:spLocks noChangeArrowheads="1"/>
            </p:cNvSpPr>
            <p:nvPr/>
          </p:nvSpPr>
          <p:spPr bwMode="auto">
            <a:xfrm>
              <a:off x="0" y="3216"/>
              <a:ext cx="5760" cy="1104"/>
            </a:xfrm>
            <a:prstGeom prst="rect">
              <a:avLst/>
            </a:prstGeom>
            <a:gradFill rotWithShape="0">
              <a:gsLst>
                <a:gs pos="0">
                  <a:srgbClr val="D79D29"/>
                </a:gs>
                <a:gs pos="100000">
                  <a:srgbClr val="D79D29">
                    <a:gamma/>
                    <a:tint val="33333"/>
                    <a:invGamma/>
                  </a:srgbClr>
                </a:gs>
              </a:gsLst>
              <a:lin ang="5400000" scaled="1"/>
            </a:gradFill>
            <a:ln w="9525">
              <a:noFill/>
              <a:miter lim="800000"/>
              <a:headEnd/>
              <a:tailEnd/>
            </a:ln>
            <a:effectLst/>
          </p:spPr>
          <p:txBody>
            <a:bodyPr wrap="none" anchor="ctr"/>
            <a:lstStyle/>
            <a:p>
              <a:endParaRPr lang="en-US"/>
            </a:p>
          </p:txBody>
        </p:sp>
        <p:sp>
          <p:nvSpPr>
            <p:cNvPr id="616463" name="Text Box 15"/>
            <p:cNvSpPr txBox="1">
              <a:spLocks noChangeArrowheads="1"/>
            </p:cNvSpPr>
            <p:nvPr/>
          </p:nvSpPr>
          <p:spPr bwMode="auto">
            <a:xfrm>
              <a:off x="816" y="3216"/>
              <a:ext cx="4944" cy="841"/>
            </a:xfrm>
            <a:prstGeom prst="rect">
              <a:avLst/>
            </a:prstGeom>
            <a:noFill/>
            <a:ln w="9525">
              <a:noFill/>
              <a:miter lim="800000"/>
              <a:headEnd/>
              <a:tailEnd/>
            </a:ln>
            <a:effectLst/>
          </p:spPr>
          <p:txBody>
            <a:bodyPr>
              <a:spAutoFit/>
            </a:bodyPr>
            <a:lstStyle/>
            <a:p>
              <a:pPr>
                <a:lnSpc>
                  <a:spcPct val="110000"/>
                </a:lnSpc>
              </a:pPr>
              <a:r>
                <a:rPr lang="en-US" sz="2800" b="1">
                  <a:solidFill>
                    <a:srgbClr val="000000"/>
                  </a:solidFill>
                  <a:latin typeface="Tahoma" pitchFamily="34" charset="0"/>
                  <a:ea typeface="Times New Roman" pitchFamily="18" charset="0"/>
                  <a:cs typeface="Tahoma" pitchFamily="34" charset="0"/>
                </a:rPr>
                <a:t>and so, there have been hardly any retraining and redeployment programs either</a:t>
              </a:r>
              <a:endParaRPr lang="en-US" b="1">
                <a:solidFill>
                  <a:srgbClr val="000000"/>
                </a:solidFill>
                <a:latin typeface="Tahoma" pitchFamily="34" charset="0"/>
                <a:ea typeface="Times New Roman" pitchFamily="18" charset="0"/>
                <a:cs typeface="Tahoma" pitchFamily="34" charset="0"/>
              </a:endParaRPr>
            </a:p>
          </p:txBody>
        </p:sp>
        <p:sp>
          <p:nvSpPr>
            <p:cNvPr id="616464" name="Text Box 16"/>
            <p:cNvSpPr txBox="1">
              <a:spLocks noChangeArrowheads="1"/>
            </p:cNvSpPr>
            <p:nvPr/>
          </p:nvSpPr>
          <p:spPr bwMode="auto">
            <a:xfrm>
              <a:off x="120" y="4088"/>
              <a:ext cx="5520" cy="215"/>
            </a:xfrm>
            <a:prstGeom prst="rect">
              <a:avLst/>
            </a:prstGeom>
            <a:noFill/>
            <a:ln w="9525">
              <a:noFill/>
              <a:miter lim="800000"/>
              <a:headEnd/>
              <a:tailEnd/>
            </a:ln>
            <a:effectLst/>
          </p:spPr>
          <p:txBody>
            <a:bodyPr>
              <a:spAutoFit/>
            </a:bodyPr>
            <a:lstStyle/>
            <a:p>
              <a:pPr algn="r">
                <a:lnSpc>
                  <a:spcPct val="80000"/>
                </a:lnSpc>
              </a:pPr>
              <a:endParaRPr lang="en-GB">
                <a:latin typeface="Arial Narrow" pitchFamily="34" charset="0"/>
                <a:cs typeface="Times New Roman" pitchFamily="18" charset="0"/>
              </a:endParaRPr>
            </a:p>
          </p:txBody>
        </p:sp>
        <p:sp>
          <p:nvSpPr>
            <p:cNvPr id="616465" name="Text Box 17"/>
            <p:cNvSpPr txBox="1">
              <a:spLocks noChangeArrowheads="1"/>
            </p:cNvSpPr>
            <p:nvPr/>
          </p:nvSpPr>
          <p:spPr bwMode="auto">
            <a:xfrm rot="-5400000">
              <a:off x="36" y="3416"/>
              <a:ext cx="273" cy="249"/>
            </a:xfrm>
            <a:prstGeom prst="rect">
              <a:avLst/>
            </a:prstGeom>
            <a:noFill/>
            <a:ln w="9525">
              <a:noFill/>
              <a:miter lim="800000"/>
              <a:headEnd/>
              <a:tailEnd/>
            </a:ln>
            <a:effectLst/>
          </p:spPr>
          <p:txBody>
            <a:bodyPr vert="eaVert">
              <a:spAutoFit/>
            </a:bodyPr>
            <a:lstStyle/>
            <a:p>
              <a:pPr algn="r"/>
              <a:endParaRPr lang="en-GB" sz="2000" b="1">
                <a:latin typeface="Arial Narrow" pitchFamily="34" charset="0"/>
              </a:endParaRPr>
            </a:p>
          </p:txBody>
        </p:sp>
      </p:grpSp>
      <p:sp>
        <p:nvSpPr>
          <p:cNvPr id="616466" name="Text Box 18"/>
          <p:cNvSpPr txBox="1">
            <a:spLocks noChangeArrowheads="1"/>
          </p:cNvSpPr>
          <p:nvPr/>
        </p:nvSpPr>
        <p:spPr bwMode="auto">
          <a:xfrm>
            <a:off x="7235825" y="692150"/>
            <a:ext cx="215900" cy="579438"/>
          </a:xfrm>
          <a:prstGeom prst="rect">
            <a:avLst/>
          </a:prstGeom>
          <a:noFill/>
          <a:ln w="9525">
            <a:noFill/>
            <a:miter lim="800000"/>
            <a:headEnd/>
            <a:tailEnd/>
          </a:ln>
          <a:effectLst/>
        </p:spPr>
        <p:txBody>
          <a:bodyPr>
            <a:spAutoFit/>
          </a:bodyPr>
          <a:lstStyle/>
          <a:p>
            <a:r>
              <a:rPr lang="es-ES" sz="3200" b="1">
                <a:latin typeface="Arial Narrow" pitchFamily="34" charset="0"/>
                <a:cs typeface="Times New Roman" pitchFamily="18" charset="0"/>
              </a:rPr>
              <a:t>?</a:t>
            </a:r>
            <a:endParaRPr lang="en-US" sz="3200" b="1">
              <a:latin typeface="Arial Narrow" pitchFamily="34"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16466"/>
                                        </p:tgtEl>
                                        <p:attrNameLst>
                                          <p:attrName>style.visibility</p:attrName>
                                        </p:attrNameLst>
                                      </p:cBhvr>
                                      <p:to>
                                        <p:strVal val="visible"/>
                                      </p:to>
                                    </p:set>
                                    <p:animEffect transition="in" filter="wipe(down)">
                                      <p:cBhvr>
                                        <p:cTn id="7" dur="500"/>
                                        <p:tgtEl>
                                          <p:spTgt spid="61646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616450"/>
                                        </p:tgtEl>
                                        <p:attrNameLst>
                                          <p:attrName>style.visibility</p:attrName>
                                        </p:attrNameLst>
                                      </p:cBhvr>
                                      <p:to>
                                        <p:strVal val="visible"/>
                                      </p:to>
                                    </p:set>
                                    <p:anim calcmode="lin" valueType="num">
                                      <p:cBhvr additive="base">
                                        <p:cTn id="12" dur="500" fill="hold"/>
                                        <p:tgtEl>
                                          <p:spTgt spid="616450"/>
                                        </p:tgtEl>
                                        <p:attrNameLst>
                                          <p:attrName>ppt_x</p:attrName>
                                        </p:attrNameLst>
                                      </p:cBhvr>
                                      <p:tavLst>
                                        <p:tav tm="0">
                                          <p:val>
                                            <p:strVal val="0-#ppt_w/2"/>
                                          </p:val>
                                        </p:tav>
                                        <p:tav tm="100000">
                                          <p:val>
                                            <p:strVal val="#ppt_x"/>
                                          </p:val>
                                        </p:tav>
                                      </p:tavLst>
                                    </p:anim>
                                    <p:anim calcmode="lin" valueType="num">
                                      <p:cBhvr additive="base">
                                        <p:cTn id="13" dur="500" fill="hold"/>
                                        <p:tgtEl>
                                          <p:spTgt spid="616450"/>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616454"/>
                                        </p:tgtEl>
                                        <p:attrNameLst>
                                          <p:attrName>style.visibility</p:attrName>
                                        </p:attrNameLst>
                                      </p:cBhvr>
                                      <p:to>
                                        <p:strVal val="visible"/>
                                      </p:to>
                                    </p:set>
                                    <p:anim calcmode="lin" valueType="num">
                                      <p:cBhvr additive="base">
                                        <p:cTn id="18" dur="500" fill="hold"/>
                                        <p:tgtEl>
                                          <p:spTgt spid="616454"/>
                                        </p:tgtEl>
                                        <p:attrNameLst>
                                          <p:attrName>ppt_x</p:attrName>
                                        </p:attrNameLst>
                                      </p:cBhvr>
                                      <p:tavLst>
                                        <p:tav tm="0">
                                          <p:val>
                                            <p:strVal val="0-#ppt_w/2"/>
                                          </p:val>
                                        </p:tav>
                                        <p:tav tm="100000">
                                          <p:val>
                                            <p:strVal val="#ppt_x"/>
                                          </p:val>
                                        </p:tav>
                                      </p:tavLst>
                                    </p:anim>
                                    <p:anim calcmode="lin" valueType="num">
                                      <p:cBhvr additive="base">
                                        <p:cTn id="19" dur="500" fill="hold"/>
                                        <p:tgtEl>
                                          <p:spTgt spid="616454"/>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616461"/>
                                        </p:tgtEl>
                                        <p:attrNameLst>
                                          <p:attrName>style.visibility</p:attrName>
                                        </p:attrNameLst>
                                      </p:cBhvr>
                                      <p:to>
                                        <p:strVal val="visible"/>
                                      </p:to>
                                    </p:set>
                                    <p:anim calcmode="lin" valueType="num">
                                      <p:cBhvr additive="base">
                                        <p:cTn id="24" dur="500" fill="hold"/>
                                        <p:tgtEl>
                                          <p:spTgt spid="616461"/>
                                        </p:tgtEl>
                                        <p:attrNameLst>
                                          <p:attrName>ppt_x</p:attrName>
                                        </p:attrNameLst>
                                      </p:cBhvr>
                                      <p:tavLst>
                                        <p:tav tm="0">
                                          <p:val>
                                            <p:strVal val="0-#ppt_w/2"/>
                                          </p:val>
                                        </p:tav>
                                        <p:tav tm="100000">
                                          <p:val>
                                            <p:strVal val="#ppt_x"/>
                                          </p:val>
                                        </p:tav>
                                      </p:tavLst>
                                    </p:anim>
                                    <p:anim calcmode="lin" valueType="num">
                                      <p:cBhvr additive="base">
                                        <p:cTn id="25" dur="500" fill="hold"/>
                                        <p:tgtEl>
                                          <p:spTgt spid="6164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6466"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9900"/>
            </a:gs>
            <a:gs pos="100000">
              <a:srgbClr val="FF9900">
                <a:gamma/>
                <a:tint val="76863"/>
                <a:invGamma/>
              </a:srgbClr>
            </a:gs>
          </a:gsLst>
          <a:lin ang="5400000" scaled="1"/>
        </a:gradFill>
        <a:effectLst/>
      </p:bgPr>
    </p:bg>
    <p:spTree>
      <p:nvGrpSpPr>
        <p:cNvPr id="1" name=""/>
        <p:cNvGrpSpPr/>
        <p:nvPr/>
      </p:nvGrpSpPr>
      <p:grpSpPr>
        <a:xfrm>
          <a:off x="0" y="0"/>
          <a:ext cx="0" cy="0"/>
          <a:chOff x="0" y="0"/>
          <a:chExt cx="0" cy="0"/>
        </a:xfrm>
      </p:grpSpPr>
      <p:sp>
        <p:nvSpPr>
          <p:cNvPr id="572418" name="AutoShape 2"/>
          <p:cNvSpPr>
            <a:spLocks noChangeAspect="1" noChangeArrowheads="1" noTextEdit="1"/>
          </p:cNvSpPr>
          <p:nvPr/>
        </p:nvSpPr>
        <p:spPr bwMode="auto">
          <a:xfrm>
            <a:off x="0" y="119063"/>
            <a:ext cx="9144000" cy="6738937"/>
          </a:xfrm>
          <a:prstGeom prst="rect">
            <a:avLst/>
          </a:prstGeom>
          <a:noFill/>
          <a:ln w="9525">
            <a:noFill/>
            <a:miter lim="800000"/>
            <a:headEnd/>
            <a:tailEnd/>
          </a:ln>
        </p:spPr>
        <p:txBody>
          <a:bodyPr/>
          <a:lstStyle/>
          <a:p>
            <a:endParaRPr lang="en-US"/>
          </a:p>
        </p:txBody>
      </p:sp>
      <p:sp>
        <p:nvSpPr>
          <p:cNvPr id="572419" name="Rectangle 3"/>
          <p:cNvSpPr>
            <a:spLocks noChangeArrowheads="1"/>
          </p:cNvSpPr>
          <p:nvPr/>
        </p:nvSpPr>
        <p:spPr bwMode="auto">
          <a:xfrm>
            <a:off x="704850" y="1123950"/>
            <a:ext cx="7491413" cy="4657725"/>
          </a:xfrm>
          <a:prstGeom prst="rect">
            <a:avLst/>
          </a:prstGeom>
          <a:solidFill>
            <a:srgbClr val="C0C0C0"/>
          </a:solidFill>
          <a:ln w="9525">
            <a:noFill/>
            <a:miter lim="800000"/>
            <a:headEnd/>
            <a:tailEnd/>
          </a:ln>
        </p:spPr>
        <p:txBody>
          <a:bodyPr/>
          <a:lstStyle/>
          <a:p>
            <a:endParaRPr lang="en-US"/>
          </a:p>
        </p:txBody>
      </p:sp>
      <p:sp>
        <p:nvSpPr>
          <p:cNvPr id="572420" name="Line 4"/>
          <p:cNvSpPr>
            <a:spLocks noChangeShapeType="1"/>
          </p:cNvSpPr>
          <p:nvPr/>
        </p:nvSpPr>
        <p:spPr bwMode="auto">
          <a:xfrm>
            <a:off x="704850" y="5197475"/>
            <a:ext cx="7491413" cy="1588"/>
          </a:xfrm>
          <a:prstGeom prst="line">
            <a:avLst/>
          </a:prstGeom>
          <a:noFill/>
          <a:ln w="0">
            <a:solidFill>
              <a:srgbClr val="000000"/>
            </a:solidFill>
            <a:round/>
            <a:headEnd/>
            <a:tailEnd/>
          </a:ln>
        </p:spPr>
        <p:txBody>
          <a:bodyPr/>
          <a:lstStyle/>
          <a:p>
            <a:endParaRPr lang="en-US"/>
          </a:p>
        </p:txBody>
      </p:sp>
      <p:sp>
        <p:nvSpPr>
          <p:cNvPr id="572421" name="Line 5"/>
          <p:cNvSpPr>
            <a:spLocks noChangeShapeType="1"/>
          </p:cNvSpPr>
          <p:nvPr/>
        </p:nvSpPr>
        <p:spPr bwMode="auto">
          <a:xfrm>
            <a:off x="704850" y="4614863"/>
            <a:ext cx="7491413" cy="1587"/>
          </a:xfrm>
          <a:prstGeom prst="line">
            <a:avLst/>
          </a:prstGeom>
          <a:noFill/>
          <a:ln w="0">
            <a:solidFill>
              <a:srgbClr val="000000"/>
            </a:solidFill>
            <a:round/>
            <a:headEnd/>
            <a:tailEnd/>
          </a:ln>
        </p:spPr>
        <p:txBody>
          <a:bodyPr/>
          <a:lstStyle/>
          <a:p>
            <a:endParaRPr lang="en-US"/>
          </a:p>
        </p:txBody>
      </p:sp>
      <p:sp>
        <p:nvSpPr>
          <p:cNvPr id="572422" name="Line 6"/>
          <p:cNvSpPr>
            <a:spLocks noChangeShapeType="1"/>
          </p:cNvSpPr>
          <p:nvPr/>
        </p:nvSpPr>
        <p:spPr bwMode="auto">
          <a:xfrm>
            <a:off x="704850" y="4030663"/>
            <a:ext cx="7491413" cy="1587"/>
          </a:xfrm>
          <a:prstGeom prst="line">
            <a:avLst/>
          </a:prstGeom>
          <a:noFill/>
          <a:ln w="0">
            <a:solidFill>
              <a:srgbClr val="000000"/>
            </a:solidFill>
            <a:round/>
            <a:headEnd/>
            <a:tailEnd/>
          </a:ln>
        </p:spPr>
        <p:txBody>
          <a:bodyPr/>
          <a:lstStyle/>
          <a:p>
            <a:endParaRPr lang="en-US"/>
          </a:p>
        </p:txBody>
      </p:sp>
      <p:sp>
        <p:nvSpPr>
          <p:cNvPr id="572423" name="Line 7"/>
          <p:cNvSpPr>
            <a:spLocks noChangeShapeType="1"/>
          </p:cNvSpPr>
          <p:nvPr/>
        </p:nvSpPr>
        <p:spPr bwMode="auto">
          <a:xfrm>
            <a:off x="704850" y="3455988"/>
            <a:ext cx="7491413" cy="1587"/>
          </a:xfrm>
          <a:prstGeom prst="line">
            <a:avLst/>
          </a:prstGeom>
          <a:noFill/>
          <a:ln w="0">
            <a:solidFill>
              <a:srgbClr val="000000"/>
            </a:solidFill>
            <a:round/>
            <a:headEnd/>
            <a:tailEnd/>
          </a:ln>
        </p:spPr>
        <p:txBody>
          <a:bodyPr/>
          <a:lstStyle/>
          <a:p>
            <a:endParaRPr lang="en-US"/>
          </a:p>
        </p:txBody>
      </p:sp>
      <p:sp>
        <p:nvSpPr>
          <p:cNvPr id="572424" name="Line 8"/>
          <p:cNvSpPr>
            <a:spLocks noChangeShapeType="1"/>
          </p:cNvSpPr>
          <p:nvPr/>
        </p:nvSpPr>
        <p:spPr bwMode="auto">
          <a:xfrm>
            <a:off x="704850" y="2873375"/>
            <a:ext cx="7491413" cy="1588"/>
          </a:xfrm>
          <a:prstGeom prst="line">
            <a:avLst/>
          </a:prstGeom>
          <a:noFill/>
          <a:ln w="0">
            <a:solidFill>
              <a:srgbClr val="000000"/>
            </a:solidFill>
            <a:round/>
            <a:headEnd/>
            <a:tailEnd/>
          </a:ln>
        </p:spPr>
        <p:txBody>
          <a:bodyPr/>
          <a:lstStyle/>
          <a:p>
            <a:endParaRPr lang="en-US"/>
          </a:p>
        </p:txBody>
      </p:sp>
      <p:sp>
        <p:nvSpPr>
          <p:cNvPr id="572425" name="Line 9"/>
          <p:cNvSpPr>
            <a:spLocks noChangeShapeType="1"/>
          </p:cNvSpPr>
          <p:nvPr/>
        </p:nvSpPr>
        <p:spPr bwMode="auto">
          <a:xfrm>
            <a:off x="704850" y="2289175"/>
            <a:ext cx="7491413" cy="1588"/>
          </a:xfrm>
          <a:prstGeom prst="line">
            <a:avLst/>
          </a:prstGeom>
          <a:noFill/>
          <a:ln w="0">
            <a:solidFill>
              <a:srgbClr val="000000"/>
            </a:solidFill>
            <a:round/>
            <a:headEnd/>
            <a:tailEnd/>
          </a:ln>
        </p:spPr>
        <p:txBody>
          <a:bodyPr/>
          <a:lstStyle/>
          <a:p>
            <a:endParaRPr lang="en-US"/>
          </a:p>
        </p:txBody>
      </p:sp>
      <p:sp>
        <p:nvSpPr>
          <p:cNvPr id="572426" name="Line 10"/>
          <p:cNvSpPr>
            <a:spLocks noChangeShapeType="1"/>
          </p:cNvSpPr>
          <p:nvPr/>
        </p:nvSpPr>
        <p:spPr bwMode="auto">
          <a:xfrm>
            <a:off x="704850" y="1706563"/>
            <a:ext cx="7491413" cy="1587"/>
          </a:xfrm>
          <a:prstGeom prst="line">
            <a:avLst/>
          </a:prstGeom>
          <a:noFill/>
          <a:ln w="0">
            <a:solidFill>
              <a:srgbClr val="000000"/>
            </a:solidFill>
            <a:round/>
            <a:headEnd/>
            <a:tailEnd/>
          </a:ln>
        </p:spPr>
        <p:txBody>
          <a:bodyPr/>
          <a:lstStyle/>
          <a:p>
            <a:endParaRPr lang="en-US"/>
          </a:p>
        </p:txBody>
      </p:sp>
      <p:sp>
        <p:nvSpPr>
          <p:cNvPr id="572427" name="Line 11"/>
          <p:cNvSpPr>
            <a:spLocks noChangeShapeType="1"/>
          </p:cNvSpPr>
          <p:nvPr/>
        </p:nvSpPr>
        <p:spPr bwMode="auto">
          <a:xfrm>
            <a:off x="704850" y="1123950"/>
            <a:ext cx="7491413" cy="1588"/>
          </a:xfrm>
          <a:prstGeom prst="line">
            <a:avLst/>
          </a:prstGeom>
          <a:noFill/>
          <a:ln w="0">
            <a:solidFill>
              <a:srgbClr val="000000"/>
            </a:solidFill>
            <a:round/>
            <a:headEnd/>
            <a:tailEnd/>
          </a:ln>
        </p:spPr>
        <p:txBody>
          <a:bodyPr/>
          <a:lstStyle/>
          <a:p>
            <a:endParaRPr lang="en-US"/>
          </a:p>
        </p:txBody>
      </p:sp>
      <p:sp>
        <p:nvSpPr>
          <p:cNvPr id="572428" name="Rectangle 12"/>
          <p:cNvSpPr>
            <a:spLocks noChangeArrowheads="1"/>
          </p:cNvSpPr>
          <p:nvPr/>
        </p:nvSpPr>
        <p:spPr bwMode="auto">
          <a:xfrm>
            <a:off x="704850" y="1123950"/>
            <a:ext cx="7491413" cy="4657725"/>
          </a:xfrm>
          <a:prstGeom prst="rect">
            <a:avLst/>
          </a:prstGeom>
          <a:noFill/>
          <a:ln w="7938">
            <a:solidFill>
              <a:srgbClr val="808080"/>
            </a:solidFill>
            <a:miter lim="800000"/>
            <a:headEnd/>
            <a:tailEnd/>
          </a:ln>
        </p:spPr>
        <p:txBody>
          <a:bodyPr/>
          <a:lstStyle/>
          <a:p>
            <a:endParaRPr lang="en-US"/>
          </a:p>
        </p:txBody>
      </p:sp>
      <p:sp>
        <p:nvSpPr>
          <p:cNvPr id="572429" name="Rectangle 13"/>
          <p:cNvSpPr>
            <a:spLocks noChangeArrowheads="1"/>
          </p:cNvSpPr>
          <p:nvPr/>
        </p:nvSpPr>
        <p:spPr bwMode="auto">
          <a:xfrm>
            <a:off x="762000" y="5157788"/>
            <a:ext cx="80963" cy="623887"/>
          </a:xfrm>
          <a:prstGeom prst="rect">
            <a:avLst/>
          </a:prstGeom>
          <a:solidFill>
            <a:srgbClr val="9999FF"/>
          </a:solidFill>
          <a:ln w="7938">
            <a:solidFill>
              <a:srgbClr val="000000"/>
            </a:solidFill>
            <a:miter lim="800000"/>
            <a:headEnd/>
            <a:tailEnd/>
          </a:ln>
        </p:spPr>
        <p:txBody>
          <a:bodyPr/>
          <a:lstStyle/>
          <a:p>
            <a:endParaRPr lang="en-US"/>
          </a:p>
        </p:txBody>
      </p:sp>
      <p:sp>
        <p:nvSpPr>
          <p:cNvPr id="572430" name="Rectangle 14"/>
          <p:cNvSpPr>
            <a:spLocks noChangeArrowheads="1"/>
          </p:cNvSpPr>
          <p:nvPr/>
        </p:nvSpPr>
        <p:spPr bwMode="auto">
          <a:xfrm>
            <a:off x="2424113" y="1690688"/>
            <a:ext cx="80962" cy="4090987"/>
          </a:xfrm>
          <a:prstGeom prst="rect">
            <a:avLst/>
          </a:prstGeom>
          <a:solidFill>
            <a:srgbClr val="9999FF"/>
          </a:solidFill>
          <a:ln w="7938">
            <a:solidFill>
              <a:srgbClr val="000000"/>
            </a:solidFill>
            <a:miter lim="800000"/>
            <a:headEnd/>
            <a:tailEnd/>
          </a:ln>
        </p:spPr>
        <p:txBody>
          <a:bodyPr/>
          <a:lstStyle/>
          <a:p>
            <a:endParaRPr lang="en-US"/>
          </a:p>
        </p:txBody>
      </p:sp>
      <p:sp>
        <p:nvSpPr>
          <p:cNvPr id="572431" name="Rectangle 15"/>
          <p:cNvSpPr>
            <a:spLocks noChangeArrowheads="1"/>
          </p:cNvSpPr>
          <p:nvPr/>
        </p:nvSpPr>
        <p:spPr bwMode="auto">
          <a:xfrm>
            <a:off x="842963" y="5189538"/>
            <a:ext cx="80962" cy="592137"/>
          </a:xfrm>
          <a:prstGeom prst="rect">
            <a:avLst/>
          </a:prstGeom>
          <a:solidFill>
            <a:srgbClr val="993366"/>
          </a:solidFill>
          <a:ln w="7938">
            <a:solidFill>
              <a:srgbClr val="000000"/>
            </a:solidFill>
            <a:miter lim="800000"/>
            <a:headEnd/>
            <a:tailEnd/>
          </a:ln>
        </p:spPr>
        <p:txBody>
          <a:bodyPr/>
          <a:lstStyle/>
          <a:p>
            <a:endParaRPr lang="en-US"/>
          </a:p>
        </p:txBody>
      </p:sp>
      <p:sp>
        <p:nvSpPr>
          <p:cNvPr id="572432" name="Rectangle 16"/>
          <p:cNvSpPr>
            <a:spLocks noChangeArrowheads="1"/>
          </p:cNvSpPr>
          <p:nvPr/>
        </p:nvSpPr>
        <p:spPr bwMode="auto">
          <a:xfrm>
            <a:off x="2505075" y="1884363"/>
            <a:ext cx="80963" cy="3897312"/>
          </a:xfrm>
          <a:prstGeom prst="rect">
            <a:avLst/>
          </a:prstGeom>
          <a:solidFill>
            <a:srgbClr val="993366"/>
          </a:solidFill>
          <a:ln w="7938">
            <a:solidFill>
              <a:srgbClr val="000000"/>
            </a:solidFill>
            <a:miter lim="800000"/>
            <a:headEnd/>
            <a:tailEnd/>
          </a:ln>
        </p:spPr>
        <p:txBody>
          <a:bodyPr/>
          <a:lstStyle/>
          <a:p>
            <a:endParaRPr lang="en-US"/>
          </a:p>
        </p:txBody>
      </p:sp>
      <p:sp>
        <p:nvSpPr>
          <p:cNvPr id="572433" name="Rectangle 17"/>
          <p:cNvSpPr>
            <a:spLocks noChangeArrowheads="1"/>
          </p:cNvSpPr>
          <p:nvPr/>
        </p:nvSpPr>
        <p:spPr bwMode="auto">
          <a:xfrm>
            <a:off x="3340100" y="5262563"/>
            <a:ext cx="80963" cy="519112"/>
          </a:xfrm>
          <a:prstGeom prst="rect">
            <a:avLst/>
          </a:prstGeom>
          <a:solidFill>
            <a:srgbClr val="993366"/>
          </a:solidFill>
          <a:ln w="7938">
            <a:solidFill>
              <a:srgbClr val="000000"/>
            </a:solidFill>
            <a:miter lim="800000"/>
            <a:headEnd/>
            <a:tailEnd/>
          </a:ln>
        </p:spPr>
        <p:txBody>
          <a:bodyPr/>
          <a:lstStyle/>
          <a:p>
            <a:endParaRPr lang="en-US"/>
          </a:p>
        </p:txBody>
      </p:sp>
      <p:sp>
        <p:nvSpPr>
          <p:cNvPr id="572434" name="Rectangle 18"/>
          <p:cNvSpPr>
            <a:spLocks noChangeArrowheads="1"/>
          </p:cNvSpPr>
          <p:nvPr/>
        </p:nvSpPr>
        <p:spPr bwMode="auto">
          <a:xfrm>
            <a:off x="4175125" y="5092700"/>
            <a:ext cx="73025" cy="688975"/>
          </a:xfrm>
          <a:prstGeom prst="rect">
            <a:avLst/>
          </a:prstGeom>
          <a:solidFill>
            <a:srgbClr val="993366"/>
          </a:solidFill>
          <a:ln w="7938">
            <a:solidFill>
              <a:srgbClr val="000000"/>
            </a:solidFill>
            <a:miter lim="800000"/>
            <a:headEnd/>
            <a:tailEnd/>
          </a:ln>
        </p:spPr>
        <p:txBody>
          <a:bodyPr/>
          <a:lstStyle/>
          <a:p>
            <a:endParaRPr lang="en-US"/>
          </a:p>
        </p:txBody>
      </p:sp>
      <p:sp>
        <p:nvSpPr>
          <p:cNvPr id="572435" name="Rectangle 19"/>
          <p:cNvSpPr>
            <a:spLocks noChangeArrowheads="1"/>
          </p:cNvSpPr>
          <p:nvPr/>
        </p:nvSpPr>
        <p:spPr bwMode="auto">
          <a:xfrm>
            <a:off x="5837238" y="5456238"/>
            <a:ext cx="80962" cy="325437"/>
          </a:xfrm>
          <a:prstGeom prst="rect">
            <a:avLst/>
          </a:prstGeom>
          <a:solidFill>
            <a:srgbClr val="993366"/>
          </a:solidFill>
          <a:ln w="7938">
            <a:solidFill>
              <a:srgbClr val="000000"/>
            </a:solidFill>
            <a:miter lim="800000"/>
            <a:headEnd/>
            <a:tailEnd/>
          </a:ln>
        </p:spPr>
        <p:txBody>
          <a:bodyPr/>
          <a:lstStyle/>
          <a:p>
            <a:endParaRPr lang="en-US"/>
          </a:p>
        </p:txBody>
      </p:sp>
      <p:sp>
        <p:nvSpPr>
          <p:cNvPr id="572436" name="Rectangle 20"/>
          <p:cNvSpPr>
            <a:spLocks noChangeArrowheads="1"/>
          </p:cNvSpPr>
          <p:nvPr/>
        </p:nvSpPr>
        <p:spPr bwMode="auto">
          <a:xfrm>
            <a:off x="923925" y="5197475"/>
            <a:ext cx="73025" cy="584200"/>
          </a:xfrm>
          <a:prstGeom prst="rect">
            <a:avLst/>
          </a:prstGeom>
          <a:solidFill>
            <a:srgbClr val="FFFFCC"/>
          </a:solidFill>
          <a:ln w="7938">
            <a:solidFill>
              <a:srgbClr val="000000"/>
            </a:solidFill>
            <a:miter lim="800000"/>
            <a:headEnd/>
            <a:tailEnd/>
          </a:ln>
        </p:spPr>
        <p:txBody>
          <a:bodyPr/>
          <a:lstStyle/>
          <a:p>
            <a:endParaRPr lang="en-US"/>
          </a:p>
        </p:txBody>
      </p:sp>
      <p:sp>
        <p:nvSpPr>
          <p:cNvPr id="572437" name="Rectangle 21"/>
          <p:cNvSpPr>
            <a:spLocks noChangeArrowheads="1"/>
          </p:cNvSpPr>
          <p:nvPr/>
        </p:nvSpPr>
        <p:spPr bwMode="auto">
          <a:xfrm>
            <a:off x="2586038" y="2030413"/>
            <a:ext cx="73025" cy="3751262"/>
          </a:xfrm>
          <a:prstGeom prst="rect">
            <a:avLst/>
          </a:prstGeom>
          <a:solidFill>
            <a:srgbClr val="FFFFCC"/>
          </a:solidFill>
          <a:ln w="7938">
            <a:solidFill>
              <a:srgbClr val="000000"/>
            </a:solidFill>
            <a:miter lim="800000"/>
            <a:headEnd/>
            <a:tailEnd/>
          </a:ln>
        </p:spPr>
        <p:txBody>
          <a:bodyPr/>
          <a:lstStyle/>
          <a:p>
            <a:endParaRPr lang="en-US"/>
          </a:p>
        </p:txBody>
      </p:sp>
      <p:sp>
        <p:nvSpPr>
          <p:cNvPr id="572438" name="Rectangle 22"/>
          <p:cNvSpPr>
            <a:spLocks noChangeArrowheads="1"/>
          </p:cNvSpPr>
          <p:nvPr/>
        </p:nvSpPr>
        <p:spPr bwMode="auto">
          <a:xfrm>
            <a:off x="3421063" y="5254625"/>
            <a:ext cx="73025" cy="527050"/>
          </a:xfrm>
          <a:prstGeom prst="rect">
            <a:avLst/>
          </a:prstGeom>
          <a:solidFill>
            <a:srgbClr val="FFFFCC"/>
          </a:solidFill>
          <a:ln w="7938">
            <a:solidFill>
              <a:srgbClr val="000000"/>
            </a:solidFill>
            <a:miter lim="800000"/>
            <a:headEnd/>
            <a:tailEnd/>
          </a:ln>
        </p:spPr>
        <p:txBody>
          <a:bodyPr/>
          <a:lstStyle/>
          <a:p>
            <a:endParaRPr lang="en-US"/>
          </a:p>
        </p:txBody>
      </p:sp>
      <p:sp>
        <p:nvSpPr>
          <p:cNvPr id="572439" name="Rectangle 23"/>
          <p:cNvSpPr>
            <a:spLocks noChangeArrowheads="1"/>
          </p:cNvSpPr>
          <p:nvPr/>
        </p:nvSpPr>
        <p:spPr bwMode="auto">
          <a:xfrm>
            <a:off x="4248150" y="5027613"/>
            <a:ext cx="80963" cy="754062"/>
          </a:xfrm>
          <a:prstGeom prst="rect">
            <a:avLst/>
          </a:prstGeom>
          <a:solidFill>
            <a:srgbClr val="FFFFCC"/>
          </a:solidFill>
          <a:ln w="7938">
            <a:solidFill>
              <a:srgbClr val="000000"/>
            </a:solidFill>
            <a:miter lim="800000"/>
            <a:headEnd/>
            <a:tailEnd/>
          </a:ln>
        </p:spPr>
        <p:txBody>
          <a:bodyPr/>
          <a:lstStyle/>
          <a:p>
            <a:endParaRPr lang="en-US"/>
          </a:p>
        </p:txBody>
      </p:sp>
      <p:sp>
        <p:nvSpPr>
          <p:cNvPr id="572440" name="Rectangle 24"/>
          <p:cNvSpPr>
            <a:spLocks noChangeArrowheads="1"/>
          </p:cNvSpPr>
          <p:nvPr/>
        </p:nvSpPr>
        <p:spPr bwMode="auto">
          <a:xfrm>
            <a:off x="5083175" y="4573588"/>
            <a:ext cx="73025" cy="1208087"/>
          </a:xfrm>
          <a:prstGeom prst="rect">
            <a:avLst/>
          </a:prstGeom>
          <a:solidFill>
            <a:srgbClr val="FFFFCC"/>
          </a:solidFill>
          <a:ln w="7938">
            <a:solidFill>
              <a:srgbClr val="000000"/>
            </a:solidFill>
            <a:miter lim="800000"/>
            <a:headEnd/>
            <a:tailEnd/>
          </a:ln>
        </p:spPr>
        <p:txBody>
          <a:bodyPr/>
          <a:lstStyle/>
          <a:p>
            <a:endParaRPr lang="en-US"/>
          </a:p>
        </p:txBody>
      </p:sp>
      <p:sp>
        <p:nvSpPr>
          <p:cNvPr id="572441" name="Rectangle 25"/>
          <p:cNvSpPr>
            <a:spLocks noChangeArrowheads="1"/>
          </p:cNvSpPr>
          <p:nvPr/>
        </p:nvSpPr>
        <p:spPr bwMode="auto">
          <a:xfrm>
            <a:off x="5918200" y="5440363"/>
            <a:ext cx="73025" cy="341312"/>
          </a:xfrm>
          <a:prstGeom prst="rect">
            <a:avLst/>
          </a:prstGeom>
          <a:solidFill>
            <a:srgbClr val="FFFFCC"/>
          </a:solidFill>
          <a:ln w="7938">
            <a:solidFill>
              <a:srgbClr val="000000"/>
            </a:solidFill>
            <a:miter lim="800000"/>
            <a:headEnd/>
            <a:tailEnd/>
          </a:ln>
        </p:spPr>
        <p:txBody>
          <a:bodyPr/>
          <a:lstStyle/>
          <a:p>
            <a:endParaRPr lang="en-US"/>
          </a:p>
        </p:txBody>
      </p:sp>
      <p:sp>
        <p:nvSpPr>
          <p:cNvPr id="572442" name="Rectangle 26"/>
          <p:cNvSpPr>
            <a:spLocks noChangeArrowheads="1"/>
          </p:cNvSpPr>
          <p:nvPr/>
        </p:nvSpPr>
        <p:spPr bwMode="auto">
          <a:xfrm>
            <a:off x="7578725" y="4962525"/>
            <a:ext cx="73025" cy="819150"/>
          </a:xfrm>
          <a:prstGeom prst="rect">
            <a:avLst/>
          </a:prstGeom>
          <a:solidFill>
            <a:srgbClr val="FFFFCC"/>
          </a:solidFill>
          <a:ln w="7938">
            <a:solidFill>
              <a:srgbClr val="000000"/>
            </a:solidFill>
            <a:miter lim="800000"/>
            <a:headEnd/>
            <a:tailEnd/>
          </a:ln>
        </p:spPr>
        <p:txBody>
          <a:bodyPr/>
          <a:lstStyle/>
          <a:p>
            <a:endParaRPr lang="en-US"/>
          </a:p>
        </p:txBody>
      </p:sp>
      <p:sp>
        <p:nvSpPr>
          <p:cNvPr id="572443" name="Rectangle 27"/>
          <p:cNvSpPr>
            <a:spLocks noChangeArrowheads="1"/>
          </p:cNvSpPr>
          <p:nvPr/>
        </p:nvSpPr>
        <p:spPr bwMode="auto">
          <a:xfrm>
            <a:off x="996950" y="5197475"/>
            <a:ext cx="80963" cy="584200"/>
          </a:xfrm>
          <a:prstGeom prst="rect">
            <a:avLst/>
          </a:prstGeom>
          <a:solidFill>
            <a:srgbClr val="CCFFFF"/>
          </a:solidFill>
          <a:ln w="7938">
            <a:solidFill>
              <a:srgbClr val="000000"/>
            </a:solidFill>
            <a:miter lim="800000"/>
            <a:headEnd/>
            <a:tailEnd/>
          </a:ln>
        </p:spPr>
        <p:txBody>
          <a:bodyPr/>
          <a:lstStyle/>
          <a:p>
            <a:endParaRPr lang="en-US"/>
          </a:p>
        </p:txBody>
      </p:sp>
      <p:sp>
        <p:nvSpPr>
          <p:cNvPr id="572444" name="Rectangle 28"/>
          <p:cNvSpPr>
            <a:spLocks noChangeArrowheads="1"/>
          </p:cNvSpPr>
          <p:nvPr/>
        </p:nvSpPr>
        <p:spPr bwMode="auto">
          <a:xfrm>
            <a:off x="2659063" y="2144713"/>
            <a:ext cx="80962" cy="3636962"/>
          </a:xfrm>
          <a:prstGeom prst="rect">
            <a:avLst/>
          </a:prstGeom>
          <a:solidFill>
            <a:srgbClr val="CCFFFF"/>
          </a:solidFill>
          <a:ln w="7938">
            <a:solidFill>
              <a:srgbClr val="000000"/>
            </a:solidFill>
            <a:miter lim="800000"/>
            <a:headEnd/>
            <a:tailEnd/>
          </a:ln>
        </p:spPr>
        <p:txBody>
          <a:bodyPr/>
          <a:lstStyle/>
          <a:p>
            <a:endParaRPr lang="en-US"/>
          </a:p>
        </p:txBody>
      </p:sp>
      <p:sp>
        <p:nvSpPr>
          <p:cNvPr id="572445" name="Rectangle 29"/>
          <p:cNvSpPr>
            <a:spLocks noChangeArrowheads="1"/>
          </p:cNvSpPr>
          <p:nvPr/>
        </p:nvSpPr>
        <p:spPr bwMode="auto">
          <a:xfrm>
            <a:off x="3494088" y="5246688"/>
            <a:ext cx="80962" cy="534987"/>
          </a:xfrm>
          <a:prstGeom prst="rect">
            <a:avLst/>
          </a:prstGeom>
          <a:solidFill>
            <a:srgbClr val="CCFFFF"/>
          </a:solidFill>
          <a:ln w="7938">
            <a:solidFill>
              <a:srgbClr val="000000"/>
            </a:solidFill>
            <a:miter lim="800000"/>
            <a:headEnd/>
            <a:tailEnd/>
          </a:ln>
        </p:spPr>
        <p:txBody>
          <a:bodyPr/>
          <a:lstStyle/>
          <a:p>
            <a:endParaRPr lang="en-US"/>
          </a:p>
        </p:txBody>
      </p:sp>
      <p:sp>
        <p:nvSpPr>
          <p:cNvPr id="572446" name="Rectangle 30"/>
          <p:cNvSpPr>
            <a:spLocks noChangeArrowheads="1"/>
          </p:cNvSpPr>
          <p:nvPr/>
        </p:nvSpPr>
        <p:spPr bwMode="auto">
          <a:xfrm>
            <a:off x="4329113" y="4970463"/>
            <a:ext cx="80962" cy="811212"/>
          </a:xfrm>
          <a:prstGeom prst="rect">
            <a:avLst/>
          </a:prstGeom>
          <a:solidFill>
            <a:srgbClr val="CCFFFF"/>
          </a:solidFill>
          <a:ln w="7938">
            <a:solidFill>
              <a:srgbClr val="000000"/>
            </a:solidFill>
            <a:miter lim="800000"/>
            <a:headEnd/>
            <a:tailEnd/>
          </a:ln>
        </p:spPr>
        <p:txBody>
          <a:bodyPr/>
          <a:lstStyle/>
          <a:p>
            <a:endParaRPr lang="en-US"/>
          </a:p>
        </p:txBody>
      </p:sp>
      <p:sp>
        <p:nvSpPr>
          <p:cNvPr id="572447" name="Rectangle 31"/>
          <p:cNvSpPr>
            <a:spLocks noChangeArrowheads="1"/>
          </p:cNvSpPr>
          <p:nvPr/>
        </p:nvSpPr>
        <p:spPr bwMode="auto">
          <a:xfrm>
            <a:off x="5156200" y="4476750"/>
            <a:ext cx="80963" cy="1304925"/>
          </a:xfrm>
          <a:prstGeom prst="rect">
            <a:avLst/>
          </a:prstGeom>
          <a:solidFill>
            <a:srgbClr val="CCFFFF"/>
          </a:solidFill>
          <a:ln w="7938">
            <a:solidFill>
              <a:srgbClr val="000000"/>
            </a:solidFill>
            <a:miter lim="800000"/>
            <a:headEnd/>
            <a:tailEnd/>
          </a:ln>
        </p:spPr>
        <p:txBody>
          <a:bodyPr/>
          <a:lstStyle/>
          <a:p>
            <a:endParaRPr lang="en-US"/>
          </a:p>
        </p:txBody>
      </p:sp>
      <p:sp>
        <p:nvSpPr>
          <p:cNvPr id="572448" name="Rectangle 32"/>
          <p:cNvSpPr>
            <a:spLocks noChangeArrowheads="1"/>
          </p:cNvSpPr>
          <p:nvPr/>
        </p:nvSpPr>
        <p:spPr bwMode="auto">
          <a:xfrm>
            <a:off x="5991225" y="5456238"/>
            <a:ext cx="80963" cy="325437"/>
          </a:xfrm>
          <a:prstGeom prst="rect">
            <a:avLst/>
          </a:prstGeom>
          <a:solidFill>
            <a:srgbClr val="CCFFFF"/>
          </a:solidFill>
          <a:ln w="7938">
            <a:solidFill>
              <a:srgbClr val="000000"/>
            </a:solidFill>
            <a:miter lim="800000"/>
            <a:headEnd/>
            <a:tailEnd/>
          </a:ln>
        </p:spPr>
        <p:txBody>
          <a:bodyPr/>
          <a:lstStyle/>
          <a:p>
            <a:endParaRPr lang="en-US"/>
          </a:p>
        </p:txBody>
      </p:sp>
      <p:sp>
        <p:nvSpPr>
          <p:cNvPr id="572449" name="Rectangle 33"/>
          <p:cNvSpPr>
            <a:spLocks noChangeArrowheads="1"/>
          </p:cNvSpPr>
          <p:nvPr/>
        </p:nvSpPr>
        <p:spPr bwMode="auto">
          <a:xfrm>
            <a:off x="6826250" y="4646613"/>
            <a:ext cx="80963" cy="1135062"/>
          </a:xfrm>
          <a:prstGeom prst="rect">
            <a:avLst/>
          </a:prstGeom>
          <a:solidFill>
            <a:srgbClr val="CCFFFF"/>
          </a:solidFill>
          <a:ln w="7938">
            <a:solidFill>
              <a:srgbClr val="000000"/>
            </a:solidFill>
            <a:miter lim="800000"/>
            <a:headEnd/>
            <a:tailEnd/>
          </a:ln>
        </p:spPr>
        <p:txBody>
          <a:bodyPr/>
          <a:lstStyle/>
          <a:p>
            <a:endParaRPr lang="en-US"/>
          </a:p>
        </p:txBody>
      </p:sp>
      <p:sp>
        <p:nvSpPr>
          <p:cNvPr id="572450" name="Rectangle 34"/>
          <p:cNvSpPr>
            <a:spLocks noChangeArrowheads="1"/>
          </p:cNvSpPr>
          <p:nvPr/>
        </p:nvSpPr>
        <p:spPr bwMode="auto">
          <a:xfrm>
            <a:off x="7651750" y="4922838"/>
            <a:ext cx="80963" cy="858837"/>
          </a:xfrm>
          <a:prstGeom prst="rect">
            <a:avLst/>
          </a:prstGeom>
          <a:solidFill>
            <a:srgbClr val="CCFFFF"/>
          </a:solidFill>
          <a:ln w="7938">
            <a:solidFill>
              <a:srgbClr val="000000"/>
            </a:solidFill>
            <a:miter lim="800000"/>
            <a:headEnd/>
            <a:tailEnd/>
          </a:ln>
        </p:spPr>
        <p:txBody>
          <a:bodyPr/>
          <a:lstStyle/>
          <a:p>
            <a:endParaRPr lang="en-US"/>
          </a:p>
        </p:txBody>
      </p:sp>
      <p:sp>
        <p:nvSpPr>
          <p:cNvPr id="572451" name="Rectangle 35"/>
          <p:cNvSpPr>
            <a:spLocks noChangeArrowheads="1"/>
          </p:cNvSpPr>
          <p:nvPr/>
        </p:nvSpPr>
        <p:spPr bwMode="auto">
          <a:xfrm>
            <a:off x="1077913" y="5173663"/>
            <a:ext cx="80962" cy="608012"/>
          </a:xfrm>
          <a:prstGeom prst="rect">
            <a:avLst/>
          </a:prstGeom>
          <a:solidFill>
            <a:srgbClr val="660066"/>
          </a:solidFill>
          <a:ln w="7938">
            <a:solidFill>
              <a:srgbClr val="000000"/>
            </a:solidFill>
            <a:miter lim="800000"/>
            <a:headEnd/>
            <a:tailEnd/>
          </a:ln>
        </p:spPr>
        <p:txBody>
          <a:bodyPr/>
          <a:lstStyle/>
          <a:p>
            <a:endParaRPr lang="en-US"/>
          </a:p>
        </p:txBody>
      </p:sp>
      <p:sp>
        <p:nvSpPr>
          <p:cNvPr id="572452" name="Rectangle 36"/>
          <p:cNvSpPr>
            <a:spLocks noChangeArrowheads="1"/>
          </p:cNvSpPr>
          <p:nvPr/>
        </p:nvSpPr>
        <p:spPr bwMode="auto">
          <a:xfrm>
            <a:off x="1912938" y="4978400"/>
            <a:ext cx="73025" cy="803275"/>
          </a:xfrm>
          <a:prstGeom prst="rect">
            <a:avLst/>
          </a:prstGeom>
          <a:solidFill>
            <a:srgbClr val="660066"/>
          </a:solidFill>
          <a:ln w="7938">
            <a:solidFill>
              <a:srgbClr val="000000"/>
            </a:solidFill>
            <a:miter lim="800000"/>
            <a:headEnd/>
            <a:tailEnd/>
          </a:ln>
        </p:spPr>
        <p:txBody>
          <a:bodyPr/>
          <a:lstStyle/>
          <a:p>
            <a:endParaRPr lang="en-US"/>
          </a:p>
        </p:txBody>
      </p:sp>
      <p:sp>
        <p:nvSpPr>
          <p:cNvPr id="572453" name="Rectangle 37"/>
          <p:cNvSpPr>
            <a:spLocks noChangeArrowheads="1"/>
          </p:cNvSpPr>
          <p:nvPr/>
        </p:nvSpPr>
        <p:spPr bwMode="auto">
          <a:xfrm>
            <a:off x="2740025" y="2289175"/>
            <a:ext cx="80963" cy="3492500"/>
          </a:xfrm>
          <a:prstGeom prst="rect">
            <a:avLst/>
          </a:prstGeom>
          <a:solidFill>
            <a:srgbClr val="660066"/>
          </a:solidFill>
          <a:ln w="7938">
            <a:solidFill>
              <a:srgbClr val="000000"/>
            </a:solidFill>
            <a:miter lim="800000"/>
            <a:headEnd/>
            <a:tailEnd/>
          </a:ln>
        </p:spPr>
        <p:txBody>
          <a:bodyPr/>
          <a:lstStyle/>
          <a:p>
            <a:endParaRPr lang="en-US"/>
          </a:p>
        </p:txBody>
      </p:sp>
      <p:sp>
        <p:nvSpPr>
          <p:cNvPr id="572454" name="Rectangle 38"/>
          <p:cNvSpPr>
            <a:spLocks noChangeArrowheads="1"/>
          </p:cNvSpPr>
          <p:nvPr/>
        </p:nvSpPr>
        <p:spPr bwMode="auto">
          <a:xfrm>
            <a:off x="3575050" y="5230813"/>
            <a:ext cx="80963" cy="550862"/>
          </a:xfrm>
          <a:prstGeom prst="rect">
            <a:avLst/>
          </a:prstGeom>
          <a:solidFill>
            <a:srgbClr val="660066"/>
          </a:solidFill>
          <a:ln w="7938">
            <a:solidFill>
              <a:srgbClr val="000000"/>
            </a:solidFill>
            <a:miter lim="800000"/>
            <a:headEnd/>
            <a:tailEnd/>
          </a:ln>
        </p:spPr>
        <p:txBody>
          <a:bodyPr/>
          <a:lstStyle/>
          <a:p>
            <a:endParaRPr lang="en-US"/>
          </a:p>
        </p:txBody>
      </p:sp>
      <p:sp>
        <p:nvSpPr>
          <p:cNvPr id="572455" name="Rectangle 39"/>
          <p:cNvSpPr>
            <a:spLocks noChangeArrowheads="1"/>
          </p:cNvSpPr>
          <p:nvPr/>
        </p:nvSpPr>
        <p:spPr bwMode="auto">
          <a:xfrm>
            <a:off x="4410075" y="4873625"/>
            <a:ext cx="73025" cy="908050"/>
          </a:xfrm>
          <a:prstGeom prst="rect">
            <a:avLst/>
          </a:prstGeom>
          <a:solidFill>
            <a:srgbClr val="660066"/>
          </a:solidFill>
          <a:ln w="7938">
            <a:solidFill>
              <a:srgbClr val="000000"/>
            </a:solidFill>
            <a:miter lim="800000"/>
            <a:headEnd/>
            <a:tailEnd/>
          </a:ln>
        </p:spPr>
        <p:txBody>
          <a:bodyPr/>
          <a:lstStyle/>
          <a:p>
            <a:endParaRPr lang="en-US"/>
          </a:p>
        </p:txBody>
      </p:sp>
      <p:sp>
        <p:nvSpPr>
          <p:cNvPr id="572456" name="Rectangle 40"/>
          <p:cNvSpPr>
            <a:spLocks noChangeArrowheads="1"/>
          </p:cNvSpPr>
          <p:nvPr/>
        </p:nvSpPr>
        <p:spPr bwMode="auto">
          <a:xfrm>
            <a:off x="5237163" y="4395788"/>
            <a:ext cx="80962" cy="1385887"/>
          </a:xfrm>
          <a:prstGeom prst="rect">
            <a:avLst/>
          </a:prstGeom>
          <a:solidFill>
            <a:srgbClr val="660066"/>
          </a:solidFill>
          <a:ln w="7938">
            <a:solidFill>
              <a:srgbClr val="000000"/>
            </a:solidFill>
            <a:miter lim="800000"/>
            <a:headEnd/>
            <a:tailEnd/>
          </a:ln>
        </p:spPr>
        <p:txBody>
          <a:bodyPr/>
          <a:lstStyle/>
          <a:p>
            <a:endParaRPr lang="en-US"/>
          </a:p>
        </p:txBody>
      </p:sp>
      <p:sp>
        <p:nvSpPr>
          <p:cNvPr id="572457" name="Rectangle 41"/>
          <p:cNvSpPr>
            <a:spLocks noChangeArrowheads="1"/>
          </p:cNvSpPr>
          <p:nvPr/>
        </p:nvSpPr>
        <p:spPr bwMode="auto">
          <a:xfrm>
            <a:off x="6072188" y="5448300"/>
            <a:ext cx="80962" cy="333375"/>
          </a:xfrm>
          <a:prstGeom prst="rect">
            <a:avLst/>
          </a:prstGeom>
          <a:solidFill>
            <a:srgbClr val="660066"/>
          </a:solidFill>
          <a:ln w="7938">
            <a:solidFill>
              <a:srgbClr val="000000"/>
            </a:solidFill>
            <a:miter lim="800000"/>
            <a:headEnd/>
            <a:tailEnd/>
          </a:ln>
        </p:spPr>
        <p:txBody>
          <a:bodyPr/>
          <a:lstStyle/>
          <a:p>
            <a:endParaRPr lang="en-US"/>
          </a:p>
        </p:txBody>
      </p:sp>
      <p:sp>
        <p:nvSpPr>
          <p:cNvPr id="572458" name="Rectangle 42"/>
          <p:cNvSpPr>
            <a:spLocks noChangeArrowheads="1"/>
          </p:cNvSpPr>
          <p:nvPr/>
        </p:nvSpPr>
        <p:spPr bwMode="auto">
          <a:xfrm>
            <a:off x="6907213" y="4614863"/>
            <a:ext cx="73025" cy="1166812"/>
          </a:xfrm>
          <a:prstGeom prst="rect">
            <a:avLst/>
          </a:prstGeom>
          <a:solidFill>
            <a:srgbClr val="660066"/>
          </a:solidFill>
          <a:ln w="7938">
            <a:solidFill>
              <a:srgbClr val="000000"/>
            </a:solidFill>
            <a:miter lim="800000"/>
            <a:headEnd/>
            <a:tailEnd/>
          </a:ln>
        </p:spPr>
        <p:txBody>
          <a:bodyPr/>
          <a:lstStyle/>
          <a:p>
            <a:endParaRPr lang="en-US"/>
          </a:p>
        </p:txBody>
      </p:sp>
      <p:sp>
        <p:nvSpPr>
          <p:cNvPr id="572459" name="Rectangle 43"/>
          <p:cNvSpPr>
            <a:spLocks noChangeArrowheads="1"/>
          </p:cNvSpPr>
          <p:nvPr/>
        </p:nvSpPr>
        <p:spPr bwMode="auto">
          <a:xfrm>
            <a:off x="7732713" y="4873625"/>
            <a:ext cx="82550" cy="908050"/>
          </a:xfrm>
          <a:prstGeom prst="rect">
            <a:avLst/>
          </a:prstGeom>
          <a:solidFill>
            <a:srgbClr val="660066"/>
          </a:solidFill>
          <a:ln w="7938">
            <a:solidFill>
              <a:srgbClr val="000000"/>
            </a:solidFill>
            <a:miter lim="800000"/>
            <a:headEnd/>
            <a:tailEnd/>
          </a:ln>
        </p:spPr>
        <p:txBody>
          <a:bodyPr/>
          <a:lstStyle/>
          <a:p>
            <a:endParaRPr lang="en-US"/>
          </a:p>
        </p:txBody>
      </p:sp>
      <p:sp>
        <p:nvSpPr>
          <p:cNvPr id="572460" name="Rectangle 44"/>
          <p:cNvSpPr>
            <a:spLocks noChangeArrowheads="1"/>
          </p:cNvSpPr>
          <p:nvPr/>
        </p:nvSpPr>
        <p:spPr bwMode="auto">
          <a:xfrm>
            <a:off x="1158875" y="5189538"/>
            <a:ext cx="80963" cy="592137"/>
          </a:xfrm>
          <a:prstGeom prst="rect">
            <a:avLst/>
          </a:prstGeom>
          <a:solidFill>
            <a:srgbClr val="FF8080"/>
          </a:solidFill>
          <a:ln w="7938">
            <a:solidFill>
              <a:srgbClr val="000000"/>
            </a:solidFill>
            <a:miter lim="800000"/>
            <a:headEnd/>
            <a:tailEnd/>
          </a:ln>
        </p:spPr>
        <p:txBody>
          <a:bodyPr/>
          <a:lstStyle/>
          <a:p>
            <a:endParaRPr lang="en-US"/>
          </a:p>
        </p:txBody>
      </p:sp>
      <p:sp>
        <p:nvSpPr>
          <p:cNvPr id="572461" name="Rectangle 45"/>
          <p:cNvSpPr>
            <a:spLocks noChangeArrowheads="1"/>
          </p:cNvSpPr>
          <p:nvPr/>
        </p:nvSpPr>
        <p:spPr bwMode="auto">
          <a:xfrm>
            <a:off x="1985963" y="5019675"/>
            <a:ext cx="80962" cy="762000"/>
          </a:xfrm>
          <a:prstGeom prst="rect">
            <a:avLst/>
          </a:prstGeom>
          <a:solidFill>
            <a:srgbClr val="FF8080"/>
          </a:solidFill>
          <a:ln w="7938">
            <a:solidFill>
              <a:srgbClr val="000000"/>
            </a:solidFill>
            <a:miter lim="800000"/>
            <a:headEnd/>
            <a:tailEnd/>
          </a:ln>
        </p:spPr>
        <p:txBody>
          <a:bodyPr/>
          <a:lstStyle/>
          <a:p>
            <a:endParaRPr lang="en-US"/>
          </a:p>
        </p:txBody>
      </p:sp>
      <p:sp>
        <p:nvSpPr>
          <p:cNvPr id="572462" name="Rectangle 46"/>
          <p:cNvSpPr>
            <a:spLocks noChangeArrowheads="1"/>
          </p:cNvSpPr>
          <p:nvPr/>
        </p:nvSpPr>
        <p:spPr bwMode="auto">
          <a:xfrm>
            <a:off x="2820988" y="2370138"/>
            <a:ext cx="80962" cy="3411537"/>
          </a:xfrm>
          <a:prstGeom prst="rect">
            <a:avLst/>
          </a:prstGeom>
          <a:solidFill>
            <a:srgbClr val="FF8080"/>
          </a:solidFill>
          <a:ln w="7938">
            <a:solidFill>
              <a:srgbClr val="000000"/>
            </a:solidFill>
            <a:miter lim="800000"/>
            <a:headEnd/>
            <a:tailEnd/>
          </a:ln>
        </p:spPr>
        <p:txBody>
          <a:bodyPr/>
          <a:lstStyle/>
          <a:p>
            <a:endParaRPr lang="en-US"/>
          </a:p>
        </p:txBody>
      </p:sp>
      <p:sp>
        <p:nvSpPr>
          <p:cNvPr id="572463" name="Rectangle 47"/>
          <p:cNvSpPr>
            <a:spLocks noChangeArrowheads="1"/>
          </p:cNvSpPr>
          <p:nvPr/>
        </p:nvSpPr>
        <p:spPr bwMode="auto">
          <a:xfrm>
            <a:off x="3656013" y="5238750"/>
            <a:ext cx="80962" cy="542925"/>
          </a:xfrm>
          <a:prstGeom prst="rect">
            <a:avLst/>
          </a:prstGeom>
          <a:solidFill>
            <a:srgbClr val="FF8080"/>
          </a:solidFill>
          <a:ln w="7938">
            <a:solidFill>
              <a:srgbClr val="000000"/>
            </a:solidFill>
            <a:miter lim="800000"/>
            <a:headEnd/>
            <a:tailEnd/>
          </a:ln>
        </p:spPr>
        <p:txBody>
          <a:bodyPr/>
          <a:lstStyle/>
          <a:p>
            <a:endParaRPr lang="en-US"/>
          </a:p>
        </p:txBody>
      </p:sp>
      <p:sp>
        <p:nvSpPr>
          <p:cNvPr id="572464" name="Rectangle 48"/>
          <p:cNvSpPr>
            <a:spLocks noChangeArrowheads="1"/>
          </p:cNvSpPr>
          <p:nvPr/>
        </p:nvSpPr>
        <p:spPr bwMode="auto">
          <a:xfrm>
            <a:off x="7815263" y="4841875"/>
            <a:ext cx="80962" cy="939800"/>
          </a:xfrm>
          <a:prstGeom prst="rect">
            <a:avLst/>
          </a:prstGeom>
          <a:solidFill>
            <a:srgbClr val="FF8080"/>
          </a:solidFill>
          <a:ln w="7938">
            <a:solidFill>
              <a:srgbClr val="000000"/>
            </a:solidFill>
            <a:miter lim="800000"/>
            <a:headEnd/>
            <a:tailEnd/>
          </a:ln>
        </p:spPr>
        <p:txBody>
          <a:bodyPr/>
          <a:lstStyle/>
          <a:p>
            <a:endParaRPr lang="en-US"/>
          </a:p>
        </p:txBody>
      </p:sp>
      <p:sp>
        <p:nvSpPr>
          <p:cNvPr id="572465" name="Rectangle 49"/>
          <p:cNvSpPr>
            <a:spLocks noChangeArrowheads="1"/>
          </p:cNvSpPr>
          <p:nvPr/>
        </p:nvSpPr>
        <p:spPr bwMode="auto">
          <a:xfrm>
            <a:off x="1239838" y="5157788"/>
            <a:ext cx="73025" cy="623887"/>
          </a:xfrm>
          <a:prstGeom prst="rect">
            <a:avLst/>
          </a:prstGeom>
          <a:solidFill>
            <a:srgbClr val="0066CC"/>
          </a:solidFill>
          <a:ln w="7938">
            <a:solidFill>
              <a:srgbClr val="000000"/>
            </a:solidFill>
            <a:miter lim="800000"/>
            <a:headEnd/>
            <a:tailEnd/>
          </a:ln>
        </p:spPr>
        <p:txBody>
          <a:bodyPr/>
          <a:lstStyle/>
          <a:p>
            <a:endParaRPr lang="en-US"/>
          </a:p>
        </p:txBody>
      </p:sp>
      <p:sp>
        <p:nvSpPr>
          <p:cNvPr id="572466" name="Rectangle 50"/>
          <p:cNvSpPr>
            <a:spLocks noChangeArrowheads="1"/>
          </p:cNvSpPr>
          <p:nvPr/>
        </p:nvSpPr>
        <p:spPr bwMode="auto">
          <a:xfrm>
            <a:off x="2066925" y="4978400"/>
            <a:ext cx="80963" cy="803275"/>
          </a:xfrm>
          <a:prstGeom prst="rect">
            <a:avLst/>
          </a:prstGeom>
          <a:solidFill>
            <a:srgbClr val="0066CC"/>
          </a:solidFill>
          <a:ln w="7938">
            <a:solidFill>
              <a:srgbClr val="000000"/>
            </a:solidFill>
            <a:miter lim="800000"/>
            <a:headEnd/>
            <a:tailEnd/>
          </a:ln>
        </p:spPr>
        <p:txBody>
          <a:bodyPr/>
          <a:lstStyle/>
          <a:p>
            <a:endParaRPr lang="en-US"/>
          </a:p>
        </p:txBody>
      </p:sp>
      <p:sp>
        <p:nvSpPr>
          <p:cNvPr id="572467" name="Rectangle 51"/>
          <p:cNvSpPr>
            <a:spLocks noChangeArrowheads="1"/>
          </p:cNvSpPr>
          <p:nvPr/>
        </p:nvSpPr>
        <p:spPr bwMode="auto">
          <a:xfrm>
            <a:off x="1312863" y="5132388"/>
            <a:ext cx="80962" cy="649287"/>
          </a:xfrm>
          <a:prstGeom prst="rect">
            <a:avLst/>
          </a:prstGeom>
          <a:solidFill>
            <a:srgbClr val="CCCCFF"/>
          </a:solidFill>
          <a:ln w="7938">
            <a:solidFill>
              <a:srgbClr val="000000"/>
            </a:solidFill>
            <a:miter lim="800000"/>
            <a:headEnd/>
            <a:tailEnd/>
          </a:ln>
        </p:spPr>
        <p:txBody>
          <a:bodyPr/>
          <a:lstStyle/>
          <a:p>
            <a:endParaRPr lang="en-US"/>
          </a:p>
        </p:txBody>
      </p:sp>
      <p:sp>
        <p:nvSpPr>
          <p:cNvPr id="572468" name="Rectangle 52"/>
          <p:cNvSpPr>
            <a:spLocks noChangeArrowheads="1"/>
          </p:cNvSpPr>
          <p:nvPr/>
        </p:nvSpPr>
        <p:spPr bwMode="auto">
          <a:xfrm>
            <a:off x="2147888" y="4930775"/>
            <a:ext cx="73025" cy="850900"/>
          </a:xfrm>
          <a:prstGeom prst="rect">
            <a:avLst/>
          </a:prstGeom>
          <a:solidFill>
            <a:srgbClr val="CCCCFF"/>
          </a:solidFill>
          <a:ln w="7938">
            <a:solidFill>
              <a:srgbClr val="000000"/>
            </a:solidFill>
            <a:miter lim="800000"/>
            <a:headEnd/>
            <a:tailEnd/>
          </a:ln>
        </p:spPr>
        <p:txBody>
          <a:bodyPr/>
          <a:lstStyle/>
          <a:p>
            <a:endParaRPr lang="en-US"/>
          </a:p>
        </p:txBody>
      </p:sp>
      <p:sp>
        <p:nvSpPr>
          <p:cNvPr id="572469" name="Rectangle 53"/>
          <p:cNvSpPr>
            <a:spLocks noChangeArrowheads="1"/>
          </p:cNvSpPr>
          <p:nvPr/>
        </p:nvSpPr>
        <p:spPr bwMode="auto">
          <a:xfrm>
            <a:off x="1393825" y="5213350"/>
            <a:ext cx="80963" cy="568325"/>
          </a:xfrm>
          <a:prstGeom prst="rect">
            <a:avLst/>
          </a:prstGeom>
          <a:solidFill>
            <a:srgbClr val="000080"/>
          </a:solidFill>
          <a:ln w="7938">
            <a:solidFill>
              <a:srgbClr val="000000"/>
            </a:solidFill>
            <a:miter lim="800000"/>
            <a:headEnd/>
            <a:tailEnd/>
          </a:ln>
        </p:spPr>
        <p:txBody>
          <a:bodyPr/>
          <a:lstStyle/>
          <a:p>
            <a:endParaRPr lang="en-US"/>
          </a:p>
        </p:txBody>
      </p:sp>
      <p:sp>
        <p:nvSpPr>
          <p:cNvPr id="572470" name="Rectangle 54"/>
          <p:cNvSpPr>
            <a:spLocks noChangeArrowheads="1"/>
          </p:cNvSpPr>
          <p:nvPr/>
        </p:nvSpPr>
        <p:spPr bwMode="auto">
          <a:xfrm>
            <a:off x="2220913" y="4930775"/>
            <a:ext cx="80962" cy="850900"/>
          </a:xfrm>
          <a:prstGeom prst="rect">
            <a:avLst/>
          </a:prstGeom>
          <a:solidFill>
            <a:srgbClr val="000080"/>
          </a:solidFill>
          <a:ln w="7938">
            <a:solidFill>
              <a:srgbClr val="000000"/>
            </a:solidFill>
            <a:miter lim="800000"/>
            <a:headEnd/>
            <a:tailEnd/>
          </a:ln>
        </p:spPr>
        <p:txBody>
          <a:bodyPr/>
          <a:lstStyle/>
          <a:p>
            <a:endParaRPr lang="en-US"/>
          </a:p>
        </p:txBody>
      </p:sp>
      <p:sp>
        <p:nvSpPr>
          <p:cNvPr id="572471" name="Line 55"/>
          <p:cNvSpPr>
            <a:spLocks noChangeShapeType="1"/>
          </p:cNvSpPr>
          <p:nvPr/>
        </p:nvSpPr>
        <p:spPr bwMode="auto">
          <a:xfrm>
            <a:off x="704850" y="1123950"/>
            <a:ext cx="1588" cy="4657725"/>
          </a:xfrm>
          <a:prstGeom prst="line">
            <a:avLst/>
          </a:prstGeom>
          <a:noFill/>
          <a:ln w="0">
            <a:solidFill>
              <a:srgbClr val="000000"/>
            </a:solidFill>
            <a:round/>
            <a:headEnd/>
            <a:tailEnd/>
          </a:ln>
        </p:spPr>
        <p:txBody>
          <a:bodyPr/>
          <a:lstStyle/>
          <a:p>
            <a:endParaRPr lang="en-US"/>
          </a:p>
        </p:txBody>
      </p:sp>
      <p:sp>
        <p:nvSpPr>
          <p:cNvPr id="572472" name="Line 56"/>
          <p:cNvSpPr>
            <a:spLocks noChangeShapeType="1"/>
          </p:cNvSpPr>
          <p:nvPr/>
        </p:nvSpPr>
        <p:spPr bwMode="auto">
          <a:xfrm>
            <a:off x="649288" y="5781675"/>
            <a:ext cx="55562" cy="1588"/>
          </a:xfrm>
          <a:prstGeom prst="line">
            <a:avLst/>
          </a:prstGeom>
          <a:noFill/>
          <a:ln w="0">
            <a:solidFill>
              <a:srgbClr val="000000"/>
            </a:solidFill>
            <a:round/>
            <a:headEnd/>
            <a:tailEnd/>
          </a:ln>
        </p:spPr>
        <p:txBody>
          <a:bodyPr/>
          <a:lstStyle/>
          <a:p>
            <a:endParaRPr lang="en-US"/>
          </a:p>
        </p:txBody>
      </p:sp>
      <p:sp>
        <p:nvSpPr>
          <p:cNvPr id="572473" name="Line 57"/>
          <p:cNvSpPr>
            <a:spLocks noChangeShapeType="1"/>
          </p:cNvSpPr>
          <p:nvPr/>
        </p:nvSpPr>
        <p:spPr bwMode="auto">
          <a:xfrm>
            <a:off x="649288" y="5197475"/>
            <a:ext cx="55562" cy="1588"/>
          </a:xfrm>
          <a:prstGeom prst="line">
            <a:avLst/>
          </a:prstGeom>
          <a:noFill/>
          <a:ln w="0">
            <a:solidFill>
              <a:srgbClr val="000000"/>
            </a:solidFill>
            <a:round/>
            <a:headEnd/>
            <a:tailEnd/>
          </a:ln>
        </p:spPr>
        <p:txBody>
          <a:bodyPr/>
          <a:lstStyle/>
          <a:p>
            <a:endParaRPr lang="en-US"/>
          </a:p>
        </p:txBody>
      </p:sp>
      <p:sp>
        <p:nvSpPr>
          <p:cNvPr id="572474" name="Line 58"/>
          <p:cNvSpPr>
            <a:spLocks noChangeShapeType="1"/>
          </p:cNvSpPr>
          <p:nvPr/>
        </p:nvSpPr>
        <p:spPr bwMode="auto">
          <a:xfrm>
            <a:off x="649288" y="4614863"/>
            <a:ext cx="55562" cy="1587"/>
          </a:xfrm>
          <a:prstGeom prst="line">
            <a:avLst/>
          </a:prstGeom>
          <a:noFill/>
          <a:ln w="0">
            <a:solidFill>
              <a:srgbClr val="000000"/>
            </a:solidFill>
            <a:round/>
            <a:headEnd/>
            <a:tailEnd/>
          </a:ln>
        </p:spPr>
        <p:txBody>
          <a:bodyPr/>
          <a:lstStyle/>
          <a:p>
            <a:endParaRPr lang="en-US"/>
          </a:p>
        </p:txBody>
      </p:sp>
      <p:sp>
        <p:nvSpPr>
          <p:cNvPr id="572475" name="Line 59"/>
          <p:cNvSpPr>
            <a:spLocks noChangeShapeType="1"/>
          </p:cNvSpPr>
          <p:nvPr/>
        </p:nvSpPr>
        <p:spPr bwMode="auto">
          <a:xfrm>
            <a:off x="649288" y="4030663"/>
            <a:ext cx="55562" cy="1587"/>
          </a:xfrm>
          <a:prstGeom prst="line">
            <a:avLst/>
          </a:prstGeom>
          <a:noFill/>
          <a:ln w="0">
            <a:solidFill>
              <a:srgbClr val="000000"/>
            </a:solidFill>
            <a:round/>
            <a:headEnd/>
            <a:tailEnd/>
          </a:ln>
        </p:spPr>
        <p:txBody>
          <a:bodyPr/>
          <a:lstStyle/>
          <a:p>
            <a:endParaRPr lang="en-US"/>
          </a:p>
        </p:txBody>
      </p:sp>
      <p:sp>
        <p:nvSpPr>
          <p:cNvPr id="572476" name="Line 60"/>
          <p:cNvSpPr>
            <a:spLocks noChangeShapeType="1"/>
          </p:cNvSpPr>
          <p:nvPr/>
        </p:nvSpPr>
        <p:spPr bwMode="auto">
          <a:xfrm>
            <a:off x="649288" y="3455988"/>
            <a:ext cx="55562" cy="1587"/>
          </a:xfrm>
          <a:prstGeom prst="line">
            <a:avLst/>
          </a:prstGeom>
          <a:noFill/>
          <a:ln w="0">
            <a:solidFill>
              <a:srgbClr val="000000"/>
            </a:solidFill>
            <a:round/>
            <a:headEnd/>
            <a:tailEnd/>
          </a:ln>
        </p:spPr>
        <p:txBody>
          <a:bodyPr/>
          <a:lstStyle/>
          <a:p>
            <a:endParaRPr lang="en-US"/>
          </a:p>
        </p:txBody>
      </p:sp>
      <p:sp>
        <p:nvSpPr>
          <p:cNvPr id="572477" name="Line 61"/>
          <p:cNvSpPr>
            <a:spLocks noChangeShapeType="1"/>
          </p:cNvSpPr>
          <p:nvPr/>
        </p:nvSpPr>
        <p:spPr bwMode="auto">
          <a:xfrm>
            <a:off x="649288" y="2873375"/>
            <a:ext cx="55562" cy="1588"/>
          </a:xfrm>
          <a:prstGeom prst="line">
            <a:avLst/>
          </a:prstGeom>
          <a:noFill/>
          <a:ln w="0">
            <a:solidFill>
              <a:srgbClr val="000000"/>
            </a:solidFill>
            <a:round/>
            <a:headEnd/>
            <a:tailEnd/>
          </a:ln>
        </p:spPr>
        <p:txBody>
          <a:bodyPr/>
          <a:lstStyle/>
          <a:p>
            <a:endParaRPr lang="en-US"/>
          </a:p>
        </p:txBody>
      </p:sp>
      <p:sp>
        <p:nvSpPr>
          <p:cNvPr id="572478" name="Line 62"/>
          <p:cNvSpPr>
            <a:spLocks noChangeShapeType="1"/>
          </p:cNvSpPr>
          <p:nvPr/>
        </p:nvSpPr>
        <p:spPr bwMode="auto">
          <a:xfrm>
            <a:off x="649288" y="2289175"/>
            <a:ext cx="55562" cy="1588"/>
          </a:xfrm>
          <a:prstGeom prst="line">
            <a:avLst/>
          </a:prstGeom>
          <a:noFill/>
          <a:ln w="0">
            <a:solidFill>
              <a:srgbClr val="000000"/>
            </a:solidFill>
            <a:round/>
            <a:headEnd/>
            <a:tailEnd/>
          </a:ln>
        </p:spPr>
        <p:txBody>
          <a:bodyPr/>
          <a:lstStyle/>
          <a:p>
            <a:endParaRPr lang="en-US"/>
          </a:p>
        </p:txBody>
      </p:sp>
      <p:sp>
        <p:nvSpPr>
          <p:cNvPr id="572479" name="Line 63"/>
          <p:cNvSpPr>
            <a:spLocks noChangeShapeType="1"/>
          </p:cNvSpPr>
          <p:nvPr/>
        </p:nvSpPr>
        <p:spPr bwMode="auto">
          <a:xfrm>
            <a:off x="649288" y="1706563"/>
            <a:ext cx="55562" cy="1587"/>
          </a:xfrm>
          <a:prstGeom prst="line">
            <a:avLst/>
          </a:prstGeom>
          <a:noFill/>
          <a:ln w="0">
            <a:solidFill>
              <a:srgbClr val="000000"/>
            </a:solidFill>
            <a:round/>
            <a:headEnd/>
            <a:tailEnd/>
          </a:ln>
        </p:spPr>
        <p:txBody>
          <a:bodyPr/>
          <a:lstStyle/>
          <a:p>
            <a:endParaRPr lang="en-US"/>
          </a:p>
        </p:txBody>
      </p:sp>
      <p:sp>
        <p:nvSpPr>
          <p:cNvPr id="572480" name="Line 64"/>
          <p:cNvSpPr>
            <a:spLocks noChangeShapeType="1"/>
          </p:cNvSpPr>
          <p:nvPr/>
        </p:nvSpPr>
        <p:spPr bwMode="auto">
          <a:xfrm>
            <a:off x="649288" y="1123950"/>
            <a:ext cx="55562" cy="1588"/>
          </a:xfrm>
          <a:prstGeom prst="line">
            <a:avLst/>
          </a:prstGeom>
          <a:noFill/>
          <a:ln w="0">
            <a:solidFill>
              <a:srgbClr val="000000"/>
            </a:solidFill>
            <a:round/>
            <a:headEnd/>
            <a:tailEnd/>
          </a:ln>
        </p:spPr>
        <p:txBody>
          <a:bodyPr/>
          <a:lstStyle/>
          <a:p>
            <a:endParaRPr lang="en-US"/>
          </a:p>
        </p:txBody>
      </p:sp>
      <p:sp>
        <p:nvSpPr>
          <p:cNvPr id="572481" name="Line 65"/>
          <p:cNvSpPr>
            <a:spLocks noChangeShapeType="1"/>
          </p:cNvSpPr>
          <p:nvPr/>
        </p:nvSpPr>
        <p:spPr bwMode="auto">
          <a:xfrm>
            <a:off x="704850" y="5781675"/>
            <a:ext cx="7491413" cy="1588"/>
          </a:xfrm>
          <a:prstGeom prst="line">
            <a:avLst/>
          </a:prstGeom>
          <a:noFill/>
          <a:ln w="0">
            <a:solidFill>
              <a:srgbClr val="000000"/>
            </a:solidFill>
            <a:round/>
            <a:headEnd/>
            <a:tailEnd/>
          </a:ln>
        </p:spPr>
        <p:txBody>
          <a:bodyPr/>
          <a:lstStyle/>
          <a:p>
            <a:endParaRPr lang="en-US"/>
          </a:p>
        </p:txBody>
      </p:sp>
      <p:sp>
        <p:nvSpPr>
          <p:cNvPr id="572482" name="Line 66"/>
          <p:cNvSpPr>
            <a:spLocks noChangeShapeType="1"/>
          </p:cNvSpPr>
          <p:nvPr/>
        </p:nvSpPr>
        <p:spPr bwMode="auto">
          <a:xfrm flipV="1">
            <a:off x="704850" y="5781675"/>
            <a:ext cx="1588" cy="55563"/>
          </a:xfrm>
          <a:prstGeom prst="line">
            <a:avLst/>
          </a:prstGeom>
          <a:noFill/>
          <a:ln w="0">
            <a:solidFill>
              <a:srgbClr val="000000"/>
            </a:solidFill>
            <a:round/>
            <a:headEnd/>
            <a:tailEnd/>
          </a:ln>
        </p:spPr>
        <p:txBody>
          <a:bodyPr/>
          <a:lstStyle/>
          <a:p>
            <a:endParaRPr lang="en-US"/>
          </a:p>
        </p:txBody>
      </p:sp>
      <p:sp>
        <p:nvSpPr>
          <p:cNvPr id="572483" name="Line 67"/>
          <p:cNvSpPr>
            <a:spLocks noChangeShapeType="1"/>
          </p:cNvSpPr>
          <p:nvPr/>
        </p:nvSpPr>
        <p:spPr bwMode="auto">
          <a:xfrm flipV="1">
            <a:off x="1539875" y="5781675"/>
            <a:ext cx="1588" cy="55563"/>
          </a:xfrm>
          <a:prstGeom prst="line">
            <a:avLst/>
          </a:prstGeom>
          <a:noFill/>
          <a:ln w="0">
            <a:solidFill>
              <a:srgbClr val="000000"/>
            </a:solidFill>
            <a:round/>
            <a:headEnd/>
            <a:tailEnd/>
          </a:ln>
        </p:spPr>
        <p:txBody>
          <a:bodyPr/>
          <a:lstStyle/>
          <a:p>
            <a:endParaRPr lang="en-US"/>
          </a:p>
        </p:txBody>
      </p:sp>
      <p:sp>
        <p:nvSpPr>
          <p:cNvPr id="572484" name="Line 68"/>
          <p:cNvSpPr>
            <a:spLocks noChangeShapeType="1"/>
          </p:cNvSpPr>
          <p:nvPr/>
        </p:nvSpPr>
        <p:spPr bwMode="auto">
          <a:xfrm flipV="1">
            <a:off x="2366963" y="5781675"/>
            <a:ext cx="1587" cy="55563"/>
          </a:xfrm>
          <a:prstGeom prst="line">
            <a:avLst/>
          </a:prstGeom>
          <a:noFill/>
          <a:ln w="0">
            <a:solidFill>
              <a:srgbClr val="000000"/>
            </a:solidFill>
            <a:round/>
            <a:headEnd/>
            <a:tailEnd/>
          </a:ln>
        </p:spPr>
        <p:txBody>
          <a:bodyPr/>
          <a:lstStyle/>
          <a:p>
            <a:endParaRPr lang="en-US"/>
          </a:p>
        </p:txBody>
      </p:sp>
      <p:sp>
        <p:nvSpPr>
          <p:cNvPr id="572485" name="Line 69"/>
          <p:cNvSpPr>
            <a:spLocks noChangeShapeType="1"/>
          </p:cNvSpPr>
          <p:nvPr/>
        </p:nvSpPr>
        <p:spPr bwMode="auto">
          <a:xfrm flipV="1">
            <a:off x="3201988" y="5781675"/>
            <a:ext cx="1587" cy="55563"/>
          </a:xfrm>
          <a:prstGeom prst="line">
            <a:avLst/>
          </a:prstGeom>
          <a:noFill/>
          <a:ln w="0">
            <a:solidFill>
              <a:srgbClr val="000000"/>
            </a:solidFill>
            <a:round/>
            <a:headEnd/>
            <a:tailEnd/>
          </a:ln>
        </p:spPr>
        <p:txBody>
          <a:bodyPr/>
          <a:lstStyle/>
          <a:p>
            <a:endParaRPr lang="en-US"/>
          </a:p>
        </p:txBody>
      </p:sp>
      <p:sp>
        <p:nvSpPr>
          <p:cNvPr id="572486" name="Line 70"/>
          <p:cNvSpPr>
            <a:spLocks noChangeShapeType="1"/>
          </p:cNvSpPr>
          <p:nvPr/>
        </p:nvSpPr>
        <p:spPr bwMode="auto">
          <a:xfrm flipV="1">
            <a:off x="4037013" y="5781675"/>
            <a:ext cx="1587" cy="55563"/>
          </a:xfrm>
          <a:prstGeom prst="line">
            <a:avLst/>
          </a:prstGeom>
          <a:noFill/>
          <a:ln w="0">
            <a:solidFill>
              <a:srgbClr val="000000"/>
            </a:solidFill>
            <a:round/>
            <a:headEnd/>
            <a:tailEnd/>
          </a:ln>
        </p:spPr>
        <p:txBody>
          <a:bodyPr/>
          <a:lstStyle/>
          <a:p>
            <a:endParaRPr lang="en-US"/>
          </a:p>
        </p:txBody>
      </p:sp>
      <p:sp>
        <p:nvSpPr>
          <p:cNvPr id="572487" name="Line 71"/>
          <p:cNvSpPr>
            <a:spLocks noChangeShapeType="1"/>
          </p:cNvSpPr>
          <p:nvPr/>
        </p:nvSpPr>
        <p:spPr bwMode="auto">
          <a:xfrm flipV="1">
            <a:off x="4864100" y="5781675"/>
            <a:ext cx="1588" cy="55563"/>
          </a:xfrm>
          <a:prstGeom prst="line">
            <a:avLst/>
          </a:prstGeom>
          <a:noFill/>
          <a:ln w="0">
            <a:solidFill>
              <a:srgbClr val="000000"/>
            </a:solidFill>
            <a:round/>
            <a:headEnd/>
            <a:tailEnd/>
          </a:ln>
        </p:spPr>
        <p:txBody>
          <a:bodyPr/>
          <a:lstStyle/>
          <a:p>
            <a:endParaRPr lang="en-US"/>
          </a:p>
        </p:txBody>
      </p:sp>
      <p:sp>
        <p:nvSpPr>
          <p:cNvPr id="572488" name="Line 72"/>
          <p:cNvSpPr>
            <a:spLocks noChangeShapeType="1"/>
          </p:cNvSpPr>
          <p:nvPr/>
        </p:nvSpPr>
        <p:spPr bwMode="auto">
          <a:xfrm flipV="1">
            <a:off x="5699125" y="5781675"/>
            <a:ext cx="1588" cy="55563"/>
          </a:xfrm>
          <a:prstGeom prst="line">
            <a:avLst/>
          </a:prstGeom>
          <a:noFill/>
          <a:ln w="0">
            <a:solidFill>
              <a:srgbClr val="000000"/>
            </a:solidFill>
            <a:round/>
            <a:headEnd/>
            <a:tailEnd/>
          </a:ln>
        </p:spPr>
        <p:txBody>
          <a:bodyPr/>
          <a:lstStyle/>
          <a:p>
            <a:endParaRPr lang="en-US"/>
          </a:p>
        </p:txBody>
      </p:sp>
      <p:sp>
        <p:nvSpPr>
          <p:cNvPr id="572489" name="Line 73"/>
          <p:cNvSpPr>
            <a:spLocks noChangeShapeType="1"/>
          </p:cNvSpPr>
          <p:nvPr/>
        </p:nvSpPr>
        <p:spPr bwMode="auto">
          <a:xfrm flipV="1">
            <a:off x="6534150" y="5781675"/>
            <a:ext cx="1588" cy="55563"/>
          </a:xfrm>
          <a:prstGeom prst="line">
            <a:avLst/>
          </a:prstGeom>
          <a:noFill/>
          <a:ln w="0">
            <a:solidFill>
              <a:srgbClr val="000000"/>
            </a:solidFill>
            <a:round/>
            <a:headEnd/>
            <a:tailEnd/>
          </a:ln>
        </p:spPr>
        <p:txBody>
          <a:bodyPr/>
          <a:lstStyle/>
          <a:p>
            <a:endParaRPr lang="en-US"/>
          </a:p>
        </p:txBody>
      </p:sp>
      <p:sp>
        <p:nvSpPr>
          <p:cNvPr id="572490" name="Line 74"/>
          <p:cNvSpPr>
            <a:spLocks noChangeShapeType="1"/>
          </p:cNvSpPr>
          <p:nvPr/>
        </p:nvSpPr>
        <p:spPr bwMode="auto">
          <a:xfrm flipV="1">
            <a:off x="7361238" y="5781675"/>
            <a:ext cx="1587" cy="55563"/>
          </a:xfrm>
          <a:prstGeom prst="line">
            <a:avLst/>
          </a:prstGeom>
          <a:noFill/>
          <a:ln w="0">
            <a:solidFill>
              <a:srgbClr val="000000"/>
            </a:solidFill>
            <a:round/>
            <a:headEnd/>
            <a:tailEnd/>
          </a:ln>
        </p:spPr>
        <p:txBody>
          <a:bodyPr/>
          <a:lstStyle/>
          <a:p>
            <a:endParaRPr lang="en-US"/>
          </a:p>
        </p:txBody>
      </p:sp>
      <p:sp>
        <p:nvSpPr>
          <p:cNvPr id="572491" name="Line 75"/>
          <p:cNvSpPr>
            <a:spLocks noChangeShapeType="1"/>
          </p:cNvSpPr>
          <p:nvPr/>
        </p:nvSpPr>
        <p:spPr bwMode="auto">
          <a:xfrm flipV="1">
            <a:off x="8196263" y="5781675"/>
            <a:ext cx="1587" cy="55563"/>
          </a:xfrm>
          <a:prstGeom prst="line">
            <a:avLst/>
          </a:prstGeom>
          <a:noFill/>
          <a:ln w="0">
            <a:solidFill>
              <a:srgbClr val="000000"/>
            </a:solidFill>
            <a:round/>
            <a:headEnd/>
            <a:tailEnd/>
          </a:ln>
        </p:spPr>
        <p:txBody>
          <a:bodyPr/>
          <a:lstStyle/>
          <a:p>
            <a:endParaRPr lang="en-US"/>
          </a:p>
        </p:txBody>
      </p:sp>
      <p:sp>
        <p:nvSpPr>
          <p:cNvPr id="572492" name="Rectangle 76"/>
          <p:cNvSpPr>
            <a:spLocks noChangeArrowheads="1"/>
          </p:cNvSpPr>
          <p:nvPr/>
        </p:nvSpPr>
        <p:spPr bwMode="auto">
          <a:xfrm>
            <a:off x="1085850" y="361950"/>
            <a:ext cx="6934200" cy="274638"/>
          </a:xfrm>
          <a:prstGeom prst="rect">
            <a:avLst/>
          </a:prstGeom>
          <a:noFill/>
          <a:ln w="9525">
            <a:noFill/>
            <a:miter lim="800000"/>
            <a:headEnd/>
            <a:tailEnd/>
          </a:ln>
        </p:spPr>
        <p:txBody>
          <a:bodyPr wrap="none" lIns="0" tIns="0" rIns="0" bIns="0">
            <a:spAutoFit/>
          </a:bodyPr>
          <a:lstStyle/>
          <a:p>
            <a:r>
              <a:rPr lang="en-US" sz="1800" b="1">
                <a:solidFill>
                  <a:srgbClr val="000000"/>
                </a:solidFill>
                <a:latin typeface="Arial" pitchFamily="34" charset="0"/>
              </a:rPr>
              <a:t>Civil Servants per 1000 inhabitants in CEE Countries, 1993-2001</a:t>
            </a:r>
            <a:endParaRPr lang="en-US" sz="1800">
              <a:latin typeface="Arial" pitchFamily="34" charset="0"/>
            </a:endParaRPr>
          </a:p>
        </p:txBody>
      </p:sp>
      <p:sp>
        <p:nvSpPr>
          <p:cNvPr id="572494" name="Rectangle 78"/>
          <p:cNvSpPr>
            <a:spLocks noChangeArrowheads="1"/>
          </p:cNvSpPr>
          <p:nvPr/>
        </p:nvSpPr>
        <p:spPr bwMode="auto">
          <a:xfrm>
            <a:off x="300038" y="5683250"/>
            <a:ext cx="265112"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Arial" pitchFamily="34" charset="0"/>
              </a:rPr>
              <a:t>0,0</a:t>
            </a:r>
            <a:endParaRPr lang="en-US" sz="1800">
              <a:latin typeface="Arial" pitchFamily="34" charset="0"/>
            </a:endParaRPr>
          </a:p>
        </p:txBody>
      </p:sp>
      <p:sp>
        <p:nvSpPr>
          <p:cNvPr id="572495" name="Rectangle 79"/>
          <p:cNvSpPr>
            <a:spLocks noChangeArrowheads="1"/>
          </p:cNvSpPr>
          <p:nvPr/>
        </p:nvSpPr>
        <p:spPr bwMode="auto">
          <a:xfrm>
            <a:off x="195263" y="5100638"/>
            <a:ext cx="371475"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Arial" pitchFamily="34" charset="0"/>
              </a:rPr>
              <a:t>10,0</a:t>
            </a:r>
            <a:endParaRPr lang="en-US" sz="1800">
              <a:latin typeface="Arial" pitchFamily="34" charset="0"/>
            </a:endParaRPr>
          </a:p>
        </p:txBody>
      </p:sp>
      <p:sp>
        <p:nvSpPr>
          <p:cNvPr id="572496" name="Rectangle 80"/>
          <p:cNvSpPr>
            <a:spLocks noChangeArrowheads="1"/>
          </p:cNvSpPr>
          <p:nvPr/>
        </p:nvSpPr>
        <p:spPr bwMode="auto">
          <a:xfrm>
            <a:off x="195263" y="4518025"/>
            <a:ext cx="371475"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Arial" pitchFamily="34" charset="0"/>
              </a:rPr>
              <a:t>20,0</a:t>
            </a:r>
            <a:endParaRPr lang="en-US" sz="1800">
              <a:latin typeface="Arial" pitchFamily="34" charset="0"/>
            </a:endParaRPr>
          </a:p>
        </p:txBody>
      </p:sp>
      <p:sp>
        <p:nvSpPr>
          <p:cNvPr id="572497" name="Rectangle 81"/>
          <p:cNvSpPr>
            <a:spLocks noChangeArrowheads="1"/>
          </p:cNvSpPr>
          <p:nvPr/>
        </p:nvSpPr>
        <p:spPr bwMode="auto">
          <a:xfrm>
            <a:off x="195263" y="3933825"/>
            <a:ext cx="371475"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Arial" pitchFamily="34" charset="0"/>
              </a:rPr>
              <a:t>30,0</a:t>
            </a:r>
            <a:endParaRPr lang="en-US" sz="1800">
              <a:latin typeface="Arial" pitchFamily="34" charset="0"/>
            </a:endParaRPr>
          </a:p>
        </p:txBody>
      </p:sp>
      <p:sp>
        <p:nvSpPr>
          <p:cNvPr id="572498" name="Rectangle 82"/>
          <p:cNvSpPr>
            <a:spLocks noChangeArrowheads="1"/>
          </p:cNvSpPr>
          <p:nvPr/>
        </p:nvSpPr>
        <p:spPr bwMode="auto">
          <a:xfrm>
            <a:off x="195263" y="3359150"/>
            <a:ext cx="371475"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Arial" pitchFamily="34" charset="0"/>
              </a:rPr>
              <a:t>40,0</a:t>
            </a:r>
            <a:endParaRPr lang="en-US" sz="1800">
              <a:latin typeface="Arial" pitchFamily="34" charset="0"/>
            </a:endParaRPr>
          </a:p>
        </p:txBody>
      </p:sp>
      <p:sp>
        <p:nvSpPr>
          <p:cNvPr id="572499" name="Rectangle 83"/>
          <p:cNvSpPr>
            <a:spLocks noChangeArrowheads="1"/>
          </p:cNvSpPr>
          <p:nvPr/>
        </p:nvSpPr>
        <p:spPr bwMode="auto">
          <a:xfrm>
            <a:off x="195263" y="2776538"/>
            <a:ext cx="371475"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Arial" pitchFamily="34" charset="0"/>
              </a:rPr>
              <a:t>50,0</a:t>
            </a:r>
            <a:endParaRPr lang="en-US" sz="1800">
              <a:latin typeface="Arial" pitchFamily="34" charset="0"/>
            </a:endParaRPr>
          </a:p>
        </p:txBody>
      </p:sp>
      <p:sp>
        <p:nvSpPr>
          <p:cNvPr id="572500" name="Rectangle 84"/>
          <p:cNvSpPr>
            <a:spLocks noChangeArrowheads="1"/>
          </p:cNvSpPr>
          <p:nvPr/>
        </p:nvSpPr>
        <p:spPr bwMode="auto">
          <a:xfrm>
            <a:off x="195263" y="2192338"/>
            <a:ext cx="371475"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Arial" pitchFamily="34" charset="0"/>
              </a:rPr>
              <a:t>60,0</a:t>
            </a:r>
            <a:endParaRPr lang="en-US" sz="1800">
              <a:latin typeface="Arial" pitchFamily="34" charset="0"/>
            </a:endParaRPr>
          </a:p>
        </p:txBody>
      </p:sp>
      <p:sp>
        <p:nvSpPr>
          <p:cNvPr id="572501" name="Rectangle 85"/>
          <p:cNvSpPr>
            <a:spLocks noChangeArrowheads="1"/>
          </p:cNvSpPr>
          <p:nvPr/>
        </p:nvSpPr>
        <p:spPr bwMode="auto">
          <a:xfrm>
            <a:off x="195263" y="1609725"/>
            <a:ext cx="371475"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Arial" pitchFamily="34" charset="0"/>
              </a:rPr>
              <a:t>70,0</a:t>
            </a:r>
            <a:endParaRPr lang="en-US" sz="1800">
              <a:latin typeface="Arial" pitchFamily="34" charset="0"/>
            </a:endParaRPr>
          </a:p>
        </p:txBody>
      </p:sp>
      <p:sp>
        <p:nvSpPr>
          <p:cNvPr id="572502" name="Rectangle 86"/>
          <p:cNvSpPr>
            <a:spLocks noChangeArrowheads="1"/>
          </p:cNvSpPr>
          <p:nvPr/>
        </p:nvSpPr>
        <p:spPr bwMode="auto">
          <a:xfrm>
            <a:off x="195263" y="1025525"/>
            <a:ext cx="371475"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Arial" pitchFamily="34" charset="0"/>
              </a:rPr>
              <a:t>80,0</a:t>
            </a:r>
            <a:endParaRPr lang="en-US" sz="1800">
              <a:latin typeface="Arial" pitchFamily="34" charset="0"/>
            </a:endParaRPr>
          </a:p>
        </p:txBody>
      </p:sp>
      <p:sp>
        <p:nvSpPr>
          <p:cNvPr id="572503" name="Rectangle 87"/>
          <p:cNvSpPr>
            <a:spLocks noChangeArrowheads="1"/>
          </p:cNvSpPr>
          <p:nvPr/>
        </p:nvSpPr>
        <p:spPr bwMode="auto">
          <a:xfrm>
            <a:off x="777875" y="5951538"/>
            <a:ext cx="722313"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Arial" pitchFamily="34" charset="0"/>
              </a:rPr>
              <a:t>Hungary</a:t>
            </a:r>
            <a:endParaRPr lang="en-US" sz="1800">
              <a:latin typeface="Arial" pitchFamily="34" charset="0"/>
            </a:endParaRPr>
          </a:p>
        </p:txBody>
      </p:sp>
      <p:sp>
        <p:nvSpPr>
          <p:cNvPr id="572504" name="Rectangle 88"/>
          <p:cNvSpPr>
            <a:spLocks noChangeArrowheads="1"/>
          </p:cNvSpPr>
          <p:nvPr/>
        </p:nvSpPr>
        <p:spPr bwMode="auto">
          <a:xfrm>
            <a:off x="1646238" y="5951538"/>
            <a:ext cx="636587"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Arial" pitchFamily="34" charset="0"/>
              </a:rPr>
              <a:t>Estonia</a:t>
            </a:r>
            <a:endParaRPr lang="en-US" sz="1800">
              <a:latin typeface="Arial" pitchFamily="34" charset="0"/>
            </a:endParaRPr>
          </a:p>
        </p:txBody>
      </p:sp>
      <p:sp>
        <p:nvSpPr>
          <p:cNvPr id="572505" name="Rectangle 89"/>
          <p:cNvSpPr>
            <a:spLocks noChangeArrowheads="1"/>
          </p:cNvSpPr>
          <p:nvPr/>
        </p:nvSpPr>
        <p:spPr bwMode="auto">
          <a:xfrm>
            <a:off x="2601913" y="5951538"/>
            <a:ext cx="381000"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Arial" pitchFamily="34" charset="0"/>
              </a:rPr>
              <a:t>East</a:t>
            </a:r>
            <a:endParaRPr lang="en-US" sz="1800">
              <a:latin typeface="Arial" pitchFamily="34" charset="0"/>
            </a:endParaRPr>
          </a:p>
        </p:txBody>
      </p:sp>
      <p:sp>
        <p:nvSpPr>
          <p:cNvPr id="572506" name="Rectangle 90"/>
          <p:cNvSpPr>
            <a:spLocks noChangeArrowheads="1"/>
          </p:cNvSpPr>
          <p:nvPr/>
        </p:nvSpPr>
        <p:spPr bwMode="auto">
          <a:xfrm>
            <a:off x="2609850" y="6186488"/>
            <a:ext cx="369888"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Arial" pitchFamily="34" charset="0"/>
              </a:rPr>
              <a:t>Ger.</a:t>
            </a:r>
            <a:endParaRPr lang="en-US" sz="1800">
              <a:latin typeface="Arial" pitchFamily="34" charset="0"/>
            </a:endParaRPr>
          </a:p>
        </p:txBody>
      </p:sp>
      <p:sp>
        <p:nvSpPr>
          <p:cNvPr id="572507" name="Rectangle 91"/>
          <p:cNvSpPr>
            <a:spLocks noChangeArrowheads="1"/>
          </p:cNvSpPr>
          <p:nvPr/>
        </p:nvSpPr>
        <p:spPr bwMode="auto">
          <a:xfrm>
            <a:off x="3282950" y="5951538"/>
            <a:ext cx="701675"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Arial" pitchFamily="34" charset="0"/>
              </a:rPr>
              <a:t>Bulgaria</a:t>
            </a:r>
            <a:endParaRPr lang="en-US" sz="1800">
              <a:latin typeface="Arial" pitchFamily="34" charset="0"/>
            </a:endParaRPr>
          </a:p>
        </p:txBody>
      </p:sp>
      <p:sp>
        <p:nvSpPr>
          <p:cNvPr id="572508" name="Rectangle 92"/>
          <p:cNvSpPr>
            <a:spLocks noChangeArrowheads="1"/>
          </p:cNvSpPr>
          <p:nvPr/>
        </p:nvSpPr>
        <p:spPr bwMode="auto">
          <a:xfrm>
            <a:off x="4191000" y="5951538"/>
            <a:ext cx="541338"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Arial" pitchFamily="34" charset="0"/>
              </a:rPr>
              <a:t>Czech</a:t>
            </a:r>
            <a:endParaRPr lang="en-US" sz="1800">
              <a:latin typeface="Arial" pitchFamily="34" charset="0"/>
            </a:endParaRPr>
          </a:p>
        </p:txBody>
      </p:sp>
      <p:sp>
        <p:nvSpPr>
          <p:cNvPr id="572509" name="Rectangle 93"/>
          <p:cNvSpPr>
            <a:spLocks noChangeArrowheads="1"/>
          </p:cNvSpPr>
          <p:nvPr/>
        </p:nvSpPr>
        <p:spPr bwMode="auto">
          <a:xfrm>
            <a:off x="4313238" y="6186488"/>
            <a:ext cx="403225"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Arial" pitchFamily="34" charset="0"/>
              </a:rPr>
              <a:t>Rep.</a:t>
            </a:r>
            <a:endParaRPr lang="en-US" sz="1800">
              <a:latin typeface="Arial" pitchFamily="34" charset="0"/>
            </a:endParaRPr>
          </a:p>
        </p:txBody>
      </p:sp>
      <p:sp>
        <p:nvSpPr>
          <p:cNvPr id="572510" name="Rectangle 94"/>
          <p:cNvSpPr>
            <a:spLocks noChangeArrowheads="1"/>
          </p:cNvSpPr>
          <p:nvPr/>
        </p:nvSpPr>
        <p:spPr bwMode="auto">
          <a:xfrm>
            <a:off x="5041900" y="5951538"/>
            <a:ext cx="509588"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Arial" pitchFamily="34" charset="0"/>
              </a:rPr>
              <a:t>Latvia</a:t>
            </a:r>
            <a:endParaRPr lang="en-US" sz="1800">
              <a:latin typeface="Arial" pitchFamily="34" charset="0"/>
            </a:endParaRPr>
          </a:p>
        </p:txBody>
      </p:sp>
      <p:sp>
        <p:nvSpPr>
          <p:cNvPr id="572511" name="Rectangle 95"/>
          <p:cNvSpPr>
            <a:spLocks noChangeArrowheads="1"/>
          </p:cNvSpPr>
          <p:nvPr/>
        </p:nvSpPr>
        <p:spPr bwMode="auto">
          <a:xfrm>
            <a:off x="5746750" y="5951538"/>
            <a:ext cx="765175"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Arial" pitchFamily="34" charset="0"/>
              </a:rPr>
              <a:t>Romania</a:t>
            </a:r>
            <a:endParaRPr lang="en-US" sz="1800">
              <a:latin typeface="Arial" pitchFamily="34" charset="0"/>
            </a:endParaRPr>
          </a:p>
        </p:txBody>
      </p:sp>
      <p:sp>
        <p:nvSpPr>
          <p:cNvPr id="572512" name="Rectangle 96"/>
          <p:cNvSpPr>
            <a:spLocks noChangeArrowheads="1"/>
          </p:cNvSpPr>
          <p:nvPr/>
        </p:nvSpPr>
        <p:spPr bwMode="auto">
          <a:xfrm>
            <a:off x="6607175" y="5951538"/>
            <a:ext cx="722313"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Arial" pitchFamily="34" charset="0"/>
              </a:rPr>
              <a:t>Slovakia</a:t>
            </a:r>
            <a:endParaRPr lang="en-US" sz="1800">
              <a:latin typeface="Arial" pitchFamily="34" charset="0"/>
            </a:endParaRPr>
          </a:p>
        </p:txBody>
      </p:sp>
      <p:sp>
        <p:nvSpPr>
          <p:cNvPr id="572513" name="Rectangle 97"/>
          <p:cNvSpPr>
            <a:spLocks noChangeArrowheads="1"/>
          </p:cNvSpPr>
          <p:nvPr/>
        </p:nvSpPr>
        <p:spPr bwMode="auto">
          <a:xfrm>
            <a:off x="7434263" y="5951538"/>
            <a:ext cx="733425"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Arial" pitchFamily="34" charset="0"/>
              </a:rPr>
              <a:t>Slovenia</a:t>
            </a:r>
            <a:endParaRPr lang="en-US" sz="1800">
              <a:latin typeface="Arial" pitchFamily="34" charset="0"/>
            </a:endParaRPr>
          </a:p>
        </p:txBody>
      </p:sp>
      <p:sp>
        <p:nvSpPr>
          <p:cNvPr id="572514" name="Rectangle 98"/>
          <p:cNvSpPr>
            <a:spLocks noChangeArrowheads="1"/>
          </p:cNvSpPr>
          <p:nvPr/>
        </p:nvSpPr>
        <p:spPr bwMode="auto">
          <a:xfrm>
            <a:off x="8405813" y="1536700"/>
            <a:ext cx="688975" cy="2332038"/>
          </a:xfrm>
          <a:prstGeom prst="rect">
            <a:avLst/>
          </a:prstGeom>
          <a:solidFill>
            <a:srgbClr val="FFFFFF"/>
          </a:solidFill>
          <a:ln w="0">
            <a:solidFill>
              <a:srgbClr val="000000"/>
            </a:solidFill>
            <a:miter lim="800000"/>
            <a:headEnd/>
            <a:tailEnd/>
          </a:ln>
        </p:spPr>
        <p:txBody>
          <a:bodyPr/>
          <a:lstStyle/>
          <a:p>
            <a:endParaRPr lang="en-US"/>
          </a:p>
        </p:txBody>
      </p:sp>
      <p:sp>
        <p:nvSpPr>
          <p:cNvPr id="572515" name="Rectangle 99"/>
          <p:cNvSpPr>
            <a:spLocks noChangeArrowheads="1"/>
          </p:cNvSpPr>
          <p:nvPr/>
        </p:nvSpPr>
        <p:spPr bwMode="auto">
          <a:xfrm>
            <a:off x="8462963" y="1625600"/>
            <a:ext cx="114300" cy="112713"/>
          </a:xfrm>
          <a:prstGeom prst="rect">
            <a:avLst/>
          </a:prstGeom>
          <a:solidFill>
            <a:srgbClr val="9999FF"/>
          </a:solidFill>
          <a:ln w="7938">
            <a:solidFill>
              <a:srgbClr val="000000"/>
            </a:solidFill>
            <a:miter lim="800000"/>
            <a:headEnd/>
            <a:tailEnd/>
          </a:ln>
        </p:spPr>
        <p:txBody>
          <a:bodyPr/>
          <a:lstStyle/>
          <a:p>
            <a:endParaRPr lang="en-US"/>
          </a:p>
        </p:txBody>
      </p:sp>
      <p:sp>
        <p:nvSpPr>
          <p:cNvPr id="572516" name="Rectangle 100"/>
          <p:cNvSpPr>
            <a:spLocks noChangeArrowheads="1"/>
          </p:cNvSpPr>
          <p:nvPr/>
        </p:nvSpPr>
        <p:spPr bwMode="auto">
          <a:xfrm>
            <a:off x="8632825" y="1576388"/>
            <a:ext cx="425450"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Arial" pitchFamily="34" charset="0"/>
              </a:rPr>
              <a:t>1993</a:t>
            </a:r>
            <a:endParaRPr lang="en-US" sz="1800">
              <a:latin typeface="Arial" pitchFamily="34" charset="0"/>
            </a:endParaRPr>
          </a:p>
        </p:txBody>
      </p:sp>
      <p:sp>
        <p:nvSpPr>
          <p:cNvPr id="572517" name="Rectangle 101"/>
          <p:cNvSpPr>
            <a:spLocks noChangeArrowheads="1"/>
          </p:cNvSpPr>
          <p:nvPr/>
        </p:nvSpPr>
        <p:spPr bwMode="auto">
          <a:xfrm>
            <a:off x="8459788" y="1916113"/>
            <a:ext cx="114300" cy="114300"/>
          </a:xfrm>
          <a:prstGeom prst="rect">
            <a:avLst/>
          </a:prstGeom>
          <a:solidFill>
            <a:srgbClr val="993366"/>
          </a:solidFill>
          <a:ln w="7938">
            <a:solidFill>
              <a:srgbClr val="000000"/>
            </a:solidFill>
            <a:miter lim="800000"/>
            <a:headEnd/>
            <a:tailEnd/>
          </a:ln>
        </p:spPr>
        <p:txBody>
          <a:bodyPr/>
          <a:lstStyle/>
          <a:p>
            <a:endParaRPr lang="en-US"/>
          </a:p>
        </p:txBody>
      </p:sp>
      <p:sp>
        <p:nvSpPr>
          <p:cNvPr id="572518" name="Rectangle 102"/>
          <p:cNvSpPr>
            <a:spLocks noChangeArrowheads="1"/>
          </p:cNvSpPr>
          <p:nvPr/>
        </p:nvSpPr>
        <p:spPr bwMode="auto">
          <a:xfrm>
            <a:off x="8632825" y="1836738"/>
            <a:ext cx="425450"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Arial" pitchFamily="34" charset="0"/>
              </a:rPr>
              <a:t>1994</a:t>
            </a:r>
            <a:endParaRPr lang="en-US" sz="1800">
              <a:latin typeface="Arial" pitchFamily="34" charset="0"/>
            </a:endParaRPr>
          </a:p>
        </p:txBody>
      </p:sp>
      <p:sp>
        <p:nvSpPr>
          <p:cNvPr id="572519" name="Rectangle 103"/>
          <p:cNvSpPr>
            <a:spLocks noChangeArrowheads="1"/>
          </p:cNvSpPr>
          <p:nvPr/>
        </p:nvSpPr>
        <p:spPr bwMode="auto">
          <a:xfrm>
            <a:off x="8462963" y="2144713"/>
            <a:ext cx="114300" cy="112712"/>
          </a:xfrm>
          <a:prstGeom prst="rect">
            <a:avLst/>
          </a:prstGeom>
          <a:solidFill>
            <a:srgbClr val="FFFFCC"/>
          </a:solidFill>
          <a:ln w="7938">
            <a:solidFill>
              <a:srgbClr val="000000"/>
            </a:solidFill>
            <a:miter lim="800000"/>
            <a:headEnd/>
            <a:tailEnd/>
          </a:ln>
        </p:spPr>
        <p:txBody>
          <a:bodyPr/>
          <a:lstStyle/>
          <a:p>
            <a:endParaRPr lang="en-US"/>
          </a:p>
        </p:txBody>
      </p:sp>
      <p:sp>
        <p:nvSpPr>
          <p:cNvPr id="572520" name="Rectangle 104"/>
          <p:cNvSpPr>
            <a:spLocks noChangeArrowheads="1"/>
          </p:cNvSpPr>
          <p:nvPr/>
        </p:nvSpPr>
        <p:spPr bwMode="auto">
          <a:xfrm>
            <a:off x="8632825" y="2095500"/>
            <a:ext cx="425450"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Arial" pitchFamily="34" charset="0"/>
              </a:rPr>
              <a:t>1995</a:t>
            </a:r>
            <a:endParaRPr lang="en-US" sz="1800">
              <a:latin typeface="Arial" pitchFamily="34" charset="0"/>
            </a:endParaRPr>
          </a:p>
        </p:txBody>
      </p:sp>
      <p:sp>
        <p:nvSpPr>
          <p:cNvPr id="572521" name="Rectangle 105"/>
          <p:cNvSpPr>
            <a:spLocks noChangeArrowheads="1"/>
          </p:cNvSpPr>
          <p:nvPr/>
        </p:nvSpPr>
        <p:spPr bwMode="auto">
          <a:xfrm>
            <a:off x="8462963" y="2403475"/>
            <a:ext cx="114300" cy="112713"/>
          </a:xfrm>
          <a:prstGeom prst="rect">
            <a:avLst/>
          </a:prstGeom>
          <a:solidFill>
            <a:srgbClr val="CCFFFF"/>
          </a:solidFill>
          <a:ln w="7938">
            <a:solidFill>
              <a:srgbClr val="000000"/>
            </a:solidFill>
            <a:miter lim="800000"/>
            <a:headEnd/>
            <a:tailEnd/>
          </a:ln>
        </p:spPr>
        <p:txBody>
          <a:bodyPr/>
          <a:lstStyle/>
          <a:p>
            <a:endParaRPr lang="en-US"/>
          </a:p>
        </p:txBody>
      </p:sp>
      <p:sp>
        <p:nvSpPr>
          <p:cNvPr id="572522" name="Rectangle 106"/>
          <p:cNvSpPr>
            <a:spLocks noChangeArrowheads="1"/>
          </p:cNvSpPr>
          <p:nvPr/>
        </p:nvSpPr>
        <p:spPr bwMode="auto">
          <a:xfrm>
            <a:off x="8632825" y="2354263"/>
            <a:ext cx="425450"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Arial" pitchFamily="34" charset="0"/>
              </a:rPr>
              <a:t>1996</a:t>
            </a:r>
            <a:endParaRPr lang="en-US" sz="1800">
              <a:latin typeface="Arial" pitchFamily="34" charset="0"/>
            </a:endParaRPr>
          </a:p>
        </p:txBody>
      </p:sp>
      <p:sp>
        <p:nvSpPr>
          <p:cNvPr id="572523" name="Rectangle 107"/>
          <p:cNvSpPr>
            <a:spLocks noChangeArrowheads="1"/>
          </p:cNvSpPr>
          <p:nvPr/>
        </p:nvSpPr>
        <p:spPr bwMode="auto">
          <a:xfrm>
            <a:off x="8462963" y="2662238"/>
            <a:ext cx="114300" cy="114300"/>
          </a:xfrm>
          <a:prstGeom prst="rect">
            <a:avLst/>
          </a:prstGeom>
          <a:solidFill>
            <a:srgbClr val="660066"/>
          </a:solidFill>
          <a:ln w="7938">
            <a:solidFill>
              <a:srgbClr val="000000"/>
            </a:solidFill>
            <a:miter lim="800000"/>
            <a:headEnd/>
            <a:tailEnd/>
          </a:ln>
        </p:spPr>
        <p:txBody>
          <a:bodyPr/>
          <a:lstStyle/>
          <a:p>
            <a:endParaRPr lang="en-US"/>
          </a:p>
        </p:txBody>
      </p:sp>
      <p:sp>
        <p:nvSpPr>
          <p:cNvPr id="572524" name="Rectangle 108"/>
          <p:cNvSpPr>
            <a:spLocks noChangeArrowheads="1"/>
          </p:cNvSpPr>
          <p:nvPr/>
        </p:nvSpPr>
        <p:spPr bwMode="auto">
          <a:xfrm>
            <a:off x="8632825" y="2614613"/>
            <a:ext cx="425450"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Arial" pitchFamily="34" charset="0"/>
              </a:rPr>
              <a:t>1997</a:t>
            </a:r>
            <a:endParaRPr lang="en-US" sz="1800">
              <a:latin typeface="Arial" pitchFamily="34" charset="0"/>
            </a:endParaRPr>
          </a:p>
        </p:txBody>
      </p:sp>
      <p:sp>
        <p:nvSpPr>
          <p:cNvPr id="572525" name="Rectangle 109"/>
          <p:cNvSpPr>
            <a:spLocks noChangeArrowheads="1"/>
          </p:cNvSpPr>
          <p:nvPr/>
        </p:nvSpPr>
        <p:spPr bwMode="auto">
          <a:xfrm>
            <a:off x="8462963" y="2921000"/>
            <a:ext cx="114300" cy="114300"/>
          </a:xfrm>
          <a:prstGeom prst="rect">
            <a:avLst/>
          </a:prstGeom>
          <a:solidFill>
            <a:srgbClr val="FF8080"/>
          </a:solidFill>
          <a:ln w="7938">
            <a:solidFill>
              <a:srgbClr val="000000"/>
            </a:solidFill>
            <a:miter lim="800000"/>
            <a:headEnd/>
            <a:tailEnd/>
          </a:ln>
        </p:spPr>
        <p:txBody>
          <a:bodyPr/>
          <a:lstStyle/>
          <a:p>
            <a:endParaRPr lang="en-US"/>
          </a:p>
        </p:txBody>
      </p:sp>
      <p:sp>
        <p:nvSpPr>
          <p:cNvPr id="572526" name="Rectangle 110"/>
          <p:cNvSpPr>
            <a:spLocks noChangeArrowheads="1"/>
          </p:cNvSpPr>
          <p:nvPr/>
        </p:nvSpPr>
        <p:spPr bwMode="auto">
          <a:xfrm>
            <a:off x="8632825" y="2873375"/>
            <a:ext cx="425450"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Arial" pitchFamily="34" charset="0"/>
              </a:rPr>
              <a:t>1998</a:t>
            </a:r>
            <a:endParaRPr lang="en-US" sz="1800">
              <a:latin typeface="Arial" pitchFamily="34" charset="0"/>
            </a:endParaRPr>
          </a:p>
        </p:txBody>
      </p:sp>
      <p:sp>
        <p:nvSpPr>
          <p:cNvPr id="572527" name="Rectangle 111"/>
          <p:cNvSpPr>
            <a:spLocks noChangeArrowheads="1"/>
          </p:cNvSpPr>
          <p:nvPr/>
        </p:nvSpPr>
        <p:spPr bwMode="auto">
          <a:xfrm>
            <a:off x="8462963" y="3181350"/>
            <a:ext cx="114300" cy="112713"/>
          </a:xfrm>
          <a:prstGeom prst="rect">
            <a:avLst/>
          </a:prstGeom>
          <a:solidFill>
            <a:srgbClr val="0066CC"/>
          </a:solidFill>
          <a:ln w="7938">
            <a:solidFill>
              <a:srgbClr val="000000"/>
            </a:solidFill>
            <a:miter lim="800000"/>
            <a:headEnd/>
            <a:tailEnd/>
          </a:ln>
        </p:spPr>
        <p:txBody>
          <a:bodyPr/>
          <a:lstStyle/>
          <a:p>
            <a:endParaRPr lang="en-US"/>
          </a:p>
        </p:txBody>
      </p:sp>
      <p:sp>
        <p:nvSpPr>
          <p:cNvPr id="572528" name="Rectangle 112"/>
          <p:cNvSpPr>
            <a:spLocks noChangeArrowheads="1"/>
          </p:cNvSpPr>
          <p:nvPr/>
        </p:nvSpPr>
        <p:spPr bwMode="auto">
          <a:xfrm>
            <a:off x="8632825" y="3132138"/>
            <a:ext cx="425450"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Arial" pitchFamily="34" charset="0"/>
              </a:rPr>
              <a:t>1999</a:t>
            </a:r>
            <a:endParaRPr lang="en-US" sz="1800">
              <a:latin typeface="Arial" pitchFamily="34" charset="0"/>
            </a:endParaRPr>
          </a:p>
        </p:txBody>
      </p:sp>
      <p:sp>
        <p:nvSpPr>
          <p:cNvPr id="572529" name="Rectangle 113"/>
          <p:cNvSpPr>
            <a:spLocks noChangeArrowheads="1"/>
          </p:cNvSpPr>
          <p:nvPr/>
        </p:nvSpPr>
        <p:spPr bwMode="auto">
          <a:xfrm>
            <a:off x="8462963" y="3440113"/>
            <a:ext cx="114300" cy="112712"/>
          </a:xfrm>
          <a:prstGeom prst="rect">
            <a:avLst/>
          </a:prstGeom>
          <a:solidFill>
            <a:srgbClr val="CCCCFF"/>
          </a:solidFill>
          <a:ln w="7938">
            <a:solidFill>
              <a:srgbClr val="000000"/>
            </a:solidFill>
            <a:miter lim="800000"/>
            <a:headEnd/>
            <a:tailEnd/>
          </a:ln>
        </p:spPr>
        <p:txBody>
          <a:bodyPr/>
          <a:lstStyle/>
          <a:p>
            <a:endParaRPr lang="en-US"/>
          </a:p>
        </p:txBody>
      </p:sp>
      <p:sp>
        <p:nvSpPr>
          <p:cNvPr id="572530" name="Rectangle 114"/>
          <p:cNvSpPr>
            <a:spLocks noChangeArrowheads="1"/>
          </p:cNvSpPr>
          <p:nvPr/>
        </p:nvSpPr>
        <p:spPr bwMode="auto">
          <a:xfrm>
            <a:off x="8632825" y="3390900"/>
            <a:ext cx="425450"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Arial" pitchFamily="34" charset="0"/>
              </a:rPr>
              <a:t>2000</a:t>
            </a:r>
            <a:endParaRPr lang="en-US" sz="1800">
              <a:latin typeface="Arial" pitchFamily="34" charset="0"/>
            </a:endParaRPr>
          </a:p>
        </p:txBody>
      </p:sp>
      <p:sp>
        <p:nvSpPr>
          <p:cNvPr id="572531" name="Rectangle 115"/>
          <p:cNvSpPr>
            <a:spLocks noChangeArrowheads="1"/>
          </p:cNvSpPr>
          <p:nvPr/>
        </p:nvSpPr>
        <p:spPr bwMode="auto">
          <a:xfrm>
            <a:off x="8462963" y="3698875"/>
            <a:ext cx="114300" cy="114300"/>
          </a:xfrm>
          <a:prstGeom prst="rect">
            <a:avLst/>
          </a:prstGeom>
          <a:solidFill>
            <a:srgbClr val="000080"/>
          </a:solidFill>
          <a:ln w="7938">
            <a:solidFill>
              <a:srgbClr val="000000"/>
            </a:solidFill>
            <a:miter lim="800000"/>
            <a:headEnd/>
            <a:tailEnd/>
          </a:ln>
        </p:spPr>
        <p:txBody>
          <a:bodyPr/>
          <a:lstStyle/>
          <a:p>
            <a:endParaRPr lang="en-US"/>
          </a:p>
        </p:txBody>
      </p:sp>
      <p:sp>
        <p:nvSpPr>
          <p:cNvPr id="572532" name="Rectangle 116"/>
          <p:cNvSpPr>
            <a:spLocks noChangeArrowheads="1"/>
          </p:cNvSpPr>
          <p:nvPr/>
        </p:nvSpPr>
        <p:spPr bwMode="auto">
          <a:xfrm>
            <a:off x="8632825" y="3651250"/>
            <a:ext cx="425450" cy="228600"/>
          </a:xfrm>
          <a:prstGeom prst="rect">
            <a:avLst/>
          </a:prstGeom>
          <a:noFill/>
          <a:ln w="9525">
            <a:noFill/>
            <a:miter lim="800000"/>
            <a:headEnd/>
            <a:tailEnd/>
          </a:ln>
        </p:spPr>
        <p:txBody>
          <a:bodyPr wrap="none" lIns="0" tIns="0" rIns="0" bIns="0">
            <a:spAutoFit/>
          </a:bodyPr>
          <a:lstStyle/>
          <a:p>
            <a:r>
              <a:rPr lang="en-US" sz="1500">
                <a:solidFill>
                  <a:srgbClr val="000000"/>
                </a:solidFill>
                <a:latin typeface="Arial" pitchFamily="34" charset="0"/>
              </a:rPr>
              <a:t>2001</a:t>
            </a:r>
            <a:endParaRPr lang="en-US" sz="1800">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72429"/>
                                        </p:tgtEl>
                                        <p:attrNameLst>
                                          <p:attrName>style.visibility</p:attrName>
                                        </p:attrNameLst>
                                      </p:cBhvr>
                                      <p:to>
                                        <p:strVal val="visible"/>
                                      </p:to>
                                    </p:set>
                                    <p:animEffect transition="in" filter="blinds(horizontal)">
                                      <p:cBhvr>
                                        <p:cTn id="7" dur="500"/>
                                        <p:tgtEl>
                                          <p:spTgt spid="572429"/>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72430"/>
                                        </p:tgtEl>
                                        <p:attrNameLst>
                                          <p:attrName>style.visibility</p:attrName>
                                        </p:attrNameLst>
                                      </p:cBhvr>
                                      <p:to>
                                        <p:strVal val="visible"/>
                                      </p:to>
                                    </p:set>
                                    <p:animEffect transition="in" filter="blinds(horizontal)">
                                      <p:cBhvr>
                                        <p:cTn id="10" dur="500"/>
                                        <p:tgtEl>
                                          <p:spTgt spid="572430"/>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72515"/>
                                        </p:tgtEl>
                                        <p:attrNameLst>
                                          <p:attrName>style.visibility</p:attrName>
                                        </p:attrNameLst>
                                      </p:cBhvr>
                                      <p:to>
                                        <p:strVal val="visible"/>
                                      </p:to>
                                    </p:set>
                                    <p:animEffect transition="in" filter="blinds(horizontal)">
                                      <p:cBhvr>
                                        <p:cTn id="13" dur="500"/>
                                        <p:tgtEl>
                                          <p:spTgt spid="572515"/>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572514"/>
                                        </p:tgtEl>
                                        <p:attrNameLst>
                                          <p:attrName>style.visibility</p:attrName>
                                        </p:attrNameLst>
                                      </p:cBhvr>
                                      <p:to>
                                        <p:strVal val="visible"/>
                                      </p:to>
                                    </p:set>
                                    <p:animEffect transition="in" filter="blinds(horizontal)">
                                      <p:cBhvr>
                                        <p:cTn id="16" dur="500"/>
                                        <p:tgtEl>
                                          <p:spTgt spid="572514"/>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572516"/>
                                        </p:tgtEl>
                                        <p:attrNameLst>
                                          <p:attrName>style.visibility</p:attrName>
                                        </p:attrNameLst>
                                      </p:cBhvr>
                                      <p:to>
                                        <p:strVal val="visible"/>
                                      </p:to>
                                    </p:set>
                                    <p:animEffect transition="in" filter="blinds(horizontal)">
                                      <p:cBhvr>
                                        <p:cTn id="19" dur="500"/>
                                        <p:tgtEl>
                                          <p:spTgt spid="572516"/>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572431"/>
                                        </p:tgtEl>
                                        <p:attrNameLst>
                                          <p:attrName>style.visibility</p:attrName>
                                        </p:attrNameLst>
                                      </p:cBhvr>
                                      <p:to>
                                        <p:strVal val="visible"/>
                                      </p:to>
                                    </p:set>
                                    <p:animEffect transition="in" filter="blinds(horizontal)">
                                      <p:cBhvr>
                                        <p:cTn id="24" dur="500"/>
                                        <p:tgtEl>
                                          <p:spTgt spid="572431"/>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572443"/>
                                        </p:tgtEl>
                                        <p:attrNameLst>
                                          <p:attrName>style.visibility</p:attrName>
                                        </p:attrNameLst>
                                      </p:cBhvr>
                                      <p:to>
                                        <p:strVal val="visible"/>
                                      </p:to>
                                    </p:set>
                                    <p:animEffect transition="in" filter="blinds(horizontal)">
                                      <p:cBhvr>
                                        <p:cTn id="27" dur="500"/>
                                        <p:tgtEl>
                                          <p:spTgt spid="572443"/>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572432"/>
                                        </p:tgtEl>
                                        <p:attrNameLst>
                                          <p:attrName>style.visibility</p:attrName>
                                        </p:attrNameLst>
                                      </p:cBhvr>
                                      <p:to>
                                        <p:strVal val="visible"/>
                                      </p:to>
                                    </p:set>
                                    <p:animEffect transition="in" filter="blinds(horizontal)">
                                      <p:cBhvr>
                                        <p:cTn id="30" dur="500"/>
                                        <p:tgtEl>
                                          <p:spTgt spid="572432"/>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572437"/>
                                        </p:tgtEl>
                                        <p:attrNameLst>
                                          <p:attrName>style.visibility</p:attrName>
                                        </p:attrNameLst>
                                      </p:cBhvr>
                                      <p:to>
                                        <p:strVal val="visible"/>
                                      </p:to>
                                    </p:set>
                                    <p:animEffect transition="in" filter="blinds(horizontal)">
                                      <p:cBhvr>
                                        <p:cTn id="33" dur="500"/>
                                        <p:tgtEl>
                                          <p:spTgt spid="572437"/>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572444"/>
                                        </p:tgtEl>
                                        <p:attrNameLst>
                                          <p:attrName>style.visibility</p:attrName>
                                        </p:attrNameLst>
                                      </p:cBhvr>
                                      <p:to>
                                        <p:strVal val="visible"/>
                                      </p:to>
                                    </p:set>
                                    <p:animEffect transition="in" filter="blinds(horizontal)">
                                      <p:cBhvr>
                                        <p:cTn id="36" dur="500"/>
                                        <p:tgtEl>
                                          <p:spTgt spid="572444"/>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572433"/>
                                        </p:tgtEl>
                                        <p:attrNameLst>
                                          <p:attrName>style.visibility</p:attrName>
                                        </p:attrNameLst>
                                      </p:cBhvr>
                                      <p:to>
                                        <p:strVal val="visible"/>
                                      </p:to>
                                    </p:set>
                                    <p:animEffect transition="in" filter="blinds(horizontal)">
                                      <p:cBhvr>
                                        <p:cTn id="39" dur="500"/>
                                        <p:tgtEl>
                                          <p:spTgt spid="572433"/>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572438"/>
                                        </p:tgtEl>
                                        <p:attrNameLst>
                                          <p:attrName>style.visibility</p:attrName>
                                        </p:attrNameLst>
                                      </p:cBhvr>
                                      <p:to>
                                        <p:strVal val="visible"/>
                                      </p:to>
                                    </p:set>
                                    <p:animEffect transition="in" filter="blinds(horizontal)">
                                      <p:cBhvr>
                                        <p:cTn id="42" dur="500"/>
                                        <p:tgtEl>
                                          <p:spTgt spid="572438"/>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572445"/>
                                        </p:tgtEl>
                                        <p:attrNameLst>
                                          <p:attrName>style.visibility</p:attrName>
                                        </p:attrNameLst>
                                      </p:cBhvr>
                                      <p:to>
                                        <p:strVal val="visible"/>
                                      </p:to>
                                    </p:set>
                                    <p:animEffect transition="in" filter="blinds(horizontal)">
                                      <p:cBhvr>
                                        <p:cTn id="45" dur="500"/>
                                        <p:tgtEl>
                                          <p:spTgt spid="572445"/>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572434"/>
                                        </p:tgtEl>
                                        <p:attrNameLst>
                                          <p:attrName>style.visibility</p:attrName>
                                        </p:attrNameLst>
                                      </p:cBhvr>
                                      <p:to>
                                        <p:strVal val="visible"/>
                                      </p:to>
                                    </p:set>
                                    <p:animEffect transition="in" filter="blinds(horizontal)">
                                      <p:cBhvr>
                                        <p:cTn id="48" dur="500"/>
                                        <p:tgtEl>
                                          <p:spTgt spid="572434"/>
                                        </p:tgtEl>
                                      </p:cBhvr>
                                    </p:animEffect>
                                  </p:childTnLst>
                                </p:cTn>
                              </p:par>
                              <p:par>
                                <p:cTn id="49" presetID="3" presetClass="entr" presetSubtype="10" fill="hold" grpId="0" nodeType="withEffect">
                                  <p:stCondLst>
                                    <p:cond delay="0"/>
                                  </p:stCondLst>
                                  <p:childTnLst>
                                    <p:set>
                                      <p:cBhvr>
                                        <p:cTn id="50" dur="1" fill="hold">
                                          <p:stCondLst>
                                            <p:cond delay="0"/>
                                          </p:stCondLst>
                                        </p:cTn>
                                        <p:tgtEl>
                                          <p:spTgt spid="572439"/>
                                        </p:tgtEl>
                                        <p:attrNameLst>
                                          <p:attrName>style.visibility</p:attrName>
                                        </p:attrNameLst>
                                      </p:cBhvr>
                                      <p:to>
                                        <p:strVal val="visible"/>
                                      </p:to>
                                    </p:set>
                                    <p:animEffect transition="in" filter="blinds(horizontal)">
                                      <p:cBhvr>
                                        <p:cTn id="51" dur="500"/>
                                        <p:tgtEl>
                                          <p:spTgt spid="572439"/>
                                        </p:tgtEl>
                                      </p:cBhvr>
                                    </p:animEffect>
                                  </p:childTnLst>
                                </p:cTn>
                              </p:par>
                              <p:par>
                                <p:cTn id="52" presetID="3" presetClass="entr" presetSubtype="10" fill="hold" grpId="0" nodeType="withEffect">
                                  <p:stCondLst>
                                    <p:cond delay="0"/>
                                  </p:stCondLst>
                                  <p:childTnLst>
                                    <p:set>
                                      <p:cBhvr>
                                        <p:cTn id="53" dur="1" fill="hold">
                                          <p:stCondLst>
                                            <p:cond delay="0"/>
                                          </p:stCondLst>
                                        </p:cTn>
                                        <p:tgtEl>
                                          <p:spTgt spid="572446"/>
                                        </p:tgtEl>
                                        <p:attrNameLst>
                                          <p:attrName>style.visibility</p:attrName>
                                        </p:attrNameLst>
                                      </p:cBhvr>
                                      <p:to>
                                        <p:strVal val="visible"/>
                                      </p:to>
                                    </p:set>
                                    <p:animEffect transition="in" filter="blinds(horizontal)">
                                      <p:cBhvr>
                                        <p:cTn id="54" dur="500"/>
                                        <p:tgtEl>
                                          <p:spTgt spid="572446"/>
                                        </p:tgtEl>
                                      </p:cBhvr>
                                    </p:animEffect>
                                  </p:childTnLst>
                                </p:cTn>
                              </p:par>
                              <p:par>
                                <p:cTn id="55" presetID="3" presetClass="entr" presetSubtype="10" fill="hold" grpId="0" nodeType="withEffect">
                                  <p:stCondLst>
                                    <p:cond delay="0"/>
                                  </p:stCondLst>
                                  <p:childTnLst>
                                    <p:set>
                                      <p:cBhvr>
                                        <p:cTn id="56" dur="1" fill="hold">
                                          <p:stCondLst>
                                            <p:cond delay="0"/>
                                          </p:stCondLst>
                                        </p:cTn>
                                        <p:tgtEl>
                                          <p:spTgt spid="572440"/>
                                        </p:tgtEl>
                                        <p:attrNameLst>
                                          <p:attrName>style.visibility</p:attrName>
                                        </p:attrNameLst>
                                      </p:cBhvr>
                                      <p:to>
                                        <p:strVal val="visible"/>
                                      </p:to>
                                    </p:set>
                                    <p:animEffect transition="in" filter="blinds(horizontal)">
                                      <p:cBhvr>
                                        <p:cTn id="57" dur="500"/>
                                        <p:tgtEl>
                                          <p:spTgt spid="572440"/>
                                        </p:tgtEl>
                                      </p:cBhvr>
                                    </p:animEffect>
                                  </p:childTnLst>
                                </p:cTn>
                              </p:par>
                              <p:par>
                                <p:cTn id="58" presetID="3" presetClass="entr" presetSubtype="10" fill="hold" grpId="0" nodeType="withEffect">
                                  <p:stCondLst>
                                    <p:cond delay="0"/>
                                  </p:stCondLst>
                                  <p:childTnLst>
                                    <p:set>
                                      <p:cBhvr>
                                        <p:cTn id="59" dur="1" fill="hold">
                                          <p:stCondLst>
                                            <p:cond delay="0"/>
                                          </p:stCondLst>
                                        </p:cTn>
                                        <p:tgtEl>
                                          <p:spTgt spid="572447"/>
                                        </p:tgtEl>
                                        <p:attrNameLst>
                                          <p:attrName>style.visibility</p:attrName>
                                        </p:attrNameLst>
                                      </p:cBhvr>
                                      <p:to>
                                        <p:strVal val="visible"/>
                                      </p:to>
                                    </p:set>
                                    <p:animEffect transition="in" filter="blinds(horizontal)">
                                      <p:cBhvr>
                                        <p:cTn id="60" dur="500"/>
                                        <p:tgtEl>
                                          <p:spTgt spid="572447"/>
                                        </p:tgtEl>
                                      </p:cBhvr>
                                    </p:animEffect>
                                  </p:childTnLst>
                                </p:cTn>
                              </p:par>
                              <p:par>
                                <p:cTn id="61" presetID="3" presetClass="entr" presetSubtype="10" fill="hold" grpId="0" nodeType="withEffect">
                                  <p:stCondLst>
                                    <p:cond delay="0"/>
                                  </p:stCondLst>
                                  <p:childTnLst>
                                    <p:set>
                                      <p:cBhvr>
                                        <p:cTn id="62" dur="1" fill="hold">
                                          <p:stCondLst>
                                            <p:cond delay="0"/>
                                          </p:stCondLst>
                                        </p:cTn>
                                        <p:tgtEl>
                                          <p:spTgt spid="572435"/>
                                        </p:tgtEl>
                                        <p:attrNameLst>
                                          <p:attrName>style.visibility</p:attrName>
                                        </p:attrNameLst>
                                      </p:cBhvr>
                                      <p:to>
                                        <p:strVal val="visible"/>
                                      </p:to>
                                    </p:set>
                                    <p:animEffect transition="in" filter="blinds(horizontal)">
                                      <p:cBhvr>
                                        <p:cTn id="63" dur="500"/>
                                        <p:tgtEl>
                                          <p:spTgt spid="572435"/>
                                        </p:tgtEl>
                                      </p:cBhvr>
                                    </p:animEffect>
                                  </p:childTnLst>
                                </p:cTn>
                              </p:par>
                              <p:par>
                                <p:cTn id="64" presetID="3" presetClass="entr" presetSubtype="10" fill="hold" grpId="0" nodeType="withEffect">
                                  <p:stCondLst>
                                    <p:cond delay="0"/>
                                  </p:stCondLst>
                                  <p:childTnLst>
                                    <p:set>
                                      <p:cBhvr>
                                        <p:cTn id="65" dur="1" fill="hold">
                                          <p:stCondLst>
                                            <p:cond delay="0"/>
                                          </p:stCondLst>
                                        </p:cTn>
                                        <p:tgtEl>
                                          <p:spTgt spid="572448"/>
                                        </p:tgtEl>
                                        <p:attrNameLst>
                                          <p:attrName>style.visibility</p:attrName>
                                        </p:attrNameLst>
                                      </p:cBhvr>
                                      <p:to>
                                        <p:strVal val="visible"/>
                                      </p:to>
                                    </p:set>
                                    <p:animEffect transition="in" filter="blinds(horizontal)">
                                      <p:cBhvr>
                                        <p:cTn id="66" dur="500"/>
                                        <p:tgtEl>
                                          <p:spTgt spid="572448"/>
                                        </p:tgtEl>
                                      </p:cBhvr>
                                    </p:animEffect>
                                  </p:childTnLst>
                                </p:cTn>
                              </p:par>
                              <p:par>
                                <p:cTn id="67" presetID="3" presetClass="entr" presetSubtype="10" fill="hold" grpId="0" nodeType="withEffect">
                                  <p:stCondLst>
                                    <p:cond delay="0"/>
                                  </p:stCondLst>
                                  <p:childTnLst>
                                    <p:set>
                                      <p:cBhvr>
                                        <p:cTn id="68" dur="1" fill="hold">
                                          <p:stCondLst>
                                            <p:cond delay="0"/>
                                          </p:stCondLst>
                                        </p:cTn>
                                        <p:tgtEl>
                                          <p:spTgt spid="572449"/>
                                        </p:tgtEl>
                                        <p:attrNameLst>
                                          <p:attrName>style.visibility</p:attrName>
                                        </p:attrNameLst>
                                      </p:cBhvr>
                                      <p:to>
                                        <p:strVal val="visible"/>
                                      </p:to>
                                    </p:set>
                                    <p:animEffect transition="in" filter="blinds(horizontal)">
                                      <p:cBhvr>
                                        <p:cTn id="69" dur="500"/>
                                        <p:tgtEl>
                                          <p:spTgt spid="572449"/>
                                        </p:tgtEl>
                                      </p:cBhvr>
                                    </p:animEffect>
                                  </p:childTnLst>
                                </p:cTn>
                              </p:par>
                              <p:par>
                                <p:cTn id="70" presetID="3" presetClass="entr" presetSubtype="10" fill="hold" grpId="0" nodeType="withEffect">
                                  <p:stCondLst>
                                    <p:cond delay="0"/>
                                  </p:stCondLst>
                                  <p:childTnLst>
                                    <p:set>
                                      <p:cBhvr>
                                        <p:cTn id="71" dur="1" fill="hold">
                                          <p:stCondLst>
                                            <p:cond delay="0"/>
                                          </p:stCondLst>
                                        </p:cTn>
                                        <p:tgtEl>
                                          <p:spTgt spid="572442"/>
                                        </p:tgtEl>
                                        <p:attrNameLst>
                                          <p:attrName>style.visibility</p:attrName>
                                        </p:attrNameLst>
                                      </p:cBhvr>
                                      <p:to>
                                        <p:strVal val="visible"/>
                                      </p:to>
                                    </p:set>
                                    <p:animEffect transition="in" filter="blinds(horizontal)">
                                      <p:cBhvr>
                                        <p:cTn id="72" dur="500"/>
                                        <p:tgtEl>
                                          <p:spTgt spid="572442"/>
                                        </p:tgtEl>
                                      </p:cBhvr>
                                    </p:animEffect>
                                  </p:childTnLst>
                                </p:cTn>
                              </p:par>
                              <p:par>
                                <p:cTn id="73" presetID="3" presetClass="entr" presetSubtype="10" fill="hold" grpId="0" nodeType="withEffect">
                                  <p:stCondLst>
                                    <p:cond delay="0"/>
                                  </p:stCondLst>
                                  <p:childTnLst>
                                    <p:set>
                                      <p:cBhvr>
                                        <p:cTn id="74" dur="1" fill="hold">
                                          <p:stCondLst>
                                            <p:cond delay="0"/>
                                          </p:stCondLst>
                                        </p:cTn>
                                        <p:tgtEl>
                                          <p:spTgt spid="572450"/>
                                        </p:tgtEl>
                                        <p:attrNameLst>
                                          <p:attrName>style.visibility</p:attrName>
                                        </p:attrNameLst>
                                      </p:cBhvr>
                                      <p:to>
                                        <p:strVal val="visible"/>
                                      </p:to>
                                    </p:set>
                                    <p:animEffect transition="in" filter="blinds(horizontal)">
                                      <p:cBhvr>
                                        <p:cTn id="75" dur="500"/>
                                        <p:tgtEl>
                                          <p:spTgt spid="572450"/>
                                        </p:tgtEl>
                                      </p:cBhvr>
                                    </p:animEffect>
                                  </p:childTnLst>
                                </p:cTn>
                              </p:par>
                              <p:par>
                                <p:cTn id="76" presetID="3" presetClass="entr" presetSubtype="10" fill="hold" grpId="0" nodeType="withEffect">
                                  <p:stCondLst>
                                    <p:cond delay="0"/>
                                  </p:stCondLst>
                                  <p:childTnLst>
                                    <p:set>
                                      <p:cBhvr>
                                        <p:cTn id="77" dur="1" fill="hold">
                                          <p:stCondLst>
                                            <p:cond delay="0"/>
                                          </p:stCondLst>
                                        </p:cTn>
                                        <p:tgtEl>
                                          <p:spTgt spid="572436"/>
                                        </p:tgtEl>
                                        <p:attrNameLst>
                                          <p:attrName>style.visibility</p:attrName>
                                        </p:attrNameLst>
                                      </p:cBhvr>
                                      <p:to>
                                        <p:strVal val="visible"/>
                                      </p:to>
                                    </p:set>
                                    <p:animEffect transition="in" filter="blinds(horizontal)">
                                      <p:cBhvr>
                                        <p:cTn id="78" dur="500"/>
                                        <p:tgtEl>
                                          <p:spTgt spid="572436"/>
                                        </p:tgtEl>
                                      </p:cBhvr>
                                    </p:animEffect>
                                  </p:childTnLst>
                                </p:cTn>
                              </p:par>
                              <p:par>
                                <p:cTn id="79" presetID="3" presetClass="entr" presetSubtype="10" fill="hold" grpId="0" nodeType="withEffect">
                                  <p:stCondLst>
                                    <p:cond delay="0"/>
                                  </p:stCondLst>
                                  <p:childTnLst>
                                    <p:set>
                                      <p:cBhvr>
                                        <p:cTn id="80" dur="1" fill="hold">
                                          <p:stCondLst>
                                            <p:cond delay="0"/>
                                          </p:stCondLst>
                                        </p:cTn>
                                        <p:tgtEl>
                                          <p:spTgt spid="572441"/>
                                        </p:tgtEl>
                                        <p:attrNameLst>
                                          <p:attrName>style.visibility</p:attrName>
                                        </p:attrNameLst>
                                      </p:cBhvr>
                                      <p:to>
                                        <p:strVal val="visible"/>
                                      </p:to>
                                    </p:set>
                                    <p:animEffect transition="in" filter="blinds(horizontal)">
                                      <p:cBhvr>
                                        <p:cTn id="81" dur="500"/>
                                        <p:tgtEl>
                                          <p:spTgt spid="572441"/>
                                        </p:tgtEl>
                                      </p:cBhvr>
                                    </p:animEffect>
                                  </p:childTnLst>
                                </p:cTn>
                              </p:par>
                              <p:par>
                                <p:cTn id="82" presetID="3" presetClass="entr" presetSubtype="10" fill="hold" grpId="1" nodeType="withEffect">
                                  <p:stCondLst>
                                    <p:cond delay="0"/>
                                  </p:stCondLst>
                                  <p:childTnLst>
                                    <p:set>
                                      <p:cBhvr>
                                        <p:cTn id="83" dur="1" fill="hold">
                                          <p:stCondLst>
                                            <p:cond delay="0"/>
                                          </p:stCondLst>
                                        </p:cTn>
                                        <p:tgtEl>
                                          <p:spTgt spid="572429"/>
                                        </p:tgtEl>
                                        <p:attrNameLst>
                                          <p:attrName>style.visibility</p:attrName>
                                        </p:attrNameLst>
                                      </p:cBhvr>
                                      <p:to>
                                        <p:strVal val="visible"/>
                                      </p:to>
                                    </p:set>
                                    <p:animEffect transition="in" filter="blinds(horizontal)">
                                      <p:cBhvr>
                                        <p:cTn id="84" dur="500"/>
                                        <p:tgtEl>
                                          <p:spTgt spid="572429"/>
                                        </p:tgtEl>
                                      </p:cBhvr>
                                    </p:animEffect>
                                  </p:childTnLst>
                                </p:cTn>
                              </p:par>
                              <p:par>
                                <p:cTn id="85" presetID="3" presetClass="entr" presetSubtype="10" fill="hold" grpId="0" nodeType="withEffect">
                                  <p:stCondLst>
                                    <p:cond delay="0"/>
                                  </p:stCondLst>
                                  <p:childTnLst>
                                    <p:set>
                                      <p:cBhvr>
                                        <p:cTn id="86" dur="1" fill="hold">
                                          <p:stCondLst>
                                            <p:cond delay="0"/>
                                          </p:stCondLst>
                                        </p:cTn>
                                        <p:tgtEl>
                                          <p:spTgt spid="572517"/>
                                        </p:tgtEl>
                                        <p:attrNameLst>
                                          <p:attrName>style.visibility</p:attrName>
                                        </p:attrNameLst>
                                      </p:cBhvr>
                                      <p:to>
                                        <p:strVal val="visible"/>
                                      </p:to>
                                    </p:set>
                                    <p:animEffect transition="in" filter="blinds(horizontal)">
                                      <p:cBhvr>
                                        <p:cTn id="87" dur="500"/>
                                        <p:tgtEl>
                                          <p:spTgt spid="572517"/>
                                        </p:tgtEl>
                                      </p:cBhvr>
                                    </p:animEffect>
                                  </p:childTnLst>
                                </p:cTn>
                              </p:par>
                              <p:par>
                                <p:cTn id="88" presetID="3" presetClass="entr" presetSubtype="10" fill="hold" grpId="0" nodeType="withEffect">
                                  <p:stCondLst>
                                    <p:cond delay="0"/>
                                  </p:stCondLst>
                                  <p:childTnLst>
                                    <p:set>
                                      <p:cBhvr>
                                        <p:cTn id="89" dur="1" fill="hold">
                                          <p:stCondLst>
                                            <p:cond delay="0"/>
                                          </p:stCondLst>
                                        </p:cTn>
                                        <p:tgtEl>
                                          <p:spTgt spid="572518"/>
                                        </p:tgtEl>
                                        <p:attrNameLst>
                                          <p:attrName>style.visibility</p:attrName>
                                        </p:attrNameLst>
                                      </p:cBhvr>
                                      <p:to>
                                        <p:strVal val="visible"/>
                                      </p:to>
                                    </p:set>
                                    <p:animEffect transition="in" filter="blinds(horizontal)">
                                      <p:cBhvr>
                                        <p:cTn id="90" dur="500"/>
                                        <p:tgtEl>
                                          <p:spTgt spid="572518"/>
                                        </p:tgtEl>
                                      </p:cBhvr>
                                    </p:animEffect>
                                  </p:childTnLst>
                                </p:cTn>
                              </p:par>
                              <p:par>
                                <p:cTn id="91" presetID="3" presetClass="entr" presetSubtype="10" fill="hold" grpId="0" nodeType="withEffect">
                                  <p:stCondLst>
                                    <p:cond delay="0"/>
                                  </p:stCondLst>
                                  <p:childTnLst>
                                    <p:set>
                                      <p:cBhvr>
                                        <p:cTn id="92" dur="1" fill="hold">
                                          <p:stCondLst>
                                            <p:cond delay="0"/>
                                          </p:stCondLst>
                                        </p:cTn>
                                        <p:tgtEl>
                                          <p:spTgt spid="572519"/>
                                        </p:tgtEl>
                                        <p:attrNameLst>
                                          <p:attrName>style.visibility</p:attrName>
                                        </p:attrNameLst>
                                      </p:cBhvr>
                                      <p:to>
                                        <p:strVal val="visible"/>
                                      </p:to>
                                    </p:set>
                                    <p:animEffect transition="in" filter="blinds(horizontal)">
                                      <p:cBhvr>
                                        <p:cTn id="93" dur="500"/>
                                        <p:tgtEl>
                                          <p:spTgt spid="572519"/>
                                        </p:tgtEl>
                                      </p:cBhvr>
                                    </p:animEffect>
                                  </p:childTnLst>
                                </p:cTn>
                              </p:par>
                              <p:par>
                                <p:cTn id="94" presetID="3" presetClass="entr" presetSubtype="10" fill="hold" grpId="0" nodeType="withEffect">
                                  <p:stCondLst>
                                    <p:cond delay="0"/>
                                  </p:stCondLst>
                                  <p:childTnLst>
                                    <p:set>
                                      <p:cBhvr>
                                        <p:cTn id="95" dur="1" fill="hold">
                                          <p:stCondLst>
                                            <p:cond delay="0"/>
                                          </p:stCondLst>
                                        </p:cTn>
                                        <p:tgtEl>
                                          <p:spTgt spid="572520"/>
                                        </p:tgtEl>
                                        <p:attrNameLst>
                                          <p:attrName>style.visibility</p:attrName>
                                        </p:attrNameLst>
                                      </p:cBhvr>
                                      <p:to>
                                        <p:strVal val="visible"/>
                                      </p:to>
                                    </p:set>
                                    <p:animEffect transition="in" filter="blinds(horizontal)">
                                      <p:cBhvr>
                                        <p:cTn id="96" dur="500"/>
                                        <p:tgtEl>
                                          <p:spTgt spid="572520"/>
                                        </p:tgtEl>
                                      </p:cBhvr>
                                    </p:animEffect>
                                  </p:childTnLst>
                                </p:cTn>
                              </p:par>
                              <p:par>
                                <p:cTn id="97" presetID="3" presetClass="entr" presetSubtype="10" fill="hold" grpId="0" nodeType="withEffect">
                                  <p:stCondLst>
                                    <p:cond delay="0"/>
                                  </p:stCondLst>
                                  <p:childTnLst>
                                    <p:set>
                                      <p:cBhvr>
                                        <p:cTn id="98" dur="1" fill="hold">
                                          <p:stCondLst>
                                            <p:cond delay="0"/>
                                          </p:stCondLst>
                                        </p:cTn>
                                        <p:tgtEl>
                                          <p:spTgt spid="572521"/>
                                        </p:tgtEl>
                                        <p:attrNameLst>
                                          <p:attrName>style.visibility</p:attrName>
                                        </p:attrNameLst>
                                      </p:cBhvr>
                                      <p:to>
                                        <p:strVal val="visible"/>
                                      </p:to>
                                    </p:set>
                                    <p:animEffect transition="in" filter="blinds(horizontal)">
                                      <p:cBhvr>
                                        <p:cTn id="99" dur="500"/>
                                        <p:tgtEl>
                                          <p:spTgt spid="572521"/>
                                        </p:tgtEl>
                                      </p:cBhvr>
                                    </p:animEffect>
                                  </p:childTnLst>
                                </p:cTn>
                              </p:par>
                              <p:par>
                                <p:cTn id="100" presetID="3" presetClass="entr" presetSubtype="10" fill="hold" grpId="0" nodeType="withEffect">
                                  <p:stCondLst>
                                    <p:cond delay="0"/>
                                  </p:stCondLst>
                                  <p:childTnLst>
                                    <p:set>
                                      <p:cBhvr>
                                        <p:cTn id="101" dur="1" fill="hold">
                                          <p:stCondLst>
                                            <p:cond delay="0"/>
                                          </p:stCondLst>
                                        </p:cTn>
                                        <p:tgtEl>
                                          <p:spTgt spid="572522"/>
                                        </p:tgtEl>
                                        <p:attrNameLst>
                                          <p:attrName>style.visibility</p:attrName>
                                        </p:attrNameLst>
                                      </p:cBhvr>
                                      <p:to>
                                        <p:strVal val="visible"/>
                                      </p:to>
                                    </p:set>
                                    <p:animEffect transition="in" filter="blinds(horizontal)">
                                      <p:cBhvr>
                                        <p:cTn id="102" dur="500"/>
                                        <p:tgtEl>
                                          <p:spTgt spid="572522"/>
                                        </p:tgtEl>
                                      </p:cBhvr>
                                    </p:animEffect>
                                  </p:childTnLst>
                                </p:cTn>
                              </p:par>
                            </p:childTnLst>
                          </p:cTn>
                        </p:par>
                      </p:childTnLst>
                    </p:cTn>
                  </p:par>
                  <p:par>
                    <p:cTn id="103" fill="hold">
                      <p:stCondLst>
                        <p:cond delay="indefinite"/>
                      </p:stCondLst>
                      <p:childTnLst>
                        <p:par>
                          <p:cTn id="104" fill="hold">
                            <p:stCondLst>
                              <p:cond delay="0"/>
                            </p:stCondLst>
                            <p:childTnLst>
                              <p:par>
                                <p:cTn id="105" presetID="3" presetClass="entr" presetSubtype="10" fill="hold" grpId="0" nodeType="clickEffect">
                                  <p:stCondLst>
                                    <p:cond delay="0"/>
                                  </p:stCondLst>
                                  <p:childTnLst>
                                    <p:set>
                                      <p:cBhvr>
                                        <p:cTn id="106" dur="1" fill="hold">
                                          <p:stCondLst>
                                            <p:cond delay="0"/>
                                          </p:stCondLst>
                                        </p:cTn>
                                        <p:tgtEl>
                                          <p:spTgt spid="572451"/>
                                        </p:tgtEl>
                                        <p:attrNameLst>
                                          <p:attrName>style.visibility</p:attrName>
                                        </p:attrNameLst>
                                      </p:cBhvr>
                                      <p:to>
                                        <p:strVal val="visible"/>
                                      </p:to>
                                    </p:set>
                                    <p:animEffect transition="in" filter="blinds(horizontal)">
                                      <p:cBhvr>
                                        <p:cTn id="107" dur="500"/>
                                        <p:tgtEl>
                                          <p:spTgt spid="572451"/>
                                        </p:tgtEl>
                                      </p:cBhvr>
                                    </p:animEffect>
                                  </p:childTnLst>
                                </p:cTn>
                              </p:par>
                              <p:par>
                                <p:cTn id="108" presetID="3" presetClass="entr" presetSubtype="10" fill="hold" grpId="0" nodeType="withEffect">
                                  <p:stCondLst>
                                    <p:cond delay="0"/>
                                  </p:stCondLst>
                                  <p:childTnLst>
                                    <p:set>
                                      <p:cBhvr>
                                        <p:cTn id="109" dur="1" fill="hold">
                                          <p:stCondLst>
                                            <p:cond delay="0"/>
                                          </p:stCondLst>
                                        </p:cTn>
                                        <p:tgtEl>
                                          <p:spTgt spid="572460"/>
                                        </p:tgtEl>
                                        <p:attrNameLst>
                                          <p:attrName>style.visibility</p:attrName>
                                        </p:attrNameLst>
                                      </p:cBhvr>
                                      <p:to>
                                        <p:strVal val="visible"/>
                                      </p:to>
                                    </p:set>
                                    <p:animEffect transition="in" filter="blinds(horizontal)">
                                      <p:cBhvr>
                                        <p:cTn id="110" dur="500"/>
                                        <p:tgtEl>
                                          <p:spTgt spid="572460"/>
                                        </p:tgtEl>
                                      </p:cBhvr>
                                    </p:animEffect>
                                  </p:childTnLst>
                                </p:cTn>
                              </p:par>
                              <p:par>
                                <p:cTn id="111" presetID="3" presetClass="entr" presetSubtype="10" fill="hold" grpId="0" nodeType="withEffect">
                                  <p:stCondLst>
                                    <p:cond delay="0"/>
                                  </p:stCondLst>
                                  <p:childTnLst>
                                    <p:set>
                                      <p:cBhvr>
                                        <p:cTn id="112" dur="1" fill="hold">
                                          <p:stCondLst>
                                            <p:cond delay="0"/>
                                          </p:stCondLst>
                                        </p:cTn>
                                        <p:tgtEl>
                                          <p:spTgt spid="572465"/>
                                        </p:tgtEl>
                                        <p:attrNameLst>
                                          <p:attrName>style.visibility</p:attrName>
                                        </p:attrNameLst>
                                      </p:cBhvr>
                                      <p:to>
                                        <p:strVal val="visible"/>
                                      </p:to>
                                    </p:set>
                                    <p:animEffect transition="in" filter="blinds(horizontal)">
                                      <p:cBhvr>
                                        <p:cTn id="113" dur="500"/>
                                        <p:tgtEl>
                                          <p:spTgt spid="572465"/>
                                        </p:tgtEl>
                                      </p:cBhvr>
                                    </p:animEffect>
                                  </p:childTnLst>
                                </p:cTn>
                              </p:par>
                              <p:par>
                                <p:cTn id="114" presetID="3" presetClass="entr" presetSubtype="10" fill="hold" grpId="0" nodeType="withEffect">
                                  <p:stCondLst>
                                    <p:cond delay="0"/>
                                  </p:stCondLst>
                                  <p:childTnLst>
                                    <p:set>
                                      <p:cBhvr>
                                        <p:cTn id="115" dur="1" fill="hold">
                                          <p:stCondLst>
                                            <p:cond delay="0"/>
                                          </p:stCondLst>
                                        </p:cTn>
                                        <p:tgtEl>
                                          <p:spTgt spid="572469"/>
                                        </p:tgtEl>
                                        <p:attrNameLst>
                                          <p:attrName>style.visibility</p:attrName>
                                        </p:attrNameLst>
                                      </p:cBhvr>
                                      <p:to>
                                        <p:strVal val="visible"/>
                                      </p:to>
                                    </p:set>
                                    <p:animEffect transition="in" filter="blinds(horizontal)">
                                      <p:cBhvr>
                                        <p:cTn id="116" dur="500"/>
                                        <p:tgtEl>
                                          <p:spTgt spid="572469"/>
                                        </p:tgtEl>
                                      </p:cBhvr>
                                    </p:animEffect>
                                  </p:childTnLst>
                                </p:cTn>
                              </p:par>
                              <p:par>
                                <p:cTn id="117" presetID="3" presetClass="entr" presetSubtype="10" fill="hold" grpId="0" nodeType="withEffect">
                                  <p:stCondLst>
                                    <p:cond delay="0"/>
                                  </p:stCondLst>
                                  <p:childTnLst>
                                    <p:set>
                                      <p:cBhvr>
                                        <p:cTn id="118" dur="1" fill="hold">
                                          <p:stCondLst>
                                            <p:cond delay="0"/>
                                          </p:stCondLst>
                                        </p:cTn>
                                        <p:tgtEl>
                                          <p:spTgt spid="572452"/>
                                        </p:tgtEl>
                                        <p:attrNameLst>
                                          <p:attrName>style.visibility</p:attrName>
                                        </p:attrNameLst>
                                      </p:cBhvr>
                                      <p:to>
                                        <p:strVal val="visible"/>
                                      </p:to>
                                    </p:set>
                                    <p:animEffect transition="in" filter="blinds(horizontal)">
                                      <p:cBhvr>
                                        <p:cTn id="119" dur="500"/>
                                        <p:tgtEl>
                                          <p:spTgt spid="572452"/>
                                        </p:tgtEl>
                                      </p:cBhvr>
                                    </p:animEffect>
                                  </p:childTnLst>
                                </p:cTn>
                              </p:par>
                              <p:par>
                                <p:cTn id="120" presetID="3" presetClass="entr" presetSubtype="10" fill="hold" grpId="0" nodeType="withEffect">
                                  <p:stCondLst>
                                    <p:cond delay="0"/>
                                  </p:stCondLst>
                                  <p:childTnLst>
                                    <p:set>
                                      <p:cBhvr>
                                        <p:cTn id="121" dur="1" fill="hold">
                                          <p:stCondLst>
                                            <p:cond delay="0"/>
                                          </p:stCondLst>
                                        </p:cTn>
                                        <p:tgtEl>
                                          <p:spTgt spid="572461"/>
                                        </p:tgtEl>
                                        <p:attrNameLst>
                                          <p:attrName>style.visibility</p:attrName>
                                        </p:attrNameLst>
                                      </p:cBhvr>
                                      <p:to>
                                        <p:strVal val="visible"/>
                                      </p:to>
                                    </p:set>
                                    <p:animEffect transition="in" filter="blinds(horizontal)">
                                      <p:cBhvr>
                                        <p:cTn id="122" dur="500"/>
                                        <p:tgtEl>
                                          <p:spTgt spid="572461"/>
                                        </p:tgtEl>
                                      </p:cBhvr>
                                    </p:animEffect>
                                  </p:childTnLst>
                                </p:cTn>
                              </p:par>
                              <p:par>
                                <p:cTn id="123" presetID="3" presetClass="entr" presetSubtype="10" fill="hold" grpId="0" nodeType="withEffect">
                                  <p:stCondLst>
                                    <p:cond delay="0"/>
                                  </p:stCondLst>
                                  <p:childTnLst>
                                    <p:set>
                                      <p:cBhvr>
                                        <p:cTn id="124" dur="1" fill="hold">
                                          <p:stCondLst>
                                            <p:cond delay="0"/>
                                          </p:stCondLst>
                                        </p:cTn>
                                        <p:tgtEl>
                                          <p:spTgt spid="572466"/>
                                        </p:tgtEl>
                                        <p:attrNameLst>
                                          <p:attrName>style.visibility</p:attrName>
                                        </p:attrNameLst>
                                      </p:cBhvr>
                                      <p:to>
                                        <p:strVal val="visible"/>
                                      </p:to>
                                    </p:set>
                                    <p:animEffect transition="in" filter="blinds(horizontal)">
                                      <p:cBhvr>
                                        <p:cTn id="125" dur="500"/>
                                        <p:tgtEl>
                                          <p:spTgt spid="572466"/>
                                        </p:tgtEl>
                                      </p:cBhvr>
                                    </p:animEffect>
                                  </p:childTnLst>
                                </p:cTn>
                              </p:par>
                              <p:par>
                                <p:cTn id="126" presetID="3" presetClass="entr" presetSubtype="10" fill="hold" grpId="0" nodeType="withEffect">
                                  <p:stCondLst>
                                    <p:cond delay="0"/>
                                  </p:stCondLst>
                                  <p:childTnLst>
                                    <p:set>
                                      <p:cBhvr>
                                        <p:cTn id="127" dur="1" fill="hold">
                                          <p:stCondLst>
                                            <p:cond delay="0"/>
                                          </p:stCondLst>
                                        </p:cTn>
                                        <p:tgtEl>
                                          <p:spTgt spid="572468"/>
                                        </p:tgtEl>
                                        <p:attrNameLst>
                                          <p:attrName>style.visibility</p:attrName>
                                        </p:attrNameLst>
                                      </p:cBhvr>
                                      <p:to>
                                        <p:strVal val="visible"/>
                                      </p:to>
                                    </p:set>
                                    <p:animEffect transition="in" filter="blinds(horizontal)">
                                      <p:cBhvr>
                                        <p:cTn id="128" dur="500"/>
                                        <p:tgtEl>
                                          <p:spTgt spid="572468"/>
                                        </p:tgtEl>
                                      </p:cBhvr>
                                    </p:animEffect>
                                  </p:childTnLst>
                                </p:cTn>
                              </p:par>
                              <p:par>
                                <p:cTn id="129" presetID="3" presetClass="entr" presetSubtype="10" fill="hold" grpId="0" nodeType="withEffect">
                                  <p:stCondLst>
                                    <p:cond delay="0"/>
                                  </p:stCondLst>
                                  <p:childTnLst>
                                    <p:set>
                                      <p:cBhvr>
                                        <p:cTn id="130" dur="1" fill="hold">
                                          <p:stCondLst>
                                            <p:cond delay="0"/>
                                          </p:stCondLst>
                                        </p:cTn>
                                        <p:tgtEl>
                                          <p:spTgt spid="572470"/>
                                        </p:tgtEl>
                                        <p:attrNameLst>
                                          <p:attrName>style.visibility</p:attrName>
                                        </p:attrNameLst>
                                      </p:cBhvr>
                                      <p:to>
                                        <p:strVal val="visible"/>
                                      </p:to>
                                    </p:set>
                                    <p:animEffect transition="in" filter="blinds(horizontal)">
                                      <p:cBhvr>
                                        <p:cTn id="131" dur="500"/>
                                        <p:tgtEl>
                                          <p:spTgt spid="572470"/>
                                        </p:tgtEl>
                                      </p:cBhvr>
                                    </p:animEffect>
                                  </p:childTnLst>
                                </p:cTn>
                              </p:par>
                              <p:par>
                                <p:cTn id="132" presetID="3" presetClass="entr" presetSubtype="10" fill="hold" grpId="0" nodeType="withEffect">
                                  <p:stCondLst>
                                    <p:cond delay="0"/>
                                  </p:stCondLst>
                                  <p:childTnLst>
                                    <p:set>
                                      <p:cBhvr>
                                        <p:cTn id="133" dur="1" fill="hold">
                                          <p:stCondLst>
                                            <p:cond delay="0"/>
                                          </p:stCondLst>
                                        </p:cTn>
                                        <p:tgtEl>
                                          <p:spTgt spid="572453"/>
                                        </p:tgtEl>
                                        <p:attrNameLst>
                                          <p:attrName>style.visibility</p:attrName>
                                        </p:attrNameLst>
                                      </p:cBhvr>
                                      <p:to>
                                        <p:strVal val="visible"/>
                                      </p:to>
                                    </p:set>
                                    <p:animEffect transition="in" filter="blinds(horizontal)">
                                      <p:cBhvr>
                                        <p:cTn id="134" dur="500"/>
                                        <p:tgtEl>
                                          <p:spTgt spid="572453"/>
                                        </p:tgtEl>
                                      </p:cBhvr>
                                    </p:animEffect>
                                  </p:childTnLst>
                                </p:cTn>
                              </p:par>
                              <p:par>
                                <p:cTn id="135" presetID="3" presetClass="entr" presetSubtype="10" fill="hold" grpId="0" nodeType="withEffect">
                                  <p:stCondLst>
                                    <p:cond delay="0"/>
                                  </p:stCondLst>
                                  <p:childTnLst>
                                    <p:set>
                                      <p:cBhvr>
                                        <p:cTn id="136" dur="1" fill="hold">
                                          <p:stCondLst>
                                            <p:cond delay="0"/>
                                          </p:stCondLst>
                                        </p:cTn>
                                        <p:tgtEl>
                                          <p:spTgt spid="572462"/>
                                        </p:tgtEl>
                                        <p:attrNameLst>
                                          <p:attrName>style.visibility</p:attrName>
                                        </p:attrNameLst>
                                      </p:cBhvr>
                                      <p:to>
                                        <p:strVal val="visible"/>
                                      </p:to>
                                    </p:set>
                                    <p:animEffect transition="in" filter="blinds(horizontal)">
                                      <p:cBhvr>
                                        <p:cTn id="137" dur="500"/>
                                        <p:tgtEl>
                                          <p:spTgt spid="572462"/>
                                        </p:tgtEl>
                                      </p:cBhvr>
                                    </p:animEffect>
                                  </p:childTnLst>
                                </p:cTn>
                              </p:par>
                              <p:par>
                                <p:cTn id="138" presetID="3" presetClass="entr" presetSubtype="10" fill="hold" grpId="0" nodeType="withEffect">
                                  <p:stCondLst>
                                    <p:cond delay="0"/>
                                  </p:stCondLst>
                                  <p:childTnLst>
                                    <p:set>
                                      <p:cBhvr>
                                        <p:cTn id="139" dur="1" fill="hold">
                                          <p:stCondLst>
                                            <p:cond delay="0"/>
                                          </p:stCondLst>
                                        </p:cTn>
                                        <p:tgtEl>
                                          <p:spTgt spid="572454"/>
                                        </p:tgtEl>
                                        <p:attrNameLst>
                                          <p:attrName>style.visibility</p:attrName>
                                        </p:attrNameLst>
                                      </p:cBhvr>
                                      <p:to>
                                        <p:strVal val="visible"/>
                                      </p:to>
                                    </p:set>
                                    <p:animEffect transition="in" filter="blinds(horizontal)">
                                      <p:cBhvr>
                                        <p:cTn id="140" dur="500"/>
                                        <p:tgtEl>
                                          <p:spTgt spid="572454"/>
                                        </p:tgtEl>
                                      </p:cBhvr>
                                    </p:animEffect>
                                  </p:childTnLst>
                                </p:cTn>
                              </p:par>
                              <p:par>
                                <p:cTn id="141" presetID="3" presetClass="entr" presetSubtype="10" fill="hold" grpId="0" nodeType="withEffect">
                                  <p:stCondLst>
                                    <p:cond delay="0"/>
                                  </p:stCondLst>
                                  <p:childTnLst>
                                    <p:set>
                                      <p:cBhvr>
                                        <p:cTn id="142" dur="1" fill="hold">
                                          <p:stCondLst>
                                            <p:cond delay="0"/>
                                          </p:stCondLst>
                                        </p:cTn>
                                        <p:tgtEl>
                                          <p:spTgt spid="572463"/>
                                        </p:tgtEl>
                                        <p:attrNameLst>
                                          <p:attrName>style.visibility</p:attrName>
                                        </p:attrNameLst>
                                      </p:cBhvr>
                                      <p:to>
                                        <p:strVal val="visible"/>
                                      </p:to>
                                    </p:set>
                                    <p:animEffect transition="in" filter="blinds(horizontal)">
                                      <p:cBhvr>
                                        <p:cTn id="143" dur="500"/>
                                        <p:tgtEl>
                                          <p:spTgt spid="572463"/>
                                        </p:tgtEl>
                                      </p:cBhvr>
                                    </p:animEffect>
                                  </p:childTnLst>
                                </p:cTn>
                              </p:par>
                              <p:par>
                                <p:cTn id="144" presetID="3" presetClass="entr" presetSubtype="10" fill="hold" grpId="0" nodeType="withEffect">
                                  <p:stCondLst>
                                    <p:cond delay="0"/>
                                  </p:stCondLst>
                                  <p:childTnLst>
                                    <p:set>
                                      <p:cBhvr>
                                        <p:cTn id="145" dur="1" fill="hold">
                                          <p:stCondLst>
                                            <p:cond delay="0"/>
                                          </p:stCondLst>
                                        </p:cTn>
                                        <p:tgtEl>
                                          <p:spTgt spid="572455"/>
                                        </p:tgtEl>
                                        <p:attrNameLst>
                                          <p:attrName>style.visibility</p:attrName>
                                        </p:attrNameLst>
                                      </p:cBhvr>
                                      <p:to>
                                        <p:strVal val="visible"/>
                                      </p:to>
                                    </p:set>
                                    <p:animEffect transition="in" filter="blinds(horizontal)">
                                      <p:cBhvr>
                                        <p:cTn id="146" dur="500"/>
                                        <p:tgtEl>
                                          <p:spTgt spid="572455"/>
                                        </p:tgtEl>
                                      </p:cBhvr>
                                    </p:animEffect>
                                  </p:childTnLst>
                                </p:cTn>
                              </p:par>
                              <p:par>
                                <p:cTn id="147" presetID="3" presetClass="entr" presetSubtype="10" fill="hold" grpId="0" nodeType="withEffect">
                                  <p:stCondLst>
                                    <p:cond delay="0"/>
                                  </p:stCondLst>
                                  <p:childTnLst>
                                    <p:set>
                                      <p:cBhvr>
                                        <p:cTn id="148" dur="1" fill="hold">
                                          <p:stCondLst>
                                            <p:cond delay="0"/>
                                          </p:stCondLst>
                                        </p:cTn>
                                        <p:tgtEl>
                                          <p:spTgt spid="572456"/>
                                        </p:tgtEl>
                                        <p:attrNameLst>
                                          <p:attrName>style.visibility</p:attrName>
                                        </p:attrNameLst>
                                      </p:cBhvr>
                                      <p:to>
                                        <p:strVal val="visible"/>
                                      </p:to>
                                    </p:set>
                                    <p:animEffect transition="in" filter="blinds(horizontal)">
                                      <p:cBhvr>
                                        <p:cTn id="149" dur="500"/>
                                        <p:tgtEl>
                                          <p:spTgt spid="572456"/>
                                        </p:tgtEl>
                                      </p:cBhvr>
                                    </p:animEffect>
                                  </p:childTnLst>
                                </p:cTn>
                              </p:par>
                              <p:par>
                                <p:cTn id="150" presetID="3" presetClass="entr" presetSubtype="10" fill="hold" grpId="0" nodeType="withEffect">
                                  <p:stCondLst>
                                    <p:cond delay="0"/>
                                  </p:stCondLst>
                                  <p:childTnLst>
                                    <p:set>
                                      <p:cBhvr>
                                        <p:cTn id="151" dur="1" fill="hold">
                                          <p:stCondLst>
                                            <p:cond delay="0"/>
                                          </p:stCondLst>
                                        </p:cTn>
                                        <p:tgtEl>
                                          <p:spTgt spid="572457"/>
                                        </p:tgtEl>
                                        <p:attrNameLst>
                                          <p:attrName>style.visibility</p:attrName>
                                        </p:attrNameLst>
                                      </p:cBhvr>
                                      <p:to>
                                        <p:strVal val="visible"/>
                                      </p:to>
                                    </p:set>
                                    <p:animEffect transition="in" filter="blinds(horizontal)">
                                      <p:cBhvr>
                                        <p:cTn id="152" dur="500"/>
                                        <p:tgtEl>
                                          <p:spTgt spid="572457"/>
                                        </p:tgtEl>
                                      </p:cBhvr>
                                    </p:animEffect>
                                  </p:childTnLst>
                                </p:cTn>
                              </p:par>
                              <p:par>
                                <p:cTn id="153" presetID="3" presetClass="entr" presetSubtype="10" fill="hold" grpId="0" nodeType="withEffect">
                                  <p:stCondLst>
                                    <p:cond delay="0"/>
                                  </p:stCondLst>
                                  <p:childTnLst>
                                    <p:set>
                                      <p:cBhvr>
                                        <p:cTn id="154" dur="1" fill="hold">
                                          <p:stCondLst>
                                            <p:cond delay="0"/>
                                          </p:stCondLst>
                                        </p:cTn>
                                        <p:tgtEl>
                                          <p:spTgt spid="572458"/>
                                        </p:tgtEl>
                                        <p:attrNameLst>
                                          <p:attrName>style.visibility</p:attrName>
                                        </p:attrNameLst>
                                      </p:cBhvr>
                                      <p:to>
                                        <p:strVal val="visible"/>
                                      </p:to>
                                    </p:set>
                                    <p:animEffect transition="in" filter="blinds(horizontal)">
                                      <p:cBhvr>
                                        <p:cTn id="155" dur="500"/>
                                        <p:tgtEl>
                                          <p:spTgt spid="572458"/>
                                        </p:tgtEl>
                                      </p:cBhvr>
                                    </p:animEffect>
                                  </p:childTnLst>
                                </p:cTn>
                              </p:par>
                              <p:par>
                                <p:cTn id="156" presetID="3" presetClass="entr" presetSubtype="10" fill="hold" grpId="0" nodeType="withEffect">
                                  <p:stCondLst>
                                    <p:cond delay="0"/>
                                  </p:stCondLst>
                                  <p:childTnLst>
                                    <p:set>
                                      <p:cBhvr>
                                        <p:cTn id="157" dur="1" fill="hold">
                                          <p:stCondLst>
                                            <p:cond delay="0"/>
                                          </p:stCondLst>
                                        </p:cTn>
                                        <p:tgtEl>
                                          <p:spTgt spid="572459"/>
                                        </p:tgtEl>
                                        <p:attrNameLst>
                                          <p:attrName>style.visibility</p:attrName>
                                        </p:attrNameLst>
                                      </p:cBhvr>
                                      <p:to>
                                        <p:strVal val="visible"/>
                                      </p:to>
                                    </p:set>
                                    <p:animEffect transition="in" filter="blinds(horizontal)">
                                      <p:cBhvr>
                                        <p:cTn id="158" dur="500"/>
                                        <p:tgtEl>
                                          <p:spTgt spid="572459"/>
                                        </p:tgtEl>
                                      </p:cBhvr>
                                    </p:animEffect>
                                  </p:childTnLst>
                                </p:cTn>
                              </p:par>
                              <p:par>
                                <p:cTn id="159" presetID="3" presetClass="entr" presetSubtype="10" fill="hold" grpId="0" nodeType="withEffect">
                                  <p:stCondLst>
                                    <p:cond delay="0"/>
                                  </p:stCondLst>
                                  <p:childTnLst>
                                    <p:set>
                                      <p:cBhvr>
                                        <p:cTn id="160" dur="1" fill="hold">
                                          <p:stCondLst>
                                            <p:cond delay="0"/>
                                          </p:stCondLst>
                                        </p:cTn>
                                        <p:tgtEl>
                                          <p:spTgt spid="572464"/>
                                        </p:tgtEl>
                                        <p:attrNameLst>
                                          <p:attrName>style.visibility</p:attrName>
                                        </p:attrNameLst>
                                      </p:cBhvr>
                                      <p:to>
                                        <p:strVal val="visible"/>
                                      </p:to>
                                    </p:set>
                                    <p:animEffect transition="in" filter="blinds(horizontal)">
                                      <p:cBhvr>
                                        <p:cTn id="161" dur="500"/>
                                        <p:tgtEl>
                                          <p:spTgt spid="572464"/>
                                        </p:tgtEl>
                                      </p:cBhvr>
                                    </p:animEffect>
                                  </p:childTnLst>
                                </p:cTn>
                              </p:par>
                              <p:par>
                                <p:cTn id="162" presetID="3" presetClass="entr" presetSubtype="10" fill="hold" grpId="0" nodeType="withEffect">
                                  <p:stCondLst>
                                    <p:cond delay="0"/>
                                  </p:stCondLst>
                                  <p:childTnLst>
                                    <p:set>
                                      <p:cBhvr>
                                        <p:cTn id="163" dur="1" fill="hold">
                                          <p:stCondLst>
                                            <p:cond delay="0"/>
                                          </p:stCondLst>
                                        </p:cTn>
                                        <p:tgtEl>
                                          <p:spTgt spid="572467"/>
                                        </p:tgtEl>
                                        <p:attrNameLst>
                                          <p:attrName>style.visibility</p:attrName>
                                        </p:attrNameLst>
                                      </p:cBhvr>
                                      <p:to>
                                        <p:strVal val="visible"/>
                                      </p:to>
                                    </p:set>
                                    <p:animEffect transition="in" filter="blinds(horizontal)">
                                      <p:cBhvr>
                                        <p:cTn id="164" dur="500"/>
                                        <p:tgtEl>
                                          <p:spTgt spid="572467"/>
                                        </p:tgtEl>
                                      </p:cBhvr>
                                    </p:animEffect>
                                  </p:childTnLst>
                                </p:cTn>
                              </p:par>
                              <p:par>
                                <p:cTn id="165" presetID="3" presetClass="entr" presetSubtype="10" fill="hold" grpId="0" nodeType="withEffect">
                                  <p:stCondLst>
                                    <p:cond delay="0"/>
                                  </p:stCondLst>
                                  <p:childTnLst>
                                    <p:set>
                                      <p:cBhvr>
                                        <p:cTn id="166" dur="1" fill="hold">
                                          <p:stCondLst>
                                            <p:cond delay="0"/>
                                          </p:stCondLst>
                                        </p:cTn>
                                        <p:tgtEl>
                                          <p:spTgt spid="572523"/>
                                        </p:tgtEl>
                                        <p:attrNameLst>
                                          <p:attrName>style.visibility</p:attrName>
                                        </p:attrNameLst>
                                      </p:cBhvr>
                                      <p:to>
                                        <p:strVal val="visible"/>
                                      </p:to>
                                    </p:set>
                                    <p:animEffect transition="in" filter="blinds(horizontal)">
                                      <p:cBhvr>
                                        <p:cTn id="167" dur="500"/>
                                        <p:tgtEl>
                                          <p:spTgt spid="572523"/>
                                        </p:tgtEl>
                                      </p:cBhvr>
                                    </p:animEffect>
                                  </p:childTnLst>
                                </p:cTn>
                              </p:par>
                              <p:par>
                                <p:cTn id="168" presetID="3" presetClass="entr" presetSubtype="10" fill="hold" grpId="0" nodeType="withEffect">
                                  <p:stCondLst>
                                    <p:cond delay="0"/>
                                  </p:stCondLst>
                                  <p:childTnLst>
                                    <p:set>
                                      <p:cBhvr>
                                        <p:cTn id="169" dur="1" fill="hold">
                                          <p:stCondLst>
                                            <p:cond delay="0"/>
                                          </p:stCondLst>
                                        </p:cTn>
                                        <p:tgtEl>
                                          <p:spTgt spid="572524"/>
                                        </p:tgtEl>
                                        <p:attrNameLst>
                                          <p:attrName>style.visibility</p:attrName>
                                        </p:attrNameLst>
                                      </p:cBhvr>
                                      <p:to>
                                        <p:strVal val="visible"/>
                                      </p:to>
                                    </p:set>
                                    <p:animEffect transition="in" filter="blinds(horizontal)">
                                      <p:cBhvr>
                                        <p:cTn id="170" dur="500"/>
                                        <p:tgtEl>
                                          <p:spTgt spid="572524"/>
                                        </p:tgtEl>
                                      </p:cBhvr>
                                    </p:animEffect>
                                  </p:childTnLst>
                                </p:cTn>
                              </p:par>
                              <p:par>
                                <p:cTn id="171" presetID="3" presetClass="entr" presetSubtype="10" fill="hold" grpId="0" nodeType="withEffect">
                                  <p:stCondLst>
                                    <p:cond delay="0"/>
                                  </p:stCondLst>
                                  <p:childTnLst>
                                    <p:set>
                                      <p:cBhvr>
                                        <p:cTn id="172" dur="1" fill="hold">
                                          <p:stCondLst>
                                            <p:cond delay="0"/>
                                          </p:stCondLst>
                                        </p:cTn>
                                        <p:tgtEl>
                                          <p:spTgt spid="572525"/>
                                        </p:tgtEl>
                                        <p:attrNameLst>
                                          <p:attrName>style.visibility</p:attrName>
                                        </p:attrNameLst>
                                      </p:cBhvr>
                                      <p:to>
                                        <p:strVal val="visible"/>
                                      </p:to>
                                    </p:set>
                                    <p:animEffect transition="in" filter="blinds(horizontal)">
                                      <p:cBhvr>
                                        <p:cTn id="173" dur="500"/>
                                        <p:tgtEl>
                                          <p:spTgt spid="572525"/>
                                        </p:tgtEl>
                                      </p:cBhvr>
                                    </p:animEffect>
                                  </p:childTnLst>
                                </p:cTn>
                              </p:par>
                              <p:par>
                                <p:cTn id="174" presetID="3" presetClass="entr" presetSubtype="10" fill="hold" grpId="0" nodeType="withEffect">
                                  <p:stCondLst>
                                    <p:cond delay="0"/>
                                  </p:stCondLst>
                                  <p:childTnLst>
                                    <p:set>
                                      <p:cBhvr>
                                        <p:cTn id="175" dur="1" fill="hold">
                                          <p:stCondLst>
                                            <p:cond delay="0"/>
                                          </p:stCondLst>
                                        </p:cTn>
                                        <p:tgtEl>
                                          <p:spTgt spid="572526"/>
                                        </p:tgtEl>
                                        <p:attrNameLst>
                                          <p:attrName>style.visibility</p:attrName>
                                        </p:attrNameLst>
                                      </p:cBhvr>
                                      <p:to>
                                        <p:strVal val="visible"/>
                                      </p:to>
                                    </p:set>
                                    <p:animEffect transition="in" filter="blinds(horizontal)">
                                      <p:cBhvr>
                                        <p:cTn id="176" dur="500"/>
                                        <p:tgtEl>
                                          <p:spTgt spid="572526"/>
                                        </p:tgtEl>
                                      </p:cBhvr>
                                    </p:animEffect>
                                  </p:childTnLst>
                                </p:cTn>
                              </p:par>
                              <p:par>
                                <p:cTn id="177" presetID="3" presetClass="entr" presetSubtype="10" fill="hold" grpId="0" nodeType="withEffect">
                                  <p:stCondLst>
                                    <p:cond delay="0"/>
                                  </p:stCondLst>
                                  <p:childTnLst>
                                    <p:set>
                                      <p:cBhvr>
                                        <p:cTn id="178" dur="1" fill="hold">
                                          <p:stCondLst>
                                            <p:cond delay="0"/>
                                          </p:stCondLst>
                                        </p:cTn>
                                        <p:tgtEl>
                                          <p:spTgt spid="572527"/>
                                        </p:tgtEl>
                                        <p:attrNameLst>
                                          <p:attrName>style.visibility</p:attrName>
                                        </p:attrNameLst>
                                      </p:cBhvr>
                                      <p:to>
                                        <p:strVal val="visible"/>
                                      </p:to>
                                    </p:set>
                                    <p:animEffect transition="in" filter="blinds(horizontal)">
                                      <p:cBhvr>
                                        <p:cTn id="179" dur="500"/>
                                        <p:tgtEl>
                                          <p:spTgt spid="572527"/>
                                        </p:tgtEl>
                                      </p:cBhvr>
                                    </p:animEffect>
                                  </p:childTnLst>
                                </p:cTn>
                              </p:par>
                              <p:par>
                                <p:cTn id="180" presetID="3" presetClass="entr" presetSubtype="10" fill="hold" grpId="0" nodeType="withEffect">
                                  <p:stCondLst>
                                    <p:cond delay="0"/>
                                  </p:stCondLst>
                                  <p:childTnLst>
                                    <p:set>
                                      <p:cBhvr>
                                        <p:cTn id="181" dur="1" fill="hold">
                                          <p:stCondLst>
                                            <p:cond delay="0"/>
                                          </p:stCondLst>
                                        </p:cTn>
                                        <p:tgtEl>
                                          <p:spTgt spid="572528"/>
                                        </p:tgtEl>
                                        <p:attrNameLst>
                                          <p:attrName>style.visibility</p:attrName>
                                        </p:attrNameLst>
                                      </p:cBhvr>
                                      <p:to>
                                        <p:strVal val="visible"/>
                                      </p:to>
                                    </p:set>
                                    <p:animEffect transition="in" filter="blinds(horizontal)">
                                      <p:cBhvr>
                                        <p:cTn id="182" dur="500"/>
                                        <p:tgtEl>
                                          <p:spTgt spid="572528"/>
                                        </p:tgtEl>
                                      </p:cBhvr>
                                    </p:animEffect>
                                  </p:childTnLst>
                                </p:cTn>
                              </p:par>
                              <p:par>
                                <p:cTn id="183" presetID="3" presetClass="entr" presetSubtype="10" fill="hold" grpId="0" nodeType="withEffect">
                                  <p:stCondLst>
                                    <p:cond delay="0"/>
                                  </p:stCondLst>
                                  <p:childTnLst>
                                    <p:set>
                                      <p:cBhvr>
                                        <p:cTn id="184" dur="1" fill="hold">
                                          <p:stCondLst>
                                            <p:cond delay="0"/>
                                          </p:stCondLst>
                                        </p:cTn>
                                        <p:tgtEl>
                                          <p:spTgt spid="572529"/>
                                        </p:tgtEl>
                                        <p:attrNameLst>
                                          <p:attrName>style.visibility</p:attrName>
                                        </p:attrNameLst>
                                      </p:cBhvr>
                                      <p:to>
                                        <p:strVal val="visible"/>
                                      </p:to>
                                    </p:set>
                                    <p:animEffect transition="in" filter="blinds(horizontal)">
                                      <p:cBhvr>
                                        <p:cTn id="185" dur="500"/>
                                        <p:tgtEl>
                                          <p:spTgt spid="572529"/>
                                        </p:tgtEl>
                                      </p:cBhvr>
                                    </p:animEffect>
                                  </p:childTnLst>
                                </p:cTn>
                              </p:par>
                              <p:par>
                                <p:cTn id="186" presetID="3" presetClass="entr" presetSubtype="10" fill="hold" grpId="0" nodeType="withEffect">
                                  <p:stCondLst>
                                    <p:cond delay="0"/>
                                  </p:stCondLst>
                                  <p:childTnLst>
                                    <p:set>
                                      <p:cBhvr>
                                        <p:cTn id="187" dur="1" fill="hold">
                                          <p:stCondLst>
                                            <p:cond delay="0"/>
                                          </p:stCondLst>
                                        </p:cTn>
                                        <p:tgtEl>
                                          <p:spTgt spid="572530"/>
                                        </p:tgtEl>
                                        <p:attrNameLst>
                                          <p:attrName>style.visibility</p:attrName>
                                        </p:attrNameLst>
                                      </p:cBhvr>
                                      <p:to>
                                        <p:strVal val="visible"/>
                                      </p:to>
                                    </p:set>
                                    <p:animEffect transition="in" filter="blinds(horizontal)">
                                      <p:cBhvr>
                                        <p:cTn id="188" dur="500"/>
                                        <p:tgtEl>
                                          <p:spTgt spid="572530"/>
                                        </p:tgtEl>
                                      </p:cBhvr>
                                    </p:animEffect>
                                  </p:childTnLst>
                                </p:cTn>
                              </p:par>
                              <p:par>
                                <p:cTn id="189" presetID="3" presetClass="entr" presetSubtype="10" fill="hold" grpId="0" nodeType="withEffect">
                                  <p:stCondLst>
                                    <p:cond delay="0"/>
                                  </p:stCondLst>
                                  <p:childTnLst>
                                    <p:set>
                                      <p:cBhvr>
                                        <p:cTn id="190" dur="1" fill="hold">
                                          <p:stCondLst>
                                            <p:cond delay="0"/>
                                          </p:stCondLst>
                                        </p:cTn>
                                        <p:tgtEl>
                                          <p:spTgt spid="572531"/>
                                        </p:tgtEl>
                                        <p:attrNameLst>
                                          <p:attrName>style.visibility</p:attrName>
                                        </p:attrNameLst>
                                      </p:cBhvr>
                                      <p:to>
                                        <p:strVal val="visible"/>
                                      </p:to>
                                    </p:set>
                                    <p:animEffect transition="in" filter="blinds(horizontal)">
                                      <p:cBhvr>
                                        <p:cTn id="191" dur="500"/>
                                        <p:tgtEl>
                                          <p:spTgt spid="572531"/>
                                        </p:tgtEl>
                                      </p:cBhvr>
                                    </p:animEffect>
                                  </p:childTnLst>
                                </p:cTn>
                              </p:par>
                              <p:par>
                                <p:cTn id="192" presetID="3" presetClass="entr" presetSubtype="10" fill="hold" grpId="0" nodeType="withEffect">
                                  <p:stCondLst>
                                    <p:cond delay="0"/>
                                  </p:stCondLst>
                                  <p:childTnLst>
                                    <p:set>
                                      <p:cBhvr>
                                        <p:cTn id="193" dur="1" fill="hold">
                                          <p:stCondLst>
                                            <p:cond delay="0"/>
                                          </p:stCondLst>
                                        </p:cTn>
                                        <p:tgtEl>
                                          <p:spTgt spid="572532"/>
                                        </p:tgtEl>
                                        <p:attrNameLst>
                                          <p:attrName>style.visibility</p:attrName>
                                        </p:attrNameLst>
                                      </p:cBhvr>
                                      <p:to>
                                        <p:strVal val="visible"/>
                                      </p:to>
                                    </p:set>
                                    <p:animEffect transition="in" filter="blinds(horizontal)">
                                      <p:cBhvr>
                                        <p:cTn id="194" dur="500"/>
                                        <p:tgtEl>
                                          <p:spTgt spid="5725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2429" grpId="0" animBg="1"/>
      <p:bldP spid="572429" grpId="1" animBg="1"/>
      <p:bldP spid="572430" grpId="0" animBg="1"/>
      <p:bldP spid="572431" grpId="0" animBg="1"/>
      <p:bldP spid="572432" grpId="0" animBg="1"/>
      <p:bldP spid="572433" grpId="0" animBg="1"/>
      <p:bldP spid="572434" grpId="0" animBg="1"/>
      <p:bldP spid="572435" grpId="0" animBg="1"/>
      <p:bldP spid="572436" grpId="0" animBg="1"/>
      <p:bldP spid="572437" grpId="0" animBg="1"/>
      <p:bldP spid="572438" grpId="0" animBg="1"/>
      <p:bldP spid="572439" grpId="0" animBg="1"/>
      <p:bldP spid="572440" grpId="0" animBg="1"/>
      <p:bldP spid="572441" grpId="0" animBg="1"/>
      <p:bldP spid="572442" grpId="0" animBg="1"/>
      <p:bldP spid="572443" grpId="0" animBg="1"/>
      <p:bldP spid="572444" grpId="0" animBg="1"/>
      <p:bldP spid="572445" grpId="0" animBg="1"/>
      <p:bldP spid="572446" grpId="0" animBg="1"/>
      <p:bldP spid="572447" grpId="0" animBg="1"/>
      <p:bldP spid="572448" grpId="0" animBg="1"/>
      <p:bldP spid="572449" grpId="0" animBg="1"/>
      <p:bldP spid="572450" grpId="0" animBg="1"/>
      <p:bldP spid="572451" grpId="0" animBg="1"/>
      <p:bldP spid="572452" grpId="0" animBg="1"/>
      <p:bldP spid="572453" grpId="0" animBg="1"/>
      <p:bldP spid="572454" grpId="0" animBg="1"/>
      <p:bldP spid="572455" grpId="0" animBg="1"/>
      <p:bldP spid="572456" grpId="0" animBg="1"/>
      <p:bldP spid="572457" grpId="0" animBg="1"/>
      <p:bldP spid="572458" grpId="0" animBg="1"/>
      <p:bldP spid="572459" grpId="0" animBg="1"/>
      <p:bldP spid="572460" grpId="0" animBg="1"/>
      <p:bldP spid="572461" grpId="0" animBg="1"/>
      <p:bldP spid="572462" grpId="0" animBg="1"/>
      <p:bldP spid="572463" grpId="0" animBg="1"/>
      <p:bldP spid="572464" grpId="0" animBg="1"/>
      <p:bldP spid="572465" grpId="0" animBg="1"/>
      <p:bldP spid="572466" grpId="0" animBg="1"/>
      <p:bldP spid="572467" grpId="0" animBg="1"/>
      <p:bldP spid="572468" grpId="0" animBg="1"/>
      <p:bldP spid="572469" grpId="0" animBg="1"/>
      <p:bldP spid="572470" grpId="0" animBg="1"/>
      <p:bldP spid="572514" grpId="0" animBg="1"/>
      <p:bldP spid="572515" grpId="0" animBg="1"/>
      <p:bldP spid="572516" grpId="0"/>
      <p:bldP spid="572517" grpId="0" animBg="1"/>
      <p:bldP spid="572518" grpId="0"/>
      <p:bldP spid="572519" grpId="0" animBg="1"/>
      <p:bldP spid="572520" grpId="0"/>
      <p:bldP spid="572521" grpId="0" animBg="1"/>
      <p:bldP spid="572522" grpId="0"/>
      <p:bldP spid="572523" grpId="0" animBg="1"/>
      <p:bldP spid="572524" grpId="0"/>
      <p:bldP spid="572525" grpId="0" animBg="1"/>
      <p:bldP spid="572526" grpId="0"/>
      <p:bldP spid="572527" grpId="0" animBg="1"/>
      <p:bldP spid="572528" grpId="0"/>
      <p:bldP spid="572529" grpId="0" animBg="1"/>
      <p:bldP spid="572530" grpId="0"/>
      <p:bldP spid="572531" grpId="0" animBg="1"/>
      <p:bldP spid="57253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0">
          <a:gsLst>
            <a:gs pos="0">
              <a:srgbClr val="FEAD35"/>
            </a:gs>
            <a:gs pos="100000">
              <a:schemeClr val="tx1"/>
            </a:gs>
          </a:gsLst>
          <a:path path="rect">
            <a:fillToRect r="100000" b="100000"/>
          </a:path>
        </a:gradFill>
        <a:effectLst/>
      </p:bgPr>
    </p:bg>
    <p:spTree>
      <p:nvGrpSpPr>
        <p:cNvPr id="1" name=""/>
        <p:cNvGrpSpPr/>
        <p:nvPr/>
      </p:nvGrpSpPr>
      <p:grpSpPr>
        <a:xfrm>
          <a:off x="0" y="0"/>
          <a:ext cx="0" cy="0"/>
          <a:chOff x="0" y="0"/>
          <a:chExt cx="0" cy="0"/>
        </a:xfrm>
      </p:grpSpPr>
      <p:sp>
        <p:nvSpPr>
          <p:cNvPr id="330754" name="Rectangle 2"/>
          <p:cNvSpPr>
            <a:spLocks noChangeArrowheads="1"/>
          </p:cNvSpPr>
          <p:nvPr/>
        </p:nvSpPr>
        <p:spPr bwMode="auto">
          <a:xfrm>
            <a:off x="0" y="260350"/>
            <a:ext cx="9144000" cy="579438"/>
          </a:xfrm>
          <a:prstGeom prst="rect">
            <a:avLst/>
          </a:prstGeom>
          <a:noFill/>
          <a:ln w="9525">
            <a:noFill/>
            <a:miter lim="800000"/>
            <a:headEnd/>
            <a:tailEnd/>
          </a:ln>
          <a:effectLst/>
        </p:spPr>
        <p:txBody>
          <a:bodyPr>
            <a:spAutoFit/>
          </a:bodyPr>
          <a:lstStyle/>
          <a:p>
            <a:pPr algn="ctr"/>
            <a:r>
              <a:rPr lang="en-US" sz="3200" b="1">
                <a:effectLst>
                  <a:outerShdw blurRad="38100" dist="38100" dir="2700000" algn="tl">
                    <a:srgbClr val="FFFFFF"/>
                  </a:outerShdw>
                </a:effectLst>
                <a:latin typeface="Tahoma" pitchFamily="34" charset="0"/>
              </a:rPr>
              <a:t>What makes CEE special in PA?</a:t>
            </a:r>
            <a:endParaRPr lang="en-GB" sz="3200" b="1">
              <a:effectLst>
                <a:outerShdw blurRad="38100" dist="38100" dir="2700000" algn="tl">
                  <a:srgbClr val="FFFFFF"/>
                </a:outerShdw>
              </a:effectLst>
              <a:latin typeface="Tahoma" pitchFamily="34" charset="0"/>
            </a:endParaRPr>
          </a:p>
        </p:txBody>
      </p:sp>
      <p:grpSp>
        <p:nvGrpSpPr>
          <p:cNvPr id="330756" name="Group 4"/>
          <p:cNvGrpSpPr>
            <a:grpSpLocks/>
          </p:cNvGrpSpPr>
          <p:nvPr/>
        </p:nvGrpSpPr>
        <p:grpSpPr bwMode="auto">
          <a:xfrm>
            <a:off x="-684213" y="4005263"/>
            <a:ext cx="5256213" cy="2852737"/>
            <a:chOff x="-912" y="2304"/>
            <a:chExt cx="3840" cy="1392"/>
          </a:xfrm>
        </p:grpSpPr>
        <p:sp>
          <p:nvSpPr>
            <p:cNvPr id="330757" name="AutoShape 5"/>
            <p:cNvSpPr>
              <a:spLocks noChangeArrowheads="1"/>
            </p:cNvSpPr>
            <p:nvPr/>
          </p:nvSpPr>
          <p:spPr bwMode="auto">
            <a:xfrm>
              <a:off x="-912" y="2304"/>
              <a:ext cx="3840" cy="1392"/>
            </a:xfrm>
            <a:prstGeom prst="rightArrow">
              <a:avLst>
                <a:gd name="adj1" fmla="val 74676"/>
                <a:gd name="adj2" fmla="val 31481"/>
              </a:avLst>
            </a:prstGeom>
            <a:gradFill rotWithShape="0">
              <a:gsLst>
                <a:gs pos="0">
                  <a:srgbClr val="D79D29"/>
                </a:gs>
                <a:gs pos="100000">
                  <a:srgbClr val="D79D29">
                    <a:gamma/>
                    <a:shade val="46275"/>
                    <a:invGamma/>
                  </a:srgbClr>
                </a:gs>
              </a:gsLst>
              <a:lin ang="0" scaled="1"/>
            </a:gradFill>
            <a:ln w="9525">
              <a:noFill/>
              <a:miter lim="800000"/>
              <a:headEnd/>
              <a:tailEnd/>
            </a:ln>
            <a:effectLst/>
          </p:spPr>
          <p:txBody>
            <a:bodyPr wrap="none" anchor="ctr"/>
            <a:lstStyle/>
            <a:p>
              <a:endParaRPr lang="en-US"/>
            </a:p>
          </p:txBody>
        </p:sp>
        <p:sp>
          <p:nvSpPr>
            <p:cNvPr id="330758" name="Text Box 6"/>
            <p:cNvSpPr txBox="1">
              <a:spLocks noChangeArrowheads="1"/>
            </p:cNvSpPr>
            <p:nvPr/>
          </p:nvSpPr>
          <p:spPr bwMode="auto">
            <a:xfrm>
              <a:off x="145" y="2453"/>
              <a:ext cx="2734" cy="967"/>
            </a:xfrm>
            <a:prstGeom prst="rect">
              <a:avLst/>
            </a:prstGeom>
            <a:noFill/>
            <a:ln w="9525">
              <a:noFill/>
              <a:miter lim="800000"/>
              <a:headEnd/>
              <a:tailEnd/>
            </a:ln>
            <a:effectLst/>
          </p:spPr>
          <p:txBody>
            <a:bodyPr>
              <a:spAutoFit/>
            </a:bodyPr>
            <a:lstStyle/>
            <a:p>
              <a:endParaRPr lang="en-US" sz="3200" b="1">
                <a:solidFill>
                  <a:schemeClr val="bg1"/>
                </a:solidFill>
                <a:effectLst>
                  <a:outerShdw blurRad="38100" dist="38100" dir="2700000" algn="tl">
                    <a:srgbClr val="000000"/>
                  </a:outerShdw>
                </a:effectLst>
                <a:latin typeface="Tahoma" pitchFamily="34" charset="0"/>
              </a:endParaRPr>
            </a:p>
            <a:p>
              <a:r>
                <a:rPr lang="en-US" sz="3600" b="1">
                  <a:solidFill>
                    <a:schemeClr val="bg1"/>
                  </a:solidFill>
                  <a:effectLst>
                    <a:outerShdw blurRad="38100" dist="38100" dir="2700000" algn="tl">
                      <a:srgbClr val="000000"/>
                    </a:outerShdw>
                  </a:effectLst>
                  <a:latin typeface="Tahoma" pitchFamily="34" charset="0"/>
                </a:rPr>
                <a:t>EU </a:t>
              </a:r>
            </a:p>
            <a:p>
              <a:r>
                <a:rPr lang="en-US" sz="3600" b="1">
                  <a:solidFill>
                    <a:schemeClr val="bg1"/>
                  </a:solidFill>
                  <a:effectLst>
                    <a:outerShdw blurRad="38100" dist="38100" dir="2700000" algn="tl">
                      <a:srgbClr val="000000"/>
                    </a:outerShdw>
                  </a:effectLst>
                  <a:latin typeface="Tahoma" pitchFamily="34" charset="0"/>
                </a:rPr>
                <a:t>TRAJECTORY</a:t>
              </a:r>
            </a:p>
            <a:p>
              <a:endParaRPr lang="en-US" sz="2000" b="1">
                <a:solidFill>
                  <a:schemeClr val="bg1"/>
                </a:solidFill>
                <a:effectLst>
                  <a:outerShdw blurRad="38100" dist="38100" dir="2700000" algn="tl">
                    <a:srgbClr val="000000"/>
                  </a:outerShdw>
                </a:effectLst>
                <a:latin typeface="Tahoma" pitchFamily="34" charset="0"/>
              </a:endParaRPr>
            </a:p>
          </p:txBody>
        </p:sp>
      </p:grpSp>
      <p:grpSp>
        <p:nvGrpSpPr>
          <p:cNvPr id="330760" name="Group 8"/>
          <p:cNvGrpSpPr>
            <a:grpSpLocks/>
          </p:cNvGrpSpPr>
          <p:nvPr/>
        </p:nvGrpSpPr>
        <p:grpSpPr bwMode="auto">
          <a:xfrm>
            <a:off x="-684213" y="908050"/>
            <a:ext cx="5256213" cy="3168650"/>
            <a:chOff x="-912" y="412"/>
            <a:chExt cx="3840" cy="1392"/>
          </a:xfrm>
        </p:grpSpPr>
        <p:sp>
          <p:nvSpPr>
            <p:cNvPr id="330761" name="AutoShape 9"/>
            <p:cNvSpPr>
              <a:spLocks noChangeArrowheads="1"/>
            </p:cNvSpPr>
            <p:nvPr/>
          </p:nvSpPr>
          <p:spPr bwMode="auto">
            <a:xfrm>
              <a:off x="-912" y="412"/>
              <a:ext cx="3840" cy="1392"/>
            </a:xfrm>
            <a:prstGeom prst="rightArrow">
              <a:avLst>
                <a:gd name="adj1" fmla="val 74676"/>
                <a:gd name="adj2" fmla="val 31481"/>
              </a:avLst>
            </a:prstGeom>
            <a:gradFill rotWithShape="0">
              <a:gsLst>
                <a:gs pos="0">
                  <a:srgbClr val="D79D29"/>
                </a:gs>
                <a:gs pos="100000">
                  <a:srgbClr val="D79D29">
                    <a:gamma/>
                    <a:shade val="46275"/>
                    <a:invGamma/>
                  </a:srgbClr>
                </a:gs>
              </a:gsLst>
              <a:lin ang="0" scaled="1"/>
            </a:gradFill>
            <a:ln w="9525">
              <a:noFill/>
              <a:miter lim="800000"/>
              <a:headEnd/>
              <a:tailEnd/>
            </a:ln>
            <a:effectLst/>
          </p:spPr>
          <p:txBody>
            <a:bodyPr wrap="none" anchor="ctr"/>
            <a:lstStyle/>
            <a:p>
              <a:endParaRPr lang="en-US"/>
            </a:p>
          </p:txBody>
        </p:sp>
        <p:sp>
          <p:nvSpPr>
            <p:cNvPr id="330762" name="Text Box 10"/>
            <p:cNvSpPr txBox="1">
              <a:spLocks noChangeArrowheads="1"/>
            </p:cNvSpPr>
            <p:nvPr/>
          </p:nvSpPr>
          <p:spPr bwMode="auto">
            <a:xfrm>
              <a:off x="145" y="654"/>
              <a:ext cx="2532" cy="770"/>
            </a:xfrm>
            <a:prstGeom prst="rect">
              <a:avLst/>
            </a:prstGeom>
            <a:noFill/>
            <a:ln w="9525">
              <a:noFill/>
              <a:miter lim="800000"/>
              <a:headEnd/>
              <a:tailEnd/>
            </a:ln>
            <a:effectLst/>
          </p:spPr>
          <p:txBody>
            <a:bodyPr>
              <a:spAutoFit/>
            </a:bodyPr>
            <a:lstStyle/>
            <a:p>
              <a:pPr>
                <a:lnSpc>
                  <a:spcPct val="80000"/>
                </a:lnSpc>
              </a:pPr>
              <a:endParaRPr lang="en-US" sz="3200" b="1">
                <a:solidFill>
                  <a:schemeClr val="bg1"/>
                </a:solidFill>
                <a:effectLst>
                  <a:outerShdw blurRad="38100" dist="38100" dir="2700000" algn="tl">
                    <a:srgbClr val="000000"/>
                  </a:outerShdw>
                </a:effectLst>
                <a:latin typeface="Tahoma" pitchFamily="34" charset="0"/>
              </a:endParaRPr>
            </a:p>
            <a:p>
              <a:pPr>
                <a:lnSpc>
                  <a:spcPct val="80000"/>
                </a:lnSpc>
              </a:pPr>
              <a:r>
                <a:rPr lang="en-US" sz="3600" b="1">
                  <a:solidFill>
                    <a:schemeClr val="bg1"/>
                  </a:solidFill>
                  <a:effectLst>
                    <a:outerShdw blurRad="38100" dist="38100" dir="2700000" algn="tl">
                      <a:srgbClr val="000000"/>
                    </a:outerShdw>
                  </a:effectLst>
                  <a:latin typeface="Tahoma" pitchFamily="34" charset="0"/>
                </a:rPr>
                <a:t>TRANSITION EXPERIENCE</a:t>
              </a:r>
            </a:p>
            <a:p>
              <a:pPr>
                <a:lnSpc>
                  <a:spcPct val="80000"/>
                </a:lnSpc>
              </a:pPr>
              <a:r>
                <a:rPr lang="en-US" sz="3200" b="1">
                  <a:solidFill>
                    <a:schemeClr val="bg1"/>
                  </a:solidFill>
                  <a:effectLst>
                    <a:outerShdw blurRad="38100" dist="38100" dir="2700000" algn="tl">
                      <a:srgbClr val="000000"/>
                    </a:outerShdw>
                  </a:effectLst>
                  <a:latin typeface="Tahoma" pitchFamily="34" charset="0"/>
                </a:rPr>
                <a:t>(people, state)</a:t>
              </a:r>
            </a:p>
          </p:txBody>
        </p:sp>
      </p:grpSp>
      <p:pic>
        <p:nvPicPr>
          <p:cNvPr id="330763" name="Picture 11" descr="weber"/>
          <p:cNvPicPr>
            <a:picLocks noChangeAspect="1" noChangeArrowheads="1"/>
          </p:cNvPicPr>
          <p:nvPr/>
        </p:nvPicPr>
        <p:blipFill>
          <a:blip r:embed="rId2" cstate="print"/>
          <a:srcRect/>
          <a:stretch>
            <a:fillRect/>
          </a:stretch>
        </p:blipFill>
        <p:spPr bwMode="auto">
          <a:xfrm>
            <a:off x="5508625" y="1052513"/>
            <a:ext cx="2743200" cy="3455987"/>
          </a:xfrm>
          <a:prstGeom prst="rect">
            <a:avLst/>
          </a:prstGeom>
          <a:noFill/>
        </p:spPr>
      </p:pic>
      <p:sp>
        <p:nvSpPr>
          <p:cNvPr id="330764" name="Text Box 12"/>
          <p:cNvSpPr txBox="1">
            <a:spLocks noChangeArrowheads="1"/>
          </p:cNvSpPr>
          <p:nvPr/>
        </p:nvSpPr>
        <p:spPr bwMode="auto">
          <a:xfrm>
            <a:off x="4932363" y="4797425"/>
            <a:ext cx="3889375" cy="1739900"/>
          </a:xfrm>
          <a:prstGeom prst="rect">
            <a:avLst/>
          </a:prstGeom>
          <a:noFill/>
          <a:ln w="9525">
            <a:noFill/>
            <a:miter lim="800000"/>
            <a:headEnd/>
            <a:tailEnd/>
          </a:ln>
          <a:effectLst/>
        </p:spPr>
        <p:txBody>
          <a:bodyPr>
            <a:spAutoFit/>
          </a:bodyPr>
          <a:lstStyle/>
          <a:p>
            <a:pPr algn="ctr">
              <a:spcBef>
                <a:spcPct val="50000"/>
              </a:spcBef>
            </a:pPr>
            <a:r>
              <a:rPr lang="en-US" sz="3600" b="1">
                <a:solidFill>
                  <a:schemeClr val="bg1"/>
                </a:solidFill>
                <a:latin typeface="Tahoma" pitchFamily="34" charset="0"/>
              </a:rPr>
              <a:t>CLASSICAL ‘WEBERIAN’ PA AND CS IN CEE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30760"/>
                                        </p:tgtEl>
                                        <p:attrNameLst>
                                          <p:attrName>style.visibility</p:attrName>
                                        </p:attrNameLst>
                                      </p:cBhvr>
                                      <p:to>
                                        <p:strVal val="visible"/>
                                      </p:to>
                                    </p:set>
                                    <p:anim calcmode="lin" valueType="num">
                                      <p:cBhvr additive="base">
                                        <p:cTn id="7" dur="500" fill="hold"/>
                                        <p:tgtEl>
                                          <p:spTgt spid="330760"/>
                                        </p:tgtEl>
                                        <p:attrNameLst>
                                          <p:attrName>ppt_x</p:attrName>
                                        </p:attrNameLst>
                                      </p:cBhvr>
                                      <p:tavLst>
                                        <p:tav tm="0">
                                          <p:val>
                                            <p:strVal val="0-#ppt_w/2"/>
                                          </p:val>
                                        </p:tav>
                                        <p:tav tm="100000">
                                          <p:val>
                                            <p:strVal val="#ppt_x"/>
                                          </p:val>
                                        </p:tav>
                                      </p:tavLst>
                                    </p:anim>
                                    <p:anim calcmode="lin" valueType="num">
                                      <p:cBhvr additive="base">
                                        <p:cTn id="8" dur="500" fill="hold"/>
                                        <p:tgtEl>
                                          <p:spTgt spid="33076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30756"/>
                                        </p:tgtEl>
                                        <p:attrNameLst>
                                          <p:attrName>style.visibility</p:attrName>
                                        </p:attrNameLst>
                                      </p:cBhvr>
                                      <p:to>
                                        <p:strVal val="visible"/>
                                      </p:to>
                                    </p:set>
                                    <p:anim calcmode="lin" valueType="num">
                                      <p:cBhvr additive="base">
                                        <p:cTn id="13" dur="500" fill="hold"/>
                                        <p:tgtEl>
                                          <p:spTgt spid="330756"/>
                                        </p:tgtEl>
                                        <p:attrNameLst>
                                          <p:attrName>ppt_x</p:attrName>
                                        </p:attrNameLst>
                                      </p:cBhvr>
                                      <p:tavLst>
                                        <p:tav tm="0">
                                          <p:val>
                                            <p:strVal val="0-#ppt_w/2"/>
                                          </p:val>
                                        </p:tav>
                                        <p:tav tm="100000">
                                          <p:val>
                                            <p:strVal val="#ppt_x"/>
                                          </p:val>
                                        </p:tav>
                                      </p:tavLst>
                                    </p:anim>
                                    <p:anim calcmode="lin" valueType="num">
                                      <p:cBhvr additive="base">
                                        <p:cTn id="14" dur="500" fill="hold"/>
                                        <p:tgtEl>
                                          <p:spTgt spid="33075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272" fill="hold" nodeType="clickEffect">
                                  <p:stCondLst>
                                    <p:cond delay="0"/>
                                  </p:stCondLst>
                                  <p:childTnLst>
                                    <p:set>
                                      <p:cBhvr>
                                        <p:cTn id="18" dur="1" fill="hold">
                                          <p:stCondLst>
                                            <p:cond delay="0"/>
                                          </p:stCondLst>
                                        </p:cTn>
                                        <p:tgtEl>
                                          <p:spTgt spid="330763"/>
                                        </p:tgtEl>
                                        <p:attrNameLst>
                                          <p:attrName>style.visibility</p:attrName>
                                        </p:attrNameLst>
                                      </p:cBhvr>
                                      <p:to>
                                        <p:strVal val="visible"/>
                                      </p:to>
                                    </p:set>
                                    <p:anim calcmode="lin" valueType="num">
                                      <p:cBhvr>
                                        <p:cTn id="19" dur="500" fill="hold"/>
                                        <p:tgtEl>
                                          <p:spTgt spid="330763"/>
                                        </p:tgtEl>
                                        <p:attrNameLst>
                                          <p:attrName>ppt_w</p:attrName>
                                        </p:attrNameLst>
                                      </p:cBhvr>
                                      <p:tavLst>
                                        <p:tav tm="0">
                                          <p:val>
                                            <p:strVal val="2/3*#ppt_w"/>
                                          </p:val>
                                        </p:tav>
                                        <p:tav tm="100000">
                                          <p:val>
                                            <p:strVal val="#ppt_w"/>
                                          </p:val>
                                        </p:tav>
                                      </p:tavLst>
                                    </p:anim>
                                    <p:anim calcmode="lin" valueType="num">
                                      <p:cBhvr>
                                        <p:cTn id="20" dur="500" fill="hold"/>
                                        <p:tgtEl>
                                          <p:spTgt spid="330763"/>
                                        </p:tgtEl>
                                        <p:attrNameLst>
                                          <p:attrName>ppt_h</p:attrName>
                                        </p:attrNameLst>
                                      </p:cBhvr>
                                      <p:tavLst>
                                        <p:tav tm="0">
                                          <p:val>
                                            <p:strVal val="2/3*#ppt_h"/>
                                          </p:val>
                                        </p:tav>
                                        <p:tav tm="100000">
                                          <p:val>
                                            <p:strVal val="#ppt_h"/>
                                          </p:val>
                                        </p:tav>
                                      </p:tavLst>
                                    </p:anim>
                                  </p:childTnLst>
                                </p:cTn>
                              </p:par>
                              <p:par>
                                <p:cTn id="21" presetID="23" presetClass="entr" presetSubtype="272" fill="hold" grpId="0" nodeType="withEffect">
                                  <p:stCondLst>
                                    <p:cond delay="0"/>
                                  </p:stCondLst>
                                  <p:childTnLst>
                                    <p:set>
                                      <p:cBhvr>
                                        <p:cTn id="22" dur="1" fill="hold">
                                          <p:stCondLst>
                                            <p:cond delay="0"/>
                                          </p:stCondLst>
                                        </p:cTn>
                                        <p:tgtEl>
                                          <p:spTgt spid="330764"/>
                                        </p:tgtEl>
                                        <p:attrNameLst>
                                          <p:attrName>style.visibility</p:attrName>
                                        </p:attrNameLst>
                                      </p:cBhvr>
                                      <p:to>
                                        <p:strVal val="visible"/>
                                      </p:to>
                                    </p:set>
                                    <p:anim calcmode="lin" valueType="num">
                                      <p:cBhvr>
                                        <p:cTn id="23" dur="500" fill="hold"/>
                                        <p:tgtEl>
                                          <p:spTgt spid="330764"/>
                                        </p:tgtEl>
                                        <p:attrNameLst>
                                          <p:attrName>ppt_w</p:attrName>
                                        </p:attrNameLst>
                                      </p:cBhvr>
                                      <p:tavLst>
                                        <p:tav tm="0">
                                          <p:val>
                                            <p:strVal val="2/3*#ppt_w"/>
                                          </p:val>
                                        </p:tav>
                                        <p:tav tm="100000">
                                          <p:val>
                                            <p:strVal val="#ppt_w"/>
                                          </p:val>
                                        </p:tav>
                                      </p:tavLst>
                                    </p:anim>
                                    <p:anim calcmode="lin" valueType="num">
                                      <p:cBhvr>
                                        <p:cTn id="24" dur="500" fill="hold"/>
                                        <p:tgtEl>
                                          <p:spTgt spid="330764"/>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0764"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bg>
      <p:bgPr>
        <a:gradFill rotWithShape="0">
          <a:gsLst>
            <a:gs pos="0">
              <a:schemeClr val="accent2">
                <a:gamma/>
                <a:tint val="45490"/>
                <a:invGamma/>
              </a:schemeClr>
            </a:gs>
            <a:gs pos="100000">
              <a:schemeClr val="accent2"/>
            </a:gs>
          </a:gsLst>
          <a:lin ang="5400000" scaled="1"/>
        </a:gradFill>
        <a:effectLst/>
      </p:bgPr>
    </p:bg>
    <p:spTree>
      <p:nvGrpSpPr>
        <p:cNvPr id="1" name=""/>
        <p:cNvGrpSpPr/>
        <p:nvPr/>
      </p:nvGrpSpPr>
      <p:grpSpPr>
        <a:xfrm>
          <a:off x="0" y="0"/>
          <a:ext cx="0" cy="0"/>
          <a:chOff x="0" y="0"/>
          <a:chExt cx="0" cy="0"/>
        </a:xfrm>
      </p:grpSpPr>
      <p:sp>
        <p:nvSpPr>
          <p:cNvPr id="471045" name="Rectangle 5"/>
          <p:cNvSpPr>
            <a:spLocks noChangeArrowheads="1"/>
          </p:cNvSpPr>
          <p:nvPr/>
        </p:nvSpPr>
        <p:spPr bwMode="auto">
          <a:xfrm>
            <a:off x="431800" y="2060575"/>
            <a:ext cx="8712200" cy="1568450"/>
          </a:xfrm>
          <a:prstGeom prst="rect">
            <a:avLst/>
          </a:prstGeom>
          <a:noFill/>
          <a:ln w="9525">
            <a:noFill/>
            <a:miter lim="800000"/>
            <a:headEnd/>
            <a:tailEnd/>
          </a:ln>
          <a:effectLst/>
        </p:spPr>
        <p:txBody>
          <a:bodyPr>
            <a:spAutoFit/>
          </a:bodyPr>
          <a:lstStyle/>
          <a:p>
            <a:pPr marL="457200" indent="-457200">
              <a:lnSpc>
                <a:spcPct val="80000"/>
              </a:lnSpc>
              <a:spcAft>
                <a:spcPct val="30000"/>
              </a:spcAft>
            </a:pPr>
            <a:r>
              <a:rPr lang="en-US" sz="2800" b="1">
                <a:latin typeface="Arial" pitchFamily="34" charset="0"/>
              </a:rPr>
              <a:t>some </a:t>
            </a:r>
            <a:r>
              <a:rPr lang="en-US" sz="3200" b="1">
                <a:latin typeface="Arial" pitchFamily="34" charset="0"/>
              </a:rPr>
              <a:t>EU REASONS</a:t>
            </a:r>
            <a:r>
              <a:rPr lang="en-US" sz="2800" b="1">
                <a:latin typeface="Arial" pitchFamily="34" charset="0"/>
              </a:rPr>
              <a:t>:</a:t>
            </a:r>
          </a:p>
          <a:p>
            <a:pPr marL="457200" indent="-457200">
              <a:lnSpc>
                <a:spcPct val="80000"/>
              </a:lnSpc>
              <a:spcBef>
                <a:spcPct val="20000"/>
              </a:spcBef>
            </a:pPr>
            <a:r>
              <a:rPr lang="en-US">
                <a:sym typeface="Wingdings" pitchFamily="2" charset="2"/>
              </a:rPr>
              <a:t></a:t>
            </a:r>
            <a:r>
              <a:rPr lang="en-US"/>
              <a:t> </a:t>
            </a:r>
            <a:r>
              <a:rPr lang="en-US" sz="2800">
                <a:latin typeface="Arial" pitchFamily="34" charset="0"/>
              </a:rPr>
              <a:t>SIGMA / OECD aid for PA development</a:t>
            </a:r>
          </a:p>
          <a:p>
            <a:pPr marL="457200" indent="-457200">
              <a:lnSpc>
                <a:spcPct val="80000"/>
              </a:lnSpc>
              <a:spcBef>
                <a:spcPct val="40000"/>
              </a:spcBef>
            </a:pPr>
            <a:r>
              <a:rPr lang="en-US">
                <a:sym typeface="Wingdings" pitchFamily="2" charset="2"/>
              </a:rPr>
              <a:t></a:t>
            </a:r>
            <a:r>
              <a:rPr lang="en-US"/>
              <a:t> </a:t>
            </a:r>
            <a:r>
              <a:rPr lang="en-US" sz="2800">
                <a:latin typeface="Arial" pitchFamily="34" charset="0"/>
              </a:rPr>
              <a:t>preference of the EU for classical PA</a:t>
            </a:r>
          </a:p>
        </p:txBody>
      </p:sp>
      <p:sp>
        <p:nvSpPr>
          <p:cNvPr id="471052" name="Text Box 12"/>
          <p:cNvSpPr txBox="1">
            <a:spLocks noChangeArrowheads="1"/>
          </p:cNvSpPr>
          <p:nvPr/>
        </p:nvSpPr>
        <p:spPr bwMode="auto">
          <a:xfrm>
            <a:off x="250825" y="476250"/>
            <a:ext cx="8893175" cy="1116013"/>
          </a:xfrm>
          <a:prstGeom prst="rect">
            <a:avLst/>
          </a:prstGeom>
          <a:noFill/>
          <a:ln w="9525">
            <a:noFill/>
            <a:miter lim="800000"/>
            <a:headEnd/>
            <a:tailEnd/>
          </a:ln>
          <a:effectLst/>
        </p:spPr>
        <p:txBody>
          <a:bodyPr>
            <a:spAutoFit/>
          </a:bodyPr>
          <a:lstStyle/>
          <a:p>
            <a:pPr algn="ctr">
              <a:spcBef>
                <a:spcPct val="10000"/>
              </a:spcBef>
            </a:pPr>
            <a:r>
              <a:rPr lang="en-US" sz="3200" b="1">
                <a:solidFill>
                  <a:schemeClr val="bg1"/>
                </a:solidFill>
                <a:effectLst>
                  <a:outerShdw blurRad="38100" dist="38100" dir="2700000" algn="tl">
                    <a:srgbClr val="000000"/>
                  </a:outerShdw>
                </a:effectLst>
                <a:latin typeface="Tahoma" pitchFamily="34" charset="0"/>
              </a:rPr>
              <a:t>Why not more New Public Management</a:t>
            </a:r>
          </a:p>
          <a:p>
            <a:pPr algn="ctr">
              <a:spcBef>
                <a:spcPct val="10000"/>
              </a:spcBef>
            </a:pPr>
            <a:r>
              <a:rPr lang="en-US" sz="3200" b="1">
                <a:solidFill>
                  <a:schemeClr val="bg1"/>
                </a:solidFill>
                <a:effectLst>
                  <a:outerShdw blurRad="38100" dist="38100" dir="2700000" algn="tl">
                    <a:srgbClr val="000000"/>
                  </a:outerShdw>
                </a:effectLst>
                <a:latin typeface="Tahoma" pitchFamily="34" charset="0"/>
              </a:rPr>
              <a:t>(apart from rhetoric)?</a:t>
            </a:r>
          </a:p>
        </p:txBody>
      </p:sp>
      <p:sp>
        <p:nvSpPr>
          <p:cNvPr id="471053" name="Rectangle 13"/>
          <p:cNvSpPr>
            <a:spLocks noChangeArrowheads="1"/>
          </p:cNvSpPr>
          <p:nvPr/>
        </p:nvSpPr>
        <p:spPr bwMode="auto">
          <a:xfrm>
            <a:off x="468313" y="4005263"/>
            <a:ext cx="8675687" cy="1995487"/>
          </a:xfrm>
          <a:prstGeom prst="rect">
            <a:avLst/>
          </a:prstGeom>
          <a:noFill/>
          <a:ln w="9525">
            <a:noFill/>
            <a:miter lim="800000"/>
            <a:headEnd/>
            <a:tailEnd/>
          </a:ln>
          <a:effectLst/>
        </p:spPr>
        <p:txBody>
          <a:bodyPr>
            <a:spAutoFit/>
          </a:bodyPr>
          <a:lstStyle/>
          <a:p>
            <a:pPr marL="457200" indent="-457200">
              <a:lnSpc>
                <a:spcPct val="80000"/>
              </a:lnSpc>
              <a:spcBef>
                <a:spcPct val="30000"/>
              </a:spcBef>
              <a:spcAft>
                <a:spcPct val="30000"/>
              </a:spcAft>
            </a:pPr>
            <a:r>
              <a:rPr lang="en-US" sz="2800" b="1">
                <a:solidFill>
                  <a:schemeClr val="bg1"/>
                </a:solidFill>
                <a:latin typeface="Arial" pitchFamily="34" charset="0"/>
              </a:rPr>
              <a:t>some </a:t>
            </a:r>
            <a:r>
              <a:rPr lang="en-US" sz="3200" b="1">
                <a:solidFill>
                  <a:schemeClr val="bg1"/>
                </a:solidFill>
                <a:latin typeface="Arial" pitchFamily="34" charset="0"/>
              </a:rPr>
              <a:t>TRANSITION REASONS</a:t>
            </a:r>
            <a:r>
              <a:rPr lang="en-US" sz="2800" b="1">
                <a:solidFill>
                  <a:schemeClr val="bg1"/>
                </a:solidFill>
                <a:latin typeface="Arial" pitchFamily="34" charset="0"/>
              </a:rPr>
              <a:t>:</a:t>
            </a:r>
          </a:p>
          <a:p>
            <a:pPr marL="457200" indent="-457200">
              <a:lnSpc>
                <a:spcPct val="80000"/>
              </a:lnSpc>
            </a:pPr>
            <a:r>
              <a:rPr lang="en-US">
                <a:solidFill>
                  <a:schemeClr val="bg1"/>
                </a:solidFill>
                <a:sym typeface="Wingdings" pitchFamily="2" charset="2"/>
              </a:rPr>
              <a:t></a:t>
            </a:r>
            <a:r>
              <a:rPr lang="en-US"/>
              <a:t> </a:t>
            </a:r>
            <a:r>
              <a:rPr lang="en-US" sz="2800">
                <a:solidFill>
                  <a:schemeClr val="bg1"/>
                </a:solidFill>
                <a:latin typeface="Arial" pitchFamily="34" charset="0"/>
              </a:rPr>
              <a:t>focus on building, not reforming, PA and CS</a:t>
            </a:r>
          </a:p>
          <a:p>
            <a:pPr marL="457200" indent="-457200">
              <a:lnSpc>
                <a:spcPct val="80000"/>
              </a:lnSpc>
              <a:spcBef>
                <a:spcPct val="40000"/>
              </a:spcBef>
            </a:pPr>
            <a:r>
              <a:rPr lang="en-US">
                <a:solidFill>
                  <a:schemeClr val="bg1"/>
                </a:solidFill>
                <a:sym typeface="Wingdings" pitchFamily="2" charset="2"/>
              </a:rPr>
              <a:t></a:t>
            </a:r>
            <a:r>
              <a:rPr lang="en-US"/>
              <a:t> </a:t>
            </a:r>
            <a:r>
              <a:rPr lang="en-US" sz="2800">
                <a:solidFill>
                  <a:schemeClr val="bg1"/>
                </a:solidFill>
                <a:latin typeface="Arial" pitchFamily="34" charset="0"/>
              </a:rPr>
              <a:t>accountability and reliability over ‘efficiency’</a:t>
            </a:r>
          </a:p>
          <a:p>
            <a:pPr marL="457200" indent="-457200">
              <a:lnSpc>
                <a:spcPct val="80000"/>
              </a:lnSpc>
              <a:spcBef>
                <a:spcPct val="40000"/>
              </a:spcBef>
              <a:buFont typeface="Wingdings" pitchFamily="2" charset="2"/>
              <a:buNone/>
            </a:pPr>
            <a:r>
              <a:rPr lang="en-US">
                <a:solidFill>
                  <a:schemeClr val="bg1"/>
                </a:solidFill>
                <a:sym typeface="Wingdings" pitchFamily="2" charset="2"/>
              </a:rPr>
              <a:t></a:t>
            </a:r>
            <a:r>
              <a:rPr lang="en-US"/>
              <a:t> </a:t>
            </a:r>
            <a:r>
              <a:rPr lang="en-US" sz="2800">
                <a:solidFill>
                  <a:schemeClr val="bg1"/>
                </a:solidFill>
                <a:latin typeface="Arial" pitchFamily="34" charset="0"/>
              </a:rPr>
              <a:t>economic capacity as key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71045">
                                            <p:txEl>
                                              <p:pRg st="0" end="0"/>
                                            </p:txEl>
                                          </p:spTgt>
                                        </p:tgtEl>
                                        <p:attrNameLst>
                                          <p:attrName>style.visibility</p:attrName>
                                        </p:attrNameLst>
                                      </p:cBhvr>
                                      <p:to>
                                        <p:strVal val="visible"/>
                                      </p:to>
                                    </p:set>
                                    <p:anim calcmode="lin" valueType="num">
                                      <p:cBhvr additive="base">
                                        <p:cTn id="7" dur="500" fill="hold"/>
                                        <p:tgtEl>
                                          <p:spTgt spid="47104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7104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71045">
                                            <p:txEl>
                                              <p:pRg st="1" end="1"/>
                                            </p:txEl>
                                          </p:spTgt>
                                        </p:tgtEl>
                                        <p:attrNameLst>
                                          <p:attrName>style.visibility</p:attrName>
                                        </p:attrNameLst>
                                      </p:cBhvr>
                                      <p:to>
                                        <p:strVal val="visible"/>
                                      </p:to>
                                    </p:set>
                                    <p:anim calcmode="lin" valueType="num">
                                      <p:cBhvr additive="base">
                                        <p:cTn id="13" dur="500" fill="hold"/>
                                        <p:tgtEl>
                                          <p:spTgt spid="47104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7104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71045">
                                            <p:txEl>
                                              <p:pRg st="2" end="2"/>
                                            </p:txEl>
                                          </p:spTgt>
                                        </p:tgtEl>
                                        <p:attrNameLst>
                                          <p:attrName>style.visibility</p:attrName>
                                        </p:attrNameLst>
                                      </p:cBhvr>
                                      <p:to>
                                        <p:strVal val="visible"/>
                                      </p:to>
                                    </p:set>
                                    <p:anim calcmode="lin" valueType="num">
                                      <p:cBhvr additive="base">
                                        <p:cTn id="19" dur="500" fill="hold"/>
                                        <p:tgtEl>
                                          <p:spTgt spid="47104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7104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71053">
                                            <p:txEl>
                                              <p:pRg st="0" end="0"/>
                                            </p:txEl>
                                          </p:spTgt>
                                        </p:tgtEl>
                                        <p:attrNameLst>
                                          <p:attrName>style.visibility</p:attrName>
                                        </p:attrNameLst>
                                      </p:cBhvr>
                                      <p:to>
                                        <p:strVal val="visible"/>
                                      </p:to>
                                    </p:set>
                                    <p:anim calcmode="lin" valueType="num">
                                      <p:cBhvr additive="base">
                                        <p:cTn id="25" dur="500" fill="hold"/>
                                        <p:tgtEl>
                                          <p:spTgt spid="471053">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7105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471053">
                                            <p:txEl>
                                              <p:pRg st="1" end="1"/>
                                            </p:txEl>
                                          </p:spTgt>
                                        </p:tgtEl>
                                        <p:attrNameLst>
                                          <p:attrName>style.visibility</p:attrName>
                                        </p:attrNameLst>
                                      </p:cBhvr>
                                      <p:to>
                                        <p:strVal val="visible"/>
                                      </p:to>
                                    </p:set>
                                    <p:anim calcmode="lin" valueType="num">
                                      <p:cBhvr additive="base">
                                        <p:cTn id="31" dur="500" fill="hold"/>
                                        <p:tgtEl>
                                          <p:spTgt spid="471053">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7105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471053">
                                            <p:txEl>
                                              <p:pRg st="2" end="2"/>
                                            </p:txEl>
                                          </p:spTgt>
                                        </p:tgtEl>
                                        <p:attrNameLst>
                                          <p:attrName>style.visibility</p:attrName>
                                        </p:attrNameLst>
                                      </p:cBhvr>
                                      <p:to>
                                        <p:strVal val="visible"/>
                                      </p:to>
                                    </p:set>
                                    <p:anim calcmode="lin" valueType="num">
                                      <p:cBhvr additive="base">
                                        <p:cTn id="37" dur="500" fill="hold"/>
                                        <p:tgtEl>
                                          <p:spTgt spid="471053">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7105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71053">
                                            <p:txEl>
                                              <p:pRg st="3" end="3"/>
                                            </p:txEl>
                                          </p:spTgt>
                                        </p:tgtEl>
                                        <p:attrNameLst>
                                          <p:attrName>style.visibility</p:attrName>
                                        </p:attrNameLst>
                                      </p:cBhvr>
                                      <p:to>
                                        <p:strVal val="visible"/>
                                      </p:to>
                                    </p:set>
                                    <p:anim calcmode="lin" valueType="num">
                                      <p:cBhvr additive="base">
                                        <p:cTn id="43" dur="500" fill="hold"/>
                                        <p:tgtEl>
                                          <p:spTgt spid="471053">
                                            <p:txEl>
                                              <p:pRg st="3" end="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7105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RISlectureWD">
  <a:themeElements>
    <a:clrScheme name="TRISlectureWD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RISlectureWD">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RISlectureWD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RISlectureWD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RISlectureWD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RISlectureWD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RISlectureWD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RISlectureWD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RISlectureWD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RISlectureWD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2.xml><?xml version="1.0" encoding="utf-8"?>
<a:themeOverride xmlns:a="http://schemas.openxmlformats.org/drawingml/2006/main">
  <a:clrScheme name="TRISlectureWD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ppt/theme/themeOverride3.xml><?xml version="1.0" encoding="utf-8"?>
<a:themeOverride xmlns:a="http://schemas.openxmlformats.org/drawingml/2006/main">
  <a:clrScheme name="TRISlectureWD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themeOverride>
</file>

<file path=docProps/app.xml><?xml version="1.0" encoding="utf-8"?>
<Properties xmlns="http://schemas.openxmlformats.org/officeDocument/2006/extended-properties" xmlns:vt="http://schemas.openxmlformats.org/officeDocument/2006/docPropsVTypes">
  <Template>TRISlectureWD</Template>
  <TotalTime>3492</TotalTime>
  <Words>1016</Words>
  <Application>Microsoft Office PowerPoint</Application>
  <PresentationFormat>On-screen Show (4:3)</PresentationFormat>
  <Paragraphs>213</Paragraphs>
  <Slides>29</Slides>
  <Notes>3</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29</vt:i4>
      </vt:variant>
    </vt:vector>
  </HeadingPairs>
  <TitlesOfParts>
    <vt:vector size="37" baseType="lpstr">
      <vt:lpstr>Times New Roman</vt:lpstr>
      <vt:lpstr>Arial</vt:lpstr>
      <vt:lpstr>Tahoma</vt:lpstr>
      <vt:lpstr>Arial Narrow</vt:lpstr>
      <vt:lpstr>Wingdings</vt:lpstr>
      <vt:lpstr>TRISlectureWD</vt:lpstr>
      <vt:lpstr>Default Design</vt:lpstr>
      <vt:lpstr>Microsoft Graph-Diagramm</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TARTINFO</vt:lpstr>
      <vt:lpstr>TARTINFO</vt:lpstr>
      <vt:lpstr>ESTONIA</vt:lpstr>
      <vt:lpstr>POLICE REFORM </vt:lpstr>
      <vt:lpstr>POLICE REFORM </vt:lpstr>
      <vt:lpstr>Slide 18</vt:lpstr>
      <vt:lpstr>EAST(ERN) GERMANY </vt:lpstr>
      <vt:lpstr>The Coswig Model </vt:lpstr>
      <vt:lpstr>The Coswig Model </vt:lpstr>
      <vt:lpstr>Specific CEE Lessons for Downsizing</vt:lpstr>
      <vt:lpstr>Specific CEE Lessons for Downsizing</vt:lpstr>
      <vt:lpstr>Specific CEE Lessons for Downsizing</vt:lpstr>
      <vt:lpstr>Slide 25</vt:lpstr>
      <vt:lpstr>Specific CEE Lessons for Downsizing</vt:lpstr>
      <vt:lpstr>General CEE Lessons for Downsizing</vt:lpstr>
      <vt:lpstr>General CEE Lessons for Downsizing</vt:lpstr>
      <vt:lpstr>Slide 29</vt:lpstr>
    </vt:vector>
  </TitlesOfParts>
  <Company> 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Drechsler</dc:creator>
  <cp:lastModifiedBy>anarod</cp:lastModifiedBy>
  <cp:revision>79</cp:revision>
  <dcterms:created xsi:type="dcterms:W3CDTF">2003-02-22T16:10:07Z</dcterms:created>
  <dcterms:modified xsi:type="dcterms:W3CDTF">2010-07-12T01:22:01Z</dcterms:modified>
</cp:coreProperties>
</file>