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16"/>
  </p:handoutMasterIdLst>
  <p:sldIdLst>
    <p:sldId id="256" r:id="rId2"/>
    <p:sldId id="307" r:id="rId3"/>
    <p:sldId id="261" r:id="rId4"/>
    <p:sldId id="310" r:id="rId5"/>
    <p:sldId id="285" r:id="rId6"/>
    <p:sldId id="311" r:id="rId7"/>
    <p:sldId id="308" r:id="rId8"/>
    <p:sldId id="295" r:id="rId9"/>
    <p:sldId id="296" r:id="rId10"/>
    <p:sldId id="297" r:id="rId11"/>
    <p:sldId id="298" r:id="rId12"/>
    <p:sldId id="301" r:id="rId13"/>
    <p:sldId id="309" r:id="rId14"/>
    <p:sldId id="306" r:id="rId1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FFFFF"/>
    <a:srgbClr val="CC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42" autoAdjust="0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8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t-BR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t-BR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8E8913-8EBA-4300-AEF9-538B853437C2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7" name="Group 325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3289" name="Rectangle 217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96" name="Group 32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3296" name="Line 22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7" name="Line 22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8" name="Line 22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99" name="Line 22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0" name="Line 22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1" name="Line 22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2" name="Line 23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3" name="Line 23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4" name="Line 23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5" name="Line 23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6" name="Line 23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7" name="Line 23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8" name="Line 23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09" name="Line 23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0" name="Line 23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1" name="Line 23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2" name="Line 24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3" name="Line 24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4" name="Line 24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5" name="Line 24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6" name="Line 24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7" name="Line 24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8" name="Line 24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19" name="Line 24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0" name="Line 24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1" name="Line 24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2" name="Line 25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3" name="Line 25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4" name="Line 25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5" name="Line 25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6" name="Line 25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7" name="Line 25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8" name="Line 25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29" name="Line 25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0" name="Line 25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1" name="Line 25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2" name="Line 26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3" name="Line 26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4" name="Line 26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5" name="Line 26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6" name="Line 26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7" name="Line 26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8" name="Line 26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39" name="Line 26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0" name="Line 26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1" name="Line 26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2" name="Line 27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3" name="Line 27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4" name="Line 27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5" name="Line 27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6" name="Line 27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7" name="Line 27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8" name="Line 27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49" name="Line 27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0" name="Line 27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1" name="Line 27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2" name="Line 28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3" name="Line 28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4" name="Line 28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5" name="Line 28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6" name="Line 28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7" name="Line 28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8" name="Line 28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59" name="Line 28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0" name="Line 28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1" name="Line 28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2" name="Line 29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3" name="Line 29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4" name="Line 29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5" name="Line 29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6" name="Line 29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7" name="Line 29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8" name="Line 29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69" name="Line 29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0" name="Line 29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1" name="Line 29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2" name="Line 30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3" name="Line 30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4" name="Line 30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5" name="Line 30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6" name="Line 30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7" name="Line 30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8" name="Line 30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79" name="Line 30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" name="Line 30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1" name="Line 30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2" name="Line 31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3" name="Line 31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4" name="Line 31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5" name="Line 31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6" name="Line 31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" name="Line 31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8" name="Line 31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9" name="Line 31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0" name="Line 31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1" name="Line 31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2" name="Line 32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93" name="Line 32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77" name="Rectangle 105"/>
          <p:cNvSpPr>
            <a:spLocks noGrp="1" noChangeArrowheads="1"/>
          </p:cNvSpPr>
          <p:nvPr>
            <p:ph type="dt" sz="half" idx="2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178" name="Rectangle 106"/>
          <p:cNvSpPr>
            <a:spLocks noGrp="1" noChangeArrowheads="1"/>
          </p:cNvSpPr>
          <p:nvPr>
            <p:ph type="ftr" sz="quarter" idx="3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179" name="Rectangle 10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fld id="{3B60479D-65F2-42ED-9A67-0C027440CB89}" type="slidenum">
              <a:rPr lang="pt-BR"/>
              <a:pPr/>
              <a:t>‹#›</a:t>
            </a:fld>
            <a:endParaRPr lang="pt-BR"/>
          </a:p>
        </p:txBody>
      </p:sp>
      <p:sp>
        <p:nvSpPr>
          <p:cNvPr id="3175" name="Rectangle 103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293" name="Rectangle 221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3292" name="Rectangle 220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pt-BR"/>
          </a:p>
        </p:txBody>
      </p:sp>
      <p:sp>
        <p:nvSpPr>
          <p:cNvPr id="3291" name="Rectangle 21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2" grpId="0" animBg="1" autoUpdateAnimBg="0"/>
      <p:bldP spid="3291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CDF98-56DB-46E4-8443-1B93A68C735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28840A-5758-4B34-B9BE-D2CB8E797D7D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A16D9-4FCA-487E-8CC1-379114C69D6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0A80-4013-48AA-AD8D-A92423A163C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55EE5-86E2-4F38-868E-9D4BC2070C8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7622E-A627-4BD3-9CDB-5F06DA98EC3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3B890-58B7-447A-96DA-BD2C6C2653E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07749-4627-42F8-AF71-E6CF0C2FB875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AAB4F-F797-490D-8683-BBAA8C71891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7F5FC-0EA0-4516-88B9-064DC880C1C1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" name="Group 225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1246" name="Group 222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146" name="Line 122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7" name="Line 123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8" name="Line 124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9" name="Line 125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0" name="Line 126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1" name="Line 127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2" name="Line 128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3" name="Line 129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4" name="Line 130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5" name="Line 131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6" name="Line 132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7" name="Line 133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8" name="Line 134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9" name="Line 135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0" name="Line 136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1" name="Line 137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2" name="Line 138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3" name="Line 139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4" name="Line 140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5" name="Line 141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6" name="Line 142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7" name="Line 143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8" name="Line 144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9" name="Line 145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0" name="Line 146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1" name="Line 147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2" name="Line 148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3" name="Line 149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4" name="Line 150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5" name="Line 151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6" name="Line 152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7" name="Line 153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8" name="Line 154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9" name="Line 155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0" name="Line 156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1" name="Line 157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2" name="Line 158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3" name="Line 159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4" name="Line 160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5" name="Line 161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6" name="Line 162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7" name="Line 163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8" name="Line 164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9" name="Line 165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0" name="Line 166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1" name="Line 167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2" name="Line 168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3" name="Line 169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4" name="Line 170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5" name="Line 171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6" name="Line 172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7" name="Line 173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8" name="Line 174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9" name="Line 175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0" name="Line 176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1" name="Line 177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2" name="Line 178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3" name="Line 179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4" name="Line 180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5" name="Line 181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6" name="Line 182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7" name="Line 183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8" name="Line 184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9" name="Line 185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0" name="Line 186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1" name="Line 187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2" name="Line 188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3" name="Line 189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4" name="Line 190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5" name="Line 191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6" name="Line 192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7" name="Line 193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8" name="Line 194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9" name="Line 195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0" name="Line 196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1" name="Line 197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2" name="Line 198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3" name="Line 199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4" name="Line 200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5" name="Line 201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6" name="Line 202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7" name="Line 203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8" name="Line 204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9" name="Line 205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0" name="Line 206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" name="Line 207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2" name="Line 208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3" name="Line 209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4" name="Line 210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5" name="Line 211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6" name="Line 212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7" name="Line 213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8" name="Line 214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" name="Line 215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0" name="Line 216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1" name="Line 217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2" name="Line 218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3" name="Line 219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48" name="Group 224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140" name="Rectangle 116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6" name="Rectangle 112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1" name="Rectangle 117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7" name="Rectangle 113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DDE59460-19FC-4F06-8FC4-DA3BED24C7BE}" type="slidenum">
              <a:rPr lang="pt-BR"/>
              <a:pPr/>
              <a:t>‹#›</a:t>
            </a:fld>
            <a:endParaRPr lang="pt-BR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anak.kakwani@undp-povertycentre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3200" b="1">
                <a:latin typeface="Arial" pitchFamily="34" charset="0"/>
              </a:rPr>
              <a:t>Internationally Comparable Poverty Lines</a:t>
            </a:r>
            <a:endParaRPr lang="pt-BR" sz="2400" b="1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>
              <a:spcBef>
                <a:spcPct val="0"/>
              </a:spcBef>
              <a:buClrTx/>
              <a:buFontTx/>
              <a:buNone/>
            </a:pPr>
            <a:endParaRPr lang="en-US" sz="2400"/>
          </a:p>
          <a:p>
            <a:pPr algn="l">
              <a:spcBef>
                <a:spcPct val="0"/>
              </a:spcBef>
              <a:buClrTx/>
              <a:buFontTx/>
              <a:buNone/>
            </a:pPr>
            <a:endParaRPr lang="en-US" sz="2400"/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sz="2400">
                <a:latin typeface="Arial" pitchFamily="34" charset="0"/>
              </a:rPr>
              <a:t>By N. Kakwani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endParaRPr lang="en-US" sz="2400">
              <a:latin typeface="Arial" pitchFamily="34" charset="0"/>
            </a:endParaRP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sz="2400">
                <a:latin typeface="Arial" pitchFamily="34" charset="0"/>
              </a:rPr>
              <a:t>Director 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sz="2400">
                <a:latin typeface="Arial" pitchFamily="34" charset="0"/>
              </a:rPr>
              <a:t>International Poverty Centre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sz="2400">
                <a:latin typeface="Arial" pitchFamily="34" charset="0"/>
              </a:rPr>
              <a:t>Brasilia  Brazil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sz="2400">
                <a:latin typeface="Arial" pitchFamily="34" charset="0"/>
              </a:rPr>
              <a:t>Email: </a:t>
            </a:r>
            <a:r>
              <a:rPr lang="en-US" sz="2400">
                <a:latin typeface="Arial" pitchFamily="34" charset="0"/>
                <a:hlinkClick r:id="rId2"/>
              </a:rPr>
              <a:t>nanak.kakwani@undp-povertycentre.org</a:t>
            </a:r>
            <a:endParaRPr lang="pt-BR" sz="24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14400"/>
            <a:ext cx="8001000" cy="990600"/>
          </a:xfrm>
        </p:spPr>
        <p:txBody>
          <a:bodyPr/>
          <a:lstStyle/>
          <a:p>
            <a:pPr algn="l"/>
            <a:r>
              <a:rPr lang="en-US" sz="3200" b="1">
                <a:latin typeface="Arial" pitchFamily="34" charset="0"/>
              </a:rPr>
              <a:t>Calorie cost: Russia</a:t>
            </a:r>
            <a:endParaRPr lang="pt-BR" sz="3200" b="1">
              <a:latin typeface="Arial" pitchFamily="34" charset="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990600" y="2057400"/>
            <a:ext cx="762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pt-BR" sz="2000">
              <a:latin typeface="Arial" pitchFamily="34" charset="0"/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1355725" y="2220913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78856" name="Object 8"/>
          <p:cNvGraphicFramePr>
            <a:graphicFrameLocks noChangeAspect="1"/>
          </p:cNvGraphicFramePr>
          <p:nvPr/>
        </p:nvGraphicFramePr>
        <p:xfrm>
          <a:off x="109538" y="2209800"/>
          <a:ext cx="9034462" cy="3535363"/>
        </p:xfrm>
        <a:graphic>
          <a:graphicData uri="http://schemas.openxmlformats.org/presentationml/2006/ole">
            <p:oleObj spid="_x0000_s78856" name="Documento" r:id="rId3" imgW="5632920" imgH="220356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14400"/>
            <a:ext cx="8001000" cy="990600"/>
          </a:xfrm>
        </p:spPr>
        <p:txBody>
          <a:bodyPr/>
          <a:lstStyle/>
          <a:p>
            <a:pPr algn="l"/>
            <a:r>
              <a:rPr lang="en-US" sz="3200" b="1">
                <a:latin typeface="Arial" pitchFamily="34" charset="0"/>
              </a:rPr>
              <a:t>Calorie and protein cost in Thailand</a:t>
            </a:r>
            <a:endParaRPr lang="pt-BR" sz="3200" b="1">
              <a:latin typeface="Arial" pitchFamily="34" charset="0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990600" y="2057400"/>
            <a:ext cx="762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pt-BR" sz="2000">
              <a:latin typeface="Arial" pitchFamily="34" charset="0"/>
            </a:endParaRP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355725" y="2220913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79878" name="Object 6"/>
          <p:cNvGraphicFramePr>
            <a:graphicFrameLocks noChangeAspect="1"/>
          </p:cNvGraphicFramePr>
          <p:nvPr/>
        </p:nvGraphicFramePr>
        <p:xfrm>
          <a:off x="304800" y="2438400"/>
          <a:ext cx="8534400" cy="3200400"/>
        </p:xfrm>
        <a:graphic>
          <a:graphicData uri="http://schemas.openxmlformats.org/presentationml/2006/ole">
            <p:oleObj spid="_x0000_s79878" name="Workbook" r:id="rId3" imgW="4448160" imgH="1247760" progId="Lotus123.Workbook.98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89100" y="609600"/>
            <a:ext cx="7226300" cy="1143000"/>
          </a:xfrm>
        </p:spPr>
        <p:txBody>
          <a:bodyPr/>
          <a:lstStyle/>
          <a:p>
            <a:pPr algn="l"/>
            <a:r>
              <a:rPr lang="en-US" sz="3200" b="1">
                <a:latin typeface="Arial" pitchFamily="34" charset="0"/>
              </a:rPr>
              <a:t>Methodology for non-food line</a:t>
            </a:r>
            <a:endParaRPr lang="pt-BR" sz="3200" b="1">
              <a:latin typeface="Arial" pitchFamily="34" charset="0"/>
            </a:endParaRP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990600" y="2346325"/>
            <a:ext cx="586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2"/>
                </a:solidFill>
                <a:latin typeface="Arial" pitchFamily="34" charset="0"/>
              </a:rPr>
              <a:t>Determination of non-food poverty line</a:t>
            </a:r>
          </a:p>
        </p:txBody>
      </p:sp>
      <p:grpSp>
        <p:nvGrpSpPr>
          <p:cNvPr id="82949" name="Group 5"/>
          <p:cNvGrpSpPr>
            <a:grpSpLocks/>
          </p:cNvGrpSpPr>
          <p:nvPr/>
        </p:nvGrpSpPr>
        <p:grpSpPr bwMode="auto">
          <a:xfrm>
            <a:off x="1447800" y="2819400"/>
            <a:ext cx="6553200" cy="3886200"/>
            <a:chOff x="900" y="1440"/>
            <a:chExt cx="7563" cy="4320"/>
          </a:xfrm>
        </p:grpSpPr>
        <p:sp>
          <p:nvSpPr>
            <p:cNvPr id="82950" name="Text Box 6"/>
            <p:cNvSpPr txBox="1">
              <a:spLocks noChangeArrowheads="1"/>
            </p:cNvSpPr>
            <p:nvPr/>
          </p:nvSpPr>
          <p:spPr bwMode="auto">
            <a:xfrm>
              <a:off x="6300" y="1800"/>
              <a:ext cx="1980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000"/>
                <a:t>Total expenditure function</a:t>
              </a:r>
            </a:p>
          </p:txBody>
        </p:sp>
        <p:sp>
          <p:nvSpPr>
            <p:cNvPr id="82951" name="Text Box 7"/>
            <p:cNvSpPr txBox="1">
              <a:spLocks noChangeArrowheads="1"/>
            </p:cNvSpPr>
            <p:nvPr/>
          </p:nvSpPr>
          <p:spPr bwMode="auto">
            <a:xfrm>
              <a:off x="6480" y="3060"/>
              <a:ext cx="1983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lang="en-US" sz="1200"/>
                <a:t>Food expenditure function</a:t>
              </a:r>
            </a:p>
          </p:txBody>
        </p:sp>
        <p:grpSp>
          <p:nvGrpSpPr>
            <p:cNvPr id="82952" name="Group 8"/>
            <p:cNvGrpSpPr>
              <a:grpSpLocks/>
            </p:cNvGrpSpPr>
            <p:nvPr/>
          </p:nvGrpSpPr>
          <p:grpSpPr bwMode="auto">
            <a:xfrm>
              <a:off x="900" y="1440"/>
              <a:ext cx="6660" cy="4320"/>
              <a:chOff x="360" y="1260"/>
              <a:chExt cx="6660" cy="4320"/>
            </a:xfrm>
          </p:grpSpPr>
          <p:sp>
            <p:nvSpPr>
              <p:cNvPr id="82953" name="Text Box 9"/>
              <p:cNvSpPr txBox="1">
                <a:spLocks noChangeArrowheads="1"/>
              </p:cNvSpPr>
              <p:nvPr/>
            </p:nvSpPr>
            <p:spPr bwMode="auto">
              <a:xfrm>
                <a:off x="4140" y="3600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E</a:t>
                </a:r>
              </a:p>
            </p:txBody>
          </p:sp>
          <p:sp>
            <p:nvSpPr>
              <p:cNvPr id="82954" name="Text Box 10"/>
              <p:cNvSpPr txBox="1">
                <a:spLocks noChangeArrowheads="1"/>
              </p:cNvSpPr>
              <p:nvPr/>
            </p:nvSpPr>
            <p:spPr bwMode="auto">
              <a:xfrm>
                <a:off x="5220" y="2880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D</a:t>
                </a:r>
              </a:p>
            </p:txBody>
          </p:sp>
          <p:sp>
            <p:nvSpPr>
              <p:cNvPr id="82955" name="Text Box 11"/>
              <p:cNvSpPr txBox="1">
                <a:spLocks noChangeArrowheads="1"/>
              </p:cNvSpPr>
              <p:nvPr/>
            </p:nvSpPr>
            <p:spPr bwMode="auto">
              <a:xfrm>
                <a:off x="5220" y="3780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C</a:t>
                </a:r>
              </a:p>
            </p:txBody>
          </p:sp>
          <p:sp>
            <p:nvSpPr>
              <p:cNvPr id="82956" name="Text Box 12"/>
              <p:cNvSpPr txBox="1">
                <a:spLocks noChangeArrowheads="1"/>
              </p:cNvSpPr>
              <p:nvPr/>
            </p:nvSpPr>
            <p:spPr bwMode="auto">
              <a:xfrm>
                <a:off x="5220" y="4680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B</a:t>
                </a:r>
              </a:p>
            </p:txBody>
          </p:sp>
          <p:sp>
            <p:nvSpPr>
              <p:cNvPr id="82957" name="Text Box 13"/>
              <p:cNvSpPr txBox="1">
                <a:spLocks noChangeArrowheads="1"/>
              </p:cNvSpPr>
              <p:nvPr/>
            </p:nvSpPr>
            <p:spPr bwMode="auto">
              <a:xfrm>
                <a:off x="4500" y="4680"/>
                <a:ext cx="480" cy="48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A</a:t>
                </a:r>
              </a:p>
            </p:txBody>
          </p:sp>
          <p:sp>
            <p:nvSpPr>
              <p:cNvPr id="82958" name="Text Box 14"/>
              <p:cNvSpPr txBox="1">
                <a:spLocks noChangeArrowheads="1"/>
              </p:cNvSpPr>
              <p:nvPr/>
            </p:nvSpPr>
            <p:spPr bwMode="auto">
              <a:xfrm>
                <a:off x="4500" y="4320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F</a:t>
                </a:r>
              </a:p>
            </p:txBody>
          </p:sp>
          <p:sp>
            <p:nvSpPr>
              <p:cNvPr id="82959" name="Text Box 15"/>
              <p:cNvSpPr txBox="1">
                <a:spLocks noChangeArrowheads="1"/>
              </p:cNvSpPr>
              <p:nvPr/>
            </p:nvSpPr>
            <p:spPr bwMode="auto">
              <a:xfrm>
                <a:off x="360" y="3600"/>
                <a:ext cx="1260" cy="72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Food poverty line</a:t>
                </a:r>
              </a:p>
            </p:txBody>
          </p:sp>
          <p:sp>
            <p:nvSpPr>
              <p:cNvPr id="82960" name="Text Box 16"/>
              <p:cNvSpPr txBox="1">
                <a:spLocks noChangeArrowheads="1"/>
              </p:cNvSpPr>
              <p:nvPr/>
            </p:nvSpPr>
            <p:spPr bwMode="auto">
              <a:xfrm>
                <a:off x="1440" y="5040"/>
                <a:ext cx="54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O</a:t>
                </a:r>
              </a:p>
            </p:txBody>
          </p:sp>
          <p:sp>
            <p:nvSpPr>
              <p:cNvPr id="82961" name="Text Box 17"/>
              <p:cNvSpPr txBox="1">
                <a:spLocks noChangeArrowheads="1"/>
              </p:cNvSpPr>
              <p:nvPr/>
            </p:nvSpPr>
            <p:spPr bwMode="auto">
              <a:xfrm>
                <a:off x="5940" y="5040"/>
                <a:ext cx="1080" cy="3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Utility</a:t>
                </a:r>
              </a:p>
            </p:txBody>
          </p:sp>
          <p:grpSp>
            <p:nvGrpSpPr>
              <p:cNvPr id="82962" name="Group 18"/>
              <p:cNvGrpSpPr>
                <a:grpSpLocks/>
              </p:cNvGrpSpPr>
              <p:nvPr/>
            </p:nvGrpSpPr>
            <p:grpSpPr bwMode="auto">
              <a:xfrm>
                <a:off x="1620" y="1260"/>
                <a:ext cx="5040" cy="3780"/>
                <a:chOff x="1620" y="1260"/>
                <a:chExt cx="5040" cy="3780"/>
              </a:xfrm>
            </p:grpSpPr>
            <p:sp>
              <p:nvSpPr>
                <p:cNvPr id="82963" name="Line 19"/>
                <p:cNvSpPr>
                  <a:spLocks noChangeShapeType="1"/>
                </p:cNvSpPr>
                <p:nvPr/>
              </p:nvSpPr>
              <p:spPr bwMode="auto">
                <a:xfrm>
                  <a:off x="1620" y="5040"/>
                  <a:ext cx="504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2964" name="Group 20"/>
                <p:cNvGrpSpPr>
                  <a:grpSpLocks/>
                </p:cNvGrpSpPr>
                <p:nvPr/>
              </p:nvGrpSpPr>
              <p:grpSpPr bwMode="auto">
                <a:xfrm>
                  <a:off x="1620" y="1260"/>
                  <a:ext cx="4680" cy="3780"/>
                  <a:chOff x="1620" y="1260"/>
                  <a:chExt cx="4680" cy="3780"/>
                </a:xfrm>
              </p:grpSpPr>
              <p:sp>
                <p:nvSpPr>
                  <p:cNvPr id="82965" name="Freeform 21"/>
                  <p:cNvSpPr>
                    <a:spLocks/>
                  </p:cNvSpPr>
                  <p:nvPr/>
                </p:nvSpPr>
                <p:spPr bwMode="auto">
                  <a:xfrm>
                    <a:off x="1620" y="2520"/>
                    <a:ext cx="4680" cy="2520"/>
                  </a:xfrm>
                  <a:custGeom>
                    <a:avLst/>
                    <a:gdLst/>
                    <a:ahLst/>
                    <a:cxnLst>
                      <a:cxn ang="0">
                        <a:pos x="0" y="2520"/>
                      </a:cxn>
                      <a:cxn ang="0">
                        <a:pos x="2700" y="2160"/>
                      </a:cxn>
                      <a:cxn ang="0">
                        <a:pos x="4680" y="1260"/>
                      </a:cxn>
                      <a:cxn ang="0">
                        <a:pos x="5760" y="0"/>
                      </a:cxn>
                    </a:cxnLst>
                    <a:rect l="0" t="0" r="r" b="b"/>
                    <a:pathLst>
                      <a:path w="5760" h="2520">
                        <a:moveTo>
                          <a:pt x="0" y="2520"/>
                        </a:moveTo>
                        <a:cubicBezTo>
                          <a:pt x="960" y="2445"/>
                          <a:pt x="1920" y="2370"/>
                          <a:pt x="2700" y="2160"/>
                        </a:cubicBezTo>
                        <a:cubicBezTo>
                          <a:pt x="3480" y="1950"/>
                          <a:pt x="4170" y="1620"/>
                          <a:pt x="4680" y="1260"/>
                        </a:cubicBezTo>
                        <a:cubicBezTo>
                          <a:pt x="5190" y="900"/>
                          <a:pt x="5580" y="210"/>
                          <a:pt x="5760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66" name="Freeform 22"/>
                  <p:cNvSpPr>
                    <a:spLocks/>
                  </p:cNvSpPr>
                  <p:nvPr/>
                </p:nvSpPr>
                <p:spPr bwMode="auto">
                  <a:xfrm>
                    <a:off x="1620" y="1800"/>
                    <a:ext cx="4140" cy="3240"/>
                  </a:xfrm>
                  <a:custGeom>
                    <a:avLst/>
                    <a:gdLst/>
                    <a:ahLst/>
                    <a:cxnLst>
                      <a:cxn ang="0">
                        <a:pos x="0" y="2520"/>
                      </a:cxn>
                      <a:cxn ang="0">
                        <a:pos x="1980" y="2160"/>
                      </a:cxn>
                      <a:cxn ang="0">
                        <a:pos x="3780" y="1440"/>
                      </a:cxn>
                      <a:cxn ang="0">
                        <a:pos x="4860" y="0"/>
                      </a:cxn>
                    </a:cxnLst>
                    <a:rect l="0" t="0" r="r" b="b"/>
                    <a:pathLst>
                      <a:path w="4860" h="2520">
                        <a:moveTo>
                          <a:pt x="0" y="2520"/>
                        </a:moveTo>
                        <a:cubicBezTo>
                          <a:pt x="675" y="2430"/>
                          <a:pt x="1350" y="2340"/>
                          <a:pt x="1980" y="2160"/>
                        </a:cubicBezTo>
                        <a:cubicBezTo>
                          <a:pt x="2610" y="1980"/>
                          <a:pt x="3300" y="1800"/>
                          <a:pt x="3780" y="1440"/>
                        </a:cubicBezTo>
                        <a:cubicBezTo>
                          <a:pt x="4260" y="1080"/>
                          <a:pt x="4680" y="240"/>
                          <a:pt x="4860" y="0"/>
                        </a:cubicBez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67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4500" y="3960"/>
                    <a:ext cx="0" cy="36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68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4500" y="4320"/>
                    <a:ext cx="0" cy="72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69" name="Line 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20" y="1260"/>
                    <a:ext cx="0" cy="378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70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5220" y="3060"/>
                    <a:ext cx="0" cy="90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71" name="Line 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20" y="3960"/>
                    <a:ext cx="360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72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5220" y="3960"/>
                    <a:ext cx="0" cy="108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aphicFrame>
            <p:nvGraphicFramePr>
              <p:cNvPr id="82973" name="Object 29"/>
              <p:cNvGraphicFramePr>
                <a:graphicFrameLocks noChangeAspect="1"/>
              </p:cNvGraphicFramePr>
              <p:nvPr/>
            </p:nvGraphicFramePr>
            <p:xfrm>
              <a:off x="5040" y="5040"/>
              <a:ext cx="340" cy="540"/>
            </p:xfrm>
            <a:graphic>
              <a:graphicData uri="http://schemas.openxmlformats.org/presentationml/2006/ole">
                <p:oleObj spid="_x0000_s82973" name="Equation" r:id="rId3" imgW="190440" imgH="342720" progId="Equation.3">
                  <p:embed/>
                </p:oleObj>
              </a:graphicData>
            </a:graphic>
          </p:graphicFrame>
          <p:graphicFrame>
            <p:nvGraphicFramePr>
              <p:cNvPr id="82974" name="Object 30"/>
              <p:cNvGraphicFramePr>
                <a:graphicFrameLocks noChangeAspect="1"/>
              </p:cNvGraphicFramePr>
              <p:nvPr/>
            </p:nvGraphicFramePr>
            <p:xfrm>
              <a:off x="4320" y="5040"/>
              <a:ext cx="340" cy="520"/>
            </p:xfrm>
            <a:graphic>
              <a:graphicData uri="http://schemas.openxmlformats.org/presentationml/2006/ole">
                <p:oleObj spid="_x0000_s82974" name="Equation" r:id="rId4" imgW="190440" imgH="330120" progId="Equation.3">
                  <p:embed/>
                </p:oleObj>
              </a:graphicData>
            </a:graphic>
          </p:graphicFrame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Global Poverty Estimates</a:t>
            </a:r>
          </a:p>
        </p:txBody>
      </p:sp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889125" y="270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457200" y="1752600"/>
          <a:ext cx="7358063" cy="4541838"/>
        </p:xfrm>
        <a:graphic>
          <a:graphicData uri="http://schemas.openxmlformats.org/presentationml/2006/ole">
            <p:oleObj spid="_x0000_s92164" name="Document" r:id="rId3" imgW="5572080" imgH="31395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89100" y="609600"/>
            <a:ext cx="7226300" cy="1143000"/>
          </a:xfrm>
        </p:spPr>
        <p:txBody>
          <a:bodyPr/>
          <a:lstStyle/>
          <a:p>
            <a:pPr algn="l"/>
            <a:r>
              <a:rPr lang="en-US" sz="3200" b="1">
                <a:latin typeface="Arial" pitchFamily="34" charset="0"/>
              </a:rPr>
              <a:t>Concluding remarks</a:t>
            </a:r>
            <a:endParaRPr lang="pt-BR" sz="3200" b="1">
              <a:latin typeface="Arial" pitchFamily="34" charset="0"/>
            </a:endParaRP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533400" y="2133600"/>
            <a:ext cx="822960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2" charset="2"/>
              <a:buNone/>
            </a:pPr>
            <a:endParaRPr lang="en-US" sz="2000">
              <a:latin typeface="Arial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</a:pPr>
            <a:endParaRPr lang="en-US" sz="2000">
              <a:latin typeface="Arial" pitchFamily="34" charset="0"/>
              <a:cs typeface="Times New Roman" pitchFamily="18" charset="0"/>
            </a:endParaRPr>
          </a:p>
          <a:p>
            <a:pPr lvl="1"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>
                <a:latin typeface="Arial" pitchFamily="34" charset="0"/>
              </a:rPr>
              <a:t>The $1 a line is based on a very shaky methodology. It is not a typical poverty line of low income countries.</a:t>
            </a:r>
          </a:p>
          <a:p>
            <a:pPr lvl="1"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>
                <a:latin typeface="Arial" pitchFamily="34" charset="0"/>
              </a:rPr>
              <a:t>It is not related to satisfaction of basic needs.</a:t>
            </a:r>
          </a:p>
          <a:p>
            <a:pPr lvl="1"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>
                <a:latin typeface="Arial" pitchFamily="34" charset="0"/>
              </a:rPr>
              <a:t>The new global counts are much higher.</a:t>
            </a:r>
          </a:p>
          <a:p>
            <a:pPr lvl="1" eaLnBrk="0" hangingPunct="0">
              <a:lnSpc>
                <a:spcPct val="120000"/>
              </a:lnSpc>
              <a:buFont typeface="Wingdings" pitchFamily="2" charset="2"/>
              <a:buChar char="§"/>
            </a:pPr>
            <a:r>
              <a:rPr lang="en-US">
                <a:latin typeface="Arial" pitchFamily="34" charset="0"/>
              </a:rPr>
              <a:t>The new millennium goal of halving poverty between </a:t>
            </a:r>
          </a:p>
          <a:p>
            <a:pPr lvl="1" eaLnBrk="0" hangingPunct="0">
              <a:lnSpc>
                <a:spcPct val="120000"/>
              </a:lnSpc>
              <a:buFont typeface="Wingdings" pitchFamily="2" charset="2"/>
              <a:buNone/>
            </a:pPr>
            <a:r>
              <a:rPr lang="en-US">
                <a:latin typeface="Arial" pitchFamily="34" charset="0"/>
              </a:rPr>
              <a:t>  1990 and 2015 will not be met by using new global counts based on the observed global trends.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 of Poverty Line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Poverty line specifies the level of income or consumption that is just sufficient to maintain the basic minimum standard of living. </a:t>
            </a:r>
          </a:p>
          <a:p>
            <a:r>
              <a:rPr lang="en-US"/>
              <a:t>A person is poor if his or her income or consumption is less than the poverty line.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latin typeface="Arial" pitchFamily="34" charset="0"/>
              </a:rPr>
              <a:t>When are global poverty counts internationally comparable?</a:t>
            </a:r>
            <a:endParaRPr lang="pt-BR" sz="3200" b="1">
              <a:latin typeface="Arial" pitchFamily="34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838200" y="2362200"/>
            <a:ext cx="6400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Suppose u* is the utility level, which measures the international minimum standard of living, anyone whose enjoyment utility is less than u* is identifies as poor.</a:t>
            </a:r>
          </a:p>
          <a:p>
            <a:pPr>
              <a:spcBef>
                <a:spcPct val="50000"/>
              </a:spcBef>
            </a:pPr>
            <a:endParaRPr lang="pt-BR">
              <a:solidFill>
                <a:schemeClr val="accent2"/>
              </a:solidFill>
              <a:latin typeface="Arial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pt-BR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If u* is fixed for all countries, then the poverty counts so obtained are internationally comparable.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Poverty Lines</a:t>
            </a:r>
          </a:p>
        </p:txBody>
      </p:sp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584325" y="2632075"/>
            <a:ext cx="74866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/>
              <a:t>National Poverty Line: reflecting minimum standard</a:t>
            </a:r>
          </a:p>
          <a:p>
            <a:pPr marL="457200" indent="-457200"/>
            <a:r>
              <a:rPr lang="en-US"/>
              <a:t>       of living at the national level.</a:t>
            </a:r>
          </a:p>
          <a:p>
            <a:pPr marL="457200" indent="-457200"/>
            <a:endParaRPr lang="en-US"/>
          </a:p>
          <a:p>
            <a:pPr marL="457200" indent="-457200">
              <a:buFontTx/>
              <a:buAutoNum type="arabicPeriod" startAt="2"/>
            </a:pPr>
            <a:r>
              <a:rPr lang="en-US"/>
              <a:t>Regional poverty line such as Latin America: reflecting </a:t>
            </a:r>
          </a:p>
          <a:p>
            <a:pPr marL="457200" indent="-457200"/>
            <a:r>
              <a:rPr lang="en-US"/>
              <a:t>       average minimum standard of living in the region.</a:t>
            </a:r>
          </a:p>
          <a:p>
            <a:pPr marL="457200" indent="-457200"/>
            <a:endParaRPr lang="en-US"/>
          </a:p>
          <a:p>
            <a:pPr marL="457200" indent="-457200">
              <a:buFontTx/>
              <a:buAutoNum type="arabicPeriod" startAt="3"/>
            </a:pPr>
            <a:r>
              <a:rPr lang="en-US"/>
              <a:t>Global poverty line: reflecting average minimum </a:t>
            </a:r>
          </a:p>
          <a:p>
            <a:pPr marL="457200" indent="-457200"/>
            <a:r>
              <a:rPr lang="en-US"/>
              <a:t>      standard of living in the world. </a:t>
            </a:r>
          </a:p>
          <a:p>
            <a:pPr marL="457200" indent="-457200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latin typeface="Arial" pitchFamily="34" charset="0"/>
              </a:rPr>
              <a:t>The World Bank Poverty Counts</a:t>
            </a:r>
            <a:endParaRPr lang="pt-BR" sz="3200" b="1">
              <a:latin typeface="Arial" pitchFamily="34" charset="0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914400" y="2209800"/>
            <a:ext cx="76200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b="1">
                <a:latin typeface="Arial" pitchFamily="34" charset="0"/>
              </a:rPr>
              <a:t>The World Bank in 1990 WDR determined that $1 a day in 1985 PPP is a typical poverty line among low income countries in the mid-1980s.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  Compiled national poverty lines for 33 counties</a:t>
            </a:r>
          </a:p>
          <a:p>
            <a:pPr marL="457200" indent="-457200"/>
            <a:r>
              <a:rPr lang="en-US" b="1">
                <a:latin typeface="Arial" pitchFamily="34" charset="0"/>
              </a:rPr>
              <a:t>  Australia, Belgium, Canada, Germany, Japan and </a:t>
            </a:r>
          </a:p>
          <a:p>
            <a:pPr marL="457200" indent="-457200"/>
            <a:r>
              <a:rPr lang="en-US" b="1">
                <a:latin typeface="Arial" pitchFamily="34" charset="0"/>
              </a:rPr>
              <a:t>  USA. Only 10 low income countries.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/>
            <a:r>
              <a:rPr lang="en-US" b="1">
                <a:latin typeface="Arial" pitchFamily="34" charset="0"/>
              </a:rPr>
              <a:t>  Semi-logarithm between poverty line and mean per capita consumption.</a:t>
            </a:r>
          </a:p>
          <a:p>
            <a:pPr marL="457200" indent="-457200"/>
            <a:r>
              <a:rPr lang="en-US" b="1">
                <a:latin typeface="Arial" pitchFamily="34" charset="0"/>
              </a:rPr>
              <a:t>Eye-balling the scatter plot of this equation.</a:t>
            </a:r>
          </a:p>
          <a:p>
            <a:pPr marL="457200" indent="-457200"/>
            <a:endParaRPr lang="en-US" b="1">
              <a:latin typeface="Arial" pitchFamily="34" charset="0"/>
            </a:endParaRPr>
          </a:p>
          <a:p>
            <a:pPr marL="457200" indent="-457200"/>
            <a:endParaRPr lang="en-US" b="1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 Bank Poverty Counts1</a:t>
            </a:r>
          </a:p>
        </p:txBody>
      </p:sp>
      <p:sp>
        <p:nvSpPr>
          <p:cNvPr id="94212" name="Text Box 4"/>
          <p:cNvSpPr txBox="1">
            <a:spLocks noChangeArrowheads="1"/>
          </p:cNvSpPr>
          <p:nvPr/>
        </p:nvSpPr>
        <p:spPr bwMode="auto">
          <a:xfrm>
            <a:off x="1127125" y="2479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1508125" y="2327275"/>
            <a:ext cx="7243763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Changing the base of PPP dollars to 1993.</a:t>
            </a:r>
          </a:p>
          <a:p>
            <a:r>
              <a:rPr lang="en-US"/>
              <a:t>New threshold should be $1.50 because there was an </a:t>
            </a:r>
          </a:p>
          <a:p>
            <a:r>
              <a:rPr lang="en-US"/>
              <a:t>Inflation of 50% in the US between 19985 and 1993.</a:t>
            </a:r>
          </a:p>
          <a:p>
            <a:endParaRPr lang="en-US"/>
          </a:p>
          <a:p>
            <a:r>
              <a:rPr lang="en-US"/>
              <a:t>The new poverty threshold is $1.08  in 1993 PPP dollars</a:t>
            </a:r>
          </a:p>
          <a:p>
            <a:r>
              <a:rPr lang="en-US"/>
              <a:t>Which is the medium of 10 countries with the lowest </a:t>
            </a:r>
          </a:p>
          <a:p>
            <a:r>
              <a:rPr lang="en-US"/>
              <a:t> poverty lines.</a:t>
            </a:r>
          </a:p>
          <a:p>
            <a:endParaRPr lang="en-US"/>
          </a:p>
          <a:p>
            <a:r>
              <a:rPr lang="en-US"/>
              <a:t>The World has lowered the original $1 a day poverty line.</a:t>
            </a:r>
          </a:p>
          <a:p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1355725" y="240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90115" name="Object 3"/>
          <p:cNvGraphicFramePr>
            <a:graphicFrameLocks noChangeAspect="1"/>
          </p:cNvGraphicFramePr>
          <p:nvPr/>
        </p:nvGraphicFramePr>
        <p:xfrm>
          <a:off x="1066800" y="609600"/>
          <a:ext cx="7239000" cy="6248400"/>
        </p:xfrm>
        <a:graphic>
          <a:graphicData uri="http://schemas.openxmlformats.org/presentationml/2006/ole">
            <p:oleObj spid="_x0000_s90115" name="Document" r:id="rId3" imgW="5572080" imgH="501408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14400"/>
            <a:ext cx="8001000" cy="990600"/>
          </a:xfrm>
        </p:spPr>
        <p:txBody>
          <a:bodyPr/>
          <a:lstStyle/>
          <a:p>
            <a:pPr algn="l"/>
            <a:r>
              <a:rPr lang="en-US" sz="3200" b="1"/>
              <a:t>New Global Poverty Counts Based on Caloric Norms</a:t>
            </a:r>
            <a:endParaRPr lang="pt-BR" sz="3200" b="1"/>
          </a:p>
        </p:txBody>
      </p:sp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990600" y="2057400"/>
            <a:ext cx="762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pt-BR" sz="2000">
              <a:latin typeface="Arial" pitchFamily="34" charset="0"/>
            </a:endParaRP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1524000" y="2133600"/>
            <a:ext cx="4700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A household utility function is defined as</a:t>
            </a:r>
          </a:p>
        </p:txBody>
      </p:sp>
      <p:graphicFrame>
        <p:nvGraphicFramePr>
          <p:cNvPr id="76805" name="Object 5"/>
          <p:cNvGraphicFramePr>
            <a:graphicFrameLocks noChangeAspect="1"/>
          </p:cNvGraphicFramePr>
          <p:nvPr/>
        </p:nvGraphicFramePr>
        <p:xfrm>
          <a:off x="1616075" y="3494088"/>
          <a:ext cx="533400" cy="533400"/>
        </p:xfrm>
        <a:graphic>
          <a:graphicData uri="http://schemas.openxmlformats.org/presentationml/2006/ole">
            <p:oleObj spid="_x0000_s76805" r:id="rId3" imgW="190335" imgH="215713" progId="Equation.3">
              <p:embed/>
            </p:oleObj>
          </a:graphicData>
        </a:graphic>
      </p:graphicFrame>
      <p:graphicFrame>
        <p:nvGraphicFramePr>
          <p:cNvPr id="76806" name="Object 6"/>
          <p:cNvGraphicFramePr>
            <a:graphicFrameLocks noChangeAspect="1"/>
          </p:cNvGraphicFramePr>
          <p:nvPr/>
        </p:nvGraphicFramePr>
        <p:xfrm>
          <a:off x="1616075" y="4103688"/>
          <a:ext cx="533400" cy="457200"/>
        </p:xfrm>
        <a:graphic>
          <a:graphicData uri="http://schemas.openxmlformats.org/presentationml/2006/ole">
            <p:oleObj spid="_x0000_s76806" r:id="rId4" imgW="164957" imgH="190335" progId="Equation.3">
              <p:embed/>
            </p:oleObj>
          </a:graphicData>
        </a:graphic>
      </p:graphicFrame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2165350" y="3581400"/>
            <a:ext cx="172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: Food basket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2114550" y="4114800"/>
            <a:ext cx="323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: </a:t>
            </a:r>
          </a:p>
          <a:p>
            <a:endParaRPr lang="en-US" sz="2000"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2081213" y="4114800"/>
            <a:ext cx="2185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  Non-food basket</a:t>
            </a: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1752600" y="4648200"/>
            <a:ext cx="5514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r    : Household’s per capita calorie requirement</a:t>
            </a:r>
          </a:p>
          <a:p>
            <a:r>
              <a:rPr lang="en-US" sz="2000">
                <a:latin typeface="Arial" pitchFamily="34" charset="0"/>
                <a:cs typeface="Times New Roman" pitchFamily="18" charset="0"/>
              </a:rPr>
              <a:t>n   : Basic non-food needs </a:t>
            </a: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1692275" y="5627688"/>
            <a:ext cx="6548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u*   : Minimum standard of living, which every</a:t>
            </a:r>
          </a:p>
          <a:p>
            <a:r>
              <a:rPr lang="en-US" sz="2000">
                <a:latin typeface="Arial" pitchFamily="34" charset="0"/>
                <a:cs typeface="Times New Roman" pitchFamily="18" charset="0"/>
              </a:rPr>
              <a:t>         household should enjoy. </a:t>
            </a:r>
          </a:p>
        </p:txBody>
      </p:sp>
      <p:graphicFrame>
        <p:nvGraphicFramePr>
          <p:cNvPr id="76812" name="Object 12"/>
          <p:cNvGraphicFramePr>
            <a:graphicFrameLocks noChangeAspect="1"/>
          </p:cNvGraphicFramePr>
          <p:nvPr/>
        </p:nvGraphicFramePr>
        <p:xfrm>
          <a:off x="1524000" y="2438400"/>
          <a:ext cx="4114800" cy="914400"/>
        </p:xfrm>
        <a:graphic>
          <a:graphicData uri="http://schemas.openxmlformats.org/presentationml/2006/ole">
            <p:oleObj spid="_x0000_s76812" r:id="rId5" imgW="736600" imgH="38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914400"/>
            <a:ext cx="8001000" cy="990600"/>
          </a:xfrm>
        </p:spPr>
        <p:txBody>
          <a:bodyPr/>
          <a:lstStyle/>
          <a:p>
            <a:pPr algn="l"/>
            <a:r>
              <a:rPr lang="en-US" sz="3200" b="1">
                <a:latin typeface="Arial" pitchFamily="34" charset="0"/>
              </a:rPr>
              <a:t>International Food Poverty Line</a:t>
            </a:r>
            <a:endParaRPr lang="pt-BR" sz="3200" b="1">
              <a:latin typeface="Arial" pitchFamily="34" charset="0"/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990600" y="2057400"/>
            <a:ext cx="762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endParaRPr lang="pt-BR" sz="2000">
              <a:latin typeface="Arial" pitchFamily="34" charset="0"/>
            </a:endParaRP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1355725" y="2220913"/>
            <a:ext cx="25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77838" name="Text Box 14"/>
          <p:cNvSpPr txBox="1">
            <a:spLocks noChangeArrowheads="1"/>
          </p:cNvSpPr>
          <p:nvPr/>
        </p:nvSpPr>
        <p:spPr bwMode="auto">
          <a:xfrm>
            <a:off x="990600" y="2362200"/>
            <a:ext cx="7772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latin typeface="Arial" pitchFamily="34" charset="0"/>
                <a:cs typeface="Times New Roman" pitchFamily="18" charset="0"/>
              </a:rPr>
              <a:t>Food poverty line of a household=r*ccost</a:t>
            </a:r>
          </a:p>
          <a:p>
            <a:r>
              <a:rPr lang="en-US" sz="2000" b="1">
                <a:latin typeface="Arial" pitchFamily="34" charset="0"/>
                <a:cs typeface="Times New Roman" pitchFamily="18" charset="0"/>
              </a:rPr>
              <a:t>where ccost is the calorie cost in PPP dollars.</a:t>
            </a:r>
          </a:p>
          <a:p>
            <a:endParaRPr lang="en-US" sz="2000" b="1">
              <a:latin typeface="Arial" pitchFamily="34" charset="0"/>
              <a:cs typeface="Times New Roman" pitchFamily="18" charset="0"/>
            </a:endParaRPr>
          </a:p>
          <a:p>
            <a:pPr algn="just"/>
            <a:r>
              <a:rPr lang="en-US" sz="2000" b="1">
                <a:latin typeface="Arial" pitchFamily="34" charset="0"/>
                <a:cs typeface="Times New Roman" pitchFamily="18" charset="0"/>
              </a:rPr>
              <a:t>Lemma 1: </a:t>
            </a:r>
            <a:r>
              <a:rPr lang="en-US" sz="2000" b="1" i="1">
                <a:latin typeface="Arial" pitchFamily="34" charset="0"/>
                <a:cs typeface="Times New Roman" pitchFamily="18" charset="0"/>
              </a:rPr>
              <a:t>If the people in two countries have the same calorie cost in food PPP dollars, then they will enjoy the same level of utility.</a:t>
            </a:r>
            <a:r>
              <a:rPr lang="en-US" sz="2000" b="1">
                <a:latin typeface="Arial" pitchFamily="34" charset="0"/>
                <a:cs typeface="Times New Roman" pitchFamily="18" charset="0"/>
              </a:rPr>
              <a:t> </a:t>
            </a:r>
          </a:p>
          <a:p>
            <a:pPr algn="just"/>
            <a:endParaRPr lang="en-US" sz="2000" b="1">
              <a:latin typeface="Arial" pitchFamily="34" charset="0"/>
              <a:cs typeface="Times New Roman" pitchFamily="18" charset="0"/>
            </a:endParaRPr>
          </a:p>
          <a:p>
            <a:pPr algn="just"/>
            <a:endParaRPr lang="en-US" sz="2000" b="1">
              <a:latin typeface="Arial" pitchFamily="34" charset="0"/>
              <a:cs typeface="Times New Roman" pitchFamily="18" charset="0"/>
            </a:endParaRPr>
          </a:p>
          <a:p>
            <a:pPr algn="just"/>
            <a:r>
              <a:rPr lang="en-US" sz="2000" b="1">
                <a:latin typeface="Arial" pitchFamily="34" charset="0"/>
                <a:cs typeface="Times New Roman" pitchFamily="18" charset="0"/>
              </a:rPr>
              <a:t>Thus, the calorie cost in PPP dollars determine the standard of </a:t>
            </a:r>
          </a:p>
          <a:p>
            <a:pPr algn="just"/>
            <a:r>
              <a:rPr lang="en-US" sz="2000" b="1">
                <a:latin typeface="Arial" pitchFamily="34" charset="0"/>
                <a:cs typeface="Times New Roman" pitchFamily="18" charset="0"/>
              </a:rPr>
              <a:t>living people enjoy.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teral estreita">
  <a:themeElements>
    <a:clrScheme name="Lateral estreita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Lateral estre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teral estreita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teral estreita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teral estreita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teral estreita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Office\Templates\Estruturas de apresentação\Lateral estreita.pot</Template>
  <TotalTime>396</TotalTime>
  <Words>554</Words>
  <Application>Microsoft Office PowerPoint</Application>
  <PresentationFormat>On-screen Show (4:3)</PresentationFormat>
  <Paragraphs>90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Times New Roman</vt:lpstr>
      <vt:lpstr>Wingdings</vt:lpstr>
      <vt:lpstr>Arial</vt:lpstr>
      <vt:lpstr>Lateral estreita</vt:lpstr>
      <vt:lpstr>Microsoft Equation 3.0</vt:lpstr>
      <vt:lpstr>Documento do Microsoft Word</vt:lpstr>
      <vt:lpstr>Lotus 1-2-3 9 Workbook</vt:lpstr>
      <vt:lpstr>Microsoft Word Document</vt:lpstr>
      <vt:lpstr>Internationally Comparable Poverty Lines</vt:lpstr>
      <vt:lpstr>Definition of Poverty Line</vt:lpstr>
      <vt:lpstr>When are global poverty counts internationally comparable?</vt:lpstr>
      <vt:lpstr>Three Poverty Lines</vt:lpstr>
      <vt:lpstr>The World Bank Poverty Counts</vt:lpstr>
      <vt:lpstr>World Bank Poverty Counts1</vt:lpstr>
      <vt:lpstr>Slide 7</vt:lpstr>
      <vt:lpstr>New Global Poverty Counts Based on Caloric Norms</vt:lpstr>
      <vt:lpstr>International Food Poverty Line</vt:lpstr>
      <vt:lpstr>Calorie cost: Russia</vt:lpstr>
      <vt:lpstr>Calorie and protein cost in Thailand</vt:lpstr>
      <vt:lpstr>Methodology for non-food line</vt:lpstr>
      <vt:lpstr>Global Poverty Estimates</vt:lpstr>
      <vt:lpstr>Concluding remarks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Pro-Poor Growth:                Concepts and Measurement</dc:title>
  <dc:creator>r196444408</dc:creator>
  <cp:lastModifiedBy>anarod</cp:lastModifiedBy>
  <cp:revision>20</cp:revision>
  <cp:lastPrinted>1601-01-01T00:00:00Z</cp:lastPrinted>
  <dcterms:created xsi:type="dcterms:W3CDTF">2004-05-28T14:53:15Z</dcterms:created>
  <dcterms:modified xsi:type="dcterms:W3CDTF">2010-07-12T00:23:56Z</dcterms:modified>
</cp:coreProperties>
</file>