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handoutMasterIdLst>
    <p:handoutMasterId r:id="rId15"/>
  </p:handoutMasterIdLst>
  <p:sldIdLst>
    <p:sldId id="256" r:id="rId2"/>
    <p:sldId id="259" r:id="rId3"/>
    <p:sldId id="260" r:id="rId4"/>
    <p:sldId id="261" r:id="rId5"/>
    <p:sldId id="293" r:id="rId6"/>
    <p:sldId id="282" r:id="rId7"/>
    <p:sldId id="297" r:id="rId8"/>
    <p:sldId id="294" r:id="rId9"/>
    <p:sldId id="295" r:id="rId10"/>
    <p:sldId id="296" r:id="rId11"/>
    <p:sldId id="298" r:id="rId12"/>
    <p:sldId id="290" r:id="rId13"/>
  </p:sldIdLst>
  <p:sldSz cx="9144000" cy="6858000" type="screen4x3"/>
  <p:notesSz cx="6881813" cy="92964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8000"/>
    <a:srgbClr val="00FF00"/>
    <a:srgbClr val="FFFF00"/>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807" autoAdjust="0"/>
    <p:restoredTop sz="94660" autoAdjust="0"/>
  </p:normalViewPr>
  <p:slideViewPr>
    <p:cSldViewPr>
      <p:cViewPr>
        <p:scale>
          <a:sx n="50" d="100"/>
          <a:sy n="50" d="100"/>
        </p:scale>
        <p:origin x="-474" y="-480"/>
      </p:cViewPr>
      <p:guideLst>
        <p:guide orient="horz" pos="216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94"/>
    </p:cViewPr>
  </p:sorterViewPr>
  <p:notesViewPr>
    <p:cSldViewPr>
      <p:cViewPr varScale="1">
        <p:scale>
          <a:sx n="61" d="100"/>
          <a:sy n="61" d="100"/>
        </p:scale>
        <p:origin x="-1698" y="-42"/>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82913"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defTabSz="923925" eaLnBrk="0" hangingPunct="0">
              <a:defRPr sz="1200"/>
            </a:lvl1pPr>
          </a:lstStyle>
          <a:p>
            <a:endParaRPr lang="en-US"/>
          </a:p>
        </p:txBody>
      </p:sp>
      <p:sp>
        <p:nvSpPr>
          <p:cNvPr id="20483" name="Rectangle 3"/>
          <p:cNvSpPr>
            <a:spLocks noGrp="1" noChangeArrowheads="1"/>
          </p:cNvSpPr>
          <p:nvPr>
            <p:ph type="dt" sz="quarter" idx="1"/>
          </p:nvPr>
        </p:nvSpPr>
        <p:spPr bwMode="auto">
          <a:xfrm>
            <a:off x="3900488" y="0"/>
            <a:ext cx="2981325"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defTabSz="923925" eaLnBrk="0" hangingPunct="0">
              <a:defRPr sz="1200"/>
            </a:lvl1pPr>
          </a:lstStyle>
          <a:p>
            <a:endParaRPr lang="en-US"/>
          </a:p>
        </p:txBody>
      </p:sp>
      <p:sp>
        <p:nvSpPr>
          <p:cNvPr id="20484" name="Rectangle 4"/>
          <p:cNvSpPr>
            <a:spLocks noGrp="1" noChangeArrowheads="1"/>
          </p:cNvSpPr>
          <p:nvPr>
            <p:ph type="ftr" sz="quarter" idx="2"/>
          </p:nvPr>
        </p:nvSpPr>
        <p:spPr bwMode="auto">
          <a:xfrm>
            <a:off x="0" y="8831263"/>
            <a:ext cx="2982913"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defTabSz="923925" eaLnBrk="0" hangingPunct="0">
              <a:defRPr sz="1200"/>
            </a:lvl1pPr>
          </a:lstStyle>
          <a:p>
            <a:endParaRPr lang="en-US"/>
          </a:p>
        </p:txBody>
      </p:sp>
      <p:sp>
        <p:nvSpPr>
          <p:cNvPr id="20485" name="Rectangle 5"/>
          <p:cNvSpPr>
            <a:spLocks noGrp="1" noChangeArrowheads="1"/>
          </p:cNvSpPr>
          <p:nvPr>
            <p:ph type="sldNum" sz="quarter" idx="3"/>
          </p:nvPr>
        </p:nvSpPr>
        <p:spPr bwMode="auto">
          <a:xfrm>
            <a:off x="3900488" y="8831263"/>
            <a:ext cx="2981325"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defTabSz="923925" eaLnBrk="0" hangingPunct="0">
              <a:defRPr sz="1200"/>
            </a:lvl1pPr>
          </a:lstStyle>
          <a:p>
            <a:fld id="{2E87E136-D456-48ED-A933-C48B863EC7B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82913"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defTabSz="923925" eaLnBrk="0" hangingPunct="0">
              <a:defRPr sz="1200"/>
            </a:lvl1pPr>
          </a:lstStyle>
          <a:p>
            <a:endParaRPr lang="en-US"/>
          </a:p>
        </p:txBody>
      </p:sp>
      <p:sp>
        <p:nvSpPr>
          <p:cNvPr id="2051" name="Rectangle 3"/>
          <p:cNvSpPr>
            <a:spLocks noChangeArrowheads="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7575" y="4416425"/>
            <a:ext cx="5046663" cy="4183063"/>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00488" y="0"/>
            <a:ext cx="2981325"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defTabSz="923925" eaLnBrk="0" hangingPunct="0">
              <a:defRPr sz="1200"/>
            </a:lvl1pPr>
          </a:lstStyle>
          <a:p>
            <a:endParaRPr lang="en-US"/>
          </a:p>
        </p:txBody>
      </p:sp>
      <p:sp>
        <p:nvSpPr>
          <p:cNvPr id="2054" name="Rectangle 6"/>
          <p:cNvSpPr>
            <a:spLocks noGrp="1" noChangeArrowheads="1"/>
          </p:cNvSpPr>
          <p:nvPr>
            <p:ph type="ftr" sz="quarter" idx="4"/>
          </p:nvPr>
        </p:nvSpPr>
        <p:spPr bwMode="auto">
          <a:xfrm>
            <a:off x="0" y="8831263"/>
            <a:ext cx="2982913"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defTabSz="923925" eaLnBrk="0" hangingPunct="0">
              <a:defRPr sz="1200"/>
            </a:lvl1pPr>
          </a:lstStyle>
          <a:p>
            <a:endParaRPr lang="en-US"/>
          </a:p>
        </p:txBody>
      </p:sp>
      <p:sp>
        <p:nvSpPr>
          <p:cNvPr id="2055" name="Rectangle 7"/>
          <p:cNvSpPr>
            <a:spLocks noGrp="1" noChangeArrowheads="1"/>
          </p:cNvSpPr>
          <p:nvPr>
            <p:ph type="sldNum" sz="quarter" idx="5"/>
          </p:nvPr>
        </p:nvSpPr>
        <p:spPr bwMode="auto">
          <a:xfrm>
            <a:off x="3900488" y="8831263"/>
            <a:ext cx="2981325"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defTabSz="923925" eaLnBrk="0" hangingPunct="0">
              <a:defRPr sz="1200"/>
            </a:lvl1pPr>
          </a:lstStyle>
          <a:p>
            <a:fld id="{23977A7F-E624-4373-9BF3-24E50F1936A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180DB5-BE00-4775-81FB-AB2D7B643C7E}" type="slidenum">
              <a:rPr lang="en-US"/>
              <a:pPr/>
              <a:t>1</a:t>
            </a:fld>
            <a:endParaRPr 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EDF31-D8BD-45BE-BFA4-6426E5C4805C}" type="slidenum">
              <a:rPr lang="en-US"/>
              <a:pPr/>
              <a:t>10</a:t>
            </a:fld>
            <a:endParaRPr lang="en-US"/>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D1C3F-2181-418B-BD12-C9488FFAC946}" type="slidenum">
              <a:rPr lang="en-US"/>
              <a:pPr/>
              <a:t>11</a:t>
            </a:fld>
            <a:endParaRPr lang="en-US"/>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4DAFE-455C-4D21-9180-E9FEB9F1E9D3}" type="slidenum">
              <a:rPr lang="en-US"/>
              <a:pPr/>
              <a:t>12</a:t>
            </a:fld>
            <a:endParaRPr 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41CB58-5009-4584-AEB3-6895FCC31B40}" type="slidenum">
              <a:rPr lang="en-US"/>
              <a:pPr/>
              <a:t>2</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FF1D9-0F4C-4768-A508-3A540AFF3C48}" type="slidenum">
              <a:rPr lang="en-US"/>
              <a:pPr/>
              <a:t>3</a:t>
            </a:fld>
            <a:endParaRPr lang="en-US"/>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DEDDF-A3D8-4548-93F3-221AABE6641F}" type="slidenum">
              <a:rPr lang="en-US"/>
              <a:pPr/>
              <a:t>4</a:t>
            </a:fld>
            <a:endParaRPr lang="en-US"/>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91013-84AC-4A3C-BB18-0752D173814F}" type="slidenum">
              <a:rPr lang="en-US"/>
              <a:pPr/>
              <a:t>5</a:t>
            </a:fld>
            <a:endParaRPr 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5BF24-BA40-4E23-929C-975D07B0E199}" type="slidenum">
              <a:rPr lang="en-US"/>
              <a:pPr/>
              <a:t>6</a:t>
            </a:fld>
            <a:endParaRPr lang="en-US"/>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D1464A-62A0-44B4-B9DC-72B387806042}" type="slidenum">
              <a:rPr lang="en-US"/>
              <a:pPr/>
              <a:t>7</a:t>
            </a:fld>
            <a:endParaRPr lang="en-US"/>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179F4-DAC9-4066-AA00-B83D649AEA50}" type="slidenum">
              <a:rPr lang="en-US"/>
              <a:pPr/>
              <a:t>8</a:t>
            </a:fld>
            <a:endParaRPr lang="en-U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F46C3-43D9-4DBC-9F3D-8D50E7C08E43}" type="slidenum">
              <a:rPr lang="en-US"/>
              <a:pPr/>
              <a:t>9</a:t>
            </a:fld>
            <a:endParaRPr lang="en-US"/>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s-MX" sz="2400"/>
          </a:p>
        </p:txBody>
      </p:sp>
      <p:sp>
        <p:nvSpPr>
          <p:cNvPr id="3075" name="Rectangle 3"/>
          <p:cNvSpPr>
            <a:spLocks noChangeArrowheads="1"/>
          </p:cNvSpPr>
          <p:nvPr/>
        </p:nvSpPr>
        <p:spPr bwMode="auto">
          <a:xfrm>
            <a:off x="685800" y="34290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s-MX" sz="2400"/>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3078" name="Rectangle 6"/>
          <p:cNvSpPr>
            <a:spLocks noGrp="1" noChangeArrowheads="1"/>
          </p:cNvSpPr>
          <p:nvPr>
            <p:ph type="dt" sz="quarter" idx="2"/>
          </p:nvPr>
        </p:nvSpPr>
        <p:spPr/>
        <p:txBody>
          <a:bodyPr/>
          <a:lstStyle>
            <a:lvl1pPr>
              <a:defRPr/>
            </a:lvl1pPr>
          </a:lstStyle>
          <a:p>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5B183183-E029-4816-AEB8-3F8B661854F4}" type="slidenum">
              <a:rPr lang="en-US"/>
              <a:pPr/>
              <a:t>‹#›</a:t>
            </a:fld>
            <a:endParaRPr lang="en-US"/>
          </a:p>
        </p:txBody>
      </p:sp>
      <p:sp>
        <p:nvSpPr>
          <p:cNvPr id="3081" name="Rectangle 9"/>
          <p:cNvSpPr>
            <a:spLocks noChangeArrowheads="1"/>
          </p:cNvSpPr>
          <p:nvPr/>
        </p:nvSpPr>
        <p:spPr bwMode="auto">
          <a:xfrm>
            <a:off x="0" y="4495800"/>
            <a:ext cx="4724400" cy="152400"/>
          </a:xfrm>
          <a:prstGeom prst="rect">
            <a:avLst/>
          </a:prstGeom>
          <a:solidFill>
            <a:schemeClr val="accent1">
              <a:alpha val="50000"/>
            </a:schemeClr>
          </a:solidFill>
          <a:ln w="9525">
            <a:noFill/>
            <a:miter lim="800000"/>
            <a:headEnd/>
            <a:tailEnd/>
          </a:ln>
          <a:effectLst/>
        </p:spPr>
        <p:txBody>
          <a:bodyPr/>
          <a:lstStyle/>
          <a:p>
            <a:endParaRPr kumimoji="1" lang="es-MX" sz="2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065D41-B892-4B43-9517-77EA757BF28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BDA09E-33B8-4ED8-880A-4BDEE9766A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E5C3E0-F752-45E7-BD3D-FEC4D12F4F9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4BD8C1-A913-4676-87F9-8C0F0C07F2B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A7F072-5F4A-4E53-B8EF-4F28D1842A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C17FA7-1FA5-41C1-8BE0-0BB05B02536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386434-F5D1-491E-B7B3-A9BC0233B3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389852F-043E-436A-ABB3-A5EC6C0897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026A09-0938-47C7-B45D-9AF9CF6432F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8B837F-8F05-456B-9F82-F3D71A1A22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s-MX" sz="2400"/>
          </a:p>
        </p:txBody>
      </p:sp>
      <p:sp>
        <p:nvSpPr>
          <p:cNvPr id="1027" name="Rectangle 3"/>
          <p:cNvSpPr>
            <a:spLocks noChangeArrowheads="1"/>
          </p:cNvSpPr>
          <p:nvPr/>
        </p:nvSpPr>
        <p:spPr bwMode="auto">
          <a:xfrm>
            <a:off x="152400" y="1219200"/>
            <a:ext cx="4724400" cy="152400"/>
          </a:xfrm>
          <a:prstGeom prst="rect">
            <a:avLst/>
          </a:prstGeom>
          <a:solidFill>
            <a:schemeClr val="accent1">
              <a:alpha val="50000"/>
            </a:schemeClr>
          </a:solidFill>
          <a:ln w="9525">
            <a:noFill/>
            <a:miter lim="800000"/>
            <a:headEnd/>
            <a:tailEnd/>
          </a:ln>
          <a:effectLst/>
        </p:spPr>
        <p:txBody>
          <a:bodyPr/>
          <a:lstStyle/>
          <a:p>
            <a:endParaRPr kumimoji="1" lang="es-MX" sz="2400"/>
          </a:p>
        </p:txBody>
      </p:sp>
      <p:sp>
        <p:nvSpPr>
          <p:cNvPr id="1028"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endParaRPr kumimoji="1" lang="es-MX" sz="2400"/>
          </a:p>
        </p:txBody>
      </p:sp>
      <p:sp>
        <p:nvSpPr>
          <p:cNvPr id="1029" name="Rectangle 5"/>
          <p:cNvSpPr>
            <a:spLocks noChangeArrowheads="1"/>
          </p:cNvSpPr>
          <p:nvPr/>
        </p:nvSpPr>
        <p:spPr bwMode="auto">
          <a:xfrm>
            <a:off x="762000" y="3048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s-MX" sz="2400"/>
          </a:p>
        </p:txBody>
      </p:sp>
      <p:sp>
        <p:nvSpPr>
          <p:cNvPr id="1030" name="Rectangle 6"/>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685800" y="1600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180CB373-E56B-434D-AD91-01864DFBD96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lr>
          <a:schemeClr val="accent2"/>
        </a:buClr>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3276600"/>
            <a:ext cx="7772400" cy="1143000"/>
          </a:xfrm>
        </p:spPr>
        <p:txBody>
          <a:bodyPr/>
          <a:lstStyle/>
          <a:p>
            <a:pPr algn="ctr"/>
            <a:r>
              <a:rPr lang="en-US">
                <a:solidFill>
                  <a:srgbClr val="FFFF00"/>
                </a:solidFill>
              </a:rPr>
              <a:t>Regional Policy Dialogue</a:t>
            </a:r>
          </a:p>
        </p:txBody>
      </p:sp>
      <p:sp>
        <p:nvSpPr>
          <p:cNvPr id="4101" name="Rectangle 5"/>
          <p:cNvSpPr>
            <a:spLocks noGrp="1" noChangeArrowheads="1"/>
          </p:cNvSpPr>
          <p:nvPr>
            <p:ph type="subTitle" idx="1"/>
          </p:nvPr>
        </p:nvSpPr>
        <p:spPr>
          <a:xfrm>
            <a:off x="304800" y="533400"/>
            <a:ext cx="8610600" cy="1371600"/>
          </a:xfrm>
        </p:spPr>
        <p:txBody>
          <a:bodyPr/>
          <a:lstStyle/>
          <a:p>
            <a:r>
              <a:rPr lang="en-US" sz="3400"/>
              <a:t>Integration and Regional Programs Department</a:t>
            </a:r>
          </a:p>
          <a:p>
            <a:r>
              <a:rPr lang="en-US" sz="3400"/>
              <a:t>Regional Technical Cooperation Division</a:t>
            </a:r>
            <a:endParaRPr lang="en-US">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a:solidFill>
                  <a:srgbClr val="FFFF00"/>
                </a:solidFill>
              </a:rPr>
              <a:t>Achievements of the Dialogue and the Networks</a:t>
            </a:r>
          </a:p>
        </p:txBody>
      </p:sp>
      <p:sp>
        <p:nvSpPr>
          <p:cNvPr id="57347" name="Rectangle 3"/>
          <p:cNvSpPr>
            <a:spLocks noGrp="1" noChangeArrowheads="1"/>
          </p:cNvSpPr>
          <p:nvPr>
            <p:ph type="body" idx="1"/>
          </p:nvPr>
        </p:nvSpPr>
        <p:spPr>
          <a:xfrm>
            <a:off x="685800" y="1752600"/>
            <a:ext cx="7772400" cy="4114800"/>
          </a:xfrm>
        </p:spPr>
        <p:txBody>
          <a:bodyPr/>
          <a:lstStyle/>
          <a:p>
            <a:pPr>
              <a:lnSpc>
                <a:spcPct val="80000"/>
              </a:lnSpc>
              <a:buFont typeface="Wingdings" pitchFamily="2" charset="2"/>
              <a:buNone/>
            </a:pPr>
            <a:r>
              <a:rPr lang="es-ES" sz="2000">
                <a:latin typeface="TimesNewRoman" charset="0"/>
              </a:rPr>
              <a:t>     </a:t>
            </a:r>
            <a:r>
              <a:rPr lang="en-US" sz="2000">
                <a:latin typeface="TimesNewRoman" charset="0"/>
              </a:rPr>
              <a:t>“ Gathered e</a:t>
            </a:r>
            <a:r>
              <a:rPr lang="en-US" sz="2400">
                <a:latin typeface="TimesNewRoman" charset="0"/>
                <a:cs typeface="Times New Roman" pitchFamily="18" charset="0"/>
              </a:rPr>
              <a:t>vidence points out that government delegates of the countries that have participated at RPD meetings consider that the networks are a very relevant instrument towards improving policy decisions in their countries. According to them, RPD networks allow best practices dissemination, dialogue between government officials and opportunities for cooperation. Still more important, DRP network meetings allow government officials have an open dialogue that may contribute to the Bank’s awareness of  problems faced by the countries in seven important areas for development and thus design better products” (OVE).</a:t>
            </a:r>
          </a:p>
          <a:p>
            <a:pPr algn="just">
              <a:lnSpc>
                <a:spcPct val="80000"/>
              </a:lnSpc>
              <a:buFont typeface="Wingdings" pitchFamily="2" charset="2"/>
              <a:buNone/>
            </a:pPr>
            <a:r>
              <a:rPr lang="en-US" sz="2000">
                <a:latin typeface="TimesNewRoman" charset="0"/>
                <a:cs typeface="Times New Roman" pitchFamily="18" charset="0"/>
              </a:rPr>
              <a:t> </a:t>
            </a:r>
          </a:p>
          <a:p>
            <a:pPr algn="just">
              <a:lnSpc>
                <a:spcPct val="80000"/>
              </a:lnSpc>
              <a:buFont typeface="Wingdings" pitchFamily="2" charset="2"/>
              <a:buNone/>
            </a:pPr>
            <a:endParaRPr lang="es-MX" sz="2000">
              <a:latin typeface="TimesNewRoman"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4000">
                <a:solidFill>
                  <a:srgbClr val="FFFF00"/>
                </a:solidFill>
              </a:rPr>
              <a:t>Achievements of the Dialogue and the Networks</a:t>
            </a:r>
            <a:r>
              <a:rPr lang="es-MX" sz="4000">
                <a:solidFill>
                  <a:srgbClr val="FFFF00"/>
                </a:solidFill>
              </a:rPr>
              <a:t> </a:t>
            </a:r>
          </a:p>
        </p:txBody>
      </p:sp>
      <p:sp>
        <p:nvSpPr>
          <p:cNvPr id="59395" name="Rectangle 3"/>
          <p:cNvSpPr>
            <a:spLocks noGrp="1" noChangeArrowheads="1"/>
          </p:cNvSpPr>
          <p:nvPr>
            <p:ph type="body" idx="1"/>
          </p:nvPr>
        </p:nvSpPr>
        <p:spPr>
          <a:xfrm>
            <a:off x="685800" y="1828800"/>
            <a:ext cx="7772400" cy="5029200"/>
          </a:xfrm>
        </p:spPr>
        <p:txBody>
          <a:bodyPr/>
          <a:lstStyle/>
          <a:p>
            <a:pPr>
              <a:lnSpc>
                <a:spcPct val="80000"/>
              </a:lnSpc>
            </a:pPr>
            <a:r>
              <a:rPr lang="en-US" sz="2400">
                <a:latin typeface="Times New Roman" pitchFamily="18" charset="0"/>
                <a:cs typeface="Times New Roman" pitchFamily="18" charset="0"/>
              </a:rPr>
              <a:t>To date, a total of </a:t>
            </a:r>
            <a:r>
              <a:rPr lang="en-US" sz="2400">
                <a:solidFill>
                  <a:srgbClr val="FFFF00"/>
                </a:solidFill>
                <a:latin typeface="Times New Roman" pitchFamily="18" charset="0"/>
                <a:cs typeface="Times New Roman" pitchFamily="18" charset="0"/>
              </a:rPr>
              <a:t>53 hemispheric meetings</a:t>
            </a:r>
            <a:r>
              <a:rPr lang="en-US" sz="2400">
                <a:latin typeface="Times New Roman" pitchFamily="18" charset="0"/>
                <a:cs typeface="Times New Roman" pitchFamily="18" charset="0"/>
              </a:rPr>
              <a:t> have taken place, congregating </a:t>
            </a:r>
            <a:r>
              <a:rPr lang="en-US" sz="2400">
                <a:solidFill>
                  <a:srgbClr val="FFFF00"/>
                </a:solidFill>
                <a:latin typeface="Times New Roman" pitchFamily="18" charset="0"/>
                <a:cs typeface="Times New Roman" pitchFamily="18" charset="0"/>
              </a:rPr>
              <a:t>600</a:t>
            </a:r>
            <a:r>
              <a:rPr lang="en-US" sz="2400">
                <a:latin typeface="Times New Roman" pitchFamily="18" charset="0"/>
                <a:cs typeface="Times New Roman" pitchFamily="18" charset="0"/>
              </a:rPr>
              <a:t> vice-ministers or similar rank officials.</a:t>
            </a:r>
            <a:endParaRPr lang="en-US" sz="2400">
              <a:cs typeface="Arial" pitchFamily="34" charset="0"/>
            </a:endParaRPr>
          </a:p>
          <a:p>
            <a:pPr>
              <a:lnSpc>
                <a:spcPct val="80000"/>
              </a:lnSpc>
            </a:pPr>
            <a:r>
              <a:rPr lang="en-US" sz="2400">
                <a:latin typeface="Times New Roman" pitchFamily="18" charset="0"/>
                <a:cs typeface="Times New Roman" pitchFamily="18" charset="0"/>
              </a:rPr>
              <a:t>These meetings have been evaluated by the members with averages of </a:t>
            </a:r>
            <a:r>
              <a:rPr lang="en-US" sz="2400">
                <a:solidFill>
                  <a:srgbClr val="FFFF00"/>
                </a:solidFill>
                <a:latin typeface="Times New Roman" pitchFamily="18" charset="0"/>
                <a:cs typeface="Times New Roman" pitchFamily="18" charset="0"/>
              </a:rPr>
              <a:t>4.6 over 5 on dialogue quality</a:t>
            </a:r>
            <a:r>
              <a:rPr lang="en-US" sz="2400">
                <a:latin typeface="Times New Roman" pitchFamily="18" charset="0"/>
                <a:cs typeface="Times New Roman" pitchFamily="18" charset="0"/>
              </a:rPr>
              <a:t>, </a:t>
            </a:r>
            <a:r>
              <a:rPr lang="en-US" sz="2400">
                <a:solidFill>
                  <a:srgbClr val="FFFF00"/>
                </a:solidFill>
                <a:latin typeface="Times New Roman" pitchFamily="18" charset="0"/>
                <a:cs typeface="Times New Roman" pitchFamily="18" charset="0"/>
              </a:rPr>
              <a:t>4.3 for presentations</a:t>
            </a:r>
            <a:r>
              <a:rPr lang="en-US" sz="2400">
                <a:latin typeface="Times New Roman" pitchFamily="18" charset="0"/>
                <a:cs typeface="Times New Roman" pitchFamily="18" charset="0"/>
              </a:rPr>
              <a:t>, </a:t>
            </a:r>
            <a:r>
              <a:rPr lang="en-US" sz="2400">
                <a:solidFill>
                  <a:srgbClr val="FFFF00"/>
                </a:solidFill>
                <a:latin typeface="Times New Roman" pitchFamily="18" charset="0"/>
                <a:cs typeface="Times New Roman" pitchFamily="18" charset="0"/>
              </a:rPr>
              <a:t>4.0 for applicability</a:t>
            </a:r>
            <a:r>
              <a:rPr lang="en-US" sz="2400">
                <a:latin typeface="Times New Roman" pitchFamily="18" charset="0"/>
                <a:cs typeface="Times New Roman" pitchFamily="18" charset="0"/>
              </a:rPr>
              <a:t> of the studies and </a:t>
            </a:r>
            <a:r>
              <a:rPr lang="en-US" sz="2400">
                <a:solidFill>
                  <a:srgbClr val="FFFF00"/>
                </a:solidFill>
                <a:latin typeface="Times New Roman" pitchFamily="18" charset="0"/>
                <a:cs typeface="Times New Roman" pitchFamily="18" charset="0"/>
              </a:rPr>
              <a:t>4.7 for organization.</a:t>
            </a:r>
            <a:endParaRPr lang="en-US" sz="2400">
              <a:solidFill>
                <a:srgbClr val="FFFF00"/>
              </a:solidFill>
              <a:cs typeface="Arial" pitchFamily="34" charset="0"/>
            </a:endParaRPr>
          </a:p>
          <a:p>
            <a:pPr>
              <a:lnSpc>
                <a:spcPct val="80000"/>
              </a:lnSpc>
            </a:pPr>
            <a:r>
              <a:rPr lang="en-US" sz="2400">
                <a:latin typeface="Times New Roman" pitchFamily="18" charset="0"/>
                <a:cs typeface="Times New Roman" pitchFamily="18" charset="0"/>
              </a:rPr>
              <a:t>The countries evaluate </a:t>
            </a:r>
            <a:r>
              <a:rPr lang="en-US" sz="2400">
                <a:solidFill>
                  <a:srgbClr val="FFFF00"/>
                </a:solidFill>
                <a:latin typeface="Times New Roman" pitchFamily="18" charset="0"/>
                <a:cs typeface="Times New Roman" pitchFamily="18" charset="0"/>
              </a:rPr>
              <a:t>4.4</a:t>
            </a:r>
            <a:r>
              <a:rPr lang="en-US" sz="2400">
                <a:latin typeface="Times New Roman" pitchFamily="18" charset="0"/>
                <a:cs typeface="Times New Roman" pitchFamily="18" charset="0"/>
              </a:rPr>
              <a:t> the networks as instruments for </a:t>
            </a:r>
            <a:r>
              <a:rPr lang="en-US" sz="2400">
                <a:solidFill>
                  <a:srgbClr val="FFFF00"/>
                </a:solidFill>
                <a:latin typeface="Times New Roman" pitchFamily="18" charset="0"/>
                <a:cs typeface="Times New Roman" pitchFamily="18" charset="0"/>
              </a:rPr>
              <a:t>good practices dissemination</a:t>
            </a:r>
            <a:r>
              <a:rPr lang="en-US" sz="2400">
                <a:latin typeface="Times New Roman" pitchFamily="18" charset="0"/>
                <a:cs typeface="Times New Roman" pitchFamily="18" charset="0"/>
              </a:rPr>
              <a:t> and </a:t>
            </a:r>
            <a:r>
              <a:rPr lang="en-US" sz="2400">
                <a:solidFill>
                  <a:srgbClr val="FFFF00"/>
                </a:solidFill>
                <a:latin typeface="Times New Roman" pitchFamily="18" charset="0"/>
                <a:cs typeface="Times New Roman" pitchFamily="18" charset="0"/>
              </a:rPr>
              <a:t>4.1 as a way to convey information</a:t>
            </a:r>
            <a:r>
              <a:rPr lang="en-US" sz="2400">
                <a:latin typeface="Times New Roman" pitchFamily="18" charset="0"/>
                <a:cs typeface="Times New Roman" pitchFamily="18" charset="0"/>
              </a:rPr>
              <a:t> addressed to the design and  implementation of better public policies.</a:t>
            </a:r>
            <a:r>
              <a:rPr lang="en-US" sz="2400">
                <a:cs typeface="Arial" pitchFamily="34" charset="0"/>
              </a:rPr>
              <a:t> </a:t>
            </a:r>
          </a:p>
          <a:p>
            <a:pPr>
              <a:lnSpc>
                <a:spcPct val="80000"/>
              </a:lnSpc>
            </a:pPr>
            <a:r>
              <a:rPr lang="en-US" sz="2400">
                <a:solidFill>
                  <a:srgbClr val="FFFF00"/>
                </a:solidFill>
                <a:latin typeface="Times New Roman" pitchFamily="18" charset="0"/>
                <a:cs typeface="Times New Roman" pitchFamily="18" charset="0"/>
              </a:rPr>
              <a:t>67%</a:t>
            </a:r>
            <a:r>
              <a:rPr lang="en-US" sz="2400">
                <a:latin typeface="Times New Roman" pitchFamily="18" charset="0"/>
                <a:cs typeface="Times New Roman" pitchFamily="18" charset="0"/>
              </a:rPr>
              <a:t> of those attending the meetings consider that the information gathered through the networks is useful  for project design and implementation</a:t>
            </a:r>
            <a:r>
              <a:rPr lang="es-ES_tradnl" sz="2400">
                <a:latin typeface="Times New Roman" pitchFamily="18" charset="0"/>
                <a:cs typeface="Times New Roman" pitchFamily="18" charset="0"/>
              </a:rPr>
              <a:t>.</a:t>
            </a:r>
            <a:endParaRPr lang="en-US" sz="2400">
              <a:cs typeface="Arial" pitchFamily="34" charset="0"/>
            </a:endParaRPr>
          </a:p>
          <a:p>
            <a:pPr algn="just">
              <a:lnSpc>
                <a:spcPct val="80000"/>
              </a:lnSpc>
              <a:buFont typeface="Wingdings" pitchFamily="2" charset="2"/>
              <a:buNone/>
            </a:pPr>
            <a:r>
              <a:rPr lang="es-ES_tradnl" sz="2400">
                <a:latin typeface="TimesNewRoman"/>
                <a:cs typeface="Arial" pitchFamily="34" charset="0"/>
              </a:rPr>
              <a:t>·</a:t>
            </a:r>
            <a:r>
              <a:rPr lang="es-ES_tradnl" sz="2400">
                <a:latin typeface="TimesNewRoman"/>
                <a:cs typeface="Times New Roman" pitchFamily="18" charset="0"/>
              </a:rPr>
              <a:t>       </a:t>
            </a:r>
            <a:endParaRPr lang="es-MX" sz="2000">
              <a:latin typeface="TimesNew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s-UY">
                <a:solidFill>
                  <a:srgbClr val="FFFF00"/>
                </a:solidFill>
              </a:rPr>
              <a:t>Challenges</a:t>
            </a:r>
            <a:endParaRPr lang="en-US">
              <a:solidFill>
                <a:srgbClr val="FFFF00"/>
              </a:solidFill>
            </a:endParaRPr>
          </a:p>
        </p:txBody>
      </p:sp>
      <p:sp>
        <p:nvSpPr>
          <p:cNvPr id="48131" name="Rectangle 3"/>
          <p:cNvSpPr>
            <a:spLocks noGrp="1" noChangeArrowheads="1"/>
          </p:cNvSpPr>
          <p:nvPr>
            <p:ph type="body" idx="1"/>
          </p:nvPr>
        </p:nvSpPr>
        <p:spPr>
          <a:xfrm>
            <a:off x="685800" y="2057400"/>
            <a:ext cx="8153400" cy="4114800"/>
          </a:xfrm>
        </p:spPr>
        <p:txBody>
          <a:bodyPr/>
          <a:lstStyle/>
          <a:p>
            <a:r>
              <a:rPr lang="es-MX"/>
              <a:t> </a:t>
            </a:r>
            <a:r>
              <a:rPr lang="en-US"/>
              <a:t>Attendance to Meetings</a:t>
            </a:r>
          </a:p>
          <a:p>
            <a:r>
              <a:rPr lang="en-US"/>
              <a:t> Continuity of country representative officials</a:t>
            </a:r>
          </a:p>
          <a:p>
            <a:r>
              <a:rPr lang="en-US"/>
              <a:t> Maintaining network activity between meetings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p:txBody>
          <a:bodyPr/>
          <a:lstStyle/>
          <a:p>
            <a:r>
              <a:rPr lang="en-US" sz="4000">
                <a:solidFill>
                  <a:srgbClr val="FFFF00"/>
                </a:solidFill>
              </a:rPr>
              <a:t>General Objective of the Dialogue</a:t>
            </a:r>
          </a:p>
        </p:txBody>
      </p:sp>
      <p:sp>
        <p:nvSpPr>
          <p:cNvPr id="7175" name="Rectangle 7"/>
          <p:cNvSpPr>
            <a:spLocks noGrp="1" noChangeArrowheads="1"/>
          </p:cNvSpPr>
          <p:nvPr>
            <p:ph type="body" idx="1"/>
          </p:nvPr>
        </p:nvSpPr>
        <p:spPr>
          <a:xfrm>
            <a:off x="685800" y="1981200"/>
            <a:ext cx="8153400" cy="4114800"/>
          </a:xfrm>
        </p:spPr>
        <p:txBody>
          <a:bodyPr/>
          <a:lstStyle/>
          <a:p>
            <a:r>
              <a:rPr lang="en-US" sz="2800">
                <a:latin typeface="TimesNewRoman" charset="0"/>
              </a:rPr>
              <a:t>The Board of Directors established that the general objective of the Regional Policy Dialogue is to create a space for the Latin American and Caribbean countries to share experiences, get acquainted with practices outside the region and explore areas of  regional cooperation in subjects that are critical for their participation in an economy in process of globalization</a:t>
            </a:r>
            <a:r>
              <a:rPr lang="en-US" sz="2800" b="0">
                <a:latin typeface="TimesNewRoman" charset="0"/>
              </a:rPr>
              <a:t>.</a:t>
            </a:r>
          </a:p>
          <a:p>
            <a:pP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685800" y="304800"/>
            <a:ext cx="8458200" cy="685800"/>
          </a:xfrm>
        </p:spPr>
        <p:txBody>
          <a:bodyPr/>
          <a:lstStyle/>
          <a:p>
            <a:r>
              <a:rPr lang="en-US">
                <a:solidFill>
                  <a:srgbClr val="FFFF00"/>
                </a:solidFill>
              </a:rPr>
              <a:t>Specific Objectives of the Dialogue</a:t>
            </a:r>
          </a:p>
        </p:txBody>
      </p:sp>
      <p:sp>
        <p:nvSpPr>
          <p:cNvPr id="8199" name="Rectangle 7"/>
          <p:cNvSpPr>
            <a:spLocks noGrp="1" noChangeArrowheads="1"/>
          </p:cNvSpPr>
          <p:nvPr>
            <p:ph type="body" idx="1"/>
          </p:nvPr>
        </p:nvSpPr>
        <p:spPr>
          <a:xfrm>
            <a:off x="457200" y="1371600"/>
            <a:ext cx="8686800" cy="3886200"/>
          </a:xfrm>
        </p:spPr>
        <p:txBody>
          <a:bodyPr/>
          <a:lstStyle/>
          <a:p>
            <a:pPr>
              <a:lnSpc>
                <a:spcPct val="90000"/>
              </a:lnSpc>
              <a:buClr>
                <a:srgbClr val="00FF00"/>
              </a:buClr>
              <a:buSzPct val="150000"/>
              <a:buFont typeface="Wingdings" pitchFamily="2" charset="2"/>
              <a:buChar char="ü"/>
            </a:pPr>
            <a:r>
              <a:rPr lang="en-US" sz="2600">
                <a:latin typeface="TimesNewRoman" charset="0"/>
              </a:rPr>
              <a:t>To promote the exchange of experiences in the design and execution of policies and best practices between the Bank’s borrowing member countries. </a:t>
            </a:r>
          </a:p>
          <a:p>
            <a:pPr>
              <a:lnSpc>
                <a:spcPct val="90000"/>
              </a:lnSpc>
              <a:buClr>
                <a:srgbClr val="00FF00"/>
              </a:buClr>
              <a:buSzPct val="150000"/>
              <a:buFont typeface="Wingdings" pitchFamily="2" charset="2"/>
              <a:buChar char="ü"/>
            </a:pPr>
            <a:r>
              <a:rPr lang="en-US" sz="2600">
                <a:latin typeface="TimesNewRoman" charset="0"/>
              </a:rPr>
              <a:t>To support regional integration processes.</a:t>
            </a:r>
          </a:p>
          <a:p>
            <a:pPr>
              <a:lnSpc>
                <a:spcPct val="90000"/>
              </a:lnSpc>
              <a:buClr>
                <a:srgbClr val="FFFF00"/>
              </a:buClr>
              <a:buSzPct val="130000"/>
              <a:buFont typeface="Wingdings" pitchFamily="2" charset="2"/>
              <a:buChar char="ü"/>
            </a:pPr>
            <a:r>
              <a:rPr lang="en-US" sz="2600">
                <a:latin typeface="TimesNewRoman" charset="0"/>
              </a:rPr>
              <a:t>To facilitate cooperation between the Bank’s borrowing countries.</a:t>
            </a:r>
          </a:p>
          <a:p>
            <a:pPr>
              <a:lnSpc>
                <a:spcPct val="90000"/>
              </a:lnSpc>
              <a:buClr>
                <a:srgbClr val="FFFF00"/>
              </a:buClr>
              <a:buSzPct val="130000"/>
              <a:buFont typeface="Wingdings" pitchFamily="2" charset="2"/>
              <a:buChar char="ü"/>
            </a:pPr>
            <a:r>
              <a:rPr lang="en-US" sz="2600">
                <a:latin typeface="TimesNewRoman" charset="0"/>
              </a:rPr>
              <a:t>To give direction to the Bank’s regional technical cooperation.</a:t>
            </a:r>
          </a:p>
          <a:p>
            <a:pPr>
              <a:lnSpc>
                <a:spcPct val="90000"/>
              </a:lnSpc>
              <a:buClr>
                <a:srgbClr val="FFFF00"/>
              </a:buClr>
              <a:buSzPct val="130000"/>
              <a:buFont typeface="Wingdings" pitchFamily="2" charset="2"/>
              <a:buChar char="ü"/>
            </a:pPr>
            <a:r>
              <a:rPr lang="en-US" sz="2600">
                <a:latin typeface="TimesNewRoman" charset="0"/>
              </a:rPr>
              <a:t>To provide synergies between the Network’s activities and the Bank’s operations. </a:t>
            </a:r>
          </a:p>
          <a:p>
            <a:pPr>
              <a:lnSpc>
                <a:spcPct val="90000"/>
              </a:lnSpc>
              <a:buClr>
                <a:srgbClr val="FFFF00"/>
              </a:buClr>
              <a:buSzPct val="130000"/>
              <a:buFont typeface="Wingdings" pitchFamily="2" charset="2"/>
              <a:buChar char="ü"/>
            </a:pPr>
            <a:r>
              <a:rPr lang="en-US" sz="2600">
                <a:latin typeface="TimesNewRoman" charset="0"/>
              </a:rPr>
              <a:t>To contribute in obtaining greater depth of  dialogue between the Bank and the borrowing countries</a:t>
            </a:r>
            <a:r>
              <a:rPr lang="en-US" sz="2600" b="0">
                <a:latin typeface="TimesNewRoman"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p:txBody>
          <a:bodyPr/>
          <a:lstStyle/>
          <a:p>
            <a:r>
              <a:rPr lang="en-US">
                <a:solidFill>
                  <a:srgbClr val="FFFF00"/>
                </a:solidFill>
              </a:rPr>
              <a:t>Dialogue Networks</a:t>
            </a:r>
          </a:p>
        </p:txBody>
      </p:sp>
      <p:sp>
        <p:nvSpPr>
          <p:cNvPr id="9223" name="Rectangle 7"/>
          <p:cNvSpPr>
            <a:spLocks noGrp="1" noChangeArrowheads="1"/>
          </p:cNvSpPr>
          <p:nvPr>
            <p:ph type="body" idx="1"/>
          </p:nvPr>
        </p:nvSpPr>
        <p:spPr>
          <a:xfrm>
            <a:off x="685800" y="1981200"/>
            <a:ext cx="7772400" cy="4114800"/>
          </a:xfrm>
        </p:spPr>
        <p:txBody>
          <a:bodyPr/>
          <a:lstStyle/>
          <a:p>
            <a:pPr>
              <a:lnSpc>
                <a:spcPct val="90000"/>
              </a:lnSpc>
            </a:pPr>
            <a:r>
              <a:rPr lang="en-US" sz="2400">
                <a:latin typeface="Times New Roman" pitchFamily="18" charset="0"/>
                <a:cs typeface="Times New Roman" pitchFamily="18" charset="0"/>
              </a:rPr>
              <a:t>Central Banks and Finance Ministries</a:t>
            </a:r>
          </a:p>
          <a:p>
            <a:pPr>
              <a:lnSpc>
                <a:spcPct val="90000"/>
              </a:lnSpc>
            </a:pPr>
            <a:r>
              <a:rPr lang="en-US" sz="2400">
                <a:latin typeface="Times New Roman" pitchFamily="18" charset="0"/>
                <a:cs typeface="Times New Roman" pitchFamily="18" charset="0"/>
              </a:rPr>
              <a:t>Trade and Integration</a:t>
            </a:r>
          </a:p>
          <a:p>
            <a:pPr>
              <a:lnSpc>
                <a:spcPct val="90000"/>
              </a:lnSpc>
            </a:pPr>
            <a:r>
              <a:rPr lang="en-US" sz="2400">
                <a:latin typeface="Times New Roman" pitchFamily="18" charset="0"/>
                <a:cs typeface="Times New Roman" pitchFamily="18" charset="0"/>
              </a:rPr>
              <a:t>Natural Disasters</a:t>
            </a:r>
          </a:p>
          <a:p>
            <a:pPr>
              <a:lnSpc>
                <a:spcPct val="90000"/>
              </a:lnSpc>
            </a:pPr>
            <a:r>
              <a:rPr lang="en-US" sz="2400">
                <a:latin typeface="Times New Roman" pitchFamily="18" charset="0"/>
                <a:cs typeface="Times New Roman" pitchFamily="18" charset="0"/>
              </a:rPr>
              <a:t>Education and Training of Human Resources</a:t>
            </a:r>
          </a:p>
          <a:p>
            <a:pPr>
              <a:lnSpc>
                <a:spcPct val="90000"/>
              </a:lnSpc>
            </a:pPr>
            <a:r>
              <a:rPr lang="en-US" sz="2400">
                <a:latin typeface="Times New Roman" pitchFamily="18" charset="0"/>
                <a:cs typeface="Times New Roman" pitchFamily="18" charset="0"/>
              </a:rPr>
              <a:t>Management and Transparency of Public Policy</a:t>
            </a:r>
          </a:p>
          <a:p>
            <a:pPr>
              <a:lnSpc>
                <a:spcPct val="90000"/>
              </a:lnSpc>
            </a:pPr>
            <a:r>
              <a:rPr lang="en-US" sz="2400">
                <a:latin typeface="Times New Roman" pitchFamily="18" charset="0"/>
                <a:cs typeface="Times New Roman" pitchFamily="18" charset="0"/>
              </a:rPr>
              <a:t>Environment</a:t>
            </a:r>
          </a:p>
          <a:p>
            <a:pPr>
              <a:lnSpc>
                <a:spcPct val="90000"/>
              </a:lnSpc>
            </a:pPr>
            <a:r>
              <a:rPr lang="en-US" sz="2400">
                <a:latin typeface="Times New Roman" pitchFamily="18" charset="0"/>
                <a:cs typeface="Times New Roman" pitchFamily="18" charset="0"/>
              </a:rPr>
              <a:t>Poverty and Social Protection Networks</a:t>
            </a:r>
          </a:p>
          <a:p>
            <a:pPr>
              <a:lnSpc>
                <a:spcPct val="90000"/>
              </a:lnSpc>
            </a:pPr>
            <a:r>
              <a:rPr lang="en-US" sz="2400">
                <a:latin typeface="Times New Roman" pitchFamily="18" charset="0"/>
                <a:cs typeface="Times New Roman" pitchFamily="18" charset="0"/>
              </a:rPr>
              <a:t>Innovation, Science and Technology</a:t>
            </a:r>
          </a:p>
          <a:p>
            <a:pPr>
              <a:lnSpc>
                <a:spcPct val="90000"/>
              </a:lnSpc>
              <a:buFont typeface="Wingdings" pitchFamily="2" charset="2"/>
              <a:buNone/>
            </a:pPr>
            <a:endParaRPr lang="en-US" sz="2400">
              <a:latin typeface="Times New Roman" pitchFamily="18" charset="0"/>
              <a:cs typeface="Times New Roman" pitchFamily="18" charset="0"/>
            </a:endParaRPr>
          </a:p>
          <a:p>
            <a:pPr>
              <a:lnSpc>
                <a:spcPct val="90000"/>
              </a:lnSpc>
              <a:buFontTx/>
              <a:buNone/>
            </a:pP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rgbClr val="FFFF00"/>
                </a:solidFill>
              </a:rPr>
              <a:t>Network Members</a:t>
            </a:r>
          </a:p>
        </p:txBody>
      </p:sp>
      <p:sp>
        <p:nvSpPr>
          <p:cNvPr id="54275" name="Rectangle 3"/>
          <p:cNvSpPr>
            <a:spLocks noGrp="1" noChangeArrowheads="1"/>
          </p:cNvSpPr>
          <p:nvPr>
            <p:ph type="body" idx="1"/>
          </p:nvPr>
        </p:nvSpPr>
        <p:spPr>
          <a:xfrm>
            <a:off x="685800" y="1676400"/>
            <a:ext cx="7772400" cy="4419600"/>
          </a:xfrm>
        </p:spPr>
        <p:txBody>
          <a:bodyPr/>
          <a:lstStyle/>
          <a:p>
            <a:pPr>
              <a:lnSpc>
                <a:spcPct val="80000"/>
              </a:lnSpc>
            </a:pPr>
            <a:r>
              <a:rPr lang="en-US" sz="2800">
                <a:latin typeface="Times New Roman" pitchFamily="18" charset="0"/>
                <a:cs typeface="Times New Roman" pitchFamily="18" charset="0"/>
              </a:rPr>
              <a:t>They are Deputy Ministers, Sub-secretaries, Directors or Managers with responsibility in the design and implementation of policies and programs.</a:t>
            </a:r>
          </a:p>
          <a:p>
            <a:pPr>
              <a:lnSpc>
                <a:spcPct val="80000"/>
              </a:lnSpc>
            </a:pPr>
            <a:r>
              <a:rPr lang="en-US" sz="2800">
                <a:latin typeface="Times New Roman" pitchFamily="18" charset="0"/>
                <a:cs typeface="Arial" pitchFamily="34" charset="0"/>
              </a:rPr>
              <a:t>They are selected with the purpose of achieving a high degree of professional coherence.</a:t>
            </a:r>
            <a:endParaRPr lang="en-US" sz="2800">
              <a:solidFill>
                <a:schemeClr val="hlink"/>
              </a:solidFill>
              <a:latin typeface="Times New Roman" pitchFamily="18" charset="0"/>
              <a:cs typeface="Arial" pitchFamily="34" charset="0"/>
            </a:endParaRPr>
          </a:p>
          <a:p>
            <a:pPr>
              <a:lnSpc>
                <a:spcPct val="80000"/>
              </a:lnSpc>
            </a:pPr>
            <a:r>
              <a:rPr lang="en-US" sz="2800">
                <a:latin typeface="Times New Roman" pitchFamily="18" charset="0"/>
                <a:cs typeface="Times New Roman" pitchFamily="18" charset="0"/>
              </a:rPr>
              <a:t>Giving continuity to the networks. Thus, membership is not transferable.</a:t>
            </a:r>
          </a:p>
          <a:p>
            <a:pPr>
              <a:lnSpc>
                <a:spcPct val="80000"/>
              </a:lnSpc>
            </a:pPr>
            <a:r>
              <a:rPr lang="en-US" sz="2800">
                <a:latin typeface="Times New Roman" pitchFamily="18" charset="0"/>
                <a:cs typeface="Times New Roman" pitchFamily="18" charset="0"/>
              </a:rPr>
              <a:t>The Dialogue does not finance the cost of members’ travel to and participation in the meetings.</a:t>
            </a:r>
          </a:p>
          <a:p>
            <a:pPr>
              <a:lnSpc>
                <a:spcPct val="80000"/>
              </a:lnSpc>
              <a:buFontTx/>
              <a:buChar char="•"/>
            </a:pP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solidFill>
                  <a:srgbClr val="FFFF00"/>
                </a:solidFill>
              </a:rPr>
              <a:t>Meetings</a:t>
            </a:r>
          </a:p>
        </p:txBody>
      </p:sp>
      <p:sp>
        <p:nvSpPr>
          <p:cNvPr id="39939" name="Rectangle 3"/>
          <p:cNvSpPr>
            <a:spLocks noGrp="1" noChangeArrowheads="1"/>
          </p:cNvSpPr>
          <p:nvPr>
            <p:ph type="body" idx="1"/>
          </p:nvPr>
        </p:nvSpPr>
        <p:spPr>
          <a:xfrm>
            <a:off x="685800" y="1752600"/>
            <a:ext cx="7772400" cy="4114800"/>
          </a:xfrm>
        </p:spPr>
        <p:txBody>
          <a:bodyPr/>
          <a:lstStyle/>
          <a:p>
            <a:pPr>
              <a:lnSpc>
                <a:spcPct val="80000"/>
              </a:lnSpc>
            </a:pPr>
            <a:r>
              <a:rPr lang="en-US" sz="2800">
                <a:latin typeface="Times New Roman" pitchFamily="18" charset="0"/>
              </a:rPr>
              <a:t>The networks hold an annual hemispheric meeting at the Bank’s premises, for </a:t>
            </a:r>
            <a:r>
              <a:rPr lang="en-US" sz="2800">
                <a:latin typeface="Times New Roman" pitchFamily="18" charset="0"/>
                <a:cs typeface="Times New Roman" pitchFamily="18" charset="0"/>
              </a:rPr>
              <a:t>1 or 2 days, according to the needs of the agenda.</a:t>
            </a:r>
            <a:endParaRPr lang="en-US" sz="2800">
              <a:latin typeface="Times New Roman" pitchFamily="18" charset="0"/>
            </a:endParaRPr>
          </a:p>
          <a:p>
            <a:pPr>
              <a:lnSpc>
                <a:spcPct val="80000"/>
              </a:lnSpc>
            </a:pPr>
            <a:r>
              <a:rPr lang="en-US" sz="2800">
                <a:latin typeface="Times New Roman" pitchFamily="18" charset="0"/>
              </a:rPr>
              <a:t>The networks can hold sub-regional meetings, by initiative of the member countries. For these meetings, the Bank provides all logistical, administrative and technical support.</a:t>
            </a:r>
          </a:p>
          <a:p>
            <a:pPr>
              <a:lnSpc>
                <a:spcPct val="80000"/>
              </a:lnSpc>
            </a:pPr>
            <a:r>
              <a:rPr lang="en-US" sz="2800">
                <a:latin typeface="Times New Roman" pitchFamily="18" charset="0"/>
              </a:rPr>
              <a:t>Experts and panel members may be invited to the meetings to help nourish the dialogue.</a:t>
            </a:r>
          </a:p>
          <a:p>
            <a:pPr>
              <a:lnSpc>
                <a:spcPct val="80000"/>
              </a:lnSpc>
            </a:pPr>
            <a:r>
              <a:rPr lang="en-US" sz="2800">
                <a:latin typeface="Times New Roman" pitchFamily="18" charset="0"/>
              </a:rPr>
              <a:t>Also Bank’s specialists may be invited.</a:t>
            </a:r>
          </a:p>
          <a:p>
            <a:pPr>
              <a:lnSpc>
                <a:spcPct val="80000"/>
              </a:lnSpc>
            </a:pPr>
            <a:r>
              <a:rPr lang="en-US" sz="2800">
                <a:latin typeface="Times New Roman" pitchFamily="18" charset="0"/>
              </a:rPr>
              <a:t>The meetings are intended for dialogue and not for negotiation or taking decisions that may affect the countries.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304800"/>
            <a:ext cx="7772400" cy="1143000"/>
          </a:xfrm>
        </p:spPr>
        <p:txBody>
          <a:bodyPr/>
          <a:lstStyle/>
          <a:p>
            <a:r>
              <a:rPr lang="en-US">
                <a:solidFill>
                  <a:srgbClr val="FFFF00"/>
                </a:solidFill>
              </a:rPr>
              <a:t>Quorum</a:t>
            </a:r>
          </a:p>
        </p:txBody>
      </p:sp>
      <p:sp>
        <p:nvSpPr>
          <p:cNvPr id="58371" name="Rectangle 3"/>
          <p:cNvSpPr>
            <a:spLocks noGrp="1" noChangeArrowheads="1"/>
          </p:cNvSpPr>
          <p:nvPr>
            <p:ph type="body" idx="1"/>
          </p:nvPr>
        </p:nvSpPr>
        <p:spPr>
          <a:xfrm>
            <a:off x="685800" y="1752600"/>
            <a:ext cx="7772400" cy="4114800"/>
          </a:xfrm>
        </p:spPr>
        <p:txBody>
          <a:bodyPr/>
          <a:lstStyle/>
          <a:p>
            <a:pPr>
              <a:lnSpc>
                <a:spcPct val="80000"/>
              </a:lnSpc>
            </a:pPr>
            <a:r>
              <a:rPr lang="en-US" sz="2800">
                <a:latin typeface="Times New Roman" pitchFamily="18" charset="0"/>
              </a:rPr>
              <a:t>The minimum quorum for network meetings is 10 members.</a:t>
            </a:r>
          </a:p>
          <a:p>
            <a:pPr>
              <a:lnSpc>
                <a:spcPct val="80000"/>
              </a:lnSpc>
            </a:pPr>
            <a:r>
              <a:rPr lang="en-US" sz="2800">
                <a:latin typeface="Times New Roman" pitchFamily="18" charset="0"/>
              </a:rPr>
              <a:t>For quorum calculation, the assistance of non member persons is not added up. Membership is not transferable.</a:t>
            </a:r>
          </a:p>
          <a:p>
            <a:pPr>
              <a:lnSpc>
                <a:spcPct val="80000"/>
              </a:lnSpc>
            </a:pPr>
            <a:r>
              <a:rPr lang="en-US" sz="2800">
                <a:latin typeface="Times New Roman" pitchFamily="18" charset="0"/>
              </a:rPr>
              <a:t>If quorum is not attained in two consecutive meetings, the Bank understands that countries are not giving priority enough to the Network and may proceed to bring it to an end.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solidFill>
                  <a:srgbClr val="FFFF00"/>
                </a:solidFill>
              </a:rPr>
              <a:t>Structure</a:t>
            </a:r>
          </a:p>
        </p:txBody>
      </p:sp>
      <p:sp>
        <p:nvSpPr>
          <p:cNvPr id="55299" name="Rectangle 3"/>
          <p:cNvSpPr>
            <a:spLocks noGrp="1" noChangeArrowheads="1"/>
          </p:cNvSpPr>
          <p:nvPr>
            <p:ph type="body" idx="1"/>
          </p:nvPr>
        </p:nvSpPr>
        <p:spPr>
          <a:xfrm>
            <a:off x="685800" y="1752600"/>
            <a:ext cx="7772400" cy="4114800"/>
          </a:xfrm>
        </p:spPr>
        <p:txBody>
          <a:bodyPr/>
          <a:lstStyle/>
          <a:p>
            <a:pPr>
              <a:lnSpc>
                <a:spcPct val="80000"/>
              </a:lnSpc>
            </a:pPr>
            <a:r>
              <a:rPr lang="en-US" sz="2400">
                <a:latin typeface="TimesNewRoman" charset="0"/>
              </a:rPr>
              <a:t>Members elect a President to chair the meetings during one consecutive year and  coordinate agendas and tasks with the Bank and Network members.</a:t>
            </a:r>
          </a:p>
          <a:p>
            <a:pPr>
              <a:lnSpc>
                <a:spcPct val="80000"/>
              </a:lnSpc>
            </a:pPr>
            <a:r>
              <a:rPr lang="en-US" sz="2400">
                <a:latin typeface="TimesNewRoman" charset="0"/>
              </a:rPr>
              <a:t>Additionally, they select one or two vice-presidents of sub-regions other than that of the  President’s, in order to collaborate in their sub-region country coordination.</a:t>
            </a:r>
          </a:p>
          <a:p>
            <a:pPr>
              <a:lnSpc>
                <a:spcPct val="80000"/>
              </a:lnSpc>
            </a:pPr>
            <a:r>
              <a:rPr lang="en-US" sz="2400">
                <a:latin typeface="TimesNewRoman" charset="0"/>
              </a:rPr>
              <a:t>Each Network has one Bank Specialist that acts as Technical Coordinator, supports the President and Vice-presidents in their tasks and works  close together with the Dialogue’s General Coordination.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solidFill>
                  <a:srgbClr val="FFFF00"/>
                </a:solidFill>
              </a:rPr>
              <a:t>Studies</a:t>
            </a:r>
          </a:p>
        </p:txBody>
      </p:sp>
      <p:sp>
        <p:nvSpPr>
          <p:cNvPr id="56323" name="Rectangle 3"/>
          <p:cNvSpPr>
            <a:spLocks noGrp="1" noChangeArrowheads="1"/>
          </p:cNvSpPr>
          <p:nvPr>
            <p:ph type="body" idx="1"/>
          </p:nvPr>
        </p:nvSpPr>
        <p:spPr>
          <a:xfrm>
            <a:off x="685800" y="1752600"/>
            <a:ext cx="7772400" cy="4114800"/>
          </a:xfrm>
        </p:spPr>
        <p:txBody>
          <a:bodyPr/>
          <a:lstStyle/>
          <a:p>
            <a:pPr>
              <a:lnSpc>
                <a:spcPct val="80000"/>
              </a:lnSpc>
              <a:buFont typeface="Wingdings" pitchFamily="2" charset="2"/>
              <a:buNone/>
            </a:pPr>
            <a:r>
              <a:rPr lang="en-US" sz="2000">
                <a:latin typeface="TimesNewRoman" charset="0"/>
              </a:rPr>
              <a:t>	</a:t>
            </a:r>
            <a:r>
              <a:rPr lang="en-US" sz="2800">
                <a:latin typeface="Times New Roman" pitchFamily="18" charset="0"/>
              </a:rPr>
              <a:t>The Dialogue may finance some studies and presentations for the networks, of the following types:</a:t>
            </a:r>
          </a:p>
          <a:p>
            <a:pPr>
              <a:lnSpc>
                <a:spcPct val="80000"/>
              </a:lnSpc>
              <a:buFont typeface="Wingdings" pitchFamily="2" charset="2"/>
              <a:buNone/>
            </a:pPr>
            <a:endParaRPr lang="en-US" sz="2800">
              <a:latin typeface="Times New Roman" pitchFamily="18" charset="0"/>
            </a:endParaRPr>
          </a:p>
          <a:p>
            <a:pPr algn="just">
              <a:lnSpc>
                <a:spcPct val="80000"/>
              </a:lnSpc>
            </a:pPr>
            <a:r>
              <a:rPr lang="en-US" sz="2800">
                <a:latin typeface="Times New Roman" pitchFamily="18" charset="0"/>
                <a:cs typeface="Times New Roman" pitchFamily="18" charset="0"/>
              </a:rPr>
              <a:t>Global and informative studies.</a:t>
            </a:r>
            <a:endParaRPr lang="en-US" sz="2800">
              <a:latin typeface="Times New Roman" pitchFamily="18" charset="0"/>
              <a:cs typeface="Arial" pitchFamily="34" charset="0"/>
            </a:endParaRPr>
          </a:p>
          <a:p>
            <a:pPr>
              <a:lnSpc>
                <a:spcPct val="80000"/>
              </a:lnSpc>
            </a:pPr>
            <a:r>
              <a:rPr lang="en-US" sz="2800">
                <a:latin typeface="Times New Roman" pitchFamily="18" charset="0"/>
                <a:cs typeface="Times New Roman" pitchFamily="18" charset="0"/>
              </a:rPr>
              <a:t>Case comparative studies that analyze different experiences in the region, their results, achievements and drawbacks.</a:t>
            </a:r>
          </a:p>
          <a:p>
            <a:pPr>
              <a:lnSpc>
                <a:spcPct val="80000"/>
              </a:lnSpc>
            </a:pPr>
            <a:r>
              <a:rPr lang="en-US" sz="2800">
                <a:latin typeface="Times New Roman" pitchFamily="18" charset="0"/>
                <a:cs typeface="Times New Roman" pitchFamily="18" charset="0"/>
              </a:rPr>
              <a:t>Studies of good practices and state of the art inside and outside the region.</a:t>
            </a:r>
          </a:p>
          <a:p>
            <a:pPr>
              <a:lnSpc>
                <a:spcPct val="80000"/>
              </a:lnSpc>
            </a:pPr>
            <a:r>
              <a:rPr lang="en-US" sz="2800">
                <a:latin typeface="Times New Roman" pitchFamily="18" charset="0"/>
                <a:cs typeface="Times New Roman" pitchFamily="18" charset="0"/>
              </a:rPr>
              <a:t>Studies that identify opportunities for cooperation between countries. </a:t>
            </a:r>
            <a:endParaRPr lang="en-US" sz="280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Office\Templates\1033\Project Overview.pot</Template>
  <TotalTime>2716</TotalTime>
  <Words>756</Words>
  <Application>Microsoft Office PowerPoint</Application>
  <PresentationFormat>On-screen Show (4:3)</PresentationFormat>
  <Paragraphs>72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 New Roman</vt:lpstr>
      <vt:lpstr>Arial</vt:lpstr>
      <vt:lpstr>Wingdings</vt:lpstr>
      <vt:lpstr>TimesNewRoman</vt:lpstr>
      <vt:lpstr>Project Overview</vt:lpstr>
      <vt:lpstr>Regional Policy Dialogue</vt:lpstr>
      <vt:lpstr>General Objective of the Dialogue</vt:lpstr>
      <vt:lpstr>Specific Objectives of the Dialogue</vt:lpstr>
      <vt:lpstr>Dialogue Networks</vt:lpstr>
      <vt:lpstr>Network Members</vt:lpstr>
      <vt:lpstr>Meetings</vt:lpstr>
      <vt:lpstr>Quorum</vt:lpstr>
      <vt:lpstr>Structure</vt:lpstr>
      <vt:lpstr>Studies</vt:lpstr>
      <vt:lpstr>Achievements of the Dialogue and the Networks</vt:lpstr>
      <vt:lpstr>Achievements of the Dialogue and the Networks </vt:lpstr>
      <vt:lpstr>Challenges</vt:lpstr>
    </vt:vector>
  </TitlesOfParts>
  <Company>abella@adinet.com.uy para P.Ayala BID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Diálogo Regional de Política</dc:title>
  <dc:creator>Rodrigo Salas traducido por Juliana Abella</dc:creator>
  <cp:lastModifiedBy>anarod</cp:lastModifiedBy>
  <cp:revision>121</cp:revision>
  <cp:lastPrinted>1601-01-01T00:00:00Z</cp:lastPrinted>
  <dcterms:created xsi:type="dcterms:W3CDTF">2004-06-17T20:56:56Z</dcterms:created>
  <dcterms:modified xsi:type="dcterms:W3CDTF">2010-07-13T05:58:35Z</dcterms:modified>
</cp:coreProperties>
</file>