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64" r:id="rId1"/>
  </p:sldMasterIdLst>
  <p:notesMasterIdLst>
    <p:notesMasterId r:id="rId21"/>
  </p:notesMasterIdLst>
  <p:handoutMasterIdLst>
    <p:handoutMasterId r:id="rId22"/>
  </p:handoutMasterIdLst>
  <p:sldIdLst>
    <p:sldId id="310" r:id="rId2"/>
    <p:sldId id="359" r:id="rId3"/>
    <p:sldId id="334" r:id="rId4"/>
    <p:sldId id="328" r:id="rId5"/>
    <p:sldId id="396" r:id="rId6"/>
    <p:sldId id="397" r:id="rId7"/>
    <p:sldId id="398" r:id="rId8"/>
    <p:sldId id="399" r:id="rId9"/>
    <p:sldId id="400" r:id="rId10"/>
    <p:sldId id="402" r:id="rId11"/>
    <p:sldId id="403" r:id="rId12"/>
    <p:sldId id="412" r:id="rId13"/>
    <p:sldId id="406" r:id="rId14"/>
    <p:sldId id="407" r:id="rId15"/>
    <p:sldId id="408" r:id="rId16"/>
    <p:sldId id="409" r:id="rId17"/>
    <p:sldId id="410" r:id="rId18"/>
    <p:sldId id="413" r:id="rId19"/>
    <p:sldId id="411" r:id="rId20"/>
  </p:sldIdLst>
  <p:sldSz cx="10058400" cy="7772400"/>
  <p:notesSz cx="7010400" cy="9236075"/>
  <p:embeddedFontLst>
    <p:embeddedFont>
      <p:font typeface="Tahoma" pitchFamily="34" charset="0"/>
      <p:regular r:id="rId23"/>
      <p:bold r:id="rId24"/>
    </p:embeddedFont>
  </p:embeddedFontLst>
  <p:defaultTextStyle>
    <a:defPPr>
      <a:defRPr lang="en-US"/>
    </a:defPPr>
    <a:lvl1pPr algn="l" rtl="0" fontAlgn="base">
      <a:spcBef>
        <a:spcPct val="0"/>
      </a:spcBef>
      <a:spcAft>
        <a:spcPct val="0"/>
      </a:spcAft>
      <a:defRPr sz="3500" kern="1200">
        <a:solidFill>
          <a:schemeClr val="tx1"/>
        </a:solidFill>
        <a:latin typeface="Arial" pitchFamily="34" charset="0"/>
        <a:ea typeface="+mn-ea"/>
        <a:cs typeface="+mn-cs"/>
      </a:defRPr>
    </a:lvl1pPr>
    <a:lvl2pPr marL="457200" algn="l" rtl="0" fontAlgn="base">
      <a:spcBef>
        <a:spcPct val="0"/>
      </a:spcBef>
      <a:spcAft>
        <a:spcPct val="0"/>
      </a:spcAft>
      <a:defRPr sz="3500" kern="1200">
        <a:solidFill>
          <a:schemeClr val="tx1"/>
        </a:solidFill>
        <a:latin typeface="Arial" pitchFamily="34" charset="0"/>
        <a:ea typeface="+mn-ea"/>
        <a:cs typeface="+mn-cs"/>
      </a:defRPr>
    </a:lvl2pPr>
    <a:lvl3pPr marL="914400" algn="l" rtl="0" fontAlgn="base">
      <a:spcBef>
        <a:spcPct val="0"/>
      </a:spcBef>
      <a:spcAft>
        <a:spcPct val="0"/>
      </a:spcAft>
      <a:defRPr sz="3500" kern="1200">
        <a:solidFill>
          <a:schemeClr val="tx1"/>
        </a:solidFill>
        <a:latin typeface="Arial" pitchFamily="34" charset="0"/>
        <a:ea typeface="+mn-ea"/>
        <a:cs typeface="+mn-cs"/>
      </a:defRPr>
    </a:lvl3pPr>
    <a:lvl4pPr marL="1371600" algn="l" rtl="0" fontAlgn="base">
      <a:spcBef>
        <a:spcPct val="0"/>
      </a:spcBef>
      <a:spcAft>
        <a:spcPct val="0"/>
      </a:spcAft>
      <a:defRPr sz="3500" kern="1200">
        <a:solidFill>
          <a:schemeClr val="tx1"/>
        </a:solidFill>
        <a:latin typeface="Arial" pitchFamily="34" charset="0"/>
        <a:ea typeface="+mn-ea"/>
        <a:cs typeface="+mn-cs"/>
      </a:defRPr>
    </a:lvl4pPr>
    <a:lvl5pPr marL="1828800" algn="l" rtl="0" fontAlgn="base">
      <a:spcBef>
        <a:spcPct val="0"/>
      </a:spcBef>
      <a:spcAft>
        <a:spcPct val="0"/>
      </a:spcAft>
      <a:defRPr sz="3500" kern="1200">
        <a:solidFill>
          <a:schemeClr val="tx1"/>
        </a:solidFill>
        <a:latin typeface="Arial" pitchFamily="34" charset="0"/>
        <a:ea typeface="+mn-ea"/>
        <a:cs typeface="+mn-cs"/>
      </a:defRPr>
    </a:lvl5pPr>
    <a:lvl6pPr marL="2286000" algn="l" defTabSz="914400" rtl="0" eaLnBrk="1" latinLnBrk="0" hangingPunct="1">
      <a:defRPr sz="3500" kern="1200">
        <a:solidFill>
          <a:schemeClr val="tx1"/>
        </a:solidFill>
        <a:latin typeface="Arial" pitchFamily="34" charset="0"/>
        <a:ea typeface="+mn-ea"/>
        <a:cs typeface="+mn-cs"/>
      </a:defRPr>
    </a:lvl6pPr>
    <a:lvl7pPr marL="2743200" algn="l" defTabSz="914400" rtl="0" eaLnBrk="1" latinLnBrk="0" hangingPunct="1">
      <a:defRPr sz="3500" kern="1200">
        <a:solidFill>
          <a:schemeClr val="tx1"/>
        </a:solidFill>
        <a:latin typeface="Arial" pitchFamily="34" charset="0"/>
        <a:ea typeface="+mn-ea"/>
        <a:cs typeface="+mn-cs"/>
      </a:defRPr>
    </a:lvl7pPr>
    <a:lvl8pPr marL="3200400" algn="l" defTabSz="914400" rtl="0" eaLnBrk="1" latinLnBrk="0" hangingPunct="1">
      <a:defRPr sz="3500" kern="1200">
        <a:solidFill>
          <a:schemeClr val="tx1"/>
        </a:solidFill>
        <a:latin typeface="Arial" pitchFamily="34" charset="0"/>
        <a:ea typeface="+mn-ea"/>
        <a:cs typeface="+mn-cs"/>
      </a:defRPr>
    </a:lvl8pPr>
    <a:lvl9pPr marL="3657600" algn="l" defTabSz="914400" rtl="0" eaLnBrk="1" latinLnBrk="0" hangingPunct="1">
      <a:defRPr sz="35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chemeClr val="tx1"/>
    </p:penClr>
  </p:showPr>
  <p:clrMru>
    <a:srgbClr val="C6D8EC"/>
    <a:srgbClr val="ABC6E3"/>
    <a:srgbClr val="2A5482"/>
    <a:srgbClr val="306094"/>
    <a:srgbClr val="DCFF79"/>
    <a:srgbClr val="4883C4"/>
    <a:srgbClr val="D9E5F3"/>
    <a:srgbClr val="DFE9F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03" autoAdjust="0"/>
    <p:restoredTop sz="94761" autoAdjust="0"/>
  </p:normalViewPr>
  <p:slideViewPr>
    <p:cSldViewPr>
      <p:cViewPr>
        <p:scale>
          <a:sx n="66" d="100"/>
          <a:sy n="66" d="100"/>
        </p:scale>
        <p:origin x="-72" y="-72"/>
      </p:cViewPr>
      <p:guideLst>
        <p:guide orient="horz" pos="2448"/>
        <p:guide pos="3168"/>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488" y="-96"/>
      </p:cViewPr>
      <p:guideLst>
        <p:guide orient="horz" pos="2909"/>
        <p:guide pos="220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888" cy="460375"/>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eaLnBrk="0" hangingPunct="0">
              <a:defRPr sz="1200">
                <a:latin typeface="Times New Roman" pitchFamily="18" charset="0"/>
              </a:defRPr>
            </a:lvl1pPr>
          </a:lstStyle>
          <a:p>
            <a:endParaRPr lang="en-US"/>
          </a:p>
        </p:txBody>
      </p:sp>
      <p:sp>
        <p:nvSpPr>
          <p:cNvPr id="29699" name="Rectangle 3"/>
          <p:cNvSpPr>
            <a:spLocks noGrp="1" noChangeArrowheads="1"/>
          </p:cNvSpPr>
          <p:nvPr>
            <p:ph type="dt" sz="quarter" idx="1"/>
          </p:nvPr>
        </p:nvSpPr>
        <p:spPr bwMode="auto">
          <a:xfrm>
            <a:off x="3973513" y="0"/>
            <a:ext cx="3036887" cy="460375"/>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eaLnBrk="0" hangingPunct="0">
              <a:defRPr sz="1200">
                <a:latin typeface="Times New Roman" pitchFamily="18" charset="0"/>
              </a:defRPr>
            </a:lvl1pPr>
          </a:lstStyle>
          <a:p>
            <a:endParaRPr lang="en-US"/>
          </a:p>
        </p:txBody>
      </p:sp>
      <p:sp>
        <p:nvSpPr>
          <p:cNvPr id="29700" name="Rectangle 4"/>
          <p:cNvSpPr>
            <a:spLocks noGrp="1" noChangeArrowheads="1"/>
          </p:cNvSpPr>
          <p:nvPr>
            <p:ph type="ftr" sz="quarter" idx="2"/>
          </p:nvPr>
        </p:nvSpPr>
        <p:spPr bwMode="auto">
          <a:xfrm>
            <a:off x="0" y="8775700"/>
            <a:ext cx="3036888" cy="460375"/>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eaLnBrk="0" hangingPunct="0">
              <a:defRPr sz="1200">
                <a:latin typeface="Times New Roman" pitchFamily="18" charset="0"/>
              </a:defRPr>
            </a:lvl1pPr>
          </a:lstStyle>
          <a:p>
            <a:endParaRPr lang="en-US"/>
          </a:p>
        </p:txBody>
      </p:sp>
      <p:sp>
        <p:nvSpPr>
          <p:cNvPr id="29701" name="Rectangle 5"/>
          <p:cNvSpPr>
            <a:spLocks noGrp="1" noChangeArrowheads="1"/>
          </p:cNvSpPr>
          <p:nvPr>
            <p:ph type="sldNum" sz="quarter" idx="3"/>
          </p:nvPr>
        </p:nvSpPr>
        <p:spPr bwMode="auto">
          <a:xfrm>
            <a:off x="3973513" y="8775700"/>
            <a:ext cx="3036887" cy="460375"/>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eaLnBrk="0" hangingPunct="0">
              <a:defRPr sz="1200">
                <a:latin typeface="Times New Roman" pitchFamily="18" charset="0"/>
              </a:defRPr>
            </a:lvl1pPr>
          </a:lstStyle>
          <a:p>
            <a:fld id="{079B0ECA-1F4D-4F99-9F37-CADA981FC5F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3036888" cy="460375"/>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eaLnBrk="0" hangingPunct="0">
              <a:defRPr sz="1200">
                <a:latin typeface="Times New Roman" pitchFamily="18" charset="0"/>
              </a:defRPr>
            </a:lvl1pPr>
          </a:lstStyle>
          <a:p>
            <a:endParaRPr lang="en-US"/>
          </a:p>
        </p:txBody>
      </p:sp>
      <p:sp>
        <p:nvSpPr>
          <p:cNvPr id="34819" name="Rectangle 3"/>
          <p:cNvSpPr>
            <a:spLocks noGrp="1" noChangeArrowheads="1"/>
          </p:cNvSpPr>
          <p:nvPr>
            <p:ph type="dt" idx="1"/>
          </p:nvPr>
        </p:nvSpPr>
        <p:spPr bwMode="auto">
          <a:xfrm>
            <a:off x="3973513" y="0"/>
            <a:ext cx="3036887" cy="460375"/>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r" eaLnBrk="0" hangingPunct="0">
              <a:defRPr sz="1200">
                <a:latin typeface="Times New Roman" pitchFamily="18" charset="0"/>
              </a:defRPr>
            </a:lvl1pPr>
          </a:lstStyle>
          <a:p>
            <a:endParaRPr lang="en-US"/>
          </a:p>
        </p:txBody>
      </p:sp>
      <p:sp>
        <p:nvSpPr>
          <p:cNvPr id="34820" name="Rectangle 4"/>
          <p:cNvSpPr>
            <a:spLocks noChangeArrowheads="1" noTextEdit="1"/>
          </p:cNvSpPr>
          <p:nvPr>
            <p:ph type="sldImg" idx="2"/>
          </p:nvPr>
        </p:nvSpPr>
        <p:spPr bwMode="auto">
          <a:xfrm>
            <a:off x="1266825" y="693738"/>
            <a:ext cx="4478338" cy="346075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935038" y="4387850"/>
            <a:ext cx="5140325" cy="4154488"/>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822" name="Rectangle 6"/>
          <p:cNvSpPr>
            <a:spLocks noGrp="1" noChangeArrowheads="1"/>
          </p:cNvSpPr>
          <p:nvPr>
            <p:ph type="ftr" sz="quarter" idx="4"/>
          </p:nvPr>
        </p:nvSpPr>
        <p:spPr bwMode="auto">
          <a:xfrm>
            <a:off x="0" y="8775700"/>
            <a:ext cx="3036888" cy="460375"/>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eaLnBrk="0" hangingPunct="0">
              <a:defRPr sz="1200">
                <a:latin typeface="Times New Roman" pitchFamily="18" charset="0"/>
              </a:defRPr>
            </a:lvl1pPr>
          </a:lstStyle>
          <a:p>
            <a:endParaRPr lang="en-US"/>
          </a:p>
        </p:txBody>
      </p:sp>
      <p:sp>
        <p:nvSpPr>
          <p:cNvPr id="34823" name="Rectangle 7"/>
          <p:cNvSpPr>
            <a:spLocks noGrp="1" noChangeArrowheads="1"/>
          </p:cNvSpPr>
          <p:nvPr>
            <p:ph type="sldNum" sz="quarter" idx="5"/>
          </p:nvPr>
        </p:nvSpPr>
        <p:spPr bwMode="auto">
          <a:xfrm>
            <a:off x="3973513" y="8775700"/>
            <a:ext cx="3036887" cy="460375"/>
          </a:xfrm>
          <a:prstGeom prst="rect">
            <a:avLst/>
          </a:prstGeom>
          <a:noFill/>
          <a:ln w="9525">
            <a:noFill/>
            <a:miter lim="800000"/>
            <a:headEnd/>
            <a:tailEnd/>
          </a:ln>
          <a:effectLst/>
        </p:spPr>
        <p:txBody>
          <a:bodyPr vert="horz" wrap="square" lIns="91427" tIns="45714" rIns="91427" bIns="45714" numCol="1" anchor="b" anchorCtr="0" compatLnSpc="1">
            <a:prstTxWarp prst="textNoShape">
              <a:avLst/>
            </a:prstTxWarp>
          </a:bodyPr>
          <a:lstStyle>
            <a:lvl1pPr algn="r" eaLnBrk="0" hangingPunct="0">
              <a:defRPr sz="1200">
                <a:latin typeface="Times New Roman" pitchFamily="18" charset="0"/>
              </a:defRPr>
            </a:lvl1pPr>
          </a:lstStyle>
          <a:p>
            <a:fld id="{919094C2-6EA7-41E2-820E-1017FCB6C0D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3" y="2414588"/>
            <a:ext cx="8550275" cy="166528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25" y="4403725"/>
            <a:ext cx="7042150" cy="19875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402B9E7A-3CE7-45F3-AB90-8E4D9820E7C4}" type="slidenum">
              <a:rPr lang="es-ES"/>
              <a:pPr/>
              <a:t>‹#›</a:t>
            </a:fld>
            <a:endParaRPr lang="es-E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96C2B9F6-ED9B-460C-AE78-42296848F4F6}" type="slidenum">
              <a:rPr lang="es-ES"/>
              <a:pPr/>
              <a:t>‹#›</a:t>
            </a:fld>
            <a:endParaRPr lang="es-E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11150"/>
            <a:ext cx="2262188" cy="6632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11150"/>
            <a:ext cx="6637337" cy="6632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1F3D2706-6FA8-4917-83F7-56685E1A5C59}" type="slidenum">
              <a:rPr lang="es-ES"/>
              <a:pPr/>
              <a:t>‹#›</a:t>
            </a:fld>
            <a:endParaRPr lang="es-E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E60A7A8E-2550-48FE-AA03-CFE1BC24EBDF}" type="slidenum">
              <a:rPr lang="es-ES"/>
              <a:pPr/>
              <a:t>‹#›</a:t>
            </a:fld>
            <a:endParaRPr lang="es-E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994275"/>
            <a:ext cx="8548687" cy="154463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94063"/>
            <a:ext cx="8548687" cy="170021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98B32617-5B09-4444-BF80-41FD7F007D82}" type="slidenum">
              <a:rPr lang="es-ES"/>
              <a:pPr/>
              <a:t>‹#›</a:t>
            </a:fld>
            <a:endParaRPr lang="es-E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812925"/>
            <a:ext cx="4449762"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812925"/>
            <a:ext cx="4449763"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B7228DAA-1D8D-4305-9EF7-763F94AE8798}" type="slidenum">
              <a:rPr lang="es-ES"/>
              <a:pPr/>
              <a:t>‹#›</a:t>
            </a:fld>
            <a:endParaRPr lang="es-E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739900"/>
            <a:ext cx="4443412"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465388"/>
            <a:ext cx="4443412"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3" y="1739900"/>
            <a:ext cx="4445000"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3" y="2465388"/>
            <a:ext cx="4445000"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907CD4E0-E133-4F2C-9C4A-6DA5C12DE261}" type="slidenum">
              <a:rPr lang="es-ES"/>
              <a:pPr/>
              <a:t>‹#›</a:t>
            </a:fld>
            <a:endParaRPr lang="es-E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6D82B8D5-A69F-4552-BC1E-ADEFA8818731}" type="slidenum">
              <a:rPr lang="es-ES"/>
              <a:pPr/>
              <a:t>‹#›</a:t>
            </a:fld>
            <a:endParaRPr lang="es-E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B0E1093B-442D-40C6-AB01-36D6693E84BB}" type="slidenum">
              <a:rPr lang="es-ES"/>
              <a:pPr/>
              <a:t>‹#›</a:t>
            </a:fld>
            <a:endParaRPr lang="es-E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9563"/>
            <a:ext cx="3308350" cy="13176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38" y="309563"/>
            <a:ext cx="5622925" cy="66341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627188"/>
            <a:ext cx="3308350"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CF8B48B7-050E-4167-AA1B-D940BDE5DA55}" type="slidenum">
              <a:rPr lang="es-ES"/>
              <a:pPr/>
              <a:t>‹#›</a:t>
            </a:fld>
            <a:endParaRPr lang="es-E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440363"/>
            <a:ext cx="6035675" cy="64293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75" y="693738"/>
            <a:ext cx="6035675" cy="4664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1675" y="6083300"/>
            <a:ext cx="6035675" cy="911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F27419E5-587C-4C69-A70B-FBD240C0FE22}" type="slidenum">
              <a:rPr lang="es-ES"/>
              <a:pPr/>
              <a:t>‹#›</a:t>
            </a:fld>
            <a:endParaRPr lang="es-E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ABC6E3"/>
            </a:gs>
            <a:gs pos="50000">
              <a:srgbClr val="E6E6E6"/>
            </a:gs>
            <a:gs pos="100000">
              <a:srgbClr val="ABC6E3"/>
            </a:gs>
          </a:gsLst>
          <a:lin ang="5400000" scaled="1"/>
        </a:gradFill>
        <a:effectLst/>
      </p:bgPr>
    </p:bg>
    <p:spTree>
      <p:nvGrpSpPr>
        <p:cNvPr id="1" name=""/>
        <p:cNvGrpSpPr/>
        <p:nvPr/>
      </p:nvGrpSpPr>
      <p:grpSpPr>
        <a:xfrm>
          <a:off x="0" y="0"/>
          <a:ext cx="0" cy="0"/>
          <a:chOff x="0" y="0"/>
          <a:chExt cx="0" cy="0"/>
        </a:xfrm>
      </p:grpSpPr>
      <p:sp>
        <p:nvSpPr>
          <p:cNvPr id="234498" name="Rectangle 2"/>
          <p:cNvSpPr>
            <a:spLocks noGrp="1" noChangeArrowheads="1"/>
          </p:cNvSpPr>
          <p:nvPr>
            <p:ph type="title"/>
          </p:nvPr>
        </p:nvSpPr>
        <p:spPr bwMode="auto">
          <a:xfrm>
            <a:off x="503238" y="311150"/>
            <a:ext cx="9051925" cy="1295400"/>
          </a:xfrm>
          <a:prstGeom prst="rect">
            <a:avLst/>
          </a:prstGeom>
          <a:noFill/>
          <a:ln w="9525">
            <a:noFill/>
            <a:miter lim="800000"/>
            <a:headEnd/>
            <a:tailEnd/>
          </a:ln>
          <a:effectLst/>
        </p:spPr>
        <p:txBody>
          <a:bodyPr vert="horz" wrap="square" lIns="101870" tIns="50935" rIns="101870" bIns="50935" numCol="1" anchor="ctr" anchorCtr="0" compatLnSpc="1">
            <a:prstTxWarp prst="textNoShape">
              <a:avLst/>
            </a:prstTxWarp>
          </a:bodyPr>
          <a:lstStyle/>
          <a:p>
            <a:pPr lvl="0"/>
            <a:r>
              <a:rPr lang="es-ES" smtClean="0"/>
              <a:t>Haga clic para cambiar el estilo de título	</a:t>
            </a:r>
          </a:p>
        </p:txBody>
      </p:sp>
      <p:sp>
        <p:nvSpPr>
          <p:cNvPr id="234499" name="Rectangle 3"/>
          <p:cNvSpPr>
            <a:spLocks noGrp="1" noChangeArrowheads="1"/>
          </p:cNvSpPr>
          <p:nvPr>
            <p:ph type="body" idx="1"/>
          </p:nvPr>
        </p:nvSpPr>
        <p:spPr bwMode="auto">
          <a:xfrm>
            <a:off x="503238" y="1812925"/>
            <a:ext cx="9051925" cy="5130800"/>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34500" name="Rectangle 4"/>
          <p:cNvSpPr>
            <a:spLocks noGrp="1" noChangeArrowheads="1"/>
          </p:cNvSpPr>
          <p:nvPr>
            <p:ph type="dt" sz="half" idx="2"/>
          </p:nvPr>
        </p:nvSpPr>
        <p:spPr bwMode="auto">
          <a:xfrm>
            <a:off x="503238" y="7078663"/>
            <a:ext cx="2346325" cy="539750"/>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lvl1pPr defTabSz="1019175">
              <a:defRPr sz="1600"/>
            </a:lvl1pPr>
          </a:lstStyle>
          <a:p>
            <a:endParaRPr lang="es-ES"/>
          </a:p>
        </p:txBody>
      </p:sp>
      <p:sp>
        <p:nvSpPr>
          <p:cNvPr id="234501" name="Rectangle 5"/>
          <p:cNvSpPr>
            <a:spLocks noGrp="1" noChangeArrowheads="1"/>
          </p:cNvSpPr>
          <p:nvPr>
            <p:ph type="ftr" sz="quarter" idx="3"/>
          </p:nvPr>
        </p:nvSpPr>
        <p:spPr bwMode="auto">
          <a:xfrm>
            <a:off x="3436938" y="7078663"/>
            <a:ext cx="3184525" cy="539750"/>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lvl1pPr algn="ctr" defTabSz="1019175">
              <a:defRPr sz="1600"/>
            </a:lvl1pPr>
          </a:lstStyle>
          <a:p>
            <a:endParaRPr lang="es-ES"/>
          </a:p>
        </p:txBody>
      </p:sp>
      <p:sp>
        <p:nvSpPr>
          <p:cNvPr id="234502" name="Rectangle 6"/>
          <p:cNvSpPr>
            <a:spLocks noGrp="1" noChangeArrowheads="1"/>
          </p:cNvSpPr>
          <p:nvPr>
            <p:ph type="sldNum" sz="quarter" idx="4"/>
          </p:nvPr>
        </p:nvSpPr>
        <p:spPr bwMode="auto">
          <a:xfrm>
            <a:off x="7208838" y="7078663"/>
            <a:ext cx="2346325" cy="539750"/>
          </a:xfrm>
          <a:prstGeom prst="rect">
            <a:avLst/>
          </a:prstGeom>
          <a:noFill/>
          <a:ln w="9525">
            <a:noFill/>
            <a:miter lim="800000"/>
            <a:headEnd/>
            <a:tailEnd/>
          </a:ln>
          <a:effectLst/>
        </p:spPr>
        <p:txBody>
          <a:bodyPr vert="horz" wrap="square" lIns="101870" tIns="50935" rIns="101870" bIns="50935" numCol="1" anchor="t" anchorCtr="0" compatLnSpc="1">
            <a:prstTxWarp prst="textNoShape">
              <a:avLst/>
            </a:prstTxWarp>
          </a:bodyPr>
          <a:lstStyle>
            <a:lvl1pPr algn="r" defTabSz="1019175">
              <a:defRPr sz="1600"/>
            </a:lvl1pPr>
          </a:lstStyle>
          <a:p>
            <a:fld id="{37AED650-7DD8-45FE-9433-523D186F2232}"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wipe dir="r"/>
  </p:transition>
  <p:timing>
    <p:tnLst>
      <p:par>
        <p:cTn id="1" dur="indefinite" restart="never" nodeType="tmRoot"/>
      </p:par>
    </p:tnLst>
  </p:timing>
  <p:txStyles>
    <p:titleStyle>
      <a:lvl1pPr algn="ctr" defTabSz="1019175" rtl="0" fontAlgn="base">
        <a:spcBef>
          <a:spcPct val="0"/>
        </a:spcBef>
        <a:spcAft>
          <a:spcPct val="0"/>
        </a:spcAft>
        <a:defRPr sz="4900">
          <a:solidFill>
            <a:schemeClr val="tx2"/>
          </a:solidFill>
          <a:latin typeface="+mj-lt"/>
          <a:ea typeface="+mj-ea"/>
          <a:cs typeface="+mj-cs"/>
        </a:defRPr>
      </a:lvl1pPr>
      <a:lvl2pPr algn="ctr" defTabSz="1019175" rtl="0" fontAlgn="base">
        <a:spcBef>
          <a:spcPct val="0"/>
        </a:spcBef>
        <a:spcAft>
          <a:spcPct val="0"/>
        </a:spcAft>
        <a:defRPr sz="4900">
          <a:solidFill>
            <a:schemeClr val="tx2"/>
          </a:solidFill>
          <a:latin typeface="Arial" pitchFamily="34" charset="0"/>
        </a:defRPr>
      </a:lvl2pPr>
      <a:lvl3pPr algn="ctr" defTabSz="1019175" rtl="0" fontAlgn="base">
        <a:spcBef>
          <a:spcPct val="0"/>
        </a:spcBef>
        <a:spcAft>
          <a:spcPct val="0"/>
        </a:spcAft>
        <a:defRPr sz="4900">
          <a:solidFill>
            <a:schemeClr val="tx2"/>
          </a:solidFill>
          <a:latin typeface="Arial" pitchFamily="34" charset="0"/>
        </a:defRPr>
      </a:lvl3pPr>
      <a:lvl4pPr algn="ctr" defTabSz="1019175" rtl="0" fontAlgn="base">
        <a:spcBef>
          <a:spcPct val="0"/>
        </a:spcBef>
        <a:spcAft>
          <a:spcPct val="0"/>
        </a:spcAft>
        <a:defRPr sz="4900">
          <a:solidFill>
            <a:schemeClr val="tx2"/>
          </a:solidFill>
          <a:latin typeface="Arial" pitchFamily="34" charset="0"/>
        </a:defRPr>
      </a:lvl4pPr>
      <a:lvl5pPr algn="ctr" defTabSz="1019175" rtl="0" fontAlgn="base">
        <a:spcBef>
          <a:spcPct val="0"/>
        </a:spcBef>
        <a:spcAft>
          <a:spcPct val="0"/>
        </a:spcAft>
        <a:defRPr sz="4900">
          <a:solidFill>
            <a:schemeClr val="tx2"/>
          </a:solidFill>
          <a:latin typeface="Arial" pitchFamily="34" charset="0"/>
        </a:defRPr>
      </a:lvl5pPr>
      <a:lvl6pPr marL="457200" algn="ctr" defTabSz="1019175" rtl="0" fontAlgn="base">
        <a:spcBef>
          <a:spcPct val="0"/>
        </a:spcBef>
        <a:spcAft>
          <a:spcPct val="0"/>
        </a:spcAft>
        <a:defRPr sz="4900">
          <a:solidFill>
            <a:schemeClr val="tx2"/>
          </a:solidFill>
          <a:latin typeface="Arial" pitchFamily="34" charset="0"/>
        </a:defRPr>
      </a:lvl6pPr>
      <a:lvl7pPr marL="914400" algn="ctr" defTabSz="1019175" rtl="0" fontAlgn="base">
        <a:spcBef>
          <a:spcPct val="0"/>
        </a:spcBef>
        <a:spcAft>
          <a:spcPct val="0"/>
        </a:spcAft>
        <a:defRPr sz="4900">
          <a:solidFill>
            <a:schemeClr val="tx2"/>
          </a:solidFill>
          <a:latin typeface="Arial" pitchFamily="34" charset="0"/>
        </a:defRPr>
      </a:lvl7pPr>
      <a:lvl8pPr marL="1371600" algn="ctr" defTabSz="1019175" rtl="0" fontAlgn="base">
        <a:spcBef>
          <a:spcPct val="0"/>
        </a:spcBef>
        <a:spcAft>
          <a:spcPct val="0"/>
        </a:spcAft>
        <a:defRPr sz="4900">
          <a:solidFill>
            <a:schemeClr val="tx2"/>
          </a:solidFill>
          <a:latin typeface="Arial" pitchFamily="34" charset="0"/>
        </a:defRPr>
      </a:lvl8pPr>
      <a:lvl9pPr marL="1828800" algn="ctr" defTabSz="1019175" rtl="0" fontAlgn="base">
        <a:spcBef>
          <a:spcPct val="0"/>
        </a:spcBef>
        <a:spcAft>
          <a:spcPct val="0"/>
        </a:spcAft>
        <a:defRPr sz="4900">
          <a:solidFill>
            <a:schemeClr val="tx2"/>
          </a:solidFill>
          <a:latin typeface="Arial" pitchFamily="34" charset="0"/>
        </a:defRPr>
      </a:lvl9pPr>
    </p:titleStyle>
    <p:bodyStyle>
      <a:lvl1pPr marL="382588" indent="-382588" algn="l" defTabSz="1019175" rtl="0" fontAlgn="base">
        <a:spcBef>
          <a:spcPct val="20000"/>
        </a:spcBef>
        <a:spcAft>
          <a:spcPct val="0"/>
        </a:spcAft>
        <a:buChar char="•"/>
        <a:defRPr sz="3600">
          <a:solidFill>
            <a:schemeClr val="tx1"/>
          </a:solidFill>
          <a:latin typeface="+mn-lt"/>
          <a:ea typeface="+mn-ea"/>
          <a:cs typeface="+mn-cs"/>
        </a:defRPr>
      </a:lvl1pPr>
      <a:lvl2pPr marL="827088" indent="-317500" algn="l" defTabSz="1019175" rtl="0" fontAlgn="base">
        <a:spcBef>
          <a:spcPct val="20000"/>
        </a:spcBef>
        <a:spcAft>
          <a:spcPct val="0"/>
        </a:spcAft>
        <a:buChar char="–"/>
        <a:defRPr sz="3100">
          <a:solidFill>
            <a:schemeClr val="tx1"/>
          </a:solidFill>
          <a:latin typeface="+mn-lt"/>
        </a:defRPr>
      </a:lvl2pPr>
      <a:lvl3pPr marL="1273175" indent="-254000" algn="l" defTabSz="1019175" rtl="0" fontAlgn="base">
        <a:spcBef>
          <a:spcPct val="20000"/>
        </a:spcBef>
        <a:spcAft>
          <a:spcPct val="0"/>
        </a:spcAft>
        <a:buChar char="•"/>
        <a:defRPr sz="2700">
          <a:solidFill>
            <a:schemeClr val="tx1"/>
          </a:solidFill>
          <a:latin typeface="+mn-lt"/>
        </a:defRPr>
      </a:lvl3pPr>
      <a:lvl4pPr marL="1782763" indent="-254000" algn="l" defTabSz="1019175" rtl="0" fontAlgn="base">
        <a:spcBef>
          <a:spcPct val="20000"/>
        </a:spcBef>
        <a:spcAft>
          <a:spcPct val="0"/>
        </a:spcAft>
        <a:buChar char="–"/>
        <a:defRPr sz="2200">
          <a:solidFill>
            <a:schemeClr val="tx1"/>
          </a:solidFill>
          <a:latin typeface="+mn-lt"/>
        </a:defRPr>
      </a:lvl4pPr>
      <a:lvl5pPr marL="2292350" indent="-254000" algn="l" defTabSz="1019175" rtl="0" fontAlgn="base">
        <a:spcBef>
          <a:spcPct val="20000"/>
        </a:spcBef>
        <a:spcAft>
          <a:spcPct val="0"/>
        </a:spcAft>
        <a:buChar char="»"/>
        <a:defRPr sz="2200">
          <a:solidFill>
            <a:schemeClr val="tx1"/>
          </a:solidFill>
          <a:latin typeface="+mn-lt"/>
        </a:defRPr>
      </a:lvl5pPr>
      <a:lvl6pPr marL="2749550" indent="-254000" algn="l" defTabSz="1019175" rtl="0" fontAlgn="base">
        <a:spcBef>
          <a:spcPct val="20000"/>
        </a:spcBef>
        <a:spcAft>
          <a:spcPct val="0"/>
        </a:spcAft>
        <a:buChar char="»"/>
        <a:defRPr sz="2200">
          <a:solidFill>
            <a:schemeClr val="tx1"/>
          </a:solidFill>
          <a:latin typeface="+mn-lt"/>
        </a:defRPr>
      </a:lvl6pPr>
      <a:lvl7pPr marL="3206750" indent="-254000" algn="l" defTabSz="1019175" rtl="0" fontAlgn="base">
        <a:spcBef>
          <a:spcPct val="20000"/>
        </a:spcBef>
        <a:spcAft>
          <a:spcPct val="0"/>
        </a:spcAft>
        <a:buChar char="»"/>
        <a:defRPr sz="2200">
          <a:solidFill>
            <a:schemeClr val="tx1"/>
          </a:solidFill>
          <a:latin typeface="+mn-lt"/>
        </a:defRPr>
      </a:lvl7pPr>
      <a:lvl8pPr marL="3663950" indent="-254000" algn="l" defTabSz="1019175" rtl="0" fontAlgn="base">
        <a:spcBef>
          <a:spcPct val="20000"/>
        </a:spcBef>
        <a:spcAft>
          <a:spcPct val="0"/>
        </a:spcAft>
        <a:buChar char="»"/>
        <a:defRPr sz="2200">
          <a:solidFill>
            <a:schemeClr val="tx1"/>
          </a:solidFill>
          <a:latin typeface="+mn-lt"/>
        </a:defRPr>
      </a:lvl8pPr>
      <a:lvl9pPr marL="4121150" indent="-254000" algn="l" defTabSz="1019175" rtl="0" fontAlgn="base">
        <a:spcBef>
          <a:spcPct val="20000"/>
        </a:spcBef>
        <a:spcAft>
          <a:spcPct val="0"/>
        </a:spcAft>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52400" y="762000"/>
            <a:ext cx="9906000" cy="2057400"/>
          </a:xfrm>
        </p:spPr>
        <p:txBody>
          <a:bodyPr/>
          <a:lstStyle/>
          <a:p>
            <a:r>
              <a:rPr lang="en-US" sz="3200" b="1">
                <a:solidFill>
                  <a:srgbClr val="000000"/>
                </a:solidFill>
                <a:cs typeface="Times New Roman" pitchFamily="18" charset="0"/>
              </a:rPr>
              <a:t>INSTITUTIONALITY OF POVERTY</a:t>
            </a:r>
            <a:br>
              <a:rPr lang="en-US" sz="3200" b="1">
                <a:solidFill>
                  <a:srgbClr val="000000"/>
                </a:solidFill>
                <a:cs typeface="Times New Roman" pitchFamily="18" charset="0"/>
              </a:rPr>
            </a:br>
            <a:r>
              <a:rPr lang="en-US" sz="3200" b="1">
                <a:solidFill>
                  <a:srgbClr val="000000"/>
                </a:solidFill>
                <a:cs typeface="Times New Roman" pitchFamily="18" charset="0"/>
              </a:rPr>
              <a:t>REDUCTION POLICIES AND PROGRAMS IN LATIN AMERICA</a:t>
            </a:r>
            <a:r>
              <a:rPr lang="es-ES" sz="3200" b="1">
                <a:solidFill>
                  <a:schemeClr val="tx1"/>
                </a:solidFill>
              </a:rPr>
              <a:t> </a:t>
            </a:r>
            <a:endParaRPr lang="en-US" sz="3200" b="1">
              <a:solidFill>
                <a:schemeClr val="tx1"/>
              </a:solidFill>
            </a:endParaRPr>
          </a:p>
        </p:txBody>
      </p:sp>
      <p:sp>
        <p:nvSpPr>
          <p:cNvPr id="107523" name="Rectangle 3"/>
          <p:cNvSpPr>
            <a:spLocks noGrp="1" noChangeArrowheads="1"/>
          </p:cNvSpPr>
          <p:nvPr>
            <p:ph type="subTitle" idx="1"/>
          </p:nvPr>
        </p:nvSpPr>
        <p:spPr>
          <a:xfrm>
            <a:off x="914400" y="3276600"/>
            <a:ext cx="8763000" cy="4076700"/>
          </a:xfrm>
        </p:spPr>
        <p:txBody>
          <a:bodyPr/>
          <a:lstStyle/>
          <a:p>
            <a:pPr>
              <a:lnSpc>
                <a:spcPct val="80000"/>
              </a:lnSpc>
            </a:pPr>
            <a:endParaRPr lang="es-ES" sz="1000"/>
          </a:p>
          <a:p>
            <a:pPr>
              <a:lnSpc>
                <a:spcPct val="80000"/>
              </a:lnSpc>
            </a:pPr>
            <a:endParaRPr lang="es-ES" sz="1000"/>
          </a:p>
          <a:p>
            <a:pPr>
              <a:lnSpc>
                <a:spcPct val="80000"/>
              </a:lnSpc>
              <a:buFont typeface="Wingdings" pitchFamily="2" charset="2"/>
              <a:buNone/>
            </a:pPr>
            <a:r>
              <a:rPr lang="en-US" sz="1600" b="1">
                <a:solidFill>
                  <a:srgbClr val="000000"/>
                </a:solidFill>
                <a:cs typeface="Arial" pitchFamily="34" charset="0"/>
              </a:rPr>
              <a:t>Document prepared for the Regional Policy Dialogue</a:t>
            </a:r>
            <a:endParaRPr lang="es-ES" sz="1600">
              <a:solidFill>
                <a:srgbClr val="000000"/>
              </a:solidFill>
              <a:cs typeface="Arial" pitchFamily="34" charset="0"/>
            </a:endParaRPr>
          </a:p>
          <a:p>
            <a:pPr>
              <a:lnSpc>
                <a:spcPct val="80000"/>
              </a:lnSpc>
              <a:buFont typeface="Wingdings" pitchFamily="2" charset="2"/>
              <a:buNone/>
            </a:pPr>
            <a:r>
              <a:rPr lang="en-US" sz="1600" b="1">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b="1" i="1">
                <a:solidFill>
                  <a:srgbClr val="000000"/>
                </a:solidFill>
                <a:cs typeface="Arial" pitchFamily="34" charset="0"/>
              </a:rPr>
              <a:t>Poverty Reduction and Social Protection Network</a:t>
            </a:r>
            <a:endParaRPr lang="es-ES" sz="1600">
              <a:solidFill>
                <a:srgbClr val="000000"/>
              </a:solidFill>
              <a:cs typeface="Arial" pitchFamily="34" charset="0"/>
            </a:endParaRPr>
          </a:p>
          <a:p>
            <a:pPr>
              <a:lnSpc>
                <a:spcPct val="80000"/>
              </a:lnSpc>
              <a:buFont typeface="Wingdings" pitchFamily="2" charset="2"/>
              <a:buNone/>
            </a:pPr>
            <a:r>
              <a:rPr lang="en-US" sz="1600" b="1" i="1">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b="1">
                <a:solidFill>
                  <a:srgbClr val="000000"/>
                </a:solidFill>
                <a:cs typeface="Arial" pitchFamily="34" charset="0"/>
              </a:rPr>
              <a:t>Inter-American Development Bank</a:t>
            </a:r>
            <a:endParaRPr lang="es-ES" sz="1600">
              <a:solidFill>
                <a:srgbClr val="000000"/>
              </a:solidFill>
              <a:cs typeface="Arial" pitchFamily="34" charset="0"/>
            </a:endParaRPr>
          </a:p>
          <a:p>
            <a:pPr>
              <a:lnSpc>
                <a:spcPct val="80000"/>
              </a:lnSpc>
              <a:buFont typeface="Wingdings" pitchFamily="2" charset="2"/>
              <a:buNone/>
            </a:pPr>
            <a:r>
              <a:rPr lang="en-US" sz="1600" b="1">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a:solidFill>
                  <a:srgbClr val="000000"/>
                </a:solidFill>
                <a:cs typeface="Arial" pitchFamily="34" charset="0"/>
              </a:rPr>
              <a:t> </a:t>
            </a:r>
            <a:endParaRPr lang="es-ES" sz="1600">
              <a:solidFill>
                <a:srgbClr val="000000"/>
              </a:solidFill>
              <a:cs typeface="Arial" pitchFamily="34" charset="0"/>
            </a:endParaRPr>
          </a:p>
          <a:p>
            <a:pPr>
              <a:lnSpc>
                <a:spcPct val="80000"/>
              </a:lnSpc>
              <a:buFont typeface="Wingdings" pitchFamily="2" charset="2"/>
              <a:buNone/>
            </a:pPr>
            <a:r>
              <a:rPr lang="en-US" sz="1600" i="1">
                <a:solidFill>
                  <a:srgbClr val="000000"/>
                </a:solidFill>
                <a:cs typeface="Arial" pitchFamily="34" charset="0"/>
              </a:rPr>
              <a:t>Carlos H. Acuña and Fabián Repetto</a:t>
            </a:r>
            <a:endParaRPr lang="es-ES" sz="1600">
              <a:solidFill>
                <a:srgbClr val="000000"/>
              </a:solidFill>
              <a:cs typeface="Arial" pitchFamily="34" charset="0"/>
            </a:endParaRPr>
          </a:p>
          <a:p>
            <a:pPr>
              <a:lnSpc>
                <a:spcPct val="80000"/>
              </a:lnSpc>
              <a:buFont typeface="Wingdings" pitchFamily="2" charset="2"/>
              <a:buNone/>
            </a:pPr>
            <a:r>
              <a:rPr lang="en-US" sz="1600" i="1">
                <a:solidFill>
                  <a:srgbClr val="000000"/>
                </a:solidFill>
                <a:cs typeface="Arial" pitchFamily="34" charset="0"/>
              </a:rPr>
              <a:t>Washington, DC</a:t>
            </a:r>
            <a:endParaRPr lang="es-ES" sz="1600">
              <a:solidFill>
                <a:srgbClr val="000000"/>
              </a:solidFill>
              <a:cs typeface="Arial" pitchFamily="34" charset="0"/>
            </a:endParaRPr>
          </a:p>
          <a:p>
            <a:pPr>
              <a:lnSpc>
                <a:spcPct val="80000"/>
              </a:lnSpc>
              <a:buFont typeface="Wingdings" pitchFamily="2" charset="2"/>
              <a:buNone/>
            </a:pPr>
            <a:r>
              <a:rPr lang="en-US" sz="1600" i="1">
                <a:solidFill>
                  <a:srgbClr val="000000"/>
                </a:solidFill>
                <a:cs typeface="Times New Roman" pitchFamily="18" charset="0"/>
              </a:rPr>
              <a:t>April 24-25, 2006</a:t>
            </a:r>
            <a:r>
              <a:rPr lang="es-ES" sz="1600" b="1"/>
              <a:t> </a:t>
            </a:r>
            <a:endParaRPr lang="en-US" sz="1600" b="1"/>
          </a:p>
        </p:txBody>
      </p:sp>
      <p:sp>
        <p:nvSpPr>
          <p:cNvPr id="195586" name="Line 1026"/>
          <p:cNvSpPr>
            <a:spLocks noChangeShapeType="1"/>
          </p:cNvSpPr>
          <p:nvPr/>
        </p:nvSpPr>
        <p:spPr bwMode="auto">
          <a:xfrm>
            <a:off x="3805238" y="3094038"/>
            <a:ext cx="6253162" cy="0"/>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304800" y="228600"/>
            <a:ext cx="10134600" cy="914400"/>
          </a:xfrm>
        </p:spPr>
        <p:txBody>
          <a:bodyPr/>
          <a:lstStyle/>
          <a:p>
            <a:r>
              <a:rPr lang="en-US" sz="4000">
                <a:solidFill>
                  <a:srgbClr val="000000"/>
                </a:solidFill>
                <a:cs typeface="Times New Roman" pitchFamily="18" charset="0"/>
              </a:rPr>
              <a:t>Government/coordination subsystem (I)</a:t>
            </a:r>
            <a:endParaRPr lang="es-ES_tradnl" sz="4000"/>
          </a:p>
        </p:txBody>
      </p:sp>
      <p:sp>
        <p:nvSpPr>
          <p:cNvPr id="269316" name="Line 4"/>
          <p:cNvSpPr>
            <a:spLocks noChangeShapeType="1"/>
          </p:cNvSpPr>
          <p:nvPr/>
        </p:nvSpPr>
        <p:spPr bwMode="auto">
          <a:xfrm flipV="1">
            <a:off x="0" y="1143000"/>
            <a:ext cx="6324600" cy="1588"/>
          </a:xfrm>
          <a:prstGeom prst="line">
            <a:avLst/>
          </a:prstGeom>
          <a:noFill/>
          <a:ln w="38100">
            <a:solidFill>
              <a:srgbClr val="4C85C4"/>
            </a:solidFill>
            <a:miter lim="800000"/>
            <a:headEnd/>
            <a:tailEnd/>
          </a:ln>
          <a:effectLst/>
        </p:spPr>
        <p:txBody>
          <a:bodyPr wrap="none"/>
          <a:lstStyle/>
          <a:p>
            <a:endParaRPr lang="en-US"/>
          </a:p>
        </p:txBody>
      </p:sp>
      <p:sp>
        <p:nvSpPr>
          <p:cNvPr id="269317" name="Rectangle 5"/>
          <p:cNvSpPr>
            <a:spLocks noGrp="1" noChangeArrowheads="1"/>
          </p:cNvSpPr>
          <p:nvPr>
            <p:ph type="body" idx="1"/>
          </p:nvPr>
        </p:nvSpPr>
        <p:spPr>
          <a:xfrm>
            <a:off x="457200" y="1524000"/>
            <a:ext cx="9097963" cy="5419725"/>
          </a:xfrm>
        </p:spPr>
        <p:txBody>
          <a:bodyPr/>
          <a:lstStyle/>
          <a:p>
            <a:pPr>
              <a:buFontTx/>
              <a:buNone/>
            </a:pPr>
            <a:r>
              <a:rPr lang="en-US" sz="1600" b="1">
                <a:solidFill>
                  <a:srgbClr val="000000"/>
                </a:solidFill>
                <a:cs typeface="Times New Roman" pitchFamily="18" charset="0"/>
              </a:rPr>
              <a:t>Responsible for the government function and entitled to</a:t>
            </a:r>
            <a:r>
              <a:rPr lang="es-AR" sz="1600" b="1">
                <a:cs typeface="Times New Roman" pitchFamily="18" charset="0"/>
              </a:rPr>
              <a:t>:</a:t>
            </a:r>
          </a:p>
          <a:p>
            <a:pPr>
              <a:buFontTx/>
              <a:buNone/>
            </a:pPr>
            <a:endParaRPr lang="es-AR" sz="1600" b="1">
              <a:cs typeface="Times New Roman" pitchFamily="18" charset="0"/>
            </a:endParaRPr>
          </a:p>
          <a:p>
            <a:r>
              <a:rPr lang="en-US" sz="1600">
                <a:solidFill>
                  <a:srgbClr val="000000"/>
                </a:solidFill>
                <a:cs typeface="Times New Roman" pitchFamily="18" charset="0"/>
              </a:rPr>
              <a:t>set the goals and objectives pursued by the policy that will guide the system</a:t>
            </a:r>
            <a:r>
              <a:rPr lang="es-AR" sz="1600">
                <a:cs typeface="Times New Roman" pitchFamily="18" charset="0"/>
              </a:rPr>
              <a:t>;</a:t>
            </a:r>
          </a:p>
          <a:p>
            <a:pPr>
              <a:buFontTx/>
              <a:buNone/>
            </a:pPr>
            <a:r>
              <a:rPr lang="es-AR" sz="1600">
                <a:cs typeface="Times New Roman" pitchFamily="18" charset="0"/>
              </a:rPr>
              <a:t> </a:t>
            </a:r>
          </a:p>
          <a:p>
            <a:r>
              <a:rPr lang="en-US" sz="1600">
                <a:solidFill>
                  <a:srgbClr val="000000"/>
                </a:solidFill>
                <a:cs typeface="Times New Roman" pitchFamily="18" charset="0"/>
              </a:rPr>
              <a:t>establish priorities and intervention methodology (strategies)</a:t>
            </a:r>
            <a:r>
              <a:rPr lang="es-AR" sz="1600">
                <a:cs typeface="Times New Roman" pitchFamily="18" charset="0"/>
              </a:rPr>
              <a:t>;</a:t>
            </a:r>
          </a:p>
          <a:p>
            <a:pPr>
              <a:buFontTx/>
              <a:buNone/>
            </a:pPr>
            <a:r>
              <a:rPr lang="es-AR" sz="1600">
                <a:cs typeface="Times New Roman" pitchFamily="18" charset="0"/>
              </a:rPr>
              <a:t> </a:t>
            </a:r>
          </a:p>
          <a:p>
            <a:r>
              <a:rPr lang="en-US" sz="1600">
                <a:solidFill>
                  <a:srgbClr val="000000"/>
                </a:solidFill>
                <a:cs typeface="Times New Roman" pitchFamily="18" charset="0"/>
              </a:rPr>
              <a:t>assign duties and responsibilities to the areas and actors dependent upon the organization</a:t>
            </a:r>
            <a:r>
              <a:rPr lang="es-AR" sz="1600">
                <a:cs typeface="Times New Roman" pitchFamily="18" charset="0"/>
              </a:rPr>
              <a:t>;</a:t>
            </a:r>
          </a:p>
          <a:p>
            <a:pPr>
              <a:buFontTx/>
              <a:buNone/>
            </a:pPr>
            <a:r>
              <a:rPr lang="es-AR" sz="1600">
                <a:cs typeface="Times New Roman" pitchFamily="18" charset="0"/>
              </a:rPr>
              <a:t> </a:t>
            </a:r>
          </a:p>
          <a:p>
            <a:r>
              <a:rPr lang="en-US" sz="1600">
                <a:solidFill>
                  <a:srgbClr val="000000"/>
                </a:solidFill>
                <a:cs typeface="Times New Roman" pitchFamily="18" charset="0"/>
              </a:rPr>
              <a:t>allocate the funds required to fulfill the activities related to compliance with the duties and responsibilities assigned</a:t>
            </a:r>
            <a:r>
              <a:rPr lang="es-AR" sz="1600">
                <a:cs typeface="Times New Roman" pitchFamily="18" charset="0"/>
              </a:rPr>
              <a:t>;</a:t>
            </a:r>
          </a:p>
          <a:p>
            <a:pPr>
              <a:buFontTx/>
              <a:buNone/>
            </a:pPr>
            <a:r>
              <a:rPr lang="es-AR" sz="1600">
                <a:cs typeface="Times New Roman" pitchFamily="18" charset="0"/>
              </a:rPr>
              <a:t> </a:t>
            </a:r>
          </a:p>
          <a:p>
            <a:r>
              <a:rPr lang="en-US" sz="1600">
                <a:solidFill>
                  <a:srgbClr val="000000"/>
                </a:solidFill>
                <a:cs typeface="Times New Roman" pitchFamily="18" charset="0"/>
              </a:rPr>
              <a:t>monitor progress of the activities, compliance with the intervention methodology and fulfillment of goals in time and form</a:t>
            </a:r>
            <a:r>
              <a:rPr lang="es-AR" sz="1600">
                <a:cs typeface="Times New Roman" pitchFamily="18" charset="0"/>
              </a:rPr>
              <a:t>;</a:t>
            </a:r>
          </a:p>
          <a:p>
            <a:pPr>
              <a:buFontTx/>
              <a:buNone/>
            </a:pPr>
            <a:r>
              <a:rPr lang="es-AR" sz="1600">
                <a:cs typeface="Times New Roman" pitchFamily="18" charset="0"/>
              </a:rPr>
              <a:t> </a:t>
            </a:r>
          </a:p>
          <a:p>
            <a:r>
              <a:rPr lang="en-US" sz="1600">
                <a:solidFill>
                  <a:srgbClr val="000000"/>
                </a:solidFill>
                <a:cs typeface="Times New Roman" pitchFamily="18" charset="0"/>
              </a:rPr>
              <a:t>systematize pertinent information and evaluate the policy implementation process</a:t>
            </a:r>
            <a:r>
              <a:rPr lang="es-AR" sz="1600">
                <a:cs typeface="Times New Roman" pitchFamily="18" charset="0"/>
              </a:rPr>
              <a:t>;</a:t>
            </a:r>
          </a:p>
          <a:p>
            <a:pPr>
              <a:buFontTx/>
              <a:buNone/>
            </a:pPr>
            <a:r>
              <a:rPr lang="es-AR" sz="1600">
                <a:cs typeface="Times New Roman" pitchFamily="18" charset="0"/>
              </a:rPr>
              <a:t> </a:t>
            </a:r>
          </a:p>
          <a:p>
            <a:r>
              <a:rPr lang="en-US" sz="1600">
                <a:solidFill>
                  <a:srgbClr val="000000"/>
                </a:solidFill>
                <a:cs typeface="Times New Roman" pitchFamily="18" charset="0"/>
              </a:rPr>
              <a:t>redefine the policy (its implications, objectives, goals and intervention methodology) in accordance with the conclusions drawn from the evaluation</a:t>
            </a:r>
            <a:r>
              <a:rPr lang="es-AR" sz="1600">
                <a:cs typeface="Times New Roman" pitchFamily="18" charset="0"/>
              </a:rPr>
              <a:t>.</a:t>
            </a:r>
            <a:r>
              <a:rPr lang="es-AR" sz="1600"/>
              <a:t> </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304800" y="228600"/>
            <a:ext cx="10134600" cy="914400"/>
          </a:xfrm>
        </p:spPr>
        <p:txBody>
          <a:bodyPr/>
          <a:lstStyle/>
          <a:p>
            <a:r>
              <a:rPr lang="en-US" sz="4000">
                <a:solidFill>
                  <a:srgbClr val="000000"/>
                </a:solidFill>
                <a:cs typeface="Times New Roman" pitchFamily="18" charset="0"/>
              </a:rPr>
              <a:t>Government/coordination subsystem (II)</a:t>
            </a:r>
            <a:endParaRPr lang="es-ES_tradnl" sz="4000"/>
          </a:p>
        </p:txBody>
      </p:sp>
      <p:sp>
        <p:nvSpPr>
          <p:cNvPr id="270339" name="Rectangle 3"/>
          <p:cNvSpPr>
            <a:spLocks noGrp="1" noChangeArrowheads="1"/>
          </p:cNvSpPr>
          <p:nvPr>
            <p:ph type="body" idx="1"/>
          </p:nvPr>
        </p:nvSpPr>
        <p:spPr>
          <a:xfrm>
            <a:off x="152400" y="1676400"/>
            <a:ext cx="9677400" cy="5562600"/>
          </a:xfrm>
        </p:spPr>
        <p:txBody>
          <a:bodyPr/>
          <a:lstStyle/>
          <a:p>
            <a:pPr marL="685800" indent="-685800">
              <a:lnSpc>
                <a:spcPct val="90000"/>
              </a:lnSpc>
              <a:spcBef>
                <a:spcPct val="50000"/>
              </a:spcBef>
              <a:buFont typeface="Wingdings" pitchFamily="2" charset="2"/>
              <a:buNone/>
            </a:pPr>
            <a:r>
              <a:rPr lang="en-US" sz="2400" b="1" i="1">
                <a:solidFill>
                  <a:srgbClr val="000000"/>
                </a:solidFill>
                <a:cs typeface="Times New Roman" pitchFamily="18" charset="0"/>
              </a:rPr>
              <a:t>Responsible for the coordination function, which is to be understood as</a:t>
            </a:r>
            <a:r>
              <a:rPr lang="es-AR" sz="2400" b="1" i="1">
                <a:cs typeface="Times New Roman" pitchFamily="18" charset="0"/>
              </a:rPr>
              <a:t>:</a:t>
            </a:r>
            <a:endParaRPr lang="es-ES_tradnl" sz="18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gn="just">
              <a:lnSpc>
                <a:spcPct val="150000"/>
              </a:lnSpc>
              <a:spcBef>
                <a:spcPct val="45000"/>
              </a:spcBef>
              <a:buFont typeface="Wingdings" pitchFamily="2" charset="2"/>
              <a:buNone/>
            </a:pPr>
            <a:r>
              <a:rPr lang="es-AR" sz="1800">
                <a:cs typeface="Times New Roman" pitchFamily="18" charset="0"/>
              </a:rPr>
              <a:t>	</a:t>
            </a:r>
            <a:r>
              <a:rPr lang="en-US" sz="1800">
                <a:solidFill>
                  <a:srgbClr val="000000"/>
                </a:solidFill>
                <a:cs typeface="Times New Roman" pitchFamily="18" charset="0"/>
              </a:rPr>
              <a:t>“…the process whereby synergy is created between the actions and resources of the different agents involved in a specific field of public management, coincidental with the establishment  […] of a system of formal and informal playing rules that operate within the same process and whose application represents significant incentives for the participating actors to cooperate […]. The process in question will create actual and valuable coordination once it begins setting priorities, allocating responsibility by agreement, deciding which and how many resources to mobilize and, last and perhaps most important, implementing rules in a manner that comes significantly close to the goals set by those responsible for social policies and programs” (Repetto 2005</a:t>
            </a:r>
            <a:r>
              <a:rPr lang="es-AR" sz="1800">
                <a:cs typeface="Times New Roman" pitchFamily="18" charset="0"/>
              </a:rPr>
              <a:t>).</a:t>
            </a:r>
          </a:p>
          <a:p>
            <a:pPr marL="685800" indent="-685800">
              <a:lnSpc>
                <a:spcPct val="80000"/>
              </a:lnSpc>
              <a:buFont typeface="Wingdings" pitchFamily="2" charset="2"/>
              <a:buNone/>
            </a:pPr>
            <a:endParaRPr lang="es-ES_tradnl" sz="1800"/>
          </a:p>
        </p:txBody>
      </p:sp>
      <p:sp>
        <p:nvSpPr>
          <p:cNvPr id="270340" name="Line 4"/>
          <p:cNvSpPr>
            <a:spLocks noChangeShapeType="1"/>
          </p:cNvSpPr>
          <p:nvPr/>
        </p:nvSpPr>
        <p:spPr bwMode="auto">
          <a:xfrm flipV="1">
            <a:off x="0" y="11430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0" y="381000"/>
            <a:ext cx="10058400" cy="2590800"/>
          </a:xfrm>
        </p:spPr>
        <p:txBody>
          <a:bodyPr/>
          <a:lstStyle/>
          <a:p>
            <a:r>
              <a:rPr lang="en-US" sz="3600">
                <a:solidFill>
                  <a:srgbClr val="000000"/>
                </a:solidFill>
                <a:cs typeface="Times New Roman" pitchFamily="18" charset="0"/>
              </a:rPr>
              <a:t>THE VARIABLES OF POVERTY FIGHTING </a:t>
            </a:r>
            <a:r>
              <a:rPr lang="es-ES_tradnl" sz="3600"/>
              <a:t/>
            </a:r>
            <a:br>
              <a:rPr lang="es-ES_tradnl" sz="3600"/>
            </a:br>
            <a:r>
              <a:rPr lang="es-ES_tradnl" sz="3600"/>
              <a:t/>
            </a:r>
            <a:br>
              <a:rPr lang="es-ES_tradnl" sz="3600"/>
            </a:br>
            <a:r>
              <a:rPr lang="es-ES_tradnl" sz="3600"/>
              <a:t> </a:t>
            </a:r>
            <a:r>
              <a:rPr lang="en-US" sz="3600">
                <a:solidFill>
                  <a:srgbClr val="000000"/>
                </a:solidFill>
                <a:cs typeface="Times New Roman" pitchFamily="18" charset="0"/>
              </a:rPr>
              <a:t>Institutions and Actors</a:t>
            </a:r>
            <a:r>
              <a:rPr lang="es-ES" sz="3600"/>
              <a:t> </a:t>
            </a:r>
            <a:r>
              <a:rPr lang="es-ES_tradnl" sz="3600"/>
              <a:t/>
            </a:r>
            <a:br>
              <a:rPr lang="es-ES_tradnl" sz="3600"/>
            </a:br>
            <a:r>
              <a:rPr lang="es-ES_tradnl" sz="3600"/>
              <a:t/>
            </a:r>
            <a:br>
              <a:rPr lang="es-ES_tradnl" sz="3600"/>
            </a:br>
            <a:endParaRPr lang="es-ES_tradnl" sz="3600"/>
          </a:p>
        </p:txBody>
      </p:sp>
      <p:sp>
        <p:nvSpPr>
          <p:cNvPr id="282627" name="Rectangle 3"/>
          <p:cNvSpPr>
            <a:spLocks noGrp="1" noChangeArrowheads="1"/>
          </p:cNvSpPr>
          <p:nvPr>
            <p:ph type="body" idx="1"/>
          </p:nvPr>
        </p:nvSpPr>
        <p:spPr>
          <a:xfrm>
            <a:off x="228600" y="2362200"/>
            <a:ext cx="9677400" cy="4876800"/>
          </a:xfrm>
        </p:spPr>
        <p:txBody>
          <a:bodyPr/>
          <a:lstStyle/>
          <a:p>
            <a:pPr marL="0" indent="0" algn="ctr">
              <a:spcBef>
                <a:spcPct val="50000"/>
              </a:spcBef>
              <a:buFont typeface="Wingdings" pitchFamily="2" charset="2"/>
              <a:buNone/>
              <a:tabLst>
                <a:tab pos="346075" algn="l"/>
                <a:tab pos="966788" algn="l"/>
                <a:tab pos="1023938" algn="l"/>
              </a:tabLst>
            </a:pPr>
            <a:endParaRPr lang="es-AR" sz="1400" b="1" i="1">
              <a:cs typeface="Times New Roman" pitchFamily="18" charset="0"/>
            </a:endParaRPr>
          </a:p>
          <a:p>
            <a:pPr marL="0" indent="0">
              <a:spcBef>
                <a:spcPct val="50000"/>
              </a:spcBef>
              <a:buFont typeface="Wingdings" pitchFamily="2" charset="2"/>
              <a:buNone/>
              <a:tabLst>
                <a:tab pos="346075" algn="l"/>
                <a:tab pos="966788" algn="l"/>
                <a:tab pos="1023938" algn="l"/>
              </a:tabLst>
            </a:pPr>
            <a:r>
              <a:rPr lang="es-MX" sz="1400" b="1">
                <a:cs typeface="Times New Roman" pitchFamily="18" charset="0"/>
              </a:rPr>
              <a:t>	</a:t>
            </a:r>
            <a:r>
              <a:rPr lang="en-US" sz="1600" b="1">
                <a:solidFill>
                  <a:srgbClr val="000000"/>
                </a:solidFill>
                <a:cs typeface="Times New Roman" pitchFamily="18" charset="0"/>
              </a:rPr>
              <a:t>An analysis of the decisions concerning poverty reduction policy should consider</a:t>
            </a:r>
            <a:r>
              <a:rPr lang="es-AR" sz="1600" b="1">
                <a:cs typeface="Times New Roman" pitchFamily="18" charset="0"/>
              </a:rPr>
              <a:t>:</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a)</a:t>
            </a:r>
            <a:r>
              <a:rPr lang="es-AR" sz="1400" b="1">
                <a:latin typeface="Times New Roman" pitchFamily="18" charset="0"/>
                <a:cs typeface="Times New Roman" pitchFamily="18" charset="0"/>
              </a:rPr>
              <a:t>     </a:t>
            </a:r>
            <a:r>
              <a:rPr lang="en-US" sz="1400" b="1">
                <a:solidFill>
                  <a:srgbClr val="000000"/>
                </a:solidFill>
                <a:cs typeface="Times New Roman" pitchFamily="18" charset="0"/>
              </a:rPr>
              <a:t>The Institutional Framework where the interaction takes place, by defining</a:t>
            </a:r>
            <a:r>
              <a:rPr lang="es-AR" sz="1400" b="1">
                <a:cs typeface="Times New Roman" pitchFamily="18" charset="0"/>
              </a:rPr>
              <a:t>:</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a:t>
            </a:r>
            <a:r>
              <a:rPr lang="en-US" sz="1400" b="1" i="1">
                <a:solidFill>
                  <a:srgbClr val="000000"/>
                </a:solidFill>
                <a:cs typeface="Times New Roman" pitchFamily="18" charset="0"/>
              </a:rPr>
              <a:t>formal</a:t>
            </a:r>
            <a:r>
              <a:rPr lang="en-US" sz="1400" b="1">
                <a:solidFill>
                  <a:srgbClr val="000000"/>
                </a:solidFill>
                <a:cs typeface="Times New Roman" pitchFamily="18" charset="0"/>
              </a:rPr>
              <a:t> rules</a:t>
            </a:r>
            <a:r>
              <a:rPr lang="es-ES" sz="1400" b="1">
                <a:cs typeface="Times New Roman" pitchFamily="18" charset="0"/>
              </a:rPr>
              <a:t> </a:t>
            </a:r>
            <a:endParaRPr lang="es-AR" sz="1400" b="1">
              <a:cs typeface="Times New Roman" pitchFamily="18" charset="0"/>
            </a:endParaRPr>
          </a:p>
          <a:p>
            <a:pPr marL="0" indent="0">
              <a:lnSpc>
                <a:spcPct val="90000"/>
              </a:lnSpc>
              <a:spcBef>
                <a:spcPct val="50000"/>
              </a:spcBef>
              <a:buFont typeface="Wingdings" pitchFamily="2" charset="2"/>
              <a:buNone/>
              <a:tabLst>
                <a:tab pos="346075" algn="l"/>
                <a:tab pos="966788" algn="l"/>
                <a:tab pos="1023938" algn="l"/>
              </a:tabLst>
            </a:pPr>
            <a:r>
              <a:rPr lang="es-AR" sz="1400" b="1">
                <a:cs typeface="Times New Roman" pitchFamily="18" charset="0"/>
              </a:rPr>
              <a:t>		</a:t>
            </a:r>
            <a:r>
              <a:rPr lang="en-US" sz="1400" b="1" i="1">
                <a:solidFill>
                  <a:srgbClr val="000000"/>
                </a:solidFill>
                <a:cs typeface="Times New Roman" pitchFamily="18" charset="0"/>
              </a:rPr>
              <a:t>informal</a:t>
            </a:r>
            <a:r>
              <a:rPr lang="en-US" sz="1400" b="1">
                <a:solidFill>
                  <a:srgbClr val="000000"/>
                </a:solidFill>
                <a:cs typeface="Times New Roman" pitchFamily="18" charset="0"/>
              </a:rPr>
              <a:t> rules</a:t>
            </a:r>
            <a:endParaRPr lang="es-AR" sz="1400" b="1">
              <a:cs typeface="Times New Roman" pitchFamily="18" charset="0"/>
            </a:endParaRP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b)</a:t>
            </a:r>
            <a:r>
              <a:rPr lang="es-AR" sz="1400" b="1">
                <a:latin typeface="Times New Roman" pitchFamily="18" charset="0"/>
                <a:cs typeface="Times New Roman" pitchFamily="18" charset="0"/>
              </a:rPr>
              <a:t>     </a:t>
            </a:r>
            <a:r>
              <a:rPr lang="en-US" sz="1400" b="1">
                <a:solidFill>
                  <a:srgbClr val="000000"/>
                </a:solidFill>
                <a:cs typeface="Times New Roman" pitchFamily="18" charset="0"/>
              </a:rPr>
              <a:t>The participating actors defined by reference to their</a:t>
            </a:r>
            <a:r>
              <a:rPr lang="es-AR" sz="1400" b="1">
                <a:cs typeface="Times New Roman" pitchFamily="18" charset="0"/>
              </a:rPr>
              <a:t>:</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Interests</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Resources</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Ideology</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c)	 </a:t>
            </a:r>
            <a:r>
              <a:rPr lang="en-US" sz="1400" b="1">
                <a:solidFill>
                  <a:srgbClr val="000000"/>
                </a:solidFill>
                <a:cs typeface="Times New Roman" pitchFamily="18" charset="0"/>
              </a:rPr>
              <a:t>Poor social groups without the resources to resolve their collective action problems and, consequently, 	without becoming participating actors</a:t>
            </a:r>
            <a:r>
              <a:rPr lang="es-ES" sz="1400" b="1">
                <a:cs typeface="Times New Roman" pitchFamily="18" charset="0"/>
              </a:rPr>
              <a:t> </a:t>
            </a:r>
            <a:r>
              <a:rPr lang="es-AR" sz="1400" b="1">
                <a:cs typeface="Times New Roman" pitchFamily="18" charset="0"/>
              </a:rPr>
              <a:t>:</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Interests</a:t>
            </a: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a:t>
            </a:r>
            <a:r>
              <a:rPr lang="en-US" sz="1400" b="1">
                <a:solidFill>
                  <a:srgbClr val="000000"/>
                </a:solidFill>
                <a:cs typeface="Times New Roman" pitchFamily="18" charset="0"/>
              </a:rPr>
              <a:t>Resources (existing and missing)</a:t>
            </a:r>
            <a:endParaRPr lang="es-AR" sz="1400" b="1">
              <a:cs typeface="Times New Roman" pitchFamily="18" charset="0"/>
            </a:endParaRPr>
          </a:p>
          <a:p>
            <a:pPr marL="0" indent="0">
              <a:spcBef>
                <a:spcPct val="50000"/>
              </a:spcBef>
              <a:buFont typeface="Wingdings" pitchFamily="2" charset="2"/>
              <a:buNone/>
              <a:tabLst>
                <a:tab pos="346075" algn="l"/>
                <a:tab pos="966788" algn="l"/>
                <a:tab pos="1023938" algn="l"/>
              </a:tabLst>
            </a:pPr>
            <a:r>
              <a:rPr lang="es-AR" sz="1400" b="1">
                <a:cs typeface="Times New Roman" pitchFamily="18" charset="0"/>
              </a:rPr>
              <a:t>		Ideology</a:t>
            </a:r>
            <a:endParaRPr lang="es-ES_tradnl" sz="900"/>
          </a:p>
          <a:p>
            <a:pPr marL="0" indent="0">
              <a:lnSpc>
                <a:spcPct val="80000"/>
              </a:lnSpc>
              <a:buFont typeface="Wingdings" pitchFamily="2" charset="2"/>
              <a:buNone/>
              <a:tabLst>
                <a:tab pos="346075" algn="l"/>
                <a:tab pos="966788" algn="l"/>
                <a:tab pos="1023938" algn="l"/>
              </a:tabLst>
            </a:pPr>
            <a:endParaRPr lang="es-ES_tradnl" sz="900"/>
          </a:p>
          <a:p>
            <a:pPr marL="0" indent="0" algn="ctr">
              <a:lnSpc>
                <a:spcPct val="160000"/>
              </a:lnSpc>
              <a:buFontTx/>
              <a:buNone/>
              <a:tabLst>
                <a:tab pos="346075" algn="l"/>
                <a:tab pos="966788" algn="l"/>
                <a:tab pos="1023938" algn="l"/>
              </a:tabLst>
            </a:pPr>
            <a:endParaRPr lang="es-ES_tradnl" sz="1600" b="1"/>
          </a:p>
        </p:txBody>
      </p:sp>
      <p:sp>
        <p:nvSpPr>
          <p:cNvPr id="282628" name="Line 4"/>
          <p:cNvSpPr>
            <a:spLocks noChangeShapeType="1"/>
          </p:cNvSpPr>
          <p:nvPr/>
        </p:nvSpPr>
        <p:spPr bwMode="auto">
          <a:xfrm flipV="1">
            <a:off x="0" y="23622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ctrTitle"/>
          </p:nvPr>
        </p:nvSpPr>
        <p:spPr>
          <a:xfrm>
            <a:off x="304800" y="2667000"/>
            <a:ext cx="9505950" cy="1692275"/>
          </a:xfrm>
          <a:solidFill>
            <a:srgbClr val="ABC6E3"/>
          </a:solidFill>
          <a:ln>
            <a:solidFill>
              <a:schemeClr val="tx2"/>
            </a:solidFill>
          </a:ln>
          <a:effectLst>
            <a:outerShdw dist="107763" dir="2700000" algn="ctr" rotWithShape="0">
              <a:schemeClr val="folHlink">
                <a:alpha val="50000"/>
              </a:schemeClr>
            </a:outerShdw>
          </a:effectLst>
        </p:spPr>
        <p:txBody>
          <a:bodyPr/>
          <a:lstStyle/>
          <a:p>
            <a:pPr marL="933450" indent="-933450"/>
            <a:r>
              <a:rPr lang="es-ES_tradnl" sz="2800">
                <a:solidFill>
                  <a:schemeClr val="tx1"/>
                </a:solidFill>
              </a:rPr>
              <a:t/>
            </a:r>
            <a:br>
              <a:rPr lang="es-ES_tradnl" sz="2800">
                <a:solidFill>
                  <a:schemeClr val="tx1"/>
                </a:solidFill>
              </a:rPr>
            </a:br>
            <a:r>
              <a:rPr lang="en-US" sz="3500" b="1" i="1">
                <a:solidFill>
                  <a:srgbClr val="000000"/>
                </a:solidFill>
                <a:cs typeface="Times New Roman" pitchFamily="18" charset="0"/>
              </a:rPr>
              <a:t>Main lessons and conclusions of the poverty-fighting experiences over the last two decades</a:t>
            </a:r>
            <a:r>
              <a:rPr lang="es-ES_tradnl" sz="2000" i="1">
                <a:solidFill>
                  <a:schemeClr val="tx1"/>
                </a:solidFill>
              </a:rPr>
              <a:t/>
            </a:r>
            <a:br>
              <a:rPr lang="es-ES_tradnl" sz="2000" i="1">
                <a:solidFill>
                  <a:schemeClr val="tx1"/>
                </a:solidFill>
              </a:rPr>
            </a:br>
            <a:endParaRPr lang="en-US" sz="2000" i="1">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a:xfrm>
            <a:off x="0" y="228600"/>
            <a:ext cx="10058400" cy="990600"/>
          </a:xfrm>
        </p:spPr>
        <p:txBody>
          <a:bodyPr/>
          <a:lstStyle/>
          <a:p>
            <a:r>
              <a:rPr lang="en-US" sz="3700">
                <a:solidFill>
                  <a:srgbClr val="000000"/>
                </a:solidFill>
                <a:cs typeface="Times New Roman" pitchFamily="18" charset="0"/>
              </a:rPr>
              <a:t>Decentralization, Participation and Intersectoriality: What do we know? (I)</a:t>
            </a:r>
            <a:endParaRPr lang="es-ES_tradnl" sz="3700"/>
          </a:p>
        </p:txBody>
      </p:sp>
      <p:sp>
        <p:nvSpPr>
          <p:cNvPr id="276483" name="Rectangle 3"/>
          <p:cNvSpPr>
            <a:spLocks noGrp="1" noChangeArrowheads="1"/>
          </p:cNvSpPr>
          <p:nvPr>
            <p:ph type="body" idx="1"/>
          </p:nvPr>
        </p:nvSpPr>
        <p:spPr>
          <a:xfrm>
            <a:off x="381000" y="2230438"/>
            <a:ext cx="9040813" cy="5541962"/>
          </a:xfrm>
        </p:spPr>
        <p:txBody>
          <a:bodyPr/>
          <a:lstStyle/>
          <a:p>
            <a:pPr marL="685800" indent="-685800">
              <a:lnSpc>
                <a:spcPct val="90000"/>
              </a:lnSpc>
              <a:spcBef>
                <a:spcPct val="50000"/>
              </a:spcBef>
              <a:buFont typeface="Wingdings" pitchFamily="2" charset="2"/>
              <a:buChar char="§"/>
            </a:pPr>
            <a:r>
              <a:rPr lang="en-US" sz="2000">
                <a:solidFill>
                  <a:srgbClr val="000000"/>
                </a:solidFill>
                <a:cs typeface="Times New Roman" pitchFamily="18" charset="0"/>
              </a:rPr>
              <a:t>In general, impoverished sectors lack significant political power resources (beyond their potential capacity for mobilization and electoral influence), which facilitates the introduction of clientelist practices by decision makers and bureaucrats</a:t>
            </a:r>
            <a:r>
              <a:rPr lang="es-ES_tradnl" sz="2000"/>
              <a:t>.</a:t>
            </a:r>
          </a:p>
          <a:p>
            <a:pPr marL="685800" indent="-685800">
              <a:lnSpc>
                <a:spcPct val="90000"/>
              </a:lnSpc>
              <a:spcBef>
                <a:spcPct val="50000"/>
              </a:spcBef>
              <a:buFont typeface="Wingdings" pitchFamily="2" charset="2"/>
              <a:buChar char="§"/>
            </a:pPr>
            <a:r>
              <a:rPr lang="en-US" sz="2000">
                <a:solidFill>
                  <a:srgbClr val="000000"/>
                </a:solidFill>
                <a:cs typeface="Times New Roman" pitchFamily="18" charset="0"/>
              </a:rPr>
              <a:t>The fight against poverty implies involvement from multiple actors inside and outside the State, thus making collective action an increasingly complex process</a:t>
            </a:r>
            <a:r>
              <a:rPr lang="es-ES_tradnl" sz="2000"/>
              <a:t>.</a:t>
            </a:r>
          </a:p>
          <a:p>
            <a:pPr marL="685800" indent="-685800">
              <a:lnSpc>
                <a:spcPct val="90000"/>
              </a:lnSpc>
              <a:spcBef>
                <a:spcPct val="50000"/>
              </a:spcBef>
              <a:buFont typeface="Wingdings" pitchFamily="2" charset="2"/>
              <a:buChar char="§"/>
            </a:pPr>
            <a:r>
              <a:rPr lang="en-US" sz="2000">
                <a:solidFill>
                  <a:srgbClr val="000000"/>
                </a:solidFill>
                <a:cs typeface="Times New Roman" pitchFamily="18" charset="0"/>
              </a:rPr>
              <a:t>Coordinating the multiple groups and actors involved requires a formally credible and authoritative “catalytic agent”; in addition, the different state sectors should receive some sort of incentive to take steps in the fight against poverty</a:t>
            </a:r>
            <a:r>
              <a:rPr lang="es-ES_tradnl" sz="2000"/>
              <a:t>. </a:t>
            </a:r>
          </a:p>
          <a:p>
            <a:pPr marL="685800" indent="-685800">
              <a:lnSpc>
                <a:spcPct val="90000"/>
              </a:lnSpc>
              <a:spcBef>
                <a:spcPct val="50000"/>
              </a:spcBef>
              <a:buFont typeface="Wingdings" pitchFamily="2" charset="2"/>
              <a:buChar char="§"/>
            </a:pPr>
            <a:r>
              <a:rPr lang="en-US" sz="2000">
                <a:solidFill>
                  <a:srgbClr val="000000"/>
                </a:solidFill>
                <a:cs typeface="Times New Roman" pitchFamily="18" charset="0"/>
              </a:rPr>
              <a:t>Decentralization did not stand by all its promises to promote participation and improve the quality of democracy</a:t>
            </a:r>
            <a:r>
              <a:rPr lang="es-ES_tradnl" sz="2000"/>
              <a:t>.</a:t>
            </a:r>
          </a:p>
          <a:p>
            <a:pPr marL="685800" indent="-685800">
              <a:lnSpc>
                <a:spcPct val="90000"/>
              </a:lnSpc>
              <a:spcBef>
                <a:spcPct val="50000"/>
              </a:spcBef>
              <a:buFont typeface="Wingdings" pitchFamily="2" charset="2"/>
              <a:buChar char="§"/>
            </a:pPr>
            <a:r>
              <a:rPr lang="en-US" sz="2000">
                <a:solidFill>
                  <a:srgbClr val="000000"/>
                </a:solidFill>
                <a:cs typeface="Times New Roman" pitchFamily="18" charset="0"/>
              </a:rPr>
              <a:t>Let us not forget that strengthening the role of the poor as influential actors will affect power relationships and (potentially) the contents of the entire set of public policies</a:t>
            </a:r>
            <a:r>
              <a:rPr lang="es-ES_tradnl" sz="2000"/>
              <a:t>.</a:t>
            </a:r>
          </a:p>
          <a:p>
            <a:pPr marL="685800" indent="-685800">
              <a:lnSpc>
                <a:spcPct val="80000"/>
              </a:lnSpc>
              <a:buFont typeface="Wingdings" pitchFamily="2" charset="2"/>
              <a:buNone/>
            </a:pPr>
            <a:endParaRPr lang="es-ES_tradnl" sz="2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gn="ctr">
              <a:lnSpc>
                <a:spcPct val="160000"/>
              </a:lnSpc>
              <a:buFontTx/>
              <a:buNone/>
            </a:pPr>
            <a:endParaRPr lang="es-ES_tradnl" sz="1800" b="1"/>
          </a:p>
        </p:txBody>
      </p:sp>
      <p:sp>
        <p:nvSpPr>
          <p:cNvPr id="276484" name="Text Box 4"/>
          <p:cNvSpPr txBox="1">
            <a:spLocks noChangeArrowheads="1"/>
          </p:cNvSpPr>
          <p:nvPr/>
        </p:nvSpPr>
        <p:spPr bwMode="auto">
          <a:xfrm>
            <a:off x="1066800" y="1651000"/>
            <a:ext cx="5872163" cy="457200"/>
          </a:xfrm>
          <a:prstGeom prst="rect">
            <a:avLst/>
          </a:prstGeom>
          <a:noFill/>
          <a:ln w="9525">
            <a:noFill/>
            <a:miter lim="800000"/>
            <a:headEnd/>
            <a:tailEnd/>
          </a:ln>
          <a:effectLst/>
        </p:spPr>
        <p:txBody>
          <a:bodyPr wrap="none" lIns="91418" tIns="45710" rIns="91418" bIns="45710">
            <a:spAutoFit/>
          </a:bodyPr>
          <a:lstStyle/>
          <a:p>
            <a:r>
              <a:rPr lang="es-ES_tradnl" sz="2400" b="1"/>
              <a:t>Actors involved and political resources</a:t>
            </a:r>
            <a:endParaRPr lang="en-US" sz="2400" b="1"/>
          </a:p>
        </p:txBody>
      </p:sp>
      <p:sp>
        <p:nvSpPr>
          <p:cNvPr id="276485" name="Line 5"/>
          <p:cNvSpPr>
            <a:spLocks noChangeShapeType="1"/>
          </p:cNvSpPr>
          <p:nvPr/>
        </p:nvSpPr>
        <p:spPr bwMode="auto">
          <a:xfrm flipV="1">
            <a:off x="0" y="1509713"/>
            <a:ext cx="6324600" cy="1587"/>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0" y="228600"/>
            <a:ext cx="10058400" cy="990600"/>
          </a:xfrm>
        </p:spPr>
        <p:txBody>
          <a:bodyPr/>
          <a:lstStyle/>
          <a:p>
            <a:r>
              <a:rPr lang="en-US" sz="4100">
                <a:solidFill>
                  <a:srgbClr val="000000"/>
                </a:solidFill>
                <a:cs typeface="Times New Roman" pitchFamily="18" charset="0"/>
              </a:rPr>
              <a:t>Decentralization, Participation and Intersectoriality: What do we know? (II)</a:t>
            </a:r>
            <a:endParaRPr lang="es-ES_tradnl" sz="4100"/>
          </a:p>
        </p:txBody>
      </p:sp>
      <p:sp>
        <p:nvSpPr>
          <p:cNvPr id="277507" name="Rectangle 3"/>
          <p:cNvSpPr>
            <a:spLocks noGrp="1" noChangeArrowheads="1"/>
          </p:cNvSpPr>
          <p:nvPr>
            <p:ph type="body" idx="1"/>
          </p:nvPr>
        </p:nvSpPr>
        <p:spPr>
          <a:xfrm>
            <a:off x="381000" y="2230438"/>
            <a:ext cx="9448800" cy="5541962"/>
          </a:xfrm>
        </p:spPr>
        <p:txBody>
          <a:bodyPr/>
          <a:lstStyle/>
          <a:p>
            <a:pPr marL="685800" indent="-685800">
              <a:spcBef>
                <a:spcPct val="50000"/>
              </a:spcBef>
              <a:buFont typeface="Wingdings" pitchFamily="2" charset="2"/>
              <a:buChar char="§"/>
            </a:pPr>
            <a:r>
              <a:rPr lang="en-US" sz="2000">
                <a:solidFill>
                  <a:srgbClr val="000000"/>
                </a:solidFill>
                <a:cs typeface="Times New Roman" pitchFamily="18" charset="0"/>
              </a:rPr>
              <a:t>Dealing with poverty from a comprehensive perspective calls for a type of budgetary allocation that does not undermine “the purpose or organizational identity” of classic social ministries</a:t>
            </a:r>
            <a:r>
              <a:rPr lang="es-ES_tradnl" sz="2000"/>
              <a:t>.</a:t>
            </a:r>
          </a:p>
          <a:p>
            <a:pPr marL="685800" indent="-685800">
              <a:spcBef>
                <a:spcPct val="50000"/>
              </a:spcBef>
              <a:buFont typeface="Wingdings" pitchFamily="2" charset="2"/>
              <a:buChar char="§"/>
            </a:pPr>
            <a:r>
              <a:rPr lang="en-US" sz="2000">
                <a:solidFill>
                  <a:srgbClr val="000000"/>
                </a:solidFill>
                <a:cs typeface="Times New Roman" pitchFamily="18" charset="0"/>
              </a:rPr>
              <a:t>The importance of achieving a common vision between those allocating the budget and those responsible for the fight against poverty, as a way to relieve the Ministry of Finance from conducting it on its own</a:t>
            </a:r>
            <a:r>
              <a:rPr lang="es-ES_tradnl" sz="2000"/>
              <a:t>. </a:t>
            </a:r>
          </a:p>
          <a:p>
            <a:pPr marL="685800" indent="-685800">
              <a:spcBef>
                <a:spcPct val="50000"/>
              </a:spcBef>
              <a:buFont typeface="Wingdings" pitchFamily="2" charset="2"/>
              <a:buChar char="§"/>
            </a:pPr>
            <a:r>
              <a:rPr lang="en-US" sz="2000">
                <a:solidFill>
                  <a:srgbClr val="000000"/>
                </a:solidFill>
                <a:cs typeface="Times New Roman" pitchFamily="18" charset="0"/>
              </a:rPr>
              <a:t>Hardly ever does the participation of impoverished groups have an influence on the core aspects of budgetary allocation</a:t>
            </a:r>
            <a:r>
              <a:rPr lang="es-ES_tradnl" sz="2000"/>
              <a:t>. </a:t>
            </a:r>
          </a:p>
          <a:p>
            <a:pPr marL="685800" indent="-685800">
              <a:spcBef>
                <a:spcPct val="50000"/>
              </a:spcBef>
              <a:buFont typeface="Wingdings" pitchFamily="2" charset="2"/>
              <a:buChar char="§"/>
            </a:pPr>
            <a:r>
              <a:rPr lang="en-US" sz="2000">
                <a:solidFill>
                  <a:srgbClr val="000000"/>
                </a:solidFill>
                <a:cs typeface="Times New Roman" pitchFamily="18" charset="0"/>
              </a:rPr>
              <a:t>There is still insufficient knowledge on the transit from mono-sectoral solutions with dispersed allocation of resources to integrality-boosting coordination perspectives. There is an evident lack of technical expertise in coordination</a:t>
            </a:r>
            <a:r>
              <a:rPr lang="es-ES_tradnl" sz="2000"/>
              <a:t>.</a:t>
            </a:r>
          </a:p>
          <a:p>
            <a:pPr marL="685800" indent="-685800">
              <a:spcBef>
                <a:spcPct val="50000"/>
              </a:spcBef>
              <a:buFont typeface="Wingdings" pitchFamily="2" charset="2"/>
              <a:buChar char="§"/>
            </a:pPr>
            <a:r>
              <a:rPr lang="en-US" sz="2000">
                <a:solidFill>
                  <a:srgbClr val="000000"/>
                </a:solidFill>
                <a:cs typeface="Times New Roman" pitchFamily="18" charset="0"/>
              </a:rPr>
              <a:t>Municipalities tend to have very little incidence on the poverty-fighting programs that have been decided and funded by the central government; besides, their management capacity is usually very heterogeneous</a:t>
            </a:r>
            <a:r>
              <a:rPr lang="es-ES_tradnl" sz="2000"/>
              <a:t>. </a:t>
            </a:r>
          </a:p>
          <a:p>
            <a:pPr marL="685800" indent="-685800">
              <a:lnSpc>
                <a:spcPct val="80000"/>
              </a:lnSpc>
              <a:buFont typeface="Wingdings" pitchFamily="2" charset="2"/>
              <a:buNone/>
            </a:pPr>
            <a:endParaRPr lang="es-ES_tradnl" sz="2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gn="ctr">
              <a:lnSpc>
                <a:spcPct val="160000"/>
              </a:lnSpc>
              <a:buFontTx/>
              <a:buNone/>
            </a:pPr>
            <a:endParaRPr lang="es-ES_tradnl" sz="1800" b="1"/>
          </a:p>
        </p:txBody>
      </p:sp>
      <p:sp>
        <p:nvSpPr>
          <p:cNvPr id="277508" name="Text Box 4"/>
          <p:cNvSpPr txBox="1">
            <a:spLocks noChangeArrowheads="1"/>
          </p:cNvSpPr>
          <p:nvPr/>
        </p:nvSpPr>
        <p:spPr bwMode="auto">
          <a:xfrm>
            <a:off x="0" y="1600200"/>
            <a:ext cx="8697913" cy="457200"/>
          </a:xfrm>
          <a:prstGeom prst="rect">
            <a:avLst/>
          </a:prstGeom>
          <a:noFill/>
          <a:ln w="9525">
            <a:noFill/>
            <a:miter lim="800000"/>
            <a:headEnd/>
            <a:tailEnd/>
          </a:ln>
          <a:effectLst/>
        </p:spPr>
        <p:txBody>
          <a:bodyPr wrap="none" lIns="91418" tIns="45710" rIns="91418" bIns="45710">
            <a:spAutoFit/>
          </a:bodyPr>
          <a:lstStyle/>
          <a:p>
            <a:r>
              <a:rPr lang="en-US" sz="2400" b="1"/>
              <a:t>The importance of budgetary and organizational resources</a:t>
            </a:r>
          </a:p>
        </p:txBody>
      </p:sp>
      <p:sp>
        <p:nvSpPr>
          <p:cNvPr id="277509" name="Line 5"/>
          <p:cNvSpPr>
            <a:spLocks noChangeShapeType="1"/>
          </p:cNvSpPr>
          <p:nvPr/>
        </p:nvSpPr>
        <p:spPr bwMode="auto">
          <a:xfrm flipV="1">
            <a:off x="0" y="1509713"/>
            <a:ext cx="6324600" cy="1587"/>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0" y="152400"/>
            <a:ext cx="10058400" cy="1219200"/>
          </a:xfrm>
        </p:spPr>
        <p:txBody>
          <a:bodyPr/>
          <a:lstStyle/>
          <a:p>
            <a:r>
              <a:rPr lang="en-US" sz="4000">
                <a:solidFill>
                  <a:srgbClr val="000000"/>
                </a:solidFill>
                <a:cs typeface="Times New Roman" pitchFamily="18" charset="0"/>
              </a:rPr>
              <a:t>Decentralization, Participation and Intersectoriality: What do we know? (III)</a:t>
            </a:r>
            <a:endParaRPr lang="es-ES_tradnl" sz="4000"/>
          </a:p>
        </p:txBody>
      </p:sp>
      <p:sp>
        <p:nvSpPr>
          <p:cNvPr id="278531" name="Rectangle 3"/>
          <p:cNvSpPr>
            <a:spLocks noGrp="1" noChangeArrowheads="1"/>
          </p:cNvSpPr>
          <p:nvPr>
            <p:ph type="body" idx="1"/>
          </p:nvPr>
        </p:nvSpPr>
        <p:spPr>
          <a:xfrm>
            <a:off x="381000" y="2438400"/>
            <a:ext cx="9067800" cy="4876800"/>
          </a:xfrm>
        </p:spPr>
        <p:txBody>
          <a:bodyPr/>
          <a:lstStyle/>
          <a:p>
            <a:pPr marL="685800" indent="-685800">
              <a:spcBef>
                <a:spcPct val="60000"/>
              </a:spcBef>
              <a:buFont typeface="Wingdings" pitchFamily="2" charset="2"/>
              <a:buChar char="§"/>
            </a:pPr>
            <a:r>
              <a:rPr lang="en-US" sz="2000">
                <a:solidFill>
                  <a:srgbClr val="000000"/>
                </a:solidFill>
                <a:cs typeface="Times New Roman" pitchFamily="18" charset="0"/>
              </a:rPr>
              <a:t>The path chosen to fight poverty is usually very weakly institutionalized, and there is little clarity on the assignment of responsibilities</a:t>
            </a:r>
            <a:r>
              <a:rPr lang="es-ES_tradnl" sz="2000"/>
              <a:t>.</a:t>
            </a:r>
          </a:p>
          <a:p>
            <a:pPr marL="685800" indent="-685800">
              <a:spcBef>
                <a:spcPct val="60000"/>
              </a:spcBef>
              <a:buFont typeface="Wingdings" pitchFamily="2" charset="2"/>
              <a:buChar char="§"/>
            </a:pPr>
            <a:r>
              <a:rPr lang="en-US" sz="2000">
                <a:solidFill>
                  <a:srgbClr val="000000"/>
                </a:solidFill>
                <a:cs typeface="Times New Roman" pitchFamily="18" charset="0"/>
              </a:rPr>
              <a:t>Too much confidence has been placed on “formal institutional engineering”, which has rested on heaping amounts of laws, decrees and regulations</a:t>
            </a:r>
            <a:r>
              <a:rPr lang="es-ES_tradnl" sz="2000"/>
              <a:t>. </a:t>
            </a:r>
          </a:p>
          <a:p>
            <a:pPr marL="685800" indent="-685800">
              <a:spcBef>
                <a:spcPct val="60000"/>
              </a:spcBef>
              <a:buFont typeface="Wingdings" pitchFamily="2" charset="2"/>
              <a:buChar char="§"/>
            </a:pPr>
            <a:r>
              <a:rPr lang="en-US" sz="2000">
                <a:solidFill>
                  <a:srgbClr val="000000"/>
                </a:solidFill>
                <a:cs typeface="Times New Roman" pitchFamily="18" charset="0"/>
              </a:rPr>
              <a:t>Transition has begun towards the establishment of agreements and clear rules between the State and the citizens who receive the goods and services of certain poverty-fighting programs (e.g.: Oportunidades, Chile Solidario</a:t>
            </a:r>
            <a:r>
              <a:rPr lang="es-ES_tradnl" sz="2000"/>
              <a:t>).</a:t>
            </a:r>
          </a:p>
          <a:p>
            <a:pPr marL="685800" indent="-685800">
              <a:spcBef>
                <a:spcPct val="60000"/>
              </a:spcBef>
              <a:buFont typeface="Wingdings" pitchFamily="2" charset="2"/>
              <a:buChar char="§"/>
            </a:pPr>
            <a:r>
              <a:rPr lang="en-US" sz="2000">
                <a:solidFill>
                  <a:srgbClr val="000000"/>
                </a:solidFill>
                <a:cs typeface="Times New Roman" pitchFamily="18" charset="0"/>
              </a:rPr>
              <a:t>Although still in some exceptional cases, attempts are being made towards a more accurate description of State responsibilities and resources in terms of who should do what to fight poverty</a:t>
            </a:r>
            <a:r>
              <a:rPr lang="es-ES_tradnl" sz="2000"/>
              <a:t>.  </a:t>
            </a:r>
          </a:p>
          <a:p>
            <a:pPr marL="685800" indent="-685800">
              <a:lnSpc>
                <a:spcPct val="80000"/>
              </a:lnSpc>
              <a:spcBef>
                <a:spcPct val="60000"/>
              </a:spcBef>
              <a:buFont typeface="Wingdings" pitchFamily="2" charset="2"/>
              <a:buNone/>
            </a:pPr>
            <a:endParaRPr lang="es-ES_tradnl" sz="2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gn="ctr">
              <a:lnSpc>
                <a:spcPct val="160000"/>
              </a:lnSpc>
              <a:buFontTx/>
              <a:buNone/>
            </a:pPr>
            <a:endParaRPr lang="es-ES_tradnl" sz="1800" b="1"/>
          </a:p>
        </p:txBody>
      </p:sp>
      <p:sp>
        <p:nvSpPr>
          <p:cNvPr id="278532" name="Text Box 4"/>
          <p:cNvSpPr txBox="1">
            <a:spLocks noChangeArrowheads="1"/>
          </p:cNvSpPr>
          <p:nvPr/>
        </p:nvSpPr>
        <p:spPr bwMode="auto">
          <a:xfrm>
            <a:off x="104775" y="1600200"/>
            <a:ext cx="9845675" cy="457200"/>
          </a:xfrm>
          <a:prstGeom prst="rect">
            <a:avLst/>
          </a:prstGeom>
          <a:noFill/>
          <a:ln w="9525">
            <a:noFill/>
            <a:miter lim="800000"/>
            <a:headEnd/>
            <a:tailEnd/>
          </a:ln>
          <a:effectLst/>
        </p:spPr>
        <p:txBody>
          <a:bodyPr wrap="none" lIns="91418" tIns="45710" rIns="91418" bIns="45710">
            <a:spAutoFit/>
          </a:bodyPr>
          <a:lstStyle/>
          <a:p>
            <a:r>
              <a:rPr lang="en-US" sz="2400" b="1"/>
              <a:t>The rules of the game and their impact on the fight against poverty</a:t>
            </a:r>
          </a:p>
        </p:txBody>
      </p:sp>
      <p:sp>
        <p:nvSpPr>
          <p:cNvPr id="278533" name="Line 5"/>
          <p:cNvSpPr>
            <a:spLocks noChangeShapeType="1"/>
          </p:cNvSpPr>
          <p:nvPr/>
        </p:nvSpPr>
        <p:spPr bwMode="auto">
          <a:xfrm flipV="1">
            <a:off x="0" y="14478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2"/>
          <p:cNvSpPr>
            <a:spLocks noGrp="1" noChangeArrowheads="1"/>
          </p:cNvSpPr>
          <p:nvPr>
            <p:ph type="title"/>
          </p:nvPr>
        </p:nvSpPr>
        <p:spPr>
          <a:xfrm>
            <a:off x="-228600" y="152400"/>
            <a:ext cx="10287000" cy="1357313"/>
          </a:xfrm>
        </p:spPr>
        <p:txBody>
          <a:bodyPr/>
          <a:lstStyle/>
          <a:p>
            <a:r>
              <a:rPr lang="en-US" sz="4000">
                <a:solidFill>
                  <a:srgbClr val="000000"/>
                </a:solidFill>
                <a:cs typeface="Times New Roman" pitchFamily="18" charset="0"/>
              </a:rPr>
              <a:t>Summary of the lessons learned?</a:t>
            </a:r>
            <a:br>
              <a:rPr lang="en-US" sz="4000">
                <a:solidFill>
                  <a:srgbClr val="000000"/>
                </a:solidFill>
                <a:cs typeface="Times New Roman" pitchFamily="18" charset="0"/>
              </a:rPr>
            </a:br>
            <a:r>
              <a:rPr lang="en-US" sz="4000">
                <a:solidFill>
                  <a:srgbClr val="000000"/>
                </a:solidFill>
                <a:cs typeface="Times New Roman" pitchFamily="18" charset="0"/>
              </a:rPr>
              <a:t>(aspects to be considered I)</a:t>
            </a:r>
            <a:endParaRPr lang="es-ES_tradnl" sz="4000">
              <a:solidFill>
                <a:srgbClr val="000000"/>
              </a:solidFill>
              <a:cs typeface="Times New Roman" pitchFamily="18" charset="0"/>
            </a:endParaRPr>
          </a:p>
        </p:txBody>
      </p:sp>
      <p:sp>
        <p:nvSpPr>
          <p:cNvPr id="279555" name="Rectangle 3"/>
          <p:cNvSpPr>
            <a:spLocks noGrp="1" noChangeArrowheads="1"/>
          </p:cNvSpPr>
          <p:nvPr>
            <p:ph type="body" idx="1"/>
          </p:nvPr>
        </p:nvSpPr>
        <p:spPr>
          <a:xfrm>
            <a:off x="381000" y="1600200"/>
            <a:ext cx="9472613" cy="4949825"/>
          </a:xfrm>
        </p:spPr>
        <p:txBody>
          <a:bodyPr/>
          <a:lstStyle/>
          <a:p>
            <a:pPr marL="685800" indent="-685800" algn="just">
              <a:lnSpc>
                <a:spcPct val="80000"/>
              </a:lnSpc>
              <a:spcBef>
                <a:spcPct val="50000"/>
              </a:spcBef>
              <a:buFont typeface="Wingdings" pitchFamily="2" charset="2"/>
              <a:buChar char="§"/>
            </a:pPr>
            <a:endParaRPr lang="es-MX" sz="2400"/>
          </a:p>
          <a:p>
            <a:pPr marL="685800" indent="-685800" algn="just">
              <a:lnSpc>
                <a:spcPct val="80000"/>
              </a:lnSpc>
              <a:spcBef>
                <a:spcPct val="50000"/>
              </a:spcBef>
              <a:buFont typeface="Wingdings" pitchFamily="2" charset="2"/>
              <a:buChar char="§"/>
            </a:pPr>
            <a:r>
              <a:rPr lang="en-US" sz="2400">
                <a:solidFill>
                  <a:srgbClr val="000000"/>
                </a:solidFill>
                <a:cs typeface="Times New Roman" pitchFamily="18" charset="0"/>
              </a:rPr>
              <a:t>The first aspect to be considered is that poverty-reduction strategies must stay away from the temptation of applying universal recipes: Latin America exhibits very diverse social and national conditions, and very different types of poverty</a:t>
            </a:r>
            <a:r>
              <a:rPr lang="es-ES" sz="2400"/>
              <a:t>. </a:t>
            </a:r>
          </a:p>
          <a:p>
            <a:pPr marL="685800" indent="-685800" algn="just">
              <a:lnSpc>
                <a:spcPct val="80000"/>
              </a:lnSpc>
              <a:spcBef>
                <a:spcPct val="50000"/>
              </a:spcBef>
              <a:buFont typeface="Wingdings" pitchFamily="2" charset="2"/>
              <a:buNone/>
            </a:pPr>
            <a:endParaRPr lang="es-MX" sz="2400">
              <a:cs typeface="Times New Roman" pitchFamily="18" charset="0"/>
            </a:endParaRPr>
          </a:p>
          <a:p>
            <a:pPr marL="685800" indent="-685800" algn="just">
              <a:lnSpc>
                <a:spcPct val="80000"/>
              </a:lnSpc>
              <a:spcBef>
                <a:spcPct val="50000"/>
              </a:spcBef>
              <a:buFont typeface="Wingdings" pitchFamily="2" charset="2"/>
              <a:buChar char="§"/>
            </a:pPr>
            <a:r>
              <a:rPr lang="en-US" sz="2400">
                <a:solidFill>
                  <a:srgbClr val="000000"/>
                </a:solidFill>
                <a:cs typeface="Times New Roman" pitchFamily="18" charset="0"/>
              </a:rPr>
              <a:t>The second aspect to bear in mind is that the new institutional framework designed will build upon the previous (historical) one in terms of its formal and informal rules, and must conform to the governing coalition’s definition of poverty, its causes and possible consequences (the coalition includes other sectors besides the government itself)</a:t>
            </a:r>
            <a:r>
              <a:rPr lang="es-MX" sz="2400"/>
              <a:t>.</a:t>
            </a:r>
          </a:p>
          <a:p>
            <a:pPr marL="685800" indent="-685800" algn="just">
              <a:lnSpc>
                <a:spcPct val="80000"/>
              </a:lnSpc>
              <a:spcBef>
                <a:spcPct val="50000"/>
              </a:spcBef>
              <a:buFont typeface="Wingdings" pitchFamily="2" charset="2"/>
              <a:buNone/>
            </a:pPr>
            <a:endParaRPr lang="es-MX" sz="2400"/>
          </a:p>
          <a:p>
            <a:pPr marL="685800" indent="-685800" algn="just">
              <a:lnSpc>
                <a:spcPct val="80000"/>
              </a:lnSpc>
              <a:spcBef>
                <a:spcPct val="50000"/>
              </a:spcBef>
              <a:buFont typeface="Wingdings" pitchFamily="2" charset="2"/>
              <a:buNone/>
            </a:pPr>
            <a:endParaRPr lang="es-MX" sz="2000"/>
          </a:p>
          <a:p>
            <a:pPr marL="685800" indent="-685800" algn="just">
              <a:lnSpc>
                <a:spcPct val="80000"/>
              </a:lnSpc>
              <a:spcBef>
                <a:spcPct val="50000"/>
              </a:spcBef>
              <a:buFont typeface="Wingdings" pitchFamily="2" charset="2"/>
              <a:buNone/>
            </a:pPr>
            <a:endParaRPr lang="es-MX" sz="2400"/>
          </a:p>
        </p:txBody>
      </p:sp>
      <p:sp>
        <p:nvSpPr>
          <p:cNvPr id="279556" name="Line 4"/>
          <p:cNvSpPr>
            <a:spLocks noChangeShapeType="1"/>
          </p:cNvSpPr>
          <p:nvPr/>
        </p:nvSpPr>
        <p:spPr bwMode="auto">
          <a:xfrm flipV="1">
            <a:off x="0" y="1438275"/>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r>
              <a:rPr lang="en-US" sz="4000">
                <a:solidFill>
                  <a:srgbClr val="000000"/>
                </a:solidFill>
                <a:cs typeface="Times New Roman" pitchFamily="18" charset="0"/>
              </a:rPr>
              <a:t>Summary of the lessons learned? (aspects to be considered II)</a:t>
            </a:r>
            <a:endParaRPr lang="es-ES" sz="4000"/>
          </a:p>
        </p:txBody>
      </p:sp>
      <p:sp>
        <p:nvSpPr>
          <p:cNvPr id="283651" name="Rectangle 3"/>
          <p:cNvSpPr>
            <a:spLocks noGrp="1" noChangeArrowheads="1"/>
          </p:cNvSpPr>
          <p:nvPr>
            <p:ph type="body" idx="1"/>
          </p:nvPr>
        </p:nvSpPr>
        <p:spPr/>
        <p:txBody>
          <a:bodyPr/>
          <a:lstStyle/>
          <a:p>
            <a:pPr lvl="1" algn="just">
              <a:lnSpc>
                <a:spcPct val="80000"/>
              </a:lnSpc>
              <a:spcBef>
                <a:spcPct val="50000"/>
              </a:spcBef>
              <a:buFont typeface="Wingdings" pitchFamily="2" charset="2"/>
              <a:buChar char="§"/>
            </a:pPr>
            <a:r>
              <a:rPr lang="en-US" sz="2000">
                <a:solidFill>
                  <a:srgbClr val="000000"/>
                </a:solidFill>
                <a:cs typeface="Times New Roman" pitchFamily="18" charset="0"/>
              </a:rPr>
              <a:t>Greater empirical information seems to be required (especially in view of Latin America’s characteristic heterogeneity) on how the different types of decentralization, participation and intersectoriality affect the fight against poverty and, more importantly, what happens when different types of each of these three institutional arrangements are combined</a:t>
            </a:r>
            <a:r>
              <a:rPr lang="es-ES" sz="2000"/>
              <a:t>.</a:t>
            </a:r>
            <a:endParaRPr lang="es-MX" sz="2000"/>
          </a:p>
          <a:p>
            <a:pPr lvl="1" algn="just">
              <a:lnSpc>
                <a:spcPct val="80000"/>
              </a:lnSpc>
              <a:spcBef>
                <a:spcPct val="50000"/>
              </a:spcBef>
              <a:buFont typeface="Wingdings" pitchFamily="2" charset="2"/>
              <a:buChar char="§"/>
            </a:pPr>
            <a:r>
              <a:rPr lang="en-US" sz="2000">
                <a:solidFill>
                  <a:srgbClr val="000000"/>
                </a:solidFill>
                <a:cs typeface="Times New Roman" pitchFamily="18" charset="0"/>
              </a:rPr>
              <a:t>Designing better poverty-fighting institutions also implies the recognition of significant potentialities of centralized, non-participatory and sectoral matters</a:t>
            </a:r>
            <a:r>
              <a:rPr lang="es-ES" sz="2000"/>
              <a:t>.</a:t>
            </a:r>
          </a:p>
          <a:p>
            <a:pPr lvl="1" algn="just">
              <a:lnSpc>
                <a:spcPct val="80000"/>
              </a:lnSpc>
              <a:spcBef>
                <a:spcPct val="50000"/>
              </a:spcBef>
              <a:buFont typeface="Wingdings" pitchFamily="2" charset="2"/>
              <a:buChar char="§"/>
            </a:pPr>
            <a:r>
              <a:rPr lang="en-US" sz="2000">
                <a:solidFill>
                  <a:srgbClr val="000000"/>
                </a:solidFill>
                <a:cs typeface="Times New Roman" pitchFamily="18" charset="0"/>
              </a:rPr>
              <a:t>Building and increasing capacities must be the guiding principle of any institutional design aimed at fighting poverty, not only in the state sphere (at the national, sub-national and local levels), but also in the civil society arena. When referring to “capacities”, we must avoid a reductionist vision and concentrate on the entire set of political, budgetary and organizational capacities</a:t>
            </a:r>
            <a:r>
              <a:rPr lang="es-ES" sz="2000"/>
              <a:t>.</a:t>
            </a:r>
          </a:p>
          <a:p>
            <a:pPr lvl="1" algn="just">
              <a:lnSpc>
                <a:spcPct val="80000"/>
              </a:lnSpc>
              <a:spcBef>
                <a:spcPct val="50000"/>
              </a:spcBef>
              <a:buFont typeface="Wingdings" pitchFamily="2" charset="2"/>
              <a:buChar char="§"/>
            </a:pPr>
            <a:r>
              <a:rPr lang="en-US" sz="2000">
                <a:solidFill>
                  <a:srgbClr val="000000"/>
                </a:solidFill>
                <a:cs typeface="Times New Roman" pitchFamily="18" charset="0"/>
              </a:rPr>
              <a:t>Although the institutional framework and its hierarchical structures deserve some attention, the main focus should be on strengthening intermediate institutions that help create the conditions to ensure continuity of those social policies that are pertinent to a successful fight against poverty</a:t>
            </a:r>
            <a:r>
              <a:rPr lang="es-ES" sz="2000"/>
              <a:t>.</a:t>
            </a:r>
          </a:p>
          <a:p>
            <a:pPr lvl="1" algn="just">
              <a:lnSpc>
                <a:spcPct val="80000"/>
              </a:lnSpc>
              <a:spcBef>
                <a:spcPct val="50000"/>
              </a:spcBef>
              <a:buFont typeface="Wingdings" pitchFamily="2" charset="2"/>
              <a:buNone/>
            </a:pPr>
            <a:endParaRPr lang="es-ES_tradnl" sz="2000"/>
          </a:p>
          <a:p>
            <a:pPr lvl="1" algn="just">
              <a:lnSpc>
                <a:spcPct val="80000"/>
              </a:lnSpc>
              <a:spcBef>
                <a:spcPct val="50000"/>
              </a:spcBef>
              <a:buFont typeface="Wingdings" pitchFamily="2" charset="2"/>
              <a:buNone/>
            </a:pPr>
            <a:endParaRPr lang="es-ES_tradnl" sz="1900" b="1"/>
          </a:p>
          <a:p>
            <a:pPr>
              <a:lnSpc>
                <a:spcPct val="80000"/>
              </a:lnSpc>
              <a:buFontTx/>
              <a:buNone/>
            </a:pPr>
            <a:endParaRPr lang="es-ES" sz="800"/>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228600" y="152400"/>
            <a:ext cx="10287000" cy="1143000"/>
          </a:xfrm>
        </p:spPr>
        <p:txBody>
          <a:bodyPr/>
          <a:lstStyle/>
          <a:p>
            <a:r>
              <a:rPr lang="en-US" sz="4000">
                <a:solidFill>
                  <a:srgbClr val="000000"/>
                </a:solidFill>
                <a:cs typeface="Times New Roman" pitchFamily="18" charset="0"/>
              </a:rPr>
              <a:t>In brief</a:t>
            </a:r>
            <a:r>
              <a:rPr lang="es-ES_tradnl" sz="4000"/>
              <a:t>...</a:t>
            </a:r>
          </a:p>
        </p:txBody>
      </p:sp>
      <p:sp>
        <p:nvSpPr>
          <p:cNvPr id="280579" name="Rectangle 3"/>
          <p:cNvSpPr>
            <a:spLocks noGrp="1" noChangeArrowheads="1"/>
          </p:cNvSpPr>
          <p:nvPr>
            <p:ph type="body" idx="1"/>
          </p:nvPr>
        </p:nvSpPr>
        <p:spPr>
          <a:xfrm>
            <a:off x="381000" y="1600200"/>
            <a:ext cx="9067800" cy="5943600"/>
          </a:xfrm>
        </p:spPr>
        <p:txBody>
          <a:bodyPr/>
          <a:lstStyle/>
          <a:p>
            <a:pPr marL="685800" indent="-685800" algn="just">
              <a:lnSpc>
                <a:spcPct val="80000"/>
              </a:lnSpc>
              <a:buFont typeface="Wingdings" pitchFamily="2" charset="2"/>
              <a:buNone/>
            </a:pPr>
            <a:r>
              <a:rPr lang="es-AR" sz="1000">
                <a:cs typeface="Times New Roman" pitchFamily="18" charset="0"/>
              </a:rPr>
              <a:t>	</a:t>
            </a:r>
          </a:p>
          <a:p>
            <a:pPr marL="685800" indent="-685800" algn="just">
              <a:lnSpc>
                <a:spcPct val="80000"/>
              </a:lnSpc>
              <a:buFont typeface="Wingdings" pitchFamily="2" charset="2"/>
              <a:buNone/>
            </a:pPr>
            <a:endParaRPr lang="es-AR" sz="1000">
              <a:cs typeface="Times New Roman" pitchFamily="18" charset="0"/>
            </a:endParaRPr>
          </a:p>
          <a:p>
            <a:pPr marL="685800" indent="-685800" algn="just">
              <a:lnSpc>
                <a:spcPct val="80000"/>
              </a:lnSpc>
              <a:buFont typeface="Wingdings" pitchFamily="2" charset="2"/>
              <a:buNone/>
            </a:pPr>
            <a:r>
              <a:rPr lang="es-AR" sz="1000" b="1">
                <a:cs typeface="Times New Roman" pitchFamily="18" charset="0"/>
              </a:rPr>
              <a:t>	</a:t>
            </a:r>
            <a:r>
              <a:rPr lang="en-US" sz="2000" b="1">
                <a:solidFill>
                  <a:srgbClr val="000000"/>
                </a:solidFill>
                <a:cs typeface="Times New Roman" pitchFamily="18" charset="0"/>
              </a:rPr>
              <a:t>Budgets for poverty-fighting actions</a:t>
            </a:r>
            <a:r>
              <a:rPr lang="es-AR" sz="2000" b="1">
                <a:cs typeface="Times New Roman" pitchFamily="18" charset="0"/>
              </a:rPr>
              <a:t>:</a:t>
            </a:r>
          </a:p>
          <a:p>
            <a:pPr marL="685800" indent="-685800" algn="just">
              <a:lnSpc>
                <a:spcPct val="80000"/>
              </a:lnSpc>
              <a:buFont typeface="Wingdings" pitchFamily="2" charset="2"/>
              <a:buNone/>
            </a:pPr>
            <a:endParaRPr lang="es-AR" sz="2000" b="1">
              <a:cs typeface="Times New Roman" pitchFamily="18" charset="0"/>
            </a:endParaRPr>
          </a:p>
          <a:p>
            <a:pPr marL="685800" indent="-685800" algn="just">
              <a:lnSpc>
                <a:spcPct val="80000"/>
              </a:lnSpc>
              <a:buFont typeface="Wingdings" pitchFamily="2" charset="2"/>
              <a:buNone/>
            </a:pPr>
            <a:r>
              <a:rPr lang="es-AR" sz="2000">
                <a:cs typeface="Times New Roman" pitchFamily="18" charset="0"/>
              </a:rPr>
              <a:t>	</a:t>
            </a:r>
            <a:r>
              <a:rPr lang="en-US" sz="2000">
                <a:solidFill>
                  <a:srgbClr val="000000"/>
                </a:solidFill>
                <a:cs typeface="Times New Roman" pitchFamily="18" charset="0"/>
              </a:rPr>
              <a:t>Poverty-reduction strategies: a) must conform to the specific national characteristics by considering the peculiarities of the poverty they are geared at as well as the political, economic and organizational capacities that establish the limits to feasibility; and b) must be designed, decided and implemented by analyzing the strengths and weaknesses of the institutional framework surrounding them</a:t>
            </a:r>
            <a:r>
              <a:rPr lang="es-AR" sz="2000">
                <a:cs typeface="Times New Roman" pitchFamily="18" charset="0"/>
              </a:rPr>
              <a:t>.</a:t>
            </a:r>
          </a:p>
          <a:p>
            <a:pPr marL="685800" indent="-685800">
              <a:lnSpc>
                <a:spcPct val="80000"/>
              </a:lnSpc>
              <a:buFont typeface="Wingdings" pitchFamily="2" charset="2"/>
              <a:buNone/>
            </a:pPr>
            <a:endParaRPr lang="es-ES_tradnl" sz="2000"/>
          </a:p>
          <a:p>
            <a:pPr marL="685800" indent="-685800">
              <a:lnSpc>
                <a:spcPct val="80000"/>
              </a:lnSpc>
              <a:buFont typeface="Wingdings" pitchFamily="2" charset="2"/>
              <a:buNone/>
            </a:pPr>
            <a:endParaRPr lang="es-ES_tradnl" sz="2000"/>
          </a:p>
          <a:p>
            <a:pPr marL="685800" indent="-685800">
              <a:lnSpc>
                <a:spcPct val="80000"/>
              </a:lnSpc>
              <a:buFont typeface="Wingdings" pitchFamily="2" charset="2"/>
              <a:buNone/>
            </a:pPr>
            <a:r>
              <a:rPr lang="es-ES_tradnl" sz="2000"/>
              <a:t>	</a:t>
            </a:r>
            <a:r>
              <a:rPr lang="en-US" sz="2000" b="1">
                <a:solidFill>
                  <a:srgbClr val="000000"/>
                </a:solidFill>
                <a:cs typeface="Times New Roman" pitchFamily="18" charset="0"/>
              </a:rPr>
              <a:t>The first step of institutional strengthening</a:t>
            </a:r>
            <a:r>
              <a:rPr lang="es-ES_tradnl" sz="2000" b="1"/>
              <a:t>:</a:t>
            </a:r>
          </a:p>
          <a:p>
            <a:pPr marL="685800" indent="-685800">
              <a:lnSpc>
                <a:spcPct val="80000"/>
              </a:lnSpc>
              <a:buFont typeface="Wingdings" pitchFamily="2" charset="2"/>
              <a:buNone/>
            </a:pPr>
            <a:endParaRPr lang="es-ES_tradnl" sz="2000" b="1"/>
          </a:p>
          <a:p>
            <a:pPr marL="685800" indent="-685800" algn="just">
              <a:lnSpc>
                <a:spcPct val="80000"/>
              </a:lnSpc>
              <a:buFont typeface="Wingdings" pitchFamily="2" charset="2"/>
              <a:buNone/>
            </a:pPr>
            <a:r>
              <a:rPr lang="es-AR" sz="2000">
                <a:cs typeface="Times New Roman" pitchFamily="18" charset="0"/>
              </a:rPr>
              <a:t>	</a:t>
            </a:r>
            <a:r>
              <a:rPr lang="en-US" sz="2000">
                <a:solidFill>
                  <a:srgbClr val="000000"/>
                </a:solidFill>
                <a:cs typeface="Times New Roman" pitchFamily="18" charset="0"/>
              </a:rPr>
              <a:t>The national government/coordination subsystem must be the starting point of any political, institutional and organizational strengthening of each country’s poverty-fighting system. Without sufficient autonomy, cohesion and collective action capacity for this national management/leadership body to perform its duties, the chances to generate and support a poverty-fighting strategy will be non-existent</a:t>
            </a:r>
            <a:r>
              <a:rPr lang="es-AR" sz="2000">
                <a:cs typeface="Times New Roman" pitchFamily="18" charset="0"/>
              </a:rPr>
              <a:t>. </a:t>
            </a:r>
          </a:p>
          <a:p>
            <a:pPr marL="685800" indent="-685800" algn="ctr">
              <a:lnSpc>
                <a:spcPct val="160000"/>
              </a:lnSpc>
              <a:buFontTx/>
              <a:buNone/>
            </a:pPr>
            <a:endParaRPr lang="es-ES_tradnl" sz="2000"/>
          </a:p>
        </p:txBody>
      </p:sp>
      <p:sp>
        <p:nvSpPr>
          <p:cNvPr id="280580" name="Line 4"/>
          <p:cNvSpPr>
            <a:spLocks noChangeShapeType="1"/>
          </p:cNvSpPr>
          <p:nvPr/>
        </p:nvSpPr>
        <p:spPr bwMode="auto">
          <a:xfrm flipV="1">
            <a:off x="0" y="13716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21" name="Rectangle 9"/>
          <p:cNvSpPr>
            <a:spLocks noGrp="1" noChangeArrowheads="1"/>
          </p:cNvSpPr>
          <p:nvPr>
            <p:ph type="ctrTitle"/>
          </p:nvPr>
        </p:nvSpPr>
        <p:spPr>
          <a:xfrm>
            <a:off x="762000" y="762000"/>
            <a:ext cx="8686800" cy="1752600"/>
          </a:xfrm>
        </p:spPr>
        <p:txBody>
          <a:bodyPr/>
          <a:lstStyle/>
          <a:p>
            <a:r>
              <a:rPr lang="en-US" b="1" i="1">
                <a:solidFill>
                  <a:srgbClr val="000000"/>
                </a:solidFill>
                <a:cs typeface="Times New Roman" pitchFamily="18" charset="0"/>
              </a:rPr>
              <a:t>STRUCTURE OF PRESENTATION</a:t>
            </a:r>
            <a:r>
              <a:rPr lang="es-ES"/>
              <a:t> </a:t>
            </a:r>
            <a:endParaRPr lang="en-US"/>
          </a:p>
        </p:txBody>
      </p:sp>
      <p:sp>
        <p:nvSpPr>
          <p:cNvPr id="192522" name="Rectangle 10"/>
          <p:cNvSpPr>
            <a:spLocks noGrp="1" noChangeArrowheads="1"/>
          </p:cNvSpPr>
          <p:nvPr>
            <p:ph type="subTitle" idx="1"/>
          </p:nvPr>
        </p:nvSpPr>
        <p:spPr>
          <a:xfrm>
            <a:off x="1524000" y="4419600"/>
            <a:ext cx="7010400" cy="1981200"/>
          </a:xfrm>
        </p:spPr>
        <p:txBody>
          <a:bodyPr/>
          <a:lstStyle/>
          <a:p>
            <a:r>
              <a:rPr lang="es-ES"/>
              <a:t> </a:t>
            </a: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ctrTitle"/>
          </p:nvPr>
        </p:nvSpPr>
        <p:spPr>
          <a:xfrm>
            <a:off x="609600" y="2895600"/>
            <a:ext cx="8839200" cy="1620838"/>
          </a:xfrm>
          <a:solidFill>
            <a:srgbClr val="ABC6E3"/>
          </a:solidFill>
          <a:ln>
            <a:solidFill>
              <a:schemeClr val="tx2"/>
            </a:solidFill>
          </a:ln>
          <a:effectLst>
            <a:outerShdw dist="107763" dir="2700000" algn="ctr" rotWithShape="0">
              <a:schemeClr val="folHlink">
                <a:alpha val="50000"/>
              </a:schemeClr>
            </a:outerShdw>
          </a:effectLst>
        </p:spPr>
        <p:txBody>
          <a:bodyPr/>
          <a:lstStyle/>
          <a:p>
            <a:pPr marL="933450" indent="-933450"/>
            <a:r>
              <a:rPr lang="es-ES_tradnl" sz="3500">
                <a:solidFill>
                  <a:schemeClr val="tx1"/>
                </a:solidFill>
              </a:rPr>
              <a:t>      </a:t>
            </a:r>
            <a:r>
              <a:rPr lang="en-US" sz="3500" b="1" i="1">
                <a:solidFill>
                  <a:srgbClr val="000000"/>
                </a:solidFill>
                <a:cs typeface="Times New Roman" pitchFamily="18" charset="0"/>
              </a:rPr>
              <a:t>Poverty in Latin America: multidimensionality and evolution of state responses</a:t>
            </a:r>
            <a:endParaRPr lang="en-US" sz="3500" b="1" i="1">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533400" y="533400"/>
            <a:ext cx="9051925" cy="590550"/>
          </a:xfrm>
        </p:spPr>
        <p:txBody>
          <a:bodyPr/>
          <a:lstStyle/>
          <a:p>
            <a:r>
              <a:rPr lang="en-US" sz="4100">
                <a:solidFill>
                  <a:srgbClr val="000000"/>
                </a:solidFill>
                <a:cs typeface="Times New Roman" pitchFamily="18" charset="0"/>
              </a:rPr>
              <a:t>Five issues worth highlighting…</a:t>
            </a:r>
            <a:r>
              <a:rPr lang="es-ES" sz="4100"/>
              <a:t> </a:t>
            </a:r>
            <a:endParaRPr lang="en-US" sz="4100"/>
          </a:p>
        </p:txBody>
      </p:sp>
      <p:sp>
        <p:nvSpPr>
          <p:cNvPr id="136195" name="Rectangle 3"/>
          <p:cNvSpPr>
            <a:spLocks noGrp="1" noChangeArrowheads="1"/>
          </p:cNvSpPr>
          <p:nvPr>
            <p:ph type="body" idx="1"/>
          </p:nvPr>
        </p:nvSpPr>
        <p:spPr>
          <a:xfrm>
            <a:off x="304800" y="1600200"/>
            <a:ext cx="9525000" cy="5811838"/>
          </a:xfrm>
        </p:spPr>
        <p:txBody>
          <a:bodyPr/>
          <a:lstStyle/>
          <a:p>
            <a:pPr algn="just">
              <a:lnSpc>
                <a:spcPct val="80000"/>
              </a:lnSpc>
              <a:spcBef>
                <a:spcPct val="50000"/>
              </a:spcBef>
              <a:buFont typeface="Wingdings" pitchFamily="2" charset="2"/>
              <a:buChar char="§"/>
            </a:pPr>
            <a:r>
              <a:rPr lang="en-US" sz="2400">
                <a:solidFill>
                  <a:srgbClr val="000000"/>
                </a:solidFill>
                <a:cs typeface="Times New Roman" pitchFamily="18" charset="0"/>
              </a:rPr>
              <a:t>Certain types of intervention logic and institutional design will arise depending on the definition of poverty (including its causes) adopted by the different governments</a:t>
            </a:r>
            <a:r>
              <a:rPr lang="es-PE" sz="2400">
                <a:solidFill>
                  <a:schemeClr val="tx2"/>
                </a:solidFill>
              </a:rPr>
              <a:t>. </a:t>
            </a:r>
          </a:p>
          <a:p>
            <a:pPr algn="just">
              <a:lnSpc>
                <a:spcPct val="80000"/>
              </a:lnSpc>
              <a:spcBef>
                <a:spcPct val="50000"/>
              </a:spcBef>
              <a:buFont typeface="Wingdings" pitchFamily="2" charset="2"/>
              <a:buChar char="§"/>
            </a:pPr>
            <a:r>
              <a:rPr lang="en-US" sz="2400">
                <a:solidFill>
                  <a:srgbClr val="000000"/>
                </a:solidFill>
                <a:cs typeface="Times New Roman" pitchFamily="18" charset="0"/>
              </a:rPr>
              <a:t>The “official” definition of poverty implies conceptual as well as ideological and power-relation aspects</a:t>
            </a:r>
            <a:r>
              <a:rPr lang="es-PE" sz="2400">
                <a:solidFill>
                  <a:schemeClr val="tx2"/>
                </a:solidFill>
              </a:rPr>
              <a:t>.</a:t>
            </a:r>
          </a:p>
          <a:p>
            <a:pPr algn="just">
              <a:lnSpc>
                <a:spcPct val="80000"/>
              </a:lnSpc>
              <a:spcBef>
                <a:spcPct val="50000"/>
              </a:spcBef>
              <a:buFont typeface="Wingdings" pitchFamily="2" charset="2"/>
              <a:buChar char="§"/>
            </a:pPr>
            <a:r>
              <a:rPr lang="en-US" sz="2400">
                <a:solidFill>
                  <a:srgbClr val="000000"/>
                </a:solidFill>
                <a:cs typeface="Times New Roman" pitchFamily="18" charset="0"/>
              </a:rPr>
              <a:t>In recent history, the region’s major milestones in the fight against poverty have included Social Funds, focalized and limited programs, Poverty Reduction Strategies, and Conditioned income transfer programs</a:t>
            </a:r>
            <a:r>
              <a:rPr lang="es-PE" sz="2400">
                <a:solidFill>
                  <a:schemeClr val="tx2"/>
                </a:solidFill>
              </a:rPr>
              <a:t>.</a:t>
            </a:r>
          </a:p>
          <a:p>
            <a:pPr algn="just">
              <a:lnSpc>
                <a:spcPct val="80000"/>
              </a:lnSpc>
              <a:spcBef>
                <a:spcPct val="50000"/>
              </a:spcBef>
              <a:buFont typeface="Wingdings" pitchFamily="2" charset="2"/>
              <a:buChar char="§"/>
            </a:pPr>
            <a:r>
              <a:rPr lang="en-US" sz="2400">
                <a:solidFill>
                  <a:srgbClr val="000000"/>
                </a:solidFill>
                <a:cs typeface="Times New Roman" pitchFamily="18" charset="0"/>
              </a:rPr>
              <a:t>A number of ideas aimed at making interventions on poverty consistent are gaining strength, whether by focusing them on the family, the life cycle or the local territory</a:t>
            </a:r>
            <a:r>
              <a:rPr lang="es-PE" sz="2400">
                <a:solidFill>
                  <a:schemeClr val="tx2"/>
                </a:solidFill>
              </a:rPr>
              <a:t>.</a:t>
            </a:r>
          </a:p>
          <a:p>
            <a:pPr algn="just">
              <a:lnSpc>
                <a:spcPct val="80000"/>
              </a:lnSpc>
              <a:spcBef>
                <a:spcPct val="50000"/>
              </a:spcBef>
              <a:buFont typeface="Wingdings" pitchFamily="2" charset="2"/>
              <a:buChar char="§"/>
            </a:pPr>
            <a:r>
              <a:rPr lang="en-US" sz="2400">
                <a:solidFill>
                  <a:srgbClr val="000000"/>
                </a:solidFill>
                <a:cs typeface="Times New Roman" pitchFamily="18" charset="0"/>
              </a:rPr>
              <a:t>It is important to recognize that the type of good or service provided by a poverty-fighting program will determine the kind of institutional design and operational management required</a:t>
            </a:r>
            <a:r>
              <a:rPr lang="es-PE" sz="2400">
                <a:solidFill>
                  <a:schemeClr val="tx2"/>
                </a:solidFill>
              </a:rPr>
              <a:t>.</a:t>
            </a:r>
          </a:p>
          <a:p>
            <a:pPr algn="just">
              <a:lnSpc>
                <a:spcPct val="80000"/>
              </a:lnSpc>
              <a:buFont typeface="Wingdings" pitchFamily="2" charset="2"/>
              <a:buNone/>
            </a:pPr>
            <a:endParaRPr lang="es-PE" sz="2400">
              <a:solidFill>
                <a:schemeClr val="tx2"/>
              </a:solidFill>
            </a:endParaRPr>
          </a:p>
          <a:p>
            <a:pPr algn="just">
              <a:lnSpc>
                <a:spcPct val="80000"/>
              </a:lnSpc>
            </a:pPr>
            <a:endParaRPr lang="en-US" sz="2900"/>
          </a:p>
        </p:txBody>
      </p:sp>
      <p:sp>
        <p:nvSpPr>
          <p:cNvPr id="136198" name="Line 6"/>
          <p:cNvSpPr>
            <a:spLocks noChangeShapeType="1"/>
          </p:cNvSpPr>
          <p:nvPr/>
        </p:nvSpPr>
        <p:spPr bwMode="auto">
          <a:xfrm>
            <a:off x="0" y="1295400"/>
            <a:ext cx="6469063" cy="0"/>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ctrTitle"/>
          </p:nvPr>
        </p:nvSpPr>
        <p:spPr>
          <a:xfrm>
            <a:off x="228600" y="2514600"/>
            <a:ext cx="9505950" cy="1692275"/>
          </a:xfrm>
          <a:solidFill>
            <a:srgbClr val="ABC6E3"/>
          </a:solidFill>
          <a:ln>
            <a:solidFill>
              <a:schemeClr val="tx2"/>
            </a:solidFill>
          </a:ln>
          <a:effectLst>
            <a:outerShdw dist="107763" dir="2700000" algn="ctr" rotWithShape="0">
              <a:schemeClr val="folHlink">
                <a:alpha val="50000"/>
              </a:schemeClr>
            </a:outerShdw>
          </a:effectLst>
        </p:spPr>
        <p:txBody>
          <a:bodyPr/>
          <a:lstStyle/>
          <a:p>
            <a:pPr marL="933450" indent="-933450"/>
            <a:r>
              <a:rPr lang="es-ES_tradnl" sz="2800">
                <a:solidFill>
                  <a:schemeClr val="tx1"/>
                </a:solidFill>
              </a:rPr>
              <a:t/>
            </a:r>
            <a:br>
              <a:rPr lang="es-ES_tradnl" sz="2800">
                <a:solidFill>
                  <a:schemeClr val="tx1"/>
                </a:solidFill>
              </a:rPr>
            </a:br>
            <a:r>
              <a:rPr lang="es-ES" sz="3200" b="1" i="1">
                <a:solidFill>
                  <a:schemeClr val="tx1"/>
                </a:solidFill>
              </a:rPr>
              <a:t> </a:t>
            </a:r>
            <a:r>
              <a:rPr lang="es-ES_tradnl" sz="3200" i="1">
                <a:solidFill>
                  <a:schemeClr val="tx1"/>
                </a:solidFill>
              </a:rPr>
              <a:t/>
            </a:r>
            <a:br>
              <a:rPr lang="es-ES_tradnl" sz="3200" i="1">
                <a:solidFill>
                  <a:schemeClr val="tx1"/>
                </a:solidFill>
              </a:rPr>
            </a:br>
            <a:endParaRPr lang="en-US" sz="3200" i="1">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76200" y="304800"/>
            <a:ext cx="10134600" cy="914400"/>
          </a:xfrm>
        </p:spPr>
        <p:txBody>
          <a:bodyPr/>
          <a:lstStyle/>
          <a:p>
            <a:r>
              <a:rPr lang="en-US" sz="3800">
                <a:solidFill>
                  <a:srgbClr val="000000"/>
                </a:solidFill>
                <a:cs typeface="Times New Roman" pitchFamily="18" charset="0"/>
              </a:rPr>
              <a:t>Bringing up (once again) the issue of Latin American heterogeneity (I)</a:t>
            </a:r>
            <a:endParaRPr lang="es-ES_tradnl" sz="3800"/>
          </a:p>
        </p:txBody>
      </p:sp>
      <p:sp>
        <p:nvSpPr>
          <p:cNvPr id="263171" name="Rectangle 3"/>
          <p:cNvSpPr>
            <a:spLocks noGrp="1" noChangeArrowheads="1"/>
          </p:cNvSpPr>
          <p:nvPr>
            <p:ph type="body" idx="1"/>
          </p:nvPr>
        </p:nvSpPr>
        <p:spPr>
          <a:xfrm>
            <a:off x="228600" y="1828800"/>
            <a:ext cx="9677400" cy="5943600"/>
          </a:xfrm>
        </p:spPr>
        <p:txBody>
          <a:bodyPr/>
          <a:lstStyle/>
          <a:p>
            <a:pPr marL="685800" indent="-685800" algn="just">
              <a:lnSpc>
                <a:spcPct val="90000"/>
              </a:lnSpc>
              <a:spcBef>
                <a:spcPct val="50000"/>
              </a:spcBef>
              <a:buFont typeface="Wingdings" pitchFamily="2" charset="2"/>
              <a:buNone/>
            </a:pPr>
            <a:r>
              <a:rPr lang="en-US" sz="2000" b="1" i="1">
                <a:solidFill>
                  <a:srgbClr val="000000"/>
                </a:solidFill>
                <a:cs typeface="Times New Roman" pitchFamily="18" charset="0"/>
              </a:rPr>
              <a:t>National/regional differences</a:t>
            </a:r>
            <a:r>
              <a:rPr lang="es-MX" sz="2000" b="1" i="1">
                <a:cs typeface="Times New Roman" pitchFamily="18" charset="0"/>
              </a:rPr>
              <a:t>:</a:t>
            </a:r>
          </a:p>
          <a:p>
            <a:pPr marL="685800" indent="-685800" algn="just">
              <a:lnSpc>
                <a:spcPct val="90000"/>
              </a:lnSpc>
              <a:spcBef>
                <a:spcPct val="50000"/>
              </a:spcBef>
              <a:buFont typeface="Wingdings" pitchFamily="2" charset="2"/>
              <a:buNone/>
            </a:pPr>
            <a:endParaRPr lang="es-MX" sz="2000" b="1" i="1">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political regime</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political-regional organization</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political-governmental organization</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political-party organization</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political-state organization</a:t>
            </a:r>
            <a:r>
              <a:rPr lang="es-ES" sz="2000">
                <a:cs typeface="Times New Roman" pitchFamily="18" charset="0"/>
              </a:rPr>
              <a:t> </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civil society organization</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relative weight of urban vs. rural aspects</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relative weight of racial, ethnic and cultural homogeneity/heterogeneity</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type of economy and insertion into the global economy</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By degree of autonomy vis-à-vis external agents</a:t>
            </a:r>
            <a:endParaRPr lang="es-MX" sz="1600">
              <a:cs typeface="Times New Roman" pitchFamily="18" charset="0"/>
            </a:endParaRPr>
          </a:p>
          <a:p>
            <a:pPr marL="685800" indent="-685800" algn="just">
              <a:lnSpc>
                <a:spcPct val="90000"/>
              </a:lnSpc>
              <a:spcBef>
                <a:spcPct val="50000"/>
              </a:spcBef>
              <a:buFont typeface="Wingdings" pitchFamily="2" charset="2"/>
              <a:buNone/>
            </a:pPr>
            <a:endParaRPr lang="es-MX" sz="1600">
              <a:cs typeface="Times New Roman" pitchFamily="18" charset="0"/>
            </a:endParaRPr>
          </a:p>
          <a:p>
            <a:pPr marL="685800" indent="-685800" algn="just">
              <a:lnSpc>
                <a:spcPct val="90000"/>
              </a:lnSpc>
              <a:spcBef>
                <a:spcPct val="50000"/>
              </a:spcBef>
              <a:buFont typeface="Wingdings" pitchFamily="2" charset="2"/>
              <a:buNone/>
            </a:pPr>
            <a:r>
              <a:rPr lang="es-MX" sz="1800">
                <a:cs typeface="Times New Roman" pitchFamily="18" charset="0"/>
              </a:rPr>
              <a:t> </a:t>
            </a:r>
            <a:endParaRPr lang="es-ES_tradnl" sz="18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gn="ctr">
              <a:lnSpc>
                <a:spcPct val="160000"/>
              </a:lnSpc>
              <a:buFontTx/>
              <a:buNone/>
            </a:pPr>
            <a:endParaRPr lang="es-ES_tradnl" sz="1600" b="1"/>
          </a:p>
        </p:txBody>
      </p:sp>
      <p:sp>
        <p:nvSpPr>
          <p:cNvPr id="263172" name="Line 4"/>
          <p:cNvSpPr>
            <a:spLocks noChangeShapeType="1"/>
          </p:cNvSpPr>
          <p:nvPr/>
        </p:nvSpPr>
        <p:spPr bwMode="auto">
          <a:xfrm flipV="1">
            <a:off x="0" y="14478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76200" y="304800"/>
            <a:ext cx="10134600" cy="914400"/>
          </a:xfrm>
        </p:spPr>
        <p:txBody>
          <a:bodyPr/>
          <a:lstStyle/>
          <a:p>
            <a:r>
              <a:rPr lang="en-US" sz="3800">
                <a:solidFill>
                  <a:srgbClr val="000000"/>
                </a:solidFill>
                <a:cs typeface="Times New Roman" pitchFamily="18" charset="0"/>
              </a:rPr>
              <a:t>Bringing up (once again) the issue of Latin American heterogeneity (II)</a:t>
            </a:r>
            <a:endParaRPr lang="es-ES_tradnl" sz="3800"/>
          </a:p>
        </p:txBody>
      </p:sp>
      <p:sp>
        <p:nvSpPr>
          <p:cNvPr id="264195" name="Rectangle 3"/>
          <p:cNvSpPr>
            <a:spLocks noGrp="1" noChangeArrowheads="1"/>
          </p:cNvSpPr>
          <p:nvPr>
            <p:ph type="body" idx="1"/>
          </p:nvPr>
        </p:nvSpPr>
        <p:spPr>
          <a:xfrm>
            <a:off x="228600" y="1828800"/>
            <a:ext cx="9677400" cy="5943600"/>
          </a:xfrm>
        </p:spPr>
        <p:txBody>
          <a:bodyPr/>
          <a:lstStyle/>
          <a:p>
            <a:pPr marL="685800" indent="-685800" algn="just">
              <a:lnSpc>
                <a:spcPct val="90000"/>
              </a:lnSpc>
              <a:spcBef>
                <a:spcPct val="50000"/>
              </a:spcBef>
              <a:buFont typeface="Wingdings" pitchFamily="2" charset="2"/>
              <a:buNone/>
            </a:pPr>
            <a:r>
              <a:rPr lang="en-US" sz="2000" b="1" i="1">
                <a:solidFill>
                  <a:srgbClr val="000000"/>
                </a:solidFill>
                <a:cs typeface="Times New Roman" pitchFamily="18" charset="0"/>
              </a:rPr>
              <a:t>Differences by type of poverty</a:t>
            </a:r>
            <a:r>
              <a:rPr lang="es-MX" sz="2000" b="1" i="1">
                <a:cs typeface="Times New Roman" pitchFamily="18" charset="0"/>
              </a:rPr>
              <a:t>:</a:t>
            </a:r>
          </a:p>
          <a:p>
            <a:pPr marL="685800" indent="-685800" algn="just">
              <a:lnSpc>
                <a:spcPct val="90000"/>
              </a:lnSpc>
              <a:spcBef>
                <a:spcPct val="50000"/>
              </a:spcBef>
              <a:buFont typeface="Wingdings" pitchFamily="2" charset="2"/>
              <a:buNone/>
            </a:pPr>
            <a:r>
              <a:rPr lang="es-MX" sz="2000" b="1" i="1">
                <a:cs typeface="Times New Roman" pitchFamily="18" charset="0"/>
              </a:rPr>
              <a:t>	</a:t>
            </a:r>
            <a:r>
              <a:rPr lang="en-US" sz="2000">
                <a:solidFill>
                  <a:srgbClr val="000000"/>
                </a:solidFill>
                <a:cs typeface="Times New Roman" pitchFamily="18" charset="0"/>
              </a:rPr>
              <a:t>In addition to the aforementioned issue that “poverty” as a matter of public policy implies ideological and political construction, attention must be paid to other aspects of the phenomenon</a:t>
            </a:r>
            <a:r>
              <a:rPr lang="es-MX" sz="2000">
                <a:cs typeface="Times New Roman" pitchFamily="18" charset="0"/>
              </a:rPr>
              <a:t>: </a:t>
            </a:r>
          </a:p>
          <a:p>
            <a:pPr marL="685800" indent="-685800" algn="just">
              <a:lnSpc>
                <a:spcPct val="90000"/>
              </a:lnSpc>
              <a:spcBef>
                <a:spcPct val="50000"/>
              </a:spcBef>
              <a:buFont typeface="Wingdings" pitchFamily="2" charset="2"/>
              <a:buNone/>
            </a:pP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Presence or absence of cultural gaps</a:t>
            </a:r>
            <a:r>
              <a:rPr lang="es-MX" sz="2000">
                <a:cs typeface="Times New Roman" pitchFamily="18" charset="0"/>
              </a:rPr>
              <a:t>.</a:t>
            </a:r>
            <a:endParaRPr lang="es-AR"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Presence or absence of ethnic, racial and/or religious gaps</a:t>
            </a:r>
            <a:r>
              <a:rPr lang="es-MX" sz="2000">
                <a:cs typeface="Times New Roman" pitchFamily="18" charset="0"/>
              </a:rPr>
              <a:t>.</a:t>
            </a:r>
            <a:endParaRPr lang="es-AR"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Presence or absence of regional and/or geographical gaps</a:t>
            </a:r>
            <a:r>
              <a:rPr lang="es-MX" sz="2000">
                <a:cs typeface="Times New Roman" pitchFamily="18" charset="0"/>
              </a:rPr>
              <a:t>.</a:t>
            </a:r>
            <a:endParaRPr lang="es-AR"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Presence or absence of “seasonal” conditions, like “new” vs. “historical” poor segments</a:t>
            </a:r>
            <a:r>
              <a:rPr lang="es-ES" sz="2000">
                <a:cs typeface="Times New Roman" pitchFamily="18" charset="0"/>
              </a:rPr>
              <a:t>.</a:t>
            </a:r>
            <a:endParaRPr lang="es-MX" sz="2000">
              <a:cs typeface="Times New Roman" pitchFamily="18" charset="0"/>
            </a:endParaRPr>
          </a:p>
          <a:p>
            <a:pPr marL="685800" indent="-685800" algn="just">
              <a:lnSpc>
                <a:spcPct val="90000"/>
              </a:lnSpc>
              <a:spcBef>
                <a:spcPct val="50000"/>
              </a:spcBef>
              <a:buFont typeface="Wingdings" pitchFamily="2" charset="2"/>
              <a:buChar char="§"/>
            </a:pPr>
            <a:r>
              <a:rPr lang="en-US" sz="2000">
                <a:solidFill>
                  <a:srgbClr val="000000"/>
                </a:solidFill>
                <a:cs typeface="Times New Roman" pitchFamily="18" charset="0"/>
              </a:rPr>
              <a:t>Differential impact of poverty on diverse vulnerable subgroups, including groups not affected by any of the gaps mentioned above (poverty and exclusion have a different impact on women, children, teenagers, men or disabled individuals</a:t>
            </a:r>
            <a:r>
              <a:rPr lang="es-AR" sz="2000">
                <a:cs typeface="Arial" pitchFamily="34" charset="0"/>
              </a:rPr>
              <a:t>).</a:t>
            </a:r>
            <a:endParaRPr lang="es-AR" sz="2000">
              <a:latin typeface="Tahoma" pitchFamily="34" charset="0"/>
              <a:cs typeface="Tahoma" pitchFamily="34" charset="0"/>
            </a:endParaRPr>
          </a:p>
          <a:p>
            <a:pPr marL="685800" indent="-685800" algn="just">
              <a:lnSpc>
                <a:spcPct val="90000"/>
              </a:lnSpc>
              <a:spcBef>
                <a:spcPct val="50000"/>
              </a:spcBef>
              <a:buFont typeface="Wingdings" pitchFamily="2" charset="2"/>
              <a:buNone/>
            </a:pPr>
            <a:endParaRPr lang="es-MX" sz="2000">
              <a:cs typeface="Times New Roman" pitchFamily="18" charset="0"/>
            </a:endParaRPr>
          </a:p>
          <a:p>
            <a:pPr marL="685800" indent="-685800" algn="just">
              <a:lnSpc>
                <a:spcPct val="90000"/>
              </a:lnSpc>
              <a:spcBef>
                <a:spcPct val="50000"/>
              </a:spcBef>
              <a:buFont typeface="Wingdings" pitchFamily="2" charset="2"/>
              <a:buChar char="§"/>
            </a:pPr>
            <a:endParaRPr lang="es-AR" sz="2000">
              <a:cs typeface="Times New Roman" pitchFamily="18" charset="0"/>
            </a:endParaRPr>
          </a:p>
          <a:p>
            <a:pPr marL="685800" indent="-685800" algn="just">
              <a:lnSpc>
                <a:spcPct val="90000"/>
              </a:lnSpc>
              <a:spcBef>
                <a:spcPct val="50000"/>
              </a:spcBef>
              <a:buFont typeface="Wingdings" pitchFamily="2" charset="2"/>
              <a:buNone/>
            </a:pPr>
            <a:endParaRPr lang="es-MX" sz="2000">
              <a:cs typeface="Times New Roman" pitchFamily="18" charset="0"/>
            </a:endParaRPr>
          </a:p>
          <a:p>
            <a:pPr marL="685800" indent="-685800" algn="just">
              <a:lnSpc>
                <a:spcPct val="90000"/>
              </a:lnSpc>
              <a:spcBef>
                <a:spcPct val="50000"/>
              </a:spcBef>
              <a:buFont typeface="Wingdings" pitchFamily="2" charset="2"/>
              <a:buNone/>
            </a:pPr>
            <a:endParaRPr lang="es-MX" sz="1600">
              <a:cs typeface="Times New Roman" pitchFamily="18" charset="0"/>
            </a:endParaRPr>
          </a:p>
          <a:p>
            <a:pPr marL="685800" indent="-685800" algn="just">
              <a:lnSpc>
                <a:spcPct val="90000"/>
              </a:lnSpc>
              <a:spcBef>
                <a:spcPct val="50000"/>
              </a:spcBef>
              <a:buFont typeface="Wingdings" pitchFamily="2" charset="2"/>
              <a:buNone/>
            </a:pPr>
            <a:endParaRPr lang="es-MX" sz="1600">
              <a:cs typeface="Times New Roman" pitchFamily="18" charset="0"/>
            </a:endParaRPr>
          </a:p>
          <a:p>
            <a:pPr marL="685800" indent="-685800" algn="just">
              <a:lnSpc>
                <a:spcPct val="90000"/>
              </a:lnSpc>
              <a:spcBef>
                <a:spcPct val="50000"/>
              </a:spcBef>
              <a:buFont typeface="Wingdings" pitchFamily="2" charset="2"/>
              <a:buNone/>
            </a:pPr>
            <a:r>
              <a:rPr lang="es-MX" sz="1800">
                <a:cs typeface="Times New Roman" pitchFamily="18" charset="0"/>
              </a:rPr>
              <a:t> </a:t>
            </a:r>
            <a:endParaRPr lang="es-ES_tradnl" sz="18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gn="ctr">
              <a:lnSpc>
                <a:spcPct val="160000"/>
              </a:lnSpc>
              <a:buFontTx/>
              <a:buNone/>
            </a:pPr>
            <a:endParaRPr lang="es-ES_tradnl" sz="1600" b="1"/>
          </a:p>
        </p:txBody>
      </p:sp>
      <p:sp>
        <p:nvSpPr>
          <p:cNvPr id="264196" name="Line 4"/>
          <p:cNvSpPr>
            <a:spLocks noChangeShapeType="1"/>
          </p:cNvSpPr>
          <p:nvPr/>
        </p:nvSpPr>
        <p:spPr bwMode="auto">
          <a:xfrm flipV="1">
            <a:off x="0" y="14478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a:xfrm>
            <a:off x="0" y="685800"/>
            <a:ext cx="9982200" cy="1371600"/>
          </a:xfrm>
        </p:spPr>
        <p:txBody>
          <a:bodyPr/>
          <a:lstStyle/>
          <a:p>
            <a:r>
              <a:rPr lang="en-US" sz="3600">
                <a:solidFill>
                  <a:srgbClr val="000000"/>
                </a:solidFill>
                <a:cs typeface="Times New Roman" pitchFamily="18" charset="0"/>
              </a:rPr>
              <a:t>THE ARENAS OF POVERTY FIGHTING              Policy and Program System (PFS)</a:t>
            </a:r>
            <a:r>
              <a:rPr lang="es-ES" sz="3600"/>
              <a:t> </a:t>
            </a:r>
            <a:r>
              <a:rPr lang="es-ES_tradnl" sz="3600"/>
              <a:t/>
            </a:r>
            <a:br>
              <a:rPr lang="es-ES_tradnl" sz="3600"/>
            </a:br>
            <a:endParaRPr lang="es-ES_tradnl" sz="3600"/>
          </a:p>
        </p:txBody>
      </p:sp>
      <p:sp>
        <p:nvSpPr>
          <p:cNvPr id="266243" name="Rectangle 3"/>
          <p:cNvSpPr>
            <a:spLocks noGrp="1" noChangeArrowheads="1"/>
          </p:cNvSpPr>
          <p:nvPr>
            <p:ph type="body" idx="1"/>
          </p:nvPr>
        </p:nvSpPr>
        <p:spPr>
          <a:xfrm>
            <a:off x="228600" y="1828800"/>
            <a:ext cx="9525000" cy="4953000"/>
          </a:xfrm>
        </p:spPr>
        <p:txBody>
          <a:bodyPr/>
          <a:lstStyle/>
          <a:p>
            <a:pPr marL="685800" indent="-685800" algn="ctr">
              <a:lnSpc>
                <a:spcPct val="90000"/>
              </a:lnSpc>
              <a:spcBef>
                <a:spcPct val="50000"/>
              </a:spcBef>
              <a:buFont typeface="Wingdings" pitchFamily="2" charset="2"/>
              <a:buNone/>
            </a:pPr>
            <a:r>
              <a:rPr lang="es-AR" sz="2000" b="1" i="1">
                <a:cs typeface="Times New Roman" pitchFamily="18" charset="0"/>
              </a:rPr>
              <a:t>	</a:t>
            </a:r>
          </a:p>
          <a:p>
            <a:pPr marL="685800" indent="-685800" algn="ctr">
              <a:lnSpc>
                <a:spcPct val="90000"/>
              </a:lnSpc>
              <a:spcBef>
                <a:spcPct val="50000"/>
              </a:spcBef>
              <a:buFont typeface="Wingdings" pitchFamily="2" charset="2"/>
              <a:buNone/>
            </a:pPr>
            <a:endParaRPr lang="es-AR" sz="2000" b="1" i="1">
              <a:cs typeface="Times New Roman" pitchFamily="18" charset="0"/>
            </a:endParaRPr>
          </a:p>
          <a:p>
            <a:pPr marL="685800" indent="-685800" algn="ctr">
              <a:lnSpc>
                <a:spcPct val="90000"/>
              </a:lnSpc>
              <a:spcBef>
                <a:spcPct val="50000"/>
              </a:spcBef>
              <a:buFont typeface="Wingdings" pitchFamily="2" charset="2"/>
              <a:buNone/>
            </a:pPr>
            <a:endParaRPr lang="es-AR" sz="2000" b="1" i="1">
              <a:cs typeface="Times New Roman" pitchFamily="18" charset="0"/>
            </a:endParaRPr>
          </a:p>
          <a:p>
            <a:pPr marL="685800" indent="-685800" algn="ctr">
              <a:lnSpc>
                <a:spcPct val="90000"/>
              </a:lnSpc>
              <a:spcBef>
                <a:spcPct val="50000"/>
              </a:spcBef>
              <a:buFont typeface="Wingdings" pitchFamily="2" charset="2"/>
              <a:buNone/>
            </a:pPr>
            <a:endParaRPr lang="es-AR" sz="2000" b="1" i="1">
              <a:cs typeface="Times New Roman" pitchFamily="18" charset="0"/>
            </a:endParaRPr>
          </a:p>
          <a:p>
            <a:pPr marL="685800" indent="-685800" algn="ctr">
              <a:lnSpc>
                <a:spcPct val="90000"/>
              </a:lnSpc>
              <a:spcBef>
                <a:spcPct val="50000"/>
              </a:spcBef>
              <a:buFont typeface="Wingdings" pitchFamily="2" charset="2"/>
              <a:buNone/>
            </a:pPr>
            <a:r>
              <a:rPr lang="en-US" sz="2400" b="1">
                <a:solidFill>
                  <a:srgbClr val="000000"/>
                </a:solidFill>
                <a:cs typeface="Times New Roman" pitchFamily="18" charset="0"/>
              </a:rPr>
              <a:t>The phrase “poverty-fighting policy and program system” (PFS) will be used to refer to the set of institutions, actors and practices (state-run, non state-run and private) aimed at reducing poverty in a certain society</a:t>
            </a:r>
            <a:r>
              <a:rPr lang="es-AR" sz="2400" b="1">
                <a:cs typeface="Times New Roman" pitchFamily="18" charset="0"/>
              </a:rPr>
              <a:t>. </a:t>
            </a:r>
            <a:r>
              <a:rPr lang="es-MX" sz="2400" b="1">
                <a:cs typeface="Times New Roman" pitchFamily="18" charset="0"/>
              </a:rPr>
              <a:t>	</a:t>
            </a:r>
            <a:endParaRPr lang="es-AR" sz="2400">
              <a:cs typeface="Times New Roman" pitchFamily="18" charset="0"/>
            </a:endParaRPr>
          </a:p>
          <a:p>
            <a:pPr marL="685800" indent="-685800" algn="just">
              <a:lnSpc>
                <a:spcPct val="90000"/>
              </a:lnSpc>
              <a:spcBef>
                <a:spcPct val="50000"/>
              </a:spcBef>
              <a:buFont typeface="Wingdings" pitchFamily="2" charset="2"/>
              <a:buNone/>
            </a:pPr>
            <a:endParaRPr lang="es-MX" sz="2400">
              <a:cs typeface="Times New Roman" pitchFamily="18" charset="0"/>
            </a:endParaRPr>
          </a:p>
          <a:p>
            <a:pPr marL="685800" indent="-685800" algn="just">
              <a:lnSpc>
                <a:spcPct val="90000"/>
              </a:lnSpc>
              <a:spcBef>
                <a:spcPct val="50000"/>
              </a:spcBef>
              <a:buFont typeface="Wingdings" pitchFamily="2" charset="2"/>
              <a:buNone/>
            </a:pPr>
            <a:endParaRPr lang="es-MX" sz="1600">
              <a:cs typeface="Times New Roman" pitchFamily="18" charset="0"/>
            </a:endParaRPr>
          </a:p>
          <a:p>
            <a:pPr marL="685800" indent="-685800" algn="just">
              <a:lnSpc>
                <a:spcPct val="90000"/>
              </a:lnSpc>
              <a:spcBef>
                <a:spcPct val="50000"/>
              </a:spcBef>
              <a:buFont typeface="Wingdings" pitchFamily="2" charset="2"/>
              <a:buNone/>
            </a:pPr>
            <a:endParaRPr lang="es-MX" sz="1600">
              <a:cs typeface="Times New Roman" pitchFamily="18" charset="0"/>
            </a:endParaRPr>
          </a:p>
          <a:p>
            <a:pPr marL="685800" indent="-685800" algn="just">
              <a:lnSpc>
                <a:spcPct val="90000"/>
              </a:lnSpc>
              <a:spcBef>
                <a:spcPct val="50000"/>
              </a:spcBef>
              <a:buFont typeface="Wingdings" pitchFamily="2" charset="2"/>
              <a:buNone/>
            </a:pPr>
            <a:r>
              <a:rPr lang="es-MX" sz="1800">
                <a:cs typeface="Times New Roman" pitchFamily="18" charset="0"/>
              </a:rPr>
              <a:t> </a:t>
            </a:r>
            <a:endParaRPr lang="es-ES_tradnl" sz="18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nSpc>
                <a:spcPct val="80000"/>
              </a:lnSpc>
              <a:buFont typeface="Wingdings" pitchFamily="2" charset="2"/>
              <a:buNone/>
            </a:pPr>
            <a:endParaRPr lang="es-ES_tradnl" sz="900"/>
          </a:p>
          <a:p>
            <a:pPr marL="685800" indent="-685800" algn="ctr">
              <a:lnSpc>
                <a:spcPct val="160000"/>
              </a:lnSpc>
              <a:buFontTx/>
              <a:buNone/>
            </a:pPr>
            <a:endParaRPr lang="es-ES_tradnl" sz="1600" b="1"/>
          </a:p>
        </p:txBody>
      </p:sp>
      <p:sp>
        <p:nvSpPr>
          <p:cNvPr id="266245" name="Line 5"/>
          <p:cNvSpPr>
            <a:spLocks noChangeShapeType="1"/>
          </p:cNvSpPr>
          <p:nvPr/>
        </p:nvSpPr>
        <p:spPr bwMode="auto">
          <a:xfrm flipV="1">
            <a:off x="0" y="2438400"/>
            <a:ext cx="6324600" cy="1588"/>
          </a:xfrm>
          <a:prstGeom prst="line">
            <a:avLst/>
          </a:prstGeom>
          <a:noFill/>
          <a:ln w="38100">
            <a:solidFill>
              <a:srgbClr val="4C85C4"/>
            </a:solidFill>
            <a:miter lim="800000"/>
            <a:headEnd/>
            <a:tailEnd/>
          </a:ln>
          <a:effectLst/>
        </p:spPr>
        <p:txBody>
          <a:bodyPr wrap="none"/>
          <a:lstStyle/>
          <a:p>
            <a:endParaRPr 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ChangeArrowheads="1"/>
          </p:cNvSpPr>
          <p:nvPr>
            <p:ph type="title"/>
          </p:nvPr>
        </p:nvSpPr>
        <p:spPr>
          <a:xfrm>
            <a:off x="-76200" y="304800"/>
            <a:ext cx="10134600" cy="914400"/>
          </a:xfrm>
        </p:spPr>
        <p:txBody>
          <a:bodyPr/>
          <a:lstStyle/>
          <a:p>
            <a:r>
              <a:rPr lang="en-US" sz="4000">
                <a:solidFill>
                  <a:srgbClr val="000000"/>
                </a:solidFill>
                <a:cs typeface="Times New Roman" pitchFamily="18" charset="0"/>
              </a:rPr>
              <a:t>Institutionality of the Poverty-Fighting Policy and Program System</a:t>
            </a:r>
            <a:endParaRPr lang="es-ES_tradnl" sz="4000">
              <a:cs typeface="Times New Roman" pitchFamily="18" charset="0"/>
            </a:endParaRPr>
          </a:p>
        </p:txBody>
      </p:sp>
      <p:sp>
        <p:nvSpPr>
          <p:cNvPr id="267267" name="Rectangle 3"/>
          <p:cNvSpPr>
            <a:spLocks noGrp="1" noChangeArrowheads="1"/>
          </p:cNvSpPr>
          <p:nvPr>
            <p:ph type="body" idx="1"/>
          </p:nvPr>
        </p:nvSpPr>
        <p:spPr>
          <a:xfrm>
            <a:off x="304800" y="1600200"/>
            <a:ext cx="9525000" cy="4953000"/>
          </a:xfrm>
        </p:spPr>
        <p:txBody>
          <a:bodyPr/>
          <a:lstStyle/>
          <a:p>
            <a:pPr marL="685800" indent="-685800" algn="ctr">
              <a:lnSpc>
                <a:spcPct val="90000"/>
              </a:lnSpc>
              <a:spcBef>
                <a:spcPct val="50000"/>
              </a:spcBef>
              <a:buFont typeface="Wingdings" pitchFamily="2" charset="2"/>
              <a:buNone/>
            </a:pPr>
            <a:r>
              <a:rPr lang="es-AR" sz="2400" b="1" i="1">
                <a:cs typeface="Times New Roman" pitchFamily="18" charset="0"/>
              </a:rPr>
              <a:t>	</a:t>
            </a:r>
          </a:p>
          <a:p>
            <a:pPr marL="685800" indent="-685800" algn="ctr">
              <a:lnSpc>
                <a:spcPct val="90000"/>
              </a:lnSpc>
              <a:spcBef>
                <a:spcPct val="50000"/>
              </a:spcBef>
              <a:buFont typeface="Wingdings" pitchFamily="2" charset="2"/>
              <a:buNone/>
            </a:pPr>
            <a:endParaRPr lang="es-AR" sz="2400" b="1" i="1">
              <a:cs typeface="Times New Roman" pitchFamily="18" charset="0"/>
            </a:endParaRPr>
          </a:p>
          <a:p>
            <a:pPr marL="685800" indent="-685800" algn="ctr">
              <a:lnSpc>
                <a:spcPct val="90000"/>
              </a:lnSpc>
              <a:spcBef>
                <a:spcPct val="50000"/>
              </a:spcBef>
              <a:buFont typeface="Wingdings" pitchFamily="2" charset="2"/>
              <a:buNone/>
            </a:pPr>
            <a:endParaRPr lang="es-AR" sz="2400" b="1" i="1">
              <a:cs typeface="Times New Roman" pitchFamily="18" charset="0"/>
            </a:endParaRPr>
          </a:p>
          <a:p>
            <a:pPr marL="685800" indent="-685800" algn="ctr">
              <a:lnSpc>
                <a:spcPct val="90000"/>
              </a:lnSpc>
              <a:spcBef>
                <a:spcPct val="50000"/>
              </a:spcBef>
              <a:buFont typeface="Wingdings" pitchFamily="2" charset="2"/>
              <a:buNone/>
            </a:pPr>
            <a:endParaRPr lang="es-AR" sz="2400" b="1" i="1">
              <a:cs typeface="Times New Roman" pitchFamily="18" charset="0"/>
            </a:endParaRPr>
          </a:p>
          <a:p>
            <a:pPr marL="685800" indent="-685800" algn="just">
              <a:spcBef>
                <a:spcPct val="50000"/>
              </a:spcBef>
              <a:buFont typeface="Wingdings" pitchFamily="2" charset="2"/>
              <a:buNone/>
            </a:pPr>
            <a:endParaRPr lang="es-MX" sz="2800">
              <a:cs typeface="Times New Roman" pitchFamily="18" charset="0"/>
            </a:endParaRPr>
          </a:p>
          <a:p>
            <a:pPr marL="685800" indent="-685800" algn="just">
              <a:lnSpc>
                <a:spcPct val="90000"/>
              </a:lnSpc>
              <a:spcBef>
                <a:spcPct val="50000"/>
              </a:spcBef>
              <a:buFont typeface="Wingdings" pitchFamily="2" charset="2"/>
              <a:buNone/>
            </a:pPr>
            <a:endParaRPr lang="es-MX" sz="1800">
              <a:cs typeface="Times New Roman" pitchFamily="18" charset="0"/>
            </a:endParaRPr>
          </a:p>
          <a:p>
            <a:pPr marL="685800" indent="-685800" algn="just">
              <a:lnSpc>
                <a:spcPct val="90000"/>
              </a:lnSpc>
              <a:spcBef>
                <a:spcPct val="50000"/>
              </a:spcBef>
              <a:buFont typeface="Wingdings" pitchFamily="2" charset="2"/>
              <a:buNone/>
            </a:pPr>
            <a:endParaRPr lang="es-MX" sz="1800">
              <a:cs typeface="Times New Roman" pitchFamily="18" charset="0"/>
            </a:endParaRPr>
          </a:p>
          <a:p>
            <a:pPr marL="685800" indent="-685800" algn="just">
              <a:lnSpc>
                <a:spcPct val="90000"/>
              </a:lnSpc>
              <a:spcBef>
                <a:spcPct val="50000"/>
              </a:spcBef>
              <a:buFont typeface="Wingdings" pitchFamily="2" charset="2"/>
              <a:buNone/>
            </a:pPr>
            <a:r>
              <a:rPr lang="es-MX" sz="2000">
                <a:cs typeface="Times New Roman" pitchFamily="18" charset="0"/>
              </a:rPr>
              <a:t> </a:t>
            </a:r>
            <a:endParaRPr lang="es-ES_tradnl" sz="2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nSpc>
                <a:spcPct val="80000"/>
              </a:lnSpc>
              <a:buFont typeface="Wingdings" pitchFamily="2" charset="2"/>
              <a:buNone/>
            </a:pPr>
            <a:endParaRPr lang="es-ES_tradnl" sz="1000"/>
          </a:p>
          <a:p>
            <a:pPr marL="685800" indent="-685800" algn="ctr">
              <a:lnSpc>
                <a:spcPct val="160000"/>
              </a:lnSpc>
              <a:buFontTx/>
              <a:buNone/>
            </a:pPr>
            <a:endParaRPr lang="es-ES_tradnl" sz="1800" b="1"/>
          </a:p>
        </p:txBody>
      </p:sp>
      <p:sp>
        <p:nvSpPr>
          <p:cNvPr id="267268" name="Line 4"/>
          <p:cNvSpPr>
            <a:spLocks noChangeShapeType="1"/>
          </p:cNvSpPr>
          <p:nvPr/>
        </p:nvSpPr>
        <p:spPr bwMode="auto">
          <a:xfrm flipV="1">
            <a:off x="0" y="1365250"/>
            <a:ext cx="6324600" cy="1588"/>
          </a:xfrm>
          <a:prstGeom prst="line">
            <a:avLst/>
          </a:prstGeom>
          <a:noFill/>
          <a:ln w="38100">
            <a:solidFill>
              <a:srgbClr val="4C85C4"/>
            </a:solidFill>
            <a:miter lim="800000"/>
            <a:headEnd/>
            <a:tailEnd/>
          </a:ln>
          <a:effectLst/>
        </p:spPr>
        <p:txBody>
          <a:bodyPr wrap="none"/>
          <a:lstStyle/>
          <a:p>
            <a:endParaRPr lang="en-US"/>
          </a:p>
        </p:txBody>
      </p:sp>
      <p:pic>
        <p:nvPicPr>
          <p:cNvPr id="267270" name="Picture 6"/>
          <p:cNvPicPr>
            <a:picLocks noChangeAspect="1" noChangeArrowheads="1"/>
          </p:cNvPicPr>
          <p:nvPr/>
        </p:nvPicPr>
        <p:blipFill>
          <a:blip r:embed="rId2" cstate="print"/>
          <a:srcRect/>
          <a:stretch>
            <a:fillRect/>
          </a:stretch>
        </p:blipFill>
        <p:spPr bwMode="auto">
          <a:xfrm>
            <a:off x="1357313" y="1654175"/>
            <a:ext cx="7708900" cy="59182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35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4395</TotalTime>
  <Words>1117</Words>
  <Application>Microsoft Office PowerPoint</Application>
  <PresentationFormat>Custom</PresentationFormat>
  <Paragraphs>187</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Times New Roman</vt:lpstr>
      <vt:lpstr>Arial</vt:lpstr>
      <vt:lpstr>Wingdings</vt:lpstr>
      <vt:lpstr>Tahoma</vt:lpstr>
      <vt:lpstr>Diseño predeterminado</vt:lpstr>
      <vt:lpstr>INSTITUTIONALITY OF POVERTY REDUCTION POLICIES AND PROGRAMS IN LATIN AMERICA </vt:lpstr>
      <vt:lpstr>STRUCTURE OF PRESENTATION </vt:lpstr>
      <vt:lpstr>      Poverty in Latin America: multidimensionality and evolution of state responses</vt:lpstr>
      <vt:lpstr>Five issues worth highlighting… </vt:lpstr>
      <vt:lpstr>   </vt:lpstr>
      <vt:lpstr>Bringing up (once again) the issue of Latin American heterogeneity (I)</vt:lpstr>
      <vt:lpstr>Bringing up (once again) the issue of Latin American heterogeneity (II)</vt:lpstr>
      <vt:lpstr>THE ARENAS OF POVERTY FIGHTING              Policy and Program System (PFS)  </vt:lpstr>
      <vt:lpstr>Institutionality of the Poverty-Fighting Policy and Program System</vt:lpstr>
      <vt:lpstr>Government/coordination subsystem (I)</vt:lpstr>
      <vt:lpstr>Government/coordination subsystem (II)</vt:lpstr>
      <vt:lpstr>THE VARIABLES OF POVERTY FIGHTING    Institutions and Actors   </vt:lpstr>
      <vt:lpstr> Main lessons and conclusions of the poverty-fighting experiences over the last two decades </vt:lpstr>
      <vt:lpstr>Decentralization, Participation and Intersectoriality: What do we know? (I)</vt:lpstr>
      <vt:lpstr>Decentralization, Participation and Intersectoriality: What do we know? (II)</vt:lpstr>
      <vt:lpstr>Decentralization, Participation and Intersectoriality: What do we know? (III)</vt:lpstr>
      <vt:lpstr>Summary of the lessons learned? (aspects to be considered I)</vt:lpstr>
      <vt:lpstr>Summary of the lessons learned? (aspects to be considered II)</vt:lpstr>
      <vt:lpstr>In brief...</vt:lpstr>
    </vt:vector>
  </TitlesOfParts>
  <Company>IADB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Karen Marie Mokate</dc:creator>
  <cp:lastModifiedBy>anarod</cp:lastModifiedBy>
  <cp:revision>354</cp:revision>
  <cp:lastPrinted>2002-10-01T21:41:09Z</cp:lastPrinted>
  <dcterms:created xsi:type="dcterms:W3CDTF">2000-01-03T21:10:41Z</dcterms:created>
  <dcterms:modified xsi:type="dcterms:W3CDTF">2010-07-13T05:43:47Z</dcterms:modified>
</cp:coreProperties>
</file>