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50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7" r:id="rId3"/>
    <p:sldId id="258" r:id="rId4"/>
    <p:sldId id="260" r:id="rId5"/>
    <p:sldId id="261" r:id="rId6"/>
    <p:sldId id="268" r:id="rId7"/>
    <p:sldId id="262" r:id="rId8"/>
    <p:sldId id="263" r:id="rId9"/>
    <p:sldId id="269" r:id="rId10"/>
    <p:sldId id="271" r:id="rId11"/>
    <p:sldId id="270" r:id="rId12"/>
    <p:sldId id="272" r:id="rId13"/>
    <p:sldId id="273" r:id="rId14"/>
    <p:sldId id="264" r:id="rId15"/>
    <p:sldId id="274" r:id="rId16"/>
    <p:sldId id="275" r:id="rId17"/>
    <p:sldId id="265" r:id="rId18"/>
    <p:sldId id="277" r:id="rId19"/>
    <p:sldId id="276" r:id="rId20"/>
    <p:sldId id="266" r:id="rId21"/>
    <p:sldId id="279" r:id="rId22"/>
    <p:sldId id="267" r:id="rId23"/>
    <p:sldId id="259" r:id="rId24"/>
  </p:sldIdLst>
  <p:sldSz cx="9144000" cy="6858000" type="screen4x3"/>
  <p:notesSz cx="7099300" cy="10234613"/>
  <p:embeddedFontLst>
    <p:embeddedFont>
      <p:font typeface="Tahoma" pitchFamily="34" charset="0"/>
      <p:regular r:id="rId27"/>
      <p:bold r:id="rId28"/>
    </p:embeddedFont>
    <p:embeddedFont>
      <p:font typeface="Book Antiqua" pitchFamily="18" charset="0"/>
      <p:regular r:id="rId29"/>
      <p:bold r:id="rId30"/>
      <p:italic r:id="rId31"/>
      <p:boldItalic r:id="rId32"/>
    </p:embeddedFont>
  </p:embeddedFontLst>
  <p:defaultTextStyle>
    <a:defPPr>
      <a:defRPr lang="en-US"/>
    </a:defPPr>
    <a:lvl1pPr algn="l" rtl="0" fontAlgn="base">
      <a:lnSpc>
        <a:spcPct val="90000"/>
      </a:lnSpc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28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lnSpc>
        <a:spcPct val="90000"/>
      </a:lnSpc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28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lnSpc>
        <a:spcPct val="90000"/>
      </a:lnSpc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28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lnSpc>
        <a:spcPct val="90000"/>
      </a:lnSpc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28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lnSpc>
        <a:spcPct val="90000"/>
      </a:lnSpc>
      <a:spcBef>
        <a:spcPct val="20000"/>
      </a:spcBef>
      <a:spcAft>
        <a:spcPct val="0"/>
      </a:spcAft>
      <a:buClr>
        <a:schemeClr val="hlink"/>
      </a:buClr>
      <a:buSzPct val="110000"/>
      <a:buFont typeface="Wingdings" pitchFamily="2" charset="2"/>
      <a:buChar char="w"/>
      <a:defRPr sz="28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33CC33"/>
    <a:srgbClr val="990033"/>
    <a:srgbClr val="111225"/>
    <a:srgbClr val="003399"/>
    <a:srgbClr val="336699"/>
    <a:srgbClr val="008080"/>
    <a:srgbClr val="009999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19" autoAdjust="0"/>
    <p:restoredTop sz="98440" autoAdjust="0"/>
  </p:normalViewPr>
  <p:slideViewPr>
    <p:cSldViewPr>
      <p:cViewPr>
        <p:scale>
          <a:sx n="75" d="100"/>
          <a:sy n="75" d="100"/>
        </p:scale>
        <p:origin x="-444" y="-72"/>
      </p:cViewPr>
      <p:guideLst>
        <p:guide orient="horz" pos="2160"/>
        <p:guide pos="2880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>
        <p:scale>
          <a:sx n="66" d="100"/>
          <a:sy n="66" d="100"/>
        </p:scale>
        <p:origin x="-1326" y="-72"/>
      </p:cViewPr>
      <p:guideLst>
        <p:guide orient="horz" pos="3223"/>
        <p:guide pos="223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829" tIns="47914" rIns="95829" bIns="47914" numCol="1" anchor="t" anchorCtr="0" compatLnSpc="1">
            <a:prstTxWarp prst="textNoShape">
              <a:avLst/>
            </a:prstTxWarp>
          </a:bodyPr>
          <a:lstStyle>
            <a:lvl1pPr defTabSz="958850" eaLnBrk="0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s-E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829" tIns="47914" rIns="95829" bIns="47914" numCol="1" anchor="t" anchorCtr="0" compatLnSpc="1">
            <a:prstTxWarp prst="textNoShape">
              <a:avLst/>
            </a:prstTxWarp>
          </a:bodyPr>
          <a:lstStyle>
            <a:lvl1pPr algn="r" defTabSz="958850" eaLnBrk="0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s-E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829" tIns="47914" rIns="95829" bIns="47914" numCol="1" anchor="b" anchorCtr="0" compatLnSpc="1">
            <a:prstTxWarp prst="textNoShape">
              <a:avLst/>
            </a:prstTxWarp>
          </a:bodyPr>
          <a:lstStyle>
            <a:lvl1pPr defTabSz="958850" eaLnBrk="0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s-E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829" tIns="47914" rIns="95829" bIns="47914" numCol="1" anchor="b" anchorCtr="0" compatLnSpc="1">
            <a:prstTxWarp prst="textNoShape">
              <a:avLst/>
            </a:prstTxWarp>
          </a:bodyPr>
          <a:lstStyle>
            <a:lvl1pPr algn="r" defTabSz="958850" eaLnBrk="0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fld id="{DE74B3B1-C18C-49CC-96E9-35961712CFEC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829" tIns="47914" rIns="95829" bIns="47914" numCol="1" anchor="t" anchorCtr="0" compatLnSpc="1">
            <a:prstTxWarp prst="textNoShape">
              <a:avLst/>
            </a:prstTxWarp>
          </a:bodyPr>
          <a:lstStyle>
            <a:lvl1pPr defTabSz="958850" eaLnBrk="0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s-E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829" tIns="47914" rIns="95829" bIns="47914" numCol="1" anchor="t" anchorCtr="0" compatLnSpc="1">
            <a:prstTxWarp prst="textNoShape">
              <a:avLst/>
            </a:prstTxWarp>
          </a:bodyPr>
          <a:lstStyle>
            <a:lvl1pPr algn="r" defTabSz="958850" eaLnBrk="0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s-ES"/>
          </a:p>
        </p:txBody>
      </p:sp>
      <p:sp>
        <p:nvSpPr>
          <p:cNvPr id="1536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992188" y="765175"/>
            <a:ext cx="5119687" cy="38401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829" tIns="47914" rIns="95829" bIns="479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829" tIns="47914" rIns="95829" bIns="47914" numCol="1" anchor="b" anchorCtr="0" compatLnSpc="1">
            <a:prstTxWarp prst="textNoShape">
              <a:avLst/>
            </a:prstTxWarp>
          </a:bodyPr>
          <a:lstStyle>
            <a:lvl1pPr defTabSz="958850" eaLnBrk="0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s-E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829" tIns="47914" rIns="95829" bIns="47914" numCol="1" anchor="b" anchorCtr="0" compatLnSpc="1">
            <a:prstTxWarp prst="textNoShape">
              <a:avLst/>
            </a:prstTxWarp>
          </a:bodyPr>
          <a:lstStyle>
            <a:lvl1pPr algn="r" defTabSz="958850" eaLnBrk="0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fld id="{99BED2F9-7727-4DC9-A8F9-7F4E5E82309F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737D74-D773-4844-B5E1-59E28641E670}" type="slidenum">
              <a:rPr lang="es-ES"/>
              <a:pPr/>
              <a:t>1</a:t>
            </a:fld>
            <a:endParaRPr lang="es-ES"/>
          </a:p>
        </p:txBody>
      </p:sp>
      <p:sp>
        <p:nvSpPr>
          <p:cNvPr id="11243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4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CEDA38-F659-46DD-BEB4-1D0E07B24004}" type="slidenum">
              <a:rPr lang="es-ES"/>
              <a:pPr/>
              <a:t>10</a:t>
            </a:fld>
            <a:endParaRPr lang="es-ES"/>
          </a:p>
        </p:txBody>
      </p:sp>
      <p:sp>
        <p:nvSpPr>
          <p:cNvPr id="11335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3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98ABA5-1F85-436B-99AA-8D2C6FF464BF}" type="slidenum">
              <a:rPr lang="es-ES"/>
              <a:pPr/>
              <a:t>11</a:t>
            </a:fld>
            <a:endParaRPr lang="es-ES"/>
          </a:p>
        </p:txBody>
      </p:sp>
      <p:sp>
        <p:nvSpPr>
          <p:cNvPr id="11345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4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82BA01-1131-4BDB-8DCB-B1563D227026}" type="slidenum">
              <a:rPr lang="es-ES"/>
              <a:pPr/>
              <a:t>12</a:t>
            </a:fld>
            <a:endParaRPr lang="es-ES"/>
          </a:p>
        </p:txBody>
      </p:sp>
      <p:sp>
        <p:nvSpPr>
          <p:cNvPr id="11356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5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54A280-CFFE-40A9-9EBF-51C23F36068D}" type="slidenum">
              <a:rPr lang="es-ES"/>
              <a:pPr/>
              <a:t>13</a:t>
            </a:fld>
            <a:endParaRPr lang="es-ES"/>
          </a:p>
        </p:txBody>
      </p:sp>
      <p:sp>
        <p:nvSpPr>
          <p:cNvPr id="11366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6C768F-C57B-44C6-9C84-5CC218BAE5B5}" type="slidenum">
              <a:rPr lang="es-ES"/>
              <a:pPr/>
              <a:t>14</a:t>
            </a:fld>
            <a:endParaRPr lang="es-ES"/>
          </a:p>
        </p:txBody>
      </p:sp>
      <p:sp>
        <p:nvSpPr>
          <p:cNvPr id="11376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7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382D3A-0506-40C4-AA37-DAC60F918414}" type="slidenum">
              <a:rPr lang="es-ES"/>
              <a:pPr/>
              <a:t>15</a:t>
            </a:fld>
            <a:endParaRPr lang="es-ES"/>
          </a:p>
        </p:txBody>
      </p:sp>
      <p:sp>
        <p:nvSpPr>
          <p:cNvPr id="11386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8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04697C-AC7C-487F-A7D1-0B069F09AC55}" type="slidenum">
              <a:rPr lang="es-ES"/>
              <a:pPr/>
              <a:t>16</a:t>
            </a:fld>
            <a:endParaRPr lang="es-ES"/>
          </a:p>
        </p:txBody>
      </p:sp>
      <p:sp>
        <p:nvSpPr>
          <p:cNvPr id="11397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9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9658EB-06C4-48F9-9046-3EA2B9A8CCEE}" type="slidenum">
              <a:rPr lang="es-ES"/>
              <a:pPr/>
              <a:t>17</a:t>
            </a:fld>
            <a:endParaRPr lang="es-ES"/>
          </a:p>
        </p:txBody>
      </p:sp>
      <p:sp>
        <p:nvSpPr>
          <p:cNvPr id="11407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0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D58DF6-D326-47DB-BF89-A07ADFB3EF8C}" type="slidenum">
              <a:rPr lang="es-ES"/>
              <a:pPr/>
              <a:t>18</a:t>
            </a:fld>
            <a:endParaRPr lang="es-ES"/>
          </a:p>
        </p:txBody>
      </p:sp>
      <p:sp>
        <p:nvSpPr>
          <p:cNvPr id="11417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1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5D4C73-CA18-4823-845B-06DF60EE79B2}" type="slidenum">
              <a:rPr lang="es-ES"/>
              <a:pPr/>
              <a:t>19</a:t>
            </a:fld>
            <a:endParaRPr lang="es-ES"/>
          </a:p>
        </p:txBody>
      </p:sp>
      <p:sp>
        <p:nvSpPr>
          <p:cNvPr id="11427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2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09DE3C-4233-4BBD-AD12-E85A98FC17A3}" type="slidenum">
              <a:rPr lang="es-ES"/>
              <a:pPr/>
              <a:t>2</a:t>
            </a:fld>
            <a:endParaRPr lang="es-ES"/>
          </a:p>
        </p:txBody>
      </p:sp>
      <p:sp>
        <p:nvSpPr>
          <p:cNvPr id="11253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5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155CDA-711D-4519-ABCA-D7F92AEFDE19}" type="slidenum">
              <a:rPr lang="es-ES"/>
              <a:pPr/>
              <a:t>20</a:t>
            </a:fld>
            <a:endParaRPr lang="es-ES"/>
          </a:p>
        </p:txBody>
      </p:sp>
      <p:sp>
        <p:nvSpPr>
          <p:cNvPr id="11438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3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66DFD8-DE0A-45EB-8672-C6C3FEB301E5}" type="slidenum">
              <a:rPr lang="es-ES"/>
              <a:pPr/>
              <a:t>21</a:t>
            </a:fld>
            <a:endParaRPr lang="es-ES"/>
          </a:p>
        </p:txBody>
      </p:sp>
      <p:sp>
        <p:nvSpPr>
          <p:cNvPr id="11448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4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3C55DF-F9F4-4A2C-8D4C-96ED1F9B71B6}" type="slidenum">
              <a:rPr lang="es-ES"/>
              <a:pPr/>
              <a:t>22</a:t>
            </a:fld>
            <a:endParaRPr lang="es-ES"/>
          </a:p>
        </p:txBody>
      </p:sp>
      <p:sp>
        <p:nvSpPr>
          <p:cNvPr id="11458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5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6296EA-9024-4151-827B-4328A7A574DA}" type="slidenum">
              <a:rPr lang="es-ES"/>
              <a:pPr/>
              <a:t>23</a:t>
            </a:fld>
            <a:endParaRPr lang="es-ES"/>
          </a:p>
        </p:txBody>
      </p:sp>
      <p:sp>
        <p:nvSpPr>
          <p:cNvPr id="11468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6B125C-74EF-4573-88D9-7A79ABC4309B}" type="slidenum">
              <a:rPr lang="es-ES"/>
              <a:pPr/>
              <a:t>3</a:t>
            </a:fld>
            <a:endParaRPr lang="es-ES"/>
          </a:p>
        </p:txBody>
      </p:sp>
      <p:sp>
        <p:nvSpPr>
          <p:cNvPr id="11264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62C77D-734F-4E91-AD83-FEF13F186C1D}" type="slidenum">
              <a:rPr lang="es-ES"/>
              <a:pPr/>
              <a:t>4</a:t>
            </a:fld>
            <a:endParaRPr lang="es-ES"/>
          </a:p>
        </p:txBody>
      </p:sp>
      <p:sp>
        <p:nvSpPr>
          <p:cNvPr id="11274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7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D35718-AD78-49DD-A83B-62346157AEF2}" type="slidenum">
              <a:rPr lang="es-ES"/>
              <a:pPr/>
              <a:t>5</a:t>
            </a:fld>
            <a:endParaRPr lang="es-ES"/>
          </a:p>
        </p:txBody>
      </p:sp>
      <p:sp>
        <p:nvSpPr>
          <p:cNvPr id="11284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8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E36A21-3D3C-4B69-A0B2-A0066A1F544E}" type="slidenum">
              <a:rPr lang="es-ES"/>
              <a:pPr/>
              <a:t>6</a:t>
            </a:fld>
            <a:endParaRPr lang="es-ES"/>
          </a:p>
        </p:txBody>
      </p:sp>
      <p:sp>
        <p:nvSpPr>
          <p:cNvPr id="11294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9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445A73-0816-4048-B5DF-F9D6629EC8A0}" type="slidenum">
              <a:rPr lang="es-ES"/>
              <a:pPr/>
              <a:t>7</a:t>
            </a:fld>
            <a:endParaRPr lang="es-ES"/>
          </a:p>
        </p:txBody>
      </p:sp>
      <p:sp>
        <p:nvSpPr>
          <p:cNvPr id="11304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0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05FC58-A5A0-408E-A1BA-7BFF4A293021}" type="slidenum">
              <a:rPr lang="es-ES"/>
              <a:pPr/>
              <a:t>8</a:t>
            </a:fld>
            <a:endParaRPr lang="es-ES"/>
          </a:p>
        </p:txBody>
      </p:sp>
      <p:sp>
        <p:nvSpPr>
          <p:cNvPr id="11315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1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293E69-FF78-4194-92F2-99DA16EA28E2}" type="slidenum">
              <a:rPr lang="es-ES"/>
              <a:pPr/>
              <a:t>9</a:t>
            </a:fld>
            <a:endParaRPr lang="es-ES"/>
          </a:p>
        </p:txBody>
      </p:sp>
      <p:sp>
        <p:nvSpPr>
          <p:cNvPr id="11325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2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34819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34820" name="Rectangle 4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34821" name="Group 5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34822" name="Line 6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823" name="Line 7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824" name="Line 8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825" name="Line 9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826" name="Line 10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827" name="Line 11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828" name="Line 12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829" name="Line 13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830" name="Line 14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831" name="Line 15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832" name="Line 16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833" name="Line 17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834" name="Line 18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835" name="Line 19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836" name="Line 20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837" name="Line 21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838" name="Line 22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839" name="Line 23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840" name="Line 24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841" name="Line 25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842" name="Line 26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843" name="Line 27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844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845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846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847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848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849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850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851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852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853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854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855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856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857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858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859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860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861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862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863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864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865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866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867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868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869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870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871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872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34873" name="Line 57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4874" name="Group 58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34875" name="Line 59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876" name="Line 60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877" name="Line 61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878" name="Arc 62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4879" name="Group 63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34880" name="Line 64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881" name="Line 65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882" name="Arc 66"/>
              <p:cNvSpPr>
                <a:spLocks/>
              </p:cNvSpPr>
              <p:nvPr/>
            </p:nvSpPr>
            <p:spPr bwMode="ltGray">
              <a:xfrm rot="5400000">
                <a:off x="5097" y="3346"/>
                <a:ext cx="156" cy="157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34883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827088" y="1557338"/>
            <a:ext cx="7935912" cy="1439862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El desarrollo institucional y la construcción de capacidades en ciencia, tecnologia en innovación</a:t>
            </a:r>
          </a:p>
        </p:txBody>
      </p:sp>
      <p:sp>
        <p:nvSpPr>
          <p:cNvPr id="34884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933825"/>
            <a:ext cx="7181850" cy="1439863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/>
            </a:lvl1pPr>
          </a:lstStyle>
          <a:p>
            <a:r>
              <a:rPr lang="es-ES"/>
              <a:t>Luis Sanz-Menéndez, CSIC, Unidad de Políticas Comparadas</a:t>
            </a:r>
          </a:p>
          <a:p>
            <a:r>
              <a:rPr lang="es-ES"/>
              <a:t>Washington, 11 diciembre 2006,</a:t>
            </a:r>
          </a:p>
          <a:p>
            <a:r>
              <a:rPr lang="es-ES"/>
              <a:t>Red sobre Innovación, Ciencia y Tecnologia</a:t>
            </a:r>
          </a:p>
        </p:txBody>
      </p:sp>
      <p:sp>
        <p:nvSpPr>
          <p:cNvPr id="34886" name="Rectangle 70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4887" name="Rectangle 7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2A5F029-D7DC-4163-B760-5E9CF37DD454}" type="slidenum">
              <a:rPr lang="es-ES"/>
              <a:pPr/>
              <a:t>‹#›</a:t>
            </a:fld>
            <a:endParaRPr lang="es-ES"/>
          </a:p>
        </p:txBody>
      </p:sp>
      <p:sp>
        <p:nvSpPr>
          <p:cNvPr id="34891" name="Text Box 75"/>
          <p:cNvSpPr txBox="1">
            <a:spLocks noChangeArrowheads="1"/>
          </p:cNvSpPr>
          <p:nvPr/>
        </p:nvSpPr>
        <p:spPr bwMode="auto">
          <a:xfrm>
            <a:off x="838200" y="6400800"/>
            <a:ext cx="39624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sz="1400">
                <a:latin typeface="Book Antiqua" pitchFamily="18" charset="0"/>
              </a:rPr>
              <a:t>Consejo Superior de Investigaciones Científicas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sz="1400">
                <a:latin typeface="Book Antiqua" pitchFamily="18" charset="0"/>
              </a:rPr>
              <a:t>Unidad de Políticas Comparadas</a:t>
            </a:r>
          </a:p>
        </p:txBody>
      </p:sp>
      <p:pic>
        <p:nvPicPr>
          <p:cNvPr id="34892" name="Picture 76" descr="logotipo csi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791200"/>
            <a:ext cx="914400" cy="1066800"/>
          </a:xfrm>
          <a:prstGeom prst="rect">
            <a:avLst/>
          </a:prstGeom>
          <a:noFill/>
        </p:spPr>
      </p:pic>
      <p:sp>
        <p:nvSpPr>
          <p:cNvPr id="34893" name="Text Box 77"/>
          <p:cNvSpPr txBox="1">
            <a:spLocks noChangeArrowheads="1"/>
          </p:cNvSpPr>
          <p:nvPr/>
        </p:nvSpPr>
        <p:spPr bwMode="auto">
          <a:xfrm>
            <a:off x="136525" y="158750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ES" sz="20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5393A28-D22D-4C8C-A415-41DB7B41C46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609600"/>
            <a:ext cx="207645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607695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7459961-753A-4CC6-B5DB-828EDF79874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E82B628-BE5E-4530-BC2C-4BC460EE527F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43C9BF9-3036-4CDA-BB56-361E167A983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240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5240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DAC8C53-4B44-4776-9B41-D0B78A0D969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7C0B5BB-F801-4384-8A97-2141E603F9F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7D99471-37DF-43CD-AC7E-2DB1C218252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BEFA4B0-CD0A-4087-9F87-8D0DEF5DFB5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06DF3BA-DA20-4D52-A779-A9CF3505A550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EDE508B-C98D-484F-9F8F-084B03DFEAD0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Group 1026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33795" name="Group 1027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33796" name="Group 1028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33797" name="Line 1029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798" name="Line 1030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799" name="Line 1031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0" name="Line 1032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1" name="Line 1033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2" name="Line 1034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3" name="Line 1035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4" name="Line 1036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5" name="Line 1037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6" name="Line 1038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7" name="Line 1039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8" name="Line 1040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9" name="Line 1041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0" name="Line 1042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1" name="Line 1043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2" name="Line 1044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3" name="Line 1045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4" name="Line 1046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5" name="Line 1047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6" name="Line 1048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7" name="Line 1049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8" name="Line 1050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3819" name="Group 1051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33820" name="Line 1052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1" name="Line 1053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2" name="Line 1054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3" name="Line 1055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4" name="Line 1056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5" name="Line 1057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6" name="Line 1058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7" name="Line 1059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8" name="Line 1060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29" name="Line 1061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0" name="Line 1062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1" name="Line 1063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2" name="Line 1064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3" name="Line 1065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4" name="Line 1066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5" name="Line 1067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6" name="Line 1068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7" name="Line 1069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8" name="Line 1070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39" name="Line 1071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0" name="Line 1072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1" name="Line 1073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2" name="Line 1074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3" name="Line 1075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4" name="Line 1076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5" name="Line 1077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6" name="Line 1078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7" name="Line 1079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48" name="Line 1080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33849" name="Rectangle 1081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50" name="Line 1082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3851" name="Group 1083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33852" name="Line 1084"/>
              <p:cNvSpPr>
                <a:spLocks noChangeShapeType="1"/>
              </p:cNvSpPr>
              <p:nvPr/>
            </p:nvSpPr>
            <p:spPr bwMode="ltGray">
              <a:xfrm flipH="1">
                <a:off x="96" y="1037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53" name="Line 1085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54" name="Arc 1086"/>
              <p:cNvSpPr>
                <a:spLocks/>
              </p:cNvSpPr>
              <p:nvPr/>
            </p:nvSpPr>
            <p:spPr bwMode="ltGray">
              <a:xfrm flipH="1">
                <a:off x="217" y="916"/>
                <a:ext cx="239" cy="239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33855" name="Rectangle 1087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8305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33856" name="Rectangle 1088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5240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  <a:endParaRPr lang="es-ES_tradnl" smtClean="0"/>
          </a:p>
          <a:p>
            <a:pPr lvl="4"/>
            <a:endParaRPr lang="es-ES" smtClean="0"/>
          </a:p>
          <a:p>
            <a:pPr lvl="4"/>
            <a:endParaRPr lang="es-ES" smtClean="0"/>
          </a:p>
        </p:txBody>
      </p:sp>
      <p:sp>
        <p:nvSpPr>
          <p:cNvPr id="33858" name="Rectangle 109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67175" y="6237288"/>
            <a:ext cx="24558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400"/>
            </a:lvl1pPr>
          </a:lstStyle>
          <a:p>
            <a:endParaRPr lang="es-ES"/>
          </a:p>
        </p:txBody>
      </p:sp>
      <p:sp>
        <p:nvSpPr>
          <p:cNvPr id="33859" name="Rectangle 109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51725" y="6248400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400"/>
            </a:lvl1pPr>
          </a:lstStyle>
          <a:p>
            <a:fld id="{3A8CD6FA-C3CB-446D-80B6-864DEEF23901}" type="slidenum">
              <a:rPr lang="es-ES"/>
              <a:pPr/>
              <a:t>‹#›</a:t>
            </a:fld>
            <a:endParaRPr lang="es-ES"/>
          </a:p>
        </p:txBody>
      </p:sp>
      <p:sp>
        <p:nvSpPr>
          <p:cNvPr id="33861" name="Text Box 1093"/>
          <p:cNvSpPr txBox="1">
            <a:spLocks noChangeArrowheads="1"/>
          </p:cNvSpPr>
          <p:nvPr/>
        </p:nvSpPr>
        <p:spPr bwMode="auto">
          <a:xfrm>
            <a:off x="395288" y="6453188"/>
            <a:ext cx="3871912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sz="1200">
                <a:latin typeface="Book Antiqua" pitchFamily="18" charset="0"/>
              </a:rPr>
              <a:t>Consejo Superior de Investigaciones Científicas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sz="1000">
                <a:latin typeface="Book Antiqua" pitchFamily="18" charset="0"/>
              </a:rPr>
              <a:t>Unidad de Políticas Comparadas</a:t>
            </a:r>
          </a:p>
        </p:txBody>
      </p:sp>
      <p:pic>
        <p:nvPicPr>
          <p:cNvPr id="33865" name="Picture 1097" descr="logotipo csic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2700" y="6381750"/>
            <a:ext cx="406400" cy="476250"/>
          </a:xfrm>
          <a:prstGeom prst="rect">
            <a:avLst/>
          </a:prstGeom>
          <a:noFill/>
        </p:spPr>
      </p:pic>
      <p:sp>
        <p:nvSpPr>
          <p:cNvPr id="33866" name="Rectangle 1098"/>
          <p:cNvSpPr>
            <a:spLocks noChangeArrowheads="1"/>
          </p:cNvSpPr>
          <p:nvPr/>
        </p:nvSpPr>
        <p:spPr bwMode="auto">
          <a:xfrm flipH="1">
            <a:off x="4645025" y="0"/>
            <a:ext cx="48053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_tradnl" sz="900" i="1">
                <a:latin typeface="Times New Roman" pitchFamily="18" charset="0"/>
              </a:rPr>
              <a:t>SPRITTE (Spanish Policy Research on Innovation &amp; Technology, Training &amp; Education</a:t>
            </a:r>
            <a:r>
              <a:rPr lang="es-ES_tradnl" sz="900" i="1"/>
              <a:t>)</a:t>
            </a:r>
            <a:endParaRPr lang="es-ES" sz="900" i="1"/>
          </a:p>
        </p:txBody>
      </p:sp>
      <p:sp>
        <p:nvSpPr>
          <p:cNvPr id="33870" name="Rectangle 1102"/>
          <p:cNvSpPr>
            <a:spLocks noChangeArrowheads="1"/>
          </p:cNvSpPr>
          <p:nvPr/>
        </p:nvSpPr>
        <p:spPr bwMode="auto">
          <a:xfrm>
            <a:off x="53975" y="3006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itchFamily="2" charset="2"/>
        <a:buChar char="Ø"/>
        <a:defRPr sz="2800">
          <a:solidFill>
            <a:srgbClr val="003399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Char char="•"/>
        <a:defRPr sz="2400">
          <a:solidFill>
            <a:srgbClr val="990033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sz="2000">
          <a:solidFill>
            <a:srgbClr val="006600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3F119468-BDDC-4B39-9B44-D8B6B4CB6B9A}" type="slidenum">
              <a:rPr lang="es-ES"/>
              <a:pPr/>
              <a:t>1</a:t>
            </a:fld>
            <a:endParaRPr lang="es-ES"/>
          </a:p>
        </p:txBody>
      </p:sp>
      <p:sp>
        <p:nvSpPr>
          <p:cNvPr id="108953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Institutional development and capacity building in science, technology and innovation</a:t>
            </a:r>
          </a:p>
        </p:txBody>
      </p:sp>
      <p:sp>
        <p:nvSpPr>
          <p:cNvPr id="108953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213100"/>
            <a:ext cx="7181850" cy="216058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/>
              <a:t>Luis Sanz-Menéndez, </a:t>
            </a:r>
          </a:p>
          <a:p>
            <a:pPr>
              <a:lnSpc>
                <a:spcPct val="80000"/>
              </a:lnSpc>
            </a:pPr>
            <a:r>
              <a:rPr lang="en-US"/>
              <a:t>CSIC, Unidad de Políticas Comparadas</a:t>
            </a:r>
          </a:p>
          <a:p>
            <a:pPr>
              <a:lnSpc>
                <a:spcPct val="80000"/>
              </a:lnSpc>
            </a:pPr>
            <a:endParaRPr lang="en-US"/>
          </a:p>
          <a:p>
            <a:pPr>
              <a:lnSpc>
                <a:spcPct val="80000"/>
              </a:lnSpc>
            </a:pPr>
            <a:endParaRPr lang="en-US"/>
          </a:p>
          <a:p>
            <a:pPr algn="r">
              <a:lnSpc>
                <a:spcPct val="80000"/>
              </a:lnSpc>
            </a:pPr>
            <a:r>
              <a:rPr lang="en-US" sz="1600"/>
              <a:t>Washington, December 11th, 2006 </a:t>
            </a:r>
          </a:p>
          <a:p>
            <a:pPr algn="r">
              <a:lnSpc>
                <a:spcPct val="80000"/>
              </a:lnSpc>
            </a:pPr>
            <a:r>
              <a:rPr lang="en-US" sz="1600"/>
              <a:t>Inter-American Development Bank</a:t>
            </a:r>
          </a:p>
          <a:p>
            <a:pPr algn="r">
              <a:lnSpc>
                <a:spcPct val="80000"/>
              </a:lnSpc>
            </a:pPr>
            <a:r>
              <a:rPr lang="en-US" sz="1600"/>
              <a:t> Innovation, Science and Technology Network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CF52C06-1B77-4094-AC06-2B2E81838C87}" type="slidenum">
              <a:rPr lang="es-ES"/>
              <a:pPr/>
              <a:t>10</a:t>
            </a:fld>
            <a:endParaRPr lang="es-ES"/>
          </a:p>
        </p:txBody>
      </p:sp>
      <p:sp>
        <p:nvSpPr>
          <p:cNvPr id="1107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609600" indent="-609600"/>
            <a:r>
              <a:rPr lang="es-ES"/>
              <a:t>5.3. </a:t>
            </a:r>
            <a:r>
              <a:rPr lang="en-US"/>
              <a:t>Governance of the STI system and the role of public and private participants</a:t>
            </a:r>
            <a:endParaRPr lang="es-ES"/>
          </a:p>
        </p:txBody>
      </p:sp>
      <p:sp>
        <p:nvSpPr>
          <p:cNvPr id="110797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600"/>
              <a:t>Involvement and representation of key research actors in the governmental decision-making organizations’ Advisory Councils – Increasing businessmen’s integration</a:t>
            </a:r>
            <a:r>
              <a:rPr lang="en-US"/>
              <a:t>:</a:t>
            </a:r>
          </a:p>
          <a:p>
            <a:pPr lvl="1"/>
            <a:r>
              <a:rPr lang="en-US" sz="2200"/>
              <a:t>Finland: Businessmen participation in the S&amp;TP Council</a:t>
            </a:r>
          </a:p>
          <a:p>
            <a:pPr lvl="1"/>
            <a:r>
              <a:rPr lang="en-US" sz="2200"/>
              <a:t>Spain: S&amp;T Observatory, with businessmen participation, as an informal element in the EPO</a:t>
            </a:r>
          </a:p>
          <a:p>
            <a:pPr lvl="1"/>
            <a:r>
              <a:rPr lang="en-US" sz="2200"/>
              <a:t>Hungary: S&amp;T Council, businessmen and scient. particip. </a:t>
            </a:r>
          </a:p>
          <a:p>
            <a:pPr lvl="1"/>
            <a:r>
              <a:rPr lang="en-US" sz="2200"/>
              <a:t>Korea: National S&amp;T Council, industrial leaders’ participation and design and resources allocation compet. </a:t>
            </a:r>
          </a:p>
          <a:p>
            <a:pPr lvl="1"/>
            <a:r>
              <a:rPr lang="en-US" sz="2200"/>
              <a:t>Germany: ”Partners for innovation” initiative. Top  level group chaired by the Chancellor and with busin. particip.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02411A-8962-4370-9CA5-155E900B23F6}" type="slidenum">
              <a:rPr lang="es-ES"/>
              <a:pPr/>
              <a:t>11</a:t>
            </a:fld>
            <a:endParaRPr lang="es-ES"/>
          </a:p>
        </p:txBody>
      </p:sp>
      <p:sp>
        <p:nvSpPr>
          <p:cNvPr id="1105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609600" indent="-609600"/>
            <a:r>
              <a:rPr lang="es-ES"/>
              <a:t>5.4. </a:t>
            </a:r>
            <a:r>
              <a:rPr lang="en-US"/>
              <a:t>Governance of the STI system and the role of public and private participants</a:t>
            </a:r>
            <a:endParaRPr lang="es-ES"/>
          </a:p>
        </p:txBody>
      </p:sp>
      <p:sp>
        <p:nvSpPr>
          <p:cNvPr id="110592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/>
              <a:t>Increasing introduction of financing procedures based on: a) competitive financing of R&amp;D projects or; b) performance-based financing</a:t>
            </a:r>
            <a:r>
              <a:rPr lang="en-US"/>
              <a:t>:</a:t>
            </a:r>
          </a:p>
          <a:p>
            <a:pPr lvl="1"/>
            <a:r>
              <a:rPr lang="en-US" sz="2000"/>
              <a:t>United Kingdom: Research Assessment Exercise (RAE)</a:t>
            </a:r>
          </a:p>
          <a:p>
            <a:pPr lvl="1"/>
            <a:r>
              <a:rPr lang="en-US" sz="2000"/>
              <a:t>Australia: Institutional Subsidy Scheme (AIGS)</a:t>
            </a:r>
          </a:p>
          <a:p>
            <a:pPr lvl="1"/>
            <a:r>
              <a:rPr lang="en-US" sz="2000"/>
              <a:t>New Zealand: Performance Based Research Fund (PBRF)</a:t>
            </a:r>
          </a:p>
          <a:p>
            <a:pPr lvl="1"/>
            <a:r>
              <a:rPr lang="en-US" sz="2000"/>
              <a:t>Hungary: reform of financing in public research: only 60% institutional financing: balance competitive and external</a:t>
            </a:r>
          </a:p>
          <a:p>
            <a:pPr lvl="1"/>
            <a:r>
              <a:rPr lang="en-US" sz="2000"/>
              <a:t>Korea: similar type reform: reduction of basic financing as an incentive to adjust research to demand </a:t>
            </a:r>
          </a:p>
          <a:p>
            <a:pPr lvl="1"/>
            <a:r>
              <a:rPr lang="en-US" sz="2000"/>
              <a:t>Other countries: contracts-programs with universities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C0F0796-E4F6-48EC-84AB-64E034B3703B}" type="slidenum">
              <a:rPr lang="es-ES"/>
              <a:pPr/>
              <a:t>12</a:t>
            </a:fld>
            <a:endParaRPr lang="es-ES"/>
          </a:p>
        </p:txBody>
      </p:sp>
      <p:sp>
        <p:nvSpPr>
          <p:cNvPr id="1108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609600" indent="-609600"/>
            <a:r>
              <a:rPr lang="es-ES"/>
              <a:t>5.5. </a:t>
            </a:r>
            <a:r>
              <a:rPr lang="en-US"/>
              <a:t>Governance of the STI system and the role of public and private participants</a:t>
            </a:r>
            <a:endParaRPr lang="es-ES"/>
          </a:p>
        </p:txBody>
      </p:sp>
      <p:sp>
        <p:nvSpPr>
          <p:cNvPr id="110899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Reform at universities and PRCs to give them greater autonomy, management flexibility and external responsibility</a:t>
            </a:r>
          </a:p>
          <a:p>
            <a:pPr lvl="1"/>
            <a:r>
              <a:rPr lang="en-US"/>
              <a:t>Spain: Universities Law 2001 and 2006. More autonomy, accreditation and evaluation.</a:t>
            </a:r>
          </a:p>
          <a:p>
            <a:pPr lvl="1"/>
            <a:r>
              <a:rPr lang="en-US"/>
              <a:t>Japan: 2004. Conversion of universities into autonomous organizations without government status. Professors cease to be public employees. Ex ante control is replaced by ex post evaluation: university finances must be public.</a:t>
            </a:r>
          </a:p>
          <a:p>
            <a:pPr lvl="1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C966975-FAC9-489A-992F-9AB47935DA41}" type="slidenum">
              <a:rPr lang="es-ES"/>
              <a:pPr/>
              <a:t>13</a:t>
            </a:fld>
            <a:endParaRPr lang="es-ES"/>
          </a:p>
        </p:txBody>
      </p:sp>
      <p:sp>
        <p:nvSpPr>
          <p:cNvPr id="1110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609600" indent="-609600"/>
            <a:r>
              <a:rPr lang="es-ES"/>
              <a:t>5.6. </a:t>
            </a:r>
            <a:r>
              <a:rPr lang="en-US"/>
              <a:t>Governance of the STI system and the role of public and private participants</a:t>
            </a:r>
            <a:endParaRPr lang="es-ES"/>
          </a:p>
        </p:txBody>
      </p:sp>
      <p:sp>
        <p:nvSpPr>
          <p:cNvPr id="111001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Reform at universities and PRC for the explicit development of the “third mission”:</a:t>
            </a:r>
          </a:p>
          <a:p>
            <a:pPr lvl="1"/>
            <a:r>
              <a:rPr lang="en-US"/>
              <a:t>Spain: Universities Law  2001 and 2006</a:t>
            </a:r>
          </a:p>
          <a:p>
            <a:pPr lvl="1"/>
            <a:r>
              <a:rPr lang="en-US"/>
              <a:t>Denmark: 2003 Universities Law turns universities into independent public foundations to strengthen external relations: </a:t>
            </a:r>
          </a:p>
          <a:p>
            <a:pPr lvl="2"/>
            <a:r>
              <a:rPr lang="en-US"/>
              <a:t>Universities and PRCs can legally create and invest in companies</a:t>
            </a:r>
          </a:p>
          <a:p>
            <a:pPr lvl="2"/>
            <a:r>
              <a:rPr lang="en-US"/>
              <a:t>Mandate on the creation of public research spin-offs</a:t>
            </a:r>
          </a:p>
          <a:p>
            <a:pPr lvl="1"/>
            <a:r>
              <a:rPr lang="en-US"/>
              <a:t>Norway: Universities Law 2002: university responsibility for cooperation with industry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4E27EB-0959-4C29-BA6C-35BA09E3B63C}" type="slidenum">
              <a:rPr lang="es-ES"/>
              <a:pPr/>
              <a:t>14</a:t>
            </a:fld>
            <a:endParaRPr lang="es-ES"/>
          </a:p>
        </p:txBody>
      </p:sp>
      <p:sp>
        <p:nvSpPr>
          <p:cNvPr id="1098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609600" indent="-609600"/>
            <a:r>
              <a:rPr lang="es-ES"/>
              <a:t>6.1. </a:t>
            </a:r>
            <a:r>
              <a:rPr lang="en-US"/>
              <a:t>Human resources in science and technology</a:t>
            </a:r>
            <a:endParaRPr lang="es-ES"/>
          </a:p>
        </p:txBody>
      </p:sp>
      <p:sp>
        <p:nvSpPr>
          <p:cNvPr id="109875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/>
              <a:t> </a:t>
            </a:r>
            <a:r>
              <a:rPr lang="en-US"/>
              <a:t>Guarantee HRST growth</a:t>
            </a:r>
          </a:p>
          <a:p>
            <a:pPr lvl="1"/>
            <a:r>
              <a:rPr lang="en-US"/>
              <a:t>Increase science and engineering appeal</a:t>
            </a:r>
          </a:p>
          <a:p>
            <a:pPr lvl="2"/>
            <a:r>
              <a:rPr lang="en-US"/>
              <a:t>Austria: school support (15-19 years) in MATHSCITECH</a:t>
            </a:r>
          </a:p>
          <a:p>
            <a:pPr lvl="2"/>
            <a:r>
              <a:rPr lang="en-US"/>
              <a:t>Norway: special support to increase the number of Engineers</a:t>
            </a:r>
          </a:p>
          <a:p>
            <a:pPr lvl="2"/>
            <a:r>
              <a:rPr lang="en-US"/>
              <a:t>Netherlands:</a:t>
            </a:r>
          </a:p>
          <a:p>
            <a:pPr lvl="1"/>
            <a:r>
              <a:rPr lang="en-US"/>
              <a:t>University study plans more adapted to social and business demands:</a:t>
            </a:r>
          </a:p>
          <a:p>
            <a:pPr lvl="2"/>
            <a:r>
              <a:rPr lang="en-US"/>
              <a:t>Hungary: Plan to adjust study plans to industrial demands</a:t>
            </a:r>
          </a:p>
          <a:p>
            <a:pPr lvl="2"/>
            <a:r>
              <a:rPr lang="en-US"/>
              <a:t>UK: Roberts’ review</a:t>
            </a:r>
          </a:p>
          <a:p>
            <a:pPr lvl="1"/>
            <a:r>
              <a:rPr lang="en-US"/>
              <a:t>Full Planning of HRST production:</a:t>
            </a:r>
          </a:p>
          <a:p>
            <a:pPr lvl="2"/>
            <a:r>
              <a:rPr lang="en-US"/>
              <a:t>Korea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C4EB57-0C0F-4ADE-9A59-3B9F23B91505}" type="slidenum">
              <a:rPr lang="es-ES"/>
              <a:pPr/>
              <a:t>15</a:t>
            </a:fld>
            <a:endParaRPr lang="es-ES"/>
          </a:p>
        </p:txBody>
      </p:sp>
      <p:sp>
        <p:nvSpPr>
          <p:cNvPr id="1111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609600" indent="-609600"/>
            <a:r>
              <a:rPr lang="es-ES"/>
              <a:t>6.2. </a:t>
            </a:r>
            <a:r>
              <a:rPr lang="en-US"/>
              <a:t>Human resources in science and technology</a:t>
            </a:r>
            <a:endParaRPr lang="es-ES"/>
          </a:p>
        </p:txBody>
      </p:sp>
      <p:sp>
        <p:nvSpPr>
          <p:cNvPr id="111104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2000"/>
              <a:t> </a:t>
            </a:r>
            <a:r>
              <a:rPr lang="en-US" sz="2000"/>
              <a:t>Continous improvement of HRST for basic science and univ.</a:t>
            </a:r>
            <a:endParaRPr lang="en-US" sz="2400"/>
          </a:p>
          <a:p>
            <a:pPr lvl="1"/>
            <a:r>
              <a:rPr lang="en-US" sz="2000"/>
              <a:t>Encouragement of Excellence and support for quality PhDs:</a:t>
            </a:r>
          </a:p>
          <a:p>
            <a:pPr lvl="2"/>
            <a:r>
              <a:rPr lang="en-US" sz="1800"/>
              <a:t>Austria: APART and DOC programs</a:t>
            </a:r>
          </a:p>
          <a:p>
            <a:pPr lvl="2"/>
            <a:r>
              <a:rPr lang="en-US" sz="1800"/>
              <a:t>Ireland: Financing of PhD scholarships through Councils</a:t>
            </a:r>
          </a:p>
          <a:p>
            <a:pPr lvl="1"/>
            <a:r>
              <a:rPr lang="en-US" sz="2000"/>
              <a:t>Evaluation and accreditation methods</a:t>
            </a:r>
          </a:p>
          <a:p>
            <a:pPr lvl="2"/>
            <a:r>
              <a:rPr lang="en-US" sz="1800"/>
              <a:t>Spain: Professorship accreditation (ANECA)</a:t>
            </a:r>
          </a:p>
          <a:p>
            <a:pPr lvl="1"/>
            <a:r>
              <a:rPr lang="en-US" sz="2000"/>
              <a:t>Internationalization and mobility:</a:t>
            </a:r>
          </a:p>
          <a:p>
            <a:pPr lvl="2"/>
            <a:r>
              <a:rPr lang="en-US" sz="1800"/>
              <a:t>France: “Attractive regions” Program to attract French doctors from abroad and external researchers in general.</a:t>
            </a:r>
          </a:p>
          <a:p>
            <a:pPr lvl="2"/>
            <a:r>
              <a:rPr lang="en-US" sz="1800"/>
              <a:t>Japan: actions to attract foreign researchers.</a:t>
            </a:r>
          </a:p>
          <a:p>
            <a:pPr lvl="1"/>
            <a:r>
              <a:rPr lang="en-US" sz="2000"/>
              <a:t>Strengthening the capacities of PRCs and universities : </a:t>
            </a:r>
          </a:p>
          <a:p>
            <a:pPr lvl="2"/>
            <a:r>
              <a:rPr lang="en-US" sz="1800"/>
              <a:t>Spain: “Ramon y Cajal” Program</a:t>
            </a:r>
          </a:p>
          <a:p>
            <a:pPr lvl="2"/>
            <a:r>
              <a:rPr lang="en-US" sz="1800"/>
              <a:t>Canadá: Research Chairs (RChairs</a:t>
            </a:r>
            <a:r>
              <a:rPr lang="en-US" sz="1600"/>
              <a:t>)</a:t>
            </a:r>
          </a:p>
          <a:p>
            <a:pPr lvl="1">
              <a:buFontTx/>
              <a:buNone/>
            </a:pPr>
            <a:endParaRPr lang="en-US" sz="18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B6E526D-7620-4424-991B-FAAFBE09BDC4}" type="slidenum">
              <a:rPr lang="es-ES"/>
              <a:pPr/>
              <a:t>16</a:t>
            </a:fld>
            <a:endParaRPr lang="es-ES"/>
          </a:p>
        </p:txBody>
      </p:sp>
      <p:sp>
        <p:nvSpPr>
          <p:cNvPr id="1112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609600" indent="-609600"/>
            <a:r>
              <a:rPr lang="es-ES"/>
              <a:t>6.3. </a:t>
            </a:r>
            <a:r>
              <a:rPr lang="en-US"/>
              <a:t>Human resources in science and technology</a:t>
            </a:r>
            <a:endParaRPr lang="es-ES"/>
          </a:p>
        </p:txBody>
      </p:sp>
      <p:sp>
        <p:nvSpPr>
          <p:cNvPr id="111206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2400"/>
              <a:t> </a:t>
            </a:r>
            <a:r>
              <a:rPr lang="en-US" sz="2400"/>
              <a:t>Support to the HRST demand in the private sector:</a:t>
            </a:r>
          </a:p>
          <a:p>
            <a:pPr lvl="1"/>
            <a:r>
              <a:rPr lang="en-US" sz="2000"/>
              <a:t>Denmark: Industrial PhDs Initiative, thesis of business interest</a:t>
            </a:r>
          </a:p>
          <a:p>
            <a:pPr lvl="1"/>
            <a:r>
              <a:rPr lang="en-US" sz="2000"/>
              <a:t>France: CIFRE Program (Industrial Agreements for Training in Research), thesis in the companies</a:t>
            </a:r>
          </a:p>
          <a:p>
            <a:pPr lvl="1"/>
            <a:r>
              <a:rPr lang="en-US" sz="2000"/>
              <a:t>Spain: IDE action (Incorporation of PhDs to companies) and “Torres Quevedo” Program for doctors’ and technology experts’ enrollment.</a:t>
            </a:r>
          </a:p>
          <a:p>
            <a:pPr lvl="1"/>
            <a:r>
              <a:rPr lang="en-US" sz="2000"/>
              <a:t>Norway: Increase interaction between academic and business  communities in MCT areas (RENATE)</a:t>
            </a:r>
          </a:p>
          <a:p>
            <a:pPr lvl="1"/>
            <a:r>
              <a:rPr lang="en-US" sz="2000"/>
              <a:t>Netherlands: Casimir Program of interchange between public and private sector researchers based on financial incentives to companies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72C671-6A40-4063-833F-EEDF9A3E1270}" type="slidenum">
              <a:rPr lang="es-ES"/>
              <a:pPr/>
              <a:t>17</a:t>
            </a:fld>
            <a:endParaRPr lang="es-ES"/>
          </a:p>
        </p:txBody>
      </p:sp>
      <p:sp>
        <p:nvSpPr>
          <p:cNvPr id="1099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609600" indent="-609600"/>
            <a:r>
              <a:rPr lang="es-ES"/>
              <a:t>7.1. </a:t>
            </a:r>
            <a:r>
              <a:rPr lang="en-US"/>
              <a:t>P-P partnership </a:t>
            </a:r>
            <a:r>
              <a:rPr lang="es-ES"/>
              <a:t>(PPPs)</a:t>
            </a:r>
            <a:r>
              <a:rPr lang="en-US"/>
              <a:t> and technology transfer</a:t>
            </a:r>
            <a:endParaRPr lang="es-ES"/>
          </a:p>
        </p:txBody>
      </p:sp>
      <p:sp>
        <p:nvSpPr>
          <p:cNvPr id="109977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Incentives for technology transfer and linking:</a:t>
            </a:r>
          </a:p>
          <a:p>
            <a:pPr lvl="1">
              <a:lnSpc>
                <a:spcPct val="90000"/>
              </a:lnSpc>
            </a:pPr>
            <a:r>
              <a:rPr lang="en-US"/>
              <a:t>Spain: additional payments to researchers resulting from industry contracts</a:t>
            </a:r>
          </a:p>
          <a:p>
            <a:pPr lvl="1">
              <a:lnSpc>
                <a:spcPct val="90000"/>
              </a:lnSpc>
            </a:pPr>
            <a:r>
              <a:rPr lang="en-US"/>
              <a:t>Evaluation of “technological” merit</a:t>
            </a:r>
          </a:p>
          <a:p>
            <a:pPr lvl="1"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r>
              <a:rPr lang="en-US"/>
              <a:t>Strengthening organizational capabilities of PRCs and Universities:</a:t>
            </a:r>
          </a:p>
          <a:p>
            <a:pPr lvl="1">
              <a:lnSpc>
                <a:spcPct val="90000"/>
              </a:lnSpc>
            </a:pPr>
            <a:r>
              <a:rPr lang="en-US"/>
              <a:t>TTOs development</a:t>
            </a:r>
          </a:p>
          <a:p>
            <a:pPr lvl="1">
              <a:lnSpc>
                <a:spcPct val="90000"/>
              </a:lnSpc>
            </a:pPr>
            <a:r>
              <a:rPr lang="en-US"/>
              <a:t>Japan: Creation of support centers for university technology transfer and changes in intellectual property rights (belonging to universities since 2004)</a:t>
            </a:r>
          </a:p>
          <a:p>
            <a:pPr lvl="1">
              <a:lnSpc>
                <a:spcPct val="90000"/>
              </a:lnSpc>
            </a:pPr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7949B82-C956-40B3-B2CA-678746E76BA8}" type="slidenum">
              <a:rPr lang="es-ES"/>
              <a:pPr/>
              <a:t>18</a:t>
            </a:fld>
            <a:endParaRPr lang="es-ES"/>
          </a:p>
        </p:txBody>
      </p:sp>
      <p:sp>
        <p:nvSpPr>
          <p:cNvPr id="1114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609600" indent="-609600"/>
            <a:r>
              <a:rPr lang="es-ES"/>
              <a:t>7.2. </a:t>
            </a:r>
            <a:r>
              <a:rPr lang="en-US"/>
              <a:t>P-P partnership </a:t>
            </a:r>
            <a:r>
              <a:rPr lang="es-ES"/>
              <a:t>(PPPs)</a:t>
            </a:r>
            <a:r>
              <a:rPr lang="en-US"/>
              <a:t> and technology transfer</a:t>
            </a:r>
            <a:endParaRPr lang="es-ES"/>
          </a:p>
        </p:txBody>
      </p:sp>
      <p:sp>
        <p:nvSpPr>
          <p:cNvPr id="111411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/>
              <a:t>Improvement in the management of intellectual property rights (IPR):</a:t>
            </a:r>
          </a:p>
          <a:p>
            <a:pPr lvl="1"/>
            <a:r>
              <a:rPr lang="en-US" sz="2000"/>
              <a:t>Norway: Reforms to the Law of Intellectual Property in public institutions (institutional IPR)</a:t>
            </a:r>
          </a:p>
          <a:p>
            <a:pPr lvl="1"/>
            <a:r>
              <a:rPr lang="en-US" sz="2000"/>
              <a:t>Iceland: Reforms to the Law of employees’ inventions</a:t>
            </a:r>
          </a:p>
          <a:p>
            <a:pPr lvl="1"/>
            <a:r>
              <a:rPr lang="en-US" sz="2000"/>
              <a:t>Switzerland: Intellectual property belongs to the organizations and researchers receive part of the sales profits</a:t>
            </a:r>
          </a:p>
          <a:p>
            <a:pPr lvl="1"/>
            <a:r>
              <a:rPr lang="en-US" sz="2000"/>
              <a:t>Spain: Modification of the rights distribution rules at the PRCs</a:t>
            </a:r>
          </a:p>
          <a:p>
            <a:r>
              <a:rPr lang="en-US" sz="2400"/>
              <a:t> Incentive measures for professors’ mobility to company creation:</a:t>
            </a:r>
          </a:p>
          <a:p>
            <a:pPr lvl="1"/>
            <a:r>
              <a:rPr lang="en-US" sz="2000"/>
              <a:t>Spain, France and Japan: reforms of employment regulations in the public research sector</a:t>
            </a:r>
          </a:p>
          <a:p>
            <a:pPr lvl="1"/>
            <a:endParaRPr lang="en-US" sz="20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E2ACED4-6FA4-498F-9EA7-6394FF5AD63E}" type="slidenum">
              <a:rPr lang="es-ES"/>
              <a:pPr/>
              <a:t>19</a:t>
            </a:fld>
            <a:endParaRPr lang="es-ES"/>
          </a:p>
        </p:txBody>
      </p:sp>
      <p:sp>
        <p:nvSpPr>
          <p:cNvPr id="1113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609600" indent="-609600"/>
            <a:r>
              <a:rPr lang="es-ES"/>
              <a:t>7.3. </a:t>
            </a:r>
            <a:r>
              <a:rPr lang="en-US"/>
              <a:t>P-P partnership </a:t>
            </a:r>
            <a:r>
              <a:rPr lang="es-ES"/>
              <a:t>(PPPs)</a:t>
            </a:r>
            <a:r>
              <a:rPr lang="en-US"/>
              <a:t> and technology transfer</a:t>
            </a:r>
            <a:endParaRPr lang="es-ES"/>
          </a:p>
        </p:txBody>
      </p:sp>
      <p:sp>
        <p:nvSpPr>
          <p:cNvPr id="111309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Permanent cooperation in research (for the exploitation and marketing of the results) : PPPs</a:t>
            </a:r>
          </a:p>
          <a:p>
            <a:pPr lvl="1"/>
            <a:r>
              <a:rPr lang="en-US"/>
              <a:t>Australia: Cooperative Research Centers (CRC)</a:t>
            </a:r>
          </a:p>
          <a:p>
            <a:pPr lvl="1"/>
            <a:r>
              <a:rPr lang="en-US"/>
              <a:t>Austria: Competence Centers Program (Kplus)</a:t>
            </a:r>
          </a:p>
          <a:p>
            <a:pPr lvl="1"/>
            <a:r>
              <a:rPr lang="en-US"/>
              <a:t>Netherlands: Leading Institutes of Technology (LITs)</a:t>
            </a:r>
          </a:p>
          <a:p>
            <a:pPr lvl="1"/>
            <a:r>
              <a:rPr lang="en-US"/>
              <a:t>France: Scientific and Technological Innovation Networks (RITTS)</a:t>
            </a:r>
          </a:p>
          <a:p>
            <a:pPr lvl="1"/>
            <a:r>
              <a:rPr lang="en-US"/>
              <a:t>Spain: Strategic National Consortiums for Technical Research (CENIT)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70FC19-05FC-47A1-B88E-6569A926788C}" type="slidenum">
              <a:rPr lang="es-ES"/>
              <a:pPr/>
              <a:t>2</a:t>
            </a:fld>
            <a:endParaRPr lang="es-ES"/>
          </a:p>
        </p:txBody>
      </p:sp>
      <p:sp>
        <p:nvSpPr>
          <p:cNvPr id="1091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Presentation Outline</a:t>
            </a:r>
          </a:p>
        </p:txBody>
      </p:sp>
      <p:sp>
        <p:nvSpPr>
          <p:cNvPr id="109158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/>
              <a:t>Diversity of situations in LAC countries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/>
              <a:t>What do LAC countries have in common? 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/>
              <a:t>Learn and get inspiration from other countries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/>
              <a:t>New trends in STIP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/>
              <a:t>Governance of the system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/>
              <a:t>Human resources in science and technology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/>
              <a:t>P-P partnership and technology transfer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/>
              <a:t>Structural conditions and environment 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/>
              <a:t>Summary and hot issues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48F74D-5C93-445A-AC36-2E2D153A5A36}" type="slidenum">
              <a:rPr lang="es-ES"/>
              <a:pPr/>
              <a:t>20</a:t>
            </a:fld>
            <a:endParaRPr lang="es-ES"/>
          </a:p>
        </p:txBody>
      </p:sp>
      <p:sp>
        <p:nvSpPr>
          <p:cNvPr id="1100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609600" indent="-609600"/>
            <a:r>
              <a:rPr lang="es-ES"/>
              <a:t>8.1 </a:t>
            </a:r>
            <a:r>
              <a:rPr lang="en-US"/>
              <a:t>Structural conditions and environment </a:t>
            </a:r>
            <a:endParaRPr lang="es-ES"/>
          </a:p>
        </p:txBody>
      </p:sp>
      <p:sp>
        <p:nvSpPr>
          <p:cNvPr id="110080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>
              <a:lnSpc>
                <a:spcPct val="90000"/>
              </a:lnSpc>
            </a:pPr>
            <a:r>
              <a:rPr lang="en-US"/>
              <a:t>General education</a:t>
            </a:r>
          </a:p>
          <a:p>
            <a:pPr marL="914400" lvl="1" indent="-457200">
              <a:lnSpc>
                <a:spcPct val="90000"/>
              </a:lnSpc>
            </a:pPr>
            <a:r>
              <a:rPr lang="en-US"/>
              <a:t>The increase of the population’s participation rates at all levels of the educational system is a necessary framework condition for a proper development of the research and innovation system. Hence, the importance of  investments in education as % of the GDP, and the educational expenditure per student.</a:t>
            </a:r>
          </a:p>
          <a:p>
            <a:pPr marL="533400" indent="-533400">
              <a:lnSpc>
                <a:spcPct val="90000"/>
              </a:lnSpc>
            </a:pPr>
            <a:r>
              <a:rPr lang="en-US"/>
              <a:t>Legal framework for collaboration</a:t>
            </a:r>
          </a:p>
          <a:p>
            <a:pPr marL="914400" lvl="1" indent="-457200">
              <a:lnSpc>
                <a:spcPct val="90000"/>
              </a:lnSpc>
            </a:pPr>
            <a:r>
              <a:rPr lang="en-US"/>
              <a:t>Management practices and competences that allow and promote collaboration and contracting with the private sector, must be developed at public research centers.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4B3842-769D-4FF6-A2AB-21D92C0C335D}" type="slidenum">
              <a:rPr lang="es-ES"/>
              <a:pPr/>
              <a:t>21</a:t>
            </a:fld>
            <a:endParaRPr lang="es-ES"/>
          </a:p>
        </p:txBody>
      </p:sp>
      <p:sp>
        <p:nvSpPr>
          <p:cNvPr id="111821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609600" indent="-609600"/>
            <a:r>
              <a:rPr lang="es-ES"/>
              <a:t>8.2. </a:t>
            </a:r>
            <a:r>
              <a:rPr lang="en-US"/>
              <a:t>Structural conditions and environment </a:t>
            </a:r>
            <a:endParaRPr lang="es-ES"/>
          </a:p>
        </p:txBody>
      </p:sp>
      <p:sp>
        <p:nvSpPr>
          <p:cNvPr id="1118211" name="Rectangle 1027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/>
            <a:r>
              <a:rPr lang="en-US" sz="2400"/>
              <a:t>Macroeconomic and fiscal stability. </a:t>
            </a:r>
          </a:p>
          <a:p>
            <a:pPr marL="914400" lvl="1" indent="-457200"/>
            <a:r>
              <a:rPr lang="en-US" sz="2000"/>
              <a:t>A modern fiscal collection system and fiscal incentives are necessary for companies to invest in R&amp;D</a:t>
            </a:r>
          </a:p>
          <a:p>
            <a:pPr marL="533400" indent="-533400"/>
            <a:r>
              <a:rPr lang="en-US" sz="2400"/>
              <a:t>Economic policy.</a:t>
            </a:r>
          </a:p>
          <a:p>
            <a:pPr marL="914400" lvl="1" indent="-457200"/>
            <a:r>
              <a:rPr lang="en-US" sz="2000"/>
              <a:t>Transparent and stable capital market</a:t>
            </a:r>
          </a:p>
          <a:p>
            <a:pPr marL="533400" indent="-533400"/>
            <a:r>
              <a:rPr lang="en-US" sz="2400"/>
              <a:t>Industrial policy and university policy.</a:t>
            </a:r>
          </a:p>
          <a:p>
            <a:pPr marL="914400" lvl="1" indent="-457200"/>
            <a:r>
              <a:rPr lang="en-US" sz="2000"/>
              <a:t>Facilities for the creation of companies, for public sector research spin-offs and for Start-ups</a:t>
            </a:r>
          </a:p>
          <a:p>
            <a:pPr marL="533400" indent="-533400"/>
            <a:r>
              <a:rPr lang="en-US" sz="2400"/>
              <a:t>Communications systems. </a:t>
            </a:r>
          </a:p>
          <a:p>
            <a:pPr marL="914400" lvl="1" indent="-457200"/>
            <a:r>
              <a:rPr lang="en-US" sz="2000"/>
              <a:t>Infrastructures both for the movement of people and goods and also for information technologies. 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C007AE-ECD1-4691-9182-A660BC2DB63B}" type="slidenum">
              <a:rPr lang="es-ES"/>
              <a:pPr/>
              <a:t>22</a:t>
            </a:fld>
            <a:endParaRPr lang="es-ES"/>
          </a:p>
        </p:txBody>
      </p:sp>
      <p:sp>
        <p:nvSpPr>
          <p:cNvPr id="1101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609600" indent="-609600"/>
            <a:r>
              <a:rPr lang="es-ES"/>
              <a:t>9. </a:t>
            </a:r>
            <a:r>
              <a:rPr lang="en-US"/>
              <a:t>Summary and hot issues</a:t>
            </a:r>
            <a:endParaRPr lang="es-ES"/>
          </a:p>
        </p:txBody>
      </p:sp>
      <p:sp>
        <p:nvSpPr>
          <p:cNvPr id="110182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400"/>
              <a:t>Are the S&amp;TNOs of today the adequate institutions for setting priorities and the starting up of national STI strategies?</a:t>
            </a:r>
          </a:p>
          <a:p>
            <a:pPr>
              <a:lnSpc>
                <a:spcPct val="80000"/>
              </a:lnSpc>
            </a:pPr>
            <a:r>
              <a:rPr lang="en-US" sz="2400"/>
              <a:t>What kind of institutions maximize the participation of public and private interests at the governance of the system?</a:t>
            </a:r>
          </a:p>
          <a:p>
            <a:pPr>
              <a:lnSpc>
                <a:spcPct val="80000"/>
              </a:lnSpc>
            </a:pPr>
            <a:r>
              <a:rPr lang="en-US" sz="2400"/>
              <a:t>Does the proliferation of private universities in LAC countries require the creation of accreditation, validation and quality institutions?</a:t>
            </a:r>
          </a:p>
          <a:p>
            <a:pPr>
              <a:lnSpc>
                <a:spcPct val="80000"/>
              </a:lnSpc>
            </a:pPr>
            <a:r>
              <a:rPr lang="en-US" sz="2400"/>
              <a:t>How can public research centers be reformed so that  science becomes an input for policies?</a:t>
            </a:r>
          </a:p>
          <a:p>
            <a:pPr>
              <a:lnSpc>
                <a:spcPct val="80000"/>
              </a:lnSpc>
            </a:pPr>
            <a:r>
              <a:rPr lang="en-US" sz="2400"/>
              <a:t>Betting on transfer consolidation or on the most ambitious PP/Ps?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FF5A09-5722-42F4-B44B-0995A371D62E}" type="slidenum">
              <a:rPr lang="es-ES"/>
              <a:pPr/>
              <a:t>23</a:t>
            </a:fld>
            <a:endParaRPr lang="es-ES"/>
          </a:p>
        </p:txBody>
      </p:sp>
      <p:sp>
        <p:nvSpPr>
          <p:cNvPr id="1093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9363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endParaRPr lang="es-ES"/>
          </a:p>
          <a:p>
            <a:pPr algn="ctr">
              <a:buFont typeface="Wingdings" pitchFamily="2" charset="2"/>
              <a:buNone/>
            </a:pPr>
            <a:r>
              <a:rPr lang="es-ES" sz="3200"/>
              <a:t>Thank you very much!</a:t>
            </a:r>
          </a:p>
          <a:p>
            <a:pPr algn="ctr">
              <a:buFont typeface="Wingdings" pitchFamily="2" charset="2"/>
              <a:buNone/>
            </a:pPr>
            <a:endParaRPr lang="es-ES" sz="3200"/>
          </a:p>
          <a:p>
            <a:pPr algn="ctr">
              <a:buFont typeface="Wingdings" pitchFamily="2" charset="2"/>
              <a:buNone/>
            </a:pPr>
            <a:endParaRPr lang="es-ES"/>
          </a:p>
          <a:p>
            <a:pPr algn="ctr">
              <a:buFont typeface="Wingdings" pitchFamily="2" charset="2"/>
              <a:buNone/>
            </a:pPr>
            <a:r>
              <a:rPr lang="es-ES"/>
              <a:t>LSANZ@IESAM.CSIC.ES</a:t>
            </a:r>
          </a:p>
          <a:p>
            <a:pPr algn="ctr">
              <a:buFont typeface="Wingdings" pitchFamily="2" charset="2"/>
              <a:buNone/>
            </a:pPr>
            <a:endParaRPr lang="es-ES"/>
          </a:p>
          <a:p>
            <a:pPr algn="ctr">
              <a:buFont typeface="Wingdings" pitchFamily="2" charset="2"/>
              <a:buNone/>
            </a:pPr>
            <a:r>
              <a:rPr lang="es-ES"/>
              <a:t>htpp://www.iesam.csic.es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4E3F1A-3BE1-430D-908A-2C10094688B4}" type="slidenum">
              <a:rPr lang="es-ES"/>
              <a:pPr/>
              <a:t>3</a:t>
            </a:fld>
            <a:endParaRPr lang="es-ES"/>
          </a:p>
        </p:txBody>
      </p:sp>
      <p:sp>
        <p:nvSpPr>
          <p:cNvPr id="109261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070850" cy="838200"/>
          </a:xfrm>
        </p:spPr>
        <p:txBody>
          <a:bodyPr/>
          <a:lstStyle/>
          <a:p>
            <a:pPr marL="609600" indent="-609600"/>
            <a:r>
              <a:rPr lang="es-ES"/>
              <a:t>1. </a:t>
            </a:r>
            <a:r>
              <a:rPr lang="en-US"/>
              <a:t>Diversity in LAC countries</a:t>
            </a:r>
            <a:endParaRPr lang="es-ES"/>
          </a:p>
        </p:txBody>
      </p:sp>
      <p:sp>
        <p:nvSpPr>
          <p:cNvPr id="1092611" name="Rectangle 1027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Population,</a:t>
            </a:r>
          </a:p>
          <a:p>
            <a:pPr>
              <a:lnSpc>
                <a:spcPct val="90000"/>
              </a:lnSpc>
            </a:pPr>
            <a:r>
              <a:rPr lang="en-US"/>
              <a:t>Income (GDP),</a:t>
            </a:r>
          </a:p>
          <a:p>
            <a:pPr>
              <a:lnSpc>
                <a:spcPct val="90000"/>
              </a:lnSpc>
            </a:pPr>
            <a:r>
              <a:rPr lang="en-US"/>
              <a:t>Per capita income,</a:t>
            </a:r>
          </a:p>
          <a:p>
            <a:pPr>
              <a:lnSpc>
                <a:spcPct val="90000"/>
              </a:lnSpc>
            </a:pPr>
            <a:r>
              <a:rPr lang="en-US"/>
              <a:t>National expenditure in R&amp;D,</a:t>
            </a:r>
          </a:p>
          <a:p>
            <a:pPr>
              <a:lnSpc>
                <a:spcPct val="90000"/>
              </a:lnSpc>
            </a:pPr>
            <a:r>
              <a:rPr lang="en-US"/>
              <a:t>STA expenditure/GDP,</a:t>
            </a:r>
          </a:p>
          <a:p>
            <a:pPr>
              <a:lnSpc>
                <a:spcPct val="90000"/>
              </a:lnSpc>
            </a:pPr>
            <a:r>
              <a:rPr lang="en-US"/>
              <a:t>R&amp;D expenditure/GDP,</a:t>
            </a:r>
          </a:p>
          <a:p>
            <a:pPr>
              <a:lnSpc>
                <a:spcPct val="90000"/>
              </a:lnSpc>
            </a:pPr>
            <a:r>
              <a:rPr lang="en-US"/>
              <a:t>University graduates per year,</a:t>
            </a:r>
          </a:p>
          <a:p>
            <a:pPr>
              <a:lnSpc>
                <a:spcPct val="90000"/>
              </a:lnSpc>
            </a:pPr>
            <a:r>
              <a:rPr lang="en-US"/>
              <a:t>Researchers,</a:t>
            </a:r>
          </a:p>
          <a:p>
            <a:pPr>
              <a:lnSpc>
                <a:spcPct val="90000"/>
              </a:lnSpc>
            </a:pPr>
            <a:r>
              <a:rPr lang="en-US"/>
              <a:t>Etc</a:t>
            </a:r>
            <a:r>
              <a:rPr lang="es-ES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CF49D93-491B-4BDA-9DD8-51A08736A574}" type="slidenum">
              <a:rPr lang="es-ES"/>
              <a:pPr/>
              <a:t>4</a:t>
            </a:fld>
            <a:endParaRPr lang="es-ES"/>
          </a:p>
        </p:txBody>
      </p:sp>
      <p:sp>
        <p:nvSpPr>
          <p:cNvPr id="109465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305800" cy="803275"/>
          </a:xfrm>
        </p:spPr>
        <p:txBody>
          <a:bodyPr/>
          <a:lstStyle/>
          <a:p>
            <a:pPr marL="609600" indent="-609600"/>
            <a:r>
              <a:rPr lang="es-ES" sz="2800"/>
              <a:t>2. </a:t>
            </a:r>
            <a:r>
              <a:rPr lang="en-US" sz="2800"/>
              <a:t>What do LAC countries have in common? </a:t>
            </a:r>
            <a:endParaRPr lang="es-ES" sz="2800"/>
          </a:p>
        </p:txBody>
      </p:sp>
      <p:sp>
        <p:nvSpPr>
          <p:cNvPr id="109465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Low R&amp;D expenditure both in absolute and in GDP terms</a:t>
            </a:r>
          </a:p>
          <a:p>
            <a:r>
              <a:rPr lang="en-US"/>
              <a:t>Strong participation of public sector (superior education and government) in R&amp;D expenditure</a:t>
            </a:r>
          </a:p>
          <a:p>
            <a:r>
              <a:rPr lang="en-US"/>
              <a:t>Weak contribution of private business sector</a:t>
            </a:r>
          </a:p>
          <a:p>
            <a:r>
              <a:rPr lang="en-US"/>
              <a:t>Low interaction levels between universities and business </a:t>
            </a:r>
          </a:p>
          <a:p>
            <a:r>
              <a:rPr lang="en-US"/>
              <a:t>Weak technology transfer structures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B68DF24-F5C6-4802-BED9-F42C047187DA}" type="slidenum">
              <a:rPr lang="es-ES"/>
              <a:pPr/>
              <a:t>5</a:t>
            </a:fld>
            <a:endParaRPr lang="es-ES"/>
          </a:p>
        </p:txBody>
      </p:sp>
      <p:sp>
        <p:nvSpPr>
          <p:cNvPr id="109568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609600"/>
            <a:ext cx="8515350" cy="838200"/>
          </a:xfrm>
        </p:spPr>
        <p:txBody>
          <a:bodyPr/>
          <a:lstStyle/>
          <a:p>
            <a:pPr marL="609600" indent="-609600"/>
            <a:r>
              <a:rPr lang="es-ES" sz="2800"/>
              <a:t>3. </a:t>
            </a:r>
            <a:r>
              <a:rPr lang="en-US" sz="2800"/>
              <a:t>Learn and get inspiration from other countries </a:t>
            </a:r>
            <a:r>
              <a:rPr lang="es-ES" sz="2800"/>
              <a:t>(I)</a:t>
            </a:r>
          </a:p>
        </p:txBody>
      </p:sp>
      <p:sp>
        <p:nvSpPr>
          <p:cNvPr id="109568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11188" y="1524000"/>
            <a:ext cx="8281987" cy="4495800"/>
          </a:xfrm>
        </p:spPr>
        <p:txBody>
          <a:bodyPr/>
          <a:lstStyle/>
          <a:p>
            <a:r>
              <a:rPr lang="en-US"/>
              <a:t>STIPs are “local” and dependent on:</a:t>
            </a:r>
          </a:p>
          <a:p>
            <a:pPr lvl="1"/>
            <a:r>
              <a:rPr lang="en-US"/>
              <a:t>Local opportunity windows</a:t>
            </a:r>
          </a:p>
          <a:p>
            <a:pPr lvl="1"/>
            <a:r>
              <a:rPr lang="en-US"/>
              <a:t>Local processes of introduction in the agenda of social PROBLEMS</a:t>
            </a:r>
          </a:p>
          <a:p>
            <a:pPr lvl="1"/>
            <a:r>
              <a:rPr lang="en-US"/>
              <a:t>Existence of political ENTREPRENEURS </a:t>
            </a:r>
          </a:p>
          <a:p>
            <a:pPr lvl="1"/>
            <a:r>
              <a:rPr lang="en-US"/>
              <a:t>Availability of SOLUTIONS </a:t>
            </a:r>
          </a:p>
          <a:p>
            <a:r>
              <a:rPr lang="en-US"/>
              <a:t>STIPs’ performance and results depend on:</a:t>
            </a:r>
          </a:p>
          <a:p>
            <a:pPr lvl="1"/>
            <a:r>
              <a:rPr lang="en-US"/>
              <a:t>Effective and efficient institutional set-ups</a:t>
            </a:r>
          </a:p>
          <a:p>
            <a:pPr lvl="1"/>
            <a:r>
              <a:rPr lang="en-US"/>
              <a:t>Public policy procedures (design and implementation)  in tune with administrative capabilities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E9BEEB-D359-4883-8B20-0FAEAC509106}" type="slidenum">
              <a:rPr lang="es-ES"/>
              <a:pPr/>
              <a:t>6</a:t>
            </a:fld>
            <a:endParaRPr lang="es-ES"/>
          </a:p>
        </p:txBody>
      </p:sp>
      <p:sp>
        <p:nvSpPr>
          <p:cNvPr id="110285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609600"/>
            <a:ext cx="8893175" cy="838200"/>
          </a:xfrm>
        </p:spPr>
        <p:txBody>
          <a:bodyPr/>
          <a:lstStyle/>
          <a:p>
            <a:pPr marL="609600" indent="-609600"/>
            <a:r>
              <a:rPr lang="es-ES" sz="2800"/>
              <a:t>3. </a:t>
            </a:r>
            <a:r>
              <a:rPr lang="en-US" sz="2800"/>
              <a:t>Learn and get inspiration from other countries </a:t>
            </a:r>
            <a:r>
              <a:rPr lang="es-ES" sz="2800"/>
              <a:t>(II)</a:t>
            </a:r>
          </a:p>
        </p:txBody>
      </p:sp>
      <p:sp>
        <p:nvSpPr>
          <p:cNvPr id="110285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11188" y="1524000"/>
            <a:ext cx="8353425" cy="4495800"/>
          </a:xfrm>
        </p:spPr>
        <p:txBody>
          <a:bodyPr/>
          <a:lstStyle/>
          <a:p>
            <a:r>
              <a:rPr lang="en-US"/>
              <a:t>Institutional sources for Public Policy learning</a:t>
            </a:r>
          </a:p>
          <a:p>
            <a:pPr lvl="1"/>
            <a:r>
              <a:rPr lang="en-US"/>
              <a:t>Evaluation and follow up</a:t>
            </a:r>
          </a:p>
          <a:p>
            <a:pPr lvl="1"/>
            <a:r>
              <a:rPr lang="en-US"/>
              <a:t>Lack of satisfaction with results</a:t>
            </a:r>
          </a:p>
          <a:p>
            <a:pPr lvl="1"/>
            <a:r>
              <a:rPr lang="en-US"/>
              <a:t>Epistemic communities </a:t>
            </a:r>
          </a:p>
          <a:p>
            <a:pPr lvl="1"/>
            <a:r>
              <a:rPr lang="en-US"/>
              <a:t>Intergovernmental Organizations</a:t>
            </a:r>
          </a:p>
          <a:p>
            <a:r>
              <a:rPr lang="en-US"/>
              <a:t>Alternative ways of learning lessons from abroad:</a:t>
            </a:r>
          </a:p>
          <a:p>
            <a:pPr lvl="1"/>
            <a:r>
              <a:rPr lang="en-US"/>
              <a:t>Copying: adopting a full program</a:t>
            </a:r>
          </a:p>
          <a:p>
            <a:pPr lvl="1"/>
            <a:r>
              <a:rPr lang="en-US"/>
              <a:t>Emulating: adopting, adjusting to local conditions</a:t>
            </a:r>
          </a:p>
          <a:p>
            <a:pPr lvl="1"/>
            <a:r>
              <a:rPr lang="en-US"/>
              <a:t>Mixing: combining elements from two sources</a:t>
            </a:r>
          </a:p>
          <a:p>
            <a:pPr lvl="1"/>
            <a:r>
              <a:rPr lang="en-US"/>
              <a:t>Synthesizing: Combining others’ common elements</a:t>
            </a:r>
          </a:p>
          <a:p>
            <a:pPr lvl="1"/>
            <a:r>
              <a:rPr lang="en-US"/>
              <a:t>Inspiration: Programs as intellectual stimulation </a:t>
            </a:r>
          </a:p>
          <a:p>
            <a:pPr lvl="1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685CD-97B2-442E-8FC0-A96120C91500}" type="slidenum">
              <a:rPr lang="es-ES"/>
              <a:pPr/>
              <a:t>7</a:t>
            </a:fld>
            <a:endParaRPr lang="es-ES"/>
          </a:p>
        </p:txBody>
      </p:sp>
      <p:sp>
        <p:nvSpPr>
          <p:cNvPr id="1096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609600" indent="-609600"/>
            <a:r>
              <a:rPr lang="es-ES"/>
              <a:t>4. </a:t>
            </a:r>
            <a:r>
              <a:rPr lang="en-US"/>
              <a:t>New trends in Science, Technology and Innovation Policies</a:t>
            </a:r>
            <a:endParaRPr lang="es-ES"/>
          </a:p>
        </p:txBody>
      </p:sp>
      <p:sp>
        <p:nvSpPr>
          <p:cNvPr id="109670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Definition of national goals in STI</a:t>
            </a:r>
          </a:p>
          <a:p>
            <a:pPr>
              <a:lnSpc>
                <a:spcPct val="90000"/>
              </a:lnSpc>
            </a:pPr>
            <a:r>
              <a:rPr lang="en-US"/>
              <a:t>Design of National Strategies and Plans</a:t>
            </a:r>
          </a:p>
          <a:p>
            <a:pPr>
              <a:lnSpc>
                <a:spcPct val="90000"/>
              </a:lnSpc>
            </a:pPr>
            <a:r>
              <a:rPr lang="en-US"/>
              <a:t>Increase of the public budget for R&amp;D</a:t>
            </a:r>
          </a:p>
          <a:p>
            <a:pPr>
              <a:lnSpc>
                <a:spcPct val="90000"/>
              </a:lnSpc>
            </a:pPr>
            <a:r>
              <a:rPr lang="en-US"/>
              <a:t>Selection of scientific-technical priorities</a:t>
            </a:r>
          </a:p>
          <a:p>
            <a:pPr>
              <a:lnSpc>
                <a:spcPct val="90000"/>
              </a:lnSpc>
            </a:pPr>
            <a:r>
              <a:rPr lang="en-US"/>
              <a:t>Institutional reorganization</a:t>
            </a:r>
          </a:p>
          <a:p>
            <a:pPr>
              <a:lnSpc>
                <a:spcPct val="90000"/>
              </a:lnSpc>
            </a:pPr>
            <a:r>
              <a:rPr lang="en-US"/>
              <a:t>Expansion of planning to all levels</a:t>
            </a:r>
          </a:p>
          <a:p>
            <a:pPr>
              <a:lnSpc>
                <a:spcPct val="90000"/>
              </a:lnSpc>
            </a:pPr>
            <a:r>
              <a:rPr lang="en-US"/>
              <a:t>Promotion of pubic-private collaboration</a:t>
            </a:r>
          </a:p>
          <a:p>
            <a:pPr>
              <a:lnSpc>
                <a:spcPct val="90000"/>
              </a:lnSpc>
            </a:pPr>
            <a:r>
              <a:rPr lang="en-US"/>
              <a:t>Technology transfer and marketing</a:t>
            </a:r>
          </a:p>
          <a:p>
            <a:pPr>
              <a:lnSpc>
                <a:spcPct val="90000"/>
              </a:lnSpc>
            </a:pPr>
            <a:r>
              <a:rPr lang="en-US"/>
              <a:t>Increase in human resources production</a:t>
            </a:r>
          </a:p>
          <a:p>
            <a:pPr>
              <a:lnSpc>
                <a:spcPct val="90000"/>
              </a:lnSpc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0F04A4-D24A-40A5-B8C3-8C900ED6A378}" type="slidenum">
              <a:rPr lang="es-ES"/>
              <a:pPr/>
              <a:t>8</a:t>
            </a:fld>
            <a:endParaRPr lang="es-ES"/>
          </a:p>
        </p:txBody>
      </p:sp>
      <p:sp>
        <p:nvSpPr>
          <p:cNvPr id="1097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609600" indent="-609600"/>
            <a:r>
              <a:rPr lang="es-ES"/>
              <a:t>5.1 </a:t>
            </a:r>
            <a:r>
              <a:rPr lang="en-US"/>
              <a:t>Governance of the STI system and the role of public and private participants</a:t>
            </a:r>
          </a:p>
        </p:txBody>
      </p:sp>
      <p:sp>
        <p:nvSpPr>
          <p:cNvPr id="109773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250825" y="1524000"/>
            <a:ext cx="8588375" cy="4857750"/>
          </a:xfrm>
        </p:spPr>
        <p:txBody>
          <a:bodyPr/>
          <a:lstStyle/>
          <a:p>
            <a:r>
              <a:rPr lang="en-US"/>
              <a:t>Approval of strategies (with quantitative objectives), definition of national priorities and investment concentration:</a:t>
            </a:r>
          </a:p>
          <a:p>
            <a:pPr lvl="1"/>
            <a:r>
              <a:rPr lang="en-US"/>
              <a:t>Austria: Strategy 2010</a:t>
            </a:r>
          </a:p>
          <a:p>
            <a:pPr lvl="1"/>
            <a:r>
              <a:rPr lang="en-US"/>
              <a:t>Luxembourg: National Reform Plan (until 2010)</a:t>
            </a:r>
          </a:p>
          <a:p>
            <a:pPr lvl="1"/>
            <a:r>
              <a:rPr lang="en-US"/>
              <a:t>Norway: Innovation 2010</a:t>
            </a:r>
          </a:p>
          <a:p>
            <a:pPr lvl="1"/>
            <a:r>
              <a:rPr lang="en-US"/>
              <a:t>Spain: Ingenuity 2010</a:t>
            </a:r>
          </a:p>
          <a:p>
            <a:pPr lvl="1"/>
            <a:r>
              <a:rPr lang="en-US"/>
              <a:t>Germany: Research and Innovation Pact</a:t>
            </a:r>
          </a:p>
          <a:p>
            <a:pPr lvl="1"/>
            <a:r>
              <a:rPr lang="en-US"/>
              <a:t>New Zealand: Growth and Innovation Framework - GIF</a:t>
            </a:r>
          </a:p>
          <a:p>
            <a:pPr lvl="1"/>
            <a:r>
              <a:rPr lang="en-US"/>
              <a:t>Switzerland: Educ., scient. and techn. promotion 2004-7</a:t>
            </a:r>
          </a:p>
          <a:p>
            <a:pPr lvl="1"/>
            <a:r>
              <a:rPr lang="en-US"/>
              <a:t>Australia: Supporting Australian potential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CC8EF34-8A51-4443-8121-B973AD707BC2}" type="slidenum">
              <a:rPr lang="es-ES"/>
              <a:pPr/>
              <a:t>9</a:t>
            </a:fld>
            <a:endParaRPr lang="es-ES"/>
          </a:p>
        </p:txBody>
      </p:sp>
      <p:sp>
        <p:nvSpPr>
          <p:cNvPr id="1104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609600" indent="-609600"/>
            <a:r>
              <a:rPr lang="es-ES"/>
              <a:t>5.2. </a:t>
            </a:r>
            <a:r>
              <a:rPr lang="en-US"/>
              <a:t>Governance of the STI system and the role of public and private participants</a:t>
            </a:r>
            <a:endParaRPr lang="es-ES"/>
          </a:p>
        </p:txBody>
      </p:sp>
      <p:sp>
        <p:nvSpPr>
          <p:cNvPr id="110489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Changes in the institutional structures for managing and financing R&amp;D towards NIS’s efficiency improvement</a:t>
            </a:r>
            <a:r>
              <a:rPr lang="en-US" sz="2400"/>
              <a:t>:</a:t>
            </a:r>
          </a:p>
          <a:p>
            <a:pPr lvl="1"/>
            <a:r>
              <a:rPr lang="en-US" sz="2200"/>
              <a:t>Austria: Creation of the </a:t>
            </a:r>
            <a:r>
              <a:rPr lang="en-US" sz="2100"/>
              <a:t>R&amp;D</a:t>
            </a:r>
            <a:r>
              <a:rPr lang="en-US" sz="2200"/>
              <a:t> National Foundation </a:t>
            </a:r>
          </a:p>
          <a:p>
            <a:pPr lvl="1"/>
            <a:r>
              <a:rPr lang="en-US" sz="2200"/>
              <a:t>Belgium: Creation of an Innovation Fund</a:t>
            </a:r>
          </a:p>
          <a:p>
            <a:pPr lvl="1"/>
            <a:r>
              <a:rPr lang="en-US" sz="2200"/>
              <a:t>France: Creation of the National Research Agency (ANR)</a:t>
            </a:r>
          </a:p>
          <a:p>
            <a:pPr lvl="1"/>
            <a:r>
              <a:rPr lang="en-US" sz="2200"/>
              <a:t>Switzerland: Concentration of R&amp;D in one department</a:t>
            </a:r>
          </a:p>
          <a:p>
            <a:pPr lvl="1"/>
            <a:r>
              <a:rPr lang="en-US" sz="2200"/>
              <a:t>Denmark: Creation of the Ministry of Science, Technology and Innovation</a:t>
            </a:r>
          </a:p>
          <a:p>
            <a:pPr lvl="1"/>
            <a:r>
              <a:rPr lang="en-US" sz="2200"/>
              <a:t>Poland: Conversion of a State office into the Ministry for  Research and Information Technologies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Guía">
  <a:themeElements>
    <a:clrScheme name="Guía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Guí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110000"/>
          <a:buFont typeface="Wingdings" pitchFamily="2" charset="2"/>
          <a:buBlip>
            <a:blip xmlns:r="http://schemas.openxmlformats.org/officeDocument/2006/relationships" r:embed="rId1"/>
          </a:buBlip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110000"/>
          <a:buFont typeface="Wingdings" pitchFamily="2" charset="2"/>
          <a:buBlip>
            <a:blip xmlns:r="http://schemas.openxmlformats.org/officeDocument/2006/relationships" r:embed="rId1"/>
          </a:buBlip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Guía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uía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uía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uía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uía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uía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uía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uía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Office\Templates\Diseños de presentaciones\Guía.pot</Template>
  <TotalTime>6641</TotalTime>
  <Words>1752</Words>
  <Application>Microsoft Office PowerPoint</Application>
  <PresentationFormat>On-screen Show (4:3)</PresentationFormat>
  <Paragraphs>236</Paragraphs>
  <Slides>23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Times New Roman</vt:lpstr>
      <vt:lpstr>Tahoma</vt:lpstr>
      <vt:lpstr>Wingdings</vt:lpstr>
      <vt:lpstr>Arial</vt:lpstr>
      <vt:lpstr>Book Antiqua</vt:lpstr>
      <vt:lpstr>Guía</vt:lpstr>
      <vt:lpstr>Institutional development and capacity building in science, technology and innovation</vt:lpstr>
      <vt:lpstr>Presentation Outline</vt:lpstr>
      <vt:lpstr>1. Diversity in LAC countries</vt:lpstr>
      <vt:lpstr>2. What do LAC countries have in common? </vt:lpstr>
      <vt:lpstr>3. Learn and get inspiration from other countries (I)</vt:lpstr>
      <vt:lpstr>3. Learn and get inspiration from other countries (II)</vt:lpstr>
      <vt:lpstr>4. New trends in Science, Technology and Innovation Policies</vt:lpstr>
      <vt:lpstr>5.1 Governance of the STI system and the role of public and private participants</vt:lpstr>
      <vt:lpstr>5.2. Governance of the STI system and the role of public and private participants</vt:lpstr>
      <vt:lpstr>5.3. Governance of the STI system and the role of public and private participants</vt:lpstr>
      <vt:lpstr>5.4. Governance of the STI system and the role of public and private participants</vt:lpstr>
      <vt:lpstr>5.5. Governance of the STI system and the role of public and private participants</vt:lpstr>
      <vt:lpstr>5.6. Governance of the STI system and the role of public and private participants</vt:lpstr>
      <vt:lpstr>6.1. Human resources in science and technology</vt:lpstr>
      <vt:lpstr>6.2. Human resources in science and technology</vt:lpstr>
      <vt:lpstr>6.3. Human resources in science and technology</vt:lpstr>
      <vt:lpstr>7.1. P-P partnership (PPPs) and technology transfer</vt:lpstr>
      <vt:lpstr>7.2. P-P partnership (PPPs) and technology transfer</vt:lpstr>
      <vt:lpstr>7.3. P-P partnership (PPPs) and technology transfer</vt:lpstr>
      <vt:lpstr>8.1 Structural conditions and environment </vt:lpstr>
      <vt:lpstr>8.2. Structural conditions and environment </vt:lpstr>
      <vt:lpstr>9. Summary and hot issues</vt:lpstr>
      <vt:lpstr>Slide 23</vt:lpstr>
    </vt:vector>
  </TitlesOfParts>
  <Company>abella@adinet.com.uy para P.Ayala-BID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IDB Presentation</dc:title>
  <dc:subject>December 11th 2006</dc:subject>
  <dc:creator>Luis Sanz- traducido por J.Abella</dc:creator>
  <cp:lastModifiedBy>anarod</cp:lastModifiedBy>
  <cp:revision>1264</cp:revision>
  <cp:lastPrinted>1601-01-01T00:00:00Z</cp:lastPrinted>
  <dcterms:created xsi:type="dcterms:W3CDTF">1601-01-01T00:00:00Z</dcterms:created>
  <dcterms:modified xsi:type="dcterms:W3CDTF">2010-07-12T01:50:19Z</dcterms:modified>
</cp:coreProperties>
</file>