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5" r:id="rId20"/>
    <p:sldId id="277" r:id="rId21"/>
    <p:sldId id="278" r:id="rId22"/>
    <p:sldId id="279" r:id="rId23"/>
    <p:sldId id="281" r:id="rId24"/>
    <p:sldId id="280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5DD8B-6F95-4C0D-804D-FDD864992E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92164-27D0-466E-A832-E14F50BC9E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4161F-C33D-49D6-8476-93A41EC3EB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6BA0D0-0806-497C-B5AA-7C33CC6A63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4624629-0030-4C73-9FB5-E121C81658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9FD05-9CD8-4CF8-9E94-827831F270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2498A-9E36-4690-9567-15CF5704E8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583FB-0A82-4B9C-ABC9-176ADE6E35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D615E-1DD9-446E-9FD4-52602F0206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67A9E-0C50-4D97-AD8C-E33377302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7EC54-2C28-43DF-9AC3-91BC4B91C1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F7AD6-A8FE-4F18-9AB1-3859A875AB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75CD6-9025-4577-8204-2A881AD43D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A8BA8B-7DE5-4750-9E3E-CB853EA98C3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INFORMATION AND PROGRESS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/>
              <a:t>An analysis of what is happening in the Caribbean with information, decision-making and progress in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analysis of data…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The system does not always have the experience analyst to give all the possible insights.</a:t>
            </a:r>
          </a:p>
          <a:p>
            <a:r>
              <a:rPr lang="en-US" sz="2800"/>
              <a:t>The data is in many occasions of demographical nature permitting limited analysis. </a:t>
            </a:r>
          </a:p>
        </p:txBody>
      </p:sp>
      <p:graphicFrame>
        <p:nvGraphicFramePr>
          <p:cNvPr id="24584" name="Object 8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4648200" y="2428875"/>
          <a:ext cx="4038600" cy="2868613"/>
        </p:xfrm>
        <a:graphic>
          <a:graphicData uri="http://schemas.openxmlformats.org/presentationml/2006/ole">
            <p:oleObj spid="_x0000_s24584" name="Bitmap Image" r:id="rId3" imgW="2828571" imgH="2010056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 summary…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09600" y="1447800"/>
            <a:ext cx="79248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400"/>
              <a:t>To a very large extent decision is done on sufficient and reliable information, well analyzed and shared. The exercise however is generally very time consuming and late in submission given: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sz="2400"/>
              <a:t>The data has to be collated and organized since it emanates from different sources…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sz="2400"/>
              <a:t>Obtaining the data takes longer than is desirable…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sz="2400"/>
              <a:t>The analysis has to be done by personnel that has other tasks…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en-US" sz="2400"/>
              <a:t>There are no computer networking systems…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/>
          <a:lstStyle/>
          <a:p>
            <a:r>
              <a:rPr lang="en-US" sz="4000"/>
              <a:t>Looking for a solution: some points to have in mind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real sense of the so called “political will”.</a:t>
            </a:r>
          </a:p>
          <a:p>
            <a:pPr>
              <a:lnSpc>
                <a:spcPct val="90000"/>
              </a:lnSpc>
            </a:pPr>
            <a:r>
              <a:rPr lang="en-US"/>
              <a:t>The real possibility of putting together all the resources needed to develop a real MIS.</a:t>
            </a:r>
          </a:p>
          <a:p>
            <a:pPr>
              <a:lnSpc>
                <a:spcPct val="90000"/>
              </a:lnSpc>
            </a:pPr>
            <a:r>
              <a:rPr lang="en-US"/>
              <a:t>The development of a powerful shared vision.</a:t>
            </a:r>
          </a:p>
          <a:p>
            <a:pPr>
              <a:lnSpc>
                <a:spcPct val="90000"/>
              </a:lnSpc>
            </a:pPr>
            <a:r>
              <a:rPr lang="en-US"/>
              <a:t>The ability to put in place good and realistic action plans.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“POLITICAL WILL”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Sometimes this ingredient is mistaken by the idea of the “will to win”. Not so… It cannot be considered a personal phenomenon.</a:t>
            </a:r>
          </a:p>
          <a:p>
            <a:r>
              <a:rPr lang="en-US" sz="2800"/>
              <a:t>It is more a combination of factors. It is social. </a:t>
            </a:r>
          </a:p>
        </p:txBody>
      </p:sp>
      <p:graphicFrame>
        <p:nvGraphicFramePr>
          <p:cNvPr id="29704" name="Object 8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773113" y="1600200"/>
          <a:ext cx="3405187" cy="4525963"/>
        </p:xfrm>
        <a:graphic>
          <a:graphicData uri="http://schemas.openxmlformats.org/presentationml/2006/ole">
            <p:oleObj spid="_x0000_s29704" name="Bitmap Image" r:id="rId3" imgW="2114845" imgH="2809524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elements of “political will”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/>
              <a:t>It is not only to want to do something… It is more to be in a position to do what is needed and willed.</a:t>
            </a:r>
          </a:p>
          <a:p>
            <a:r>
              <a:rPr lang="en-US"/>
              <a:t>The issue must be recognized as a priority.</a:t>
            </a:r>
          </a:p>
          <a:p>
            <a:r>
              <a:rPr lang="en-US"/>
              <a:t>The real possibility needs to be there.</a:t>
            </a:r>
          </a:p>
          <a:p>
            <a:r>
              <a:rPr lang="en-US"/>
              <a:t>The political situation needs to be conducive to such an initiative. 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question of resources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An important issue to consider before starting any MIS initiative is the level of resources available for it…</a:t>
            </a:r>
          </a:p>
          <a:p>
            <a:pPr>
              <a:buFontTx/>
              <a:buNone/>
            </a:pPr>
            <a:r>
              <a:rPr lang="en-US"/>
              <a:t>			Financial</a:t>
            </a:r>
          </a:p>
          <a:p>
            <a:pPr>
              <a:buFontTx/>
              <a:buNone/>
            </a:pPr>
            <a:r>
              <a:rPr lang="en-US"/>
              <a:t>			Human: Technical and analytical </a:t>
            </a:r>
          </a:p>
          <a:p>
            <a:pPr>
              <a:buFontTx/>
              <a:buNone/>
            </a:pPr>
            <a:r>
              <a:rPr lang="en-US"/>
              <a:t>			Infrastructure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But not only information…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have information is important, necessary… but…</a:t>
            </a:r>
          </a:p>
          <a:p>
            <a:r>
              <a:rPr lang="en-US"/>
              <a:t>There are more important elements. It is necessary to know where the system should go… </a:t>
            </a:r>
          </a:p>
          <a:p>
            <a:r>
              <a:rPr lang="en-US"/>
              <a:t>To have a vision, a comprehensive vision  of what has been defined as desirable.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/>
              <a:t>Where do you want to go?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038600" cy="3352800"/>
          </a:xfrm>
        </p:spPr>
        <p:txBody>
          <a:bodyPr/>
          <a:lstStyle/>
          <a:p>
            <a:r>
              <a:rPr lang="en-US" sz="2800"/>
              <a:t>How can you know if you have arrive? If you are getting closer? The first element is a clear definition of where you want to go… </a:t>
            </a:r>
          </a:p>
        </p:txBody>
      </p:sp>
      <p:graphicFrame>
        <p:nvGraphicFramePr>
          <p:cNvPr id="34824" name="Object 8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4648200" y="2084388"/>
          <a:ext cx="4038600" cy="3557587"/>
        </p:xfrm>
        <a:graphic>
          <a:graphicData uri="http://schemas.openxmlformats.org/presentationml/2006/ole">
            <p:oleObj spid="_x0000_s34824" name="Bitmap Image" r:id="rId3" imgW="2876190" imgH="2534004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Think about Alice…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3962400"/>
          </a:xfrm>
        </p:spPr>
        <p:txBody>
          <a:bodyPr/>
          <a:lstStyle/>
          <a:p>
            <a:r>
              <a:rPr lang="en-US"/>
              <a:t>When you are faced with a crossroad… Which road will take to your destination?</a:t>
            </a:r>
          </a:p>
          <a:p>
            <a:r>
              <a:rPr lang="en-US"/>
              <a:t>It depends on what your destination is… If you do not know… then all roads are the same. </a:t>
            </a:r>
          </a:p>
          <a:p>
            <a:r>
              <a:rPr lang="en-US"/>
              <a:t>The element of a vision is necessary… and most likely it should be shared.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But is not enough…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OK… Maybe you have defined where you want to go… You developed the vision… You have discover your direction… The option has been made…</a:t>
            </a:r>
          </a:p>
          <a:p>
            <a:r>
              <a:rPr lang="en-US"/>
              <a:t>But… That is simply not enough. The next step is to develop the strategy to get there and to identify the different stepsthat need to be taken…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 a meeting…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During the last policy dialogue 17/18-2-05 the members talked about ways to measure progress…</a:t>
            </a:r>
          </a:p>
          <a:p>
            <a:r>
              <a:rPr lang="en-US" sz="2800"/>
              <a:t>Several important questions were presented.</a:t>
            </a:r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533400" y="1981200"/>
          <a:ext cx="4010025" cy="3041650"/>
        </p:xfrm>
        <a:graphic>
          <a:graphicData uri="http://schemas.openxmlformats.org/presentationml/2006/ole">
            <p:oleObj spid="_x0000_s6152" name="Bitmap Image" r:id="rId3" imgW="3000000" imgH="2276793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road forward…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81000" y="4876800"/>
            <a:ext cx="289560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here and now: A good baseline study defining what is the situation.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800600" y="1828800"/>
            <a:ext cx="297180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vision of the future: The desired situation clearly defined.</a:t>
            </a:r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 rot="-2777448">
            <a:off x="2870201" y="3000375"/>
            <a:ext cx="2514600" cy="1616075"/>
          </a:xfrm>
          <a:prstGeom prst="rightArrow">
            <a:avLst>
              <a:gd name="adj1" fmla="val 50000"/>
              <a:gd name="adj2" fmla="val 389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4191000" y="4191000"/>
            <a:ext cx="2590800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road that need to be traveled: strategy, action plans…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533400" y="2743200"/>
            <a:ext cx="19050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Indicators: To know if you are really getting closer.</a:t>
            </a:r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>
            <a:off x="2133600" y="3962400"/>
            <a:ext cx="1295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3" name="Line 11"/>
          <p:cNvSpPr>
            <a:spLocks noChangeShapeType="1"/>
          </p:cNvSpPr>
          <p:nvPr/>
        </p:nvSpPr>
        <p:spPr bwMode="auto">
          <a:xfrm>
            <a:off x="2438400" y="3352800"/>
            <a:ext cx="1600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2438400" y="3048000"/>
            <a:ext cx="1981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>
            <a:off x="1752600" y="3962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 flipV="1">
            <a:off x="2438400" y="2133600"/>
            <a:ext cx="2362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 need…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framework based on a vision of the future in order to define the road that needs to be traveled…</a:t>
            </a:r>
          </a:p>
          <a:p>
            <a:r>
              <a:rPr lang="en-US"/>
              <a:t>That will help to identify the information that is significant. It will provide the background in which the significance of information and actions can be properly understood.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 need indicators…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They must have the three elements: Q-Q-T (Quantity-Quality-Time)</a:t>
            </a:r>
          </a:p>
          <a:p>
            <a:pPr>
              <a:lnSpc>
                <a:spcPct val="90000"/>
              </a:lnSpc>
            </a:pPr>
            <a:r>
              <a:rPr lang="en-US"/>
              <a:t>They must be related to what has been presented as future vision… They must show if the goals have been achieved…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Or if the process is on-going they must show progress or the lack of it…</a:t>
            </a:r>
          </a:p>
          <a:p>
            <a:pPr>
              <a:lnSpc>
                <a:spcPct val="90000"/>
              </a:lnSpc>
            </a:pPr>
            <a:r>
              <a:rPr lang="en-US"/>
              <a:t>They should be understood by all stakeholders… Because they are the support of real accountability.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What-How-When-Who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It is based on a good understanding of what needs to be done…</a:t>
            </a:r>
          </a:p>
          <a:p>
            <a:r>
              <a:rPr lang="en-US"/>
              <a:t>A good plan that will define the how, who  and when to do it.</a:t>
            </a:r>
          </a:p>
          <a:p>
            <a:r>
              <a:rPr lang="en-US"/>
              <a:t>Knowing that the information required become easier to identify.</a:t>
            </a:r>
          </a:p>
          <a:p>
            <a:r>
              <a:rPr lang="en-US"/>
              <a:t>The indicators can be designed to respond to what needs to be known and measured.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models of MIS…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533400" indent="-533400"/>
            <a:r>
              <a:rPr lang="en-US" sz="2400"/>
              <a:t>Centralized</a:t>
            </a:r>
          </a:p>
          <a:p>
            <a:pPr marL="533400" indent="-533400">
              <a:buFontTx/>
              <a:buAutoNum type="arabicPeriod"/>
            </a:pPr>
            <a:r>
              <a:rPr lang="en-US" sz="2400"/>
              <a:t>It is self-contained in the MOE.</a:t>
            </a:r>
          </a:p>
          <a:p>
            <a:pPr marL="533400" indent="-533400">
              <a:buFontTx/>
              <a:buAutoNum type="arabicPeriod"/>
            </a:pPr>
            <a:r>
              <a:rPr lang="en-US" sz="2400"/>
              <a:t>It produces information faster.</a:t>
            </a:r>
          </a:p>
          <a:p>
            <a:pPr marL="533400" indent="-533400">
              <a:buFontTx/>
              <a:buAutoNum type="arabicPeriod"/>
            </a:pPr>
            <a:r>
              <a:rPr lang="en-US" sz="2400"/>
              <a:t>It is easier to coordinate.</a:t>
            </a:r>
          </a:p>
          <a:p>
            <a:pPr marL="533400" indent="-533400">
              <a:buFontTx/>
              <a:buAutoNum type="arabicPeriod"/>
            </a:pPr>
            <a:r>
              <a:rPr lang="en-US" sz="2400"/>
              <a:t>It has impact mostly in Education.</a:t>
            </a:r>
          </a:p>
          <a:p>
            <a:pPr marL="533400" indent="-533400">
              <a:buFontTx/>
              <a:buAutoNum type="arabicPeriod"/>
            </a:pPr>
            <a:r>
              <a:rPr lang="en-US" sz="2400"/>
              <a:t>It could lead to duplications.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457200" indent="-457200"/>
            <a:r>
              <a:rPr lang="en-US" sz="2400"/>
              <a:t>Descentralized</a:t>
            </a:r>
          </a:p>
          <a:p>
            <a:pPr marL="457200" indent="-457200">
              <a:buFontTx/>
              <a:buAutoNum type="arabicPeriod"/>
            </a:pPr>
            <a:r>
              <a:rPr lang="en-US" sz="2400"/>
              <a:t>It covers most or all the components of the Government.</a:t>
            </a:r>
          </a:p>
          <a:p>
            <a:pPr marL="457200" indent="-457200">
              <a:buFontTx/>
              <a:buAutoNum type="arabicPeriod"/>
            </a:pPr>
            <a:r>
              <a:rPr lang="en-US" sz="2400"/>
              <a:t>It is more comprehensive.</a:t>
            </a:r>
          </a:p>
          <a:p>
            <a:pPr marL="457200" indent="-457200">
              <a:buFontTx/>
              <a:buAutoNum type="arabicPeriod"/>
            </a:pPr>
            <a:r>
              <a:rPr lang="en-US" sz="2400"/>
              <a:t>It serves the government as a whole.</a:t>
            </a:r>
          </a:p>
          <a:p>
            <a:pPr marL="457200" indent="-457200">
              <a:buFontTx/>
              <a:buAutoNum type="arabicPeriod"/>
            </a:pPr>
            <a:r>
              <a:rPr lang="en-US" sz="2400"/>
              <a:t>It requires much more coordination.</a:t>
            </a:r>
          </a:p>
          <a:p>
            <a:pPr marL="457200" indent="-457200">
              <a:buFontTx/>
              <a:buAutoNum type="arabicPeriod"/>
            </a:pPr>
            <a:r>
              <a:rPr lang="en-US" sz="2400"/>
              <a:t>It has broader impact.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better?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Difficult to say in general. Each model has its own advantages… and its own problems…</a:t>
            </a:r>
          </a:p>
          <a:p>
            <a:r>
              <a:rPr lang="en-US" sz="2800"/>
              <a:t>It needs to be appropriate to the needs of the country and its possibilities,</a:t>
            </a:r>
          </a:p>
        </p:txBody>
      </p:sp>
      <p:graphicFrame>
        <p:nvGraphicFramePr>
          <p:cNvPr id="49160" name="Object 8"/>
          <p:cNvGraphicFramePr>
            <a:graphicFrameLocks noChangeAspect="1"/>
          </p:cNvGraphicFramePr>
          <p:nvPr>
            <p:ph type="clipArt" sz="half" idx="1"/>
          </p:nvPr>
        </p:nvGraphicFramePr>
        <p:xfrm>
          <a:off x="457200" y="1811338"/>
          <a:ext cx="4038600" cy="4103687"/>
        </p:xfrm>
        <a:graphic>
          <a:graphicData uri="http://schemas.openxmlformats.org/presentationml/2006/ole">
            <p:oleObj spid="_x0000_s49160" name="Bitmap Image" r:id="rId3" imgW="2991268" imgH="3038095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to do?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Consider it a priority… Not the MIS (this is only a tool) but what is thought to be needed.</a:t>
            </a:r>
          </a:p>
          <a:p>
            <a:pPr>
              <a:lnSpc>
                <a:spcPct val="90000"/>
              </a:lnSpc>
            </a:pPr>
            <a:r>
              <a:rPr lang="en-US" sz="2400"/>
              <a:t>Formulate a vision of the future.</a:t>
            </a:r>
          </a:p>
          <a:p>
            <a:pPr>
              <a:lnSpc>
                <a:spcPct val="90000"/>
              </a:lnSpc>
            </a:pPr>
            <a:r>
              <a:rPr lang="en-US" sz="2400"/>
              <a:t>Define a strategy.</a:t>
            </a:r>
          </a:p>
          <a:p>
            <a:pPr>
              <a:lnSpc>
                <a:spcPct val="90000"/>
              </a:lnSpc>
            </a:pPr>
            <a:r>
              <a:rPr lang="en-US" sz="2400"/>
              <a:t>Look for the appropriate means.</a:t>
            </a:r>
          </a:p>
          <a:p>
            <a:pPr>
              <a:lnSpc>
                <a:spcPct val="90000"/>
              </a:lnSpc>
            </a:pPr>
            <a:r>
              <a:rPr lang="en-US" sz="2400"/>
              <a:t>Select outcomes indicators.</a:t>
            </a:r>
          </a:p>
          <a:p>
            <a:pPr>
              <a:lnSpc>
                <a:spcPct val="90000"/>
              </a:lnSpc>
            </a:pPr>
            <a:r>
              <a:rPr lang="en-US" sz="2400"/>
              <a:t>Gather the baseline data.</a:t>
            </a:r>
          </a:p>
          <a:p>
            <a:pPr>
              <a:lnSpc>
                <a:spcPct val="90000"/>
              </a:lnSpc>
            </a:pPr>
            <a:r>
              <a:rPr lang="en-US" sz="2400"/>
              <a:t>Set specific targets and a timeline.</a:t>
            </a:r>
          </a:p>
          <a:p>
            <a:pPr>
              <a:lnSpc>
                <a:spcPct val="90000"/>
              </a:lnSpc>
            </a:pPr>
            <a:r>
              <a:rPr lang="en-US" sz="2400"/>
              <a:t>Establish the information system.</a:t>
            </a:r>
          </a:p>
          <a:p>
            <a:pPr>
              <a:lnSpc>
                <a:spcPct val="90000"/>
              </a:lnSpc>
            </a:pPr>
            <a:r>
              <a:rPr lang="en-US" sz="2400"/>
              <a:t>Regularly collect data.</a:t>
            </a:r>
          </a:p>
          <a:p>
            <a:pPr>
              <a:lnSpc>
                <a:spcPct val="90000"/>
              </a:lnSpc>
            </a:pPr>
            <a:r>
              <a:rPr lang="en-US" sz="2400"/>
              <a:t>Analyze and reort results.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questions were: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How to evaluate the impact of policy interventions?</a:t>
            </a:r>
          </a:p>
          <a:p>
            <a:pPr>
              <a:lnSpc>
                <a:spcPct val="90000"/>
              </a:lnSpc>
            </a:pPr>
            <a:r>
              <a:rPr lang="en-US" sz="2400"/>
              <a:t>What are the best mechanisms and indicators to evaluate progress?</a:t>
            </a:r>
          </a:p>
          <a:p>
            <a:pPr>
              <a:lnSpc>
                <a:spcPct val="90000"/>
              </a:lnSpc>
            </a:pPr>
            <a:r>
              <a:rPr lang="en-US" sz="2400"/>
              <a:t>How to evaluate particular policies and programs?</a:t>
            </a:r>
          </a:p>
          <a:p>
            <a:pPr>
              <a:lnSpc>
                <a:spcPct val="90000"/>
              </a:lnSpc>
            </a:pPr>
            <a:r>
              <a:rPr lang="en-US" sz="2400"/>
              <a:t>How to make sharp application of results in policies and programs?</a:t>
            </a:r>
          </a:p>
          <a:p>
            <a:pPr>
              <a:lnSpc>
                <a:spcPct val="90000"/>
              </a:lnSpc>
            </a:pPr>
            <a:r>
              <a:rPr lang="en-US" sz="2400"/>
              <a:t>How to collect and report data effectively?</a:t>
            </a:r>
          </a:p>
          <a:p>
            <a:pPr>
              <a:lnSpc>
                <a:spcPct val="90000"/>
              </a:lnSpc>
            </a:pPr>
            <a:r>
              <a:rPr lang="en-US" sz="2400"/>
              <a:t>How to best evaluate student achievement? How to make evaluation results readily available for decision-making?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Answers…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First, let us take a look at what is happening in the Region now with information, decision-making and accountability…</a:t>
            </a:r>
          </a:p>
          <a:p>
            <a:r>
              <a:rPr lang="en-US"/>
              <a:t>Then, we should think at what are the necessary elements to make it work in the way we would like them to work…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 know the present…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questionnaire was developed and send to a sample of seven countries.</a:t>
            </a:r>
          </a:p>
          <a:p>
            <a:pPr>
              <a:lnSpc>
                <a:spcPct val="90000"/>
              </a:lnSpc>
            </a:pPr>
            <a:r>
              <a:rPr lang="en-US" sz="2800"/>
              <a:t>The person filling the questionnaires were contacted for an interview.</a:t>
            </a:r>
          </a:p>
          <a:p>
            <a:pPr>
              <a:lnSpc>
                <a:spcPct val="90000"/>
              </a:lnSpc>
            </a:pPr>
            <a:r>
              <a:rPr lang="en-US" sz="2800"/>
              <a:t>We got six full answers.</a:t>
            </a:r>
          </a:p>
        </p:txBody>
      </p:sp>
      <p:graphicFrame>
        <p:nvGraphicFramePr>
          <p:cNvPr id="11275" name="Object 11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4648200" y="2552700"/>
          <a:ext cx="4038600" cy="2620963"/>
        </p:xfrm>
        <a:graphic>
          <a:graphicData uri="http://schemas.openxmlformats.org/presentationml/2006/ole">
            <p:oleObj spid="_x0000_s11275" name="Bitmap Image" r:id="rId3" imgW="3419952" imgH="2219635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Answers…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 general, all the countries in the Region have developed a certain kind of information system.</a:t>
            </a:r>
          </a:p>
          <a:p>
            <a:pPr>
              <a:lnSpc>
                <a:spcPct val="90000"/>
              </a:lnSpc>
            </a:pPr>
            <a:r>
              <a:rPr lang="en-US"/>
              <a:t>They all also have complains that they share. Some of the weaknesses of these systems are the same.</a:t>
            </a:r>
          </a:p>
          <a:p>
            <a:pPr>
              <a:lnSpc>
                <a:spcPct val="90000"/>
              </a:lnSpc>
            </a:pPr>
            <a:r>
              <a:rPr lang="en-US"/>
              <a:t>There is also the fact that the level of development of the systems is different depending on which country is analyzed.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Generalities…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All the countries produce statistics of the educational system. Information as coverage; drop-out rates; repetition rates; and similar statistics.</a:t>
            </a:r>
          </a:p>
          <a:p>
            <a:r>
              <a:rPr lang="en-US"/>
              <a:t>The numbers are available for each individual school.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As a tradition in the Caribbean countries there is a system of examinations that offer an approximation to the quality of the learning that takes place in the schools…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generalities…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A certain level of financial information is always available… The most common model is that this type of data comes from outside MOE… Usually the Ministry of Finance.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The performance of the teachers is always a concern. Nevertheless not all the countries have a measurement system in place. In many there is the tendency to develop one.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But there are problems and limitations…</a:t>
            </a:r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statistical information produced is not always reliable.</a:t>
            </a:r>
          </a:p>
          <a:p>
            <a:pPr>
              <a:lnSpc>
                <a:spcPct val="90000"/>
              </a:lnSpc>
            </a:pPr>
            <a:r>
              <a:rPr lang="en-US" sz="2800"/>
              <a:t>It takes a lot of time and effort to obtain it since it is mostly done by hand.</a:t>
            </a:r>
          </a:p>
          <a:p>
            <a:pPr>
              <a:lnSpc>
                <a:spcPct val="90000"/>
              </a:lnSpc>
            </a:pPr>
            <a:r>
              <a:rPr lang="en-US" sz="2800"/>
              <a:t>It is not always timely produced and not always available.</a:t>
            </a:r>
          </a:p>
        </p:txBody>
      </p:sp>
      <p:graphicFrame>
        <p:nvGraphicFramePr>
          <p:cNvPr id="20491" name="Object 11"/>
          <p:cNvGraphicFramePr>
            <a:graphicFrameLocks noChangeAspect="1"/>
          </p:cNvGraphicFramePr>
          <p:nvPr>
            <p:ph type="clipArt" sz="half" idx="2"/>
          </p:nvPr>
        </p:nvGraphicFramePr>
        <p:xfrm>
          <a:off x="4648200" y="1966913"/>
          <a:ext cx="4038600" cy="3790950"/>
        </p:xfrm>
        <a:graphic>
          <a:graphicData uri="http://schemas.openxmlformats.org/presentationml/2006/ole">
            <p:oleObj spid="_x0000_s20491" name="Bitmap Image" r:id="rId3" imgW="2324424" imgH="2180952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CC3300"/>
      </a:accent1>
      <a:accent2>
        <a:srgbClr val="BE7960"/>
      </a:accent2>
      <a:accent3>
        <a:srgbClr val="C0AAAA"/>
      </a:accent3>
      <a:accent4>
        <a:srgbClr val="DADADA"/>
      </a:accent4>
      <a:accent5>
        <a:srgbClr val="E2ADAA"/>
      </a:accent5>
      <a:accent6>
        <a:srgbClr val="AC6D56"/>
      </a:accent6>
      <a:hlink>
        <a:srgbClr val="FFFF99"/>
      </a:hlink>
      <a:folHlink>
        <a:srgbClr val="D3A21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1345</Words>
  <Application>Microsoft Office PowerPoint</Application>
  <PresentationFormat>On-screen Show (4:3)</PresentationFormat>
  <Paragraphs>119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Default Design</vt:lpstr>
      <vt:lpstr>Bitmap Image</vt:lpstr>
      <vt:lpstr>INFORMATION AND PROGRESS</vt:lpstr>
      <vt:lpstr>At a meeting…</vt:lpstr>
      <vt:lpstr>The questions were:</vt:lpstr>
      <vt:lpstr>Finding Answers…</vt:lpstr>
      <vt:lpstr>To know the present…</vt:lpstr>
      <vt:lpstr>The Answers…</vt:lpstr>
      <vt:lpstr>Generalities…</vt:lpstr>
      <vt:lpstr>More generalities…</vt:lpstr>
      <vt:lpstr>But there are problems and limitations…</vt:lpstr>
      <vt:lpstr>The analysis of data…</vt:lpstr>
      <vt:lpstr>In summary…</vt:lpstr>
      <vt:lpstr>Looking for a solution: some points to have in mind</vt:lpstr>
      <vt:lpstr>“POLITICAL WILL”</vt:lpstr>
      <vt:lpstr>The elements of “political will”</vt:lpstr>
      <vt:lpstr>The question of resources</vt:lpstr>
      <vt:lpstr>But not only information…</vt:lpstr>
      <vt:lpstr>Where do you want to go?</vt:lpstr>
      <vt:lpstr>Think about Alice…</vt:lpstr>
      <vt:lpstr>But is not enough…</vt:lpstr>
      <vt:lpstr>The road forward…</vt:lpstr>
      <vt:lpstr>You need…</vt:lpstr>
      <vt:lpstr>You need indicators…</vt:lpstr>
      <vt:lpstr>The What-How-When-Who </vt:lpstr>
      <vt:lpstr>Two models of MIS…</vt:lpstr>
      <vt:lpstr>What is better?</vt:lpstr>
      <vt:lpstr>What to do?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AND PROGRESS</dc:title>
  <dc:creator>Jorge M. Fernandez</dc:creator>
  <cp:lastModifiedBy>anarod</cp:lastModifiedBy>
  <cp:revision>10</cp:revision>
  <dcterms:created xsi:type="dcterms:W3CDTF">2005-08-31T03:22:32Z</dcterms:created>
  <dcterms:modified xsi:type="dcterms:W3CDTF">2010-07-12T04:09:37Z</dcterms:modified>
</cp:coreProperties>
</file>