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71" r:id="rId1"/>
  </p:sldMasterIdLst>
  <p:notesMasterIdLst>
    <p:notesMasterId r:id="rId28"/>
  </p:notesMasterIdLst>
  <p:sldIdLst>
    <p:sldId id="256" r:id="rId2"/>
    <p:sldId id="259" r:id="rId3"/>
    <p:sldId id="270" r:id="rId4"/>
    <p:sldId id="260" r:id="rId5"/>
    <p:sldId id="258" r:id="rId6"/>
    <p:sldId id="286" r:id="rId7"/>
    <p:sldId id="261" r:id="rId8"/>
    <p:sldId id="266" r:id="rId9"/>
    <p:sldId id="280" r:id="rId10"/>
    <p:sldId id="271" r:id="rId11"/>
    <p:sldId id="263" r:id="rId12"/>
    <p:sldId id="264" r:id="rId13"/>
    <p:sldId id="268" r:id="rId14"/>
    <p:sldId id="267" r:id="rId15"/>
    <p:sldId id="272" r:id="rId16"/>
    <p:sldId id="282" r:id="rId17"/>
    <p:sldId id="273" r:id="rId18"/>
    <p:sldId id="274" r:id="rId19"/>
    <p:sldId id="275" r:id="rId20"/>
    <p:sldId id="276" r:id="rId21"/>
    <p:sldId id="277" r:id="rId22"/>
    <p:sldId id="281" r:id="rId23"/>
    <p:sldId id="287" r:id="rId24"/>
    <p:sldId id="283" r:id="rId25"/>
    <p:sldId id="285" r:id="rId26"/>
    <p:sldId id="288" r:id="rId27"/>
  </p:sldIdLst>
  <p:sldSz cx="9144000" cy="6858000" type="screen4x3"/>
  <p:notesSz cx="6997700" cy="9271000"/>
  <p:embeddedFontLst>
    <p:embeddedFont>
      <p:font typeface="Arial Black" pitchFamily="34" charset="0"/>
      <p:bold r:id="rId29"/>
    </p:embeddedFont>
    <p:embeddedFont>
      <p:font typeface="Wingdings 3" pitchFamily="18" charset="2"/>
      <p:regular r:id="rId30"/>
    </p:embeddedFont>
  </p:embeddedFont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4E4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fr-F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fr-FR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79513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fr-F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F828BCCA-C220-4AFB-B1E7-2580AF485117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35843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44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45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46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4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fr-FR"/>
              <a:t>Click to edit Master title style</a:t>
            </a: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fr-FR"/>
              <a:t>Click to edit Master subtitle style</a:t>
            </a:r>
          </a:p>
        </p:txBody>
      </p:sp>
      <p:sp>
        <p:nvSpPr>
          <p:cNvPr id="35849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5850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A4D604BA-B9DB-4284-9A92-BAB9C57CA1D3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110AE-7A97-40A3-81C7-AFEE52C7F456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3CAC5-464D-4882-A184-A416EDAF3150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BF80ED1-25A0-4344-861F-1AF84353B946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2EAFE-782A-41A4-BDE1-DB4DA01F8656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32E97-2D19-4547-8A9D-52CC108F6741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C27BC-A390-4148-8350-BECF4621B8FC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A3AC0-BEE9-4804-99CF-B2E5565899C0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60992-1FAA-4140-8865-AB48BDDA793D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D3F97-A49C-4225-8D0C-508EF540FB54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D0F81-C201-415E-882E-00DC72EF317F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D5597-7309-49CD-92C0-57EF013E2F71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3481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4820" name="AutoShape 4"/>
            <p:cNvSpPr>
              <a:spLocks noChangeArrowheads="1"/>
            </p:cNvSpPr>
            <p:nvPr userDrawn="1"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482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2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title style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</a:p>
        </p:txBody>
      </p:sp>
      <p:sp>
        <p:nvSpPr>
          <p:cNvPr id="3482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fr-FR"/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D3A7B445-F3DF-4651-B727-C6155770946E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10000"/>
        <a:buFont typeface="Wingdings" pitchFamily="2" charset="2"/>
        <a:buChar char="§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://www.worldbank.org/ifa/rosc_aa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bank.org/ifa/rosc_aa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447800"/>
            <a:ext cx="8382000" cy="1609725"/>
          </a:xfrm>
        </p:spPr>
        <p:txBody>
          <a:bodyPr/>
          <a:lstStyle/>
          <a:p>
            <a:r>
              <a:rPr lang="en-US" sz="3800"/>
              <a:t>Improving Corporate Financial Reporting to Foster Economic Growth</a:t>
            </a:r>
            <a:endParaRPr lang="fr-FR" sz="38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/>
              <a:t>ROSC Accounting &amp; Auditing</a:t>
            </a:r>
            <a:endParaRPr lang="en-US" sz="4000"/>
          </a:p>
          <a:p>
            <a:r>
              <a:rPr lang="en-US" sz="2800"/>
              <a:t>June 2006</a:t>
            </a:r>
            <a:endParaRPr lang="fr-FR" sz="2800"/>
          </a:p>
        </p:txBody>
      </p:sp>
      <p:pic>
        <p:nvPicPr>
          <p:cNvPr id="2053" name="Picture 5" descr="globe-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55626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D3509-A28B-4857-A574-2A5A678F0915}" type="slidenum">
              <a:rPr lang="fr-FR"/>
              <a:pPr/>
              <a:t>10</a:t>
            </a:fld>
            <a:endParaRPr lang="fr-FR"/>
          </a:p>
        </p:txBody>
      </p:sp>
      <p:sp>
        <p:nvSpPr>
          <p:cNvPr id="68610" name="AutoShape 2" descr="Small confetti"/>
          <p:cNvSpPr>
            <a:spLocks noChangeArrowheads="1"/>
          </p:cNvSpPr>
          <p:nvPr/>
        </p:nvSpPr>
        <p:spPr bwMode="auto">
          <a:xfrm>
            <a:off x="457200" y="1447800"/>
            <a:ext cx="8001000" cy="1828800"/>
          </a:xfrm>
          <a:prstGeom prst="roundRect">
            <a:avLst>
              <a:gd name="adj" fmla="val 16667"/>
            </a:avLst>
          </a:prstGeom>
          <a:pattFill prst="smConfetti">
            <a:fgClr>
              <a:schemeClr val="accent1"/>
            </a:fgClr>
            <a:bgClr>
              <a:schemeClr val="bg1"/>
            </a:bgClr>
          </a:pattFill>
          <a:ln w="952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015288" cy="914400"/>
          </a:xfrm>
        </p:spPr>
        <p:txBody>
          <a:bodyPr/>
          <a:lstStyle/>
          <a:p>
            <a:r>
              <a:rPr lang="en-US" sz="3800"/>
              <a:t>Stakeholders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200400" y="1524000"/>
            <a:ext cx="1895475" cy="641350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Government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595313" y="2406650"/>
            <a:ext cx="1895475" cy="641350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Tax authorities</a:t>
            </a: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2971800" y="2438400"/>
            <a:ext cx="2362200" cy="641350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Company registrar</a:t>
            </a:r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5548313" y="1828800"/>
            <a:ext cx="2376487" cy="654050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Banking / insurance</a:t>
            </a:r>
          </a:p>
          <a:p>
            <a:pPr algn="ctr"/>
            <a:r>
              <a:rPr lang="en-US" b="1"/>
              <a:t>Supervisor(s)</a:t>
            </a: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6615113" y="4311650"/>
            <a:ext cx="1666875" cy="64135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Commercial</a:t>
            </a:r>
          </a:p>
          <a:p>
            <a:pPr algn="ctr"/>
            <a:r>
              <a:rPr lang="en-US" b="1"/>
              <a:t>banks</a:t>
            </a:r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6781800" y="3473450"/>
            <a:ext cx="1500188" cy="64135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Capital</a:t>
            </a:r>
          </a:p>
          <a:p>
            <a:pPr algn="ctr"/>
            <a:r>
              <a:rPr lang="en-US" b="1"/>
              <a:t>markets</a:t>
            </a:r>
          </a:p>
        </p:txBody>
      </p: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6324600" y="5181600"/>
            <a:ext cx="1905000" cy="457200"/>
          </a:xfrm>
          <a:prstGeom prst="rect">
            <a:avLst/>
          </a:prstGeom>
          <a:noFill/>
          <a:ln w="222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World Bank</a:t>
            </a:r>
          </a:p>
        </p:txBody>
      </p:sp>
      <p:sp>
        <p:nvSpPr>
          <p:cNvPr id="68619" name="Rectangle 11"/>
          <p:cNvSpPr>
            <a:spLocks noChangeArrowheads="1"/>
          </p:cNvSpPr>
          <p:nvPr/>
        </p:nvSpPr>
        <p:spPr bwMode="auto">
          <a:xfrm>
            <a:off x="6172200" y="5715000"/>
            <a:ext cx="1905000" cy="457200"/>
          </a:xfrm>
          <a:prstGeom prst="rect">
            <a:avLst/>
          </a:prstGeom>
          <a:noFill/>
          <a:ln w="222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Other Donors</a:t>
            </a:r>
          </a:p>
        </p:txBody>
      </p:sp>
      <p:sp>
        <p:nvSpPr>
          <p:cNvPr id="68620" name="Rectangle 12"/>
          <p:cNvSpPr>
            <a:spLocks noChangeArrowheads="1"/>
          </p:cNvSpPr>
          <p:nvPr/>
        </p:nvSpPr>
        <p:spPr bwMode="auto">
          <a:xfrm>
            <a:off x="5624513" y="2559050"/>
            <a:ext cx="1895475" cy="641350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Accounting</a:t>
            </a:r>
          </a:p>
          <a:p>
            <a:pPr algn="ctr"/>
            <a:r>
              <a:rPr lang="en-US" b="1"/>
              <a:t>Oversight body</a:t>
            </a:r>
          </a:p>
        </p:txBody>
      </p:sp>
      <p:sp>
        <p:nvSpPr>
          <p:cNvPr id="68621" name="AutoShape 13"/>
          <p:cNvSpPr>
            <a:spLocks noChangeArrowheads="1"/>
          </p:cNvSpPr>
          <p:nvPr/>
        </p:nvSpPr>
        <p:spPr bwMode="auto">
          <a:xfrm>
            <a:off x="519113" y="3549650"/>
            <a:ext cx="2819400" cy="16764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Corporate sector</a:t>
            </a:r>
          </a:p>
          <a:p>
            <a:pPr algn="ctr"/>
            <a:r>
              <a:rPr lang="en-US" sz="2000" b="1"/>
              <a:t>(enterprises)</a:t>
            </a:r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>
            <a:off x="3338513" y="3930650"/>
            <a:ext cx="3443287" cy="3175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23" name="Line 15"/>
          <p:cNvSpPr>
            <a:spLocks noChangeShapeType="1"/>
          </p:cNvSpPr>
          <p:nvPr/>
        </p:nvSpPr>
        <p:spPr bwMode="auto">
          <a:xfrm>
            <a:off x="3338513" y="4768850"/>
            <a:ext cx="3276600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24" name="AutoShape 16"/>
          <p:cNvSpPr>
            <a:spLocks noChangeArrowheads="1"/>
          </p:cNvSpPr>
          <p:nvPr/>
        </p:nvSpPr>
        <p:spPr bwMode="auto">
          <a:xfrm>
            <a:off x="4038600" y="3625850"/>
            <a:ext cx="1676400" cy="1371600"/>
          </a:xfrm>
          <a:prstGeom prst="roundRect">
            <a:avLst>
              <a:gd name="adj" fmla="val 16667"/>
            </a:avLst>
          </a:prstGeom>
          <a:solidFill>
            <a:srgbClr val="FFFFFF">
              <a:alpha val="69000"/>
            </a:srgbClr>
          </a:solidFill>
          <a:ln w="2540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Accounting</a:t>
            </a:r>
          </a:p>
          <a:p>
            <a:pPr algn="ctr"/>
            <a:r>
              <a:rPr lang="en-US" b="1"/>
              <a:t>profession</a:t>
            </a:r>
          </a:p>
        </p:txBody>
      </p:sp>
      <p:sp>
        <p:nvSpPr>
          <p:cNvPr id="68625" name="Rectangle 17"/>
          <p:cNvSpPr>
            <a:spLocks noChangeArrowheads="1"/>
          </p:cNvSpPr>
          <p:nvPr/>
        </p:nvSpPr>
        <p:spPr bwMode="auto">
          <a:xfrm>
            <a:off x="3414713" y="5378450"/>
            <a:ext cx="1666875" cy="641350"/>
          </a:xfrm>
          <a:prstGeom prst="rect">
            <a:avLst/>
          </a:prstGeom>
          <a:noFill/>
          <a:ln w="222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Academia</a:t>
            </a:r>
          </a:p>
        </p:txBody>
      </p:sp>
      <p:cxnSp>
        <p:nvCxnSpPr>
          <p:cNvPr id="68626" name="AutoShape 18"/>
          <p:cNvCxnSpPr>
            <a:cxnSpLocks noChangeShapeType="1"/>
            <a:stCxn id="68625" idx="1"/>
            <a:endCxn id="68621" idx="2"/>
          </p:cNvCxnSpPr>
          <p:nvPr/>
        </p:nvCxnSpPr>
        <p:spPr bwMode="auto">
          <a:xfrm rot="10800000">
            <a:off x="1928813" y="5237163"/>
            <a:ext cx="1474787" cy="461962"/>
          </a:xfrm>
          <a:prstGeom prst="bentConnector2">
            <a:avLst/>
          </a:prstGeom>
          <a:noFill/>
          <a:ln w="22225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8627" name="AutoShape 19"/>
          <p:cNvCxnSpPr>
            <a:cxnSpLocks noChangeShapeType="1"/>
            <a:stCxn id="68625" idx="0"/>
            <a:endCxn id="68624" idx="2"/>
          </p:cNvCxnSpPr>
          <p:nvPr/>
        </p:nvCxnSpPr>
        <p:spPr bwMode="auto">
          <a:xfrm rot="16200000">
            <a:off x="4383881" y="4874419"/>
            <a:ext cx="357188" cy="628650"/>
          </a:xfrm>
          <a:prstGeom prst="bentConnector3">
            <a:avLst>
              <a:gd name="adj1" fmla="val 50222"/>
            </a:avLst>
          </a:prstGeom>
          <a:noFill/>
          <a:ln w="22225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8628" name="AutoShape 20"/>
          <p:cNvCxnSpPr>
            <a:cxnSpLocks noChangeShapeType="1"/>
            <a:stCxn id="68625" idx="3"/>
            <a:endCxn id="68616" idx="1"/>
          </p:cNvCxnSpPr>
          <p:nvPr/>
        </p:nvCxnSpPr>
        <p:spPr bwMode="auto">
          <a:xfrm flipV="1">
            <a:off x="5092700" y="4632325"/>
            <a:ext cx="1509713" cy="1066800"/>
          </a:xfrm>
          <a:prstGeom prst="bentConnector3">
            <a:avLst>
              <a:gd name="adj1" fmla="val 63301"/>
            </a:avLst>
          </a:prstGeom>
          <a:noFill/>
          <a:ln w="22225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8629" name="AutoShape 21"/>
          <p:cNvCxnSpPr>
            <a:cxnSpLocks noChangeShapeType="1"/>
            <a:stCxn id="68620" idx="2"/>
          </p:cNvCxnSpPr>
          <p:nvPr/>
        </p:nvCxnSpPr>
        <p:spPr bwMode="auto">
          <a:xfrm rot="5400000">
            <a:off x="5872162" y="2978151"/>
            <a:ext cx="466725" cy="933450"/>
          </a:xfrm>
          <a:prstGeom prst="bentConnector2">
            <a:avLst/>
          </a:prstGeom>
          <a:noFill/>
          <a:ln w="2222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8630" name="AutoShape 22"/>
          <p:cNvCxnSpPr>
            <a:cxnSpLocks noChangeShapeType="1"/>
            <a:stCxn id="68621" idx="0"/>
            <a:endCxn id="68613" idx="2"/>
          </p:cNvCxnSpPr>
          <p:nvPr/>
        </p:nvCxnSpPr>
        <p:spPr bwMode="auto">
          <a:xfrm flipH="1" flipV="1">
            <a:off x="1543050" y="3059113"/>
            <a:ext cx="385763" cy="47942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8631" name="AutoShape 23"/>
          <p:cNvCxnSpPr>
            <a:cxnSpLocks noChangeShapeType="1"/>
            <a:stCxn id="68621" idx="0"/>
            <a:endCxn id="68614" idx="1"/>
          </p:cNvCxnSpPr>
          <p:nvPr/>
        </p:nvCxnSpPr>
        <p:spPr bwMode="auto">
          <a:xfrm flipV="1">
            <a:off x="1928813" y="2759075"/>
            <a:ext cx="1031875" cy="77946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8632" name="AutoShape 24"/>
          <p:cNvCxnSpPr>
            <a:cxnSpLocks noChangeShapeType="1"/>
            <a:stCxn id="68615" idx="3"/>
            <a:endCxn id="68616" idx="3"/>
          </p:cNvCxnSpPr>
          <p:nvPr/>
        </p:nvCxnSpPr>
        <p:spPr bwMode="auto">
          <a:xfrm>
            <a:off x="7935913" y="2155825"/>
            <a:ext cx="358775" cy="2476500"/>
          </a:xfrm>
          <a:prstGeom prst="bentConnector3">
            <a:avLst>
              <a:gd name="adj1" fmla="val 160176"/>
            </a:avLst>
          </a:prstGeom>
          <a:noFill/>
          <a:ln w="2222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68633" name="Line 25"/>
          <p:cNvSpPr>
            <a:spLocks noChangeShapeType="1"/>
          </p:cNvSpPr>
          <p:nvPr/>
        </p:nvSpPr>
        <p:spPr bwMode="auto">
          <a:xfrm flipH="1">
            <a:off x="2362200" y="3048000"/>
            <a:ext cx="609600" cy="50165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34" name="Line 26"/>
          <p:cNvSpPr>
            <a:spLocks noChangeShapeType="1"/>
          </p:cNvSpPr>
          <p:nvPr/>
        </p:nvSpPr>
        <p:spPr bwMode="auto">
          <a:xfrm>
            <a:off x="1371600" y="3048000"/>
            <a:ext cx="366713" cy="50165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8635" name="AutoShape 27"/>
          <p:cNvCxnSpPr>
            <a:cxnSpLocks noChangeShapeType="1"/>
            <a:stCxn id="68615" idx="1"/>
          </p:cNvCxnSpPr>
          <p:nvPr/>
        </p:nvCxnSpPr>
        <p:spPr bwMode="auto">
          <a:xfrm rot="10800000" flipV="1">
            <a:off x="5410200" y="2155825"/>
            <a:ext cx="127000" cy="1471613"/>
          </a:xfrm>
          <a:prstGeom prst="bentConnector2">
            <a:avLst/>
          </a:prstGeom>
          <a:noFill/>
          <a:ln w="2222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8636" name="AutoShape 28"/>
          <p:cNvCxnSpPr>
            <a:cxnSpLocks noChangeShapeType="1"/>
            <a:stCxn id="68615" idx="3"/>
          </p:cNvCxnSpPr>
          <p:nvPr/>
        </p:nvCxnSpPr>
        <p:spPr bwMode="auto">
          <a:xfrm flipH="1">
            <a:off x="7862888" y="2155825"/>
            <a:ext cx="73025" cy="1284288"/>
          </a:xfrm>
          <a:prstGeom prst="bentConnector4">
            <a:avLst>
              <a:gd name="adj1" fmla="val -215218"/>
              <a:gd name="adj2" fmla="val 61806"/>
            </a:avLst>
          </a:prstGeom>
          <a:noFill/>
          <a:ln w="2222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8637" name="AutoShape 29"/>
          <p:cNvCxnSpPr>
            <a:cxnSpLocks noChangeShapeType="1"/>
            <a:stCxn id="68616" idx="3"/>
            <a:endCxn id="68615" idx="3"/>
          </p:cNvCxnSpPr>
          <p:nvPr/>
        </p:nvCxnSpPr>
        <p:spPr bwMode="auto">
          <a:xfrm flipH="1" flipV="1">
            <a:off x="7935913" y="2155825"/>
            <a:ext cx="358775" cy="2476500"/>
          </a:xfrm>
          <a:prstGeom prst="bentConnector3">
            <a:avLst>
              <a:gd name="adj1" fmla="val -84074"/>
            </a:avLst>
          </a:prstGeom>
          <a:noFill/>
          <a:ln w="22225">
            <a:solidFill>
              <a:srgbClr val="0000FF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68638" name="Group 30"/>
          <p:cNvGrpSpPr>
            <a:grpSpLocks/>
          </p:cNvGrpSpPr>
          <p:nvPr/>
        </p:nvGrpSpPr>
        <p:grpSpPr bwMode="auto">
          <a:xfrm>
            <a:off x="0" y="6248400"/>
            <a:ext cx="2209800" cy="366713"/>
            <a:chOff x="144" y="3936"/>
            <a:chExt cx="1392" cy="231"/>
          </a:xfrm>
        </p:grpSpPr>
        <p:sp>
          <p:nvSpPr>
            <p:cNvPr id="68639" name="Text Box 31"/>
            <p:cNvSpPr txBox="1">
              <a:spLocks noChangeArrowheads="1"/>
            </p:cNvSpPr>
            <p:nvPr/>
          </p:nvSpPr>
          <p:spPr bwMode="auto">
            <a:xfrm>
              <a:off x="144" y="3936"/>
              <a:ext cx="7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Informing</a:t>
              </a:r>
            </a:p>
          </p:txBody>
        </p:sp>
        <p:sp>
          <p:nvSpPr>
            <p:cNvPr id="68640" name="Line 32"/>
            <p:cNvSpPr>
              <a:spLocks noChangeShapeType="1"/>
            </p:cNvSpPr>
            <p:nvPr/>
          </p:nvSpPr>
          <p:spPr bwMode="auto">
            <a:xfrm>
              <a:off x="1104" y="4080"/>
              <a:ext cx="432" cy="0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641" name="Group 33"/>
          <p:cNvGrpSpPr>
            <a:grpSpLocks/>
          </p:cNvGrpSpPr>
          <p:nvPr/>
        </p:nvGrpSpPr>
        <p:grpSpPr bwMode="auto">
          <a:xfrm>
            <a:off x="152400" y="6491288"/>
            <a:ext cx="2057400" cy="366712"/>
            <a:chOff x="240" y="4032"/>
            <a:chExt cx="1296" cy="231"/>
          </a:xfrm>
        </p:grpSpPr>
        <p:sp>
          <p:nvSpPr>
            <p:cNvPr id="68642" name="Text Box 34"/>
            <p:cNvSpPr txBox="1">
              <a:spLocks noChangeArrowheads="1"/>
            </p:cNvSpPr>
            <p:nvPr/>
          </p:nvSpPr>
          <p:spPr bwMode="auto">
            <a:xfrm>
              <a:off x="240" y="4032"/>
              <a:ext cx="8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Monitoring</a:t>
              </a:r>
            </a:p>
          </p:txBody>
        </p:sp>
        <p:sp>
          <p:nvSpPr>
            <p:cNvPr id="68643" name="Line 35"/>
            <p:cNvSpPr>
              <a:spLocks noChangeShapeType="1"/>
            </p:cNvSpPr>
            <p:nvPr/>
          </p:nvSpPr>
          <p:spPr bwMode="auto">
            <a:xfrm>
              <a:off x="1104" y="4176"/>
              <a:ext cx="432" cy="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644" name="Group 36"/>
          <p:cNvGrpSpPr>
            <a:grpSpLocks/>
          </p:cNvGrpSpPr>
          <p:nvPr/>
        </p:nvGrpSpPr>
        <p:grpSpPr bwMode="auto">
          <a:xfrm>
            <a:off x="6400800" y="6248400"/>
            <a:ext cx="1905000" cy="336550"/>
            <a:chOff x="3984" y="3984"/>
            <a:chExt cx="1200" cy="212"/>
          </a:xfrm>
        </p:grpSpPr>
        <p:sp>
          <p:nvSpPr>
            <p:cNvPr id="68645" name="Text Box 37"/>
            <p:cNvSpPr txBox="1">
              <a:spLocks noChangeArrowheads="1"/>
            </p:cNvSpPr>
            <p:nvPr/>
          </p:nvSpPr>
          <p:spPr bwMode="auto">
            <a:xfrm>
              <a:off x="3984" y="3984"/>
              <a:ext cx="8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/>
                <a:t>Educating</a:t>
              </a:r>
            </a:p>
          </p:txBody>
        </p:sp>
        <p:sp>
          <p:nvSpPr>
            <p:cNvPr id="68646" name="Line 38"/>
            <p:cNvSpPr>
              <a:spLocks noChangeShapeType="1"/>
            </p:cNvSpPr>
            <p:nvPr/>
          </p:nvSpPr>
          <p:spPr bwMode="auto">
            <a:xfrm>
              <a:off x="4752" y="4128"/>
              <a:ext cx="432" cy="0"/>
            </a:xfrm>
            <a:prstGeom prst="line">
              <a:avLst/>
            </a:prstGeom>
            <a:noFill/>
            <a:ln w="22225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8647" name="AutoShape 39"/>
          <p:cNvCxnSpPr>
            <a:cxnSpLocks noChangeShapeType="1"/>
            <a:stCxn id="68625" idx="3"/>
            <a:endCxn id="68617" idx="1"/>
          </p:cNvCxnSpPr>
          <p:nvPr/>
        </p:nvCxnSpPr>
        <p:spPr bwMode="auto">
          <a:xfrm flipV="1">
            <a:off x="5092700" y="3794125"/>
            <a:ext cx="1676400" cy="1905000"/>
          </a:xfrm>
          <a:prstGeom prst="bentConnector3">
            <a:avLst>
              <a:gd name="adj1" fmla="val 50000"/>
            </a:avLst>
          </a:prstGeom>
          <a:noFill/>
          <a:ln w="22225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8649" name="AutoShape 41"/>
          <p:cNvCxnSpPr>
            <a:cxnSpLocks noChangeShapeType="1"/>
            <a:stCxn id="68616" idx="3"/>
            <a:endCxn id="68617" idx="3"/>
          </p:cNvCxnSpPr>
          <p:nvPr/>
        </p:nvCxnSpPr>
        <p:spPr bwMode="auto">
          <a:xfrm flipV="1">
            <a:off x="8294688" y="3794125"/>
            <a:ext cx="1587" cy="838200"/>
          </a:xfrm>
          <a:prstGeom prst="bentConnector3">
            <a:avLst>
              <a:gd name="adj1" fmla="val 8100000"/>
            </a:avLst>
          </a:prstGeom>
          <a:noFill/>
          <a:ln w="22225">
            <a:solidFill>
              <a:srgbClr val="0000FF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68651" name="Line 43"/>
          <p:cNvSpPr>
            <a:spLocks noChangeShapeType="1"/>
          </p:cNvSpPr>
          <p:nvPr/>
        </p:nvSpPr>
        <p:spPr bwMode="auto">
          <a:xfrm flipV="1">
            <a:off x="5562600" y="3200400"/>
            <a:ext cx="457200" cy="4572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686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686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animBg="1"/>
      <p:bldP spid="68612" grpId="0" animBg="1"/>
      <p:bldP spid="68613" grpId="0" animBg="1"/>
      <p:bldP spid="68614" grpId="0" animBg="1"/>
      <p:bldP spid="68615" grpId="0" animBg="1"/>
      <p:bldP spid="68616" grpId="0" animBg="1"/>
      <p:bldP spid="68617" grpId="0" animBg="1"/>
      <p:bldP spid="68618" grpId="0" animBg="1"/>
      <p:bldP spid="68619" grpId="0" animBg="1"/>
      <p:bldP spid="68620" grpId="0" animBg="1"/>
      <p:bldP spid="68621" grpId="0" animBg="1"/>
      <p:bldP spid="68622" grpId="0" animBg="1"/>
      <p:bldP spid="68623" grpId="0" animBg="1"/>
      <p:bldP spid="68624" grpId="0" animBg="1"/>
      <p:bldP spid="68625" grpId="0" animBg="1"/>
      <p:bldP spid="68633" grpId="0" animBg="1"/>
      <p:bldP spid="68634" grpId="0" animBg="1"/>
      <p:bldP spid="686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A73-67E1-4937-A629-E0AE422D823A}" type="slidenum">
              <a:rPr lang="fr-FR"/>
              <a:pPr/>
              <a:t>11</a:t>
            </a:fld>
            <a:endParaRPr lang="fr-FR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Countries covered to date</a:t>
            </a:r>
            <a:br>
              <a:rPr lang="en-US" sz="3800"/>
            </a:br>
            <a:r>
              <a:rPr lang="en-US" sz="3000"/>
              <a:t>Overview by Region </a:t>
            </a:r>
            <a:endParaRPr lang="fr-FR" sz="3000"/>
          </a:p>
        </p:txBody>
      </p:sp>
      <p:sp>
        <p:nvSpPr>
          <p:cNvPr id="43054" name="Rectangle 46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5029200" y="1828800"/>
            <a:ext cx="3429000" cy="3581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40 reports* published on the Bank’s website** in June ‘06</a:t>
            </a:r>
          </a:p>
          <a:p>
            <a:pPr>
              <a:lnSpc>
                <a:spcPct val="90000"/>
              </a:lnSpc>
            </a:pPr>
            <a:r>
              <a:rPr lang="en-US" sz="2400"/>
              <a:t>Follow-up activities currently in progress in some 12 countries</a:t>
            </a:r>
          </a:p>
        </p:txBody>
      </p:sp>
      <p:sp>
        <p:nvSpPr>
          <p:cNvPr id="43056" name="Text Box 48"/>
          <p:cNvSpPr txBox="1">
            <a:spLocks noChangeArrowheads="1"/>
          </p:cNvSpPr>
          <p:nvPr/>
        </p:nvSpPr>
        <p:spPr bwMode="auto">
          <a:xfrm>
            <a:off x="4267200" y="5454650"/>
            <a:ext cx="4092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/>
              <a:t>*   </a:t>
            </a:r>
            <a:r>
              <a:rPr lang="en-US"/>
              <a:t>39 countries</a:t>
            </a:r>
          </a:p>
          <a:p>
            <a:pPr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/>
              <a:t>**  </a:t>
            </a:r>
            <a:r>
              <a:rPr lang="en-US">
                <a:hlinkClick r:id="rId2"/>
              </a:rPr>
              <a:t>www.worldbank.org/ifa/rosc_aa.html</a:t>
            </a:r>
            <a:endParaRPr lang="fr-FR"/>
          </a:p>
        </p:txBody>
      </p:sp>
      <p:pic>
        <p:nvPicPr>
          <p:cNvPr id="43057" name="Picture 4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763713"/>
            <a:ext cx="3886200" cy="326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E488A-3208-4C82-82A5-69BA59D8A6B9}" type="slidenum">
              <a:rPr lang="fr-FR"/>
              <a:pPr/>
              <a:t>12</a:t>
            </a:fld>
            <a:endParaRPr lang="fr-FR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Country covered to date</a:t>
            </a:r>
            <a:br>
              <a:rPr lang="en-US" sz="3800"/>
            </a:br>
            <a:r>
              <a:rPr lang="en-US" sz="3000"/>
              <a:t>Middle Income Countries</a:t>
            </a:r>
          </a:p>
        </p:txBody>
      </p:sp>
      <p:sp>
        <p:nvSpPr>
          <p:cNvPr id="44041" name="Rectangle 9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57200" y="1447800"/>
            <a:ext cx="2057400" cy="4953000"/>
          </a:xfrm>
          <a:noFill/>
          <a:ln/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2800" u="sng"/>
              <a:t>2003</a:t>
            </a:r>
          </a:p>
          <a:p>
            <a:pPr>
              <a:lnSpc>
                <a:spcPct val="105000"/>
              </a:lnSpc>
              <a:spcBef>
                <a:spcPct val="35000"/>
              </a:spcBef>
            </a:pPr>
            <a:r>
              <a:rPr lang="en-US" sz="2400">
                <a:solidFill>
                  <a:srgbClr val="764E4E"/>
                </a:solidFill>
              </a:rPr>
              <a:t>Colombia</a:t>
            </a:r>
          </a:p>
          <a:p>
            <a:pPr>
              <a:lnSpc>
                <a:spcPct val="105000"/>
              </a:lnSpc>
              <a:spcBef>
                <a:spcPct val="35000"/>
              </a:spcBef>
            </a:pPr>
            <a:r>
              <a:rPr lang="en-US" sz="2400"/>
              <a:t>Czech R.</a:t>
            </a:r>
          </a:p>
          <a:p>
            <a:pPr>
              <a:lnSpc>
                <a:spcPct val="105000"/>
              </a:lnSpc>
              <a:spcBef>
                <a:spcPct val="35000"/>
              </a:spcBef>
            </a:pPr>
            <a:r>
              <a:rPr lang="en-US" sz="2400"/>
              <a:t>Morocco</a:t>
            </a:r>
          </a:p>
          <a:p>
            <a:pPr>
              <a:lnSpc>
                <a:spcPct val="105000"/>
              </a:lnSpc>
              <a:spcBef>
                <a:spcPct val="35000"/>
              </a:spcBef>
            </a:pPr>
            <a:r>
              <a:rPr lang="en-US" sz="2400"/>
              <a:t>Romania</a:t>
            </a:r>
          </a:p>
          <a:p>
            <a:pPr>
              <a:lnSpc>
                <a:spcPct val="105000"/>
              </a:lnSpc>
              <a:spcBef>
                <a:spcPct val="35000"/>
              </a:spcBef>
            </a:pPr>
            <a:r>
              <a:rPr lang="en-US" sz="2400"/>
              <a:t>South Africa</a:t>
            </a:r>
          </a:p>
        </p:txBody>
      </p:sp>
      <p:sp>
        <p:nvSpPr>
          <p:cNvPr id="44042" name="Rectangle 10"/>
          <p:cNvSpPr>
            <a:spLocks noRot="1" noChangeArrowheads="1"/>
          </p:cNvSpPr>
          <p:nvPr/>
        </p:nvSpPr>
        <p:spPr bwMode="auto">
          <a:xfrm>
            <a:off x="2667000" y="1447800"/>
            <a:ext cx="1981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800" u="sng"/>
              <a:t>2004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/>
              <a:t>Chile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/>
              <a:t>Hungary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/>
              <a:t>Korea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>
                <a:solidFill>
                  <a:srgbClr val="764E4E"/>
                </a:solidFill>
              </a:rPr>
              <a:t>Mexico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/>
              <a:t>Peru</a:t>
            </a:r>
          </a:p>
        </p:txBody>
      </p:sp>
      <p:sp>
        <p:nvSpPr>
          <p:cNvPr id="44043" name="Rectangle 11"/>
          <p:cNvSpPr>
            <a:spLocks noRot="1" noChangeArrowheads="1"/>
          </p:cNvSpPr>
          <p:nvPr/>
        </p:nvSpPr>
        <p:spPr bwMode="auto">
          <a:xfrm>
            <a:off x="4648200" y="1447800"/>
            <a:ext cx="1981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800" u="sng"/>
              <a:t>2005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>
                <a:solidFill>
                  <a:srgbClr val="764E4E"/>
                </a:solidFill>
              </a:rPr>
              <a:t>Brazil</a:t>
            </a:r>
            <a:r>
              <a:rPr lang="en-US" sz="2400"/>
              <a:t>*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/>
              <a:t>Indonesia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/>
              <a:t>Poland*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/>
              <a:t>Serbia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/>
              <a:t>Turkey</a:t>
            </a:r>
          </a:p>
        </p:txBody>
      </p:sp>
      <p:sp>
        <p:nvSpPr>
          <p:cNvPr id="44044" name="Rectangle 12"/>
          <p:cNvSpPr>
            <a:spLocks noRot="1" noChangeArrowheads="1"/>
          </p:cNvSpPr>
          <p:nvPr/>
        </p:nvSpPr>
        <p:spPr bwMode="auto">
          <a:xfrm>
            <a:off x="6553200" y="1447800"/>
            <a:ext cx="2133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800" u="sng"/>
              <a:t>2006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/>
              <a:t>Kazakhstan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/>
              <a:t>Philippines*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400"/>
              <a:t>Ukraine*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908050" y="5867400"/>
            <a:ext cx="1149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* updates</a:t>
            </a:r>
          </a:p>
        </p:txBody>
      </p:sp>
      <p:sp>
        <p:nvSpPr>
          <p:cNvPr id="44046" name="Rectangle 14"/>
          <p:cNvSpPr>
            <a:spLocks noRot="1" noChangeArrowheads="1"/>
          </p:cNvSpPr>
          <p:nvPr/>
        </p:nvSpPr>
        <p:spPr bwMode="auto">
          <a:xfrm>
            <a:off x="4572000" y="4681538"/>
            <a:ext cx="3581400" cy="1490662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en-US" b="1"/>
              <a:t>Increased emphasis on implementation of ROSC recommendations</a:t>
            </a:r>
            <a:endParaRPr lang="en-US" b="1" u="sng"/>
          </a:p>
          <a:p>
            <a:pPr marL="342900" indent="-342900"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en-US" b="1"/>
              <a:t>Growing number of updates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A8CC-564B-4C8F-BE30-7425026CBC05}" type="slidenum">
              <a:rPr lang="fr-FR"/>
              <a:pPr/>
              <a:t>13</a:t>
            </a:fld>
            <a:endParaRPr lang="fr-FR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Country covered to date</a:t>
            </a:r>
            <a:br>
              <a:rPr lang="en-US" sz="3800"/>
            </a:br>
            <a:r>
              <a:rPr lang="fr-FR" sz="3000"/>
              <a:t>IDA / Blend Countries</a:t>
            </a:r>
          </a:p>
        </p:txBody>
      </p:sp>
      <p:sp>
        <p:nvSpPr>
          <p:cNvPr id="64515" name="Rectangle 3"/>
          <p:cNvSpPr>
            <a:spLocks noRot="1" noChangeArrowheads="1"/>
          </p:cNvSpPr>
          <p:nvPr/>
        </p:nvSpPr>
        <p:spPr bwMode="auto">
          <a:xfrm>
            <a:off x="609600" y="1524000"/>
            <a:ext cx="1447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800" u="sng"/>
              <a:t>2003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Kenya</a:t>
            </a:r>
          </a:p>
        </p:txBody>
      </p:sp>
      <p:sp>
        <p:nvSpPr>
          <p:cNvPr id="64516" name="Rectangle 4"/>
          <p:cNvSpPr>
            <a:spLocks noRot="1" noChangeArrowheads="1"/>
          </p:cNvSpPr>
          <p:nvPr/>
        </p:nvSpPr>
        <p:spPr bwMode="auto">
          <a:xfrm>
            <a:off x="2057400" y="1524000"/>
            <a:ext cx="2133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800" u="sng"/>
              <a:t>2004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Bangladesh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Ghana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India*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Moldova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Nigeria</a:t>
            </a:r>
          </a:p>
        </p:txBody>
      </p:sp>
      <p:sp>
        <p:nvSpPr>
          <p:cNvPr id="64517" name="Rectangle 5"/>
          <p:cNvSpPr>
            <a:spLocks noRot="1" noChangeArrowheads="1"/>
          </p:cNvSpPr>
          <p:nvPr/>
        </p:nvSpPr>
        <p:spPr bwMode="auto">
          <a:xfrm>
            <a:off x="4114800" y="1524000"/>
            <a:ext cx="2286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800" u="sng"/>
              <a:t>2005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Pakistan*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Senegal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Serbia -Montenegro*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Tanzania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Uganda</a:t>
            </a:r>
          </a:p>
        </p:txBody>
      </p:sp>
      <p:sp>
        <p:nvSpPr>
          <p:cNvPr id="64518" name="Rectangle 6"/>
          <p:cNvSpPr>
            <a:spLocks noRot="1" noChangeArrowheads="1"/>
          </p:cNvSpPr>
          <p:nvPr/>
        </p:nvSpPr>
        <p:spPr bwMode="auto">
          <a:xfrm>
            <a:off x="6400800" y="1524000"/>
            <a:ext cx="2057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800" u="sng"/>
              <a:t>2006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Albania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Azerbaijan*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Botswana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Cameroon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Georgia</a:t>
            </a:r>
          </a:p>
          <a:p>
            <a:pPr marL="342900" indent="-342900">
              <a:lnSpc>
                <a:spcPct val="105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en-US" sz="2000"/>
              <a:t>Indonesia*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838200" y="5729288"/>
            <a:ext cx="191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* Blend countries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1FCD-23D2-4D97-8865-574FC4A3A2C7}" type="slidenum">
              <a:rPr lang="fr-FR"/>
              <a:pPr/>
              <a:t>14</a:t>
            </a:fld>
            <a:endParaRPr lang="fr-FR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Country covered to date</a:t>
            </a:r>
            <a:br>
              <a:rPr lang="en-US" sz="3800"/>
            </a:br>
            <a:r>
              <a:rPr lang="en-US" sz="3000"/>
              <a:t>Latin America and The Caribbean</a:t>
            </a: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228600" y="6400800"/>
            <a:ext cx="2949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/>
              <a:t>Note: Jamaica published in FY04</a:t>
            </a:r>
          </a:p>
        </p:txBody>
      </p:sp>
      <p:pic>
        <p:nvPicPr>
          <p:cNvPr id="47119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371600"/>
            <a:ext cx="7620000" cy="473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2E37-C4CB-478B-8EC8-5A4AE9BEE1E4}" type="slidenum">
              <a:rPr lang="fr-FR"/>
              <a:pPr/>
              <a:t>15</a:t>
            </a:fld>
            <a:endParaRPr lang="fr-FR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Widely acknowledged as a necessity</a:t>
            </a:r>
          </a:p>
          <a:p>
            <a:pPr>
              <a:lnSpc>
                <a:spcPct val="80000"/>
              </a:lnSpc>
            </a:pPr>
            <a:r>
              <a:rPr lang="en-US" sz="2800"/>
              <a:t>Adoption v. adaptation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Large middle income countries: reluctance to adopt IFRS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Other countries recognize they have no other choice but to adopt</a:t>
            </a:r>
          </a:p>
          <a:p>
            <a:pPr>
              <a:lnSpc>
                <a:spcPct val="80000"/>
              </a:lnSpc>
            </a:pPr>
            <a:r>
              <a:rPr lang="en-US" sz="2800"/>
              <a:t>Applying IFRS is very challenging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“Fair value” model (valuation of securities, property, etc.): new approach, difficult to apply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Disclosures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Etc.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Requires a significant capacity building effort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015288" cy="914400"/>
          </a:xfrm>
          <a:noFill/>
          <a:ln/>
        </p:spPr>
        <p:txBody>
          <a:bodyPr/>
          <a:lstStyle/>
          <a:p>
            <a:r>
              <a:rPr lang="en-US" sz="3800"/>
              <a:t>Salient issues in LAC</a:t>
            </a:r>
            <a:br>
              <a:rPr lang="en-US" sz="3800"/>
            </a:br>
            <a:r>
              <a:rPr lang="en-US" sz="3000"/>
              <a:t>Convergence in accounting standards </a:t>
            </a:r>
            <a:r>
              <a:rPr lang="en-US" sz="2200"/>
              <a:t>(1/2)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5C3D-E950-4BE6-83D8-0024833AA46E}" type="slidenum">
              <a:rPr lang="fr-FR"/>
              <a:pPr/>
              <a:t>16</a:t>
            </a:fld>
            <a:endParaRPr lang="fr-FR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Standard-setting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No strong tradition in the Region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Necessary even if IFRS have been adopted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Translation issue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Calls for enhanced cooperation at regional level</a:t>
            </a:r>
          </a:p>
          <a:p>
            <a:pPr>
              <a:lnSpc>
                <a:spcPct val="80000"/>
              </a:lnSpc>
            </a:pPr>
            <a:r>
              <a:rPr lang="en-US" sz="2800"/>
              <a:t>SMEs: need for a simplified system</a:t>
            </a:r>
          </a:p>
          <a:p>
            <a:pPr>
              <a:lnSpc>
                <a:spcPct val="80000"/>
              </a:lnSpc>
            </a:pPr>
            <a:r>
              <a:rPr lang="en-US" sz="2800"/>
              <a:t>Banking and insurance sectors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Prudential approach: accounting frameworks not designed to inform investors and third parties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Evolution toward IFRS needed to foster market discipline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015288" cy="914400"/>
          </a:xfrm>
          <a:noFill/>
          <a:ln/>
        </p:spPr>
        <p:txBody>
          <a:bodyPr/>
          <a:lstStyle/>
          <a:p>
            <a:r>
              <a:rPr lang="en-US" sz="3800"/>
              <a:t>Salient issues in LAC</a:t>
            </a:r>
            <a:br>
              <a:rPr lang="en-US" sz="3800"/>
            </a:br>
            <a:r>
              <a:rPr lang="en-US" sz="3000"/>
              <a:t>Convergence in accounting standards </a:t>
            </a:r>
            <a:r>
              <a:rPr lang="en-US" sz="2200"/>
              <a:t>(2/2)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442C-D0CB-42BC-8F00-B9E5F5F72F2C}" type="slidenum">
              <a:rPr lang="fr-FR"/>
              <a:pPr/>
              <a:t>17</a:t>
            </a:fld>
            <a:endParaRPr lang="fr-FR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International Standards on Auditing (ISA)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Similar situation as for accounting (adoption v. adaptation; weak standard-setting; etc.)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New ISAs focus on risks and auditors’ contribution to corporate governance</a:t>
            </a:r>
          </a:p>
          <a:p>
            <a:pPr>
              <a:lnSpc>
                <a:spcPct val="90000"/>
              </a:lnSpc>
            </a:pPr>
            <a:r>
              <a:rPr lang="en-US" sz="2400"/>
              <a:t>Code of ethics / professional conduct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Most countries have their own code, often outdated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“Threats &amp; safeguards” approach to conflict of interest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Prescriptive approach (i.e. rules-based)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Quality control standards: new concept, seldom applied at present</a:t>
            </a:r>
          </a:p>
          <a:p>
            <a:pPr>
              <a:lnSpc>
                <a:spcPct val="90000"/>
              </a:lnSpc>
            </a:pPr>
            <a:r>
              <a:rPr lang="en-US" sz="2400"/>
              <a:t>Influence of Sarbanes-Oxley and debate in the EU (new 8</a:t>
            </a:r>
            <a:r>
              <a:rPr lang="en-US" sz="2400" baseline="30000"/>
              <a:t>th</a:t>
            </a:r>
            <a:r>
              <a:rPr lang="en-US" sz="2400"/>
              <a:t> Directive)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015288" cy="914400"/>
          </a:xfrm>
          <a:noFill/>
          <a:ln/>
        </p:spPr>
        <p:txBody>
          <a:bodyPr/>
          <a:lstStyle/>
          <a:p>
            <a:r>
              <a:rPr lang="en-US" sz="3800"/>
              <a:t>Salient issues in LAC</a:t>
            </a:r>
            <a:br>
              <a:rPr lang="en-US" sz="3800"/>
            </a:br>
            <a:r>
              <a:rPr lang="en-US" sz="3000"/>
              <a:t>Professional standards of auditing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BCCF-F854-4C9A-AC98-426BC1BF4B64}" type="slidenum">
              <a:rPr lang="fr-FR"/>
              <a:pPr/>
              <a:t>18</a:t>
            </a:fld>
            <a:endParaRPr lang="fr-FR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Does the professional association play an effective role in advancing the quality of financial reporting?</a:t>
            </a:r>
          </a:p>
          <a:p>
            <a:pPr>
              <a:lnSpc>
                <a:spcPct val="90000"/>
              </a:lnSpc>
            </a:pPr>
            <a:r>
              <a:rPr lang="en-US" sz="2800"/>
              <a:t>Does it contribute to IASB and IAASB standard-setting?</a:t>
            </a:r>
          </a:p>
          <a:p>
            <a:pPr>
              <a:lnSpc>
                <a:spcPct val="90000"/>
              </a:lnSpc>
            </a:pPr>
            <a:r>
              <a:rPr lang="en-US" sz="2800"/>
              <a:t>Does it have adequate resources available?</a:t>
            </a:r>
          </a:p>
          <a:p>
            <a:pPr>
              <a:lnSpc>
                <a:spcPct val="90000"/>
              </a:lnSpc>
            </a:pPr>
            <a:r>
              <a:rPr lang="en-US" sz="2800"/>
              <a:t>Are licensing arrangements adequate?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Mexico: US-style certification (2001) – other countries should follow that example</a:t>
            </a:r>
          </a:p>
          <a:p>
            <a:pPr>
              <a:lnSpc>
                <a:spcPct val="90000"/>
              </a:lnSpc>
            </a:pPr>
            <a:r>
              <a:rPr lang="en-US" sz="2800"/>
              <a:t>What is the image of the profession?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015288" cy="914400"/>
          </a:xfrm>
          <a:noFill/>
          <a:ln/>
        </p:spPr>
        <p:txBody>
          <a:bodyPr/>
          <a:lstStyle/>
          <a:p>
            <a:r>
              <a:rPr lang="en-US" sz="3800"/>
              <a:t>Salient issues in LAC </a:t>
            </a:r>
            <a:br>
              <a:rPr lang="en-US" sz="3800"/>
            </a:br>
            <a:r>
              <a:rPr lang="en-US" sz="3000"/>
              <a:t>The accounting and audit profession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CEEB2-FC15-4C37-A5DA-7AC9FD00B67A}" type="slidenum">
              <a:rPr lang="fr-FR"/>
              <a:pPr/>
              <a:t>19</a:t>
            </a:fld>
            <a:endParaRPr lang="fr-FR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Regulatory accounting principles v. GAAP</a:t>
            </a:r>
          </a:p>
          <a:p>
            <a:pPr>
              <a:lnSpc>
                <a:spcPct val="90000"/>
              </a:lnSpc>
            </a:pPr>
            <a:r>
              <a:rPr lang="en-US" sz="2200"/>
              <a:t>Standardized format for financial reporting by supervised entities</a:t>
            </a:r>
          </a:p>
          <a:p>
            <a:pPr>
              <a:lnSpc>
                <a:spcPct val="90000"/>
              </a:lnSpc>
            </a:pPr>
            <a:r>
              <a:rPr lang="en-US" sz="2200"/>
              <a:t>Regulation of the audit practice (special reports, ethical standards, accreditation process)</a:t>
            </a:r>
          </a:p>
          <a:p>
            <a:pPr>
              <a:lnSpc>
                <a:spcPct val="90000"/>
              </a:lnSpc>
            </a:pPr>
            <a:r>
              <a:rPr lang="en-US" sz="2200"/>
              <a:t>Enforcement of financial reporting by supervised entities</a:t>
            </a:r>
          </a:p>
          <a:p>
            <a:pPr>
              <a:lnSpc>
                <a:spcPct val="90000"/>
              </a:lnSpc>
            </a:pPr>
            <a:r>
              <a:rPr lang="en-US" sz="2200"/>
              <a:t>Importance of </a:t>
            </a:r>
            <a:r>
              <a:rPr lang="en-US" sz="2200">
                <a:solidFill>
                  <a:srgbClr val="764E4E"/>
                </a:solidFill>
              </a:rPr>
              <a:t>leveraging the work of external auditors</a:t>
            </a:r>
            <a:r>
              <a:rPr lang="en-US" sz="2200"/>
              <a:t> - requires better mutual understanding and collaborative approach</a:t>
            </a:r>
          </a:p>
          <a:p>
            <a:pPr>
              <a:lnSpc>
                <a:spcPct val="90000"/>
              </a:lnSpc>
            </a:pPr>
            <a:r>
              <a:rPr lang="en-US" sz="2200"/>
              <a:t>Ensuring compliance with auditing, ethical and quality control standards</a:t>
            </a:r>
          </a:p>
          <a:p>
            <a:pPr>
              <a:lnSpc>
                <a:spcPct val="90000"/>
              </a:lnSpc>
            </a:pPr>
            <a:r>
              <a:rPr lang="en-US" sz="2200"/>
              <a:t>Public oversight bodies of the audit profession can make a significant contribution to the supervisors’ agenda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015288" cy="914400"/>
          </a:xfrm>
          <a:noFill/>
          <a:ln/>
        </p:spPr>
        <p:txBody>
          <a:bodyPr/>
          <a:lstStyle/>
          <a:p>
            <a:r>
              <a:rPr lang="en-US" sz="3800"/>
              <a:t>Salient issues in LAC </a:t>
            </a:r>
            <a:br>
              <a:rPr lang="en-US" sz="3800"/>
            </a:br>
            <a:r>
              <a:rPr lang="en-US" sz="3000"/>
              <a:t>Role of financial sector regulators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48D4-AEC4-46DE-B93C-6C242F236DCC}" type="slidenum">
              <a:rPr lang="fr-FR"/>
              <a:pPr/>
              <a:t>2</a:t>
            </a:fld>
            <a:endParaRPr lang="fr-FR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What is the</a:t>
            </a:r>
            <a:r>
              <a:rPr lang="fr-FR" sz="3800"/>
              <a:t> </a:t>
            </a:r>
            <a:r>
              <a:rPr lang="en-US" sz="3800"/>
              <a:t>ROSC Accounting &amp; Auditing? </a:t>
            </a:r>
            <a:r>
              <a:rPr lang="en-US" sz="3000"/>
              <a:t>(1/2)</a:t>
            </a:r>
            <a:endParaRPr lang="fr-FR" sz="190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>
              <a:lnSpc>
                <a:spcPct val="80000"/>
              </a:lnSpc>
            </a:pPr>
            <a:r>
              <a:rPr lang="en-US" sz="2800"/>
              <a:t>Part of the joint IMF-World Bank </a:t>
            </a:r>
            <a:r>
              <a:rPr lang="en-US" sz="2800" i="1">
                <a:solidFill>
                  <a:schemeClr val="hlink"/>
                </a:solidFill>
              </a:rPr>
              <a:t>“Reports on the Observance of Standards and Codes”</a:t>
            </a:r>
            <a:r>
              <a:rPr lang="en-US" sz="2800"/>
              <a:t> (ROSC) initiative, in the wake of the Asian crisis in the late 1990s</a:t>
            </a:r>
          </a:p>
          <a:p>
            <a:pPr marL="552450" indent="-552450">
              <a:lnSpc>
                <a:spcPct val="80000"/>
              </a:lnSpc>
            </a:pPr>
            <a:r>
              <a:rPr lang="en-US" sz="2800"/>
              <a:t>Call for a strengthened </a:t>
            </a:r>
            <a:r>
              <a:rPr lang="en-US" sz="2800" u="sng">
                <a:solidFill>
                  <a:schemeClr val="bg2"/>
                </a:solidFill>
              </a:rPr>
              <a:t>international financial architecture</a:t>
            </a:r>
            <a:r>
              <a:rPr lang="en-US" sz="2800"/>
              <a:t> to mitigate risks of crises and their contagion</a:t>
            </a:r>
          </a:p>
          <a:p>
            <a:pPr marL="552450" indent="-552450">
              <a:lnSpc>
                <a:spcPct val="80000"/>
              </a:lnSpc>
            </a:pPr>
            <a:r>
              <a:rPr lang="en-US" sz="2800"/>
              <a:t>Emphasis on risk prevention over crisis resolution</a:t>
            </a:r>
          </a:p>
          <a:p>
            <a:pPr marL="933450" lvl="1" indent="-476250">
              <a:lnSpc>
                <a:spcPct val="80000"/>
              </a:lnSpc>
            </a:pPr>
            <a:r>
              <a:rPr lang="en-US" sz="2400"/>
              <a:t>Increased transparency</a:t>
            </a:r>
          </a:p>
          <a:p>
            <a:pPr marL="933450" lvl="1" indent="-476250">
              <a:lnSpc>
                <a:spcPct val="80000"/>
              </a:lnSpc>
            </a:pPr>
            <a:r>
              <a:rPr lang="en-US" sz="2400"/>
              <a:t>Need for strengthened supervision / control mechanisms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A04EF-873E-468C-9AA5-064A1613D3AD}" type="slidenum">
              <a:rPr lang="fr-FR"/>
              <a:pPr/>
              <a:t>20</a:t>
            </a:fld>
            <a:endParaRPr lang="fr-FR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Are all public interest entities subject to adequate accounting and auditing requirements?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Requirement to have </a:t>
            </a:r>
            <a:r>
              <a:rPr lang="en-US" sz="2200">
                <a:solidFill>
                  <a:srgbClr val="764E4E"/>
                </a:solidFill>
              </a:rPr>
              <a:t>audited </a:t>
            </a:r>
            <a:r>
              <a:rPr lang="en-US" sz="2200"/>
              <a:t>financial statements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Publication of financial statements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Consolidation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Accounting standards to be applied: level of detail and sophistication of the financial information</a:t>
            </a:r>
          </a:p>
          <a:p>
            <a:pPr>
              <a:lnSpc>
                <a:spcPct val="90000"/>
              </a:lnSpc>
            </a:pPr>
            <a:r>
              <a:rPr lang="en-US" sz="2600"/>
              <a:t>Are SMEs subject to an excessive regulatory burden?</a:t>
            </a:r>
          </a:p>
          <a:p>
            <a:pPr>
              <a:lnSpc>
                <a:spcPct val="90000"/>
              </a:lnSpc>
            </a:pPr>
            <a:r>
              <a:rPr lang="en-US" sz="2600"/>
              <a:t>No common model in LAC – countries need to share their experience to learn from each other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015288" cy="914400"/>
          </a:xfrm>
          <a:noFill/>
          <a:ln/>
        </p:spPr>
        <p:txBody>
          <a:bodyPr/>
          <a:lstStyle/>
          <a:p>
            <a:r>
              <a:rPr lang="en-US" sz="3800"/>
              <a:t>Salient issues in LAC </a:t>
            </a:r>
            <a:br>
              <a:rPr lang="en-US" sz="3800"/>
            </a:br>
            <a:r>
              <a:rPr lang="en-US" sz="3000"/>
              <a:t>Statutory framework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4E48C-DB04-4C81-9040-187273C01BAB}" type="slidenum">
              <a:rPr lang="fr-FR"/>
              <a:pPr/>
              <a:t>21</a:t>
            </a:fld>
            <a:endParaRPr lang="fr-FR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Expanding our geographical coverage – new assessments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Honduras (FY07)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Argentina (FY07)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Haiti (FY07?)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Costa Rica (FY07?)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Bolivia (FY08?)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Venezuela (FY08?)</a:t>
            </a:r>
          </a:p>
          <a:p>
            <a:pPr>
              <a:lnSpc>
                <a:spcPct val="80000"/>
              </a:lnSpc>
            </a:pPr>
            <a:r>
              <a:rPr lang="en-US" sz="2400"/>
              <a:t>Assessing progress – updating prior assessments, e.g.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Colombia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Jamaica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Mexico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Etc.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015288" cy="914400"/>
          </a:xfrm>
          <a:noFill/>
          <a:ln/>
        </p:spPr>
        <p:txBody>
          <a:bodyPr/>
          <a:lstStyle/>
          <a:p>
            <a:r>
              <a:rPr lang="en-US" sz="3800"/>
              <a:t>Looking forward </a:t>
            </a:r>
            <a:r>
              <a:rPr lang="en-US" sz="2600"/>
              <a:t>(1/3)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CC27-DF86-4EF6-97E2-3F6539DD0C8B}" type="slidenum">
              <a:rPr lang="fr-FR"/>
              <a:pPr/>
              <a:t>22</a:t>
            </a:fld>
            <a:endParaRPr lang="fr-FR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Greater level of involvement at the implementation stage: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Country Action Plans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Components of Bank TA operations dedicated to accounting and auditing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Cooperation with other donors (IDB, bi-laterals)</a:t>
            </a:r>
          </a:p>
          <a:p>
            <a:pPr>
              <a:lnSpc>
                <a:spcPct val="90000"/>
              </a:lnSpc>
            </a:pPr>
            <a:r>
              <a:rPr lang="en-US" sz="2400"/>
              <a:t>Fostering dialogue at regional level to develop common solutions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Better comparability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Learning from other countries’ experience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Cost sharing</a:t>
            </a:r>
          </a:p>
          <a:p>
            <a:pPr lvl="1">
              <a:lnSpc>
                <a:spcPct val="90000"/>
              </a:lnSpc>
              <a:buFont typeface="Wingdings 3" pitchFamily="18" charset="2"/>
              <a:buChar char="²"/>
            </a:pPr>
            <a:r>
              <a:rPr lang="en-US" sz="2000"/>
              <a:t>Proposal for a Regional Dialogue Series using the GDLN (pilot session on May 25)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015288" cy="914400"/>
          </a:xfrm>
          <a:noFill/>
          <a:ln/>
        </p:spPr>
        <p:txBody>
          <a:bodyPr/>
          <a:lstStyle/>
          <a:p>
            <a:r>
              <a:rPr lang="en-US" sz="3800"/>
              <a:t>Looking forward</a:t>
            </a:r>
            <a:r>
              <a:rPr lang="en-US"/>
              <a:t> </a:t>
            </a:r>
            <a:r>
              <a:rPr lang="en-US" sz="2600"/>
              <a:t>(2/3)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7DCC-2EBB-425A-A577-771F7ED7FD9D}" type="slidenum">
              <a:rPr lang="fr-FR"/>
              <a:pPr/>
              <a:t>23</a:t>
            </a:fld>
            <a:endParaRPr lang="fr-FR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Plans for a </a:t>
            </a:r>
            <a:r>
              <a:rPr lang="en-US" sz="2800">
                <a:solidFill>
                  <a:schemeClr val="hlink"/>
                </a:solidFill>
              </a:rPr>
              <a:t>regional conference on corporate accountability in Latin America</a:t>
            </a:r>
          </a:p>
          <a:p>
            <a:pPr>
              <a:lnSpc>
                <a:spcPct val="90000"/>
              </a:lnSpc>
            </a:pPr>
            <a:r>
              <a:rPr lang="en-US" sz="2800"/>
              <a:t>Research agenda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Overview of accounting and auditing regulation Latin America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 study of the role of regional accountancy organizations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Oversight of the accounting and auditing profession. What institutional arrangements should countries adopt?</a:t>
            </a:r>
          </a:p>
          <a:p>
            <a:pPr>
              <a:lnSpc>
                <a:spcPct val="90000"/>
              </a:lnSpc>
              <a:buSzPct val="110000"/>
              <a:buFont typeface="Wingdings 3" pitchFamily="18" charset="2"/>
              <a:buChar char="²"/>
            </a:pPr>
            <a:r>
              <a:rPr lang="en-US" sz="2800"/>
              <a:t>Outreach effort toward other partners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015288" cy="914400"/>
          </a:xfrm>
          <a:noFill/>
          <a:ln/>
        </p:spPr>
        <p:txBody>
          <a:bodyPr/>
          <a:lstStyle/>
          <a:p>
            <a:r>
              <a:rPr lang="en-US" sz="3800"/>
              <a:t>Looking forward</a:t>
            </a:r>
            <a:r>
              <a:rPr lang="en-US"/>
              <a:t> </a:t>
            </a:r>
            <a:r>
              <a:rPr lang="en-US" sz="2600"/>
              <a:t>(3/3)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7DC5B-573B-415C-B325-64014BFA239F}" type="slidenum">
              <a:rPr lang="fr-FR"/>
              <a:pPr/>
              <a:t>24</a:t>
            </a:fld>
            <a:endParaRPr lang="fr-FR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Regional Dialogue Series </a:t>
            </a:r>
            <a:r>
              <a:rPr lang="en-US" sz="2600"/>
              <a:t>(1/2)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200"/>
              <a:t>Outreach: maintaining (reviving) the dialogue with country stakeholders</a:t>
            </a:r>
          </a:p>
          <a:p>
            <a:pPr>
              <a:lnSpc>
                <a:spcPct val="80000"/>
              </a:lnSpc>
            </a:pPr>
            <a:r>
              <a:rPr lang="en-US" sz="2200"/>
              <a:t>Knowledge sharing – presentations by experts who work with Bank on the ROSC</a:t>
            </a:r>
          </a:p>
          <a:p>
            <a:pPr>
              <a:lnSpc>
                <a:spcPct val="80000"/>
              </a:lnSpc>
            </a:pPr>
            <a:r>
              <a:rPr lang="en-US" sz="2200"/>
              <a:t>Fostering regional dialogue and cooperation</a:t>
            </a:r>
          </a:p>
          <a:p>
            <a:pPr>
              <a:lnSpc>
                <a:spcPct val="80000"/>
              </a:lnSpc>
            </a:pPr>
            <a:r>
              <a:rPr lang="en-US" sz="2200"/>
              <a:t>Tool for providing feedback to international standard-setters</a:t>
            </a:r>
          </a:p>
          <a:p>
            <a:pPr>
              <a:lnSpc>
                <a:spcPct val="80000"/>
              </a:lnSpc>
            </a:pPr>
            <a:r>
              <a:rPr lang="en-US" sz="2200"/>
              <a:t>2-hour sessions connecting up to 10 countries</a:t>
            </a:r>
          </a:p>
          <a:p>
            <a:pPr>
              <a:lnSpc>
                <a:spcPct val="80000"/>
              </a:lnSpc>
            </a:pPr>
            <a:r>
              <a:rPr lang="en-US" sz="2200"/>
              <a:t>May 25 pilot session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7 countries (Bolivia, Dominican Rep., Ecuador, El Salvador, Guatemala, Paraguay and Peru)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300 participants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Positive feedback</a:t>
            </a:r>
          </a:p>
          <a:p>
            <a:pPr>
              <a:lnSpc>
                <a:spcPct val="80000"/>
              </a:lnSpc>
            </a:pPr>
            <a:r>
              <a:rPr lang="en-US" sz="2200"/>
              <a:t>Plans for FY07: 12 sessions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B0C47-E5F2-4707-9C40-A334ED0F6DFC}" type="slidenum">
              <a:rPr lang="fr-FR"/>
              <a:pPr/>
              <a:t>25</a:t>
            </a:fld>
            <a:endParaRPr lang="fr-FR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Regional Dialogue Series </a:t>
            </a:r>
            <a:r>
              <a:rPr lang="en-US" sz="2600"/>
              <a:t>(2/2)</a:t>
            </a:r>
            <a:br>
              <a:rPr lang="en-US" sz="2600"/>
            </a:br>
            <a:r>
              <a:rPr lang="en-US" sz="2600"/>
              <a:t>Tentative program for FY07</a:t>
            </a:r>
          </a:p>
        </p:txBody>
      </p:sp>
      <p:graphicFrame>
        <p:nvGraphicFramePr>
          <p:cNvPr id="84036" name="Group 68"/>
          <p:cNvGraphicFramePr>
            <a:graphicFrameLocks noGrp="1"/>
          </p:cNvGraphicFramePr>
          <p:nvPr>
            <p:ph sz="half" idx="2"/>
          </p:nvPr>
        </p:nvGraphicFramePr>
        <p:xfrm>
          <a:off x="381000" y="1295400"/>
          <a:ext cx="8229600" cy="5057775"/>
        </p:xfrm>
        <a:graphic>
          <a:graphicData uri="http://schemas.openxmlformats.org/drawingml/2006/table">
            <a:tbl>
              <a:tblPr/>
              <a:tblGrid>
                <a:gridCol w="904875"/>
                <a:gridCol w="6057900"/>
                <a:gridCol w="1266825"/>
              </a:tblGrid>
              <a:tr h="282575"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64E4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Module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764E4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64E4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Module Title 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764E4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64E4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Tentative Date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764E4E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Towards a Global Standard. The agenda for convergence between IFRS and US GAAP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September 2006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Accounting standards for small and medium-sized enterprises (SMEs)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October 2006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Designing a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national standard setting and oversight body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November 2006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 respective roles of national and international accountancy bodies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December 2006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From design to implementation: Establishing the national standard setting and oversight body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January 2007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Why high quality financial reporting makes good business sense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February 2007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Corporate Governance matters. Company Law, Board responsibilities regarding financial reporting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March 2007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IFRS in the Banking Sector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April 2007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IFRS in the Insurance Sector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April 2007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Challenges and experience from the field. Making IFRS the standard for corporate financial reporting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May 2007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Beyond regulation: ethics in the accounting and audit practice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May 2007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there a model for financial reporting in the LAC?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June 2007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625C-5AF5-43B2-92E2-A05A123FA8B2}" type="slidenum">
              <a:rPr lang="fr-FR"/>
              <a:pPr/>
              <a:t>26</a:t>
            </a:fld>
            <a:endParaRPr lang="fr-FR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r>
              <a:rPr lang="en-US"/>
              <a:t>Thank you. </a:t>
            </a:r>
          </a:p>
          <a:p>
            <a:pPr algn="ctr"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r>
              <a:rPr lang="en-US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F1254-3962-41AB-9505-670EE6D0DB50}" type="slidenum">
              <a:rPr lang="fr-FR"/>
              <a:pPr/>
              <a:t>3</a:t>
            </a:fld>
            <a:endParaRPr lang="fr-FR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What is the</a:t>
            </a:r>
            <a:r>
              <a:rPr lang="fr-FR" sz="3800"/>
              <a:t> </a:t>
            </a:r>
            <a:r>
              <a:rPr lang="en-US" sz="3800"/>
              <a:t>ROSC Accounting &amp; Auditing? </a:t>
            </a:r>
            <a:r>
              <a:rPr lang="en-US" sz="3000"/>
              <a:t>(2/2)</a:t>
            </a:r>
            <a:endParaRPr lang="fr-FR" sz="300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/>
            <a:r>
              <a:rPr lang="en-US"/>
              <a:t>The ROSC covers 12 international “core” standards and codes directly relevant to economic stability and private and financial sector development</a:t>
            </a:r>
          </a:p>
          <a:p>
            <a:pPr marL="552450" indent="-552450"/>
            <a:r>
              <a:rPr lang="en-US" b="1">
                <a:solidFill>
                  <a:schemeClr val="hlink"/>
                </a:solidFill>
              </a:rPr>
              <a:t>Accounting and Auditing </a:t>
            </a:r>
            <a:r>
              <a:rPr lang="en-US"/>
              <a:t>are two of these standards</a:t>
            </a:r>
            <a:endParaRPr lang="fr-FR"/>
          </a:p>
          <a:p>
            <a:pPr marL="552450" indent="-552450">
              <a:buFont typeface="Wingdings" pitchFamily="2" charset="2"/>
              <a:buNone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9F30-9BCA-47DE-A9CB-7898ADAB6A31}" type="slidenum">
              <a:rPr lang="fr-FR"/>
              <a:pPr/>
              <a:t>4</a:t>
            </a:fld>
            <a:endParaRPr lang="fr-FR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“Standards and Codes” Initiative</a:t>
            </a:r>
            <a:br>
              <a:rPr lang="en-US" sz="3800"/>
            </a:br>
            <a:r>
              <a:rPr lang="en-US" sz="3800"/>
              <a:t> (12 ROSC modules)</a:t>
            </a:r>
            <a:endParaRPr lang="fr-FR" sz="3800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533400" y="1600200"/>
            <a:ext cx="5486400" cy="10668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2000"/>
              <a:t>Data Transparency</a:t>
            </a:r>
          </a:p>
          <a:p>
            <a:pPr marL="342900" indent="-342900">
              <a:buFontTx/>
              <a:buAutoNum type="arabicPeriod"/>
            </a:pPr>
            <a:r>
              <a:rPr lang="en-US" sz="2000"/>
              <a:t>Fiscal Transparency</a:t>
            </a:r>
          </a:p>
          <a:p>
            <a:pPr marL="342900" indent="-342900">
              <a:buFontTx/>
              <a:buAutoNum type="arabicPeriod"/>
            </a:pPr>
            <a:r>
              <a:rPr lang="en-US" sz="2000"/>
              <a:t>Monetary &amp; Financial Policy Transparency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762000" y="2819400"/>
            <a:ext cx="3962400" cy="16764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Tx/>
              <a:buAutoNum type="arabicPeriod" startAt="4"/>
            </a:pPr>
            <a:r>
              <a:rPr lang="en-US" sz="2000"/>
              <a:t>Banking Supervision</a:t>
            </a:r>
          </a:p>
          <a:p>
            <a:pPr marL="342900" indent="-342900">
              <a:buFontTx/>
              <a:buAutoNum type="arabicPeriod" startAt="4"/>
            </a:pPr>
            <a:r>
              <a:rPr lang="en-US" sz="2000"/>
              <a:t>Securities Market Regulation</a:t>
            </a:r>
          </a:p>
          <a:p>
            <a:pPr marL="342900" indent="-342900">
              <a:buFontTx/>
              <a:buAutoNum type="arabicPeriod" startAt="4"/>
            </a:pPr>
            <a:r>
              <a:rPr lang="en-US" sz="2000"/>
              <a:t>Insurance Supervision</a:t>
            </a:r>
          </a:p>
          <a:p>
            <a:pPr marL="342900" indent="-342900">
              <a:buFontTx/>
              <a:buAutoNum type="arabicPeriod" startAt="4"/>
            </a:pPr>
            <a:r>
              <a:rPr lang="en-US" sz="2000"/>
              <a:t>Payments Systems</a:t>
            </a:r>
          </a:p>
          <a:p>
            <a:pPr marL="342900" indent="-342900">
              <a:buFontTx/>
              <a:buAutoNum type="arabicPeriod" startAt="4"/>
            </a:pPr>
            <a:r>
              <a:rPr lang="en-US" sz="2000"/>
              <a:t>Anti-Money Laundering - CFT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1066800" y="4724400"/>
            <a:ext cx="4191000" cy="13716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Aft>
                <a:spcPct val="10000"/>
              </a:spcAft>
              <a:buFontTx/>
              <a:buAutoNum type="arabicPeriod" startAt="9"/>
            </a:pPr>
            <a:r>
              <a:rPr lang="en-US" sz="2000"/>
              <a:t>Corporate Governance</a:t>
            </a:r>
          </a:p>
          <a:p>
            <a:pPr marL="342900" indent="-342900">
              <a:spcAft>
                <a:spcPct val="10000"/>
              </a:spcAft>
              <a:buFontTx/>
              <a:buAutoNum type="arabicPeriod" startAt="9"/>
            </a:pPr>
            <a:r>
              <a:rPr lang="en-US" sz="2000"/>
              <a:t> Accounting</a:t>
            </a:r>
          </a:p>
          <a:p>
            <a:pPr marL="342900" indent="-342900">
              <a:spcAft>
                <a:spcPct val="10000"/>
              </a:spcAft>
              <a:buFontTx/>
              <a:buAutoNum type="arabicPeriod" startAt="9"/>
            </a:pPr>
            <a:r>
              <a:rPr lang="en-US" sz="2000"/>
              <a:t> Auditing</a:t>
            </a:r>
          </a:p>
          <a:p>
            <a:pPr marL="342900" indent="-342900">
              <a:spcAft>
                <a:spcPct val="10000"/>
              </a:spcAft>
              <a:buFontTx/>
              <a:buAutoNum type="arabicPeriod" startAt="9"/>
            </a:pPr>
            <a:r>
              <a:rPr lang="en-US" sz="2000"/>
              <a:t> Insolvency and Creditor Rights</a:t>
            </a:r>
          </a:p>
        </p:txBody>
      </p:sp>
      <p:grpSp>
        <p:nvGrpSpPr>
          <p:cNvPr id="37897" name="Group 9"/>
          <p:cNvGrpSpPr>
            <a:grpSpLocks/>
          </p:cNvGrpSpPr>
          <p:nvPr/>
        </p:nvGrpSpPr>
        <p:grpSpPr bwMode="auto">
          <a:xfrm>
            <a:off x="4994275" y="2886075"/>
            <a:ext cx="3311525" cy="1036638"/>
            <a:chOff x="3638" y="1968"/>
            <a:chExt cx="2086" cy="653"/>
          </a:xfrm>
        </p:grpSpPr>
        <p:pic>
          <p:nvPicPr>
            <p:cNvPr id="37898" name="Picture 10" descr="nfusehead"/>
            <p:cNvPicPr>
              <a:picLocks noChangeAspect="1" noChangeArrowheads="1"/>
            </p:cNvPicPr>
            <p:nvPr/>
          </p:nvPicPr>
          <p:blipFill>
            <a:blip r:embed="rId2" cstate="print">
              <a:lum bright="6000" contrast="-6000"/>
            </a:blip>
            <a:srcRect r="71933"/>
            <a:stretch>
              <a:fillRect/>
            </a:stretch>
          </p:blipFill>
          <p:spPr bwMode="auto">
            <a:xfrm>
              <a:off x="5050" y="1968"/>
              <a:ext cx="434" cy="412"/>
            </a:xfrm>
            <a:prstGeom prst="rect">
              <a:avLst/>
            </a:prstGeom>
            <a:noFill/>
          </p:spPr>
        </p:pic>
        <p:grpSp>
          <p:nvGrpSpPr>
            <p:cNvPr id="37899" name="Group 11"/>
            <p:cNvGrpSpPr>
              <a:grpSpLocks/>
            </p:cNvGrpSpPr>
            <p:nvPr/>
          </p:nvGrpSpPr>
          <p:grpSpPr bwMode="auto">
            <a:xfrm>
              <a:off x="3638" y="2006"/>
              <a:ext cx="2086" cy="615"/>
              <a:chOff x="3638" y="2006"/>
              <a:chExt cx="2086" cy="615"/>
            </a:xfrm>
          </p:grpSpPr>
          <p:pic>
            <p:nvPicPr>
              <p:cNvPr id="37900" name="Picture 12" descr="wbcube-m.gi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286" y="2160"/>
                <a:ext cx="438" cy="438"/>
              </a:xfrm>
              <a:prstGeom prst="rect">
                <a:avLst/>
              </a:prstGeom>
              <a:noFill/>
            </p:spPr>
          </p:pic>
          <p:sp>
            <p:nvSpPr>
              <p:cNvPr id="37901" name="Text Box 13"/>
              <p:cNvSpPr txBox="1">
                <a:spLocks noChangeArrowheads="1"/>
              </p:cNvSpPr>
              <p:nvPr/>
            </p:nvSpPr>
            <p:spPr bwMode="auto">
              <a:xfrm>
                <a:off x="3638" y="2006"/>
                <a:ext cx="1546" cy="6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000" b="1">
                    <a:solidFill>
                      <a:schemeClr val="folHlink"/>
                    </a:solidFill>
                  </a:rPr>
                  <a:t>Financial sector</a:t>
                </a:r>
                <a:r>
                  <a:rPr lang="en-US" sz="2000" b="1"/>
                  <a:t> </a:t>
                </a:r>
                <a:r>
                  <a:rPr lang="en-US" sz="2000" b="1">
                    <a:solidFill>
                      <a:schemeClr val="folHlink"/>
                    </a:solidFill>
                  </a:rPr>
                  <a:t>standards</a:t>
                </a:r>
              </a:p>
              <a:p>
                <a:r>
                  <a:rPr lang="en-US" b="1"/>
                  <a:t>(as part of FSAPs)</a:t>
                </a:r>
                <a:endParaRPr lang="fr-FR" b="1"/>
              </a:p>
            </p:txBody>
          </p:sp>
        </p:grpSp>
      </p:grpSp>
      <p:grpSp>
        <p:nvGrpSpPr>
          <p:cNvPr id="37902" name="Group 14"/>
          <p:cNvGrpSpPr>
            <a:grpSpLocks/>
          </p:cNvGrpSpPr>
          <p:nvPr/>
        </p:nvGrpSpPr>
        <p:grpSpPr bwMode="auto">
          <a:xfrm>
            <a:off x="6019800" y="1660525"/>
            <a:ext cx="2590800" cy="701675"/>
            <a:chOff x="3936" y="1296"/>
            <a:chExt cx="1632" cy="442"/>
          </a:xfrm>
        </p:grpSpPr>
        <p:pic>
          <p:nvPicPr>
            <p:cNvPr id="37903" name="Picture 15" descr="nfusehead"/>
            <p:cNvPicPr>
              <a:picLocks noChangeAspect="1" noChangeArrowheads="1"/>
            </p:cNvPicPr>
            <p:nvPr/>
          </p:nvPicPr>
          <p:blipFill>
            <a:blip r:embed="rId4" cstate="print">
              <a:lum bright="6000" contrast="-6000"/>
            </a:blip>
            <a:srcRect r="71933"/>
            <a:stretch>
              <a:fillRect/>
            </a:stretch>
          </p:blipFill>
          <p:spPr bwMode="auto">
            <a:xfrm>
              <a:off x="5134" y="1296"/>
              <a:ext cx="434" cy="412"/>
            </a:xfrm>
            <a:prstGeom prst="rect">
              <a:avLst/>
            </a:prstGeom>
            <a:noFill/>
          </p:spPr>
        </p:pic>
        <p:sp>
          <p:nvSpPr>
            <p:cNvPr id="37904" name="Text Box 16"/>
            <p:cNvSpPr txBox="1">
              <a:spLocks noChangeArrowheads="1"/>
            </p:cNvSpPr>
            <p:nvPr/>
          </p:nvSpPr>
          <p:spPr bwMode="auto">
            <a:xfrm>
              <a:off x="3936" y="1296"/>
              <a:ext cx="121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chemeClr val="folHlink"/>
                  </a:solidFill>
                </a:rPr>
                <a:t>Transparency</a:t>
              </a:r>
              <a:r>
                <a:rPr lang="en-US" sz="2000" b="1"/>
                <a:t> </a:t>
              </a:r>
              <a:r>
                <a:rPr lang="en-US" sz="2000" b="1">
                  <a:solidFill>
                    <a:schemeClr val="folHlink"/>
                  </a:solidFill>
                </a:rPr>
                <a:t>standards</a:t>
              </a:r>
              <a:endParaRPr lang="fr-FR" sz="2000" b="1">
                <a:solidFill>
                  <a:schemeClr val="folHlink"/>
                </a:solidFill>
              </a:endParaRPr>
            </a:p>
          </p:txBody>
        </p:sp>
      </p:grpSp>
      <p:grpSp>
        <p:nvGrpSpPr>
          <p:cNvPr id="37905" name="Group 17"/>
          <p:cNvGrpSpPr>
            <a:grpSpLocks/>
          </p:cNvGrpSpPr>
          <p:nvPr/>
        </p:nvGrpSpPr>
        <p:grpSpPr bwMode="auto">
          <a:xfrm>
            <a:off x="5394325" y="4854575"/>
            <a:ext cx="2835275" cy="1012825"/>
            <a:chOff x="3830" y="3360"/>
            <a:chExt cx="1786" cy="638"/>
          </a:xfrm>
        </p:grpSpPr>
        <p:grpSp>
          <p:nvGrpSpPr>
            <p:cNvPr id="37906" name="Group 18"/>
            <p:cNvGrpSpPr>
              <a:grpSpLocks/>
            </p:cNvGrpSpPr>
            <p:nvPr/>
          </p:nvGrpSpPr>
          <p:grpSpPr bwMode="auto">
            <a:xfrm>
              <a:off x="3840" y="3360"/>
              <a:ext cx="1776" cy="442"/>
              <a:chOff x="3840" y="3360"/>
              <a:chExt cx="1776" cy="442"/>
            </a:xfrm>
          </p:grpSpPr>
          <p:pic>
            <p:nvPicPr>
              <p:cNvPr id="37907" name="Picture 19" descr="wbcube-m.gi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178" y="3360"/>
                <a:ext cx="438" cy="438"/>
              </a:xfrm>
              <a:prstGeom prst="rect">
                <a:avLst/>
              </a:prstGeom>
              <a:noFill/>
            </p:spPr>
          </p:pic>
          <p:sp>
            <p:nvSpPr>
              <p:cNvPr id="37908" name="Text Box 20"/>
              <p:cNvSpPr txBox="1">
                <a:spLocks noChangeArrowheads="1"/>
              </p:cNvSpPr>
              <p:nvPr/>
            </p:nvSpPr>
            <p:spPr bwMode="auto">
              <a:xfrm>
                <a:off x="3840" y="3360"/>
                <a:ext cx="130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000" b="1">
                    <a:solidFill>
                      <a:schemeClr val="folHlink"/>
                    </a:solidFill>
                  </a:rPr>
                  <a:t>Market integrity</a:t>
                </a:r>
                <a:r>
                  <a:rPr lang="en-US" sz="2000" b="1"/>
                  <a:t> </a:t>
                </a:r>
                <a:r>
                  <a:rPr lang="en-US" sz="2000" b="1">
                    <a:solidFill>
                      <a:schemeClr val="folHlink"/>
                    </a:solidFill>
                  </a:rPr>
                  <a:t>standards</a:t>
                </a:r>
                <a:endParaRPr lang="fr-FR" sz="2000" b="1">
                  <a:solidFill>
                    <a:schemeClr val="folHlink"/>
                  </a:solidFill>
                </a:endParaRPr>
              </a:p>
            </p:txBody>
          </p:sp>
        </p:grpSp>
        <p:sp>
          <p:nvSpPr>
            <p:cNvPr id="37909" name="Text Box 21"/>
            <p:cNvSpPr txBox="1">
              <a:spLocks noChangeArrowheads="1"/>
            </p:cNvSpPr>
            <p:nvPr/>
          </p:nvSpPr>
          <p:spPr bwMode="auto">
            <a:xfrm>
              <a:off x="3830" y="3767"/>
              <a:ext cx="1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« Bank ROSCs »</a:t>
              </a:r>
            </a:p>
          </p:txBody>
        </p:sp>
      </p:grpSp>
      <p:grpSp>
        <p:nvGrpSpPr>
          <p:cNvPr id="37912" name="Group 24"/>
          <p:cNvGrpSpPr>
            <a:grpSpLocks/>
          </p:cNvGrpSpPr>
          <p:nvPr/>
        </p:nvGrpSpPr>
        <p:grpSpPr bwMode="auto">
          <a:xfrm>
            <a:off x="2971800" y="5105400"/>
            <a:ext cx="1387475" cy="609600"/>
            <a:chOff x="1872" y="3216"/>
            <a:chExt cx="874" cy="384"/>
          </a:xfrm>
        </p:grpSpPr>
        <p:sp>
          <p:nvSpPr>
            <p:cNvPr id="37910" name="Text Box 22"/>
            <p:cNvSpPr txBox="1">
              <a:spLocks noChangeArrowheads="1"/>
            </p:cNvSpPr>
            <p:nvPr/>
          </p:nvSpPr>
          <p:spPr bwMode="auto">
            <a:xfrm>
              <a:off x="2016" y="3296"/>
              <a:ext cx="7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="1">
                  <a:solidFill>
                    <a:srgbClr val="764E4E"/>
                  </a:solidFill>
                </a:rPr>
                <a:t>« A&amp;A »</a:t>
              </a:r>
            </a:p>
          </p:txBody>
        </p:sp>
        <p:sp>
          <p:nvSpPr>
            <p:cNvPr id="37911" name="AutoShape 23"/>
            <p:cNvSpPr>
              <a:spLocks/>
            </p:cNvSpPr>
            <p:nvPr/>
          </p:nvSpPr>
          <p:spPr bwMode="auto">
            <a:xfrm>
              <a:off x="1872" y="3216"/>
              <a:ext cx="96" cy="384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 animBg="1"/>
      <p:bldP spid="37894" grpId="0" uiExpand="1" build="p" animBg="1"/>
      <p:bldP spid="37895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FFA39-AA3D-429C-AB6E-4BF54DB9C0C0}" type="slidenum">
              <a:rPr lang="fr-FR"/>
              <a:pPr/>
              <a:t>5</a:t>
            </a:fld>
            <a:endParaRPr lang="fr-FR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What are the objectives?</a:t>
            </a:r>
            <a:br>
              <a:rPr lang="en-US" sz="3800"/>
            </a:br>
            <a:r>
              <a:rPr lang="en-US" sz="3000"/>
              <a:t>Benefits of improved accounting and auditing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Pro-growth agenda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better </a:t>
            </a:r>
            <a:r>
              <a:rPr lang="en-US" sz="2000">
                <a:solidFill>
                  <a:srgbClr val="764E4E"/>
                </a:solidFill>
              </a:rPr>
              <a:t>business climate</a:t>
            </a:r>
            <a:r>
              <a:rPr lang="en-US" sz="2000"/>
              <a:t>, conducive to domestic and foreign investment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Improved </a:t>
            </a:r>
            <a:r>
              <a:rPr lang="en-US" sz="2000">
                <a:solidFill>
                  <a:schemeClr val="bg2"/>
                </a:solidFill>
              </a:rPr>
              <a:t>access to finance </a:t>
            </a:r>
            <a:r>
              <a:rPr lang="en-US" sz="2000"/>
              <a:t>credit for local enterprises (especially SMEs)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Access to long term financing through </a:t>
            </a:r>
            <a:r>
              <a:rPr lang="en-US" sz="2000">
                <a:solidFill>
                  <a:srgbClr val="764E4E"/>
                </a:solidFill>
              </a:rPr>
              <a:t>securities markets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Deeper </a:t>
            </a:r>
            <a:r>
              <a:rPr lang="en-US" sz="2000">
                <a:solidFill>
                  <a:schemeClr val="bg2"/>
                </a:solidFill>
              </a:rPr>
              <a:t>economic integration</a:t>
            </a:r>
            <a:r>
              <a:rPr lang="en-US" sz="2000"/>
              <a:t> with major trading partners</a:t>
            </a:r>
          </a:p>
          <a:p>
            <a:pPr>
              <a:lnSpc>
                <a:spcPct val="90000"/>
              </a:lnSpc>
            </a:pPr>
            <a:r>
              <a:rPr lang="en-US" sz="2400"/>
              <a:t>Stability of the financial sector / reduced risks of crisis</a:t>
            </a:r>
          </a:p>
          <a:p>
            <a:pPr>
              <a:lnSpc>
                <a:spcPct val="90000"/>
              </a:lnSpc>
            </a:pPr>
            <a:r>
              <a:rPr lang="en-US" sz="2400"/>
              <a:t>Governance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Higher accountability of </a:t>
            </a:r>
            <a:r>
              <a:rPr lang="en-US" sz="2000">
                <a:solidFill>
                  <a:srgbClr val="764E4E"/>
                </a:solidFill>
              </a:rPr>
              <a:t>state-owned enterprises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Support to the World Bank’s fiduciary agenda and strengthened </a:t>
            </a:r>
            <a:r>
              <a:rPr lang="en-US" sz="2000">
                <a:solidFill>
                  <a:schemeClr val="bg2"/>
                </a:solidFill>
              </a:rPr>
              <a:t>public sector and private sector governance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Improved system of corporate </a:t>
            </a:r>
            <a:r>
              <a:rPr lang="en-US" sz="2000">
                <a:solidFill>
                  <a:srgbClr val="764E4E"/>
                </a:solidFill>
              </a:rPr>
              <a:t>tax collection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62DE-57DD-435C-99E2-D89C4FA18CCE}" type="slidenum">
              <a:rPr lang="fr-FR"/>
              <a:pPr/>
              <a:t>6</a:t>
            </a:fld>
            <a:endParaRPr lang="fr-FR"/>
          </a:p>
        </p:txBody>
      </p:sp>
      <p:sp>
        <p:nvSpPr>
          <p:cNvPr id="84994" name="Oval 2"/>
          <p:cNvSpPr>
            <a:spLocks noChangeArrowheads="1"/>
          </p:cNvSpPr>
          <p:nvPr/>
        </p:nvSpPr>
        <p:spPr bwMode="auto">
          <a:xfrm>
            <a:off x="3200400" y="3124200"/>
            <a:ext cx="2590800" cy="2286000"/>
          </a:xfrm>
          <a:prstGeom prst="ellipse">
            <a:avLst/>
          </a:prstGeom>
          <a:solidFill>
            <a:srgbClr val="FF6600"/>
          </a:solidFill>
          <a:ln w="15875">
            <a:solidFill>
              <a:srgbClr val="FF66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endParaRPr lang="en-US" b="1"/>
          </a:p>
        </p:txBody>
      </p:sp>
      <p:sp>
        <p:nvSpPr>
          <p:cNvPr id="84996" name="AutoShape 4"/>
          <p:cNvSpPr>
            <a:spLocks noChangeArrowheads="1"/>
          </p:cNvSpPr>
          <p:nvPr/>
        </p:nvSpPr>
        <p:spPr bwMode="auto">
          <a:xfrm>
            <a:off x="5943600" y="4724400"/>
            <a:ext cx="2057400" cy="1295400"/>
          </a:xfrm>
          <a:custGeom>
            <a:avLst/>
            <a:gdLst>
              <a:gd name="G0" fmla="+- 9842 0 0"/>
              <a:gd name="G1" fmla="+- 17417 0 0"/>
              <a:gd name="G2" fmla="+- 4632 0 0"/>
              <a:gd name="G3" fmla="*/ 9842 1 2"/>
              <a:gd name="G4" fmla="+- G3 10800 0"/>
              <a:gd name="G5" fmla="+- 21600 9842 17417"/>
              <a:gd name="G6" fmla="+- 17417 4632 0"/>
              <a:gd name="G7" fmla="*/ G6 1 2"/>
              <a:gd name="G8" fmla="*/ 17417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7417 1 2"/>
              <a:gd name="G15" fmla="+- G5 0 G4"/>
              <a:gd name="G16" fmla="+- G0 0 G4"/>
              <a:gd name="G17" fmla="*/ G2 G15 G16"/>
              <a:gd name="T0" fmla="*/ 15721 w 21600"/>
              <a:gd name="T1" fmla="*/ 0 h 21600"/>
              <a:gd name="T2" fmla="*/ 9842 w 21600"/>
              <a:gd name="T3" fmla="*/ 4632 h 21600"/>
              <a:gd name="T4" fmla="*/ 0 w 21600"/>
              <a:gd name="T5" fmla="*/ 19497 h 21600"/>
              <a:gd name="T6" fmla="*/ 8709 w 21600"/>
              <a:gd name="T7" fmla="*/ 21600 h 21600"/>
              <a:gd name="T8" fmla="*/ 17417 w 21600"/>
              <a:gd name="T9" fmla="*/ 13673 h 21600"/>
              <a:gd name="T10" fmla="*/ 21600 w 21600"/>
              <a:gd name="T11" fmla="*/ 4632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721" y="0"/>
                </a:moveTo>
                <a:lnTo>
                  <a:pt x="9842" y="4632"/>
                </a:lnTo>
                <a:lnTo>
                  <a:pt x="14025" y="4632"/>
                </a:lnTo>
                <a:lnTo>
                  <a:pt x="14025" y="17393"/>
                </a:lnTo>
                <a:lnTo>
                  <a:pt x="0" y="17393"/>
                </a:lnTo>
                <a:lnTo>
                  <a:pt x="0" y="21600"/>
                </a:lnTo>
                <a:lnTo>
                  <a:pt x="17417" y="21600"/>
                </a:lnTo>
                <a:lnTo>
                  <a:pt x="17417" y="4632"/>
                </a:lnTo>
                <a:lnTo>
                  <a:pt x="21600" y="4632"/>
                </a:lnTo>
                <a:close/>
              </a:path>
            </a:pathLst>
          </a:custGeom>
          <a:solidFill>
            <a:srgbClr val="969696">
              <a:alpha val="81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997" name="AutoShape 5"/>
          <p:cNvSpPr>
            <a:spLocks noChangeArrowheads="1"/>
          </p:cNvSpPr>
          <p:nvPr/>
        </p:nvSpPr>
        <p:spPr bwMode="auto">
          <a:xfrm>
            <a:off x="3276600" y="2286000"/>
            <a:ext cx="2362200" cy="609600"/>
          </a:xfrm>
          <a:prstGeom prst="roundRect">
            <a:avLst>
              <a:gd name="adj" fmla="val 16667"/>
            </a:avLst>
          </a:prstGeom>
          <a:solidFill>
            <a:srgbClr val="0033CC"/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Capital market development</a:t>
            </a:r>
          </a:p>
        </p:txBody>
      </p:sp>
      <p:sp>
        <p:nvSpPr>
          <p:cNvPr id="84998" name="AutoShape 6"/>
          <p:cNvSpPr>
            <a:spLocks noChangeArrowheads="1"/>
          </p:cNvSpPr>
          <p:nvPr/>
        </p:nvSpPr>
        <p:spPr bwMode="auto">
          <a:xfrm>
            <a:off x="533400" y="2616200"/>
            <a:ext cx="1981200" cy="609600"/>
          </a:xfrm>
          <a:prstGeom prst="roundRect">
            <a:avLst>
              <a:gd name="adj" fmla="val 16667"/>
            </a:avLst>
          </a:prstGeom>
          <a:solidFill>
            <a:srgbClr val="0033CC"/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Private Sector Development</a:t>
            </a:r>
          </a:p>
        </p:txBody>
      </p:sp>
      <p:sp>
        <p:nvSpPr>
          <p:cNvPr id="84999" name="AutoShape 7"/>
          <p:cNvSpPr>
            <a:spLocks noChangeArrowheads="1"/>
          </p:cNvSpPr>
          <p:nvPr/>
        </p:nvSpPr>
        <p:spPr bwMode="auto">
          <a:xfrm>
            <a:off x="3276600" y="5562600"/>
            <a:ext cx="2514600" cy="609600"/>
          </a:xfrm>
          <a:prstGeom prst="roundRect">
            <a:avLst>
              <a:gd name="adj" fmla="val 16667"/>
            </a:avLst>
          </a:prstGeom>
          <a:solidFill>
            <a:srgbClr val="0033CC"/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Stability of the  financial </a:t>
            </a:r>
          </a:p>
        </p:txBody>
      </p:sp>
      <p:sp>
        <p:nvSpPr>
          <p:cNvPr id="85000" name="AutoShape 8"/>
          <p:cNvSpPr>
            <a:spLocks noChangeArrowheads="1"/>
          </p:cNvSpPr>
          <p:nvPr/>
        </p:nvSpPr>
        <p:spPr bwMode="auto">
          <a:xfrm>
            <a:off x="457200" y="3810000"/>
            <a:ext cx="2362200" cy="838200"/>
          </a:xfrm>
          <a:prstGeom prst="roundRect">
            <a:avLst>
              <a:gd name="adj" fmla="val 16667"/>
            </a:avLst>
          </a:prstGeom>
          <a:solidFill>
            <a:srgbClr val="0033CC"/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Confidence of economic agents</a:t>
            </a:r>
          </a:p>
        </p:txBody>
      </p:sp>
      <p:sp>
        <p:nvSpPr>
          <p:cNvPr id="85001" name="AutoShape 9"/>
          <p:cNvSpPr>
            <a:spLocks noChangeArrowheads="1"/>
          </p:cNvSpPr>
          <p:nvPr/>
        </p:nvSpPr>
        <p:spPr bwMode="auto">
          <a:xfrm>
            <a:off x="6172200" y="3886200"/>
            <a:ext cx="2362200" cy="762000"/>
          </a:xfrm>
          <a:prstGeom prst="roundRect">
            <a:avLst>
              <a:gd name="adj" fmla="val 16667"/>
            </a:avLst>
          </a:prstGeom>
          <a:solidFill>
            <a:srgbClr val="0033CC"/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Financial sector development</a:t>
            </a:r>
          </a:p>
        </p:txBody>
      </p:sp>
      <p:sp>
        <p:nvSpPr>
          <p:cNvPr id="85002" name="AutoShape 10"/>
          <p:cNvSpPr>
            <a:spLocks noChangeArrowheads="1"/>
          </p:cNvSpPr>
          <p:nvPr/>
        </p:nvSpPr>
        <p:spPr bwMode="auto">
          <a:xfrm>
            <a:off x="6337300" y="2603500"/>
            <a:ext cx="1981200" cy="609600"/>
          </a:xfrm>
          <a:prstGeom prst="roundRect">
            <a:avLst>
              <a:gd name="adj" fmla="val 16667"/>
            </a:avLst>
          </a:prstGeom>
          <a:solidFill>
            <a:srgbClr val="0033CC"/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Improved access to credit</a:t>
            </a:r>
          </a:p>
        </p:txBody>
      </p:sp>
      <p:sp>
        <p:nvSpPr>
          <p:cNvPr id="85003" name="AutoShape 11"/>
          <p:cNvSpPr>
            <a:spLocks noChangeArrowheads="1"/>
          </p:cNvSpPr>
          <p:nvPr/>
        </p:nvSpPr>
        <p:spPr bwMode="auto">
          <a:xfrm>
            <a:off x="609600" y="1524000"/>
            <a:ext cx="7543800" cy="381000"/>
          </a:xfrm>
          <a:prstGeom prst="roundRect">
            <a:avLst>
              <a:gd name="adj" fmla="val 16667"/>
            </a:avLst>
          </a:prstGeom>
          <a:solidFill>
            <a:srgbClr val="333333">
              <a:alpha val="9000"/>
            </a:srgbClr>
          </a:solidFill>
          <a:ln w="15875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3366"/>
                </a:solidFill>
              </a:rPr>
              <a:t>Economic growth, Employment generation</a:t>
            </a:r>
          </a:p>
        </p:txBody>
      </p:sp>
      <p:sp>
        <p:nvSpPr>
          <p:cNvPr id="85004" name="AutoShape 12"/>
          <p:cNvSpPr>
            <a:spLocks noChangeArrowheads="1"/>
          </p:cNvSpPr>
          <p:nvPr/>
        </p:nvSpPr>
        <p:spPr bwMode="auto">
          <a:xfrm flipH="1">
            <a:off x="838200" y="4724400"/>
            <a:ext cx="2209800" cy="1371600"/>
          </a:xfrm>
          <a:custGeom>
            <a:avLst/>
            <a:gdLst>
              <a:gd name="G0" fmla="+- 9842 0 0"/>
              <a:gd name="G1" fmla="+- 17177 0 0"/>
              <a:gd name="G2" fmla="+- 4700 0 0"/>
              <a:gd name="G3" fmla="*/ 9842 1 2"/>
              <a:gd name="G4" fmla="+- G3 10800 0"/>
              <a:gd name="G5" fmla="+- 21600 9842 17177"/>
              <a:gd name="G6" fmla="+- 17177 4700 0"/>
              <a:gd name="G7" fmla="*/ G6 1 2"/>
              <a:gd name="G8" fmla="*/ 17177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7177 1 2"/>
              <a:gd name="G15" fmla="+- G5 0 G4"/>
              <a:gd name="G16" fmla="+- G0 0 G4"/>
              <a:gd name="G17" fmla="*/ G2 G15 G16"/>
              <a:gd name="T0" fmla="*/ 15721 w 21600"/>
              <a:gd name="T1" fmla="*/ 0 h 21600"/>
              <a:gd name="T2" fmla="*/ 9842 w 21600"/>
              <a:gd name="T3" fmla="*/ 4700 h 21600"/>
              <a:gd name="T4" fmla="*/ 0 w 21600"/>
              <a:gd name="T5" fmla="*/ 19769 h 21600"/>
              <a:gd name="T6" fmla="*/ 8589 w 21600"/>
              <a:gd name="T7" fmla="*/ 21600 h 21600"/>
              <a:gd name="T8" fmla="*/ 17177 w 21600"/>
              <a:gd name="T9" fmla="*/ 13756 h 21600"/>
              <a:gd name="T10" fmla="*/ 21600 w 21600"/>
              <a:gd name="T11" fmla="*/ 47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721" y="0"/>
                </a:moveTo>
                <a:lnTo>
                  <a:pt x="9842" y="4700"/>
                </a:lnTo>
                <a:lnTo>
                  <a:pt x="14265" y="4700"/>
                </a:lnTo>
                <a:lnTo>
                  <a:pt x="14265" y="17938"/>
                </a:lnTo>
                <a:lnTo>
                  <a:pt x="0" y="17938"/>
                </a:lnTo>
                <a:lnTo>
                  <a:pt x="0" y="21600"/>
                </a:lnTo>
                <a:lnTo>
                  <a:pt x="17177" y="21600"/>
                </a:lnTo>
                <a:lnTo>
                  <a:pt x="17177" y="4700"/>
                </a:lnTo>
                <a:lnTo>
                  <a:pt x="21600" y="4700"/>
                </a:lnTo>
                <a:close/>
              </a:path>
            </a:pathLst>
          </a:custGeom>
          <a:solidFill>
            <a:srgbClr val="969696">
              <a:alpha val="81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05" name="AutoShape 13"/>
          <p:cNvSpPr>
            <a:spLocks noChangeArrowheads="1"/>
          </p:cNvSpPr>
          <p:nvPr/>
        </p:nvSpPr>
        <p:spPr bwMode="auto">
          <a:xfrm>
            <a:off x="1295400" y="3289300"/>
            <a:ext cx="457200" cy="444500"/>
          </a:xfrm>
          <a:prstGeom prst="upArrow">
            <a:avLst>
              <a:gd name="adj1" fmla="val 50000"/>
              <a:gd name="adj2" fmla="val 39287"/>
            </a:avLst>
          </a:prstGeom>
          <a:solidFill>
            <a:srgbClr val="969696">
              <a:alpha val="81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06" name="AutoShape 14"/>
          <p:cNvSpPr>
            <a:spLocks noChangeArrowheads="1"/>
          </p:cNvSpPr>
          <p:nvPr/>
        </p:nvSpPr>
        <p:spPr bwMode="auto">
          <a:xfrm>
            <a:off x="7086600" y="3276600"/>
            <a:ext cx="457200" cy="533400"/>
          </a:xfrm>
          <a:prstGeom prst="upArrow">
            <a:avLst>
              <a:gd name="adj1" fmla="val 50000"/>
              <a:gd name="adj2" fmla="val 45835"/>
            </a:avLst>
          </a:prstGeom>
          <a:solidFill>
            <a:srgbClr val="969696">
              <a:alpha val="81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07" name="AutoShape 15"/>
          <p:cNvSpPr>
            <a:spLocks noChangeArrowheads="1"/>
          </p:cNvSpPr>
          <p:nvPr/>
        </p:nvSpPr>
        <p:spPr bwMode="auto">
          <a:xfrm>
            <a:off x="7086600" y="1993900"/>
            <a:ext cx="457200" cy="533400"/>
          </a:xfrm>
          <a:prstGeom prst="upArrow">
            <a:avLst>
              <a:gd name="adj1" fmla="val 50000"/>
              <a:gd name="adj2" fmla="val 45835"/>
            </a:avLst>
          </a:prstGeom>
          <a:solidFill>
            <a:srgbClr val="969696">
              <a:alpha val="81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08" name="AutoShape 16"/>
          <p:cNvSpPr>
            <a:spLocks noChangeArrowheads="1"/>
          </p:cNvSpPr>
          <p:nvPr/>
        </p:nvSpPr>
        <p:spPr bwMode="auto">
          <a:xfrm>
            <a:off x="1295400" y="1993900"/>
            <a:ext cx="457200" cy="533400"/>
          </a:xfrm>
          <a:prstGeom prst="upArrow">
            <a:avLst>
              <a:gd name="adj1" fmla="val 50000"/>
              <a:gd name="adj2" fmla="val 45835"/>
            </a:avLst>
          </a:prstGeom>
          <a:solidFill>
            <a:srgbClr val="969696">
              <a:alpha val="81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09" name="AutoShape 17"/>
          <p:cNvSpPr>
            <a:spLocks noChangeArrowheads="1"/>
          </p:cNvSpPr>
          <p:nvPr/>
        </p:nvSpPr>
        <p:spPr bwMode="auto">
          <a:xfrm>
            <a:off x="4267200" y="1981200"/>
            <a:ext cx="457200" cy="228600"/>
          </a:xfrm>
          <a:prstGeom prst="upArrow">
            <a:avLst>
              <a:gd name="adj1" fmla="val 44444"/>
              <a:gd name="adj2" fmla="val 67361"/>
            </a:avLst>
          </a:prstGeom>
          <a:solidFill>
            <a:srgbClr val="969696">
              <a:alpha val="81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10" name="Oval 18"/>
          <p:cNvSpPr>
            <a:spLocks noChangeArrowheads="1"/>
          </p:cNvSpPr>
          <p:nvPr/>
        </p:nvSpPr>
        <p:spPr bwMode="auto">
          <a:xfrm>
            <a:off x="3352800" y="3276600"/>
            <a:ext cx="2286000" cy="19812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b="1"/>
              <a:t>Complete, reliable, timely and accessible financial information</a:t>
            </a:r>
          </a:p>
        </p:txBody>
      </p:sp>
      <p:grpSp>
        <p:nvGrpSpPr>
          <p:cNvPr id="85011" name="Group 19"/>
          <p:cNvGrpSpPr>
            <a:grpSpLocks/>
          </p:cNvGrpSpPr>
          <p:nvPr/>
        </p:nvGrpSpPr>
        <p:grpSpPr bwMode="auto">
          <a:xfrm>
            <a:off x="1981200" y="4800600"/>
            <a:ext cx="1752600" cy="685800"/>
            <a:chOff x="1152" y="2976"/>
            <a:chExt cx="1200" cy="576"/>
          </a:xfrm>
        </p:grpSpPr>
        <p:sp>
          <p:nvSpPr>
            <p:cNvPr id="85012" name="Line 20"/>
            <p:cNvSpPr>
              <a:spLocks noChangeShapeType="1"/>
            </p:cNvSpPr>
            <p:nvPr/>
          </p:nvSpPr>
          <p:spPr bwMode="auto">
            <a:xfrm flipV="1">
              <a:off x="2064" y="3216"/>
              <a:ext cx="28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013" name="AutoShape 21"/>
            <p:cNvSpPr>
              <a:spLocks noChangeArrowheads="1"/>
            </p:cNvSpPr>
            <p:nvPr/>
          </p:nvSpPr>
          <p:spPr bwMode="auto">
            <a:xfrm>
              <a:off x="1152" y="2976"/>
              <a:ext cx="912" cy="576"/>
            </a:xfrm>
            <a:prstGeom prst="roundRect">
              <a:avLst>
                <a:gd name="adj" fmla="val 16667"/>
              </a:avLst>
            </a:prstGeom>
            <a:noFill/>
            <a:ln w="317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Auditors</a:t>
              </a:r>
              <a:endParaRPr lang="en-US"/>
            </a:p>
          </p:txBody>
        </p:sp>
      </p:grpSp>
      <p:sp>
        <p:nvSpPr>
          <p:cNvPr id="85014" name="AutoShape 22"/>
          <p:cNvSpPr>
            <a:spLocks noChangeArrowheads="1"/>
          </p:cNvSpPr>
          <p:nvPr/>
        </p:nvSpPr>
        <p:spPr bwMode="auto">
          <a:xfrm rot="15769966">
            <a:off x="2628900" y="2476500"/>
            <a:ext cx="457200" cy="533400"/>
          </a:xfrm>
          <a:prstGeom prst="upArrow">
            <a:avLst>
              <a:gd name="adj1" fmla="val 50000"/>
              <a:gd name="adj2" fmla="val 45835"/>
            </a:avLst>
          </a:prstGeom>
          <a:solidFill>
            <a:srgbClr val="969696">
              <a:alpha val="81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5015" name="Group 23"/>
          <p:cNvGrpSpPr>
            <a:grpSpLocks/>
          </p:cNvGrpSpPr>
          <p:nvPr/>
        </p:nvGrpSpPr>
        <p:grpSpPr bwMode="auto">
          <a:xfrm>
            <a:off x="2819400" y="2895600"/>
            <a:ext cx="3352800" cy="2667000"/>
            <a:chOff x="1776" y="1824"/>
            <a:chExt cx="2112" cy="1680"/>
          </a:xfrm>
        </p:grpSpPr>
        <p:sp>
          <p:nvSpPr>
            <p:cNvPr id="85016" name="AutoShape 24"/>
            <p:cNvSpPr>
              <a:spLocks noChangeArrowheads="1"/>
            </p:cNvSpPr>
            <p:nvPr/>
          </p:nvSpPr>
          <p:spPr bwMode="auto">
            <a:xfrm flipV="1">
              <a:off x="2592" y="3360"/>
              <a:ext cx="432" cy="144"/>
            </a:xfrm>
            <a:prstGeom prst="upArrow">
              <a:avLst>
                <a:gd name="adj1" fmla="val 50000"/>
                <a:gd name="adj2" fmla="val 39287"/>
              </a:avLst>
            </a:prstGeom>
            <a:solidFill>
              <a:srgbClr val="969696">
                <a:alpha val="81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7" name="AutoShape 25"/>
            <p:cNvSpPr>
              <a:spLocks noChangeArrowheads="1"/>
            </p:cNvSpPr>
            <p:nvPr/>
          </p:nvSpPr>
          <p:spPr bwMode="auto">
            <a:xfrm>
              <a:off x="2640" y="1824"/>
              <a:ext cx="384" cy="144"/>
            </a:xfrm>
            <a:prstGeom prst="upArrow">
              <a:avLst>
                <a:gd name="adj1" fmla="val 50000"/>
                <a:gd name="adj2" fmla="val 39287"/>
              </a:avLst>
            </a:prstGeom>
            <a:solidFill>
              <a:srgbClr val="969696">
                <a:alpha val="81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8" name="AutoShape 26"/>
            <p:cNvSpPr>
              <a:spLocks noChangeArrowheads="1"/>
            </p:cNvSpPr>
            <p:nvPr/>
          </p:nvSpPr>
          <p:spPr bwMode="auto">
            <a:xfrm rot="-3035768">
              <a:off x="1920" y="2016"/>
              <a:ext cx="240" cy="336"/>
            </a:xfrm>
            <a:prstGeom prst="upArrow">
              <a:avLst>
                <a:gd name="adj1" fmla="val 50000"/>
                <a:gd name="adj2" fmla="val 55002"/>
              </a:avLst>
            </a:prstGeom>
            <a:solidFill>
              <a:srgbClr val="969696">
                <a:alpha val="81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9" name="AutoShape 27"/>
            <p:cNvSpPr>
              <a:spLocks noChangeArrowheads="1"/>
            </p:cNvSpPr>
            <p:nvPr/>
          </p:nvSpPr>
          <p:spPr bwMode="auto">
            <a:xfrm rot="2968107">
              <a:off x="3471" y="1959"/>
              <a:ext cx="234" cy="360"/>
            </a:xfrm>
            <a:prstGeom prst="upArrow">
              <a:avLst>
                <a:gd name="adj1" fmla="val 50000"/>
                <a:gd name="adj2" fmla="val 60442"/>
              </a:avLst>
            </a:prstGeom>
            <a:solidFill>
              <a:srgbClr val="969696">
                <a:alpha val="81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0" name="AutoShape 28"/>
            <p:cNvSpPr>
              <a:spLocks noChangeArrowheads="1"/>
            </p:cNvSpPr>
            <p:nvPr/>
          </p:nvSpPr>
          <p:spPr bwMode="auto">
            <a:xfrm rot="-5400000">
              <a:off x="1800" y="2520"/>
              <a:ext cx="192" cy="240"/>
            </a:xfrm>
            <a:prstGeom prst="upArrow">
              <a:avLst>
                <a:gd name="adj1" fmla="val 50000"/>
                <a:gd name="adj2" fmla="val 49109"/>
              </a:avLst>
            </a:prstGeom>
            <a:solidFill>
              <a:srgbClr val="969696">
                <a:alpha val="81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1" name="AutoShape 29"/>
            <p:cNvSpPr>
              <a:spLocks noChangeArrowheads="1"/>
            </p:cNvSpPr>
            <p:nvPr/>
          </p:nvSpPr>
          <p:spPr bwMode="auto">
            <a:xfrm rot="5400000">
              <a:off x="3672" y="2568"/>
              <a:ext cx="192" cy="240"/>
            </a:xfrm>
            <a:prstGeom prst="upArrow">
              <a:avLst>
                <a:gd name="adj1" fmla="val 50000"/>
                <a:gd name="adj2" fmla="val 49109"/>
              </a:avLst>
            </a:prstGeom>
            <a:solidFill>
              <a:srgbClr val="969696">
                <a:alpha val="81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5022" name="Group 30"/>
          <p:cNvGrpSpPr>
            <a:grpSpLocks/>
          </p:cNvGrpSpPr>
          <p:nvPr/>
        </p:nvGrpSpPr>
        <p:grpSpPr bwMode="auto">
          <a:xfrm>
            <a:off x="5334000" y="4800600"/>
            <a:ext cx="1752600" cy="685800"/>
            <a:chOff x="3360" y="3024"/>
            <a:chExt cx="1104" cy="480"/>
          </a:xfrm>
        </p:grpSpPr>
        <p:sp>
          <p:nvSpPr>
            <p:cNvPr id="85023" name="AutoShape 31"/>
            <p:cNvSpPr>
              <a:spLocks noChangeArrowheads="1"/>
            </p:cNvSpPr>
            <p:nvPr/>
          </p:nvSpPr>
          <p:spPr bwMode="auto">
            <a:xfrm>
              <a:off x="3552" y="3024"/>
              <a:ext cx="912" cy="480"/>
            </a:xfrm>
            <a:prstGeom prst="roundRect">
              <a:avLst>
                <a:gd name="adj" fmla="val 16667"/>
              </a:avLst>
            </a:prstGeom>
            <a:noFill/>
            <a:ln w="3175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Regulators</a:t>
              </a:r>
              <a:endParaRPr lang="en-US"/>
            </a:p>
          </p:txBody>
        </p:sp>
        <p:sp>
          <p:nvSpPr>
            <p:cNvPr id="85024" name="Line 32"/>
            <p:cNvSpPr>
              <a:spLocks noChangeShapeType="1"/>
            </p:cNvSpPr>
            <p:nvPr/>
          </p:nvSpPr>
          <p:spPr bwMode="auto">
            <a:xfrm flipH="1" flipV="1">
              <a:off x="3360" y="3168"/>
              <a:ext cx="192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5026" name="Rectangle 3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800"/>
              <a:t>What are the objectives?</a:t>
            </a:r>
            <a:br>
              <a:rPr lang="en-US" sz="3800"/>
            </a:br>
            <a:r>
              <a:rPr lang="en-US" sz="3000"/>
              <a:t>Benefits of improved accounting and auditing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animBg="1"/>
      <p:bldP spid="84996" grpId="0" animBg="1"/>
      <p:bldP spid="84997" grpId="0" animBg="1"/>
      <p:bldP spid="84998" grpId="0" animBg="1"/>
      <p:bldP spid="84999" grpId="0" animBg="1"/>
      <p:bldP spid="85000" grpId="0" animBg="1"/>
      <p:bldP spid="85001" grpId="0" animBg="1"/>
      <p:bldP spid="85002" grpId="0" animBg="1"/>
      <p:bldP spid="85003" grpId="0" animBg="1"/>
      <p:bldP spid="85004" grpId="0" animBg="1"/>
      <p:bldP spid="85005" grpId="0" animBg="1"/>
      <p:bldP spid="85006" grpId="0" animBg="1"/>
      <p:bldP spid="85007" grpId="0" animBg="1"/>
      <p:bldP spid="85008" grpId="0" animBg="1"/>
      <p:bldP spid="85009" grpId="0" animBg="1"/>
      <p:bldP spid="85010" grpId="0" animBg="1"/>
      <p:bldP spid="85014" grpId="0" animBg="1"/>
      <p:bldP spid="8501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8B88-9D26-4381-A987-3A767027ABA7}" type="slidenum">
              <a:rPr lang="fr-FR"/>
              <a:pPr/>
              <a:t>7</a:t>
            </a:fld>
            <a:endParaRPr lang="fr-FR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What do we do? What do we try to achieve?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248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200"/>
              <a:t>Assessment of private sector accounting and auditing practices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olidFill>
                  <a:srgbClr val="764E4E"/>
                </a:solidFill>
              </a:rPr>
              <a:t>Benchmarking </a:t>
            </a:r>
            <a:r>
              <a:rPr lang="en-US" sz="2000"/>
              <a:t>of local standards with international ones and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Obtaining </a:t>
            </a:r>
            <a:r>
              <a:rPr lang="en-US" sz="2000">
                <a:solidFill>
                  <a:schemeClr val="accent2"/>
                </a:solidFill>
              </a:rPr>
              <a:t>empirical evidence</a:t>
            </a:r>
            <a:r>
              <a:rPr lang="en-US" sz="2000"/>
              <a:t> on the degree to which corporate entities and auditors comply with the standards </a:t>
            </a:r>
          </a:p>
          <a:p>
            <a:pPr>
              <a:lnSpc>
                <a:spcPct val="80000"/>
              </a:lnSpc>
            </a:pPr>
            <a:r>
              <a:rPr lang="en-US" sz="2200"/>
              <a:t>Issues of specific concern: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The adequacy of the institutional / statutory framework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The stage of development of the accounting profession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The role of public sector standard-setters and enforcers</a:t>
            </a:r>
          </a:p>
          <a:p>
            <a:pPr>
              <a:lnSpc>
                <a:spcPct val="80000"/>
              </a:lnSpc>
            </a:pPr>
            <a:r>
              <a:rPr lang="en-US" sz="2200"/>
              <a:t>Diagnostic tool: </a:t>
            </a:r>
            <a:r>
              <a:rPr lang="en-US" sz="2200">
                <a:hlinkClick r:id="rId2"/>
              </a:rPr>
              <a:t>www.worldbank.org/ifa/rosc_aa.html</a:t>
            </a:r>
            <a:r>
              <a:rPr lang="en-US" sz="2200"/>
              <a:t> (update in process)</a:t>
            </a:r>
          </a:p>
          <a:p>
            <a:pPr>
              <a:lnSpc>
                <a:spcPct val="80000"/>
              </a:lnSpc>
            </a:pPr>
            <a:r>
              <a:rPr lang="en-US" sz="2200"/>
              <a:t>Assisting client countries in building capacity and improving the institutional framework for corporate financial reporting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C312B-B794-4F16-BC9E-1547902BC862}" type="slidenum">
              <a:rPr lang="fr-FR"/>
              <a:pPr/>
              <a:t>8</a:t>
            </a:fld>
            <a:endParaRPr lang="fr-FR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609600" y="4648200"/>
            <a:ext cx="754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473075" y="1905000"/>
            <a:ext cx="1965325" cy="6604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Initiation / Scoping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2895600" y="1981200"/>
            <a:ext cx="2362200" cy="385763"/>
          </a:xfrm>
          <a:prstGeom prst="rect">
            <a:avLst/>
          </a:prstGeom>
          <a:solidFill>
            <a:schemeClr val="bg2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Assessment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5943600" y="1905000"/>
            <a:ext cx="2667000" cy="6604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Dissemination / Implementation</a:t>
            </a:r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1447800" y="4495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2514600" y="4495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724400" y="4495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4038600" y="4495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5410200" y="4495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457200" y="3352800"/>
            <a:ext cx="1066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rgbClr val="000099"/>
                </a:solidFill>
              </a:rPr>
              <a:t>Discussion within the Bank and with other partners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6096000" y="48006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b="1">
                <a:solidFill>
                  <a:srgbClr val="000099"/>
                </a:solidFill>
              </a:rPr>
              <a:t>Dissemination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6096000" y="2895600"/>
            <a:ext cx="25146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r>
              <a:rPr lang="en-US" sz="1600" b="1">
                <a:solidFill>
                  <a:srgbClr val="000099"/>
                </a:solidFill>
              </a:rPr>
              <a:t> Country Action Plan</a:t>
            </a:r>
          </a:p>
          <a:p>
            <a:pPr algn="ctr">
              <a:buFontTx/>
              <a:buChar char="•"/>
            </a:pPr>
            <a:r>
              <a:rPr lang="en-US" sz="1600" b="1">
                <a:solidFill>
                  <a:srgbClr val="000099"/>
                </a:solidFill>
              </a:rPr>
              <a:t> Preparation of technical assistance projects</a:t>
            </a:r>
          </a:p>
          <a:p>
            <a:pPr algn="ctr">
              <a:buFontTx/>
              <a:buChar char="•"/>
            </a:pPr>
            <a:r>
              <a:rPr lang="en-US" sz="1600" b="1">
                <a:solidFill>
                  <a:srgbClr val="000099"/>
                </a:solidFill>
              </a:rPr>
              <a:t> Technical advice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1600200" y="3733800"/>
            <a:ext cx="914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000099"/>
                </a:solidFill>
              </a:rPr>
              <a:t>Scoping</a:t>
            </a:r>
          </a:p>
          <a:p>
            <a:pPr algn="ctr"/>
            <a:r>
              <a:rPr lang="en-US" sz="1400" b="1">
                <a:solidFill>
                  <a:srgbClr val="000099"/>
                </a:solidFill>
              </a:rPr>
              <a:t>mission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1981200" y="4829175"/>
            <a:ext cx="9144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000099"/>
                </a:solidFill>
              </a:rPr>
              <a:t>Concept review mtg.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3581400" y="4829175"/>
            <a:ext cx="990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000099"/>
                </a:solidFill>
              </a:rPr>
              <a:t>Decision meeting</a:t>
            </a: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4495800" y="4816475"/>
            <a:ext cx="1295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000099"/>
                </a:solidFill>
              </a:rPr>
              <a:t>Delivery (draft / final)</a:t>
            </a: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2895600" y="3749675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b="1">
                <a:solidFill>
                  <a:srgbClr val="000099"/>
                </a:solidFill>
              </a:rPr>
              <a:t>Due diligence</a:t>
            </a:r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838200" y="4829175"/>
            <a:ext cx="1066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000099"/>
                </a:solidFill>
              </a:rPr>
              <a:t>Initiation letter to Govt.</a:t>
            </a:r>
          </a:p>
        </p:txBody>
      </p:sp>
      <p:sp>
        <p:nvSpPr>
          <p:cNvPr id="46104" name="AutoShape 24"/>
          <p:cNvSpPr>
            <a:spLocks/>
          </p:cNvSpPr>
          <p:nvPr/>
        </p:nvSpPr>
        <p:spPr bwMode="auto">
          <a:xfrm rot="5400000">
            <a:off x="882650" y="3924300"/>
            <a:ext cx="152400" cy="990600"/>
          </a:xfrm>
          <a:prstGeom prst="righ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AutoShape 25"/>
          <p:cNvSpPr>
            <a:spLocks/>
          </p:cNvSpPr>
          <p:nvPr/>
        </p:nvSpPr>
        <p:spPr bwMode="auto">
          <a:xfrm rot="5400000">
            <a:off x="1966912" y="3900488"/>
            <a:ext cx="180975" cy="914400"/>
          </a:xfrm>
          <a:prstGeom prst="rightBrace">
            <a:avLst>
              <a:gd name="adj1" fmla="val 4210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6" name="AutoShape 26"/>
          <p:cNvSpPr>
            <a:spLocks/>
          </p:cNvSpPr>
          <p:nvPr/>
        </p:nvSpPr>
        <p:spPr bwMode="auto">
          <a:xfrm rot="5400000">
            <a:off x="3352800" y="3762375"/>
            <a:ext cx="152400" cy="1219200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7832725" y="4829175"/>
            <a:ext cx="8540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000099"/>
                </a:solidFill>
              </a:rPr>
              <a:t>Follow-up</a:t>
            </a:r>
          </a:p>
        </p:txBody>
      </p:sp>
      <p:sp>
        <p:nvSpPr>
          <p:cNvPr id="46111" name="Line 31"/>
          <p:cNvSpPr>
            <a:spLocks noChangeShapeType="1"/>
          </p:cNvSpPr>
          <p:nvPr/>
        </p:nvSpPr>
        <p:spPr bwMode="auto">
          <a:xfrm>
            <a:off x="8001000" y="46482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12" name="AutoShape 32"/>
          <p:cNvSpPr>
            <a:spLocks/>
          </p:cNvSpPr>
          <p:nvPr/>
        </p:nvSpPr>
        <p:spPr bwMode="auto">
          <a:xfrm rot="5400000">
            <a:off x="7353300" y="3314700"/>
            <a:ext cx="152400" cy="19050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1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Time line – Key milestones</a:t>
            </a:r>
          </a:p>
        </p:txBody>
      </p:sp>
      <p:sp>
        <p:nvSpPr>
          <p:cNvPr id="46116" name="Line 36"/>
          <p:cNvSpPr>
            <a:spLocks noChangeShapeType="1"/>
          </p:cNvSpPr>
          <p:nvPr/>
        </p:nvSpPr>
        <p:spPr bwMode="auto">
          <a:xfrm>
            <a:off x="6019800" y="4495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5334000" y="56388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b="1">
                <a:solidFill>
                  <a:srgbClr val="000099"/>
                </a:solidFill>
              </a:rPr>
              <a:t>Publication</a:t>
            </a:r>
          </a:p>
        </p:txBody>
      </p:sp>
      <p:sp>
        <p:nvSpPr>
          <p:cNvPr id="46118" name="Line 38"/>
          <p:cNvSpPr>
            <a:spLocks noChangeShapeType="1"/>
          </p:cNvSpPr>
          <p:nvPr/>
        </p:nvSpPr>
        <p:spPr bwMode="auto">
          <a:xfrm flipV="1">
            <a:off x="6019800" y="4876800"/>
            <a:ext cx="0" cy="762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20" name="Line 40"/>
          <p:cNvSpPr>
            <a:spLocks noChangeShapeType="1"/>
          </p:cNvSpPr>
          <p:nvPr/>
        </p:nvSpPr>
        <p:spPr bwMode="auto">
          <a:xfrm>
            <a:off x="6781800" y="4495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A073-51DC-426D-B841-CAB8E56F9034}" type="slidenum">
              <a:rPr lang="fr-FR"/>
              <a:pPr/>
              <a:t>9</a:t>
            </a:fld>
            <a:endParaRPr lang="fr-FR"/>
          </a:p>
        </p:txBody>
      </p:sp>
      <p:sp>
        <p:nvSpPr>
          <p:cNvPr id="7785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Process – Holistic view</a:t>
            </a:r>
          </a:p>
        </p:txBody>
      </p:sp>
      <p:sp>
        <p:nvSpPr>
          <p:cNvPr id="77857" name="AutoShape 33"/>
          <p:cNvSpPr>
            <a:spLocks noChangeAspect="1" noChangeArrowheads="1" noTextEdit="1"/>
          </p:cNvSpPr>
          <p:nvPr/>
        </p:nvSpPr>
        <p:spPr bwMode="auto">
          <a:xfrm>
            <a:off x="0" y="1371600"/>
            <a:ext cx="8991600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7858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8991600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59" name="Rectangle 35"/>
          <p:cNvSpPr>
            <a:spLocks noChangeArrowheads="1"/>
          </p:cNvSpPr>
          <p:nvPr/>
        </p:nvSpPr>
        <p:spPr bwMode="auto">
          <a:xfrm>
            <a:off x="8534400" y="762000"/>
            <a:ext cx="304800" cy="685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61" name="Rectangle 37"/>
          <p:cNvSpPr>
            <a:spLocks noChangeArrowheads="1"/>
          </p:cNvSpPr>
          <p:nvPr/>
        </p:nvSpPr>
        <p:spPr bwMode="auto">
          <a:xfrm>
            <a:off x="2971800" y="4876800"/>
            <a:ext cx="9906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62" name="Rectangle 38"/>
          <p:cNvSpPr>
            <a:spLocks noChangeArrowheads="1"/>
          </p:cNvSpPr>
          <p:nvPr/>
        </p:nvSpPr>
        <p:spPr bwMode="auto">
          <a:xfrm>
            <a:off x="0" y="6096000"/>
            <a:ext cx="27432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63" name="Rectangle 39"/>
          <p:cNvSpPr>
            <a:spLocks noChangeArrowheads="1"/>
          </p:cNvSpPr>
          <p:nvPr/>
        </p:nvSpPr>
        <p:spPr bwMode="auto">
          <a:xfrm>
            <a:off x="0" y="4495800"/>
            <a:ext cx="26670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64" name="Rectangle 40"/>
          <p:cNvSpPr>
            <a:spLocks noChangeArrowheads="1"/>
          </p:cNvSpPr>
          <p:nvPr/>
        </p:nvSpPr>
        <p:spPr bwMode="auto">
          <a:xfrm>
            <a:off x="4038600" y="6629400"/>
            <a:ext cx="41910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1101</TotalTime>
  <Words>1514</Words>
  <Application>Microsoft Office PowerPoint</Application>
  <PresentationFormat>On-screen Show (4:3)</PresentationFormat>
  <Paragraphs>323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Times New Roman</vt:lpstr>
      <vt:lpstr>Wingdings</vt:lpstr>
      <vt:lpstr>Arial Black</vt:lpstr>
      <vt:lpstr>Wingdings 3</vt:lpstr>
      <vt:lpstr>Radial</vt:lpstr>
      <vt:lpstr>Improving Corporate Financial Reporting to Foster Economic Growth</vt:lpstr>
      <vt:lpstr>What is the ROSC Accounting &amp; Auditing? (1/2)</vt:lpstr>
      <vt:lpstr>What is the ROSC Accounting &amp; Auditing? (2/2)</vt:lpstr>
      <vt:lpstr>“Standards and Codes” Initiative  (12 ROSC modules)</vt:lpstr>
      <vt:lpstr>What are the objectives? Benefits of improved accounting and auditing</vt:lpstr>
      <vt:lpstr>What are the objectives? Benefits of improved accounting and auditing</vt:lpstr>
      <vt:lpstr>What do we do? What do we try to achieve?</vt:lpstr>
      <vt:lpstr>Time line – Key milestones</vt:lpstr>
      <vt:lpstr>Process – Holistic view</vt:lpstr>
      <vt:lpstr>Stakeholders</vt:lpstr>
      <vt:lpstr>Countries covered to date Overview by Region </vt:lpstr>
      <vt:lpstr>Country covered to date Middle Income Countries</vt:lpstr>
      <vt:lpstr>Country covered to date IDA / Blend Countries</vt:lpstr>
      <vt:lpstr>Country covered to date Latin America and The Caribbean</vt:lpstr>
      <vt:lpstr>Salient issues in LAC Convergence in accounting standards (1/2)</vt:lpstr>
      <vt:lpstr>Salient issues in LAC Convergence in accounting standards (2/2)</vt:lpstr>
      <vt:lpstr>Salient issues in LAC Professional standards of auditing</vt:lpstr>
      <vt:lpstr>Salient issues in LAC  The accounting and audit profession</vt:lpstr>
      <vt:lpstr>Salient issues in LAC  Role of financial sector regulators</vt:lpstr>
      <vt:lpstr>Salient issues in LAC  Statutory framework</vt:lpstr>
      <vt:lpstr>Looking forward (1/3)</vt:lpstr>
      <vt:lpstr>Looking forward (2/3)</vt:lpstr>
      <vt:lpstr>Looking forward (3/3)</vt:lpstr>
      <vt:lpstr>Regional Dialogue Series (1/2)</vt:lpstr>
      <vt:lpstr>Regional Dialogue Series (2/2) Tentative program for FY07</vt:lpstr>
      <vt:lpstr>Slide 26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ROSC Accounting &amp; Auditing </dc:title>
  <dc:creator>wb256863-</dc:creator>
  <cp:lastModifiedBy>anarod</cp:lastModifiedBy>
  <cp:revision>432</cp:revision>
  <dcterms:created xsi:type="dcterms:W3CDTF">2006-04-21T20:02:17Z</dcterms:created>
  <dcterms:modified xsi:type="dcterms:W3CDTF">2010-07-11T23:04:01Z</dcterms:modified>
</cp:coreProperties>
</file>